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70" r:id="rId4"/>
    <p:sldId id="269" r:id="rId5"/>
    <p:sldId id="272" r:id="rId6"/>
    <p:sldId id="273" r:id="rId7"/>
    <p:sldId id="274" r:id="rId8"/>
    <p:sldId id="275" r:id="rId9"/>
    <p:sldId id="277" r:id="rId10"/>
    <p:sldId id="281" r:id="rId11"/>
    <p:sldId id="282" r:id="rId12"/>
    <p:sldId id="280" r:id="rId13"/>
    <p:sldId id="278" r:id="rId14"/>
    <p:sldId id="279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B15-7750-49E5-A832-A778925714E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14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B15-7750-49E5-A832-A778925714E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6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B15-7750-49E5-A832-A778925714E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59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B15-7750-49E5-A832-A778925714E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0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B15-7750-49E5-A832-A778925714E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9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B15-7750-49E5-A832-A778925714E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60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B15-7750-49E5-A832-A778925714E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B15-7750-49E5-A832-A778925714E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8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B15-7750-49E5-A832-A778925714E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33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CD2B15-7750-49E5-A832-A778925714E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5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B15-7750-49E5-A832-A778925714E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69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CD2B15-7750-49E5-A832-A778925714E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47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097280" y="1339644"/>
            <a:ext cx="10058400" cy="2985467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Программа генерации ландшафта в дополненной реальности</a:t>
            </a:r>
            <a:endParaRPr lang="ru-RU" sz="54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61538" y="5527337"/>
            <a:ext cx="10058400" cy="1143000"/>
          </a:xfrm>
        </p:spPr>
        <p:txBody>
          <a:bodyPr>
            <a:normAutofit/>
          </a:bodyPr>
          <a:lstStyle/>
          <a:p>
            <a:r>
              <a:rPr lang="ru-RU" sz="2000" b="1" cap="none" spc="0" dirty="0" smtClean="0">
                <a:solidFill>
                  <a:schemeClr val="tx1"/>
                </a:solidFill>
              </a:rPr>
              <a:t>Студент: Малышев Иван Алексеевич ИУ7-51Б</a:t>
            </a:r>
          </a:p>
          <a:p>
            <a:r>
              <a:rPr lang="ru-RU" sz="2000" b="1" cap="none" spc="0" dirty="0" smtClean="0">
                <a:solidFill>
                  <a:schemeClr val="tx1"/>
                </a:solidFill>
              </a:rPr>
              <a:t>Научный руководитель: </a:t>
            </a:r>
            <a:r>
              <a:rPr lang="ru-RU" sz="2000" b="1" cap="none" spc="0" dirty="0" err="1" smtClean="0">
                <a:solidFill>
                  <a:schemeClr val="tx1"/>
                </a:solidFill>
              </a:rPr>
              <a:t>Кивва</a:t>
            </a:r>
            <a:r>
              <a:rPr lang="ru-RU" sz="2000" b="1" cap="none" spc="0" dirty="0" smtClean="0">
                <a:solidFill>
                  <a:schemeClr val="tx1"/>
                </a:solidFill>
              </a:rPr>
              <a:t> Кирилл Андреевич</a:t>
            </a:r>
            <a:endParaRPr lang="ru-RU" sz="2000" b="1" cap="none" spc="0" dirty="0">
              <a:solidFill>
                <a:schemeClr val="tx1"/>
              </a:solidFill>
            </a:endParaRPr>
          </a:p>
        </p:txBody>
      </p:sp>
      <p:sp>
        <p:nvSpPr>
          <p:cNvPr id="6" name="Подзаголовок 4"/>
          <p:cNvSpPr txBox="1">
            <a:spLocks/>
          </p:cNvSpPr>
          <p:nvPr/>
        </p:nvSpPr>
        <p:spPr>
          <a:xfrm>
            <a:off x="1097280" y="19664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«</a:t>
            </a:r>
            <a:r>
              <a:rPr lang="ru-RU" sz="2000" b="1" cap="none" spc="0" dirty="0">
                <a:solidFill>
                  <a:schemeClr val="tx1"/>
                </a:solidFill>
              </a:rPr>
              <a:t>Московский государственный технический университет имени Н.Э. Баумана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(</a:t>
            </a:r>
            <a:r>
              <a:rPr lang="ru-RU" sz="2000" b="1" cap="none" spc="0" dirty="0">
                <a:solidFill>
                  <a:schemeClr val="tx1"/>
                </a:solidFill>
              </a:rPr>
              <a:t>национальный исследовательский университет)»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(</a:t>
            </a:r>
            <a:r>
              <a:rPr lang="ru-RU" sz="2000" b="1" cap="none" spc="0" dirty="0">
                <a:solidFill>
                  <a:schemeClr val="tx1"/>
                </a:solidFill>
              </a:rPr>
              <a:t>МГТУ им. Н.Э. Баумана)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0" y="196645"/>
            <a:ext cx="841640" cy="9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7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Интерфейс программы (часть 2)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Ins="3600000">
            <a:normAutofit/>
          </a:bodyPr>
          <a:lstStyle/>
          <a:p>
            <a:pPr lvl="1"/>
            <a:r>
              <a:rPr lang="ru-RU" sz="2000" dirty="0" smtClean="0">
                <a:solidFill>
                  <a:schemeClr val="tx1"/>
                </a:solidFill>
              </a:rPr>
              <a:t>группа </a:t>
            </a:r>
            <a:r>
              <a:rPr lang="ru-RU" sz="2000" dirty="0">
                <a:solidFill>
                  <a:schemeClr val="tx1"/>
                </a:solidFill>
              </a:rPr>
              <a:t>«Изменение видимой части» – позволяет сдвигать границы видимой части на заданные значения по осям </a:t>
            </a:r>
            <a:r>
              <a:rPr lang="en-US" sz="2000" dirty="0">
                <a:solidFill>
                  <a:schemeClr val="tx1"/>
                </a:solidFill>
              </a:rPr>
              <a:t>X </a:t>
            </a:r>
            <a:r>
              <a:rPr lang="ru-RU" sz="2000" dirty="0">
                <a:solidFill>
                  <a:schemeClr val="tx1"/>
                </a:solidFill>
              </a:rPr>
              <a:t>и </a:t>
            </a:r>
            <a:r>
              <a:rPr lang="en-US" sz="2000" dirty="0">
                <a:solidFill>
                  <a:schemeClr val="tx1"/>
                </a:solidFill>
              </a:rPr>
              <a:t>Y</a:t>
            </a:r>
            <a:r>
              <a:rPr lang="ru-RU" sz="2000" dirty="0" smtClean="0">
                <a:solidFill>
                  <a:schemeClr val="tx1"/>
                </a:solidFill>
              </a:rPr>
              <a:t>;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ru-RU" sz="2000" dirty="0">
                <a:solidFill>
                  <a:schemeClr val="tx1"/>
                </a:solidFill>
              </a:rPr>
              <a:t>группа «Поворот» – позволяет поворачивать на заданный градус модель ландшафта вокруг оси, перпендикулярной основанию модели;</a:t>
            </a:r>
          </a:p>
          <a:p>
            <a:pPr lvl="1"/>
            <a:r>
              <a:rPr lang="ru-RU" sz="2000" dirty="0">
                <a:solidFill>
                  <a:schemeClr val="tx1"/>
                </a:solidFill>
              </a:rPr>
              <a:t>группа «Масштабирование видимой части» – позволяет масштабировать модель на заданные коэффициенты по осям </a:t>
            </a:r>
            <a:r>
              <a:rPr lang="en-US" sz="2000" dirty="0">
                <a:solidFill>
                  <a:schemeClr val="tx1"/>
                </a:solidFill>
              </a:rPr>
              <a:t>X</a:t>
            </a:r>
            <a:r>
              <a:rPr lang="ru-RU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Y</a:t>
            </a:r>
            <a:r>
              <a:rPr lang="ru-RU" sz="2000" dirty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  <a:p>
            <a:pPr lvl="1"/>
            <a:endParaRPr lang="ru-RU" sz="1400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8"/>
          <a:stretch/>
        </p:blipFill>
        <p:spPr>
          <a:xfrm>
            <a:off x="7570817" y="1845734"/>
            <a:ext cx="3584863" cy="373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0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Интерфейс программы (часть 3)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Ins="3600000">
            <a:normAutofit/>
          </a:bodyPr>
          <a:lstStyle/>
          <a:p>
            <a:pPr lvl="1"/>
            <a:r>
              <a:rPr lang="ru-RU" sz="2000" dirty="0" smtClean="0">
                <a:solidFill>
                  <a:schemeClr val="tx1"/>
                </a:solidFill>
              </a:rPr>
              <a:t>группа </a:t>
            </a:r>
            <a:r>
              <a:rPr lang="ru-RU" sz="2000" dirty="0">
                <a:solidFill>
                  <a:schemeClr val="tx1"/>
                </a:solidFill>
              </a:rPr>
              <a:t>«Поворот источника света» – позволяет поворачивать источник света вокруг центра модели по осям </a:t>
            </a:r>
            <a:r>
              <a:rPr lang="en-US" sz="2000" dirty="0">
                <a:solidFill>
                  <a:schemeClr val="tx1"/>
                </a:solidFill>
              </a:rPr>
              <a:t>X</a:t>
            </a:r>
            <a:r>
              <a:rPr lang="ru-RU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Y</a:t>
            </a:r>
            <a:r>
              <a:rPr lang="ru-RU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Z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8"/>
          <a:stretch/>
        </p:blipFill>
        <p:spPr>
          <a:xfrm>
            <a:off x="7570817" y="1845734"/>
            <a:ext cx="3584863" cy="373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37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Демонстрация работоспособности ПО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02203"/>
            <a:ext cx="4285211" cy="216364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90" y="1801153"/>
            <a:ext cx="4287289" cy="21646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30691"/>
            <a:ext cx="4285211" cy="21636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89" y="4030166"/>
            <a:ext cx="4287289" cy="216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1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Демонстрация работоспособности ПО (продолжение)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25483"/>
            <a:ext cx="4266573" cy="215423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72" y="1825484"/>
            <a:ext cx="4266507" cy="21542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67841"/>
            <a:ext cx="4301257" cy="21717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71" y="4085386"/>
            <a:ext cx="4266507" cy="215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44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Результаты исследований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Ниже приведены результаты исследования зависимости времени вычисления изображения ландшафта от её площади с обработкой и без обработки теней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18035"/>
            <a:ext cx="10058400" cy="345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0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Заключение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Выполнен курсовой проект, в котором была реализована программа для генерации ландшафта в дополненной реальности с использованием алгоритмов компьютерной графики и маркерной технологии дополненной реальности.</a:t>
            </a:r>
            <a:endParaRPr lang="ru-RU" sz="2000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В ходе исследований было выявлено</a:t>
            </a:r>
            <a:r>
              <a:rPr lang="ru-RU" sz="2000" dirty="0">
                <a:solidFill>
                  <a:schemeClr val="tx1"/>
                </a:solidFill>
              </a:rPr>
              <a:t>, что с увеличением площади ландшафта разница во времени обработки изображения ландшафта между наличием и отсутствием теней растёт с </a:t>
            </a:r>
            <a:r>
              <a:rPr lang="ru-RU" sz="2000" dirty="0" smtClean="0">
                <a:solidFill>
                  <a:schemeClr val="tx1"/>
                </a:solidFill>
              </a:rPr>
              <a:t>ускорением.</a:t>
            </a:r>
            <a:endParaRPr lang="ru-RU" sz="2000" dirty="0" smtClean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В качестве развития проекта можно предложить: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изучение технологий, реализующих необходимые алгоритмы на </a:t>
            </a:r>
            <a:r>
              <a:rPr lang="ru-RU" sz="1600" dirty="0" smtClean="0">
                <a:solidFill>
                  <a:schemeClr val="tx1"/>
                </a:solidFill>
              </a:rPr>
              <a:t>видеокартах;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реализацию функций для добавления трёхмерных моделей на поверхность ландшафта или редактирования рельефа </a:t>
            </a:r>
            <a:r>
              <a:rPr lang="ru-RU" sz="1600" dirty="0" smtClean="0">
                <a:solidFill>
                  <a:schemeClr val="tx1"/>
                </a:solidFill>
              </a:rPr>
              <a:t>ландшафта.</a:t>
            </a:r>
            <a:endParaRPr lang="ru-RU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8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Цель и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Цель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dirty="0" smtClean="0">
                <a:solidFill>
                  <a:schemeClr val="tx1"/>
                </a:solidFill>
              </a:rPr>
              <a:t>проектирование и создание </a:t>
            </a:r>
            <a:r>
              <a:rPr lang="ru-RU" dirty="0">
                <a:solidFill>
                  <a:schemeClr val="tx1"/>
                </a:solidFill>
              </a:rPr>
              <a:t>программного обеспечения для генерации трёхмерного ландшафта и отображения его в дополненной реальности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Задачи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Формализовать </a:t>
            </a:r>
            <a:r>
              <a:rPr lang="ru-RU" dirty="0">
                <a:solidFill>
                  <a:schemeClr val="tx1"/>
                </a:solidFill>
              </a:rPr>
              <a:t>объекты синтезируемой сцены и преобразования над ней</a:t>
            </a:r>
            <a:r>
              <a:rPr lang="ru-RU" dirty="0" smtClean="0">
                <a:solidFill>
                  <a:schemeClr val="tx1"/>
                </a:solidFill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Провести </a:t>
            </a:r>
            <a:r>
              <a:rPr lang="ru-RU" dirty="0">
                <a:solidFill>
                  <a:schemeClr val="tx1"/>
                </a:solidFill>
              </a:rPr>
              <a:t>анализ существующих алгоритмов синтеза ландшафта и отображения виртуальной сцены в дополненной реальности, обосновать оптимальность выбранных алгоритмов</a:t>
            </a:r>
            <a:r>
              <a:rPr lang="ru-RU" dirty="0" smtClean="0">
                <a:solidFill>
                  <a:schemeClr val="tx1"/>
                </a:solidFill>
              </a:rPr>
              <a:t>;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Реализовать </a:t>
            </a:r>
            <a:r>
              <a:rPr lang="ru-RU" dirty="0">
                <a:solidFill>
                  <a:schemeClr val="tx1"/>
                </a:solidFill>
              </a:rPr>
              <a:t>выбранные </a:t>
            </a:r>
            <a:r>
              <a:rPr lang="ru-RU" dirty="0" smtClean="0">
                <a:solidFill>
                  <a:schemeClr val="tx1"/>
                </a:solidFill>
              </a:rPr>
              <a:t>алгоритмы;</a:t>
            </a:r>
            <a:endParaRPr lang="ru-RU" dirty="0" smtClean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Разработать </a:t>
            </a:r>
            <a:r>
              <a:rPr lang="ru-RU" dirty="0">
                <a:solidFill>
                  <a:schemeClr val="tx1"/>
                </a:solidFill>
              </a:rPr>
              <a:t>программный продукт для визуализации и преобразования виртуальной сцены в дополненной реальности.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1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Введение в дополненную реальность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>
                <a:solidFill>
                  <a:schemeClr val="tx1"/>
                </a:solidFill>
              </a:rPr>
              <a:t>Дополненная реальность – технология взаимодействия человека и компьютера, которая программным образом совмещает пространство реальных объектов и виртуальный мир, воссозданный на компьютере.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Основные направления:</a:t>
            </a:r>
          </a:p>
          <a:p>
            <a:pPr lvl="2"/>
            <a:r>
              <a:rPr lang="ru-RU" dirty="0" smtClean="0">
                <a:solidFill>
                  <a:schemeClr val="tx1"/>
                </a:solidFill>
              </a:rPr>
              <a:t>технология </a:t>
            </a:r>
            <a:r>
              <a:rPr lang="ru-RU" dirty="0">
                <a:solidFill>
                  <a:schemeClr val="tx1"/>
                </a:solidFill>
              </a:rPr>
              <a:t>на базе </a:t>
            </a:r>
            <a:r>
              <a:rPr lang="ru-RU" dirty="0" smtClean="0">
                <a:solidFill>
                  <a:schemeClr val="tx1"/>
                </a:solidFill>
              </a:rPr>
              <a:t>маркеров;</a:t>
            </a:r>
            <a:endParaRPr lang="ru-RU" dirty="0">
              <a:solidFill>
                <a:schemeClr val="tx1"/>
              </a:solidFill>
            </a:endParaRPr>
          </a:p>
          <a:p>
            <a:pPr lvl="2"/>
            <a:r>
              <a:rPr lang="ru-RU" dirty="0" smtClean="0">
                <a:solidFill>
                  <a:schemeClr val="tx1"/>
                </a:solidFill>
              </a:rPr>
              <a:t>«</a:t>
            </a:r>
            <a:r>
              <a:rPr lang="ru-RU" dirty="0" err="1" smtClean="0">
                <a:solidFill>
                  <a:schemeClr val="tx1"/>
                </a:solidFill>
              </a:rPr>
              <a:t>безмаркерная</a:t>
            </a:r>
            <a:r>
              <a:rPr lang="ru-RU" dirty="0">
                <a:solidFill>
                  <a:schemeClr val="tx1"/>
                </a:solidFill>
              </a:rPr>
              <a:t>» </a:t>
            </a:r>
            <a:r>
              <a:rPr lang="ru-RU" dirty="0" smtClean="0">
                <a:solidFill>
                  <a:schemeClr val="tx1"/>
                </a:solidFill>
              </a:rPr>
              <a:t>технология;</a:t>
            </a:r>
          </a:p>
          <a:p>
            <a:pPr lvl="2"/>
            <a:r>
              <a:rPr lang="ru-RU" dirty="0" smtClean="0">
                <a:solidFill>
                  <a:schemeClr val="tx1"/>
                </a:solidFill>
              </a:rPr>
              <a:t>«пространственная» технология.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 descr="Дополненная реальность — Википеди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8"/>
          <a:stretch/>
        </p:blipFill>
        <p:spPr bwMode="auto">
          <a:xfrm>
            <a:off x="7081723" y="2712027"/>
            <a:ext cx="4073957" cy="257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86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Использованные методы и алгоритмы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>
                <a:solidFill>
                  <a:schemeClr val="tx1"/>
                </a:solidFill>
              </a:rPr>
              <a:t>Способ представления трёхмерной модели: поверхностная модель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Способ хранения полигональной сетки: список граней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Способ представления данных о ландшафте: карта высот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Алгоритм генерации ландшафта: шум Перлина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Удаление невидимых линий и поверхностей: алгоритм с </a:t>
            </a:r>
            <a:r>
              <a:rPr lang="en-US" dirty="0" smtClean="0">
                <a:solidFill>
                  <a:schemeClr val="tx1"/>
                </a:solidFill>
              </a:rPr>
              <a:t>Z-</a:t>
            </a:r>
            <a:r>
              <a:rPr lang="ru-RU" dirty="0" smtClean="0">
                <a:solidFill>
                  <a:schemeClr val="tx1"/>
                </a:solidFill>
              </a:rPr>
              <a:t>буфером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Метод закрашивания: закраска Гуро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Алгоритм построения теней: теневой </a:t>
            </a:r>
            <a:r>
              <a:rPr lang="en-US" dirty="0" smtClean="0">
                <a:solidFill>
                  <a:schemeClr val="tx1"/>
                </a:solidFill>
              </a:rPr>
              <a:t>Z-</a:t>
            </a:r>
            <a:r>
              <a:rPr lang="ru-RU" dirty="0" smtClean="0">
                <a:solidFill>
                  <a:schemeClr val="tx1"/>
                </a:solidFill>
              </a:rPr>
              <a:t>буфер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Алгоритм наложения текстур: перспективно-корректное текстурирование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Способ реализации дополненной реальности: маркерная технология на основе </a:t>
            </a:r>
            <a:r>
              <a:rPr lang="en-US" dirty="0" smtClean="0">
                <a:solidFill>
                  <a:schemeClr val="tx1"/>
                </a:solidFill>
              </a:rPr>
              <a:t>ArUco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66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Шум Перлина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4068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Задать случайные данные на основе данных ячейки </a:t>
            </a:r>
            <a:r>
              <a:rPr lang="ru-RU" dirty="0" smtClean="0">
                <a:solidFill>
                  <a:schemeClr val="tx1"/>
                </a:solidFill>
              </a:rPr>
              <a:t>сетки:</a:t>
            </a:r>
          </a:p>
          <a:p>
            <a:pPr lvl="2"/>
            <a:r>
              <a:rPr lang="ru-RU" dirty="0">
                <a:solidFill>
                  <a:schemeClr val="tx1"/>
                </a:solidFill>
              </a:rPr>
              <a:t>о</a:t>
            </a:r>
            <a:r>
              <a:rPr lang="ru-RU" dirty="0" smtClean="0">
                <a:solidFill>
                  <a:schemeClr val="tx1"/>
                </a:solidFill>
              </a:rPr>
              <a:t>пределить </a:t>
            </a:r>
            <a:r>
              <a:rPr lang="ru-RU" dirty="0">
                <a:solidFill>
                  <a:schemeClr val="tx1"/>
                </a:solidFill>
              </a:rPr>
              <a:t>сетку поверх карты </a:t>
            </a:r>
            <a:r>
              <a:rPr lang="ru-RU" dirty="0" smtClean="0">
                <a:solidFill>
                  <a:schemeClr val="tx1"/>
                </a:solidFill>
              </a:rPr>
              <a:t>высот;</a:t>
            </a:r>
          </a:p>
          <a:p>
            <a:pPr lvl="2"/>
            <a:r>
              <a:rPr lang="ru-RU" dirty="0">
                <a:solidFill>
                  <a:schemeClr val="tx1"/>
                </a:solidFill>
              </a:rPr>
              <a:t>в</a:t>
            </a:r>
            <a:r>
              <a:rPr lang="ru-RU" dirty="0" smtClean="0">
                <a:solidFill>
                  <a:schemeClr val="tx1"/>
                </a:solidFill>
              </a:rPr>
              <a:t> каждой </a:t>
            </a:r>
            <a:r>
              <a:rPr lang="ru-RU" dirty="0">
                <a:solidFill>
                  <a:schemeClr val="tx1"/>
                </a:solidFill>
              </a:rPr>
              <a:t>точке сетки определить случайный градиент единичной длины, который указывает в случайном направлении в пределах каждого из </a:t>
            </a:r>
            <a:r>
              <a:rPr lang="ru-RU" dirty="0" smtClean="0">
                <a:solidFill>
                  <a:schemeClr val="tx1"/>
                </a:solidFill>
              </a:rPr>
              <a:t>квадратов;</a:t>
            </a:r>
          </a:p>
          <a:p>
            <a:pPr lvl="2"/>
            <a:r>
              <a:rPr lang="ru-RU" dirty="0" smtClean="0">
                <a:solidFill>
                  <a:schemeClr val="tx1"/>
                </a:solidFill>
              </a:rPr>
              <a:t>построить 4 диагональных вектора, соединяющие углы ячейки сетки и текущий пиксель;</a:t>
            </a:r>
          </a:p>
          <a:p>
            <a:pPr lvl="2"/>
            <a:r>
              <a:rPr lang="ru-RU" dirty="0">
                <a:solidFill>
                  <a:schemeClr val="tx1"/>
                </a:solidFill>
              </a:rPr>
              <a:t>в</a:t>
            </a:r>
            <a:r>
              <a:rPr lang="ru-RU" dirty="0" smtClean="0">
                <a:solidFill>
                  <a:schemeClr val="tx1"/>
                </a:solidFill>
              </a:rPr>
              <a:t>ычислить скалярные произведения между градиентом и диагональным вектором для каждого угла ячейки сетки.</a:t>
            </a:r>
          </a:p>
          <a:p>
            <a:pPr marL="544068" lvl="1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Интерполировать полученные данные для вычисления значения высоты </a:t>
            </a:r>
            <a:r>
              <a:rPr lang="ru-RU" dirty="0" smtClean="0">
                <a:solidFill>
                  <a:schemeClr val="tx1"/>
                </a:solidFill>
              </a:rPr>
              <a:t>пикселя:</a:t>
            </a:r>
          </a:p>
          <a:p>
            <a:pPr lvl="2"/>
            <a:r>
              <a:rPr lang="ru-RU" dirty="0" smtClean="0">
                <a:solidFill>
                  <a:schemeClr val="tx1"/>
                </a:solidFill>
              </a:rPr>
              <a:t>Смешать </a:t>
            </a:r>
            <a:r>
              <a:rPr lang="ru-RU" dirty="0">
                <a:solidFill>
                  <a:schemeClr val="tx1"/>
                </a:solidFill>
              </a:rPr>
              <a:t>значения скалярных произведений в верхних и нижних углах с помощью линейной интерполяции с использованием веса по </a:t>
            </a:r>
            <a:r>
              <a:rPr lang="ru-RU" dirty="0" smtClean="0">
                <a:solidFill>
                  <a:schemeClr val="tx1"/>
                </a:solidFill>
              </a:rPr>
              <a:t>x</a:t>
            </a:r>
            <a:r>
              <a:rPr lang="ru-RU" dirty="0">
                <a:solidFill>
                  <a:schemeClr val="tx1"/>
                </a:solidFill>
              </a:rPr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lvl="2"/>
            <a:r>
              <a:rPr lang="ru-RU" dirty="0" smtClean="0">
                <a:solidFill>
                  <a:schemeClr val="tx1"/>
                </a:solidFill>
              </a:rPr>
              <a:t>Смешать </a:t>
            </a:r>
            <a:r>
              <a:rPr lang="ru-RU" dirty="0">
                <a:solidFill>
                  <a:schemeClr val="tx1"/>
                </a:solidFill>
              </a:rPr>
              <a:t>эти значения с помощью линейной интерполяции с использованием веса по </a:t>
            </a:r>
            <a:r>
              <a:rPr lang="en-US" dirty="0" smtClean="0">
                <a:solidFill>
                  <a:schemeClr val="tx1"/>
                </a:solidFill>
              </a:rPr>
              <a:t>y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726948" lvl="2" indent="-342900">
              <a:buFont typeface="+mj-lt"/>
              <a:buAutoNum type="arabicPeriod"/>
            </a:pPr>
            <a:endParaRPr lang="ru-RU" dirty="0" smtClean="0"/>
          </a:p>
          <a:p>
            <a:pPr lvl="1"/>
            <a:endParaRPr lang="ru-RU" dirty="0" smtClean="0"/>
          </a:p>
          <a:p>
            <a:pPr lvl="2"/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942439" y="4151126"/>
            <a:ext cx="2059858" cy="182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Перспективно-корректное текстурирование</a:t>
            </a:r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>
                    <a:solidFill>
                      <a:schemeClr val="tx1"/>
                    </a:solidFill>
                  </a:rPr>
                  <a:t>Цвет очередного пикселя с учётом текстуры вычисляется следующим образом: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𝑢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𝛼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</a:rPr>
                            </m:ctrlPr>
                          </m:d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</a:rPr>
                              <m:t>1− </m:t>
                            </m:r>
                            <m:r>
                              <a:rPr lang="ru-RU" i="1">
                                <a:solidFill>
                                  <a:schemeClr val="tx1"/>
                                </a:solidFill>
                              </a:rPr>
                              <m:t>𝛼</m:t>
                            </m:r>
                          </m:e>
                        </m:d>
                        <m:f>
                          <m:f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+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𝛼</m:t>
                        </m:r>
                        <m:f>
                          <m:f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num>
                      <m:den>
                        <m:d>
                          <m:d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</a:rPr>
                            </m:ctrlPr>
                          </m:d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</a:rPr>
                              <m:t>1−</m:t>
                            </m:r>
                            <m:r>
                              <a:rPr lang="ru-RU" i="1">
                                <a:solidFill>
                                  <a:schemeClr val="tx1"/>
                                </a:solidFill>
                              </a:rPr>
                              <m:t>𝛼</m:t>
                            </m:r>
                          </m:e>
                        </m:d>
                        <m:f>
                          <m:f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</a:rPr>
                            </m:ctrlPr>
                          </m:fPr>
                          <m:num>
                            <m:r>
                              <a:rPr lang="ru-RU" i="1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+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𝛼</m:t>
                        </m:r>
                        <m:f>
                          <m:f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</a:rPr>
                            </m:ctrlPr>
                          </m:fPr>
                          <m:num>
                            <m:r>
                              <a:rPr lang="ru-RU" i="1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ru-RU" i="1">
                        <a:solidFill>
                          <a:schemeClr val="tx1"/>
                        </a:solidFill>
                      </a:rPr>
                      <m:t>, </m:t>
                    </m:r>
                    <m:r>
                      <a:rPr lang="ru-RU" i="1">
                        <a:solidFill>
                          <a:schemeClr val="tx1"/>
                        </a:solidFill>
                      </a:rPr>
                      <m:t>𝛼</m:t>
                    </m:r>
                    <m:r>
                      <a:rPr lang="ru-RU" i="1">
                        <a:solidFill>
                          <a:schemeClr val="tx1"/>
                        </a:solidFill>
                      </a:rPr>
                      <m:t>= </m:t>
                    </m:r>
                    <m:f>
                      <m:fPr>
                        <m:ctrlPr>
                          <a:rPr lang="ru-RU" i="1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𝑥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− 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ru-RU" i="1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𝛼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</a:rPr>
                            </m:ctrlPr>
                          </m:d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</a:rPr>
                              <m:t>1− </m:t>
                            </m:r>
                            <m:r>
                              <a:rPr lang="ru-RU" i="1">
                                <a:solidFill>
                                  <a:schemeClr val="tx1"/>
                                </a:solidFill>
                              </a:rPr>
                              <m:t>𝛼</m:t>
                            </m:r>
                          </m:e>
                        </m:d>
                        <m:f>
                          <m:f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+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𝛼</m:t>
                        </m:r>
                        <m:f>
                          <m:f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num>
                      <m:den>
                        <m:d>
                          <m:d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</a:rPr>
                            </m:ctrlPr>
                          </m:d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</a:rPr>
                              <m:t>1−</m:t>
                            </m:r>
                            <m:r>
                              <a:rPr lang="ru-RU" i="1">
                                <a:solidFill>
                                  <a:schemeClr val="tx1"/>
                                </a:solidFill>
                              </a:rPr>
                              <m:t>𝛼</m:t>
                            </m:r>
                          </m:e>
                        </m:d>
                        <m:f>
                          <m:f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</a:rPr>
                            </m:ctrlPr>
                          </m:fPr>
                          <m:num>
                            <m:r>
                              <a:rPr lang="ru-RU" i="1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+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𝛼</m:t>
                        </m:r>
                        <m:f>
                          <m:f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</a:rPr>
                            </m:ctrlPr>
                          </m:fPr>
                          <m:num>
                            <m:r>
                              <a:rPr lang="ru-RU" i="1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ru-RU" i="1">
                        <a:solidFill>
                          <a:schemeClr val="tx1"/>
                        </a:solidFill>
                      </a:rPr>
                      <m:t>, </m:t>
                    </m:r>
                    <m:r>
                      <a:rPr lang="ru-RU" i="1">
                        <a:solidFill>
                          <a:schemeClr val="tx1"/>
                        </a:solidFill>
                      </a:rPr>
                      <m:t>𝛼</m:t>
                    </m:r>
                    <m:r>
                      <a:rPr lang="ru-RU" i="1">
                        <a:solidFill>
                          <a:schemeClr val="tx1"/>
                        </a:solidFill>
                      </a:rPr>
                      <m:t>= </m:t>
                    </m:r>
                    <m:f>
                      <m:fPr>
                        <m:ctrlPr>
                          <a:rPr lang="ru-RU" i="1">
                            <a:solidFill>
                              <a:schemeClr val="tx1"/>
                            </a:solidFill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𝑦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− 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𝑝𝑖𝑥𝑒𝑙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</a:rPr>
                      <m:t>=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𝑓𝑙𝑜𝑜𝑟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((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𝑀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𝑥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</a:rPr>
                      <m:t>−1)∗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𝑢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𝛼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</a:rPr>
                      <m:t>), 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𝑝𝑖𝑥𝑒𝑙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</a:rPr>
                      <m:t>=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𝑓𝑙𝑜𝑜𝑟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((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𝑀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𝑦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</a:rPr>
                      <m:t>− 1)∗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</a:rPr>
                          <m:t>𝛼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, где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i="1" baseline="-25000" dirty="0">
                    <a:solidFill>
                      <a:schemeClr val="tx1"/>
                    </a:solidFill>
                  </a:rPr>
                  <a:t>x</a:t>
                </a:r>
                <a:r>
                  <a:rPr lang="ru-RU" dirty="0">
                    <a:solidFill>
                      <a:schemeClr val="tx1"/>
                    </a:solidFill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i="1" baseline="-25000" dirty="0">
                    <a:solidFill>
                      <a:schemeClr val="tx1"/>
                    </a:solidFill>
                  </a:rPr>
                  <a:t>y</a:t>
                </a:r>
                <a:r>
                  <a:rPr lang="ru-RU" dirty="0">
                    <a:solidFill>
                      <a:schemeClr val="tx1"/>
                    </a:solidFill>
                  </a:rPr>
                  <a:t> – ширина и высота текстуры в растре.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795" y="4296482"/>
            <a:ext cx="3769370" cy="1445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65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Реализация технологии дополненной реальности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Получить кадр с веб-камеры.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Определить в нём наличие маркера.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Если есть, то определить поворот и положение веб-камеры относительно маркера; иначе выдать исходный кадр.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Получить изображение модели ландшафта, основываясь на полученных данных в предыдущем пункте.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Наложить изображение модели поверх кадра и выдать результат.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15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Структура комплекса программ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Программное обеспечение состоит из трёх частей: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UI – </a:t>
            </a:r>
            <a:r>
              <a:rPr lang="ru-RU" dirty="0" smtClean="0">
                <a:solidFill>
                  <a:schemeClr val="tx1"/>
                </a:solidFill>
              </a:rPr>
              <a:t>интерфейс программы;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HeightMapLib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библиотека, содержащая алгоритмы генерации и обработки карты высот;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RenderLib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библиотека, содержащая алгоритмы компьютерной графики.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2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Интерфейс программы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ru-RU" dirty="0" smtClean="0">
                <a:solidFill>
                  <a:schemeClr val="tx1"/>
                </a:solidFill>
              </a:rPr>
              <a:t>часть 1)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Ins="3600000">
            <a:normAutofit/>
          </a:bodyPr>
          <a:lstStyle/>
          <a:p>
            <a:pPr lvl="1"/>
            <a:r>
              <a:rPr lang="ru-RU" sz="2000" dirty="0">
                <a:solidFill>
                  <a:schemeClr val="tx1"/>
                </a:solidFill>
              </a:rPr>
              <a:t>группа «Создание карты высот» – позволяет задать </a:t>
            </a:r>
            <a:r>
              <a:rPr lang="ru-RU" sz="2000" dirty="0" smtClean="0">
                <a:solidFill>
                  <a:schemeClr val="tx1"/>
                </a:solidFill>
              </a:rPr>
              <a:t>параметры </a:t>
            </a:r>
            <a:r>
              <a:rPr lang="ru-RU" sz="2000" dirty="0">
                <a:solidFill>
                  <a:schemeClr val="tx1"/>
                </a:solidFill>
              </a:rPr>
              <a:t>генерации карты высот;</a:t>
            </a:r>
          </a:p>
          <a:p>
            <a:pPr lvl="1"/>
            <a:r>
              <a:rPr lang="ru-RU" sz="2000" dirty="0">
                <a:solidFill>
                  <a:schemeClr val="tx1"/>
                </a:solidFill>
              </a:rPr>
              <a:t>группа «Изображение маркера» – позволяет получить изображение маркера как файл с изображением</a:t>
            </a:r>
            <a:r>
              <a:rPr lang="ru-RU" sz="2000" dirty="0" smtClean="0">
                <a:solidFill>
                  <a:schemeClr val="tx1"/>
                </a:solidFill>
              </a:rPr>
              <a:t>;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ru-RU" sz="2000" dirty="0">
                <a:solidFill>
                  <a:schemeClr val="tx1"/>
                </a:solidFill>
              </a:rPr>
              <a:t>группа «Статус карты высот» – позволяет задать размер видимой части ландшафта, после чего создаётся модель видимой части ландшафта, и контролировать наличие этапа обработки </a:t>
            </a:r>
            <a:r>
              <a:rPr lang="ru-RU" sz="2000" dirty="0" smtClean="0">
                <a:solidFill>
                  <a:schemeClr val="tx1"/>
                </a:solidFill>
              </a:rPr>
              <a:t>теней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  <a:p>
            <a:pPr lvl="1"/>
            <a:endParaRPr lang="ru-RU" sz="20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8"/>
          <a:stretch/>
        </p:blipFill>
        <p:spPr>
          <a:xfrm>
            <a:off x="7570817" y="1845734"/>
            <a:ext cx="3584863" cy="373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5774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710</Words>
  <Application>Microsoft Office PowerPoint</Application>
  <PresentationFormat>Широкоэкранный</PresentationFormat>
  <Paragraphs>77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Ретро</vt:lpstr>
      <vt:lpstr>Программа генерации ландшафта в дополненной реальности</vt:lpstr>
      <vt:lpstr>Цель и задачи</vt:lpstr>
      <vt:lpstr>Введение в дополненную реальность</vt:lpstr>
      <vt:lpstr>Использованные методы и алгоритмы</vt:lpstr>
      <vt:lpstr>Шум Перлина</vt:lpstr>
      <vt:lpstr>Перспективно-корректное текстурирование</vt:lpstr>
      <vt:lpstr>Реализация технологии дополненной реальности</vt:lpstr>
      <vt:lpstr>Структура комплекса программ</vt:lpstr>
      <vt:lpstr>Интерфейс программы (часть 1)</vt:lpstr>
      <vt:lpstr>Интерфейс программы (часть 2)</vt:lpstr>
      <vt:lpstr>Интерфейс программы (часть 3)</vt:lpstr>
      <vt:lpstr>Демонстрация работоспособности ПО</vt:lpstr>
      <vt:lpstr>Демонстрация работоспособности ПО (продолжение)</vt:lpstr>
      <vt:lpstr>Результаты исследований</vt:lpstr>
      <vt:lpstr>Заключение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тональности текста на основе машинного обучения</dc:title>
  <dc:creator>Малышев Иван</dc:creator>
  <cp:lastModifiedBy>Малышев Иван</cp:lastModifiedBy>
  <cp:revision>32</cp:revision>
  <dcterms:created xsi:type="dcterms:W3CDTF">2022-01-21T12:49:25Z</dcterms:created>
  <dcterms:modified xsi:type="dcterms:W3CDTF">2022-02-11T21:39:47Z</dcterms:modified>
</cp:coreProperties>
</file>