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2" r:id="rId6"/>
    <p:sldId id="273" r:id="rId7"/>
    <p:sldId id="282" r:id="rId8"/>
    <p:sldId id="274" r:id="rId9"/>
    <p:sldId id="281" r:id="rId10"/>
    <p:sldId id="275" r:id="rId11"/>
    <p:sldId id="277" r:id="rId12"/>
    <p:sldId id="278" r:id="rId13"/>
    <p:sldId id="279" r:id="rId14"/>
    <p:sldId id="268" r:id="rId15"/>
    <p:sldId id="2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12.02.2022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12.02.2022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D08EAE-43AF-44C1-A7D9-E10A9ACFDA1E}" type="datetime1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12.02.2022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6321EE-D23F-4780-B318-01CDAA890F27}" type="datetime1">
              <a:rPr lang="ru-RU" smtClean="0"/>
              <a:t>12.02.2022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Программа генерации</a:t>
            </a:r>
            <a:r>
              <a:rPr lang="en-US" sz="4800" dirty="0" smtClean="0"/>
              <a:t> </a:t>
            </a:r>
            <a:r>
              <a:rPr lang="ru-RU" sz="4800" dirty="0" smtClean="0"/>
              <a:t>трёхмерного ландшафта в дополненной реальности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ИУ7-51Б</a:t>
            </a:r>
          </a:p>
          <a:p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Структура комплекса программ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05" y="2200275"/>
            <a:ext cx="4019550" cy="2114550"/>
          </a:xfrm>
        </p:spPr>
      </p:pic>
    </p:spTree>
    <p:extLst>
      <p:ext uri="{BB962C8B-B14F-4D97-AF65-F5344CB8AC3E}">
        <p14:creationId xmlns:p14="http://schemas.microsoft.com/office/powerpoint/2010/main" val="340092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31" y="1921961"/>
            <a:ext cx="7666527" cy="38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Демонстрация работоспособности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5483"/>
            <a:ext cx="4266573" cy="21542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2" y="1825484"/>
            <a:ext cx="4266507" cy="21542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67841"/>
            <a:ext cx="4301257" cy="21717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1" y="4085386"/>
            <a:ext cx="4266507" cy="215420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4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345105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Формализованы </a:t>
            </a:r>
            <a:r>
              <a:rPr lang="ru-RU" dirty="0">
                <a:solidFill>
                  <a:schemeClr val="tx1"/>
                </a:solidFill>
              </a:rPr>
              <a:t>объекты синтезируемой сцены и преобразования над </a:t>
            </a:r>
            <a:r>
              <a:rPr lang="ru-RU" dirty="0" smtClean="0">
                <a:solidFill>
                  <a:schemeClr val="tx1"/>
                </a:solidFill>
              </a:rPr>
              <a:t>ней.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Проведён </a:t>
            </a:r>
            <a:r>
              <a:rPr lang="ru-RU" dirty="0">
                <a:solidFill>
                  <a:schemeClr val="tx1"/>
                </a:solidFill>
              </a:rPr>
              <a:t>анализ существующих алгоритмов синтеза ландшафта и отображения виртуальной сцены в дополненной реальности, </a:t>
            </a:r>
            <a:r>
              <a:rPr lang="ru-RU" dirty="0" smtClean="0">
                <a:solidFill>
                  <a:schemeClr val="tx1"/>
                </a:solidFill>
              </a:rPr>
              <a:t>обоснована </a:t>
            </a:r>
            <a:r>
              <a:rPr lang="ru-RU" dirty="0">
                <a:solidFill>
                  <a:schemeClr val="tx1"/>
                </a:solidFill>
              </a:rPr>
              <a:t>оптимальность выбранных </a:t>
            </a:r>
            <a:r>
              <a:rPr lang="ru-RU" dirty="0" smtClean="0">
                <a:solidFill>
                  <a:schemeClr val="tx1"/>
                </a:solidFill>
              </a:rPr>
              <a:t>алгоритмов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Реализованы </a:t>
            </a:r>
            <a:r>
              <a:rPr lang="ru-RU" dirty="0">
                <a:solidFill>
                  <a:schemeClr val="tx1"/>
                </a:solidFill>
              </a:rPr>
              <a:t>выбранные </a:t>
            </a:r>
            <a:r>
              <a:rPr lang="ru-RU" dirty="0" smtClean="0">
                <a:solidFill>
                  <a:schemeClr val="tx1"/>
                </a:solidFill>
              </a:rPr>
              <a:t>алгоритмы.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Разработан </a:t>
            </a:r>
            <a:r>
              <a:rPr lang="ru-RU" dirty="0">
                <a:solidFill>
                  <a:schemeClr val="tx1"/>
                </a:solidFill>
              </a:rPr>
              <a:t>программный продукт для визуализации и преобразования виртуальной сцены в дополненной реальности.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Развитие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/>
                </a:solidFill>
              </a:rPr>
              <a:t>изучение технологий, реализующих необходимые алгоритмы на видеокартах;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/>
                </a:solidFill>
              </a:rPr>
              <a:t>реализацию функций для добавления трёхмерных моделей на поверхность ландшафта или редактирования рельефа ландшафта.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проектирование и создание </a:t>
            </a:r>
            <a:r>
              <a:rPr lang="ru-RU" dirty="0">
                <a:solidFill>
                  <a:schemeClr val="tx1"/>
                </a:solidFill>
              </a:rPr>
              <a:t>программного обеспечения для генерации трёхмерного ландшафта и отображения его в дополненной реальности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Формализовать </a:t>
            </a:r>
            <a:r>
              <a:rPr lang="ru-RU" dirty="0">
                <a:solidFill>
                  <a:schemeClr val="tx1"/>
                </a:solidFill>
              </a:rPr>
              <a:t>объекты синтезируемой сцены и преобразования над ней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Провести </a:t>
            </a:r>
            <a:r>
              <a:rPr lang="ru-RU" dirty="0">
                <a:solidFill>
                  <a:schemeClr val="tx1"/>
                </a:solidFill>
              </a:rPr>
              <a:t>анализ существующих алгоритмов синтеза ландшафта и отображения виртуальной сцены в дополненной реальности, обосновать оптимальность выбранных алгоритмов</a:t>
            </a:r>
            <a:r>
              <a:rPr lang="ru-RU" dirty="0" smtClean="0">
                <a:solidFill>
                  <a:schemeClr val="tx1"/>
                </a:solidFill>
              </a:rPr>
              <a:t>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</a:t>
            </a:r>
            <a:r>
              <a:rPr lang="ru-RU" dirty="0">
                <a:solidFill>
                  <a:schemeClr val="tx1"/>
                </a:solidFill>
              </a:rPr>
              <a:t>выбранные </a:t>
            </a:r>
            <a:r>
              <a:rPr lang="ru-RU" dirty="0" smtClean="0">
                <a:solidFill>
                  <a:schemeClr val="tx1"/>
                </a:solidFill>
              </a:rPr>
              <a:t>алгоритмы;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Разработать </a:t>
            </a:r>
            <a:r>
              <a:rPr lang="ru-RU" dirty="0">
                <a:solidFill>
                  <a:schemeClr val="tx1"/>
                </a:solidFill>
              </a:rPr>
              <a:t>программный продукт для визуализации и преобразования виртуальной сцены в дополненной реальности.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Дополненная реальность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>
                <a:solidFill>
                  <a:schemeClr val="tx1"/>
                </a:solidFill>
              </a:rPr>
              <a:t>Дополненная реальность – технология взаимодействия человека и компьютера, которая программным образом совмещает пространство реальных объектов и виртуальный мир, воссозданный на компьютере.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Основные направления: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технология </a:t>
            </a:r>
            <a:r>
              <a:rPr lang="ru-RU" dirty="0">
                <a:solidFill>
                  <a:schemeClr val="tx1"/>
                </a:solidFill>
              </a:rPr>
              <a:t>на базе </a:t>
            </a:r>
            <a:r>
              <a:rPr lang="ru-RU" dirty="0" smtClean="0">
                <a:solidFill>
                  <a:schemeClr val="tx1"/>
                </a:solidFill>
              </a:rPr>
              <a:t>маркеров;</a:t>
            </a:r>
            <a:endParaRPr lang="ru-RU" dirty="0">
              <a:solidFill>
                <a:schemeClr val="tx1"/>
              </a:solidFill>
            </a:endParaRP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ru-RU" dirty="0" err="1" smtClean="0">
                <a:solidFill>
                  <a:schemeClr val="tx1"/>
                </a:solidFill>
              </a:rPr>
              <a:t>безмаркерная</a:t>
            </a:r>
            <a:r>
              <a:rPr lang="ru-RU" dirty="0">
                <a:solidFill>
                  <a:schemeClr val="tx1"/>
                </a:solidFill>
              </a:rPr>
              <a:t>» </a:t>
            </a:r>
            <a:r>
              <a:rPr lang="ru-RU" dirty="0" smtClean="0">
                <a:solidFill>
                  <a:schemeClr val="tx1"/>
                </a:solidFill>
              </a:rPr>
              <a:t>технология;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«пространственная» технология.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Тренды дополненной реальности, которые будут определять маркетинг в 2019  году. Читайте на Cossa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966" r="28069" b="10131"/>
          <a:stretch/>
        </p:blipFill>
        <p:spPr bwMode="auto">
          <a:xfrm>
            <a:off x="5252707" y="4118918"/>
            <a:ext cx="2021304" cy="185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games.mail.ru/hotbox/content_files/gallery/1a/4f/invizimals_screenshot_589d1ea8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4" y="4173104"/>
            <a:ext cx="3088546" cy="1750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8" name="Picture 14" descr="Pokemon Go нашла первого коммерческого партнера - Ведомости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5" r="18112"/>
          <a:stretch/>
        </p:blipFill>
        <p:spPr bwMode="auto">
          <a:xfrm>
            <a:off x="8156283" y="4118918"/>
            <a:ext cx="2117124" cy="18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Использованные методы и алгоритмы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представления трёхмерной модели: поверхностная модель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хранения полигональной сетки: список граней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представления данных о ландшафте: карта высот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генерации ландшафта: шум Перлина</a:t>
            </a:r>
          </a:p>
          <a:p>
            <a:pPr lvl="1"/>
            <a:r>
              <a:rPr lang="ru-RU" smtClean="0">
                <a:solidFill>
                  <a:schemeClr val="tx1"/>
                </a:solidFill>
              </a:rPr>
              <a:t>Алгоритм удаления </a:t>
            </a:r>
            <a:r>
              <a:rPr lang="ru-RU" dirty="0" smtClean="0">
                <a:solidFill>
                  <a:schemeClr val="tx1"/>
                </a:solidFill>
              </a:rPr>
              <a:t>невидимых линий и поверхностей: алгоритм с </a:t>
            </a:r>
            <a:r>
              <a:rPr lang="en-US" dirty="0" smtClean="0">
                <a:solidFill>
                  <a:schemeClr val="tx1"/>
                </a:solidFill>
              </a:rPr>
              <a:t>Z-</a:t>
            </a:r>
            <a:r>
              <a:rPr lang="ru-RU" dirty="0" smtClean="0">
                <a:solidFill>
                  <a:schemeClr val="tx1"/>
                </a:solidFill>
              </a:rPr>
              <a:t>буфером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Метод закрашивания: закраска Гуро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построения теней: теневой </a:t>
            </a:r>
            <a:r>
              <a:rPr lang="en-US" dirty="0" smtClean="0">
                <a:solidFill>
                  <a:schemeClr val="tx1"/>
                </a:solidFill>
              </a:rPr>
              <a:t>Z-</a:t>
            </a:r>
            <a:r>
              <a:rPr lang="ru-RU" dirty="0" smtClean="0">
                <a:solidFill>
                  <a:schemeClr val="tx1"/>
                </a:solidFill>
              </a:rPr>
              <a:t>буфер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наложения текстур: перспективно-корректное текстурирование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реализации дополненной реальности: маркерная технология на основе </a:t>
            </a:r>
            <a:r>
              <a:rPr lang="en-US" dirty="0" smtClean="0">
                <a:solidFill>
                  <a:schemeClr val="tx1"/>
                </a:solidFill>
              </a:rPr>
              <a:t>ArUco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Шум Перлина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Задать случайные данные на основе данных ячейки </a:t>
            </a:r>
            <a:r>
              <a:rPr lang="ru-RU" dirty="0" smtClean="0">
                <a:solidFill>
                  <a:schemeClr val="tx1"/>
                </a:solidFill>
              </a:rPr>
              <a:t>сетки: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пределить </a:t>
            </a:r>
            <a:r>
              <a:rPr lang="ru-RU" dirty="0">
                <a:solidFill>
                  <a:schemeClr val="tx1"/>
                </a:solidFill>
              </a:rPr>
              <a:t>сетку поверх карты </a:t>
            </a:r>
            <a:r>
              <a:rPr lang="ru-RU" dirty="0" smtClean="0">
                <a:solidFill>
                  <a:schemeClr val="tx1"/>
                </a:solidFill>
              </a:rPr>
              <a:t>высот;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 каждой </a:t>
            </a:r>
            <a:r>
              <a:rPr lang="ru-RU" dirty="0">
                <a:solidFill>
                  <a:schemeClr val="tx1"/>
                </a:solidFill>
              </a:rPr>
              <a:t>точке сетки определить случайный градиент единичной длины, который указывает в случайном направлении в пределах каждого из </a:t>
            </a:r>
            <a:r>
              <a:rPr lang="ru-RU" dirty="0" smtClean="0">
                <a:solidFill>
                  <a:schemeClr val="tx1"/>
                </a:solidFill>
              </a:rPr>
              <a:t>квадратов;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построить 4 диагональных вектора, соединяющие углы ячейки сетки и текущий пиксель;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ычислить скалярные произведения между градиентом и диагональным вектором для каждого угла ячейки сетки.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Интерполировать полученные данные для вычисления значения высоты </a:t>
            </a:r>
            <a:r>
              <a:rPr lang="ru-RU" dirty="0" smtClean="0">
                <a:solidFill>
                  <a:schemeClr val="tx1"/>
                </a:solidFill>
              </a:rPr>
              <a:t>пикселя: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Смешать </a:t>
            </a:r>
            <a:r>
              <a:rPr lang="ru-RU" dirty="0">
                <a:solidFill>
                  <a:schemeClr val="tx1"/>
                </a:solidFill>
              </a:rPr>
              <a:t>значения скалярных произведений в верхних и нижних углах с помощью линейной интерполяции с использованием веса по </a:t>
            </a:r>
            <a:r>
              <a:rPr lang="ru-RU" dirty="0" smtClean="0">
                <a:solidFill>
                  <a:schemeClr val="tx1"/>
                </a:solidFill>
              </a:rPr>
              <a:t>x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Смешать </a:t>
            </a:r>
            <a:r>
              <a:rPr lang="ru-RU" dirty="0">
                <a:solidFill>
                  <a:schemeClr val="tx1"/>
                </a:solidFill>
              </a:rPr>
              <a:t>эти значения с помощью линейной интерполяции с использованием веса по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726948" lvl="2" indent="-342900">
              <a:buFont typeface="+mj-lt"/>
              <a:buAutoNum type="arabicPeriod"/>
            </a:pPr>
            <a:endParaRPr lang="ru-RU" dirty="0" smtClean="0"/>
          </a:p>
          <a:p>
            <a:pPr lvl="1"/>
            <a:endParaRPr lang="ru-RU" dirty="0" smtClean="0"/>
          </a:p>
          <a:p>
            <a:pPr lvl="2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942439" y="4151126"/>
            <a:ext cx="2059858" cy="182634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Перспективно-корректное текстурирование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Цвет очередного пикселя с учётом текстуры вычисляется следующим образом: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 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 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𝑓𝑙𝑜𝑜𝑟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𝑓𝑙𝑜𝑜𝑟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− 1)∗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где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x</a:t>
                </a:r>
                <a:r>
                  <a:rPr lang="ru-RU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y</a:t>
                </a:r>
                <a:r>
                  <a:rPr lang="ru-RU" dirty="0">
                    <a:solidFill>
                      <a:schemeClr val="tx1"/>
                    </a:solidFill>
                  </a:rPr>
                  <a:t> – ширина и высота текстуры в растре.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5" y="4296482"/>
            <a:ext cx="3769370" cy="14455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Получение матрицы преобразований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Annndruha/ArUco_detection - Gi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53" y="2772968"/>
            <a:ext cx="2891856" cy="21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4499264" y="3857414"/>
            <a:ext cx="3190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95484" y="3502913"/>
            <a:ext cx="895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 |  t</a:t>
            </a:r>
          </a:p>
          <a:p>
            <a:r>
              <a:rPr lang="en-US" sz="2000" dirty="0" smtClean="0"/>
              <a:t>0 0 0 1</a:t>
            </a:r>
            <a:endParaRPr lang="ru-RU" sz="2000" dirty="0"/>
          </a:p>
        </p:txBody>
      </p:sp>
      <p:sp>
        <p:nvSpPr>
          <p:cNvPr id="10" name="Левая круглая скобка 9"/>
          <p:cNvSpPr/>
          <p:nvPr/>
        </p:nvSpPr>
        <p:spPr>
          <a:xfrm>
            <a:off x="8812357" y="3548522"/>
            <a:ext cx="83127" cy="67822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круглая скобка 10"/>
          <p:cNvSpPr/>
          <p:nvPr/>
        </p:nvSpPr>
        <p:spPr>
          <a:xfrm rot="10800000">
            <a:off x="9707707" y="3548522"/>
            <a:ext cx="83127" cy="67822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705475" y="351830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, 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224842" y="4057468"/>
            <a:ext cx="17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Rodrigues(r)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73159" y="3689604"/>
            <a:ext cx="11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ru-RU" baseline="-25000" dirty="0" err="1" smtClean="0"/>
              <a:t>преобр</a:t>
            </a:r>
            <a:r>
              <a:rPr lang="en-US" dirty="0" smtClean="0"/>
              <a:t> =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Синтез реального и виртуального изображения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10" b="40050"/>
          <a:stretch/>
        </p:blipFill>
        <p:spPr>
          <a:xfrm>
            <a:off x="1459638" y="2993665"/>
            <a:ext cx="2710731" cy="1673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>
            <a:off x="4415481" y="3804294"/>
            <a:ext cx="1935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5037" y="3426941"/>
            <a:ext cx="902697" cy="37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ru-RU" baseline="-25000" dirty="0" err="1" smtClean="0"/>
              <a:t>преобр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96" y="2496404"/>
            <a:ext cx="3561880" cy="26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Схема синтеза реального и виртуального изображения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9"/>
          <a:stretch/>
        </p:blipFill>
        <p:spPr bwMode="auto">
          <a:xfrm>
            <a:off x="3207110" y="1846263"/>
            <a:ext cx="5838105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485</Words>
  <Application>Microsoft Office PowerPoint</Application>
  <PresentationFormat>Широкоэкранный</PresentationFormat>
  <Paragraphs>84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Times New Roman</vt:lpstr>
      <vt:lpstr>Ретро</vt:lpstr>
      <vt:lpstr>Программа генерации трёхмерного ландшафта в дополненной реальности</vt:lpstr>
      <vt:lpstr>Цель и задачи</vt:lpstr>
      <vt:lpstr>Дополненная реальность</vt:lpstr>
      <vt:lpstr>Использованные методы и алгоритмы</vt:lpstr>
      <vt:lpstr>Шум Перлина</vt:lpstr>
      <vt:lpstr>Перспективно-корректное текстурирование</vt:lpstr>
      <vt:lpstr>Получение матрицы преобразований</vt:lpstr>
      <vt:lpstr>Синтез реального и виртуального изображения</vt:lpstr>
      <vt:lpstr>Схема синтеза реального и виртуального изображения</vt:lpstr>
      <vt:lpstr>Структура комплекса программ</vt:lpstr>
      <vt:lpstr>Интерфейс программы</vt:lpstr>
      <vt:lpstr>Демонстрация работоспособности ПО</vt:lpstr>
      <vt:lpstr>Результаты исследований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49</cp:revision>
  <dcterms:created xsi:type="dcterms:W3CDTF">2022-01-21T12:49:25Z</dcterms:created>
  <dcterms:modified xsi:type="dcterms:W3CDTF">2022-02-12T17:04:47Z</dcterms:modified>
</cp:coreProperties>
</file>