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70" r:id="rId4"/>
    <p:sldId id="269" r:id="rId5"/>
    <p:sldId id="272" r:id="rId6"/>
    <p:sldId id="273" r:id="rId7"/>
    <p:sldId id="282" r:id="rId8"/>
    <p:sldId id="274" r:id="rId9"/>
    <p:sldId id="281" r:id="rId10"/>
    <p:sldId id="277" r:id="rId11"/>
    <p:sldId id="284" r:id="rId12"/>
    <p:sldId id="283" r:id="rId13"/>
    <p:sldId id="279" r:id="rId14"/>
    <p:sldId id="268" r:id="rId15"/>
    <p:sldId id="28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D9DCE-A04C-4D8C-8931-135BCE43B3A4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CF78-F948-464F-B373-3B426B09C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51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BCF78-F948-464F-B373-3B426B09C2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82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B24E-9072-4A63-9CF3-2091FBEE0926}" type="datetime1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14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016-3B0A-48DB-AA68-59A340F15C97}" type="datetime1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6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0CF0-5587-4445-8FAA-D1C14AACBF04}" type="datetime1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59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D0F9-4486-4C0D-A4C3-9DF41EB36BAE}" type="datetime1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0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D543-8B65-47C4-9868-AF907E0250FD}" type="datetime1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9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04B-73F3-4C9F-8E51-784348AA7A81}" type="datetime1">
              <a:rPr lang="ru-RU" smtClean="0"/>
              <a:t>05.06.2022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60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1ED-13A9-4254-AC52-66FE8A8F1C23}" type="datetime1">
              <a:rPr lang="ru-RU" smtClean="0"/>
              <a:t>05.06.2022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3A68-8569-454A-A05A-DDDF27B07A9D}" type="datetime1">
              <a:rPr lang="ru-RU" smtClean="0"/>
              <a:t>05.06.2022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8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3B65-C67D-4788-8DD4-B5879859E161}" type="datetime1">
              <a:rPr lang="ru-RU" smtClean="0"/>
              <a:t>05.06.2022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33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D08EAE-43AF-44C1-A7D9-E10A9ACFDA1E}" type="datetime1">
              <a:rPr lang="ru-RU" smtClean="0"/>
              <a:t>05.06.2022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5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E42-2C28-4AEE-A493-6691E23865B3}" type="datetime1">
              <a:rPr lang="ru-RU" smtClean="0"/>
              <a:t>05.06.2022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69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6321EE-D23F-4780-B318-01CDAA890F27}" type="datetime1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47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097280" y="1339644"/>
            <a:ext cx="10058400" cy="2985467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Система прогнозирования цен на товары в магазинах</a:t>
            </a:r>
            <a:endParaRPr lang="ru-RU" sz="4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61538" y="5527337"/>
            <a:ext cx="10058400" cy="1143000"/>
          </a:xfrm>
        </p:spPr>
        <p:txBody>
          <a:bodyPr>
            <a:normAutofit/>
          </a:bodyPr>
          <a:lstStyle/>
          <a:p>
            <a:r>
              <a:rPr lang="ru-RU" sz="2000" b="1" cap="none" spc="0" dirty="0" smtClean="0">
                <a:solidFill>
                  <a:schemeClr val="tx1"/>
                </a:solidFill>
              </a:rPr>
              <a:t>Студент: Малышев Иван Алексеевич ИУ7-</a:t>
            </a:r>
            <a:r>
              <a:rPr lang="en-US" sz="2000" b="1" cap="none" spc="0" dirty="0" smtClean="0">
                <a:solidFill>
                  <a:schemeClr val="tx1"/>
                </a:solidFill>
              </a:rPr>
              <a:t>6</a:t>
            </a:r>
            <a:r>
              <a:rPr lang="ru-RU" sz="2000" b="1" cap="none" spc="0" dirty="0" smtClean="0">
                <a:solidFill>
                  <a:schemeClr val="tx1"/>
                </a:solidFill>
              </a:rPr>
              <a:t>1Б</a:t>
            </a:r>
          </a:p>
          <a:p>
            <a:r>
              <a:rPr lang="ru-RU" sz="2000" b="1" cap="none" spc="0" dirty="0" smtClean="0">
                <a:solidFill>
                  <a:schemeClr val="tx1"/>
                </a:solidFill>
              </a:rPr>
              <a:t>Научный руководитель: </a:t>
            </a:r>
            <a:r>
              <a:rPr lang="ru-RU" sz="2000" b="1" cap="none" spc="0" dirty="0" err="1" smtClean="0">
                <a:solidFill>
                  <a:schemeClr val="tx1"/>
                </a:solidFill>
              </a:rPr>
              <a:t>Кивва</a:t>
            </a:r>
            <a:r>
              <a:rPr lang="ru-RU" sz="2000" b="1" cap="none" spc="0" dirty="0" smtClean="0">
                <a:solidFill>
                  <a:schemeClr val="tx1"/>
                </a:solidFill>
              </a:rPr>
              <a:t> Кирилл Андреевич</a:t>
            </a:r>
            <a:endParaRPr lang="ru-RU" sz="2000" b="1" cap="none" spc="0" dirty="0">
              <a:solidFill>
                <a:schemeClr val="tx1"/>
              </a:solidFill>
            </a:endParaRPr>
          </a:p>
        </p:txBody>
      </p:sp>
      <p:sp>
        <p:nvSpPr>
          <p:cNvPr id="6" name="Подзаголовок 4"/>
          <p:cNvSpPr txBox="1">
            <a:spLocks/>
          </p:cNvSpPr>
          <p:nvPr/>
        </p:nvSpPr>
        <p:spPr>
          <a:xfrm>
            <a:off x="1097280" y="19664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«</a:t>
            </a:r>
            <a:r>
              <a:rPr lang="ru-RU" sz="2000" b="1" cap="none" spc="0" dirty="0">
                <a:solidFill>
                  <a:schemeClr val="tx1"/>
                </a:solidFill>
              </a:rPr>
              <a:t>Московский государственный технический университет имени Н.Э. Баумана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(</a:t>
            </a:r>
            <a:r>
              <a:rPr lang="ru-RU" sz="2000" b="1" cap="none" spc="0" dirty="0">
                <a:solidFill>
                  <a:schemeClr val="tx1"/>
                </a:solidFill>
              </a:rPr>
              <a:t>национальный исследовательский университет)»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(</a:t>
            </a:r>
            <a:r>
              <a:rPr lang="ru-RU" sz="2000" b="1" cap="none" spc="0" dirty="0">
                <a:solidFill>
                  <a:schemeClr val="tx1"/>
                </a:solidFill>
              </a:rPr>
              <a:t>МГТУ им. Н.Э. Баумана)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0" y="196645"/>
            <a:ext cx="841640" cy="9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Интерфейс </a:t>
            </a:r>
            <a:r>
              <a:rPr lang="ru-RU" sz="4000" dirty="0" smtClean="0">
                <a:solidFill>
                  <a:schemeClr val="tx1"/>
                </a:solidFill>
              </a:rPr>
              <a:t>программы в режиме пользователя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Ins="3600000">
            <a:normAutofit/>
          </a:bodyPr>
          <a:lstStyle/>
          <a:p>
            <a:pPr lvl="1"/>
            <a:endParaRPr lang="ru-RU" sz="20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77" y="1965544"/>
            <a:ext cx="7751806" cy="4198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34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Интерфейс </a:t>
            </a:r>
            <a:r>
              <a:rPr lang="ru-RU" sz="4000" dirty="0" smtClean="0">
                <a:solidFill>
                  <a:schemeClr val="tx1"/>
                </a:solidFill>
              </a:rPr>
              <a:t>программы в режиме аналитика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Ins="3600000">
            <a:normAutofit/>
          </a:bodyPr>
          <a:lstStyle/>
          <a:p>
            <a:pPr lvl="1"/>
            <a:endParaRPr lang="ru-RU" sz="20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27" y="1942644"/>
            <a:ext cx="7448906" cy="4034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00" dirty="0" smtClean="0">
                <a:solidFill>
                  <a:schemeClr val="tx1"/>
                </a:solidFill>
              </a:rPr>
              <a:t>Интерфейс </a:t>
            </a:r>
            <a:r>
              <a:rPr lang="ru-RU" sz="3700" dirty="0" smtClean="0">
                <a:solidFill>
                  <a:schemeClr val="tx1"/>
                </a:solidFill>
              </a:rPr>
              <a:t>программы в режиме администратора</a:t>
            </a:r>
            <a:endParaRPr lang="ru-RU" sz="37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Ins="3600000">
            <a:normAutofit/>
          </a:bodyPr>
          <a:lstStyle/>
          <a:p>
            <a:pPr lvl="1"/>
            <a:endParaRPr lang="ru-RU" sz="20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77" y="1943674"/>
            <a:ext cx="7447005" cy="40337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76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Результаты исследований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556" y="1821550"/>
            <a:ext cx="7593848" cy="4022725"/>
          </a:xfrm>
        </p:spPr>
      </p:pic>
    </p:spTree>
    <p:extLst>
      <p:ext uri="{BB962C8B-B14F-4D97-AF65-F5344CB8AC3E}">
        <p14:creationId xmlns:p14="http://schemas.microsoft.com/office/powerpoint/2010/main" val="27635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Заключение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</a:t>
            </a:r>
            <a:r>
              <a:rPr lang="ru-RU" dirty="0" smtClean="0">
                <a:solidFill>
                  <a:schemeClr val="tx1"/>
                </a:solidFill>
              </a:rPr>
              <a:t>ыл </a:t>
            </a:r>
            <a:r>
              <a:rPr lang="ru-RU" dirty="0">
                <a:solidFill>
                  <a:schemeClr val="tx1"/>
                </a:solidFill>
              </a:rPr>
              <a:t>проведен анализ предметной области, описана ролевая модель, рассмотрены существующие СУБД и методы построения линии </a:t>
            </a:r>
            <a:r>
              <a:rPr lang="ru-RU" dirty="0" smtClean="0">
                <a:solidFill>
                  <a:schemeClr val="tx1"/>
                </a:solidFill>
              </a:rPr>
              <a:t>тренда.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Разработана </a:t>
            </a:r>
            <a:r>
              <a:rPr lang="ru-RU" dirty="0" smtClean="0">
                <a:solidFill>
                  <a:schemeClr val="tx1"/>
                </a:solidFill>
              </a:rPr>
              <a:t>база данных для хранения информации о магазинах, товарах в них, товарных чека и их позиций и истории цен товаров.</a:t>
            </a:r>
            <a:endParaRPr lang="ru-RU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Реализовано программное обеспечение для работы с информацией из базы данных.</a:t>
            </a:r>
            <a:endParaRPr lang="ru-RU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Реализована возможность прогнозирования цен на товары в магазинах.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8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Развитие проекта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В </a:t>
            </a:r>
            <a:r>
              <a:rPr lang="ru-RU" sz="2000" dirty="0">
                <a:solidFill>
                  <a:schemeClr val="tx1"/>
                </a:solidFill>
              </a:rPr>
              <a:t>качестве развития проекта можно предложить: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</a:rPr>
              <a:t>Реализация более </a:t>
            </a:r>
            <a:r>
              <a:rPr lang="ru-RU" sz="1600" dirty="0" smtClean="0">
                <a:solidFill>
                  <a:schemeClr val="tx1"/>
                </a:solidFill>
              </a:rPr>
              <a:t>устойчивой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модели прогнозирования цен на товары в магазинах.</a:t>
            </a:r>
            <a:endParaRPr lang="ru-RU" sz="16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Цель и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Цель</a:t>
            </a:r>
            <a:r>
              <a:rPr lang="ru-RU" dirty="0">
                <a:solidFill>
                  <a:schemeClr val="tx1"/>
                </a:solidFill>
              </a:rPr>
              <a:t>: реализовать базу данных, хранящую информацию о покупателях, магазинах, ассортименте товаров в магазинах и историях цен товаров в них, и программное обеспечение для работы с информацией из этой базы данных, а также прогнозирования цен на товары в магазинах посредством построения линии тренда на основе истории цен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Задачи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Проанализировать </a:t>
            </a:r>
            <a:r>
              <a:rPr lang="ru-RU" dirty="0">
                <a:solidFill>
                  <a:schemeClr val="tx1"/>
                </a:solidFill>
              </a:rPr>
              <a:t>предметную область решаемой задачи, выделить сущности, их атрибуты и связи, разработать модель предметной </a:t>
            </a:r>
            <a:r>
              <a:rPr lang="ru-RU" dirty="0" smtClean="0">
                <a:solidFill>
                  <a:schemeClr val="tx1"/>
                </a:solidFill>
              </a:rPr>
              <a:t>области;</a:t>
            </a:r>
            <a:endParaRPr lang="ru-RU" dirty="0" smtClean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Проанализировать </a:t>
            </a:r>
            <a:r>
              <a:rPr lang="ru-RU" dirty="0">
                <a:solidFill>
                  <a:schemeClr val="tx1"/>
                </a:solidFill>
              </a:rPr>
              <a:t>варианты представления </a:t>
            </a:r>
            <a:r>
              <a:rPr lang="ru-RU" dirty="0" smtClean="0">
                <a:solidFill>
                  <a:schemeClr val="tx1"/>
                </a:solidFill>
              </a:rPr>
              <a:t>данных, </a:t>
            </a:r>
            <a:r>
              <a:rPr lang="ru-RU" dirty="0">
                <a:solidFill>
                  <a:schemeClr val="tx1"/>
                </a:solidFill>
              </a:rPr>
              <a:t>системы управления базами данных, методы построения линии тренда и выбрать из них </a:t>
            </a:r>
            <a:r>
              <a:rPr lang="ru-RU" dirty="0" smtClean="0">
                <a:solidFill>
                  <a:schemeClr val="tx1"/>
                </a:solidFill>
              </a:rPr>
              <a:t>подходящие </a:t>
            </a:r>
            <a:r>
              <a:rPr lang="ru-RU" dirty="0">
                <a:solidFill>
                  <a:schemeClr val="tx1"/>
                </a:solidFill>
              </a:rPr>
              <a:t>для решения </a:t>
            </a:r>
            <a:r>
              <a:rPr lang="ru-RU" dirty="0" smtClean="0">
                <a:solidFill>
                  <a:schemeClr val="tx1"/>
                </a:solidFill>
              </a:rPr>
              <a:t>задачи;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Спроектировать и реализовать </a:t>
            </a:r>
            <a:r>
              <a:rPr lang="ru-RU" dirty="0">
                <a:solidFill>
                  <a:schemeClr val="tx1"/>
                </a:solidFill>
              </a:rPr>
              <a:t>базу данных, описать её сущности и </a:t>
            </a:r>
            <a:r>
              <a:rPr lang="ru-RU" dirty="0" smtClean="0">
                <a:solidFill>
                  <a:schemeClr val="tx1"/>
                </a:solidFill>
              </a:rPr>
              <a:t>связи;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Реализовать приложение </a:t>
            </a:r>
            <a:r>
              <a:rPr lang="ru-RU" dirty="0">
                <a:solidFill>
                  <a:schemeClr val="tx1"/>
                </a:solidFill>
              </a:rPr>
              <a:t>для работы с базой </a:t>
            </a:r>
            <a:r>
              <a:rPr lang="ru-RU" dirty="0" smtClean="0">
                <a:solidFill>
                  <a:schemeClr val="tx1"/>
                </a:solidFill>
              </a:rPr>
              <a:t>данных и возможность в нём </a:t>
            </a:r>
            <a:r>
              <a:rPr lang="ru-RU" dirty="0">
                <a:solidFill>
                  <a:schemeClr val="tx1"/>
                </a:solidFill>
              </a:rPr>
              <a:t>построения линии тренда для прогнозирования цен на товары в магазинах.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ER-</a:t>
            </a:r>
            <a:r>
              <a:rPr lang="ru-RU" dirty="0">
                <a:solidFill>
                  <a:schemeClr val="tx1"/>
                </a:solidFill>
              </a:rPr>
              <a:t>диаграмма </a:t>
            </a:r>
            <a:r>
              <a:rPr lang="ru-RU" dirty="0">
                <a:solidFill>
                  <a:schemeClr val="tx1"/>
                </a:solidFill>
              </a:rPr>
              <a:t>моделируемой области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8" descr="https://games.mail.ru/hotbox/content_files/gallery/1a/4f/invizimals_screenshot_589d1ea8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091" y="1795025"/>
            <a:ext cx="4416777" cy="4432781"/>
          </a:xfrm>
        </p:spPr>
      </p:pic>
    </p:spTree>
    <p:extLst>
      <p:ext uri="{BB962C8B-B14F-4D97-AF65-F5344CB8AC3E}">
        <p14:creationId xmlns:p14="http://schemas.microsoft.com/office/powerpoint/2010/main" val="14348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Use-case-</a:t>
            </a:r>
            <a:r>
              <a:rPr lang="ru-RU" dirty="0" smtClean="0">
                <a:solidFill>
                  <a:schemeClr val="tx1"/>
                </a:solidFill>
              </a:rPr>
              <a:t>диаграмма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463" y="1846263"/>
            <a:ext cx="6043399" cy="402272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/>
                </a:solidFill>
              </a:rPr>
              <a:t>Классификация СУБД по модели данных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6948" lvl="2" indent="-342900">
              <a:buFont typeface="+mj-lt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726948" lvl="2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Дореляционные</a:t>
            </a:r>
          </a:p>
          <a:p>
            <a:pPr marL="1024128" lvl="3" indent="-457200">
              <a:buFont typeface="+mj-lt"/>
              <a:buAutoNum type="arabicParenR"/>
            </a:pPr>
            <a:r>
              <a:rPr lang="ru-RU" sz="2000" dirty="0" smtClean="0">
                <a:solidFill>
                  <a:schemeClr val="tx1"/>
                </a:solidFill>
              </a:rPr>
              <a:t>Иерархические</a:t>
            </a:r>
          </a:p>
          <a:p>
            <a:pPr marL="909828" lvl="3" indent="-342900">
              <a:buFont typeface="+mj-lt"/>
              <a:buAutoNum type="arabicParenR"/>
            </a:pPr>
            <a:r>
              <a:rPr lang="ru-RU" sz="2000" dirty="0" smtClean="0">
                <a:solidFill>
                  <a:schemeClr val="tx1"/>
                </a:solidFill>
              </a:rPr>
              <a:t>  Сетевые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726948" lvl="2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Реляционные</a:t>
            </a:r>
          </a:p>
          <a:p>
            <a:pPr marL="726948" lvl="2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Постреляционные</a:t>
            </a:r>
          </a:p>
          <a:p>
            <a:pPr marL="909828" lvl="3" indent="-342900">
              <a:buFont typeface="+mj-lt"/>
              <a:buAutoNum type="arabicParenR"/>
            </a:pPr>
            <a:r>
              <a:rPr lang="ru-RU" sz="2000" dirty="0" smtClean="0">
                <a:solidFill>
                  <a:schemeClr val="tx1"/>
                </a:solidFill>
              </a:rPr>
              <a:t>  Объектно-ориентированные</a:t>
            </a:r>
            <a:endParaRPr lang="ru-RU" sz="2000" dirty="0">
              <a:solidFill>
                <a:schemeClr val="tx1"/>
              </a:solidFill>
            </a:endParaRPr>
          </a:p>
          <a:p>
            <a:pPr marL="1024128" lvl="3" indent="-457200">
              <a:buFont typeface="+mj-lt"/>
              <a:buAutoNum type="arabicParenR"/>
            </a:pPr>
            <a:r>
              <a:rPr lang="ru-RU" sz="2000" dirty="0">
                <a:solidFill>
                  <a:schemeClr val="tx1"/>
                </a:solidFill>
              </a:rPr>
              <a:t>Объектно-реляционные</a:t>
            </a:r>
          </a:p>
          <a:p>
            <a:pPr marL="566928" lvl="3" indent="0">
              <a:buNone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	</a:t>
            </a:r>
            <a:endParaRPr lang="ru-RU" dirty="0" smtClean="0"/>
          </a:p>
          <a:p>
            <a:pPr lvl="2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Методы построения линий тренда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Точечная диаграмма с прямой линией тренд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66" y="2023282"/>
            <a:ext cx="3274125" cy="196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Точечная диаграмма с логарифмической линией тренд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922" y="2024116"/>
            <a:ext cx="3267361" cy="196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Точечная диаграмма с полиномиальной линией тренд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65" y="2023282"/>
            <a:ext cx="3268752" cy="196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Точечная диаграмма со степенной линией тренд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65" y="4273679"/>
            <a:ext cx="3274125" cy="196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Диаграмма с экспоненциальной линией тренд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295" y="4274641"/>
            <a:ext cx="3272522" cy="196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0922" y="4275554"/>
            <a:ext cx="3273912" cy="19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Схема БД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58" y="1952367"/>
            <a:ext cx="4982044" cy="407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Сравнение существующих СУБД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55" y="2507262"/>
            <a:ext cx="63436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5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Объекты БД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Хранимые функции для </a:t>
            </a:r>
            <a:r>
              <a:rPr lang="ru-RU" dirty="0" smtClean="0">
                <a:solidFill>
                  <a:schemeClr val="tx1"/>
                </a:solidFill>
              </a:rPr>
              <a:t>выборки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get_products_by_shopid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shop_id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get_coststory_by_shopid_prodid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shop_id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prod_id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get_salereceipts_by_shopid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shop_id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get_content_from_salereceipt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sr_id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Триггер для обновления истории </a:t>
            </a:r>
            <a:r>
              <a:rPr lang="ru-RU" dirty="0" smtClean="0">
                <a:solidFill>
                  <a:schemeClr val="tx1"/>
                </a:solidFill>
              </a:rPr>
              <a:t>цен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 smtClean="0">
                <a:solidFill>
                  <a:schemeClr val="tx1"/>
                </a:solidFill>
              </a:rPr>
              <a:t>emove_too_old_coststory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4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404</TotalTime>
  <Words>350</Words>
  <Application>Microsoft Office PowerPoint</Application>
  <PresentationFormat>Широкоэкранный</PresentationFormat>
  <Paragraphs>68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Ретро</vt:lpstr>
      <vt:lpstr>Система прогнозирования цен на товары в магазинах</vt:lpstr>
      <vt:lpstr>Цель и задачи</vt:lpstr>
      <vt:lpstr>ER-диаграмма моделируемой области</vt:lpstr>
      <vt:lpstr>Use-case-диаграмма</vt:lpstr>
      <vt:lpstr>Классификация СУБД по модели данных</vt:lpstr>
      <vt:lpstr>Методы построения линий тренда</vt:lpstr>
      <vt:lpstr>Схема БД</vt:lpstr>
      <vt:lpstr>Сравнение существующих СУБД</vt:lpstr>
      <vt:lpstr>Объекты БД</vt:lpstr>
      <vt:lpstr>Интерфейс программы в режиме пользователя</vt:lpstr>
      <vt:lpstr>Интерфейс программы в режиме аналитика</vt:lpstr>
      <vt:lpstr>Интерфейс программы в режиме администратора</vt:lpstr>
      <vt:lpstr>Результаты исследований</vt:lpstr>
      <vt:lpstr>Заключение</vt:lpstr>
      <vt:lpstr>Развитие проекта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Малышев Иван</dc:creator>
  <cp:lastModifiedBy>Yokud</cp:lastModifiedBy>
  <cp:revision>65</cp:revision>
  <dcterms:created xsi:type="dcterms:W3CDTF">2022-01-21T12:49:25Z</dcterms:created>
  <dcterms:modified xsi:type="dcterms:W3CDTF">2022-06-05T12:36:02Z</dcterms:modified>
</cp:coreProperties>
</file>