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19"/>
  </p:notesMasterIdLst>
  <p:sldIdLst>
    <p:sldId id="256" r:id="rId2"/>
    <p:sldId id="257" r:id="rId3"/>
    <p:sldId id="270" r:id="rId4"/>
    <p:sldId id="269" r:id="rId5"/>
    <p:sldId id="272" r:id="rId6"/>
    <p:sldId id="273" r:id="rId7"/>
    <p:sldId id="282" r:id="rId8"/>
    <p:sldId id="281" r:id="rId9"/>
    <p:sldId id="286" r:id="rId10"/>
    <p:sldId id="274" r:id="rId11"/>
    <p:sldId id="285" r:id="rId12"/>
    <p:sldId id="277" r:id="rId13"/>
    <p:sldId id="284" r:id="rId14"/>
    <p:sldId id="283" r:id="rId15"/>
    <p:sldId id="279" r:id="rId16"/>
    <p:sldId id="268" r:id="rId17"/>
    <p:sldId id="280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31" autoAdjust="0"/>
    <p:restoredTop sz="94660"/>
  </p:normalViewPr>
  <p:slideViewPr>
    <p:cSldViewPr snapToGrid="0">
      <p:cViewPr>
        <p:scale>
          <a:sx n="66" d="100"/>
          <a:sy n="66" d="100"/>
        </p:scale>
        <p:origin x="864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D9DCE-A04C-4D8C-8931-135BCE43B3A4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BCF78-F948-464F-B373-3B426B09C2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519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BCF78-F948-464F-B373-3B426B09C22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82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B24E-9072-4A63-9CF3-2091FBEE0926}" type="datetime1">
              <a:rPr lang="ru-RU" smtClean="0"/>
              <a:t>07.06.2022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62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9016-3B0A-48DB-AA68-59A340F15C97}" type="datetime1">
              <a:rPr lang="ru-RU" smtClean="0"/>
              <a:t>07.06.2022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0CF0-5587-4445-8FAA-D1C14AACBF04}" type="datetime1">
              <a:rPr lang="ru-RU" smtClean="0"/>
              <a:t>07.06.2022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86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D0F9-4486-4C0D-A4C3-9DF41EB36BAE}" type="datetime1">
              <a:rPr lang="ru-RU" smtClean="0"/>
              <a:t>07.06.2022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54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D543-8B65-47C4-9868-AF907E0250FD}" type="datetime1">
              <a:rPr lang="ru-RU" smtClean="0"/>
              <a:t>07.06.2022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47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04B-73F3-4C9F-8E51-784348AA7A81}" type="datetime1">
              <a:rPr lang="ru-RU" smtClean="0"/>
              <a:t>07.06.2022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93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71ED-13A9-4254-AC52-66FE8A8F1C23}" type="datetime1">
              <a:rPr lang="ru-RU" smtClean="0"/>
              <a:t>07.06.2022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91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3A68-8569-454A-A05A-DDDF27B07A9D}" type="datetime1">
              <a:rPr lang="ru-RU" smtClean="0"/>
              <a:t>07.06.2022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85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3B65-C67D-4788-8DD4-B5879859E161}" type="datetime1">
              <a:rPr lang="ru-RU" smtClean="0"/>
              <a:t>07.06.2022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43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08EAE-43AF-44C1-A7D9-E10A9ACFDA1E}" type="datetime1">
              <a:rPr lang="ru-RU" smtClean="0"/>
              <a:t>07.06.2022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0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9E42-2C28-4AEE-A493-6691E23865B3}" type="datetime1">
              <a:rPr lang="ru-RU" smtClean="0"/>
              <a:t>07.06.2022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03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321EE-D23F-4780-B318-01CDAA890F27}" type="datetime1">
              <a:rPr lang="ru-RU" smtClean="0"/>
              <a:t>07.06.2022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16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097280" y="1339644"/>
            <a:ext cx="10058400" cy="2985467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/>
              <a:t>Система прогнозирования цен на товары в магазинах</a:t>
            </a:r>
            <a:endParaRPr lang="ru-RU" sz="48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261538" y="5527337"/>
            <a:ext cx="10058400" cy="1143000"/>
          </a:xfrm>
        </p:spPr>
        <p:txBody>
          <a:bodyPr>
            <a:normAutofit/>
          </a:bodyPr>
          <a:lstStyle/>
          <a:p>
            <a:pPr algn="l"/>
            <a:r>
              <a:rPr lang="ru-RU" sz="2000" b="1" cap="none" spc="0" dirty="0" smtClean="0">
                <a:solidFill>
                  <a:schemeClr val="tx1"/>
                </a:solidFill>
              </a:rPr>
              <a:t>Студент: Малышев Иван Алексеевич ИУ7-</a:t>
            </a:r>
            <a:r>
              <a:rPr lang="en-US" sz="2000" b="1" cap="none" spc="0" dirty="0" smtClean="0">
                <a:solidFill>
                  <a:schemeClr val="tx1"/>
                </a:solidFill>
              </a:rPr>
              <a:t>6</a:t>
            </a:r>
            <a:r>
              <a:rPr lang="ru-RU" sz="2000" b="1" cap="none" spc="0" dirty="0" smtClean="0">
                <a:solidFill>
                  <a:schemeClr val="tx1"/>
                </a:solidFill>
              </a:rPr>
              <a:t>1Б</a:t>
            </a:r>
          </a:p>
          <a:p>
            <a:pPr algn="l"/>
            <a:r>
              <a:rPr lang="ru-RU" sz="2000" b="1" cap="none" spc="0" dirty="0" smtClean="0">
                <a:solidFill>
                  <a:schemeClr val="tx1"/>
                </a:solidFill>
              </a:rPr>
              <a:t>Научный руководитель: </a:t>
            </a:r>
            <a:r>
              <a:rPr lang="ru-RU" sz="2000" b="1" cap="none" spc="0" dirty="0" err="1" smtClean="0">
                <a:solidFill>
                  <a:schemeClr val="tx1"/>
                </a:solidFill>
              </a:rPr>
              <a:t>Кивва</a:t>
            </a:r>
            <a:r>
              <a:rPr lang="ru-RU" sz="2000" b="1" cap="none" spc="0" dirty="0" smtClean="0">
                <a:solidFill>
                  <a:schemeClr val="tx1"/>
                </a:solidFill>
              </a:rPr>
              <a:t> Кирилл Андреевич</a:t>
            </a:r>
            <a:endParaRPr lang="ru-RU" sz="2000" b="1" cap="none" spc="0" dirty="0">
              <a:solidFill>
                <a:schemeClr val="tx1"/>
              </a:solidFill>
            </a:endParaRPr>
          </a:p>
        </p:txBody>
      </p:sp>
      <p:sp>
        <p:nvSpPr>
          <p:cNvPr id="6" name="Подзаголовок 4"/>
          <p:cNvSpPr txBox="1">
            <a:spLocks/>
          </p:cNvSpPr>
          <p:nvPr/>
        </p:nvSpPr>
        <p:spPr>
          <a:xfrm>
            <a:off x="1097280" y="196645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>
                <a:solidFill>
                  <a:schemeClr val="tx1"/>
                </a:solidFill>
              </a:rPr>
              <a:t>Федеральное государственное бюджетное образовательное учреждение высшего образования </a:t>
            </a:r>
            <a:endParaRPr lang="ru-RU" sz="2000" b="1" cap="none" spc="0" dirty="0" smtClean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 smtClean="0">
                <a:solidFill>
                  <a:schemeClr val="tx1"/>
                </a:solidFill>
              </a:rPr>
              <a:t>«</a:t>
            </a:r>
            <a:r>
              <a:rPr lang="ru-RU" sz="2000" b="1" cap="none" spc="0" dirty="0">
                <a:solidFill>
                  <a:schemeClr val="tx1"/>
                </a:solidFill>
              </a:rPr>
              <a:t>Московский государственный технический университет имени Н.Э. Баумана </a:t>
            </a:r>
            <a:endParaRPr lang="ru-RU" sz="2000" b="1" cap="none" spc="0" dirty="0" smtClean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 smtClean="0">
                <a:solidFill>
                  <a:schemeClr val="tx1"/>
                </a:solidFill>
              </a:rPr>
              <a:t>(</a:t>
            </a:r>
            <a:r>
              <a:rPr lang="ru-RU" sz="2000" b="1" cap="none" spc="0" dirty="0">
                <a:solidFill>
                  <a:schemeClr val="tx1"/>
                </a:solidFill>
              </a:rPr>
              <a:t>национальный исследовательский университет)» </a:t>
            </a:r>
            <a:endParaRPr lang="ru-RU" sz="2000" b="1" cap="none" spc="0" dirty="0" smtClean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 smtClean="0">
                <a:solidFill>
                  <a:schemeClr val="tx1"/>
                </a:solidFill>
              </a:rPr>
              <a:t>(</a:t>
            </a:r>
            <a:r>
              <a:rPr lang="ru-RU" sz="2000" b="1" cap="none" spc="0" dirty="0">
                <a:solidFill>
                  <a:schemeClr val="tx1"/>
                </a:solidFill>
              </a:rPr>
              <a:t>МГТУ им. Н.Э. Баумана)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0" y="196645"/>
            <a:ext cx="841640" cy="95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7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Сравнение существующих СУБД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655" y="2507262"/>
            <a:ext cx="63436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5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Состав классов ПО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2124869"/>
            <a:ext cx="9563100" cy="3752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11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315" y="2209019"/>
            <a:ext cx="5713841" cy="15983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51" y="2400115"/>
            <a:ext cx="5177391" cy="29751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318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tx1"/>
                </a:solidFill>
              </a:rPr>
              <a:t>Интерфейс программы в режиме пользователя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Ins="3600000">
            <a:normAutofit/>
          </a:bodyPr>
          <a:lstStyle/>
          <a:p>
            <a:pPr lvl="1"/>
            <a:endParaRPr lang="ru-RU" sz="20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391" y="1845734"/>
            <a:ext cx="8228177" cy="445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5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tx1"/>
                </a:solidFill>
              </a:rPr>
              <a:t>Интерфейс программы в режиме аналитика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Ins="3600000">
            <a:normAutofit/>
          </a:bodyPr>
          <a:lstStyle/>
          <a:p>
            <a:pPr lvl="1"/>
            <a:endParaRPr lang="ru-RU" sz="20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672" y="1845734"/>
            <a:ext cx="8011615" cy="433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700" dirty="0" smtClean="0">
                <a:solidFill>
                  <a:schemeClr val="tx1"/>
                </a:solidFill>
              </a:rPr>
              <a:t>Интерфейс программы в режиме администратора</a:t>
            </a:r>
            <a:endParaRPr lang="ru-RU" sz="37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Ins="3600000">
            <a:normAutofit/>
          </a:bodyPr>
          <a:lstStyle/>
          <a:p>
            <a:pPr lvl="1"/>
            <a:endParaRPr lang="ru-RU" sz="20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472" y="1845734"/>
            <a:ext cx="8050015" cy="436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4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Результаты исследований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400" y="1825625"/>
            <a:ext cx="8771200" cy="4351338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50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Заключение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Б</a:t>
            </a:r>
            <a:r>
              <a:rPr lang="ru-RU" dirty="0" smtClean="0">
                <a:solidFill>
                  <a:schemeClr val="tx1"/>
                </a:solidFill>
              </a:rPr>
              <a:t>ыл </a:t>
            </a:r>
            <a:r>
              <a:rPr lang="ru-RU" dirty="0">
                <a:solidFill>
                  <a:schemeClr val="tx1"/>
                </a:solidFill>
              </a:rPr>
              <a:t>проведен анализ предметной области, описана ролевая модель, рассмотрены существующие СУБД и методы построения линии </a:t>
            </a:r>
            <a:r>
              <a:rPr lang="ru-RU" dirty="0" smtClean="0">
                <a:solidFill>
                  <a:schemeClr val="tx1"/>
                </a:solidFill>
              </a:rPr>
              <a:t>тренда.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Разработана база данных для хранения информации о магазинах, товарах в них, товарных чека и их позиций и истории цен товаров.</a:t>
            </a:r>
            <a:endParaRPr lang="ru-RU" dirty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Реализовано программное обеспечение для работы с информацией из базы данных.</a:t>
            </a:r>
            <a:endParaRPr lang="ru-RU" dirty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Реализована возможность прогнозирования цен на товары в магазинах.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38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Развитие проекта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В </a:t>
            </a:r>
            <a:r>
              <a:rPr lang="ru-RU" sz="2000" dirty="0">
                <a:solidFill>
                  <a:schemeClr val="tx1"/>
                </a:solidFill>
              </a:rPr>
              <a:t>качестве развития проекта можно предложить: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ru-RU" sz="1600" dirty="0" smtClean="0">
                <a:solidFill>
                  <a:schemeClr val="tx1"/>
                </a:solidFill>
              </a:rPr>
              <a:t>Реализация более качественной и устойчивой модели прогнозирования цен на товары в магазинах.</a:t>
            </a:r>
            <a:endParaRPr lang="ru-RU" sz="16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81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Цель и задачи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ru-RU" b="1" dirty="0" smtClean="0">
                <a:solidFill>
                  <a:schemeClr val="tx1"/>
                </a:solidFill>
              </a:rPr>
              <a:t>Цель</a:t>
            </a:r>
            <a:r>
              <a:rPr lang="ru-RU" dirty="0">
                <a:solidFill>
                  <a:schemeClr val="tx1"/>
                </a:solidFill>
              </a:rPr>
              <a:t>: реализовать базу данных, хранящую информацию о покупателях, магазинах, ассортименте товаров в магазинах и историях цен товаров в них, и программное обеспечение для работы с информацией из этой базы данных, а также прогнозирования цен на товары в магазинах посредством построения линии тренда на основе истории цен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ru-RU" b="1" dirty="0" smtClean="0">
                <a:solidFill>
                  <a:schemeClr val="tx1"/>
                </a:solidFill>
              </a:rPr>
              <a:t>Задачи</a:t>
            </a:r>
            <a:r>
              <a:rPr lang="ru-RU" dirty="0" smtClean="0">
                <a:solidFill>
                  <a:schemeClr val="tx1"/>
                </a:solidFill>
              </a:rPr>
              <a:t>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Проанализировать </a:t>
            </a:r>
            <a:r>
              <a:rPr lang="ru-RU" dirty="0">
                <a:solidFill>
                  <a:schemeClr val="tx1"/>
                </a:solidFill>
              </a:rPr>
              <a:t>предметную область решаемой задачи, выделить сущности, их атрибуты и связи, разработать модель предметной </a:t>
            </a:r>
            <a:r>
              <a:rPr lang="ru-RU" dirty="0" smtClean="0">
                <a:solidFill>
                  <a:schemeClr val="tx1"/>
                </a:solidFill>
              </a:rPr>
              <a:t>области;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Проанализировать </a:t>
            </a:r>
            <a:r>
              <a:rPr lang="ru-RU" dirty="0">
                <a:solidFill>
                  <a:schemeClr val="tx1"/>
                </a:solidFill>
              </a:rPr>
              <a:t>варианты представления </a:t>
            </a:r>
            <a:r>
              <a:rPr lang="ru-RU" dirty="0" smtClean="0">
                <a:solidFill>
                  <a:schemeClr val="tx1"/>
                </a:solidFill>
              </a:rPr>
              <a:t>данных, </a:t>
            </a:r>
            <a:r>
              <a:rPr lang="ru-RU" dirty="0">
                <a:solidFill>
                  <a:schemeClr val="tx1"/>
                </a:solidFill>
              </a:rPr>
              <a:t>системы управления базами данных, методы построения линии тренда и выбрать из них </a:t>
            </a:r>
            <a:r>
              <a:rPr lang="ru-RU" dirty="0" smtClean="0">
                <a:solidFill>
                  <a:schemeClr val="tx1"/>
                </a:solidFill>
              </a:rPr>
              <a:t>подходящие </a:t>
            </a:r>
            <a:r>
              <a:rPr lang="ru-RU" dirty="0">
                <a:solidFill>
                  <a:schemeClr val="tx1"/>
                </a:solidFill>
              </a:rPr>
              <a:t>для решения </a:t>
            </a:r>
            <a:r>
              <a:rPr lang="ru-RU" dirty="0" smtClean="0">
                <a:solidFill>
                  <a:schemeClr val="tx1"/>
                </a:solidFill>
              </a:rPr>
              <a:t>задачи;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Спроектировать и реализовать </a:t>
            </a:r>
            <a:r>
              <a:rPr lang="ru-RU" dirty="0">
                <a:solidFill>
                  <a:schemeClr val="tx1"/>
                </a:solidFill>
              </a:rPr>
              <a:t>базу данных, описать её сущности и </a:t>
            </a:r>
            <a:r>
              <a:rPr lang="ru-RU" dirty="0" smtClean="0">
                <a:solidFill>
                  <a:schemeClr val="tx1"/>
                </a:solidFill>
              </a:rPr>
              <a:t>связи;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Реализовать приложение </a:t>
            </a:r>
            <a:r>
              <a:rPr lang="ru-RU" dirty="0">
                <a:solidFill>
                  <a:schemeClr val="tx1"/>
                </a:solidFill>
              </a:rPr>
              <a:t>для работы с базой </a:t>
            </a:r>
            <a:r>
              <a:rPr lang="ru-RU" dirty="0" smtClean="0">
                <a:solidFill>
                  <a:schemeClr val="tx1"/>
                </a:solidFill>
              </a:rPr>
              <a:t>данных и возможность в нём </a:t>
            </a:r>
            <a:r>
              <a:rPr lang="ru-RU" dirty="0">
                <a:solidFill>
                  <a:schemeClr val="tx1"/>
                </a:solidFill>
              </a:rPr>
              <a:t>построения линии тренда для прогнозирования цен на товары в магазинах.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81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ER-</a:t>
            </a:r>
            <a:r>
              <a:rPr lang="ru-RU" dirty="0">
                <a:solidFill>
                  <a:schemeClr val="tx1"/>
                </a:solidFill>
              </a:rPr>
              <a:t>диаграмма моделируемой области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185" y="1825625"/>
            <a:ext cx="4335629" cy="435133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8" descr="https://games.mail.ru/hotbox/content_files/gallery/1a/4f/invizimals_screenshot_589d1ea8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86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Диаграмма вариантов использования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37" y="1943894"/>
            <a:ext cx="6181725" cy="411480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66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/>
                </a:solidFill>
              </a:rPr>
              <a:t>Классификация СУБД по модели данных</a:t>
            </a:r>
            <a:endParaRPr lang="ru-RU" sz="44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26948" lvl="2" indent="-342900">
              <a:buFont typeface="+mj-lt"/>
              <a:buAutoNum type="arabicPeriod"/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726948" lvl="2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Дореляционные</a:t>
            </a:r>
          </a:p>
          <a:p>
            <a:pPr marL="1024128" lvl="3" indent="-457200">
              <a:buFont typeface="+mj-lt"/>
              <a:buAutoNum type="arabicParenR"/>
            </a:pPr>
            <a:r>
              <a:rPr lang="ru-RU" sz="2000" dirty="0" smtClean="0">
                <a:solidFill>
                  <a:schemeClr val="tx1"/>
                </a:solidFill>
              </a:rPr>
              <a:t>Иерархические</a:t>
            </a:r>
          </a:p>
          <a:p>
            <a:pPr marL="909828" lvl="3" indent="-342900">
              <a:buFont typeface="+mj-lt"/>
              <a:buAutoNum type="arabicParenR"/>
            </a:pPr>
            <a:r>
              <a:rPr lang="ru-RU" sz="2000" dirty="0" smtClean="0">
                <a:solidFill>
                  <a:schemeClr val="tx1"/>
                </a:solidFill>
              </a:rPr>
              <a:t>  Сетевые</a:t>
            </a:r>
          </a:p>
          <a:p>
            <a:pPr marL="726948" lvl="2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Реляционные</a:t>
            </a:r>
          </a:p>
          <a:p>
            <a:pPr marL="726948" lvl="2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Постреляционные</a:t>
            </a:r>
          </a:p>
          <a:p>
            <a:pPr marL="909828" lvl="3" indent="-342900">
              <a:buFont typeface="+mj-lt"/>
              <a:buAutoNum type="arabicParenR"/>
            </a:pPr>
            <a:r>
              <a:rPr lang="ru-RU" sz="2000" dirty="0" smtClean="0">
                <a:solidFill>
                  <a:schemeClr val="tx1"/>
                </a:solidFill>
              </a:rPr>
              <a:t>  Объектно-ориентированные</a:t>
            </a:r>
            <a:endParaRPr lang="ru-RU" sz="2000" dirty="0">
              <a:solidFill>
                <a:schemeClr val="tx1"/>
              </a:solidFill>
            </a:endParaRPr>
          </a:p>
          <a:p>
            <a:pPr marL="1024128" lvl="3" indent="-457200">
              <a:buFont typeface="+mj-lt"/>
              <a:buAutoNum type="arabicParenR"/>
            </a:pPr>
            <a:r>
              <a:rPr lang="ru-RU" sz="2000" dirty="0">
                <a:solidFill>
                  <a:schemeClr val="tx1"/>
                </a:solidFill>
              </a:rPr>
              <a:t>Объектно-реляционные</a:t>
            </a:r>
          </a:p>
          <a:p>
            <a:pPr marL="566928" lvl="3" indent="0">
              <a:buNone/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566928" lvl="3" indent="0"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	</a:t>
            </a:r>
            <a:endParaRPr lang="ru-RU" dirty="0" smtClean="0"/>
          </a:p>
          <a:p>
            <a:pPr lvl="2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4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Методы построения линий тренда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6" name="Picture 2" descr="Точечная диаграмма с прямой линией тренд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66" y="2023282"/>
            <a:ext cx="3274125" cy="196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Точечная диаграмма с логарифмической линией тренд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922" y="2024116"/>
            <a:ext cx="3267361" cy="196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Точечная диаграмма с полиномиальной линией тренд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65" y="2023282"/>
            <a:ext cx="3268752" cy="196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Точечная диаграмма со степенной линией тренда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65" y="4273679"/>
            <a:ext cx="3274125" cy="196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Диаграмма с экспоненциальной линией тренда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295" y="4274641"/>
            <a:ext cx="3272522" cy="196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0922" y="4275554"/>
            <a:ext cx="3273912" cy="19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5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Схема БД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458" y="1952367"/>
            <a:ext cx="4982044" cy="407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0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Объекты БД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Хранимые функции для выборки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get_products_by_shopid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shop_id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get_coststory_by_shopid_prodid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shop_id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prod_id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get_salereceipts_by_shopid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shop_id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get_content_from_salereceipt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sr_id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ru-RU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Триггер для обновления истории цен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r</a:t>
            </a:r>
            <a:r>
              <a:rPr lang="en-US" dirty="0" err="1" smtClean="0">
                <a:solidFill>
                  <a:schemeClr val="tx1"/>
                </a:solidFill>
              </a:rPr>
              <a:t>emove_too_old_coststory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40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Компоненты ПО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808" y="1825625"/>
            <a:ext cx="8768384" cy="435133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39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</TotalTime>
  <Words>360</Words>
  <Application>Microsoft Office PowerPoint</Application>
  <PresentationFormat>Широкоэкранный</PresentationFormat>
  <Paragraphs>72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Times New Roman</vt:lpstr>
      <vt:lpstr>Тема Office</vt:lpstr>
      <vt:lpstr>Система прогнозирования цен на товары в магазинах</vt:lpstr>
      <vt:lpstr>Цель и задачи</vt:lpstr>
      <vt:lpstr>ER-диаграмма моделируемой области</vt:lpstr>
      <vt:lpstr>Диаграмма вариантов использования</vt:lpstr>
      <vt:lpstr>Классификация СУБД по модели данных</vt:lpstr>
      <vt:lpstr>Методы построения линий тренда</vt:lpstr>
      <vt:lpstr>Схема БД</vt:lpstr>
      <vt:lpstr>Объекты БД</vt:lpstr>
      <vt:lpstr>Компоненты ПО</vt:lpstr>
      <vt:lpstr>Сравнение существующих СУБД</vt:lpstr>
      <vt:lpstr>Состав классов ПО</vt:lpstr>
      <vt:lpstr>Интерфейс программы в режиме пользователя</vt:lpstr>
      <vt:lpstr>Интерфейс программы в режиме аналитика</vt:lpstr>
      <vt:lpstr>Интерфейс программы в режиме администратора</vt:lpstr>
      <vt:lpstr>Результаты исследований</vt:lpstr>
      <vt:lpstr>Заключение</vt:lpstr>
      <vt:lpstr>Развитие проекта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Малышев Иван</dc:creator>
  <cp:lastModifiedBy>Yokud</cp:lastModifiedBy>
  <cp:revision>75</cp:revision>
  <dcterms:created xsi:type="dcterms:W3CDTF">2022-01-21T12:49:25Z</dcterms:created>
  <dcterms:modified xsi:type="dcterms:W3CDTF">2022-06-07T10:33:03Z</dcterms:modified>
</cp:coreProperties>
</file>