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4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9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5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6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CD2B15-7750-49E5-A832-A778925714E3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Анализ тональности текста на основе машинного обучения</a:t>
            </a:r>
            <a:endParaRPr lang="ru-RU" sz="54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61538" y="5527337"/>
            <a:ext cx="10058400" cy="1143000"/>
          </a:xfrm>
        </p:spPr>
        <p:txBody>
          <a:bodyPr>
            <a:normAutofit/>
          </a:bodyPr>
          <a:lstStyle/>
          <a:p>
            <a:r>
              <a:rPr lang="ru-RU" sz="2000" b="1" cap="none" spc="0" dirty="0" smtClean="0">
                <a:solidFill>
                  <a:schemeClr val="tx1"/>
                </a:solidFill>
              </a:rPr>
              <a:t>Студент: Малышев Иван Алексеевич ИУ7-51Б</a:t>
            </a:r>
          </a:p>
          <a:p>
            <a:r>
              <a:rPr lang="ru-RU" sz="2000" b="1" cap="none" spc="0" dirty="0" smtClean="0">
                <a:solidFill>
                  <a:schemeClr val="tx1"/>
                </a:solidFill>
              </a:rPr>
              <a:t>Научный руководитель: Кузнецова Ольга Владимировна</a:t>
            </a:r>
            <a:endParaRPr lang="ru-RU" sz="2000" b="1" cap="none" spc="0" dirty="0">
              <a:solidFill>
                <a:schemeClr val="tx1"/>
              </a:solidFill>
            </a:endParaRP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«</a:t>
            </a:r>
            <a:r>
              <a:rPr lang="ru-RU" sz="2000" b="1" cap="none" spc="0" dirty="0">
                <a:solidFill>
                  <a:schemeClr val="tx1"/>
                </a:solidFill>
              </a:rPr>
              <a:t>Московский государственный технический университет имени Н.Э. Баумана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национальный исследовательский университет)» </a:t>
            </a:r>
            <a:endParaRPr lang="ru-RU" sz="2000" b="1" cap="none" spc="0" dirty="0" smtClean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 smtClean="0">
                <a:solidFill>
                  <a:schemeClr val="tx1"/>
                </a:solidFill>
              </a:rPr>
              <a:t>(</a:t>
            </a:r>
            <a:r>
              <a:rPr lang="ru-RU" sz="2000" b="1" cap="none" spc="0" dirty="0">
                <a:solidFill>
                  <a:schemeClr val="tx1"/>
                </a:solidFill>
              </a:rPr>
              <a:t>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Сравнение методов (1/2)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368805"/>
              </p:ext>
            </p:extLst>
          </p:nvPr>
        </p:nvGraphicFramePr>
        <p:xfrm>
          <a:off x="1097280" y="2354006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Обучающая выборка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Тестовая выборка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Логическая регрессия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0.93445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0.93445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Дерево решений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0.68204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0.65000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Случайный лес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0.90799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0.84000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 опорных векторов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0.89416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0.86167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493342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Таблица результатов сравнения методов традиционного машинного обучения на основе данных из англоязычных корпусов текстов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Сравнение методов </a:t>
            </a:r>
            <a:r>
              <a:rPr lang="ru-RU" dirty="0" smtClean="0">
                <a:solidFill>
                  <a:schemeClr val="tx1"/>
                </a:solidFill>
              </a:rPr>
              <a:t>(2/2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456209"/>
              </p:ext>
            </p:extLst>
          </p:nvPr>
        </p:nvGraphicFramePr>
        <p:xfrm>
          <a:off x="2414803" y="2448985"/>
          <a:ext cx="670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Точность (%)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 максимума энтропии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72.60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Случайный лес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88.39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Наивный байесовский классификатор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75.50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Метод опорных векторов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91.15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97280" y="5054138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Таблица результатов сравнения методов традиционного машинного обучения на основе данных из отзывов о товарах с интернет-магазина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34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Проблемы анализа тональности и их решение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Выделение имплицитной оценки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Решение: добавление списка правил с лингвистическими шаблонами для распознавания имплицитного мнения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Выделение иронии и сарказма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Решение: создать </a:t>
            </a:r>
            <a:r>
              <a:rPr lang="ru-RU" dirty="0" err="1" smtClean="0">
                <a:solidFill>
                  <a:schemeClr val="tx1"/>
                </a:solidFill>
              </a:rPr>
              <a:t>еще</a:t>
            </a:r>
            <a:r>
              <a:rPr lang="ru-RU" dirty="0" smtClean="0">
                <a:solidFill>
                  <a:schemeClr val="tx1"/>
                </a:solidFill>
              </a:rPr>
              <a:t> один классификатор, обученный на шаблонах ироничных и саркастических высказываний, который </a:t>
            </a:r>
            <a:r>
              <a:rPr lang="ru-RU" dirty="0" err="1" smtClean="0">
                <a:solidFill>
                  <a:schemeClr val="tx1"/>
                </a:solidFill>
              </a:rPr>
              <a:t>передает</a:t>
            </a:r>
            <a:r>
              <a:rPr lang="ru-RU" dirty="0" smtClean="0">
                <a:solidFill>
                  <a:schemeClr val="tx1"/>
                </a:solidFill>
              </a:rPr>
              <a:t> свой результат работы классификатору тональности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tx1"/>
                </a:solidFill>
              </a:rPr>
              <a:t>Дизамбигуляция</a:t>
            </a:r>
            <a:endParaRPr lang="ru-RU" dirty="0" smtClean="0">
              <a:solidFill>
                <a:schemeClr val="tx1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Решение: использование тезаурусов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Разрешение референции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Решение: использование дополнительных правил и составленных списков </a:t>
            </a:r>
            <a:r>
              <a:rPr lang="ru-RU" dirty="0" err="1" smtClean="0">
                <a:solidFill>
                  <a:schemeClr val="tx1"/>
                </a:solidFill>
              </a:rPr>
              <a:t>кореферентных</a:t>
            </a:r>
            <a:r>
              <a:rPr lang="ru-RU" dirty="0" smtClean="0">
                <a:solidFill>
                  <a:schemeClr val="tx1"/>
                </a:solidFill>
              </a:rPr>
              <a:t> элементов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и</a:t>
            </a:r>
            <a:r>
              <a:rPr lang="ru-RU" sz="2000" dirty="0" smtClean="0">
                <a:solidFill>
                  <a:schemeClr val="tx1"/>
                </a:solidFill>
              </a:rPr>
              <a:t>зучены </a:t>
            </a:r>
            <a:r>
              <a:rPr lang="ru-RU" sz="2000" dirty="0">
                <a:solidFill>
                  <a:schemeClr val="tx1"/>
                </a:solidFill>
              </a:rPr>
              <a:t>существующие методы анализа тональности на основе машинного обучения;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предложены </a:t>
            </a:r>
            <a:r>
              <a:rPr lang="ru-RU" sz="2000" dirty="0">
                <a:solidFill>
                  <a:schemeClr val="tx1"/>
                </a:solidFill>
              </a:rPr>
              <a:t>критерии оценки качества методов;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выбран </a:t>
            </a:r>
            <a:r>
              <a:rPr lang="ru-RU" sz="2000" dirty="0">
                <a:solidFill>
                  <a:schemeClr val="tx1"/>
                </a:solidFill>
              </a:rPr>
              <a:t>метод, который наиболее эффективно решает задачу анализа тональности, учитывая проблемы этой задачи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 и задачи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исследование современных методов машинного обучения для задачи определения тональности в тексте на естественном языке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Задачи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</a:t>
            </a:r>
            <a:r>
              <a:rPr lang="ru-RU" dirty="0" smtClean="0">
                <a:solidFill>
                  <a:schemeClr val="tx1"/>
                </a:solidFill>
              </a:rPr>
              <a:t>зучить существующие </a:t>
            </a:r>
            <a:r>
              <a:rPr lang="ru-RU" dirty="0">
                <a:solidFill>
                  <a:schemeClr val="tx1"/>
                </a:solidFill>
              </a:rPr>
              <a:t>методы анализа тональности на основе машинного </a:t>
            </a:r>
            <a:r>
              <a:rPr lang="ru-RU" dirty="0" smtClean="0">
                <a:solidFill>
                  <a:schemeClr val="tx1"/>
                </a:solidFill>
              </a:rPr>
              <a:t>обучения;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предложить критерии оценки качества методов; </a:t>
            </a:r>
            <a:endParaRPr lang="ru-RU" dirty="0" smtClean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выбрать метод, который наиболее эффективно решает задачу анализа тональности, учитывая проблемы этой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Методы анализа тональности текста на основе машинного обучения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Наивный </a:t>
            </a:r>
            <a:r>
              <a:rPr lang="ru-RU" dirty="0">
                <a:solidFill>
                  <a:schemeClr val="tx1"/>
                </a:solidFill>
              </a:rPr>
              <a:t>байесовский </a:t>
            </a:r>
            <a:r>
              <a:rPr lang="ru-RU" dirty="0" smtClean="0">
                <a:solidFill>
                  <a:schemeClr val="tx1"/>
                </a:solidFill>
              </a:rPr>
              <a:t>классификатор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Метод максимума </a:t>
            </a:r>
            <a:r>
              <a:rPr lang="ru-RU" dirty="0" smtClean="0">
                <a:solidFill>
                  <a:schemeClr val="tx1"/>
                </a:solidFill>
              </a:rPr>
              <a:t>энтропии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Деревья </a:t>
            </a:r>
            <a:r>
              <a:rPr lang="ru-RU" dirty="0" smtClean="0">
                <a:solidFill>
                  <a:schemeClr val="tx1"/>
                </a:solidFill>
              </a:rPr>
              <a:t>решений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Случайный </a:t>
            </a:r>
            <a:r>
              <a:rPr lang="ru-RU" dirty="0" smtClean="0">
                <a:solidFill>
                  <a:schemeClr val="tx1"/>
                </a:solidFill>
              </a:rPr>
              <a:t>лес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Логическая </a:t>
            </a:r>
            <a:r>
              <a:rPr lang="ru-RU" dirty="0" smtClean="0">
                <a:solidFill>
                  <a:schemeClr val="tx1"/>
                </a:solidFill>
              </a:rPr>
              <a:t>регрессия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Метод опорных векторов</a:t>
            </a:r>
          </a:p>
        </p:txBody>
      </p:sp>
    </p:spTree>
    <p:extLst>
      <p:ext uri="{BB962C8B-B14F-4D97-AF65-F5344CB8AC3E}">
        <p14:creationId xmlns:p14="http://schemas.microsoft.com/office/powerpoint/2010/main" val="21118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Наивный байесовский классификатор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Является вероятностным классификатором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Основан на теореме Байеса с предположением о том, что все признаки являются </a:t>
            </a:r>
            <a:r>
              <a:rPr lang="ru-RU" dirty="0" smtClean="0">
                <a:solidFill>
                  <a:schemeClr val="tx1"/>
                </a:solidFill>
              </a:rPr>
              <a:t>независимыми</a:t>
            </a:r>
          </a:p>
          <a:p>
            <a:pPr marL="201168" lvl="1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Преимущества: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Простота реализации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Большая скорость работы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Малое количество данных необходимых для обучения</a:t>
            </a:r>
          </a:p>
          <a:p>
            <a:pPr marL="201168" lvl="1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Недостатки: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Низкое качество классификации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8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 максимума энтропии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Также является вероятностным классификатором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Основан </a:t>
            </a:r>
            <a:r>
              <a:rPr lang="ru-RU" dirty="0">
                <a:solidFill>
                  <a:schemeClr val="tx1"/>
                </a:solidFill>
              </a:rPr>
              <a:t>на принципе максимальной </a:t>
            </a:r>
            <a:r>
              <a:rPr lang="ru-RU" dirty="0" smtClean="0">
                <a:solidFill>
                  <a:schemeClr val="tx1"/>
                </a:solidFill>
              </a:rPr>
              <a:t>энтропии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Не предполагается независимость признаков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Преимущества: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Простота реализации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Малое количество данных необходимых для обучения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Недостатки: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Низкое качество </a:t>
            </a:r>
            <a:r>
              <a:rPr lang="ru-RU" dirty="0" smtClean="0">
                <a:solidFill>
                  <a:schemeClr val="tx1"/>
                </a:solidFill>
              </a:rPr>
              <a:t>классификации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7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Деревья решений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Представляют </a:t>
            </a:r>
            <a:r>
              <a:rPr lang="ru-RU" dirty="0">
                <a:solidFill>
                  <a:schemeClr val="tx1"/>
                </a:solidFill>
              </a:rPr>
              <a:t>из себя древовидную </a:t>
            </a:r>
            <a:r>
              <a:rPr lang="ru-RU" dirty="0" smtClean="0">
                <a:solidFill>
                  <a:schemeClr val="tx1"/>
                </a:solidFill>
              </a:rPr>
              <a:t>структуру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На </a:t>
            </a:r>
            <a:r>
              <a:rPr lang="ru-RU" dirty="0" err="1" smtClean="0">
                <a:solidFill>
                  <a:schemeClr val="tx1"/>
                </a:solidFill>
              </a:rPr>
              <a:t>ребрах</a:t>
            </a:r>
            <a:r>
              <a:rPr lang="ru-RU" dirty="0" smtClean="0">
                <a:solidFill>
                  <a:schemeClr val="tx1"/>
                </a:solidFill>
              </a:rPr>
              <a:t> («ветках») </a:t>
            </a:r>
            <a:r>
              <a:rPr lang="ru-RU" dirty="0">
                <a:solidFill>
                  <a:schemeClr val="tx1"/>
                </a:solidFill>
              </a:rPr>
              <a:t>записаны атрибуты, , от которых зависит целевая </a:t>
            </a:r>
            <a:r>
              <a:rPr lang="ru-RU" dirty="0" smtClean="0">
                <a:solidFill>
                  <a:schemeClr val="tx1"/>
                </a:solidFill>
              </a:rPr>
              <a:t>функция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«листьях» записаны значения целевой </a:t>
            </a:r>
            <a:r>
              <a:rPr lang="ru-RU" dirty="0" smtClean="0">
                <a:solidFill>
                  <a:schemeClr val="tx1"/>
                </a:solidFill>
              </a:rPr>
              <a:t>функции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остальных узлах 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атрибуты, по которым различаются </a:t>
            </a:r>
            <a:r>
              <a:rPr lang="ru-RU" dirty="0" smtClean="0">
                <a:solidFill>
                  <a:schemeClr val="tx1"/>
                </a:solidFill>
              </a:rPr>
              <a:t>случаи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Преимущества: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Простота </a:t>
            </a: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smtClean="0">
                <a:solidFill>
                  <a:schemeClr val="tx1"/>
                </a:solidFill>
              </a:rPr>
              <a:t>интерпретации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 smtClean="0">
                <a:solidFill>
                  <a:schemeClr val="tx1"/>
                </a:solidFill>
              </a:rPr>
              <a:t>тсутствие </a:t>
            </a:r>
            <a:r>
              <a:rPr lang="ru-RU" dirty="0">
                <a:solidFill>
                  <a:schemeClr val="tx1"/>
                </a:solidFill>
              </a:rPr>
              <a:t>требования подготовки </a:t>
            </a:r>
            <a:r>
              <a:rPr lang="ru-RU" dirty="0" smtClean="0">
                <a:solidFill>
                  <a:schemeClr val="tx1"/>
                </a:solidFill>
              </a:rPr>
              <a:t>данных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Возможность </a:t>
            </a:r>
            <a:r>
              <a:rPr lang="ru-RU" dirty="0">
                <a:solidFill>
                  <a:schemeClr val="tx1"/>
                </a:solidFill>
              </a:rPr>
              <a:t>работать с большим </a:t>
            </a:r>
            <a:r>
              <a:rPr lang="ru-RU" dirty="0" err="1">
                <a:solidFill>
                  <a:schemeClr val="tx1"/>
                </a:solidFill>
              </a:rPr>
              <a:t>объемом</a:t>
            </a:r>
            <a:r>
              <a:rPr lang="ru-RU" dirty="0">
                <a:solidFill>
                  <a:schemeClr val="tx1"/>
                </a:solidFill>
              </a:rPr>
              <a:t> информации без подготовительных </a:t>
            </a:r>
            <a:r>
              <a:rPr lang="ru-RU" dirty="0" smtClean="0">
                <a:solidFill>
                  <a:schemeClr val="tx1"/>
                </a:solidFill>
              </a:rPr>
              <a:t>процедур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Недостатки:</a:t>
            </a:r>
          </a:p>
          <a:p>
            <a:pPr lvl="1" algn="just"/>
            <a:r>
              <a:rPr lang="ru-RU" smtClean="0">
                <a:solidFill>
                  <a:schemeClr val="tx1"/>
                </a:solidFill>
              </a:rPr>
              <a:t>Проблема получения </a:t>
            </a:r>
            <a:r>
              <a:rPr lang="ru-RU" dirty="0" smtClean="0">
                <a:solidFill>
                  <a:schemeClr val="tx1"/>
                </a:solidFill>
              </a:rPr>
              <a:t>оптимального дерева решений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Высокая зависимость от обучающих данных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Случайный лес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Ансамбль решающих </a:t>
            </a:r>
            <a:r>
              <a:rPr lang="ru-RU" dirty="0" smtClean="0">
                <a:solidFill>
                  <a:schemeClr val="tx1"/>
                </a:solidFill>
              </a:rPr>
              <a:t>деревьев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Деревья строятся до тех пор, пока в каждом листе не окажется очень мало объектов, то есть они сильно </a:t>
            </a:r>
            <a:r>
              <a:rPr lang="ru-RU" dirty="0" smtClean="0">
                <a:solidFill>
                  <a:schemeClr val="tx1"/>
                </a:solidFill>
              </a:rPr>
              <a:t>переобучены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Затем все деревья объединяются и получается эффективный </a:t>
            </a:r>
            <a:r>
              <a:rPr lang="ru-RU" dirty="0" smtClean="0">
                <a:solidFill>
                  <a:schemeClr val="tx1"/>
                </a:solidFill>
              </a:rPr>
              <a:t>классификатор без недостатков дерева решений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Преимущества: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Все </a:t>
            </a:r>
            <a:r>
              <a:rPr lang="ru-RU" dirty="0">
                <a:solidFill>
                  <a:schemeClr val="tx1"/>
                </a:solidFill>
              </a:rPr>
              <a:t>преимущества и отсутствие недостатков дерева </a:t>
            </a:r>
            <a:r>
              <a:rPr lang="ru-RU" dirty="0" smtClean="0">
                <a:solidFill>
                  <a:schemeClr val="tx1"/>
                </a:solidFill>
              </a:rPr>
              <a:t>решений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Недостатки: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Большие </a:t>
            </a:r>
            <a:r>
              <a:rPr lang="ru-RU" dirty="0">
                <a:solidFill>
                  <a:schemeClr val="tx1"/>
                </a:solidFill>
              </a:rPr>
              <a:t>временные затраты на построение глубоких деревьев с большим числом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353155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Логическая регрессия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Оценивает </a:t>
            </a:r>
            <a:r>
              <a:rPr lang="ru-RU" dirty="0">
                <a:solidFill>
                  <a:schemeClr val="tx1"/>
                </a:solidFill>
              </a:rPr>
              <a:t>вероятность принадлежности объектов к классу </a:t>
            </a:r>
            <a:r>
              <a:rPr lang="ru-RU" dirty="0" err="1">
                <a:solidFill>
                  <a:schemeClr val="tx1"/>
                </a:solidFill>
              </a:rPr>
              <a:t>путем</a:t>
            </a:r>
            <a:r>
              <a:rPr lang="ru-RU" dirty="0">
                <a:solidFill>
                  <a:schemeClr val="tx1"/>
                </a:solidFill>
              </a:rPr>
              <a:t> сравнения с логической кривой по значениям множества </a:t>
            </a:r>
            <a:r>
              <a:rPr lang="ru-RU" dirty="0" smtClean="0">
                <a:solidFill>
                  <a:schemeClr val="tx1"/>
                </a:solidFill>
              </a:rPr>
              <a:t>признаков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На практике часто рассматривается логическая регрессия с </a:t>
            </a:r>
            <a:r>
              <a:rPr lang="ru-RU" dirty="0" smtClean="0">
                <a:solidFill>
                  <a:schemeClr val="tx1"/>
                </a:solidFill>
              </a:rPr>
              <a:t>регуляризацией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Регуляризация заключается в том, что модель начинает штрафовать за очень большие веса, что не </a:t>
            </a:r>
            <a:r>
              <a:rPr lang="ru-RU" dirty="0" err="1">
                <a:solidFill>
                  <a:schemeClr val="tx1"/>
                </a:solidFill>
              </a:rPr>
              <a:t>дает</a:t>
            </a:r>
            <a:r>
              <a:rPr lang="ru-RU" dirty="0">
                <a:solidFill>
                  <a:schemeClr val="tx1"/>
                </a:solidFill>
              </a:rPr>
              <a:t> модели </a:t>
            </a:r>
            <a:r>
              <a:rPr lang="ru-RU" dirty="0" smtClean="0">
                <a:solidFill>
                  <a:schemeClr val="tx1"/>
                </a:solidFill>
              </a:rPr>
              <a:t>переобучиться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Преимущества: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Высокое </a:t>
            </a:r>
            <a:r>
              <a:rPr lang="ru-RU" dirty="0">
                <a:solidFill>
                  <a:schemeClr val="tx1"/>
                </a:solidFill>
              </a:rPr>
              <a:t>качество </a:t>
            </a:r>
            <a:r>
              <a:rPr lang="ru-RU" dirty="0" smtClean="0">
                <a:solidFill>
                  <a:schemeClr val="tx1"/>
                </a:solidFill>
              </a:rPr>
              <a:t>классификации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Недостатки: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Необходимость </a:t>
            </a:r>
            <a:r>
              <a:rPr lang="ru-RU" dirty="0">
                <a:solidFill>
                  <a:schemeClr val="tx1"/>
                </a:solidFill>
              </a:rPr>
              <a:t>качественной предобработки признаков и их отбор</a:t>
            </a:r>
          </a:p>
        </p:txBody>
      </p:sp>
    </p:spTree>
    <p:extLst>
      <p:ext uri="{BB962C8B-B14F-4D97-AF65-F5344CB8AC3E}">
        <p14:creationId xmlns:p14="http://schemas.microsoft.com/office/powerpoint/2010/main" val="202656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Метод опорных векторов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ru-RU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Цель метода заключается в нахождении среди всех возможных гиперплоскостей пространства, отделяющих два класса обучающих примеров друг от друга, такой гиперплоскости, расстояния от которой до ближайших векторов обоих классов </a:t>
            </a:r>
            <a:r>
              <a:rPr lang="ru-RU" dirty="0" smtClean="0">
                <a:solidFill>
                  <a:schemeClr val="tx1"/>
                </a:solidFill>
              </a:rPr>
              <a:t>равны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Часто </a:t>
            </a:r>
            <a:r>
              <a:rPr lang="ru-RU" dirty="0">
                <a:solidFill>
                  <a:schemeClr val="tx1"/>
                </a:solidFill>
              </a:rPr>
              <a:t>применяется в задачах классификации </a:t>
            </a:r>
            <a:r>
              <a:rPr lang="ru-RU" dirty="0" smtClean="0">
                <a:solidFill>
                  <a:schemeClr val="tx1"/>
                </a:solidFill>
              </a:rPr>
              <a:t>текстов</a:t>
            </a:r>
          </a:p>
          <a:p>
            <a:pPr marL="201168" lvl="1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Преимущества: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Является одним из наиболее эффективных методов </a:t>
            </a:r>
            <a:r>
              <a:rPr lang="ru-RU" dirty="0" smtClean="0">
                <a:solidFill>
                  <a:schemeClr val="tx1"/>
                </a:solidFill>
              </a:rPr>
              <a:t>классификации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Хорошо масштабируются</a:t>
            </a:r>
          </a:p>
          <a:p>
            <a:pPr lvl="1" algn="just"/>
            <a:r>
              <a:rPr lang="ru-RU" dirty="0">
                <a:solidFill>
                  <a:schemeClr val="tx1"/>
                </a:solidFill>
              </a:rPr>
              <a:t>М</a:t>
            </a:r>
            <a:r>
              <a:rPr lang="ru-RU" dirty="0" smtClean="0">
                <a:solidFill>
                  <a:schemeClr val="tx1"/>
                </a:solidFill>
              </a:rPr>
              <a:t>огут </a:t>
            </a:r>
            <a:r>
              <a:rPr lang="ru-RU" dirty="0">
                <a:solidFill>
                  <a:schemeClr val="tx1"/>
                </a:solidFill>
              </a:rPr>
              <a:t>работать с большим количеством </a:t>
            </a:r>
            <a:r>
              <a:rPr lang="ru-RU" dirty="0" smtClean="0">
                <a:solidFill>
                  <a:schemeClr val="tx1"/>
                </a:solidFill>
              </a:rPr>
              <a:t>признаков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Могут </a:t>
            </a:r>
            <a:r>
              <a:rPr lang="ru-RU" dirty="0">
                <a:solidFill>
                  <a:schemeClr val="tx1"/>
                </a:solidFill>
              </a:rPr>
              <a:t>работать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 очень больших </a:t>
            </a:r>
            <a:r>
              <a:rPr lang="ru-RU" dirty="0" smtClean="0">
                <a:solidFill>
                  <a:schemeClr val="tx1"/>
                </a:solidFill>
              </a:rPr>
              <a:t>выборках</a:t>
            </a:r>
          </a:p>
          <a:p>
            <a:pPr lvl="1" algn="just"/>
            <a:endParaRPr lang="ru-RU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Недостатки:</a:t>
            </a:r>
          </a:p>
          <a:p>
            <a:pPr lvl="1" algn="just"/>
            <a:r>
              <a:rPr lang="ru-RU" dirty="0" smtClean="0">
                <a:solidFill>
                  <a:schemeClr val="tx1"/>
                </a:solidFill>
              </a:rPr>
              <a:t>Проблема неоднозначности построения гиперплоскости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5206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628</Words>
  <Application>Microsoft Office PowerPoint</Application>
  <PresentationFormat>Широкоэкранный</PresentationFormat>
  <Paragraphs>138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Ретро</vt:lpstr>
      <vt:lpstr>Анализ тональности текста на основе машинного обучения</vt:lpstr>
      <vt:lpstr>Цель и задачи</vt:lpstr>
      <vt:lpstr>Методы анализа тональности текста на основе машинного обучения</vt:lpstr>
      <vt:lpstr>Наивный байесовский классификатор</vt:lpstr>
      <vt:lpstr>Метод максимума энтропии</vt:lpstr>
      <vt:lpstr>Деревья решений</vt:lpstr>
      <vt:lpstr>Случайный лес</vt:lpstr>
      <vt:lpstr>Логическая регрессия</vt:lpstr>
      <vt:lpstr>Метод опорных векторов</vt:lpstr>
      <vt:lpstr>Сравнение методов (1/2)</vt:lpstr>
      <vt:lpstr>Сравнение методов (2/2)</vt:lpstr>
      <vt:lpstr>Проблемы анализа тональности и их решение</vt:lpstr>
      <vt:lpstr>Заключение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тональности текста на основе машинного обучения</dc:title>
  <dc:creator>Малышев Иван</dc:creator>
  <cp:lastModifiedBy>Малышев Иван</cp:lastModifiedBy>
  <cp:revision>16</cp:revision>
  <dcterms:created xsi:type="dcterms:W3CDTF">2022-01-21T12:49:25Z</dcterms:created>
  <dcterms:modified xsi:type="dcterms:W3CDTF">2022-01-21T14:16:40Z</dcterms:modified>
</cp:coreProperties>
</file>