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1"/>
  </p:notesMasterIdLst>
  <p:sldIdLst>
    <p:sldId id="256" r:id="rId2"/>
    <p:sldId id="257" r:id="rId3"/>
    <p:sldId id="287" r:id="rId4"/>
    <p:sldId id="288" r:id="rId5"/>
    <p:sldId id="272" r:id="rId6"/>
    <p:sldId id="273" r:id="rId7"/>
    <p:sldId id="282" r:id="rId8"/>
    <p:sldId id="281" r:id="rId9"/>
    <p:sldId id="286" r:id="rId10"/>
    <p:sldId id="289" r:id="rId11"/>
    <p:sldId id="290" r:id="rId12"/>
    <p:sldId id="291" r:id="rId13"/>
    <p:sldId id="292" r:id="rId14"/>
    <p:sldId id="293" r:id="rId15"/>
    <p:sldId id="294" r:id="rId16"/>
    <p:sldId id="279" r:id="rId17"/>
    <p:sldId id="295" r:id="rId18"/>
    <p:sldId id="268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31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D9DCE-A04C-4D8C-8931-135BCE43B3A4}" type="datetimeFigureOut">
              <a:rPr lang="ru-RU" smtClean="0"/>
              <a:t>02.06.2023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CF78-F948-464F-B373-3B426B09C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BCF78-F948-464F-B373-3B426B09C2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2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B24E-9072-4A63-9CF3-2091FBEE0926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62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9016-3B0A-48DB-AA68-59A340F15C97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0CF0-5587-4445-8FAA-D1C14AACBF04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86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0F9-4486-4C0D-A4C3-9DF41EB36BAE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54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D543-8B65-47C4-9868-AF907E0250FD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7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04B-73F3-4C9F-8E51-784348AA7A81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9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F71ED-13A9-4254-AC52-66FE8A8F1C23}" type="datetime1">
              <a:rPr lang="ru-RU" smtClean="0"/>
              <a:t>02.06.2023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91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A68-8569-454A-A05A-DDDF27B07A9D}" type="datetime1">
              <a:rPr lang="ru-RU" smtClean="0"/>
              <a:t>02.06.2023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85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D3B65-C67D-4788-8DD4-B5879859E161}" type="datetime1">
              <a:rPr lang="ru-RU" smtClean="0"/>
              <a:t>02.06.2023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43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EAE-43AF-44C1-A7D9-E10A9ACFDA1E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9E42-2C28-4AEE-A493-6691E23865B3}" type="datetime1">
              <a:rPr lang="ru-RU" smtClean="0"/>
              <a:t>02.06.2023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3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21EE-D23F-4780-B318-01CDAA890F27}" type="datetime1">
              <a:rPr lang="ru-RU" smtClean="0"/>
              <a:t>02.06.2023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9F00-B2EF-4E92-A50A-EB2934570B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97280" y="1339644"/>
            <a:ext cx="10058400" cy="2985467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Метод наложения теней в дополненной реальности на основе информации о глубине точек кадра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55640" y="4688612"/>
            <a:ext cx="10058400" cy="1143000"/>
          </a:xfrm>
        </p:spPr>
        <p:txBody>
          <a:bodyPr>
            <a:normAutofit/>
          </a:bodyPr>
          <a:lstStyle/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Студент: Малышев Иван Алексеевич ИУ7-</a:t>
            </a:r>
            <a:r>
              <a:rPr lang="ru-RU" sz="2000" b="1" dirty="0"/>
              <a:t>8</a:t>
            </a:r>
            <a:r>
              <a:rPr lang="ru-RU" sz="2000" b="1" cap="none" spc="0" dirty="0">
                <a:solidFill>
                  <a:schemeClr val="tx1"/>
                </a:solidFill>
              </a:rPr>
              <a:t>1Б</a:t>
            </a:r>
          </a:p>
          <a:p>
            <a:pPr algn="l"/>
            <a:r>
              <a:rPr lang="ru-RU" sz="2000" b="1" cap="none" spc="0" dirty="0">
                <a:solidFill>
                  <a:schemeClr val="tx1"/>
                </a:solidFill>
              </a:rPr>
              <a:t>Научный руководитель: </a:t>
            </a:r>
            <a:r>
              <a:rPr lang="ru-RU" sz="2000" b="1" cap="none" spc="0" dirty="0" err="1">
                <a:solidFill>
                  <a:schemeClr val="tx1"/>
                </a:solidFill>
              </a:rPr>
              <a:t>Кивва</a:t>
            </a:r>
            <a:r>
              <a:rPr lang="ru-RU" sz="2000" b="1" cap="none" spc="0" dirty="0">
                <a:solidFill>
                  <a:schemeClr val="tx1"/>
                </a:solidFill>
              </a:rPr>
              <a:t> Кирилл Андреевич</a:t>
            </a:r>
          </a:p>
        </p:txBody>
      </p:sp>
      <p:sp>
        <p:nvSpPr>
          <p:cNvPr id="6" name="Подзаголовок 4"/>
          <p:cNvSpPr txBox="1">
            <a:spLocks/>
          </p:cNvSpPr>
          <p:nvPr/>
        </p:nvSpPr>
        <p:spPr>
          <a:xfrm>
            <a:off x="1097280" y="1966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«Московский государственный технический университет имени Н.Э. Баумана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(национальный исследовательский университет)»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cap="none" spc="0" dirty="0">
                <a:solidFill>
                  <a:schemeClr val="tx1"/>
                </a:solidFill>
              </a:rPr>
              <a:t>(МГТУ им. Н.Э. Баумана)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0" y="196645"/>
            <a:ext cx="841640" cy="951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5FC5AA-36C5-4222-8BC7-8D0FE6027DC6}"/>
              </a:ext>
            </a:extLst>
          </p:cNvPr>
          <p:cNvSpPr txBox="1"/>
          <p:nvPr/>
        </p:nvSpPr>
        <p:spPr>
          <a:xfrm>
            <a:off x="5254121" y="6010447"/>
            <a:ext cx="16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Москва, 2023 г.</a:t>
            </a:r>
          </a:p>
        </p:txBody>
      </p:sp>
    </p:spTree>
    <p:extLst>
      <p:ext uri="{BB962C8B-B14F-4D97-AF65-F5344CB8AC3E}">
        <p14:creationId xmlns:p14="http://schemas.microsoft.com/office/powerpoint/2010/main" val="71717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3E1EA-86DB-4B57-AB17-8A9C6A4F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геометрии окружения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AA478F2-4916-41B5-94CF-52F6D2D3C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57" y="1825625"/>
            <a:ext cx="2894485" cy="43513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EB4F53-9452-4EFA-A8D5-9F57EC44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88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CAF0E-B330-4DA9-9600-D05174E6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Отрисовка теней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919300-7662-42C0-BC66-A24ABB34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78DE9E4-70F5-44FD-9961-67DE5B655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86" y="1690688"/>
            <a:ext cx="1296827" cy="4351338"/>
          </a:xfrm>
        </p:spPr>
      </p:pic>
    </p:spTree>
    <p:extLst>
      <p:ext uri="{BB962C8B-B14F-4D97-AF65-F5344CB8AC3E}">
        <p14:creationId xmlns:p14="http://schemas.microsoft.com/office/powerpoint/2010/main" val="244674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AD7F2-AA02-4B3F-8F17-3E3AE91B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Входные и выходные данные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64E46FCD-F44A-4D8F-B0E7-B807F7F6B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600513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480070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60921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3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Сферическая панорама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Цветное изображение формата PNG с глубиной цвета 32 бит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Сферическая панорама глубины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 в оттенках серого формата PNG с глубиной цвета 64 бит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2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Виртуальный трехмерный объект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 формата </a:t>
                      </a:r>
                      <a:r>
                        <a:rPr lang="en-US" dirty="0"/>
                        <a:t>prefab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50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Кадр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Цветное изображение с разрешением 640 на 480 пикселей и глубиной цвета 24 бит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30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Кадр глубины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 в оттенках серого с разрешением 640 на 480 пикселей и глубиной цвета 24 бит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0634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5C2C92-9E99-4AB7-9D65-96EB273E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C41CB-CCDF-4F4E-92B6-A18384710483}"/>
              </a:ext>
            </a:extLst>
          </p:cNvPr>
          <p:cNvSpPr txBox="1"/>
          <p:nvPr/>
        </p:nvSpPr>
        <p:spPr>
          <a:xfrm>
            <a:off x="838200" y="538550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Выходные данные - цветное изображение с разрешением 640 на 480 пикселей и глубиной цвета 24 бит</a:t>
            </a:r>
          </a:p>
        </p:txBody>
      </p:sp>
    </p:spTree>
    <p:extLst>
      <p:ext uri="{BB962C8B-B14F-4D97-AF65-F5344CB8AC3E}">
        <p14:creationId xmlns:p14="http://schemas.microsoft.com/office/powerpoint/2010/main" val="386371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96DAB-02EF-4B86-858B-5AD35CD4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 метода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AE177-265F-495D-B724-CCDAD9D9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13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06F41FD-EB56-4B7C-8D1F-9020D7BE9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13" y="1690688"/>
            <a:ext cx="5835373" cy="4351338"/>
          </a:xfrm>
        </p:spPr>
      </p:pic>
    </p:spTree>
    <p:extLst>
      <p:ext uri="{BB962C8B-B14F-4D97-AF65-F5344CB8AC3E}">
        <p14:creationId xmlns:p14="http://schemas.microsoft.com/office/powerpoint/2010/main" val="9548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35BC9-B150-449C-900B-0CC236E0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пользователем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2FEF1-C708-405D-8200-DA29C428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Управление виртуальной камерой</a:t>
            </a:r>
          </a:p>
          <a:p>
            <a:pPr lvl="1"/>
            <a:r>
              <a:rPr lang="ru-RU" dirty="0"/>
              <a:t>Перемещение вдоль осей </a:t>
            </a:r>
            <a:r>
              <a:rPr lang="en-US" dirty="0"/>
              <a:t>X, Y, Z</a:t>
            </a:r>
          </a:p>
          <a:p>
            <a:pPr lvl="1"/>
            <a:r>
              <a:rPr lang="ru-RU" dirty="0"/>
              <a:t>Поворот вверх, вниз, влево, вправо</a:t>
            </a:r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Управление моделями на сцене</a:t>
            </a:r>
          </a:p>
          <a:p>
            <a:pPr lvl="1"/>
            <a:r>
              <a:rPr lang="ru-RU" dirty="0"/>
              <a:t>Создание</a:t>
            </a:r>
          </a:p>
          <a:p>
            <a:pPr lvl="1"/>
            <a:r>
              <a:rPr lang="ru-RU" dirty="0"/>
              <a:t>Выбор</a:t>
            </a:r>
          </a:p>
          <a:p>
            <a:pPr lvl="1"/>
            <a:r>
              <a:rPr lang="ru-RU" dirty="0"/>
              <a:t>Удаление</a:t>
            </a:r>
          </a:p>
          <a:p>
            <a:pPr lvl="1"/>
            <a:r>
              <a:rPr lang="ru-RU" dirty="0"/>
              <a:t>Перемещение и поворот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0203D2-C60B-45E8-A142-88845F33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144BA5-8B8D-461E-99F3-0992871F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924" y="3767963"/>
            <a:ext cx="3743351" cy="15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4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CF0DC-73D7-4BA9-B519-BFEF4D73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поверхностей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460A5-DE18-4244-844B-866C87618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Плоские поверхности - на таких поверхностях искажение тени будет минимальным или отсутствовать вовсе</a:t>
            </a:r>
          </a:p>
          <a:p>
            <a:r>
              <a:rPr lang="ru-RU" dirty="0"/>
              <a:t>Неровные поверхности с высотными различиями, текстурой или рельефом - на таких поверхностях искажение тени может быть заметным, если есть выступы или углубления</a:t>
            </a:r>
          </a:p>
          <a:p>
            <a:r>
              <a:rPr lang="ru-RU" dirty="0"/>
              <a:t>Поверхности с наличием объектов или препятствий - на таких поверхностях искажение тени может быть заметным и зависеть от положения объектов или препятствий на пути света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98C9CC-80D1-4DBD-8970-DC792F63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78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Результаты исследований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Таблица 13">
            <a:extLst>
              <a:ext uri="{FF2B5EF4-FFF2-40B4-BE49-F238E27FC236}">
                <a16:creationId xmlns:a16="http://schemas.microsoft.com/office/drawing/2014/main" id="{948D1418-1A3E-423A-9EC0-3A17D969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90444"/>
              </p:ext>
            </p:extLst>
          </p:nvPr>
        </p:nvGraphicFramePr>
        <p:xfrm>
          <a:off x="2032000" y="2895809"/>
          <a:ext cx="81280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38594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4639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Тип поверхности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Средняя оценка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490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Плоская поверхность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6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Неровная поверхность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70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Поверхность с наличием объектов или препятствий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3963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24F880-A143-4F42-A08D-2E5D5D6F9E27}"/>
              </a:ext>
            </a:extLst>
          </p:cNvPr>
          <p:cNvSpPr txBox="1"/>
          <p:nvPr/>
        </p:nvSpPr>
        <p:spPr>
          <a:xfrm>
            <a:off x="744132" y="1570246"/>
            <a:ext cx="924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изображений для каждой поверхности –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Количество человек, участвовавших в опросе - </a:t>
            </a:r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50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E8E40-6403-4B37-A76C-585A152F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аналогами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1AA9B0-4918-45D9-B131-3A2FFEA6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Технические характеристики:</a:t>
            </a:r>
          </a:p>
          <a:p>
            <a:pPr lvl="1"/>
            <a:r>
              <a:rPr lang="ru-RU" sz="2000" dirty="0"/>
              <a:t>ЦПУ: </a:t>
            </a:r>
            <a:r>
              <a:rPr lang="en-US" sz="2000" dirty="0"/>
              <a:t>Intel Core i7 4790K;</a:t>
            </a:r>
          </a:p>
          <a:p>
            <a:pPr lvl="1"/>
            <a:r>
              <a:rPr lang="ru-RU" sz="2000" dirty="0"/>
              <a:t>ОЗУ: 16 Гб </a:t>
            </a:r>
            <a:r>
              <a:rPr lang="en-US" sz="2000" dirty="0"/>
              <a:t>DDR3;</a:t>
            </a:r>
          </a:p>
          <a:p>
            <a:pPr lvl="1"/>
            <a:r>
              <a:rPr lang="ru-RU" sz="2000" dirty="0"/>
              <a:t>ГПУ: </a:t>
            </a:r>
            <a:r>
              <a:rPr lang="en-US" sz="2000" dirty="0"/>
              <a:t>Nvidia RTX 3070;</a:t>
            </a:r>
          </a:p>
          <a:p>
            <a:pPr lvl="1"/>
            <a:r>
              <a:rPr lang="ru-RU" sz="2000" dirty="0"/>
              <a:t>ОС: </a:t>
            </a:r>
            <a:r>
              <a:rPr lang="en-US" sz="2000" dirty="0"/>
              <a:t>Windows 10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7E348B-B552-46A8-A012-B88B7A6C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17</a:t>
            </a:fld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4C7D75A-4EE9-4251-9150-93164E4DB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779"/>
              </p:ext>
            </p:extLst>
          </p:nvPr>
        </p:nvGraphicFramePr>
        <p:xfrm>
          <a:off x="5606218" y="1825625"/>
          <a:ext cx="5157078" cy="4210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8539">
                  <a:extLst>
                    <a:ext uri="{9D8B030D-6E8A-4147-A177-3AD203B41FA5}">
                      <a16:colId xmlns:a16="http://schemas.microsoft.com/office/drawing/2014/main" val="2316132722"/>
                    </a:ext>
                  </a:extLst>
                </a:gridCol>
                <a:gridCol w="2578539">
                  <a:extLst>
                    <a:ext uri="{9D8B030D-6E8A-4147-A177-3AD203B41FA5}">
                      <a16:colId xmlns:a16="http://schemas.microsoft.com/office/drawing/2014/main" val="2136302806"/>
                    </a:ext>
                  </a:extLst>
                </a:gridCol>
              </a:tblGrid>
              <a:tr h="59633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Детектирование ИС, </a:t>
                      </a:r>
                      <a:r>
                        <a:rPr lang="ru-RU" dirty="0" err="1"/>
                        <a:t>мс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10940"/>
                  </a:ext>
                </a:extLst>
              </a:tr>
              <a:tr h="596331">
                <a:tc>
                  <a:txBody>
                    <a:bodyPr/>
                    <a:lstStyle/>
                    <a:p>
                      <a:r>
                        <a:rPr lang="ru-RU" dirty="0"/>
                        <a:t>Метод на основе анализа контуров теней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7742"/>
                  </a:ext>
                </a:extLst>
              </a:tr>
              <a:tr h="596331">
                <a:tc>
                  <a:txBody>
                    <a:bodyPr/>
                    <a:lstStyle/>
                    <a:p>
                      <a:r>
                        <a:rPr lang="ru-RU" dirty="0"/>
                        <a:t>Метод на основе построения теневых объемов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34200"/>
                  </a:ext>
                </a:extLst>
              </a:tr>
              <a:tr h="596331">
                <a:tc>
                  <a:txBody>
                    <a:bodyPr/>
                    <a:lstStyle/>
                    <a:p>
                      <a:r>
                        <a:rPr lang="ru-RU" dirty="0"/>
                        <a:t>Метод с использованием </a:t>
                      </a:r>
                      <a:r>
                        <a:rPr lang="ru-RU" dirty="0" err="1"/>
                        <a:t>сверточных</a:t>
                      </a:r>
                      <a:r>
                        <a:rPr lang="ru-RU" dirty="0"/>
                        <a:t> нейронных сетей и трассировки теневых лучей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98339"/>
                  </a:ext>
                </a:extLst>
              </a:tr>
              <a:tr h="596331">
                <a:tc>
                  <a:txBody>
                    <a:bodyPr/>
                    <a:lstStyle/>
                    <a:p>
                      <a:r>
                        <a:rPr lang="ru-RU" dirty="0"/>
                        <a:t>Разработанный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06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7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Был разработан метод наложения теней в дополненной реальности на основе информации о глубине точек кадра.</a:t>
            </a:r>
          </a:p>
          <a:p>
            <a:pPr marL="457200" lvl="1" indent="0" algn="just">
              <a:buNone/>
            </a:pPr>
            <a:r>
              <a:rPr lang="ru-RU" dirty="0"/>
              <a:t>В ходе выполнения работы были выполнены следующие задачи:</a:t>
            </a:r>
            <a:endParaRPr lang="ru-RU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</a:rPr>
              <a:t>Проведен анализ предметной области наложения теней;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П</a:t>
            </a:r>
            <a:r>
              <a:rPr lang="ru-RU" sz="2200" dirty="0">
                <a:solidFill>
                  <a:schemeClr val="tx1"/>
                </a:solidFill>
              </a:rPr>
              <a:t>роведен обзор существующих методов наложения теней в ДР на основе информации о глубине точек кадра и привести результаты сравнительного анализа;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Р</a:t>
            </a:r>
            <a:r>
              <a:rPr lang="ru-RU" sz="2200" dirty="0">
                <a:solidFill>
                  <a:schemeClr val="tx1"/>
                </a:solidFill>
              </a:rPr>
              <a:t>азработан и описан собственный метод наложения теней в ДР на основе информации о глубине точек кадра, который будет вычислять положения ИС только в начале сессии или при необходимости;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Р</a:t>
            </a:r>
            <a:r>
              <a:rPr lang="ru-RU" sz="2200" dirty="0">
                <a:solidFill>
                  <a:schemeClr val="tx1"/>
                </a:solidFill>
              </a:rPr>
              <a:t>азработано программное обеспечение, реализующее описанный метод, и проверена его работоспособность;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</a:rPr>
              <a:t>Проведено исследование результатов разработанного метода при проецировании теней от виртуального объекта на различные поверхности;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200" dirty="0"/>
              <a:t>В</a:t>
            </a:r>
            <a:r>
              <a:rPr lang="ru-RU" sz="2200" dirty="0">
                <a:solidFill>
                  <a:schemeClr val="tx1"/>
                </a:solidFill>
              </a:rPr>
              <a:t>ыполнено сравнение результатов работы реализованного метода с результатами, полученными с помощью существующих аналогов.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8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Развитие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</a:rPr>
              <a:t>В качестве развития проекта можно предложить: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/>
              <a:t>Р</a:t>
            </a:r>
            <a:r>
              <a:rPr lang="ru-RU" sz="1600" dirty="0">
                <a:solidFill>
                  <a:schemeClr val="tx1"/>
                </a:solidFill>
              </a:rPr>
              <a:t>еализация автоматического определения ориентации камеры в пространстве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ru-RU" sz="1600" dirty="0"/>
              <a:t>О</a:t>
            </a:r>
            <a:r>
              <a:rPr lang="ru-RU" sz="1600" dirty="0">
                <a:solidFill>
                  <a:schemeClr val="tx1"/>
                </a:solidFill>
              </a:rPr>
              <a:t>пределение типа источника света по характеру свечения (точечный, направленный и т. д.).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81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Цель</a:t>
            </a:r>
            <a:r>
              <a:rPr lang="ru-RU" dirty="0">
                <a:solidFill>
                  <a:schemeClr val="tx1"/>
                </a:solidFill>
              </a:rPr>
              <a:t>:  разработать метод наложения теней в дополненной реальности.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Задачи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провести анализ предметной области наложения теней;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провести обзор существующих методов наложения теней в ДР на основе информации о глубине точек кадра и привести результаты сравнительного анализа;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разработать и описать собственный метод наложения теней в ДР на основе информации о глубине точек кадра, который будет вычислять положения ИС только в начале сессии или при необходимости;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разработать программное обеспечение, реализующее описанный метод, и проверить его работоспособность;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провести исследование результатов разработанного метода при проецировании теней от виртуального объекта на различные поверхности;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выполнить сравнение результатов работы реализованного метода с результатами, полученными с помощью существующих аналогов.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1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4FAC7-1A87-4071-AEE7-15545863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12EB7-4B32-4ACF-AA72-269E2549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Дополненная реальность</a:t>
            </a:r>
          </a:p>
          <a:p>
            <a:r>
              <a:rPr lang="ru-RU" dirty="0"/>
              <a:t>Компьютерное зрение</a:t>
            </a:r>
          </a:p>
          <a:p>
            <a:r>
              <a:rPr lang="en-US" dirty="0"/>
              <a:t>RGBD-</a:t>
            </a:r>
            <a:r>
              <a:rPr lang="ru-RU" dirty="0"/>
              <a:t>изображение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325BBB-1641-4A35-87B4-41EA791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12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4FAC7-1A87-4071-AEE7-15545863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12EB7-4B32-4ACF-AA72-269E2549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о глубине точек кадра</a:t>
            </a:r>
          </a:p>
          <a:p>
            <a:pPr lvl="1"/>
            <a:r>
              <a:rPr lang="ru-RU" dirty="0"/>
              <a:t>Структурированный свет</a:t>
            </a:r>
          </a:p>
          <a:p>
            <a:pPr lvl="1"/>
            <a:r>
              <a:rPr lang="ru-RU" dirty="0"/>
              <a:t>Стереокамера</a:t>
            </a:r>
          </a:p>
          <a:p>
            <a:pPr lvl="1"/>
            <a:r>
              <a:rPr lang="ru-RU" dirty="0"/>
              <a:t>Время полета </a:t>
            </a:r>
            <a:r>
              <a:rPr lang="en-US" dirty="0"/>
              <a:t>(</a:t>
            </a:r>
            <a:r>
              <a:rPr lang="en-US" dirty="0" err="1"/>
              <a:t>ToF</a:t>
            </a:r>
            <a:r>
              <a:rPr lang="en-US" dirty="0"/>
              <a:t>)</a:t>
            </a:r>
          </a:p>
          <a:p>
            <a:pPr lvl="1"/>
            <a:r>
              <a:rPr lang="ru-RU" dirty="0" err="1"/>
              <a:t>Лидар</a:t>
            </a:r>
            <a:r>
              <a:rPr lang="ru-RU" dirty="0"/>
              <a:t> (</a:t>
            </a:r>
            <a:r>
              <a:rPr lang="en-US" dirty="0"/>
              <a:t>LiDAR</a:t>
            </a:r>
            <a:r>
              <a:rPr lang="ru-RU" dirty="0"/>
              <a:t>)</a:t>
            </a:r>
          </a:p>
          <a:p>
            <a:r>
              <a:rPr lang="ru-RU" dirty="0"/>
              <a:t>Построение тени</a:t>
            </a:r>
          </a:p>
          <a:p>
            <a:pPr lvl="1"/>
            <a:r>
              <a:rPr lang="ru-RU" dirty="0"/>
              <a:t>Теневая карта</a:t>
            </a:r>
          </a:p>
          <a:p>
            <a:pPr lvl="1"/>
            <a:r>
              <a:rPr lang="ru-RU" dirty="0"/>
              <a:t>Теневой объем</a:t>
            </a:r>
          </a:p>
          <a:p>
            <a:pPr lvl="1"/>
            <a:r>
              <a:rPr lang="ru-RU" dirty="0"/>
              <a:t>Обратная трассировка лучей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325BBB-1641-4A35-87B4-41EA7910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3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Существующие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26948" lvl="2" indent="-342900">
              <a:buFont typeface="+mj-lt"/>
              <a:buAutoNum type="arabicPeriod"/>
            </a:pPr>
            <a:endParaRPr lang="ru-RU" sz="2000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	</a:t>
            </a:r>
            <a:endParaRPr lang="ru-RU" dirty="0"/>
          </a:p>
          <a:p>
            <a:pPr lvl="2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5E80FBB-62E4-4380-AB88-EE5EF95D7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857337"/>
              </p:ext>
            </p:extLst>
          </p:nvPr>
        </p:nvGraphicFramePr>
        <p:xfrm>
          <a:off x="517108" y="1787754"/>
          <a:ext cx="11319641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0669">
                  <a:extLst>
                    <a:ext uri="{9D8B030D-6E8A-4147-A177-3AD203B41FA5}">
                      <a16:colId xmlns:a16="http://schemas.microsoft.com/office/drawing/2014/main" val="2933131938"/>
                    </a:ext>
                  </a:extLst>
                </a:gridCol>
                <a:gridCol w="1888802">
                  <a:extLst>
                    <a:ext uri="{9D8B030D-6E8A-4147-A177-3AD203B41FA5}">
                      <a16:colId xmlns:a16="http://schemas.microsoft.com/office/drawing/2014/main" val="2652727869"/>
                    </a:ext>
                  </a:extLst>
                </a:gridCol>
                <a:gridCol w="1392593">
                  <a:extLst>
                    <a:ext uri="{9D8B030D-6E8A-4147-A177-3AD203B41FA5}">
                      <a16:colId xmlns:a16="http://schemas.microsoft.com/office/drawing/2014/main" val="179140510"/>
                    </a:ext>
                  </a:extLst>
                </a:gridCol>
                <a:gridCol w="1431509">
                  <a:extLst>
                    <a:ext uri="{9D8B030D-6E8A-4147-A177-3AD203B41FA5}">
                      <a16:colId xmlns:a16="http://schemas.microsoft.com/office/drawing/2014/main" val="1361652140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3368442483"/>
                    </a:ext>
                  </a:extLst>
                </a:gridCol>
                <a:gridCol w="2017985">
                  <a:extLst>
                    <a:ext uri="{9D8B030D-6E8A-4147-A177-3AD203B41FA5}">
                      <a16:colId xmlns:a16="http://schemas.microsoft.com/office/drawing/2014/main" val="222742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Восстановление нескольких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 метода в помещении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 метода вне помещения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Динамическая смена окружения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Возможность не пересчитывать положение ИС без необходимости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3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на основе анализа контуров теней 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8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на основе построения теневых объемов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1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 использованием </a:t>
                      </a:r>
                      <a:r>
                        <a:rPr lang="ru-RU" dirty="0" err="1"/>
                        <a:t>сверточных</a:t>
                      </a:r>
                      <a:r>
                        <a:rPr lang="ru-RU" dirty="0"/>
                        <a:t> нейронных сетей и трассировки теневых лучей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4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Постановка задачи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DCBE6-397F-4DEB-B06D-177D59498445}"/>
              </a:ext>
            </a:extLst>
          </p:cNvPr>
          <p:cNvSpPr txBox="1"/>
          <p:nvPr/>
        </p:nvSpPr>
        <p:spPr>
          <a:xfrm>
            <a:off x="573865" y="1690688"/>
            <a:ext cx="45886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частота изменения системы освещения минимальна или равна нулю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отношение максимального значения яркости к среднему значению яркости сферической панорамы окружения должно быть не менее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любой источник света интерпретируется как точечный с белым свечением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полигональная сетка окружения не учитывает свойства поверхности, такие как прозрачность и альбедо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обе сферические панорамы должны быть с одинаковым разрешением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2C99DD-21FF-49A8-A0B4-5324D4A38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85" y="1690688"/>
            <a:ext cx="6458049" cy="42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5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наложения теней в дополненной реальности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080ABB-57C8-4212-BB91-8E9ED74B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16" y="1705828"/>
            <a:ext cx="7189568" cy="478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0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Обработка изображений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8E509C5-7C80-466C-8A94-CC4DDF21E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333" y="1467846"/>
            <a:ext cx="3087334" cy="477848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0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Поиск положения источников света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09F00-B2EF-4E92-A50A-EB2934570B6C}" type="slidenum">
              <a:rPr lang="ru-RU" smtClean="0"/>
              <a:t>9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25090E28-8E2D-489D-AB0D-C59921173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97" y="1825625"/>
            <a:ext cx="2808006" cy="4351338"/>
          </a:xfrm>
        </p:spPr>
      </p:pic>
    </p:spTree>
    <p:extLst>
      <p:ext uri="{BB962C8B-B14F-4D97-AF65-F5344CB8AC3E}">
        <p14:creationId xmlns:p14="http://schemas.microsoft.com/office/powerpoint/2010/main" val="3166399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814</Words>
  <Application>Microsoft Office PowerPoint</Application>
  <PresentationFormat>Широкоэкранный</PresentationFormat>
  <Paragraphs>159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Тема Office</vt:lpstr>
      <vt:lpstr>Метод наложения теней в дополненной реальности на основе информации о глубине точек кадра</vt:lpstr>
      <vt:lpstr>Цель и задачи</vt:lpstr>
      <vt:lpstr>Введение в предметную область</vt:lpstr>
      <vt:lpstr>Введение в предметную область</vt:lpstr>
      <vt:lpstr>Существующие методы</vt:lpstr>
      <vt:lpstr>Постановка задачи</vt:lpstr>
      <vt:lpstr>Метод наложения теней в дополненной реальности</vt:lpstr>
      <vt:lpstr>Обработка изображений</vt:lpstr>
      <vt:lpstr>Поиск положения источников света</vt:lpstr>
      <vt:lpstr>Построение геометрии окружения</vt:lpstr>
      <vt:lpstr>Отрисовка теней</vt:lpstr>
      <vt:lpstr>Входные и выходные данные</vt:lpstr>
      <vt:lpstr>Демонстрация метода</vt:lpstr>
      <vt:lpstr>Взаимодействие с пользователем</vt:lpstr>
      <vt:lpstr>Классификация поверхностей</vt:lpstr>
      <vt:lpstr>Результаты исследований</vt:lpstr>
      <vt:lpstr>Сравнение с аналогами</vt:lpstr>
      <vt:lpstr>Заключение</vt:lpstr>
      <vt:lpstr>Развитие проекта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Малышев Иван</dc:creator>
  <cp:lastModifiedBy>Малышев Иван</cp:lastModifiedBy>
  <cp:revision>92</cp:revision>
  <dcterms:created xsi:type="dcterms:W3CDTF">2022-01-21T12:49:25Z</dcterms:created>
  <dcterms:modified xsi:type="dcterms:W3CDTF">2023-06-02T20:24:33Z</dcterms:modified>
</cp:coreProperties>
</file>