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8"/>
  </p:notesMasterIdLst>
  <p:sldIdLst>
    <p:sldId id="256" r:id="rId2"/>
    <p:sldId id="287" r:id="rId3"/>
    <p:sldId id="257" r:id="rId4"/>
    <p:sldId id="297" r:id="rId5"/>
    <p:sldId id="273" r:id="rId6"/>
    <p:sldId id="288" r:id="rId7"/>
    <p:sldId id="282" r:id="rId8"/>
    <p:sldId id="281" r:id="rId9"/>
    <p:sldId id="286" r:id="rId10"/>
    <p:sldId id="289" r:id="rId11"/>
    <p:sldId id="298" r:id="rId12"/>
    <p:sldId id="296" r:id="rId13"/>
    <p:sldId id="294" r:id="rId14"/>
    <p:sldId id="295" r:id="rId15"/>
    <p:sldId id="268" r:id="rId16"/>
    <p:sldId id="28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07.06.2023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07.06.2023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Метод наложения теней в дополненной реальности на основе информации о глубине точек кадра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264633" y="4596279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ru-RU" sz="2000" b="1" cap="none" spc="0" dirty="0">
                <a:solidFill>
                  <a:schemeClr val="tx1"/>
                </a:solidFill>
              </a:rPr>
              <a:t>Студент: Малышев Иван Алексеевич, ИУ7-</a:t>
            </a:r>
            <a:r>
              <a:rPr lang="ru-RU" sz="2000" b="1" dirty="0"/>
              <a:t>8</a:t>
            </a:r>
            <a:r>
              <a:rPr lang="ru-RU" sz="2000" b="1" cap="none" spc="0" dirty="0">
                <a:solidFill>
                  <a:schemeClr val="tx1"/>
                </a:solidFill>
              </a:rPr>
              <a:t>1Б</a:t>
            </a:r>
          </a:p>
          <a:p>
            <a:pPr algn="r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>
                <a:solidFill>
                  <a:schemeClr val="tx1"/>
                </a:solidFill>
              </a:rPr>
              <a:t> Кирилл Андреевич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FC5AA-36C5-4222-8BC7-8D0FE6027DC6}"/>
              </a:ext>
            </a:extLst>
          </p:cNvPr>
          <p:cNvSpPr txBox="1"/>
          <p:nvPr/>
        </p:nvSpPr>
        <p:spPr>
          <a:xfrm>
            <a:off x="5254121" y="6010447"/>
            <a:ext cx="16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3E1EA-86DB-4B57-AB17-8A9C6A4F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/>
              <a:t>Построение геометрии окружения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B4F53-9452-4EFA-A8D5-9F57EC4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10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225EFA5-77E4-4E6E-BED9-25489CC5B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85" y="1012054"/>
            <a:ext cx="8861497" cy="5709421"/>
          </a:xfrm>
        </p:spPr>
      </p:pic>
    </p:spTree>
    <p:extLst>
      <p:ext uri="{BB962C8B-B14F-4D97-AF65-F5344CB8AC3E}">
        <p14:creationId xmlns:p14="http://schemas.microsoft.com/office/powerpoint/2010/main" val="25638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246CF-2069-4F70-B5AF-B7E243D0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Получение формы тени виртуального объекта на трехмерной геометрии окружения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F9725D-16AB-47D2-88FA-3B30DCF0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ADC3DB-1AAE-48A5-9462-13CA13D33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93" y="1213596"/>
            <a:ext cx="1856413" cy="54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20CD-ED05-4FFE-BE07-87284A1F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100" dirty="0"/>
              <a:t>Схема структуры разработанного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2C3F2-A929-41CB-A460-55693566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12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5CB2225-7E86-49B4-96A1-34B673FFF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55" y="1117989"/>
            <a:ext cx="6911289" cy="5238361"/>
          </a:xfrm>
        </p:spPr>
      </p:pic>
    </p:spTree>
    <p:extLst>
      <p:ext uri="{BB962C8B-B14F-4D97-AF65-F5344CB8AC3E}">
        <p14:creationId xmlns:p14="http://schemas.microsoft.com/office/powerpoint/2010/main" val="312760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CF0DC-73D7-4BA9-B519-BFEF4D73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7"/>
            <a:ext cx="10515600" cy="850360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460A5-DE18-4244-844B-866C8761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384" y="863357"/>
            <a:ext cx="3098374" cy="620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Поверхность с наличием объектов или препятствий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8C9CC-80D1-4DBD-8970-DC792F63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004D5E-C924-4AE8-806A-6A6DD4AB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198"/>
            <a:ext cx="2858309" cy="24470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1E4250-2253-4AC6-9744-B73525BDA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8"/>
          <a:stretch/>
        </p:blipFill>
        <p:spPr>
          <a:xfrm>
            <a:off x="4475792" y="1490832"/>
            <a:ext cx="2858309" cy="24470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89713C-CF9D-4609-A33F-7221DEC81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1" r="13695"/>
          <a:stretch/>
        </p:blipFill>
        <p:spPr>
          <a:xfrm>
            <a:off x="8113384" y="1484198"/>
            <a:ext cx="3098374" cy="245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AAD36-343B-44E4-ADFE-3F7BDA83807F}"/>
              </a:ext>
            </a:extLst>
          </p:cNvPr>
          <p:cNvSpPr txBox="1"/>
          <p:nvPr/>
        </p:nvSpPr>
        <p:spPr>
          <a:xfrm>
            <a:off x="1110667" y="1114866"/>
            <a:ext cx="2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Плоская поверхность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84521-E150-461A-BB79-0E15AED2994D}"/>
              </a:ext>
            </a:extLst>
          </p:cNvPr>
          <p:cNvSpPr txBox="1"/>
          <p:nvPr/>
        </p:nvSpPr>
        <p:spPr>
          <a:xfrm>
            <a:off x="4475792" y="1059018"/>
            <a:ext cx="285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/>
              <a:t>Неровная поверхность</a:t>
            </a:r>
            <a:endParaRPr lang="ru-RU" dirty="0"/>
          </a:p>
        </p:txBody>
      </p:sp>
      <p:graphicFrame>
        <p:nvGraphicFramePr>
          <p:cNvPr id="11" name="Таблица 13">
            <a:extLst>
              <a:ext uri="{FF2B5EF4-FFF2-40B4-BE49-F238E27FC236}">
                <a16:creationId xmlns:a16="http://schemas.microsoft.com/office/drawing/2014/main" id="{3306BE48-00AC-405B-B740-DB223FD37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02252"/>
              </p:ext>
            </p:extLst>
          </p:nvPr>
        </p:nvGraphicFramePr>
        <p:xfrm>
          <a:off x="2032000" y="4497502"/>
          <a:ext cx="8128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38594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639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 поверхности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 оценка правдоподобности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Плоская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4.6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6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Неровная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4.2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0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Поверхность с наличием объектов или препятствий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3.8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9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8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8E40-6403-4B37-A76C-585A152F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E348B-B552-46A8-A012-B88B7A6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05542F-900C-4426-865E-F30F61B10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55" y="1016437"/>
            <a:ext cx="9296490" cy="55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712147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buNone/>
            </a:pPr>
            <a:r>
              <a:rPr lang="ru-RU" sz="2600" dirty="0"/>
              <a:t>В ходе выполнения работы были выполнены все задачи:</a:t>
            </a:r>
            <a:endParaRPr lang="ru-RU" sz="26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</a:rPr>
              <a:t>Проведен анализ предметной области наложения теней</a:t>
            </a:r>
            <a:r>
              <a:rPr lang="ru-RU" sz="2600" dirty="0"/>
              <a:t>, </a:t>
            </a:r>
            <a:r>
              <a:rPr lang="ru-RU" sz="2600" dirty="0">
                <a:solidFill>
                  <a:schemeClr val="tx1"/>
                </a:solidFill>
              </a:rPr>
              <a:t>обзор существующих методов наложения теней в дополненной реальности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600" dirty="0"/>
              <a:t>Р</a:t>
            </a:r>
            <a:r>
              <a:rPr lang="ru-RU" sz="2600" dirty="0">
                <a:solidFill>
                  <a:schemeClr val="tx1"/>
                </a:solidFill>
              </a:rPr>
              <a:t>азработан и описан собственный метод наложения теней в дополненной реальности на основе информации о глубине точек кадра, который будет вычислять положения источников света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600" dirty="0"/>
              <a:t>Р</a:t>
            </a:r>
            <a:r>
              <a:rPr lang="ru-RU" sz="2600" dirty="0">
                <a:solidFill>
                  <a:schemeClr val="tx1"/>
                </a:solidFill>
              </a:rPr>
              <a:t>азработано программное обеспечение, реализующее описанный метод, и проверена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</a:rPr>
              <a:t>Проведено исследование результатов разработанного метода при проецировании теней от виртуального объекта на различные поверхности; выполнено сравнение результатов работы реализованного метода с результатами, полученными с помощью существующих аналогов.</a:t>
            </a:r>
            <a:endParaRPr lang="ru-RU" sz="2600" dirty="0"/>
          </a:p>
          <a:p>
            <a:pPr marL="457200" lvl="1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ru-RU" sz="2600" dirty="0">
                <a:solidFill>
                  <a:schemeClr val="tx1"/>
                </a:solidFill>
              </a:rPr>
              <a:t>Цель работы достигнута: был разработан метод наложения теней в дополненной реальности на основе информации о глубине точек кадра.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ru-RU" sz="2000" dirty="0"/>
          </a:p>
          <a:p>
            <a:pPr lvl="1" algn="just"/>
            <a:r>
              <a:rPr lang="ru-RU" dirty="0"/>
              <a:t>Р</a:t>
            </a:r>
            <a:r>
              <a:rPr lang="ru-RU" dirty="0">
                <a:solidFill>
                  <a:schemeClr val="tx1"/>
                </a:solidFill>
              </a:rPr>
              <a:t>еализация автоматического определения ориентации камеры в пространстве</a:t>
            </a:r>
          </a:p>
          <a:p>
            <a:pPr lvl="1" algn="just"/>
            <a:r>
              <a:rPr lang="ru-RU" dirty="0"/>
              <a:t>О</a:t>
            </a:r>
            <a:r>
              <a:rPr lang="ru-RU" dirty="0">
                <a:solidFill>
                  <a:schemeClr val="tx1"/>
                </a:solidFill>
              </a:rPr>
              <a:t>пределение типа источника света по характеру свечения (точечный, направленный и т. д.).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Дополненная реальность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1BBDC1-44D0-44A1-A422-00A98D0E39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9" t="5573" r="13476"/>
          <a:stretch/>
        </p:blipFill>
        <p:spPr>
          <a:xfrm>
            <a:off x="319596" y="1463323"/>
            <a:ext cx="4156550" cy="40806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62B104-E50E-4D5F-8FAA-0035B034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31" y="1560264"/>
            <a:ext cx="7478169" cy="3886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32ACA5-E262-47A7-956E-1C8FD88865B4}"/>
              </a:ext>
            </a:extLst>
          </p:cNvPr>
          <p:cNvSpPr txBox="1"/>
          <p:nvPr/>
        </p:nvSpPr>
        <p:spPr>
          <a:xfrm>
            <a:off x="308548" y="5672829"/>
            <a:ext cx="41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Пример: виртуальный объект не отбрасывает тень с учетом внешнего освещения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2F3EA-C821-402B-906F-77073890645B}"/>
              </a:ext>
            </a:extLst>
          </p:cNvPr>
          <p:cNvSpPr txBox="1"/>
          <p:nvPr/>
        </p:nvSpPr>
        <p:spPr>
          <a:xfrm>
            <a:off x="4793942" y="5672829"/>
            <a:ext cx="722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Пример: тень, отбрасываемая виртуальным объектом, не учитывает геометрию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48112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 разработка метода наложения теней в дополненной реальности.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Задачи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анализ предметной области наложения теней</a:t>
            </a:r>
            <a:r>
              <a:rPr lang="ru-RU" dirty="0"/>
              <a:t>,</a:t>
            </a:r>
            <a:r>
              <a:rPr lang="ru-RU" dirty="0">
                <a:solidFill>
                  <a:schemeClr val="tx1"/>
                </a:solidFill>
              </a:rPr>
              <a:t> обзор существующих методов наложения теней в </a:t>
            </a:r>
            <a:r>
              <a:rPr lang="ru-RU" dirty="0"/>
              <a:t>дополненной реальности</a:t>
            </a:r>
            <a:r>
              <a:rPr lang="ru-RU" dirty="0">
                <a:solidFill>
                  <a:schemeClr val="tx1"/>
                </a:solidFill>
              </a:rPr>
              <a:t>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и описать собственный метод наложения теней в </a:t>
            </a:r>
            <a:r>
              <a:rPr lang="ru-RU" dirty="0"/>
              <a:t>дополненной реальности</a:t>
            </a:r>
            <a:r>
              <a:rPr lang="ru-RU" dirty="0">
                <a:solidFill>
                  <a:schemeClr val="tx1"/>
                </a:solidFill>
              </a:rPr>
              <a:t> на основе информации о глубине точек кадра, который будет вычислять положения </a:t>
            </a:r>
            <a:r>
              <a:rPr lang="ru-RU" dirty="0"/>
              <a:t>источников света</a:t>
            </a:r>
            <a:r>
              <a:rPr lang="ru-RU" dirty="0">
                <a:solidFill>
                  <a:schemeClr val="tx1"/>
                </a:solidFill>
              </a:rPr>
              <a:t>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программное обеспечение, реализующее описанный метод, и проверить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исследование результатов разработанного метода при проецировании теней от виртуального объекта на различные поверхности; выполнить сравнение результатов работы реализованного метода с результатами, полученными с помощью существующих аналогов.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F00DC-27AA-4D8A-82A6-0F5DC731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8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Существующие методы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2CF5BA-FA53-48E9-999E-5553356D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39306CDF-3544-426E-928C-0AF4F3A58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83514"/>
              </p:ext>
            </p:extLst>
          </p:nvPr>
        </p:nvGraphicFramePr>
        <p:xfrm>
          <a:off x="480874" y="1117718"/>
          <a:ext cx="11230251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7487">
                  <a:extLst>
                    <a:ext uri="{9D8B030D-6E8A-4147-A177-3AD203B41FA5}">
                      <a16:colId xmlns:a16="http://schemas.microsoft.com/office/drawing/2014/main" val="2933131938"/>
                    </a:ext>
                  </a:extLst>
                </a:gridCol>
                <a:gridCol w="1963530">
                  <a:extLst>
                    <a:ext uri="{9D8B030D-6E8A-4147-A177-3AD203B41FA5}">
                      <a16:colId xmlns:a16="http://schemas.microsoft.com/office/drawing/2014/main" val="2652727869"/>
                    </a:ext>
                  </a:extLst>
                </a:gridCol>
                <a:gridCol w="1381596">
                  <a:extLst>
                    <a:ext uri="{9D8B030D-6E8A-4147-A177-3AD203B41FA5}">
                      <a16:colId xmlns:a16="http://schemas.microsoft.com/office/drawing/2014/main" val="179140510"/>
                    </a:ext>
                  </a:extLst>
                </a:gridCol>
                <a:gridCol w="1420205">
                  <a:extLst>
                    <a:ext uri="{9D8B030D-6E8A-4147-A177-3AD203B41FA5}">
                      <a16:colId xmlns:a16="http://schemas.microsoft.com/office/drawing/2014/main" val="1361652140"/>
                    </a:ext>
                  </a:extLst>
                </a:gridCol>
                <a:gridCol w="1595383">
                  <a:extLst>
                    <a:ext uri="{9D8B030D-6E8A-4147-A177-3AD203B41FA5}">
                      <a16:colId xmlns:a16="http://schemas.microsoft.com/office/drawing/2014/main" val="3368442483"/>
                    </a:ext>
                  </a:extLst>
                </a:gridCol>
                <a:gridCol w="2002050">
                  <a:extLst>
                    <a:ext uri="{9D8B030D-6E8A-4147-A177-3AD203B41FA5}">
                      <a16:colId xmlns:a16="http://schemas.microsoft.com/office/drawing/2014/main" val="2227426513"/>
                    </a:ext>
                  </a:extLst>
                </a:gridCol>
              </a:tblGrid>
              <a:tr h="156900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Восстановление нескольких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Работа метода в помещении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Работа метода вне помещения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Динамическая смена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Возможность не пересчитывать положение ИС без необходимости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32286"/>
                  </a:ext>
                </a:extLst>
              </a:tr>
              <a:tr h="976925">
                <a:tc>
                  <a:txBody>
                    <a:bodyPr/>
                    <a:lstStyle/>
                    <a:p>
                      <a:r>
                        <a:rPr lang="ru-RU" sz="2000" dirty="0"/>
                        <a:t>Метод на основе анализа контуров теней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86249"/>
                  </a:ext>
                </a:extLst>
              </a:tr>
              <a:tr h="976925">
                <a:tc>
                  <a:txBody>
                    <a:bodyPr/>
                    <a:lstStyle/>
                    <a:p>
                      <a:r>
                        <a:rPr lang="ru-RU" sz="2000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14935"/>
                  </a:ext>
                </a:extLst>
              </a:tr>
              <a:tr h="1569002">
                <a:tc>
                  <a:txBody>
                    <a:bodyPr/>
                    <a:lstStyle/>
                    <a:p>
                      <a:r>
                        <a:rPr lang="ru-RU" sz="2000" dirty="0"/>
                        <a:t>Метод с использованием </a:t>
                      </a:r>
                      <a:r>
                        <a:rPr lang="ru-RU" sz="2000" dirty="0" err="1"/>
                        <a:t>сверточных</a:t>
                      </a:r>
                      <a:r>
                        <a:rPr lang="ru-RU" sz="2000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0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DCBE6-397F-4DEB-B06D-177D59498445}"/>
              </a:ext>
            </a:extLst>
          </p:cNvPr>
          <p:cNvSpPr txBox="1"/>
          <p:nvPr/>
        </p:nvSpPr>
        <p:spPr>
          <a:xfrm>
            <a:off x="637367" y="1690688"/>
            <a:ext cx="2684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Источники света: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Статичны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Являются точечными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Имеют белое свечение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B0E30-A73B-4D1B-9CD6-1FEA29D728A1}"/>
              </a:ext>
            </a:extLst>
          </p:cNvPr>
          <p:cNvSpPr txBox="1"/>
          <p:nvPr/>
        </p:nvSpPr>
        <p:spPr>
          <a:xfrm>
            <a:off x="637367" y="4088525"/>
            <a:ext cx="2320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Поверхность: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/>
              <a:t>Непрозрачна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отражает свет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58E83C-3E31-4B3E-9C41-A38F33CB3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85" y="1194318"/>
            <a:ext cx="8780720" cy="46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Карта глубины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12EB7-4B32-4ACF-AA72-269E2549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528"/>
            <a:ext cx="4062274" cy="1937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Данные о глубине точек кадра</a:t>
            </a:r>
          </a:p>
          <a:p>
            <a:pPr lvl="1"/>
            <a:r>
              <a:rPr lang="ru-RU" sz="2200" dirty="0"/>
              <a:t>Структурированный свет</a:t>
            </a:r>
          </a:p>
          <a:p>
            <a:pPr lvl="1"/>
            <a:r>
              <a:rPr lang="ru-RU" sz="2200" dirty="0"/>
              <a:t>Стереокамера</a:t>
            </a:r>
          </a:p>
          <a:p>
            <a:pPr lvl="1"/>
            <a:r>
              <a:rPr lang="ru-RU" sz="2200" dirty="0"/>
              <a:t>Время полета </a:t>
            </a:r>
            <a:r>
              <a:rPr lang="en-US" sz="2200" dirty="0"/>
              <a:t>(</a:t>
            </a:r>
            <a:r>
              <a:rPr lang="en-US" sz="2200" dirty="0" err="1"/>
              <a:t>ToF</a:t>
            </a:r>
            <a:r>
              <a:rPr lang="en-US" sz="2200" dirty="0"/>
              <a:t>)</a:t>
            </a:r>
          </a:p>
          <a:p>
            <a:pPr lvl="1"/>
            <a:r>
              <a:rPr lang="ru-RU" sz="2200" dirty="0" err="1"/>
              <a:t>Лидар</a:t>
            </a:r>
            <a:r>
              <a:rPr lang="ru-RU" sz="2200" dirty="0"/>
              <a:t> (</a:t>
            </a:r>
            <a:r>
              <a:rPr lang="en-US" sz="2200" dirty="0"/>
              <a:t>LiDAR</a:t>
            </a:r>
            <a:r>
              <a:rPr lang="ru-RU" sz="2200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84ECA6-4574-4466-9F4A-AC0A28B90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"/>
          <a:stretch/>
        </p:blipFill>
        <p:spPr>
          <a:xfrm flipH="1">
            <a:off x="6335327" y="1903528"/>
            <a:ext cx="4550546" cy="34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Метод наложения теней в дополненной реальности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E6AA4F-893F-4EDE-AA79-476AF5AA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8" y="1311577"/>
            <a:ext cx="11493760" cy="50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736" y="0"/>
            <a:ext cx="10720526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Поиск областей с источниками света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7C1C01-6167-42B0-B0FC-E7A371FD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" y="1859924"/>
            <a:ext cx="4621011" cy="2391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2A6CF-CF88-460E-AC02-38B7E15ED908}"/>
              </a:ext>
            </a:extLst>
          </p:cNvPr>
          <p:cNvSpPr txBox="1"/>
          <p:nvPr/>
        </p:nvSpPr>
        <p:spPr>
          <a:xfrm>
            <a:off x="186612" y="4497355"/>
            <a:ext cx="4413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Построение гистограммы и поиск пикселей, соответствующие областям источников света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607458-0C60-45C5-B867-60F9B170F81E}"/>
              </a:ext>
            </a:extLst>
          </p:cNvPr>
          <p:cNvCxnSpPr/>
          <p:nvPr/>
        </p:nvCxnSpPr>
        <p:spPr>
          <a:xfrm>
            <a:off x="4786604" y="3032491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798CCFD-43B2-4571-B876-3E6CD9A5D8B6}"/>
              </a:ext>
            </a:extLst>
          </p:cNvPr>
          <p:cNvCxnSpPr/>
          <p:nvPr/>
        </p:nvCxnSpPr>
        <p:spPr>
          <a:xfrm>
            <a:off x="7299649" y="3032491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6ED5988-63EA-4BB6-852E-3A0D87780629}"/>
              </a:ext>
            </a:extLst>
          </p:cNvPr>
          <p:cNvCxnSpPr/>
          <p:nvPr/>
        </p:nvCxnSpPr>
        <p:spPr>
          <a:xfrm>
            <a:off x="9828318" y="301228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706C39-131A-4D7A-8E22-481FA793A097}"/>
              </a:ext>
            </a:extLst>
          </p:cNvPr>
          <p:cNvSpPr txBox="1"/>
          <p:nvPr/>
        </p:nvSpPr>
        <p:spPr>
          <a:xfrm>
            <a:off x="5372939" y="4758612"/>
            <a:ext cx="166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Поиск контуров источников света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2CBE88-05F2-40CA-88F3-F4A9901DABD3}"/>
              </a:ext>
            </a:extLst>
          </p:cNvPr>
          <p:cNvSpPr txBox="1"/>
          <p:nvPr/>
        </p:nvSpPr>
        <p:spPr>
          <a:xfrm>
            <a:off x="7877429" y="4799175"/>
            <a:ext cx="1795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Вычисление центроидов источников света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47494-029E-444D-A630-78142DE25AB2}"/>
              </a:ext>
            </a:extLst>
          </p:cNvPr>
          <p:cNvSpPr txBox="1"/>
          <p:nvPr/>
        </p:nvSpPr>
        <p:spPr>
          <a:xfrm>
            <a:off x="10406337" y="4786690"/>
            <a:ext cx="1795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Описание контуров прямоугольниками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1AD362-9A04-4CE1-818B-C5F34DEB5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54" y="1451495"/>
            <a:ext cx="1968945" cy="3181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1DB608-5A2A-4AD3-89DB-401F74B03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31" y="1451495"/>
            <a:ext cx="1963802" cy="31728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25EED63-14EB-4BC3-8C4D-79455FF5B0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18" y="1451495"/>
            <a:ext cx="1916555" cy="309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981"/>
            <a:ext cx="10515600" cy="1325563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>
                <a:solidFill>
                  <a:schemeClr val="tx1"/>
                </a:solidFill>
              </a:rPr>
              <a:t>оиск трехмерного положения источников света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D1413-517B-4D04-8278-ABC5459012FD}"/>
                  </a:ext>
                </a:extLst>
              </p:cNvPr>
              <p:cNvSpPr txBox="1"/>
              <p:nvPr/>
            </p:nvSpPr>
            <p:spPr>
              <a:xfrm>
                <a:off x="1299839" y="2675892"/>
                <a:ext cx="1616596" cy="481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𝑝𝑖𝑥𝑒𝑙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D1413-517B-4D04-8278-ABC54590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39" y="2675892"/>
                <a:ext cx="1616596" cy="4814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21BF9-5135-4205-8E5D-FD4986CBC7AF}"/>
                  </a:ext>
                </a:extLst>
              </p:cNvPr>
              <p:cNvSpPr txBox="1"/>
              <p:nvPr/>
            </p:nvSpPr>
            <p:spPr>
              <a:xfrm>
                <a:off x="1299839" y="3377212"/>
                <a:ext cx="2114501" cy="452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dirty="0"/>
                  <a:t>ϕ</a:t>
                </a:r>
                <a:r>
                  <a:rPr lang="en-US" dirty="0"/>
                  <a:t> = </a:t>
                </a:r>
                <a:r>
                  <a:rPr lang="el-GR" dirty="0"/>
                  <a:t>π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𝑝𝑖𝑥𝑒𝑙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21BF9-5135-4205-8E5D-FD4986CB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39" y="3377212"/>
                <a:ext cx="2114501" cy="452753"/>
              </a:xfrm>
              <a:prstGeom prst="rect">
                <a:avLst/>
              </a:prstGeom>
              <a:blipFill>
                <a:blip r:embed="rId3"/>
                <a:stretch>
                  <a:fillRect l="-6628" t="-5405" b="-189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4085090-6747-47C0-A2BD-AF37664ECE47}"/>
              </a:ext>
            </a:extLst>
          </p:cNvPr>
          <p:cNvSpPr txBox="1"/>
          <p:nvPr/>
        </p:nvSpPr>
        <p:spPr>
          <a:xfrm>
            <a:off x="1299839" y="3967465"/>
            <a:ext cx="225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>= средняя глубина в прямоугольнике без учета нулевых значений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1100D-F119-4D39-8D95-088BD3A8477A}"/>
              </a:ext>
            </a:extLst>
          </p:cNvPr>
          <p:cNvSpPr txBox="1"/>
          <p:nvPr/>
        </p:nvSpPr>
        <p:spPr>
          <a:xfrm>
            <a:off x="838200" y="1870618"/>
            <a:ext cx="368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Координаты источника света в сферических координатах: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C07DF-6B40-4CB0-A281-3674341C5432}"/>
              </a:ext>
            </a:extLst>
          </p:cNvPr>
          <p:cNvSpPr txBox="1"/>
          <p:nvPr/>
        </p:nvSpPr>
        <p:spPr>
          <a:xfrm>
            <a:off x="838200" y="529664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dirty="0"/>
              <a:t> – </a:t>
            </a:r>
            <a:r>
              <a:rPr lang="ru-RU" dirty="0"/>
              <a:t>азимут источника света, </a:t>
            </a:r>
            <a:r>
              <a:rPr lang="el-GR" dirty="0"/>
              <a:t>ϕ</a:t>
            </a:r>
            <a:r>
              <a:rPr lang="ru-RU" dirty="0"/>
              <a:t> – зенит источника света, </a:t>
            </a:r>
            <a:r>
              <a:rPr lang="en-US" dirty="0"/>
              <a:t>r – </a:t>
            </a:r>
            <a:r>
              <a:rPr lang="ru-RU" dirty="0"/>
              <a:t>радиус источника света, </a:t>
            </a:r>
            <a:r>
              <a:rPr lang="en-US" dirty="0"/>
              <a:t>width – </a:t>
            </a:r>
            <a:r>
              <a:rPr lang="ru-RU" dirty="0"/>
              <a:t>ширина панорамы окружения в пикселях, </a:t>
            </a:r>
            <a:r>
              <a:rPr lang="en-US" dirty="0"/>
              <a:t>height – </a:t>
            </a:r>
            <a:r>
              <a:rPr lang="ru-RU" dirty="0"/>
              <a:t>высота панорамы окружения в пикселях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36F87C-6379-4040-8AEF-A00D42D97E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/>
          <a:stretch/>
        </p:blipFill>
        <p:spPr>
          <a:xfrm>
            <a:off x="5563956" y="1017800"/>
            <a:ext cx="5328205" cy="40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9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Words>630</Words>
  <Application>Microsoft Office PowerPoint</Application>
  <PresentationFormat>Широкоэкранный</PresentationFormat>
  <Paragraphs>114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наложения теней в дополненной реальности на основе информации о глубине точек кадра</vt:lpstr>
      <vt:lpstr>Дополненная реальность</vt:lpstr>
      <vt:lpstr>Цель и задачи</vt:lpstr>
      <vt:lpstr>Существующие методы</vt:lpstr>
      <vt:lpstr>Постановка задачи</vt:lpstr>
      <vt:lpstr>Карта глубины</vt:lpstr>
      <vt:lpstr>Метод наложения теней в дополненной реальности</vt:lpstr>
      <vt:lpstr>Поиск областей с источниками света</vt:lpstr>
      <vt:lpstr>Поиск трехмерного положения источников света</vt:lpstr>
      <vt:lpstr>Построение геометрии окружения</vt:lpstr>
      <vt:lpstr>Получение формы тени виртуального объекта на трехмерной геометрии окружения</vt:lpstr>
      <vt:lpstr>Схема структуры разработанного приложения</vt:lpstr>
      <vt:lpstr>Исследование</vt:lpstr>
      <vt:lpstr>Сравнение с аналогами</vt:lpstr>
      <vt:lpstr>Заключение</vt:lpstr>
      <vt:lpstr>Дальнейшее развитие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Малышев Иван</cp:lastModifiedBy>
  <cp:revision>163</cp:revision>
  <dcterms:created xsi:type="dcterms:W3CDTF">2022-01-21T12:49:25Z</dcterms:created>
  <dcterms:modified xsi:type="dcterms:W3CDTF">2023-06-07T18:57:51Z</dcterms:modified>
</cp:coreProperties>
</file>