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5" r:id="rId1"/>
  </p:sldMasterIdLst>
  <p:notesMasterIdLst>
    <p:notesMasterId r:id="rId13"/>
  </p:notesMasterIdLst>
  <p:sldIdLst>
    <p:sldId id="256" r:id="rId2"/>
    <p:sldId id="257" r:id="rId3"/>
    <p:sldId id="276" r:id="rId4"/>
    <p:sldId id="269" r:id="rId5"/>
    <p:sldId id="270" r:id="rId6"/>
    <p:sldId id="272" r:id="rId7"/>
    <p:sldId id="271" r:id="rId8"/>
    <p:sldId id="273" r:id="rId9"/>
    <p:sldId id="274" r:id="rId10"/>
    <p:sldId id="275" r:id="rId11"/>
    <p:sldId id="268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131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6D9DCE-A04C-4D8C-8931-135BCE43B3A4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BCF78-F948-464F-B373-3B426B09C2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3519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BCF78-F948-464F-B373-3B426B09C22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829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8B24E-9072-4A63-9CF3-2091FBEE0926}" type="datetime1">
              <a:rPr lang="ru-RU" smtClean="0"/>
              <a:t>15.12.2022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6624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9016-3B0A-48DB-AA68-59A340F15C97}" type="datetime1">
              <a:rPr lang="ru-RU" smtClean="0"/>
              <a:t>15.12.2022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78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0CF0-5587-4445-8FAA-D1C14AACBF04}" type="datetime1">
              <a:rPr lang="ru-RU" smtClean="0"/>
              <a:t>15.12.2022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9864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8D0F9-4486-4C0D-A4C3-9DF41EB36BAE}" type="datetime1">
              <a:rPr lang="ru-RU" smtClean="0"/>
              <a:t>15.12.2022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540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D543-8B65-47C4-9868-AF907E0250FD}" type="datetime1">
              <a:rPr lang="ru-RU" smtClean="0"/>
              <a:t>15.12.2022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9478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04B-73F3-4C9F-8E51-784348AA7A81}" type="datetime1">
              <a:rPr lang="ru-RU" smtClean="0"/>
              <a:t>15.12.2022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1938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71ED-13A9-4254-AC52-66FE8A8F1C23}" type="datetime1">
              <a:rPr lang="ru-RU" smtClean="0"/>
              <a:t>15.12.2022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0914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53A68-8569-454A-A05A-DDDF27B07A9D}" type="datetime1">
              <a:rPr lang="ru-RU" smtClean="0"/>
              <a:t>15.12.2022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2854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D3B65-C67D-4788-8DD4-B5879859E161}" type="datetime1">
              <a:rPr lang="ru-RU" smtClean="0"/>
              <a:t>15.12.2022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7433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08EAE-43AF-44C1-A7D9-E10A9ACFDA1E}" type="datetime1">
              <a:rPr lang="ru-RU" smtClean="0"/>
              <a:t>15.12.2022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02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49E42-2C28-4AEE-A493-6691E23865B3}" type="datetime1">
              <a:rPr lang="ru-RU" smtClean="0"/>
              <a:t>15.12.2022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4030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321EE-D23F-4780-B318-01CDAA890F27}" type="datetime1">
              <a:rPr lang="ru-RU" smtClean="0"/>
              <a:t>15.12.2022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6167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1097280" y="1339644"/>
            <a:ext cx="10058400" cy="2985467"/>
          </a:xfrm>
        </p:spPr>
        <p:txBody>
          <a:bodyPr>
            <a:normAutofit/>
          </a:bodyPr>
          <a:lstStyle/>
          <a:p>
            <a:pPr algn="ctr"/>
            <a:r>
              <a:rPr lang="ru-RU" sz="4800" dirty="0"/>
              <a:t>Классификация методов наложения теней в дополненной реальности</a:t>
            </a: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261538" y="5527337"/>
            <a:ext cx="10058400" cy="1143000"/>
          </a:xfrm>
        </p:spPr>
        <p:txBody>
          <a:bodyPr>
            <a:normAutofit/>
          </a:bodyPr>
          <a:lstStyle/>
          <a:p>
            <a:pPr algn="l"/>
            <a:r>
              <a:rPr lang="ru-RU" sz="2000" b="1" cap="none" spc="0" dirty="0">
                <a:solidFill>
                  <a:schemeClr val="tx1"/>
                </a:solidFill>
              </a:rPr>
              <a:t>Студент: Малышев Иван Алексеевич ИУ7-</a:t>
            </a:r>
            <a:r>
              <a:rPr lang="ru-RU" sz="2000" b="1" dirty="0"/>
              <a:t>7</a:t>
            </a:r>
            <a:r>
              <a:rPr lang="ru-RU" sz="2000" b="1" cap="none" spc="0" dirty="0">
                <a:solidFill>
                  <a:schemeClr val="tx1"/>
                </a:solidFill>
              </a:rPr>
              <a:t>1Б</a:t>
            </a:r>
          </a:p>
          <a:p>
            <a:pPr algn="l"/>
            <a:r>
              <a:rPr lang="ru-RU" sz="2000" b="1" cap="none" spc="0" dirty="0">
                <a:solidFill>
                  <a:schemeClr val="tx1"/>
                </a:solidFill>
              </a:rPr>
              <a:t>Научный руководитель: </a:t>
            </a:r>
            <a:r>
              <a:rPr lang="ru-RU" sz="2000" b="1" cap="none" spc="0" dirty="0" err="1">
                <a:solidFill>
                  <a:schemeClr val="tx1"/>
                </a:solidFill>
              </a:rPr>
              <a:t>Кивва</a:t>
            </a:r>
            <a:r>
              <a:rPr lang="ru-RU" sz="2000" b="1" cap="none" spc="0" dirty="0">
                <a:solidFill>
                  <a:schemeClr val="tx1"/>
                </a:solidFill>
              </a:rPr>
              <a:t> Кирилл Андреевич</a:t>
            </a:r>
          </a:p>
        </p:txBody>
      </p:sp>
      <p:sp>
        <p:nvSpPr>
          <p:cNvPr id="6" name="Подзаголовок 4"/>
          <p:cNvSpPr txBox="1">
            <a:spLocks/>
          </p:cNvSpPr>
          <p:nvPr/>
        </p:nvSpPr>
        <p:spPr>
          <a:xfrm>
            <a:off x="1097280" y="196645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b="1" cap="none" spc="0" dirty="0">
                <a:solidFill>
                  <a:schemeClr val="tx1"/>
                </a:solidFill>
              </a:rPr>
              <a:t>Федеральное государственное бюджетное образовательное учреждение высшего образования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b="1" cap="none" spc="0" dirty="0">
                <a:solidFill>
                  <a:schemeClr val="tx1"/>
                </a:solidFill>
              </a:rPr>
              <a:t>«Московский государственный технический университет имени Н.Э. Баумана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b="1" cap="none" spc="0" dirty="0">
                <a:solidFill>
                  <a:schemeClr val="tx1"/>
                </a:solidFill>
              </a:rPr>
              <a:t>(национальный исследовательский университет)»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b="1" cap="none" spc="0" dirty="0">
                <a:solidFill>
                  <a:schemeClr val="tx1"/>
                </a:solidFill>
              </a:rPr>
              <a:t>(МГТУ им. Н.Э. Баумана) 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0" y="196645"/>
            <a:ext cx="841640" cy="95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179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DB39CC-9824-4B04-976E-4F3B1501A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FF8A311-028A-4EC4-947E-BE32F43B8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10</a:t>
            </a:fld>
            <a:endParaRPr lang="ru-RU"/>
          </a:p>
        </p:txBody>
      </p:sp>
      <p:graphicFrame>
        <p:nvGraphicFramePr>
          <p:cNvPr id="9" name="Таблица 9">
            <a:extLst>
              <a:ext uri="{FF2B5EF4-FFF2-40B4-BE49-F238E27FC236}">
                <a16:creationId xmlns:a16="http://schemas.microsoft.com/office/drawing/2014/main" id="{546D77E9-4D5F-4C58-A370-92000CF8F1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8091169"/>
              </p:ext>
            </p:extLst>
          </p:nvPr>
        </p:nvGraphicFramePr>
        <p:xfrm>
          <a:off x="328474" y="1280160"/>
          <a:ext cx="11674134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689">
                  <a:extLst>
                    <a:ext uri="{9D8B030D-6E8A-4147-A177-3AD203B41FA5}">
                      <a16:colId xmlns:a16="http://schemas.microsoft.com/office/drawing/2014/main" val="1237528716"/>
                    </a:ext>
                  </a:extLst>
                </a:gridCol>
                <a:gridCol w="1945689">
                  <a:extLst>
                    <a:ext uri="{9D8B030D-6E8A-4147-A177-3AD203B41FA5}">
                      <a16:colId xmlns:a16="http://schemas.microsoft.com/office/drawing/2014/main" val="3482955717"/>
                    </a:ext>
                  </a:extLst>
                </a:gridCol>
                <a:gridCol w="1945689">
                  <a:extLst>
                    <a:ext uri="{9D8B030D-6E8A-4147-A177-3AD203B41FA5}">
                      <a16:colId xmlns:a16="http://schemas.microsoft.com/office/drawing/2014/main" val="3859926975"/>
                    </a:ext>
                  </a:extLst>
                </a:gridCol>
                <a:gridCol w="1945689">
                  <a:extLst>
                    <a:ext uri="{9D8B030D-6E8A-4147-A177-3AD203B41FA5}">
                      <a16:colId xmlns:a16="http://schemas.microsoft.com/office/drawing/2014/main" val="2311728423"/>
                    </a:ext>
                  </a:extLst>
                </a:gridCol>
                <a:gridCol w="1945689">
                  <a:extLst>
                    <a:ext uri="{9D8B030D-6E8A-4147-A177-3AD203B41FA5}">
                      <a16:colId xmlns:a16="http://schemas.microsoft.com/office/drawing/2014/main" val="2538928517"/>
                    </a:ext>
                  </a:extLst>
                </a:gridCol>
                <a:gridCol w="1945689">
                  <a:extLst>
                    <a:ext uri="{9D8B030D-6E8A-4147-A177-3AD203B41FA5}">
                      <a16:colId xmlns:a16="http://schemas.microsoft.com/office/drawing/2014/main" val="1017990656"/>
                    </a:ext>
                  </a:extLst>
                </a:gridCol>
              </a:tblGrid>
              <a:tr h="701426">
                <a:tc>
                  <a:txBody>
                    <a:bodyPr/>
                    <a:lstStyle/>
                    <a:p>
                      <a:pPr algn="r"/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Восстановление нескольких источников света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Работа метода в помещении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Работа метода вне помещения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Динамическая смена окружения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Работа с динамическими тенями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359793"/>
                  </a:ext>
                </a:extLst>
              </a:tr>
              <a:tr h="972103"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/>
                        <a:t>Метод на основе анализа гистограммы изображения окружения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+/-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056298"/>
                  </a:ext>
                </a:extLst>
              </a:tr>
              <a:tr h="993114"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/>
                        <a:t>Метод на основе анализа контуров теней источников света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308031"/>
                  </a:ext>
                </a:extLst>
              </a:tr>
              <a:tr h="369243"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/>
                        <a:t>Метод на основе построения теневых объемов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145416"/>
                  </a:ext>
                </a:extLst>
              </a:tr>
              <a:tr h="369243"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/>
                        <a:t>Метод с использованием </a:t>
                      </a:r>
                      <a:r>
                        <a:rPr lang="ru-RU" sz="1600" dirty="0" err="1"/>
                        <a:t>сверточных</a:t>
                      </a:r>
                      <a:r>
                        <a:rPr lang="ru-RU" sz="1600" dirty="0"/>
                        <a:t> нейронных сетей и трассировки теневых лучей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724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9949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Были рассмотрены основные определения дополненной реальности, компьютерного зрения, моделей освещения и наложения теней.</a:t>
            </a:r>
            <a:endParaRPr lang="en-US" dirty="0">
              <a:solidFill>
                <a:schemeClr val="tx1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dirty="0"/>
              <a:t>Б</a:t>
            </a:r>
            <a:r>
              <a:rPr lang="ru-RU" dirty="0">
                <a:solidFill>
                  <a:schemeClr val="tx1"/>
                </a:solidFill>
              </a:rPr>
              <a:t>ыл проведен обзор существующих методов получения данных о глубине окружения, моделей освещения и способов построения теней.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dirty="0"/>
              <a:t>Были о</a:t>
            </a:r>
            <a:r>
              <a:rPr lang="ru-RU" dirty="0">
                <a:solidFill>
                  <a:schemeClr val="tx1"/>
                </a:solidFill>
              </a:rPr>
              <a:t>пределены сложности решения задачи наложения теней в ДР.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Был проведен обзор существующих методов наложения теней в дополненной реальности, введены критерии сравнения методов и проведена их классификация.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386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Цель и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b="1" dirty="0">
                <a:solidFill>
                  <a:schemeClr val="tx1"/>
                </a:solidFill>
              </a:rPr>
              <a:t>Цель</a:t>
            </a:r>
            <a:r>
              <a:rPr lang="ru-RU" dirty="0">
                <a:solidFill>
                  <a:schemeClr val="tx1"/>
                </a:solidFill>
              </a:rPr>
              <a:t>: провести анализ предметной области и классифицировать методы наложения теней в дополненной реальности.</a:t>
            </a:r>
          </a:p>
          <a:p>
            <a:pPr algn="just"/>
            <a:r>
              <a:rPr lang="ru-RU" b="1" dirty="0">
                <a:solidFill>
                  <a:schemeClr val="tx1"/>
                </a:solidFill>
              </a:rPr>
              <a:t>Задачи</a:t>
            </a:r>
            <a:r>
              <a:rPr lang="ru-RU" dirty="0">
                <a:solidFill>
                  <a:schemeClr val="tx1"/>
                </a:solidFill>
              </a:rPr>
              <a:t>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dirty="0"/>
              <a:t>П</a:t>
            </a:r>
            <a:r>
              <a:rPr lang="ru-RU" dirty="0">
                <a:solidFill>
                  <a:schemeClr val="tx1"/>
                </a:solidFill>
              </a:rPr>
              <a:t>ровести анализ предметной области наложения теней;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dirty="0"/>
              <a:t>П</a:t>
            </a:r>
            <a:r>
              <a:rPr lang="ru-RU" dirty="0">
                <a:solidFill>
                  <a:schemeClr val="tx1"/>
                </a:solidFill>
              </a:rPr>
              <a:t>ровести обзор существующих методов наложения теней в дополненной реальности;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dirty="0"/>
              <a:t>С</a:t>
            </a:r>
            <a:r>
              <a:rPr lang="ru-RU" dirty="0">
                <a:solidFill>
                  <a:schemeClr val="tx1"/>
                </a:solidFill>
              </a:rPr>
              <a:t>формулировать критерии сравнения методов;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dirty="0"/>
              <a:t>К</a:t>
            </a:r>
            <a:r>
              <a:rPr lang="ru-RU" dirty="0">
                <a:solidFill>
                  <a:schemeClr val="tx1"/>
                </a:solidFill>
              </a:rPr>
              <a:t>лассифицировать существующие методы.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812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B960DF-7E82-4303-8CCC-BC71396E4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Предметная область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CF49CC-C683-49C0-B3A3-A8807A4C5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Предметная область – наложение теней в дополненной реальности</a:t>
            </a:r>
          </a:p>
          <a:p>
            <a:r>
              <a:rPr lang="ru-RU" dirty="0"/>
              <a:t>Объект исследования – методы наложения теней, отбрасываемых виртуальными объектами, на реальные объекты в дополненной реальности</a:t>
            </a:r>
          </a:p>
          <a:p>
            <a:r>
              <a:rPr lang="ru-RU" dirty="0"/>
              <a:t>Предмет исследования – способы восстановления модели освещения окружения для наложении теней, отбрасываемых виртуальными объектами на реальные в </a:t>
            </a:r>
            <a:r>
              <a:rPr lang="ru-RU"/>
              <a:t>дополненной реальности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D286AE4-4EEE-4732-BA0A-F93B0F566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1997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EF8942-7B78-4B38-B9E0-1D04AC115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определения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350E6F-A6C7-43BF-AB83-C2486A760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Дополненная реальность – технология интеграции цифровой информации в виде изображений компьютерной графики, текста, видео, и другой информации и изображений объектов действительного (физического) мира в режиме реального времени.</a:t>
            </a:r>
          </a:p>
          <a:p>
            <a:r>
              <a:rPr lang="ru-RU" dirty="0"/>
              <a:t>Компьютерное зрение – теория и технология создания машин, которые могут производить обнаружение, слежение и классификацию объектов.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BCCBD97-3B58-4040-A722-32D04A5E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4286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E913CB-A2B9-4037-8D19-353FEF88C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определения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825D12-624B-4D3E-A4B1-F089796F9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Модель освещения – алгоритм расчёта освещения сцены. Существует несколько моделей освещения:</a:t>
            </a:r>
          </a:p>
          <a:p>
            <a:pPr lvl="1"/>
            <a:r>
              <a:rPr lang="ru-RU" dirty="0"/>
              <a:t>плоская модель освещения</a:t>
            </a:r>
          </a:p>
          <a:p>
            <a:pPr lvl="1"/>
            <a:r>
              <a:rPr lang="ru-RU" dirty="0"/>
              <a:t>модель освещения Гуро</a:t>
            </a:r>
          </a:p>
          <a:p>
            <a:pPr lvl="1"/>
            <a:r>
              <a:rPr lang="ru-RU" dirty="0"/>
              <a:t>модель освещения Фонга</a:t>
            </a:r>
          </a:p>
          <a:p>
            <a:pPr lvl="1"/>
            <a:r>
              <a:rPr lang="ru-RU" dirty="0"/>
              <a:t>модель освещения Блина-Фонга</a:t>
            </a:r>
          </a:p>
          <a:p>
            <a:pPr lvl="1"/>
            <a:r>
              <a:rPr lang="ru-RU" dirty="0"/>
              <a:t>Модель освещения Кука-</a:t>
            </a:r>
            <a:r>
              <a:rPr lang="ru-RU" dirty="0" err="1"/>
              <a:t>Торренса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Способы наложения теней:</a:t>
            </a:r>
          </a:p>
          <a:p>
            <a:pPr lvl="1"/>
            <a:r>
              <a:rPr lang="ru-RU" dirty="0"/>
              <a:t>использование теневой карты</a:t>
            </a:r>
          </a:p>
          <a:p>
            <a:pPr lvl="1"/>
            <a:r>
              <a:rPr lang="ru-RU" dirty="0"/>
              <a:t>построение теневого объема</a:t>
            </a:r>
          </a:p>
          <a:p>
            <a:pPr lvl="1"/>
            <a:r>
              <a:rPr lang="ru-RU" dirty="0"/>
              <a:t>обратная трассировка лучей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5665C94-ADC8-4B37-A336-450BDFF76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3330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3250F6-8635-49E9-8A45-BD5E22AB8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определения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195FB8-89FC-42D1-AC42-21C0AB96D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Данные об окружении можно получить в виде:</a:t>
            </a:r>
          </a:p>
          <a:p>
            <a:pPr lvl="1"/>
            <a:r>
              <a:rPr lang="en-US" dirty="0"/>
              <a:t>HDR-</a:t>
            </a:r>
            <a:r>
              <a:rPr lang="ru-RU" dirty="0"/>
              <a:t>изображения</a:t>
            </a:r>
          </a:p>
          <a:p>
            <a:pPr lvl="1"/>
            <a:r>
              <a:rPr lang="en-US" dirty="0"/>
              <a:t>RGBD-</a:t>
            </a:r>
            <a:r>
              <a:rPr lang="ru-RU" dirty="0"/>
              <a:t>изображения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Данные о глубине можно получить используя:</a:t>
            </a:r>
          </a:p>
          <a:p>
            <a:pPr lvl="1"/>
            <a:r>
              <a:rPr lang="ru-RU" dirty="0"/>
              <a:t>Структурированный свет</a:t>
            </a:r>
          </a:p>
          <a:p>
            <a:pPr lvl="1"/>
            <a:r>
              <a:rPr lang="ru-RU" dirty="0"/>
              <a:t>Стереокамера</a:t>
            </a:r>
          </a:p>
          <a:p>
            <a:pPr lvl="1"/>
            <a:r>
              <a:rPr lang="ru-RU" dirty="0"/>
              <a:t>Время полета (также </a:t>
            </a:r>
            <a:r>
              <a:rPr lang="en-US" dirty="0"/>
              <a:t>Time-of-Flight)</a:t>
            </a:r>
            <a:endParaRPr lang="ru-RU" dirty="0"/>
          </a:p>
          <a:p>
            <a:pPr lvl="1"/>
            <a:r>
              <a:rPr lang="ru-RU" dirty="0" err="1"/>
              <a:t>Лидар</a:t>
            </a:r>
            <a:r>
              <a:rPr lang="ru-RU" dirty="0"/>
              <a:t> (также LIDAR или </a:t>
            </a:r>
            <a:r>
              <a:rPr lang="ru-RU" dirty="0" err="1"/>
              <a:t>LiDAR</a:t>
            </a:r>
            <a:r>
              <a:rPr lang="ru-RU" dirty="0"/>
              <a:t>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A5B4FE0-1C08-4A15-93C8-41BBDFCC4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2010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873E1F-023F-4BD5-A9C4-86A9C1307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Сложности решения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A02143-EE00-4581-88D6-76A273F87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Обеспечение геометрического взаимодействия виртуального и реального миров</a:t>
            </a:r>
          </a:p>
          <a:p>
            <a:r>
              <a:rPr lang="ru-RU" dirty="0"/>
              <a:t>Обеспечение светового взаимодействия виртуального и реального миров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71D1BDD-D0B1-4959-A07C-41A66793C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819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0B3BB9-0D6E-4504-A9A4-02CB7D6E2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Существующие методы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74514F-CB69-48B7-A15E-46C2E5302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Метод на основе анализа гистограммы изображения окружения</a:t>
            </a:r>
          </a:p>
          <a:p>
            <a:r>
              <a:rPr lang="ru-RU" dirty="0"/>
              <a:t>Метод на основе анализа контуров теней источников света</a:t>
            </a:r>
          </a:p>
          <a:p>
            <a:r>
              <a:rPr lang="ru-RU" dirty="0"/>
              <a:t>Метод на основе построения теневого объема</a:t>
            </a:r>
          </a:p>
          <a:p>
            <a:r>
              <a:rPr lang="ru-RU" dirty="0"/>
              <a:t>Метод с использованием </a:t>
            </a:r>
            <a:r>
              <a:rPr lang="ru-RU" dirty="0" err="1"/>
              <a:t>сверточных</a:t>
            </a:r>
            <a:r>
              <a:rPr lang="ru-RU" dirty="0"/>
              <a:t> нейронных сетей и трассировки теневых лучей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C10AEAC-3BF3-443D-8311-5B99AAC31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7049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6DD689-A25A-4CE6-AC8B-5C4C717DD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Критерии сравнения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A5F368-1622-4C8B-9201-E260E8E88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Восстановление нескольких источников света</a:t>
            </a:r>
          </a:p>
          <a:p>
            <a:r>
              <a:rPr lang="ru-RU" dirty="0"/>
              <a:t>Работа метода в помещении</a:t>
            </a:r>
          </a:p>
          <a:p>
            <a:r>
              <a:rPr lang="ru-RU" dirty="0"/>
              <a:t>Работа метода вне помещения</a:t>
            </a:r>
          </a:p>
          <a:p>
            <a:r>
              <a:rPr lang="ru-RU" dirty="0"/>
              <a:t>Динамическая смена окружения</a:t>
            </a:r>
          </a:p>
          <a:p>
            <a:r>
              <a:rPr lang="ru-RU" dirty="0"/>
              <a:t>Работа с динамическими тенями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DF286FA-1E74-4D02-9E96-34E6D43C6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85969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528</TotalTime>
  <Words>497</Words>
  <Application>Microsoft Office PowerPoint</Application>
  <PresentationFormat>Широкоэкранный</PresentationFormat>
  <Paragraphs>103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Тема Office</vt:lpstr>
      <vt:lpstr>Классификация методов наложения теней в дополненной реальности</vt:lpstr>
      <vt:lpstr>Цель и задачи</vt:lpstr>
      <vt:lpstr>Предметная область</vt:lpstr>
      <vt:lpstr>Основные определения</vt:lpstr>
      <vt:lpstr>Основные определения</vt:lpstr>
      <vt:lpstr>Основные определения</vt:lpstr>
      <vt:lpstr>Сложности решения задачи</vt:lpstr>
      <vt:lpstr>Существующие методы</vt:lpstr>
      <vt:lpstr>Критерии сравнения</vt:lpstr>
      <vt:lpstr>Классификация</vt:lpstr>
      <vt:lpstr>Заключение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Малышев Иван</dc:creator>
  <cp:lastModifiedBy>Малышев Иван</cp:lastModifiedBy>
  <cp:revision>87</cp:revision>
  <dcterms:created xsi:type="dcterms:W3CDTF">2022-01-21T12:49:25Z</dcterms:created>
  <dcterms:modified xsi:type="dcterms:W3CDTF">2022-12-15T21:43:50Z</dcterms:modified>
</cp:coreProperties>
</file>