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76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Классификация методов наложения теней в дополненной реальности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ru-RU" sz="2000" b="1" dirty="0"/>
              <a:t>7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B39CC-9824-4B04-976E-4F3B1501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F8A311-028A-4EC4-947E-BE32F43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10</a:t>
            </a:fld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46D77E9-4D5F-4C58-A370-92000CF8F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23383"/>
              </p:ext>
            </p:extLst>
          </p:nvPr>
        </p:nvGraphicFramePr>
        <p:xfrm>
          <a:off x="328474" y="1280160"/>
          <a:ext cx="11674134" cy="467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237">
                  <a:extLst>
                    <a:ext uri="{9D8B030D-6E8A-4147-A177-3AD203B41FA5}">
                      <a16:colId xmlns:a16="http://schemas.microsoft.com/office/drawing/2014/main" val="1237528716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3482955717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3859926975"/>
                    </a:ext>
                  </a:extLst>
                </a:gridCol>
                <a:gridCol w="1861350">
                  <a:extLst>
                    <a:ext uri="{9D8B030D-6E8A-4147-A177-3AD203B41FA5}">
                      <a16:colId xmlns:a16="http://schemas.microsoft.com/office/drawing/2014/main" val="2311728423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2538928517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1017990656"/>
                    </a:ext>
                  </a:extLst>
                </a:gridCol>
              </a:tblGrid>
              <a:tr h="701426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Восстановление нескольких источников света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с динамическими тенями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59793"/>
                  </a:ext>
                </a:extLst>
              </a:tr>
              <a:tr h="97210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анализа гистограммы изображения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56298"/>
                  </a:ext>
                </a:extLst>
              </a:tr>
              <a:tr h="99311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анализа контуров теней источников света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08031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5416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с использованием </a:t>
                      </a:r>
                      <a:r>
                        <a:rPr lang="ru-RU" sz="1600" dirty="0" err="1"/>
                        <a:t>сверточных</a:t>
                      </a:r>
                      <a:r>
                        <a:rPr lang="ru-RU" sz="1600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2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4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Были рассмотрены основные определения дополненной реальности, компьютерного зрения, моделей освещения и наложения теней.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>
                <a:solidFill>
                  <a:schemeClr val="tx1"/>
                </a:solidFill>
              </a:rPr>
              <a:t>ыл проведен обзор существующих методов получения данных о глубине окружения, моделей освещения и способов построения теней.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Были о</a:t>
            </a:r>
            <a:r>
              <a:rPr lang="ru-RU" dirty="0">
                <a:solidFill>
                  <a:schemeClr val="tx1"/>
                </a:solidFill>
              </a:rPr>
              <a:t>пределены сложности решения задачи наложения теней в ДР.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Был проведен обзор существующих методов наложения теней в дополненной реальности, введены критерии сравнения методов и проведена их классификация.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провести анализ предметной области и классифицировать методы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>
                <a:solidFill>
                  <a:schemeClr val="tx1"/>
                </a:solidFill>
              </a:rPr>
              <a:t>ровести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>
                <a:solidFill>
                  <a:schemeClr val="tx1"/>
                </a:solidFill>
              </a:rPr>
              <a:t>ровести обзор существующих методов наложения теней в дополненной реальности;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>
                <a:solidFill>
                  <a:schemeClr val="tx1"/>
                </a:solidFill>
              </a:rPr>
              <a:t>формулировать критерии сравнения методов;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>
                <a:solidFill>
                  <a:schemeClr val="tx1"/>
                </a:solidFill>
              </a:rPr>
              <a:t>лассифицировать существующие методы.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960DF-7E82-4303-8CCC-BC71396E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F49CC-C683-49C0-B3A3-A8807A4C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Предметная область – наложение теней в дополненной реальности</a:t>
            </a:r>
          </a:p>
          <a:p>
            <a:r>
              <a:rPr lang="ru-RU" dirty="0"/>
              <a:t>Объект исследования – методы наложения теней, отбрасываемых виртуальными объектами, на реальные объекты в дополненной реальности</a:t>
            </a:r>
          </a:p>
          <a:p>
            <a:r>
              <a:rPr lang="ru-RU" dirty="0"/>
              <a:t>Предмет исследования – способы восстановления модели освещения окружения для наложении теней, отбрасываемых виртуальными объектами на реальные в </a:t>
            </a:r>
            <a:r>
              <a:rPr lang="ru-RU"/>
              <a:t>дополненной реальности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86AE4-4EEE-4732-BA0A-F93B0F56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219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F8942-7B78-4B38-B9E0-1D04AC11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50E6F-A6C7-43BF-AB83-C2486A76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Дополненная реальность – технология интеграции цифровой информации в виде изображений компьютерной графики, текста, видео, и другой информации и изображений объектов действительного (физического) мира в режиме реального времени.</a:t>
            </a:r>
          </a:p>
          <a:p>
            <a:r>
              <a:rPr lang="ru-RU" dirty="0"/>
              <a:t>Компьютерное зрение – теория и технология создания машин, которые могут производить обнаружение, слежение и классификацию объектов.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CBD97-3B58-4040-A722-32D04A5E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42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13CB-A2B9-4037-8D19-353FEF88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25D12-624B-4D3E-A4B1-F089796F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Модель освещения – алгоритм расчёта освещения сцены. Существует несколько моделей освещения:</a:t>
            </a:r>
          </a:p>
          <a:p>
            <a:pPr lvl="1"/>
            <a:r>
              <a:rPr lang="ru-RU" dirty="0"/>
              <a:t>плоская модель освещения</a:t>
            </a:r>
          </a:p>
          <a:p>
            <a:pPr lvl="1"/>
            <a:r>
              <a:rPr lang="ru-RU" dirty="0"/>
              <a:t>модель освещения Гуро</a:t>
            </a:r>
          </a:p>
          <a:p>
            <a:pPr lvl="1"/>
            <a:r>
              <a:rPr lang="ru-RU" dirty="0"/>
              <a:t>модель освещения Фонга</a:t>
            </a:r>
          </a:p>
          <a:p>
            <a:pPr lvl="1"/>
            <a:r>
              <a:rPr lang="ru-RU" dirty="0"/>
              <a:t>модель освещения Блина-Фонга</a:t>
            </a:r>
          </a:p>
          <a:p>
            <a:pPr lvl="1"/>
            <a:r>
              <a:rPr lang="ru-RU" dirty="0"/>
              <a:t>Модель освещения Кука-</a:t>
            </a:r>
            <a:r>
              <a:rPr lang="ru-RU" dirty="0" err="1"/>
              <a:t>Торренса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наложения теней:</a:t>
            </a:r>
          </a:p>
          <a:p>
            <a:pPr lvl="1"/>
            <a:r>
              <a:rPr lang="ru-RU" dirty="0"/>
              <a:t>использование теневой карты</a:t>
            </a:r>
          </a:p>
          <a:p>
            <a:pPr lvl="1"/>
            <a:r>
              <a:rPr lang="ru-RU" dirty="0"/>
              <a:t>построение теневого объема</a:t>
            </a:r>
          </a:p>
          <a:p>
            <a:pPr lvl="1"/>
            <a:r>
              <a:rPr lang="ru-RU" dirty="0"/>
              <a:t>обратная трассировка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665C94-ADC8-4B37-A336-450BDFF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33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50F6-8635-49E9-8A45-BD5E22AB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95FB8-89FC-42D1-AC42-21C0AB96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 об окружении можно получить в виде:</a:t>
            </a:r>
          </a:p>
          <a:p>
            <a:pPr lvl="1"/>
            <a:r>
              <a:rPr lang="en-US" dirty="0"/>
              <a:t>HDR-</a:t>
            </a:r>
            <a:r>
              <a:rPr lang="ru-RU" dirty="0"/>
              <a:t>изображения</a:t>
            </a:r>
          </a:p>
          <a:p>
            <a:pPr lvl="1"/>
            <a:r>
              <a:rPr lang="en-US" dirty="0"/>
              <a:t>RGBD-</a:t>
            </a:r>
            <a:r>
              <a:rPr lang="ru-RU" dirty="0"/>
              <a:t>изображения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Данные о глубине можно получить используя:</a:t>
            </a:r>
          </a:p>
          <a:p>
            <a:pPr lvl="1"/>
            <a:r>
              <a:rPr lang="ru-RU" dirty="0"/>
              <a:t>Структурированный свет</a:t>
            </a:r>
          </a:p>
          <a:p>
            <a:pPr lvl="1"/>
            <a:r>
              <a:rPr lang="ru-RU" dirty="0"/>
              <a:t>Стереокамера</a:t>
            </a:r>
          </a:p>
          <a:p>
            <a:pPr lvl="1"/>
            <a:r>
              <a:rPr lang="ru-RU" dirty="0"/>
              <a:t>Время полета (также </a:t>
            </a:r>
            <a:r>
              <a:rPr lang="en-US" dirty="0"/>
              <a:t>Time-of-Flight)</a:t>
            </a:r>
            <a:endParaRPr lang="ru-RU" dirty="0"/>
          </a:p>
          <a:p>
            <a:pPr lvl="1"/>
            <a:r>
              <a:rPr lang="ru-RU" dirty="0" err="1"/>
              <a:t>Лидар</a:t>
            </a:r>
            <a:r>
              <a:rPr lang="ru-RU" dirty="0"/>
              <a:t> (также LIDAR или </a:t>
            </a:r>
            <a:r>
              <a:rPr lang="ru-RU" dirty="0" err="1"/>
              <a:t>LiDAR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B4FE0-1C08-4A15-93C8-41BBDFCC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20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3E1F-023F-4BD5-A9C4-86A9C130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02143-EE00-4581-88D6-76A273F8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геометрического взаимодействия виртуального и реального миров</a:t>
            </a:r>
          </a:p>
          <a:p>
            <a:r>
              <a:rPr lang="ru-RU" dirty="0"/>
              <a:t>Обеспечение светового взаимодействия виртуального и реального миров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1D1BDD-D0B1-4959-A07C-41A66793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781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B3BB9-0D6E-4504-A9A4-02CB7D6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4514F-CB69-48B7-A15E-46C2E530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на основе анализа гистограммы изображения окружения</a:t>
            </a:r>
          </a:p>
          <a:p>
            <a:r>
              <a:rPr lang="ru-RU" dirty="0"/>
              <a:t>Метод на основе анализа контуров теней источников света</a:t>
            </a:r>
          </a:p>
          <a:p>
            <a:r>
              <a:rPr lang="ru-RU" dirty="0"/>
              <a:t>Метод на основе построения теневого объема</a:t>
            </a:r>
          </a:p>
          <a:p>
            <a:r>
              <a:rPr lang="ru-RU" dirty="0"/>
              <a:t>Метод с использованием </a:t>
            </a:r>
            <a:r>
              <a:rPr lang="ru-RU" dirty="0" err="1"/>
              <a:t>сверточных</a:t>
            </a:r>
            <a:r>
              <a:rPr lang="ru-RU" dirty="0"/>
              <a:t> нейронных сетей и трассировки теневых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0AEAC-3BF3-443D-8311-5B99AAC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70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DD689-A25A-4CE6-AC8B-5C4C717D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5F368-1622-4C8B-9201-E260E8E8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Восстановление нескольких источников света</a:t>
            </a:r>
          </a:p>
          <a:p>
            <a:r>
              <a:rPr lang="ru-RU" dirty="0"/>
              <a:t>Работа метода в помещении</a:t>
            </a:r>
          </a:p>
          <a:p>
            <a:r>
              <a:rPr lang="ru-RU" dirty="0"/>
              <a:t>Работа метода вне помещения</a:t>
            </a:r>
          </a:p>
          <a:p>
            <a:r>
              <a:rPr lang="ru-RU" dirty="0"/>
              <a:t>Динамическая смена окружения</a:t>
            </a:r>
          </a:p>
          <a:p>
            <a:r>
              <a:rPr lang="ru-RU" dirty="0"/>
              <a:t>Работа с динамическими тенями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F286FA-1E74-4D02-9E96-34E6D43C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28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8596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497</Words>
  <Application>Microsoft Office PowerPoint</Application>
  <PresentationFormat>Широкоэкранный</PresentationFormat>
  <Paragraphs>103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Классификация методов наложения теней в дополненной реальности</vt:lpstr>
      <vt:lpstr>Цель и задачи</vt:lpstr>
      <vt:lpstr>Предметная область</vt:lpstr>
      <vt:lpstr>Основные определения</vt:lpstr>
      <vt:lpstr>Основные определения</vt:lpstr>
      <vt:lpstr>Основные определения</vt:lpstr>
      <vt:lpstr>Сложности решения задачи</vt:lpstr>
      <vt:lpstr>Существующие методы</vt:lpstr>
      <vt:lpstr>Критерии сравнения</vt:lpstr>
      <vt:lpstr>Классификация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88</cp:revision>
  <dcterms:created xsi:type="dcterms:W3CDTF">2022-01-21T12:49:25Z</dcterms:created>
  <dcterms:modified xsi:type="dcterms:W3CDTF">2022-12-15T23:44:27Z</dcterms:modified>
</cp:coreProperties>
</file>