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333" r:id="rId3"/>
    <p:sldId id="361" r:id="rId4"/>
    <p:sldId id="337" r:id="rId5"/>
    <p:sldId id="342" r:id="rId6"/>
    <p:sldId id="347" r:id="rId7"/>
    <p:sldId id="344" r:id="rId8"/>
    <p:sldId id="346" r:id="rId9"/>
    <p:sldId id="350" r:id="rId10"/>
    <p:sldId id="352" r:id="rId11"/>
    <p:sldId id="353" r:id="rId12"/>
    <p:sldId id="366" r:id="rId13"/>
    <p:sldId id="365" r:id="rId14"/>
    <p:sldId id="357" r:id="rId15"/>
    <p:sldId id="358" r:id="rId16"/>
    <p:sldId id="359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2"/>
    <p:restoredTop sz="85083" autoAdjust="0"/>
  </p:normalViewPr>
  <p:slideViewPr>
    <p:cSldViewPr>
      <p:cViewPr varScale="1">
        <p:scale>
          <a:sx n="56" d="100"/>
          <a:sy n="56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3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11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0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2018.9.27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3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endParaRPr lang="zh-CN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0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计算机系统基础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姚文斌</a:t>
            </a:r>
            <a:endParaRPr lang="en-US" altLang="zh-CN" sz="2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计算机系统结构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中心</a:t>
            </a:r>
            <a:endParaRPr lang="en-US" altLang="zh-CN" sz="2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800" b="1" dirty="0" smtClean="0"/>
              <a:t>13691048256</a:t>
            </a:r>
          </a:p>
          <a:p>
            <a:r>
              <a:rPr lang="en-US" altLang="zh-CN" sz="2800" b="1" dirty="0" smtClean="0"/>
              <a:t>yaowenbin_cdc@163.com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458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 txBox="1">
            <a:spLocks noChangeArrowheads="1"/>
          </p:cNvSpPr>
          <p:nvPr/>
        </p:nvSpPr>
        <p:spPr bwMode="auto">
          <a:xfrm>
            <a:off x="334963" y="142875"/>
            <a:ext cx="88090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Computer Hierarchy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（计算机系统层次）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4721225" y="3325813"/>
            <a:ext cx="431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I/O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584450" y="4340225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2266950" y="3311525"/>
            <a:ext cx="609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</a:t>
            </a: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2235200" y="3292475"/>
            <a:ext cx="3111500" cy="38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4471988" y="3292475"/>
            <a:ext cx="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2616200" y="2533650"/>
            <a:ext cx="1117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Compiler</a:t>
            </a:r>
          </a:p>
        </p:txBody>
      </p: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2614613" y="2582863"/>
            <a:ext cx="1130300" cy="257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3778250" y="2447925"/>
            <a:ext cx="1206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Operating</a:t>
            </a:r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4057650" y="2701925"/>
            <a:ext cx="93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System</a:t>
            </a:r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 flipV="1">
            <a:off x="3282950" y="2352675"/>
            <a:ext cx="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3289300" y="2359025"/>
            <a:ext cx="1866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>
            <a:off x="5175250" y="2365375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2419350" y="1952625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Application</a:t>
            </a:r>
          </a:p>
        </p:txBody>
      </p:sp>
      <p:sp>
        <p:nvSpPr>
          <p:cNvPr id="92" name="Line 17"/>
          <p:cNvSpPr>
            <a:spLocks noChangeShapeType="1"/>
          </p:cNvSpPr>
          <p:nvPr/>
        </p:nvSpPr>
        <p:spPr bwMode="auto">
          <a:xfrm flipV="1">
            <a:off x="2178050" y="1857375"/>
            <a:ext cx="0" cy="125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18"/>
          <p:cNvSpPr>
            <a:spLocks noChangeShapeType="1"/>
          </p:cNvSpPr>
          <p:nvPr/>
        </p:nvSpPr>
        <p:spPr bwMode="auto">
          <a:xfrm>
            <a:off x="2209800" y="1870075"/>
            <a:ext cx="274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>
            <a:off x="4921250" y="1870075"/>
            <a:ext cx="0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Rectangle 20"/>
          <p:cNvSpPr>
            <a:spLocks noChangeArrowheads="1"/>
          </p:cNvSpPr>
          <p:nvPr/>
        </p:nvSpPr>
        <p:spPr bwMode="auto">
          <a:xfrm>
            <a:off x="2863850" y="3743325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Digital Design</a:t>
            </a:r>
          </a:p>
        </p:txBody>
      </p:sp>
      <p:sp>
        <p:nvSpPr>
          <p:cNvPr id="96" name="Rectangle 21"/>
          <p:cNvSpPr>
            <a:spLocks noChangeArrowheads="1"/>
          </p:cNvSpPr>
          <p:nvPr/>
        </p:nvSpPr>
        <p:spPr bwMode="auto">
          <a:xfrm>
            <a:off x="2400300" y="3673475"/>
            <a:ext cx="26543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7" name="Rectangle 22"/>
          <p:cNvSpPr>
            <a:spLocks noChangeArrowheads="1"/>
          </p:cNvSpPr>
          <p:nvPr/>
        </p:nvSpPr>
        <p:spPr bwMode="auto">
          <a:xfrm>
            <a:off x="2647950" y="4111625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Circuit Design</a:t>
            </a:r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2552700" y="4016375"/>
            <a:ext cx="224790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338138" y="4708525"/>
            <a:ext cx="8412162" cy="1011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°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上图给出的是计算机系统的层次结构</a:t>
            </a:r>
          </a:p>
          <a:p>
            <a:pPr marL="0" marR="0" lvl="0" indent="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    指令系统（即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ISA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）是软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硬件的交界面</a:t>
            </a:r>
            <a:endParaRPr kumimoji="0" lang="zh-CN" altLang="en-US" sz="2400" b="1" i="1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" name="Rectangle 25" descr="50%"/>
          <p:cNvSpPr>
            <a:spLocks noChangeArrowheads="1"/>
          </p:cNvSpPr>
          <p:nvPr/>
        </p:nvSpPr>
        <p:spPr bwMode="auto">
          <a:xfrm>
            <a:off x="1968500" y="3127375"/>
            <a:ext cx="3924300" cy="139700"/>
          </a:xfrm>
          <a:prstGeom prst="rect">
            <a:avLst/>
          </a:prstGeom>
          <a:pattFill prst="pct50">
            <a:fgClr>
              <a:srgbClr val="BBE0E3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auto">
          <a:xfrm>
            <a:off x="5937250" y="2968625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Instruction Set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Architecture</a:t>
            </a: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431800" y="5903913"/>
            <a:ext cx="79248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49" charset="-122"/>
              </a:rPr>
              <a:t>不同用户工作在不同层次，所看到的计算机不一样</a:t>
            </a:r>
          </a:p>
        </p:txBody>
      </p:sp>
      <p:sp>
        <p:nvSpPr>
          <p:cNvPr id="103" name="Line 29"/>
          <p:cNvSpPr>
            <a:spLocks noChangeShapeType="1"/>
          </p:cNvSpPr>
          <p:nvPr/>
        </p:nvSpPr>
        <p:spPr bwMode="auto">
          <a:xfrm flipH="1">
            <a:off x="4900613" y="1620838"/>
            <a:ext cx="1162050" cy="276225"/>
          </a:xfrm>
          <a:prstGeom prst="line">
            <a:avLst/>
          </a:prstGeom>
          <a:noFill/>
          <a:ln w="28575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 Box 30"/>
          <p:cNvSpPr txBox="1">
            <a:spLocks noChangeArrowheads="1"/>
          </p:cNvSpPr>
          <p:nvPr/>
        </p:nvSpPr>
        <p:spPr bwMode="auto">
          <a:xfrm>
            <a:off x="5953125" y="1012825"/>
            <a:ext cx="157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最终用户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End User</a:t>
            </a:r>
          </a:p>
        </p:txBody>
      </p:sp>
      <p:sp>
        <p:nvSpPr>
          <p:cNvPr id="105" name="Line 31"/>
          <p:cNvSpPr>
            <a:spLocks noChangeShapeType="1"/>
          </p:cNvSpPr>
          <p:nvPr/>
        </p:nvSpPr>
        <p:spPr bwMode="auto">
          <a:xfrm>
            <a:off x="1693863" y="1911350"/>
            <a:ext cx="987425" cy="682625"/>
          </a:xfrm>
          <a:prstGeom prst="line">
            <a:avLst/>
          </a:prstGeom>
          <a:noFill/>
          <a:ln w="28575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425450" y="98901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应用程序员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Application Programmer</a:t>
            </a:r>
          </a:p>
        </p:txBody>
      </p:sp>
      <p:sp>
        <p:nvSpPr>
          <p:cNvPr id="107" name="Line 33"/>
          <p:cNvSpPr>
            <a:spLocks noChangeShapeType="1"/>
          </p:cNvSpPr>
          <p:nvPr/>
        </p:nvSpPr>
        <p:spPr bwMode="auto">
          <a:xfrm flipH="1">
            <a:off x="5148263" y="2201863"/>
            <a:ext cx="754062" cy="174625"/>
          </a:xfrm>
          <a:prstGeom prst="line">
            <a:avLst/>
          </a:prstGeom>
          <a:noFill/>
          <a:ln w="28575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5243513" y="1890713"/>
            <a:ext cx="31003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系统管理员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Administrator</a:t>
            </a:r>
          </a:p>
        </p:txBody>
      </p:sp>
      <p:sp>
        <p:nvSpPr>
          <p:cNvPr id="109" name="Line 35"/>
          <p:cNvSpPr>
            <a:spLocks noChangeShapeType="1"/>
          </p:cNvSpPr>
          <p:nvPr/>
        </p:nvSpPr>
        <p:spPr bwMode="auto">
          <a:xfrm>
            <a:off x="1768475" y="2716213"/>
            <a:ext cx="750888" cy="355600"/>
          </a:xfrm>
          <a:prstGeom prst="line">
            <a:avLst/>
          </a:prstGeom>
          <a:noFill/>
          <a:ln w="28575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114300" y="2192338"/>
            <a:ext cx="1704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Programmer</a:t>
            </a:r>
          </a:p>
        </p:txBody>
      </p:sp>
      <p:sp>
        <p:nvSpPr>
          <p:cNvPr id="111" name="Rectangle 37"/>
          <p:cNvSpPr>
            <a:spLocks noChangeArrowheads="1"/>
          </p:cNvSpPr>
          <p:nvPr/>
        </p:nvSpPr>
        <p:spPr bwMode="auto">
          <a:xfrm>
            <a:off x="3551238" y="3324225"/>
            <a:ext cx="508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MM</a:t>
            </a:r>
          </a:p>
        </p:txBody>
      </p:sp>
      <p:sp>
        <p:nvSpPr>
          <p:cNvPr id="112" name="Line 38"/>
          <p:cNvSpPr>
            <a:spLocks noChangeShapeType="1"/>
          </p:cNvSpPr>
          <p:nvPr/>
        </p:nvSpPr>
        <p:spPr bwMode="auto">
          <a:xfrm>
            <a:off x="3178175" y="3290888"/>
            <a:ext cx="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val 1029"/>
          <p:cNvSpPr>
            <a:spLocks noChangeArrowheads="1"/>
          </p:cNvSpPr>
          <p:nvPr/>
        </p:nvSpPr>
        <p:spPr bwMode="auto">
          <a:xfrm>
            <a:off x="1641475" y="2778125"/>
            <a:ext cx="6143625" cy="984250"/>
          </a:xfrm>
          <a:prstGeom prst="ellipse">
            <a:avLst/>
          </a:prstGeom>
          <a:solidFill>
            <a:srgbClr val="009999">
              <a:alpha val="7843"/>
            </a:srgbClr>
          </a:solidFill>
          <a:ln w="28575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4" name="Rectangle 1031"/>
          <p:cNvSpPr>
            <a:spLocks noChangeArrowheads="1"/>
          </p:cNvSpPr>
          <p:nvPr/>
        </p:nvSpPr>
        <p:spPr bwMode="auto">
          <a:xfrm>
            <a:off x="2570163" y="2808288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Assembler</a:t>
            </a:r>
          </a:p>
        </p:txBody>
      </p:sp>
      <p:sp>
        <p:nvSpPr>
          <p:cNvPr id="115" name="Rectangle 1032"/>
          <p:cNvSpPr>
            <a:spLocks noChangeArrowheads="1"/>
          </p:cNvSpPr>
          <p:nvPr/>
        </p:nvSpPr>
        <p:spPr bwMode="auto">
          <a:xfrm>
            <a:off x="2428875" y="2841625"/>
            <a:ext cx="1401763" cy="2714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14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3-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1628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71525" y="390525"/>
            <a:ext cx="75977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冯诺依曼体系结构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867" y="5435025"/>
            <a:ext cx="8627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“存储程序”的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思想确立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了现代计算机的结构</a:t>
            </a:r>
          </a:p>
        </p:txBody>
      </p:sp>
    </p:spTree>
    <p:extLst>
      <p:ext uri="{BB962C8B-B14F-4D97-AF65-F5344CB8AC3E}">
        <p14:creationId xmlns:p14="http://schemas.microsoft.com/office/powerpoint/2010/main" val="2749420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925" y="304800"/>
            <a:ext cx="9109075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defRPr>
            </a:lvl1pPr>
            <a:lvl2pPr eaLnBrk="0" hangingPunct="0"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eaLnBrk="0" hangingPunct="0"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eaLnBrk="0" hangingPunct="0"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eaLnBrk="0" hangingPunct="0"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8086</a:t>
            </a:r>
            <a:r>
              <a:rPr lang="en-US" altLang="zh-CN" dirty="0"/>
              <a:t>CPU</a:t>
            </a:r>
            <a:r>
              <a:rPr lang="zh-CN" altLang="en-US" dirty="0"/>
              <a:t>内部结构框图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20574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AX</a:t>
            </a:r>
            <a:endParaRPr lang="en-US" altLang="zh-CN" sz="18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00200" y="22860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BX</a:t>
            </a:r>
            <a:endParaRPr lang="en-US" altLang="zh-CN" sz="1800" b="1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00200" y="25146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CX</a:t>
            </a:r>
            <a:endParaRPr lang="en-US" altLang="zh-CN" sz="1800" b="1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00200" y="27432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DX</a:t>
            </a:r>
            <a:endParaRPr lang="en-US" altLang="zh-CN" sz="1800" b="1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00200" y="29718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SP</a:t>
            </a:r>
            <a:endParaRPr lang="en-US" altLang="zh-CN" sz="1800" b="1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600200" y="32004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BP</a:t>
            </a:r>
            <a:endParaRPr lang="en-US" altLang="zh-CN" sz="1800" b="1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600200" y="34290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DI</a:t>
            </a:r>
            <a:endParaRPr lang="en-US" altLang="zh-CN" sz="1800" b="1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600200" y="36576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SI</a:t>
            </a:r>
            <a:endParaRPr lang="en-US" altLang="zh-CN" sz="1800" b="1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600200" y="44958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暂存器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1676400" y="5029200"/>
            <a:ext cx="1143000" cy="381000"/>
          </a:xfrm>
          <a:custGeom>
            <a:avLst/>
            <a:gdLst>
              <a:gd name="T0" fmla="*/ 0 w 768"/>
              <a:gd name="T1" fmla="*/ 0 h 336"/>
              <a:gd name="T2" fmla="*/ 2147483647 w 768"/>
              <a:gd name="T3" fmla="*/ 0 h 336"/>
              <a:gd name="T4" fmla="*/ 2147483647 w 768"/>
              <a:gd name="T5" fmla="*/ 2147483647 h 336"/>
              <a:gd name="T6" fmla="*/ 2147483647 w 768"/>
              <a:gd name="T7" fmla="*/ 2147483647 h 336"/>
              <a:gd name="T8" fmla="*/ 2147483647 w 768"/>
              <a:gd name="T9" fmla="*/ 0 h 336"/>
              <a:gd name="T10" fmla="*/ 2147483647 w 768"/>
              <a:gd name="T11" fmla="*/ 0 h 336"/>
              <a:gd name="T12" fmla="*/ 2147483647 w 768"/>
              <a:gd name="T13" fmla="*/ 2147483647 h 336"/>
              <a:gd name="T14" fmla="*/ 2147483647 w 768"/>
              <a:gd name="T15" fmla="*/ 2147483647 h 336"/>
              <a:gd name="T16" fmla="*/ 0 w 768"/>
              <a:gd name="T17" fmla="*/ 0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192" y="0"/>
                </a:lnTo>
                <a:lnTo>
                  <a:pt x="288" y="144"/>
                </a:lnTo>
                <a:lnTo>
                  <a:pt x="480" y="144"/>
                </a:lnTo>
                <a:lnTo>
                  <a:pt x="576" y="0"/>
                </a:lnTo>
                <a:lnTo>
                  <a:pt x="768" y="0"/>
                </a:lnTo>
                <a:lnTo>
                  <a:pt x="576" y="336"/>
                </a:lnTo>
                <a:lnTo>
                  <a:pt x="192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1905000" y="51054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ALU</a:t>
            </a:r>
            <a:endParaRPr lang="en-US" altLang="zh-CN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600200" y="57150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标志寄存器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3352800" y="5029200"/>
            <a:ext cx="763588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  <a:latin typeface="+mn-ea"/>
                <a:ea typeface="+mn-ea"/>
              </a:rPr>
              <a:t>EU</a:t>
            </a:r>
          </a:p>
          <a:p>
            <a:pPr>
              <a:defRPr/>
            </a:pPr>
            <a:r>
              <a:rPr lang="zh-CN" altLang="en-US" sz="1600" b="1">
                <a:solidFill>
                  <a:schemeClr val="bg1"/>
                </a:solidFill>
                <a:latin typeface="+mn-ea"/>
                <a:ea typeface="+mn-ea"/>
              </a:rPr>
              <a:t>控制器</a:t>
            </a:r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572000" y="25908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CS</a:t>
            </a:r>
            <a:endParaRPr lang="en-US" altLang="zh-CN" sz="1800" b="1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4572000" y="28194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DS</a:t>
            </a:r>
            <a:endParaRPr lang="en-US" altLang="zh-CN" sz="1800" b="1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4572000" y="30480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SS</a:t>
            </a:r>
            <a:endParaRPr lang="en-US" altLang="zh-CN" sz="1800" b="1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72000" y="32766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ES</a:t>
            </a:r>
            <a:endParaRPr lang="en-US" altLang="zh-CN" sz="1800" b="1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572000" y="3505200"/>
            <a:ext cx="1295400" cy="228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solidFill>
                  <a:schemeClr val="bg1"/>
                </a:solidFill>
              </a:rPr>
              <a:t>IP</a:t>
            </a:r>
            <a:endParaRPr lang="en-US" altLang="zh-CN" sz="1800" b="1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572000" y="3733800"/>
            <a:ext cx="1295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内部寄存器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3" name="Freeform 33"/>
          <p:cNvSpPr>
            <a:spLocks/>
          </p:cNvSpPr>
          <p:nvPr/>
        </p:nvSpPr>
        <p:spPr bwMode="auto">
          <a:xfrm rot="10800000">
            <a:off x="4572000" y="1828800"/>
            <a:ext cx="1295400" cy="457200"/>
          </a:xfrm>
          <a:custGeom>
            <a:avLst/>
            <a:gdLst>
              <a:gd name="T0" fmla="*/ 0 w 768"/>
              <a:gd name="T1" fmla="*/ 0 h 336"/>
              <a:gd name="T2" fmla="*/ 2147483647 w 768"/>
              <a:gd name="T3" fmla="*/ 0 h 336"/>
              <a:gd name="T4" fmla="*/ 2147483647 w 768"/>
              <a:gd name="T5" fmla="*/ 2147483647 h 336"/>
              <a:gd name="T6" fmla="*/ 2147483647 w 768"/>
              <a:gd name="T7" fmla="*/ 2147483647 h 336"/>
              <a:gd name="T8" fmla="*/ 2147483647 w 768"/>
              <a:gd name="T9" fmla="*/ 0 h 336"/>
              <a:gd name="T10" fmla="*/ 2147483647 w 768"/>
              <a:gd name="T11" fmla="*/ 0 h 336"/>
              <a:gd name="T12" fmla="*/ 2147483647 w 768"/>
              <a:gd name="T13" fmla="*/ 2147483647 h 336"/>
              <a:gd name="T14" fmla="*/ 2147483647 w 768"/>
              <a:gd name="T15" fmla="*/ 2147483647 h 336"/>
              <a:gd name="T16" fmla="*/ 0 w 768"/>
              <a:gd name="T17" fmla="*/ 0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192" y="0"/>
                </a:lnTo>
                <a:lnTo>
                  <a:pt x="288" y="144"/>
                </a:lnTo>
                <a:lnTo>
                  <a:pt x="480" y="144"/>
                </a:lnTo>
                <a:lnTo>
                  <a:pt x="576" y="0"/>
                </a:lnTo>
                <a:lnTo>
                  <a:pt x="768" y="0"/>
                </a:lnTo>
                <a:lnTo>
                  <a:pt x="576" y="336"/>
                </a:lnTo>
                <a:lnTo>
                  <a:pt x="192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0292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  <a:sym typeface="Symbol" pitchFamily="18" charset="2"/>
              </a:rPr>
              <a:t>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 flipV="1">
            <a:off x="4724400" y="2286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715000" y="2286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6781800" y="3581400"/>
            <a:ext cx="8382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1"/>
                </a:solidFill>
              </a:rPr>
              <a:t>总线</a:t>
            </a:r>
          </a:p>
          <a:p>
            <a:r>
              <a:rPr lang="zh-CN" altLang="en-US" sz="1800" b="1">
                <a:solidFill>
                  <a:schemeClr val="bg1"/>
                </a:solidFill>
              </a:rPr>
              <a:t>控制</a:t>
            </a:r>
          </a:p>
          <a:p>
            <a:r>
              <a:rPr lang="zh-CN" altLang="en-US" sz="1800" b="1">
                <a:solidFill>
                  <a:schemeClr val="bg1"/>
                </a:solidFill>
              </a:rPr>
              <a:t>逻辑</a:t>
            </a:r>
            <a:endParaRPr lang="zh-CN" altLang="en-US" sz="1800" b="1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V="1">
            <a:off x="5181600" y="1447800"/>
            <a:ext cx="0" cy="381000"/>
          </a:xfrm>
          <a:prstGeom prst="line">
            <a:avLst/>
          </a:prstGeom>
          <a:noFill/>
          <a:ln w="76200" cmpd="dbl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>
            <a:off x="5181600" y="1447800"/>
            <a:ext cx="2057400" cy="0"/>
          </a:xfrm>
          <a:prstGeom prst="line">
            <a:avLst/>
          </a:prstGeom>
          <a:noFill/>
          <a:ln w="76200" cmpd="dbl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7235825" y="1447800"/>
            <a:ext cx="0" cy="2133600"/>
          </a:xfrm>
          <a:prstGeom prst="line">
            <a:avLst/>
          </a:prstGeom>
          <a:noFill/>
          <a:ln w="76200" cmpd="dbl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7620000" y="4114800"/>
            <a:ext cx="1143000" cy="304800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5715000" y="2514600"/>
            <a:ext cx="1524000" cy="0"/>
          </a:xfrm>
          <a:prstGeom prst="line">
            <a:avLst/>
          </a:prstGeom>
          <a:noFill/>
          <a:ln w="44450">
            <a:solidFill>
              <a:srgbClr val="99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4495800" y="5105400"/>
            <a:ext cx="16002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1600" b="1">
                <a:solidFill>
                  <a:schemeClr val="bg1"/>
                </a:solidFill>
                <a:latin typeface="+mn-ea"/>
                <a:ea typeface="+mn-ea"/>
              </a:rPr>
              <a:t>指令队列</a:t>
            </a:r>
            <a:endParaRPr lang="zh-CN" altLang="en-US" sz="1600" b="1">
              <a:latin typeface="+mn-ea"/>
              <a:ea typeface="+mn-ea"/>
            </a:endParaRPr>
          </a:p>
        </p:txBody>
      </p:sp>
      <p:sp>
        <p:nvSpPr>
          <p:cNvPr id="34" name="Line 52"/>
          <p:cNvSpPr>
            <a:spLocks noChangeShapeType="1"/>
          </p:cNvSpPr>
          <p:nvPr/>
        </p:nvSpPr>
        <p:spPr bwMode="auto">
          <a:xfrm>
            <a:off x="7162800" y="4876800"/>
            <a:ext cx="0" cy="381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3"/>
          <p:cNvSpPr>
            <a:spLocks noChangeShapeType="1"/>
          </p:cNvSpPr>
          <p:nvPr/>
        </p:nvSpPr>
        <p:spPr bwMode="auto">
          <a:xfrm flipH="1">
            <a:off x="6096000" y="5257800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54"/>
          <p:cNvSpPr>
            <a:spLocks noChangeShapeType="1"/>
          </p:cNvSpPr>
          <p:nvPr/>
        </p:nvSpPr>
        <p:spPr bwMode="auto">
          <a:xfrm flipH="1">
            <a:off x="4114800" y="5257800"/>
            <a:ext cx="381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914400" y="4191000"/>
            <a:ext cx="3200400" cy="0"/>
          </a:xfrm>
          <a:prstGeom prst="line">
            <a:avLst/>
          </a:prstGeom>
          <a:noFill/>
          <a:ln w="101600" cmpd="dbl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56"/>
          <p:cNvSpPr>
            <a:spLocks noChangeArrowheads="1"/>
          </p:cNvSpPr>
          <p:nvPr/>
        </p:nvSpPr>
        <p:spPr bwMode="auto">
          <a:xfrm>
            <a:off x="2133600" y="3886200"/>
            <a:ext cx="152400" cy="2286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58"/>
          <p:cNvSpPr>
            <a:spLocks noChangeArrowheads="1"/>
          </p:cNvSpPr>
          <p:nvPr/>
        </p:nvSpPr>
        <p:spPr bwMode="auto">
          <a:xfrm>
            <a:off x="2590800" y="4722813"/>
            <a:ext cx="150813" cy="306387"/>
          </a:xfrm>
          <a:prstGeom prst="downArrow">
            <a:avLst>
              <a:gd name="adj1" fmla="val 50000"/>
              <a:gd name="adj2" fmla="val 50789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59"/>
          <p:cNvSpPr>
            <a:spLocks noChangeArrowheads="1"/>
          </p:cNvSpPr>
          <p:nvPr/>
        </p:nvSpPr>
        <p:spPr bwMode="auto">
          <a:xfrm>
            <a:off x="1752600" y="4724400"/>
            <a:ext cx="150813" cy="306388"/>
          </a:xfrm>
          <a:prstGeom prst="downArrow">
            <a:avLst>
              <a:gd name="adj1" fmla="val 50000"/>
              <a:gd name="adj2" fmla="val 50789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2208213" y="5410200"/>
            <a:ext cx="1587" cy="152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3"/>
          <p:cNvSpPr>
            <a:spLocks noChangeShapeType="1"/>
          </p:cNvSpPr>
          <p:nvPr/>
        </p:nvSpPr>
        <p:spPr bwMode="auto">
          <a:xfrm flipH="1">
            <a:off x="1295400" y="5562600"/>
            <a:ext cx="9144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64"/>
          <p:cNvSpPr>
            <a:spLocks noChangeShapeType="1"/>
          </p:cNvSpPr>
          <p:nvPr/>
        </p:nvSpPr>
        <p:spPr bwMode="auto">
          <a:xfrm flipV="1">
            <a:off x="1295400" y="4267200"/>
            <a:ext cx="0" cy="1295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66"/>
          <p:cNvSpPr>
            <a:spLocks noChangeShapeType="1"/>
          </p:cNvSpPr>
          <p:nvPr/>
        </p:nvSpPr>
        <p:spPr bwMode="auto">
          <a:xfrm>
            <a:off x="2362200" y="5410200"/>
            <a:ext cx="0" cy="30480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67"/>
          <p:cNvSpPr>
            <a:spLocks noChangeShapeType="1"/>
          </p:cNvSpPr>
          <p:nvPr/>
        </p:nvSpPr>
        <p:spPr bwMode="auto">
          <a:xfrm>
            <a:off x="2209800" y="5943600"/>
            <a:ext cx="0" cy="152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8"/>
          <p:cNvSpPr>
            <a:spLocks noChangeShapeType="1"/>
          </p:cNvSpPr>
          <p:nvPr/>
        </p:nvSpPr>
        <p:spPr bwMode="auto">
          <a:xfrm flipH="1">
            <a:off x="990600" y="60960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9"/>
          <p:cNvSpPr>
            <a:spLocks noChangeShapeType="1"/>
          </p:cNvSpPr>
          <p:nvPr/>
        </p:nvSpPr>
        <p:spPr bwMode="auto">
          <a:xfrm flipV="1">
            <a:off x="990600" y="4267200"/>
            <a:ext cx="0" cy="18288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71"/>
          <p:cNvSpPr>
            <a:spLocks noChangeArrowheads="1"/>
          </p:cNvSpPr>
          <p:nvPr/>
        </p:nvSpPr>
        <p:spPr bwMode="auto">
          <a:xfrm>
            <a:off x="3657600" y="3810000"/>
            <a:ext cx="150813" cy="306388"/>
          </a:xfrm>
          <a:prstGeom prst="downArrow">
            <a:avLst>
              <a:gd name="adj1" fmla="val 50000"/>
              <a:gd name="adj2" fmla="val 50789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>
            <a:off x="3733800" y="3810000"/>
            <a:ext cx="838200" cy="0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>
            <a:off x="4343400" y="1447800"/>
            <a:ext cx="0" cy="4876800"/>
          </a:xfrm>
          <a:prstGeom prst="line">
            <a:avLst/>
          </a:prstGeom>
          <a:noFill/>
          <a:ln w="28575">
            <a:solidFill>
              <a:srgbClr val="80008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5308600" y="5684838"/>
            <a:ext cx="81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BIU</a:t>
            </a:r>
            <a:endParaRPr lang="en-US" altLang="zh-CN" sz="2800"/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3344863" y="5715000"/>
            <a:ext cx="67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EU</a:t>
            </a:r>
            <a:endParaRPr lang="en-US" altLang="zh-CN" sz="2800"/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5967413" y="2100263"/>
            <a:ext cx="11318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6"/>
                </a:solidFill>
              </a:rPr>
              <a:t>Data Bus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accent6"/>
                </a:solidFill>
              </a:rPr>
              <a:t>16 bit</a:t>
            </a: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5384800" y="965200"/>
            <a:ext cx="17494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6"/>
                </a:solidFill>
              </a:rPr>
              <a:t>Address Bus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accent6"/>
                </a:solidFill>
              </a:rPr>
              <a:t>20 bit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7515225" y="3549650"/>
            <a:ext cx="1416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6"/>
                </a:solidFill>
              </a:rPr>
              <a:t>外部总线</a:t>
            </a:r>
          </a:p>
        </p:txBody>
      </p:sp>
      <p:sp>
        <p:nvSpPr>
          <p:cNvPr id="56" name="Line 80"/>
          <p:cNvSpPr>
            <a:spLocks noChangeShapeType="1"/>
          </p:cNvSpPr>
          <p:nvPr/>
        </p:nvSpPr>
        <p:spPr bwMode="auto">
          <a:xfrm>
            <a:off x="3124200" y="3733800"/>
            <a:ext cx="0" cy="2057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H="1">
            <a:off x="2895600" y="5789613"/>
            <a:ext cx="230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82"/>
          <p:cNvSpPr>
            <a:spLocks noChangeShapeType="1"/>
          </p:cNvSpPr>
          <p:nvPr/>
        </p:nvSpPr>
        <p:spPr bwMode="auto">
          <a:xfrm flipH="1">
            <a:off x="2895600" y="4572000"/>
            <a:ext cx="230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H="1">
            <a:off x="2667000" y="5257800"/>
            <a:ext cx="457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>
            <a:off x="3124200" y="5257800"/>
            <a:ext cx="228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 flipH="1">
            <a:off x="2895600" y="3733800"/>
            <a:ext cx="230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1214438" y="1568450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3CC"/>
                </a:solidFill>
              </a:rPr>
              <a:t>通用寄存器组</a:t>
            </a:r>
            <a:endParaRPr lang="zh-CN" altLang="en-US" sz="2400"/>
          </a:p>
        </p:txBody>
      </p:sp>
      <p:sp>
        <p:nvSpPr>
          <p:cNvPr id="63" name="Text Box 87"/>
          <p:cNvSpPr txBox="1">
            <a:spLocks noChangeArrowheads="1"/>
          </p:cNvSpPr>
          <p:nvPr/>
        </p:nvSpPr>
        <p:spPr bwMode="auto">
          <a:xfrm>
            <a:off x="4268788" y="4235450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3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3CC"/>
                </a:solidFill>
              </a:rPr>
              <a:t>专用寄存器组</a:t>
            </a:r>
            <a:endParaRPr lang="zh-CN" altLang="en-US" sz="2400"/>
          </a:p>
        </p:txBody>
      </p:sp>
      <p:sp>
        <p:nvSpPr>
          <p:cNvPr id="64" name="AutoShape 59"/>
          <p:cNvSpPr>
            <a:spLocks noChangeArrowheads="1"/>
          </p:cNvSpPr>
          <p:nvPr/>
        </p:nvSpPr>
        <p:spPr bwMode="auto">
          <a:xfrm>
            <a:off x="2132013" y="4267200"/>
            <a:ext cx="152400" cy="252413"/>
          </a:xfrm>
          <a:prstGeom prst="downArrow">
            <a:avLst>
              <a:gd name="adj1" fmla="val 50000"/>
              <a:gd name="adj2" fmla="val 50148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30"/>
          <p:cNvGrpSpPr>
            <a:grpSpLocks/>
          </p:cNvGrpSpPr>
          <p:nvPr/>
        </p:nvGrpSpPr>
        <p:grpSpPr bwMode="auto">
          <a:xfrm>
            <a:off x="228600" y="6388099"/>
            <a:ext cx="8402638" cy="479425"/>
            <a:chOff x="493486" y="6139542"/>
            <a:chExt cx="7286172" cy="367583"/>
          </a:xfrm>
        </p:grpSpPr>
        <p:sp>
          <p:nvSpPr>
            <p:cNvPr id="66" name="TextBox 4"/>
            <p:cNvSpPr txBox="1"/>
            <p:nvPr/>
          </p:nvSpPr>
          <p:spPr>
            <a:xfrm>
              <a:off x="493486" y="6154148"/>
              <a:ext cx="7213213" cy="338371"/>
            </a:xfrm>
            <a:prstGeom prst="rect">
              <a:avLst/>
            </a:prstGeom>
            <a:noFill/>
            <a:ln w="25400">
              <a:solidFill>
                <a:srgbClr val="FF0066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16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cxnSp>
          <p:nvCxnSpPr>
            <p:cNvPr id="67" name="直接连接符 6"/>
            <p:cNvCxnSpPr>
              <a:cxnSpLocks noChangeShapeType="1"/>
            </p:cNvCxnSpPr>
            <p:nvPr/>
          </p:nvCxnSpPr>
          <p:spPr bwMode="auto">
            <a:xfrm rot="16200000" flipH="1">
              <a:off x="3916495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直接连接符 7"/>
            <p:cNvCxnSpPr>
              <a:cxnSpLocks noChangeShapeType="1"/>
            </p:cNvCxnSpPr>
            <p:nvPr/>
          </p:nvCxnSpPr>
          <p:spPr bwMode="auto">
            <a:xfrm rot="16200000" flipH="1">
              <a:off x="2080458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8"/>
            <p:cNvCxnSpPr>
              <a:cxnSpLocks noChangeShapeType="1"/>
            </p:cNvCxnSpPr>
            <p:nvPr/>
          </p:nvCxnSpPr>
          <p:spPr bwMode="auto">
            <a:xfrm rot="16200000" flipH="1">
              <a:off x="5759829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直接连接符 9"/>
            <p:cNvCxnSpPr>
              <a:cxnSpLocks noChangeShapeType="1"/>
            </p:cNvCxnSpPr>
            <p:nvPr/>
          </p:nvCxnSpPr>
          <p:spPr bwMode="auto">
            <a:xfrm rot="16200000" flipH="1">
              <a:off x="2987601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接连接符 10"/>
            <p:cNvCxnSpPr>
              <a:cxnSpLocks noChangeShapeType="1"/>
            </p:cNvCxnSpPr>
            <p:nvPr/>
          </p:nvCxnSpPr>
          <p:spPr bwMode="auto">
            <a:xfrm rot="16200000" flipH="1">
              <a:off x="1173315" y="6315571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直接连接符 11"/>
            <p:cNvCxnSpPr>
              <a:cxnSpLocks noChangeShapeType="1"/>
            </p:cNvCxnSpPr>
            <p:nvPr/>
          </p:nvCxnSpPr>
          <p:spPr bwMode="auto">
            <a:xfrm rot="16200000" flipH="1">
              <a:off x="481640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直接连接符 12"/>
            <p:cNvCxnSpPr>
              <a:cxnSpLocks noChangeShapeType="1"/>
            </p:cNvCxnSpPr>
            <p:nvPr/>
          </p:nvCxnSpPr>
          <p:spPr bwMode="auto">
            <a:xfrm rot="16200000" flipH="1">
              <a:off x="66597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接连接符 13"/>
            <p:cNvCxnSpPr>
              <a:cxnSpLocks noChangeShapeType="1"/>
            </p:cNvCxnSpPr>
            <p:nvPr/>
          </p:nvCxnSpPr>
          <p:spPr bwMode="auto">
            <a:xfrm rot="16200000" flipH="1">
              <a:off x="752402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直接连接符 14"/>
            <p:cNvCxnSpPr>
              <a:cxnSpLocks noChangeShapeType="1"/>
            </p:cNvCxnSpPr>
            <p:nvPr/>
          </p:nvCxnSpPr>
          <p:spPr bwMode="auto">
            <a:xfrm rot="16200000" flipH="1">
              <a:off x="1608743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252314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接连接符 16"/>
            <p:cNvCxnSpPr>
              <a:cxnSpLocks noChangeShapeType="1"/>
            </p:cNvCxnSpPr>
            <p:nvPr/>
          </p:nvCxnSpPr>
          <p:spPr bwMode="auto">
            <a:xfrm rot="16200000" flipH="1">
              <a:off x="5317145" y="6308820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17"/>
            <p:cNvCxnSpPr>
              <a:cxnSpLocks noChangeShapeType="1"/>
            </p:cNvCxnSpPr>
            <p:nvPr/>
          </p:nvCxnSpPr>
          <p:spPr bwMode="auto">
            <a:xfrm rot="16200000" flipH="1">
              <a:off x="6209774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18"/>
            <p:cNvCxnSpPr>
              <a:cxnSpLocks noChangeShapeType="1"/>
            </p:cNvCxnSpPr>
            <p:nvPr/>
          </p:nvCxnSpPr>
          <p:spPr bwMode="auto">
            <a:xfrm rot="16200000" flipH="1">
              <a:off x="71169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连接符 19"/>
            <p:cNvCxnSpPr>
              <a:cxnSpLocks noChangeShapeType="1"/>
            </p:cNvCxnSpPr>
            <p:nvPr/>
          </p:nvCxnSpPr>
          <p:spPr bwMode="auto">
            <a:xfrm rot="16200000" flipH="1">
              <a:off x="4395487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连接符 20"/>
            <p:cNvCxnSpPr>
              <a:cxnSpLocks noChangeShapeType="1"/>
            </p:cNvCxnSpPr>
            <p:nvPr/>
          </p:nvCxnSpPr>
          <p:spPr bwMode="auto">
            <a:xfrm rot="16200000" flipH="1">
              <a:off x="3444803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Box 21"/>
            <p:cNvSpPr txBox="1"/>
            <p:nvPr/>
          </p:nvSpPr>
          <p:spPr>
            <a:xfrm>
              <a:off x="7300613" y="6139542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CF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3" name="TextBox 22"/>
            <p:cNvSpPr txBox="1"/>
            <p:nvPr/>
          </p:nvSpPr>
          <p:spPr>
            <a:xfrm>
              <a:off x="6393454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PF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4" name="TextBox 23"/>
            <p:cNvSpPr txBox="1"/>
            <p:nvPr/>
          </p:nvSpPr>
          <p:spPr>
            <a:xfrm>
              <a:off x="5479413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AF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5" name="TextBox 24"/>
            <p:cNvSpPr txBox="1"/>
            <p:nvPr/>
          </p:nvSpPr>
          <p:spPr>
            <a:xfrm>
              <a:off x="4535088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ZF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6" name="TextBox 25"/>
            <p:cNvSpPr txBox="1"/>
            <p:nvPr/>
          </p:nvSpPr>
          <p:spPr>
            <a:xfrm>
              <a:off x="4106976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SF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7" name="TextBox 26"/>
            <p:cNvSpPr txBox="1"/>
            <p:nvPr/>
          </p:nvSpPr>
          <p:spPr>
            <a:xfrm>
              <a:off x="3627931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TF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8" name="TextBox 27"/>
            <p:cNvSpPr txBox="1"/>
            <p:nvPr/>
          </p:nvSpPr>
          <p:spPr>
            <a:xfrm>
              <a:off x="3179170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IF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89" name="TextBox 28"/>
            <p:cNvSpPr txBox="1"/>
            <p:nvPr/>
          </p:nvSpPr>
          <p:spPr>
            <a:xfrm>
              <a:off x="2707006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DF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90" name="TextBox 29"/>
            <p:cNvSpPr txBox="1"/>
            <p:nvPr/>
          </p:nvSpPr>
          <p:spPr>
            <a:xfrm>
              <a:off x="2227961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OF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5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11188" y="314325"/>
            <a:ext cx="81295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一个典型系统的硬件组成</a:t>
            </a:r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431800" y="1036638"/>
          <a:ext cx="8348663" cy="467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位图图像" r:id="rId3" imgW="4704762" imgH="3323810" progId="Paint.Picture">
                  <p:embed/>
                </p:oleObj>
              </mc:Choice>
              <mc:Fallback>
                <p:oleObj name="位图图像" r:id="rId3" imgW="4704762" imgH="3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36638"/>
                        <a:ext cx="8348663" cy="467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449263" y="5951538"/>
            <a:ext cx="828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PC</a:t>
            </a:r>
            <a:r>
              <a:rPr lang="zh-CN" altLang="en-US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：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程序计数器；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ALU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：算术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/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逻辑单元；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USB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：通用串行总线</a:t>
            </a:r>
          </a:p>
        </p:txBody>
      </p:sp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869950" y="900113"/>
            <a:ext cx="3005138" cy="2336800"/>
            <a:chOff x="548" y="567"/>
            <a:chExt cx="1893" cy="1472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cs typeface="Arial" pitchFamily="34" charset="0"/>
                </a:rPr>
                <a:t>CPU</a:t>
              </a:r>
            </a:p>
          </p:txBody>
        </p:sp>
      </p:grpSp>
      <p:grpSp>
        <p:nvGrpSpPr>
          <p:cNvPr id="44" name="Group 18"/>
          <p:cNvGrpSpPr>
            <a:grpSpLocks/>
          </p:cNvGrpSpPr>
          <p:nvPr/>
        </p:nvGrpSpPr>
        <p:grpSpPr bwMode="auto">
          <a:xfrm>
            <a:off x="6835775" y="2141538"/>
            <a:ext cx="955675" cy="1101725"/>
            <a:chOff x="4306" y="1325"/>
            <a:chExt cx="602" cy="694"/>
          </a:xfrm>
        </p:grpSpPr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cs typeface="Arial" pitchFamily="34" charset="0"/>
                </a:rPr>
                <a:t>MM</a:t>
              </a:r>
            </a:p>
          </p:txBody>
        </p:sp>
      </p:grp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1146175" y="4292600"/>
            <a:ext cx="5435600" cy="1441450"/>
            <a:chOff x="722" y="2704"/>
            <a:chExt cx="3424" cy="908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cs typeface="Arial" pitchFamily="34" charset="0"/>
                </a:rPr>
                <a:t>Input/Output</a:t>
              </a: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93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243013" y="238125"/>
            <a:ext cx="65293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一个典型程序的转换处理过程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6375" y="1179513"/>
            <a:ext cx="3178175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1 #include &lt;stdio.h&gt;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2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3 int main()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4 {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5 printf("hello, world\n");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/>
                <a:cs typeface="Arial" pitchFamily="34" charset="0"/>
              </a:rPr>
              <a:t>6 }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/>
              <a:cs typeface="Arial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563938" y="1506538"/>
            <a:ext cx="5372100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itchFamily="18" charset="0"/>
              </a:rPr>
              <a:t># i n c l u d e &lt;sp&gt; &lt; s t d i o .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35 105 110 99 108 117 100 101 32 60 115 116 100 105 111 46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itchFamily="18" charset="0"/>
              </a:rPr>
              <a:t>h &gt; \n \n i n t &lt;sp&gt; m a i n ( ) \n {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104 62 10 10 105 110 116 32 109 97 105 110 40 41 10 123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itchFamily="18" charset="0"/>
              </a:rPr>
              <a:t>\n &lt;sp&gt; &lt;sp&gt; &lt;sp&gt; &lt;sp&gt; p r i n t f ( " h e l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10 32 32 32 32 112 114 105 110 116 102 40 34 104 101 108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itchFamily="18" charset="0"/>
              </a:rPr>
              <a:t>l o , &lt;sp&gt; w o r l d \ n " ) ; \n }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570288" y="1058863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 charset="0"/>
              </a:rPr>
              <a:t>hello.c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 charset="0"/>
              </a:rPr>
              <a:t>的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 charset="0"/>
              </a:rPr>
              <a:t>ASCII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5381625" y="4056063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rgbClr val="FFFFFF"/>
          </a:solidFill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ea typeface="黑体" pitchFamily="49" charset="-122"/>
              </a:rPr>
              <a:t>计算机能够直接识别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ea typeface="黑体" pitchFamily="49" charset="-122"/>
              </a:rPr>
              <a:t>hello.c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ea typeface="黑体" pitchFamily="49" charset="-122"/>
              </a:rPr>
              <a:t>源程序吗？</a:t>
            </a: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339725" y="4279900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rgbClr val="FFFFFF"/>
          </a:solidFill>
          <a:ln w="9525">
            <a:solidFill>
              <a:srgbClr val="BBE0E3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!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217488" y="3324225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程序的功能是：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hello,world”</a:t>
            </a:r>
          </a:p>
        </p:txBody>
      </p:sp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14788"/>
            <a:ext cx="9144000" cy="284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04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611188" y="223838"/>
            <a:ext cx="56292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/>
              <a:t>Hello</a:t>
            </a:r>
            <a:r>
              <a:rPr lang="zh-CN" altLang="en-US" sz="3200" dirty="0" smtClean="0"/>
              <a:t>程序的数据流动过程</a:t>
            </a:r>
          </a:p>
        </p:txBody>
      </p:sp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89025"/>
            <a:ext cx="8535988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1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144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Arial" pitchFamily="34" charset="0"/>
              </a:rPr>
              <a:t>Hello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Arial" pitchFamily="34" charset="0"/>
              </a:rPr>
              <a:t>可执行文件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51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15000"/>
              </a:spcBef>
            </a:pPr>
            <a:r>
              <a:rPr lang="en-US" altLang="zh-CN" sz="1800" b="1" dirty="0">
                <a:solidFill>
                  <a:srgbClr val="CC3300"/>
                </a:solidFill>
                <a:ea typeface="黑体" pitchFamily="49" charset="-122"/>
              </a:rPr>
              <a:t>Red</a:t>
            </a:r>
            <a:r>
              <a:rPr lang="zh-CN" altLang="en-US" sz="1800" b="1" dirty="0">
                <a:solidFill>
                  <a:srgbClr val="CC3300"/>
                </a:solidFill>
                <a:ea typeface="黑体" pitchFamily="49" charset="-122"/>
              </a:rPr>
              <a:t>：</a:t>
            </a:r>
            <a:r>
              <a:rPr lang="en-US" altLang="zh-CN" sz="1800" b="1" dirty="0">
                <a:solidFill>
                  <a:srgbClr val="CC3300"/>
                </a:solidFill>
                <a:ea typeface="黑体" pitchFamily="49" charset="-122"/>
              </a:rPr>
              <a:t>shell</a:t>
            </a:r>
            <a:r>
              <a:rPr lang="zh-CN" altLang="en-US" sz="1800" b="1" dirty="0">
                <a:solidFill>
                  <a:srgbClr val="CC3300"/>
                </a:solidFill>
                <a:ea typeface="黑体" pitchFamily="49" charset="-122"/>
              </a:rPr>
              <a:t>命令行处理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1800" b="1" dirty="0">
                <a:solidFill>
                  <a:srgbClr val="0066CC"/>
                </a:solidFill>
                <a:ea typeface="黑体" pitchFamily="49" charset="-122"/>
              </a:rPr>
              <a:t>Blue</a:t>
            </a:r>
            <a:r>
              <a:rPr lang="zh-CN" altLang="en-US" sz="1800" b="1" dirty="0">
                <a:solidFill>
                  <a:srgbClr val="0066CC"/>
                </a:solidFill>
                <a:ea typeface="黑体" pitchFamily="49" charset="-122"/>
              </a:rPr>
              <a:t>：可执行文件加载</a:t>
            </a:r>
          </a:p>
          <a:p>
            <a:pPr algn="l" eaLnBrk="0" hangingPunct="0">
              <a:spcBef>
                <a:spcPct val="15000"/>
              </a:spcBef>
            </a:pPr>
            <a:r>
              <a:rPr lang="en-US" altLang="zh-CN" sz="1800" b="1" dirty="0">
                <a:solidFill>
                  <a:srgbClr val="008000"/>
                </a:solidFill>
                <a:ea typeface="黑体" pitchFamily="49" charset="-122"/>
              </a:rPr>
              <a:t>Cyan</a:t>
            </a:r>
            <a:r>
              <a:rPr lang="zh-CN" altLang="en-US" sz="1800" b="1" dirty="0">
                <a:solidFill>
                  <a:srgbClr val="008000"/>
                </a:solidFill>
                <a:ea typeface="黑体" pitchFamily="49" charset="-122"/>
              </a:rPr>
              <a:t>：</a:t>
            </a:r>
            <a:r>
              <a:rPr lang="en-US" altLang="zh-CN" sz="1800" b="1" dirty="0">
                <a:solidFill>
                  <a:srgbClr val="008000"/>
                </a:solidFill>
                <a:ea typeface="黑体" pitchFamily="49" charset="-122"/>
              </a:rPr>
              <a:t>hello</a:t>
            </a:r>
            <a:r>
              <a:rPr lang="zh-CN" altLang="en-US" sz="1800" b="1" dirty="0">
                <a:solidFill>
                  <a:srgbClr val="008000"/>
                </a:solidFill>
                <a:ea typeface="黑体" pitchFamily="49" charset="-122"/>
              </a:rPr>
              <a:t>程序执行过程</a:t>
            </a: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cs typeface="Arial" pitchFamily="34" charset="0"/>
              </a:rPr>
              <a:t>“hello”</a:t>
            </a:r>
          </a:p>
        </p:txBody>
      </p:sp>
      <p:sp>
        <p:nvSpPr>
          <p:cNvPr id="153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itchFamily="34" charset="0"/>
              </a:rPr>
              <a:t>“hello,world/n”</a:t>
            </a:r>
          </a:p>
        </p:txBody>
      </p:sp>
      <p:sp>
        <p:nvSpPr>
          <p:cNvPr id="154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8000"/>
                </a:solidFill>
                <a:cs typeface="Arial" pitchFamily="34" charset="0"/>
              </a:rPr>
              <a:t>“</a:t>
            </a:r>
            <a:r>
              <a:rPr lang="en-US" altLang="zh-CN" sz="2000" b="1" dirty="0" err="1">
                <a:solidFill>
                  <a:srgbClr val="008000"/>
                </a:solidFill>
                <a:cs typeface="Arial" pitchFamily="34" charset="0"/>
              </a:rPr>
              <a:t>hello,world</a:t>
            </a:r>
            <a:r>
              <a:rPr lang="en-US" altLang="zh-CN" sz="2000" b="1" dirty="0">
                <a:solidFill>
                  <a:srgbClr val="008000"/>
                </a:solidFill>
                <a:cs typeface="Arial" pitchFamily="34" charset="0"/>
              </a:rPr>
              <a:t>/n”</a:t>
            </a:r>
          </a:p>
        </p:txBody>
      </p:sp>
      <p:sp>
        <p:nvSpPr>
          <p:cNvPr id="155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 sz="1800" b="1" dirty="0">
                <a:solidFill>
                  <a:srgbClr val="ED1611"/>
                </a:solidFill>
                <a:ea typeface="黑体" pitchFamily="49" charset="-122"/>
              </a:rPr>
              <a:t>CPU</a:t>
            </a:r>
            <a:r>
              <a:rPr lang="zh-CN" altLang="en-US" sz="1800" b="1" dirty="0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16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164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ED1611"/>
                  </a:solidFill>
                  <a:effectLst/>
                  <a:uLnTx/>
                  <a:uFillTx/>
                  <a:cs typeface="Arial" pitchFamily="34" charset="0"/>
                </a:rPr>
                <a:t>Unix&gt;./hello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Arial" pitchFamily="34" charset="0"/>
                </a:rPr>
                <a:t>hello, world</a:t>
              </a: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unix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&gt;</a:t>
              </a:r>
            </a:p>
          </p:txBody>
        </p:sp>
        <p:sp>
          <p:nvSpPr>
            <p:cNvPr id="166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cs typeface="Arial" pitchFamily="34" charset="0"/>
                </a:rPr>
                <a:t>[Enter]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5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4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2" grpId="0"/>
      <p:bldP spid="153" grpId="0"/>
      <p:bldP spid="154" grpId="0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423073"/>
            <a:ext cx="8382000" cy="754053"/>
          </a:xfr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zh-CN" altLang="en-US" sz="4400" kern="1200" dirty="0">
                <a:solidFill>
                  <a:srgbClr val="FF0000"/>
                </a:solidFill>
                <a:latin typeface="Gill Sans" charset="0"/>
                <a:ea typeface="黑体" pitchFamily="49" charset="-122"/>
                <a:cs typeface="ヒラギノ角ゴ ProN W3" charset="-128"/>
                <a:sym typeface="Gill Sans" charset="0"/>
              </a:rPr>
              <a:t>课程目的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81000" y="1397000"/>
            <a:ext cx="8382000" cy="54356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程序员角度出发，理解高级语言中的数据、语句和函数调用等在计算机系统中的实现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细节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语言程序、汇编语言、编译器、链接器等之间的关联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初步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输入输出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控制方式、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函数的用法和设备驱动程序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基本原理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建立起层次型计算机系统概念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，增强在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程序设计、程序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调试等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方面的动手能力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后续课程打下坚实基础</a:t>
            </a:r>
          </a:p>
        </p:txBody>
      </p:sp>
    </p:spTree>
    <p:extLst>
      <p:ext uri="{BB962C8B-B14F-4D97-AF65-F5344CB8AC3E}">
        <p14:creationId xmlns:p14="http://schemas.microsoft.com/office/powerpoint/2010/main" val="182532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8100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b="1" kern="1200" dirty="0">
                <a:solidFill>
                  <a:srgbClr val="CC3300"/>
                </a:solidFill>
                <a:latin typeface="Arial"/>
                <a:ea typeface="黑体" pitchFamily="49" charset="-122"/>
                <a:sym typeface="Gill Sans" charset="0"/>
              </a:rPr>
              <a:t>系统能力基于对系统的理解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5763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了解计算机系统整体概念，理解计算机系统层次结构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理解高级语言程序、</a:t>
            </a:r>
            <a:r>
              <a:rPr lang="en-US" altLang="zh-CN" dirty="0" smtClean="0">
                <a:ea typeface="黑体" pitchFamily="49" charset="-122"/>
              </a:rPr>
              <a:t>ISA</a:t>
            </a:r>
            <a:r>
              <a:rPr lang="zh-CN" altLang="en-US" dirty="0" smtClean="0">
                <a:ea typeface="黑体" pitchFamily="49" charset="-122"/>
              </a:rPr>
              <a:t>、编译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链接、</a:t>
            </a:r>
            <a:r>
              <a:rPr lang="en-US" altLang="zh-CN" dirty="0" smtClean="0">
                <a:ea typeface="黑体" pitchFamily="49" charset="-122"/>
              </a:rPr>
              <a:t>OS</a:t>
            </a:r>
            <a:r>
              <a:rPr lang="zh-CN" altLang="en-US" dirty="0" smtClean="0">
                <a:ea typeface="黑体" pitchFamily="49" charset="-122"/>
              </a:rPr>
              <a:t>、硬件等之间的关系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高级语言语句与具体指令的对应关系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变量（常量）如何表示和存放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数组、指针等如何在指令级进行访问操作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堆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栈的结构和动态存储分配机制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程序中的</a:t>
            </a:r>
            <a:r>
              <a:rPr lang="en-US" altLang="zh-CN" dirty="0" smtClean="0">
                <a:ea typeface="黑体" pitchFamily="49" charset="-122"/>
              </a:rPr>
              <a:t>I/O</a:t>
            </a:r>
            <a:r>
              <a:rPr lang="zh-CN" altLang="en-US" dirty="0" smtClean="0">
                <a:ea typeface="黑体" pitchFamily="49" charset="-122"/>
              </a:rPr>
              <a:t>操作和涉及到的系统调用过程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理解指令在计算机硬件上的执行过程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 smtClean="0">
                <a:ea typeface="黑体" pitchFamily="49" charset="-122"/>
              </a:rPr>
              <a:t>算术逻辑运算部件以及运算指令执行过程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 smtClean="0">
                <a:ea typeface="黑体" pitchFamily="49" charset="-122"/>
              </a:rPr>
              <a:t>I/O</a:t>
            </a:r>
            <a:r>
              <a:rPr lang="zh-CN" altLang="en-US" dirty="0" smtClean="0">
                <a:ea typeface="黑体" pitchFamily="49" charset="-122"/>
              </a:rPr>
              <a:t>结构（</a:t>
            </a:r>
            <a:r>
              <a:rPr lang="en-US" altLang="zh-CN" dirty="0" smtClean="0">
                <a:ea typeface="黑体" pitchFamily="49" charset="-122"/>
              </a:rPr>
              <a:t>I/O</a:t>
            </a:r>
            <a:r>
              <a:rPr lang="zh-CN" altLang="en-US" dirty="0" smtClean="0">
                <a:ea typeface="黑体" pitchFamily="49" charset="-122"/>
              </a:rPr>
              <a:t>外设和接口、</a:t>
            </a:r>
            <a:r>
              <a:rPr lang="en-US" altLang="zh-CN" dirty="0" smtClean="0">
                <a:ea typeface="黑体" pitchFamily="49" charset="-122"/>
              </a:rPr>
              <a:t>BUS</a:t>
            </a:r>
            <a:r>
              <a:rPr lang="zh-CN" altLang="en-US" dirty="0" smtClean="0">
                <a:ea typeface="黑体" pitchFamily="49" charset="-122"/>
              </a:rPr>
              <a:t>、网络等）以及</a:t>
            </a:r>
            <a:r>
              <a:rPr lang="en-US" altLang="zh-CN" dirty="0" smtClean="0">
                <a:ea typeface="黑体" pitchFamily="49" charset="-122"/>
              </a:rPr>
              <a:t>I/O</a:t>
            </a:r>
            <a:r>
              <a:rPr lang="zh-CN" altLang="en-US" dirty="0" smtClean="0">
                <a:ea typeface="黑体" pitchFamily="49" charset="-122"/>
              </a:rPr>
              <a:t>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 smtClean="0">
                <a:ea typeface="黑体" pitchFamily="49" charset="-122"/>
              </a:rPr>
              <a:t>……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019800" y="2362200"/>
            <a:ext cx="2879725" cy="1709737"/>
          </a:xfrm>
          <a:prstGeom prst="cloudCallout">
            <a:avLst>
              <a:gd name="adj1" fmla="val -32361"/>
              <a:gd name="adj2" fmla="val 44431"/>
            </a:avLst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itchFamily="34" charset="-122"/>
              </a:rPr>
              <a:t>理解系统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itchFamily="34" charset="-122"/>
              </a:rPr>
              <a:t>改革系统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itchFamily="34" charset="-122"/>
              </a:rPr>
              <a:t>应用系统</a:t>
            </a:r>
          </a:p>
        </p:txBody>
      </p:sp>
    </p:spTree>
    <p:extLst>
      <p:ext uri="{BB962C8B-B14F-4D97-AF65-F5344CB8AC3E}">
        <p14:creationId xmlns:p14="http://schemas.microsoft.com/office/powerpoint/2010/main" val="103309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1" y="3080808"/>
            <a:ext cx="5867400" cy="2139950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388" y="819150"/>
            <a:ext cx="41671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100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/*---</a:t>
            </a:r>
            <a:r>
              <a:rPr lang="en-US" altLang="zh-CN" sz="2200" b="1" dirty="0" err="1">
                <a:solidFill>
                  <a:schemeClr val="accent2"/>
                </a:solidFill>
              </a:rPr>
              <a:t>sum.c</a:t>
            </a:r>
            <a:r>
              <a:rPr lang="en-US" altLang="zh-CN" sz="2200" b="1" dirty="0">
                <a:solidFill>
                  <a:schemeClr val="accent2"/>
                </a:solidFill>
              </a:rPr>
              <a:t>---*/</a:t>
            </a:r>
          </a:p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sum(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a[ ], unsigned </a:t>
            </a:r>
            <a:r>
              <a:rPr lang="en-US" altLang="zh-CN" sz="2200" b="1" dirty="0" err="1"/>
              <a:t>len</a:t>
            </a:r>
            <a:r>
              <a:rPr lang="en-US" altLang="zh-CN" sz="2200" b="1" dirty="0" smtClean="0"/>
              <a:t>)</a:t>
            </a:r>
          </a:p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 dirty="0" smtClean="0"/>
              <a:t>{</a:t>
            </a:r>
            <a:endParaRPr lang="en-US" altLang="zh-CN" sz="2200" b="1" dirty="0"/>
          </a:p>
          <a:p>
            <a:pPr marL="342900" indent="-342900" algn="l" eaLnBrk="0" hangingPunct="0"/>
            <a:r>
              <a:rPr lang="en-US" altLang="zh-CN" sz="2200" b="1" dirty="0"/>
              <a:t>	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	i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sum = 0;</a:t>
            </a:r>
          </a:p>
          <a:p>
            <a:pPr marL="342900" indent="-342900" algn="l" eaLnBrk="0" hangingPunct="0"/>
            <a:r>
              <a:rPr lang="en-US" altLang="zh-CN" sz="2200" b="1" dirty="0"/>
              <a:t>	for	(i = 0; i &lt;= </a:t>
            </a:r>
            <a:r>
              <a:rPr lang="en-US" altLang="zh-CN" sz="2200" b="1" dirty="0" err="1"/>
              <a:t>len</a:t>
            </a:r>
            <a:r>
              <a:rPr lang="en-US" altLang="zh-CN" sz="2200" b="1" dirty="0"/>
              <a:t>–1; i++)</a:t>
            </a:r>
          </a:p>
          <a:p>
            <a:pPr marL="342900" indent="-342900" algn="l" eaLnBrk="0" hangingPunct="0"/>
            <a:r>
              <a:rPr lang="en-US" altLang="zh-CN" sz="2200" b="1" dirty="0"/>
              <a:t>      	sum += a[i];</a:t>
            </a:r>
          </a:p>
          <a:p>
            <a:pPr marL="342900" indent="-342900" algn="l" eaLnBrk="0" hangingPunct="0"/>
            <a:r>
              <a:rPr lang="en-US" altLang="zh-CN" sz="2200" b="1" dirty="0"/>
              <a:t>	return sum;</a:t>
            </a:r>
          </a:p>
          <a:p>
            <a:pPr marL="342900" indent="-342900" algn="l" eaLnBrk="0" hangingPunct="0"/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389" y="3833813"/>
            <a:ext cx="3403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100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/*---</a:t>
            </a:r>
            <a:r>
              <a:rPr lang="en-US" altLang="zh-CN" sz="2200" b="1" dirty="0" err="1">
                <a:solidFill>
                  <a:schemeClr val="accent2"/>
                </a:solidFill>
              </a:rPr>
              <a:t>main.c</a:t>
            </a:r>
            <a:r>
              <a:rPr lang="en-US" altLang="zh-CN" sz="2200" b="1" dirty="0">
                <a:solidFill>
                  <a:schemeClr val="accent2"/>
                </a:solidFill>
              </a:rPr>
              <a:t>---*/</a:t>
            </a:r>
          </a:p>
          <a:p>
            <a:pPr marL="342900" indent="-342900" algn="l" eaLnBrk="0" hangingPunct="0">
              <a:spcBef>
                <a:spcPct val="10000"/>
              </a:spcBef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main()</a:t>
            </a:r>
            <a:endParaRPr lang="zh-CN" altLang="en-US" sz="2200" b="1" dirty="0"/>
          </a:p>
          <a:p>
            <a:pPr marL="342900" indent="-342900" algn="l" eaLnBrk="0" hangingPunct="0"/>
            <a:r>
              <a:rPr lang="en-US" altLang="zh-CN" sz="2200" b="1" dirty="0"/>
              <a:t>{</a:t>
            </a:r>
          </a:p>
          <a:p>
            <a:pPr marL="342900" indent="-342900" algn="l" eaLnBrk="0" hangingPunct="0"/>
            <a:r>
              <a:rPr lang="en-US" altLang="zh-CN" sz="2200" b="1" dirty="0"/>
              <a:t>	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	a[1]={100};</a:t>
            </a:r>
          </a:p>
          <a:p>
            <a:pPr marL="342900" indent="-342900" algn="l" eaLnBrk="0" hangingPunct="0"/>
            <a:r>
              <a:rPr lang="en-US" altLang="zh-CN" sz="2200" b="1" dirty="0"/>
              <a:t>	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  sum; sum=sum(a,0);</a:t>
            </a:r>
          </a:p>
          <a:p>
            <a:pPr marL="342900" indent="-342900" algn="l" eaLnBrk="0" hangingPunct="0"/>
            <a:r>
              <a:rPr lang="en-US" altLang="zh-CN" sz="2200" b="1" dirty="0"/>
              <a:t>    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(“%</a:t>
            </a:r>
            <a:r>
              <a:rPr lang="en-US" altLang="zh-CN" sz="2200" b="1" dirty="0" err="1"/>
              <a:t>d”,sum</a:t>
            </a:r>
            <a:r>
              <a:rPr lang="en-US" altLang="zh-CN" sz="2200" b="1" dirty="0"/>
              <a:t>);</a:t>
            </a:r>
          </a:p>
          <a:p>
            <a:pPr marL="342900" indent="-342900" algn="l" eaLnBrk="0" hangingPunct="0"/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981200" y="819150"/>
            <a:ext cx="5335588" cy="4454525"/>
            <a:chOff x="1248" y="516"/>
            <a:chExt cx="3361" cy="280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48" y="3294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76" y="686"/>
              <a:ext cx="1786" cy="2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34" y="516"/>
              <a:ext cx="1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数据的表示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219201" y="1223963"/>
            <a:ext cx="6097588" cy="1900238"/>
            <a:chOff x="768" y="771"/>
            <a:chExt cx="3841" cy="1197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8" y="1968"/>
              <a:ext cx="99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718" y="941"/>
              <a:ext cx="1644" cy="9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34" y="771"/>
              <a:ext cx="1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66CC"/>
                  </a:solidFill>
                  <a:ea typeface="微软雅黑" pitchFamily="34" charset="-122"/>
                </a:rPr>
                <a:t>数据的运算</a:t>
              </a:r>
            </a:p>
          </p:txBody>
        </p:sp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685800" y="1600200"/>
            <a:ext cx="8024813" cy="1146175"/>
            <a:chOff x="432" y="1054"/>
            <a:chExt cx="5055" cy="722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432" y="1776"/>
              <a:ext cx="20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397" y="1168"/>
              <a:ext cx="964" cy="5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305" y="1054"/>
              <a:ext cx="21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各类语句的转换与表示</a:t>
              </a:r>
              <a:r>
                <a:rPr lang="en-US" altLang="zh-CN" sz="2000" b="1">
                  <a:solidFill>
                    <a:srgbClr val="FF0000"/>
                  </a:solidFill>
                  <a:ea typeface="微软雅黑" pitchFamily="34" charset="-122"/>
                </a:rPr>
                <a:t>(</a:t>
              </a: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指令</a:t>
              </a:r>
              <a:r>
                <a:rPr lang="en-US" altLang="zh-CN" sz="2000" b="1">
                  <a:solidFill>
                    <a:srgbClr val="FF0000"/>
                  </a:solidFill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533401" y="2079625"/>
            <a:ext cx="8402638" cy="3194050"/>
            <a:chOff x="336" y="1310"/>
            <a:chExt cx="5293" cy="2012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6" y="3322"/>
              <a:ext cx="794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1094" y="1423"/>
              <a:ext cx="2211" cy="18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277" y="1310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66CC"/>
                  </a:solidFill>
                  <a:ea typeface="微软雅黑" pitchFamily="34" charset="-122"/>
                </a:rPr>
                <a:t>各类复杂数据类型的转换表示</a:t>
              </a:r>
              <a:endParaRPr lang="en-US" altLang="zh-CN" sz="2000" b="1">
                <a:solidFill>
                  <a:srgbClr val="0066CC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1219201" y="2484438"/>
            <a:ext cx="7716838" cy="3419475"/>
            <a:chOff x="768" y="1565"/>
            <a:chExt cx="4861" cy="2154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68" y="3719"/>
              <a:ext cx="7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1604" y="1678"/>
              <a:ext cx="1701" cy="2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277" y="1565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过程（函数）调用的转换表示</a:t>
              </a:r>
              <a:endParaRPr lang="en-US" altLang="zh-CN" sz="2000" b="1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841875" y="5229225"/>
            <a:ext cx="37338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linker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）和加载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程序执行（存储器访问）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异常和中断处理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输入输出</a:t>
            </a:r>
            <a:r>
              <a:rPr lang="en-US" altLang="zh-CN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(I/O)</a:t>
            </a:r>
            <a:endParaRPr lang="zh-CN" altLang="en-US" sz="2000" b="1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816225" y="6264275"/>
            <a:ext cx="2025650" cy="1793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66738" y="6264275"/>
            <a:ext cx="220503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76250" y="35242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课程内容概要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953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6250" y="35242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课程内容概要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itchFamily="49" charset="-122"/>
              <a:cs typeface="+mj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-19050" y="819150"/>
            <a:ext cx="76771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计算机是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如何生成和运行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重点在高级语言以下各抽象层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语句和过程调用的机器级表示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指令集体系结构（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层次结构存储系统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微软雅黑" pitchFamily="34" charset="-122"/>
              </a:rPr>
              <a:t>操作系统、编译和链接的部分内容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238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2592388" y="2303463"/>
            <a:ext cx="2519362" cy="2700337"/>
            <a:chOff x="1633" y="1451"/>
            <a:chExt cx="1587" cy="1701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633" y="1451"/>
              <a:ext cx="1587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292725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292725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292725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5292725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6642100" y="773113"/>
            <a:ext cx="2457450" cy="2501900"/>
            <a:chOff x="4156" y="471"/>
            <a:chExt cx="1548" cy="1576"/>
          </a:xfrm>
        </p:grpSpPr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“问题求解”课程解决应用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微软雅黑" pitchFamily="34" charset="-122"/>
                  <a:cs typeface="Arial" pitchFamily="34" charset="0"/>
                </a:rPr>
                <a:t>→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算法（数据结构）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→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编程层</a:t>
              </a: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051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dirty="0" smtClean="0"/>
              <a:t>课程内容概要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963613"/>
            <a:ext cx="8513762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三个主题：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Representation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不同数据类型（带符号整数、无符号整数、浮点数、数组、结构等）在寄存器或存储器中如何表示和存储？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指令如何表示和编码（译码）？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存储地址（指针）如何表示以及如何生成复杂数据结构中数据元素的地址？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Translation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高级语言程序对应的机器级代码是怎样的？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执行控制流（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Control flow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逻辑控制流中的异常事件及其处理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操作的执行控制流（用户态</a:t>
            </a:r>
            <a:r>
              <a:rPr lang="zh-CN" altLang="en-US" dirty="0" smtClean="0">
                <a:ea typeface="微软雅黑" pitchFamily="34" charset="-122"/>
                <a:cs typeface="Arial" pitchFamily="34" charset="0"/>
              </a:rPr>
              <a:t>→内核态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4832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9359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课程内容概要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6250" y="1905000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内容组织：两大部分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第一部分 系统概述和可执行文件的生成（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表示和转换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计算机系统概述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数据的机器级表示与处理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程序的转换及机器级表示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程序的链接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第二部分 可执行文件的运行（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执行控制流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程序的执行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异常控制流</a:t>
            </a:r>
          </a:p>
          <a:p>
            <a:pPr lvl="1">
              <a:lnSpc>
                <a:spcPct val="10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操作的实现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6250" y="1276350"/>
            <a:ext cx="643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前导知识：</a:t>
            </a:r>
            <a:r>
              <a:rPr lang="en-US" altLang="zh-CN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计算机导论</a:t>
            </a:r>
            <a:endParaRPr lang="zh-CN" altLang="en-US" sz="24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47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827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49250"/>
            <a:ext cx="8001000" cy="64135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en-US" altLang="zh-CN" sz="3600" dirty="0" smtClean="0">
                <a:solidFill>
                  <a:srgbClr val="FF3300"/>
                </a:solidFill>
              </a:rPr>
              <a:t>Hardware/Software  Interface</a:t>
            </a:r>
          </a:p>
        </p:txBody>
      </p:sp>
      <p:sp>
        <p:nvSpPr>
          <p:cNvPr id="461828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pt-BR" altLang="zh-CN" sz="1800" b="1" dirty="0"/>
              <a:t>… , EXTop=1,ALUSelA=1,ALUSelB=11,ALUop=add,</a:t>
            </a:r>
          </a:p>
          <a:p>
            <a:pPr algn="just" eaLnBrk="0" hangingPunct="0"/>
            <a:r>
              <a:rPr lang="pt-BR" altLang="zh-CN" sz="1800" b="1" dirty="0"/>
              <a:t>IorD=1,Read,MemtoReg=1,RegWr=1,......</a:t>
            </a:r>
            <a:endParaRPr lang="en-US" altLang="zh-CN" sz="1800" b="1" dirty="0"/>
          </a:p>
        </p:txBody>
      </p:sp>
      <p:sp>
        <p:nvSpPr>
          <p:cNvPr id="461829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/>
              <a:t>temp = v[k];</a:t>
            </a:r>
          </a:p>
          <a:p>
            <a:pPr algn="just" eaLnBrk="0" hangingPunct="0"/>
            <a:r>
              <a:rPr lang="en-US" altLang="zh-CN" sz="2000" b="1"/>
              <a:t>v[k] = v[k+1];</a:t>
            </a:r>
          </a:p>
          <a:p>
            <a:pPr algn="just" eaLnBrk="0" hangingPunct="0"/>
            <a:r>
              <a:rPr lang="en-US" altLang="zh-CN" sz="2000" b="1"/>
              <a:t>v[k+1] = temp;</a:t>
            </a:r>
          </a:p>
        </p:txBody>
      </p:sp>
      <p:sp>
        <p:nvSpPr>
          <p:cNvPr id="461830" name="Text Box 1031"/>
          <p:cNvSpPr txBox="1">
            <a:spLocks noChangeArrowheads="1"/>
          </p:cNvSpPr>
          <p:nvPr/>
        </p:nvSpPr>
        <p:spPr bwMode="auto">
          <a:xfrm>
            <a:off x="4962525" y="2598738"/>
            <a:ext cx="2681288" cy="1296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$15,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$16, 4($2)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$16,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$15, 4($2)</a:t>
            </a:r>
          </a:p>
          <a:p>
            <a:pPr algn="ctr" eaLnBrk="0" hangingPunct="0"/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461831" name="Text Box 1032"/>
          <p:cNvSpPr txBox="1">
            <a:spLocks noChangeArrowheads="1"/>
          </p:cNvSpPr>
          <p:nvPr/>
        </p:nvSpPr>
        <p:spPr bwMode="auto">
          <a:xfrm>
            <a:off x="3905250" y="4037012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1800" b="1" dirty="0">
                <a:solidFill>
                  <a:srgbClr val="ED1611"/>
                </a:solidFill>
              </a:rPr>
              <a:t>1000 1100 0100 1111 0000 0000 0000 0000</a:t>
            </a:r>
          </a:p>
          <a:p>
            <a:pPr algn="just" eaLnBrk="0" hangingPunct="0"/>
            <a:r>
              <a:rPr lang="en-US" altLang="zh-CN" sz="1800" b="1" dirty="0">
                <a:solidFill>
                  <a:srgbClr val="ED1611"/>
                </a:solidFill>
              </a:rPr>
              <a:t>1000 1100 0101 0000 0000 0000 0000 0100</a:t>
            </a:r>
          </a:p>
          <a:p>
            <a:pPr algn="just" eaLnBrk="0" hangingPunct="0"/>
            <a:r>
              <a:rPr lang="en-US" altLang="zh-CN" sz="1800" b="1" dirty="0">
                <a:solidFill>
                  <a:srgbClr val="ED1611"/>
                </a:solidFill>
              </a:rPr>
              <a:t>1010 1100 0101 0000 0000 0000 0000 0000</a:t>
            </a:r>
          </a:p>
          <a:p>
            <a:pPr algn="just" eaLnBrk="0" hangingPunct="0"/>
            <a:r>
              <a:rPr lang="en-US" altLang="zh-CN" sz="1800" b="1" dirty="0">
                <a:solidFill>
                  <a:srgbClr val="ED1611"/>
                </a:solidFill>
              </a:rPr>
              <a:t>1010 1100 0100 1111 0000 0000 0000 0100</a:t>
            </a:r>
          </a:p>
          <a:p>
            <a:pPr algn="ctr" eaLnBrk="0" hangingPunct="0"/>
            <a:endParaRPr lang="en-US" altLang="zh-CN" sz="700" dirty="0"/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461834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5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461837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8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硬件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825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46125" y="63500"/>
            <a:ext cx="75438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Software</a:t>
            </a:r>
            <a:r>
              <a:rPr kumimoji="0" lang="en-US" altLang="zh-CN" sz="5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 pitchFamily="49" charset="-122"/>
                <a:cs typeface="+mj-cs"/>
              </a:rPr>
              <a:t> </a:t>
            </a:r>
            <a:endParaRPr kumimoji="0" lang="en-US" altLang="zh-CN" sz="4000" b="1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  <a:ea typeface="黑体" pitchFamily="49" charset="-122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863600"/>
            <a:ext cx="9144000" cy="57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System software(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系统软件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) -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 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简化编程过程，并使硬件资源被有效利用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   </a:t>
            </a: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操作系统（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Operating System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）：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硬件资源管理，用户接口</a:t>
            </a: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语言处理系统：翻译程序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+ 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Linker, Debug, etc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 …</a:t>
            </a:r>
          </a:p>
          <a:p>
            <a:pPr marL="1095375" marR="0" lvl="2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翻译程序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(Translator)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有三类：</a:t>
            </a:r>
          </a:p>
          <a:p>
            <a:pPr marL="1274763" marR="0" lvl="3" indent="0" algn="l" defTabSz="914400" rtl="0" eaLnBrk="0" fontAlgn="base" latinLnBrk="0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汇编程序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(Assembler)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：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汇编语言源程序→机器语言目标程序</a:t>
            </a:r>
          </a:p>
          <a:p>
            <a:pPr marL="1274763" marR="0" lvl="3" indent="0" algn="l" defTabSz="914400" rtl="0" eaLnBrk="0" fontAlgn="base" latinLnBrk="0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编译程序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(Complier)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：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高级语言源程序→机器级目标程序</a:t>
            </a:r>
            <a:endParaRPr kumimoji="0" lang="zh-CN" altLang="en-US" sz="21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itchFamily="49" charset="-122"/>
            </a:endParaRPr>
          </a:p>
          <a:p>
            <a:pPr marL="1274763" marR="0" lvl="3" indent="0" algn="l" defTabSz="914400" rtl="0" eaLnBrk="0" fontAlgn="base" latinLnBrk="0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解释程序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(Interpreter )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：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将高级语言语句逐条翻译成机器指令并立即执行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,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不生成目标文件。</a:t>
            </a:r>
            <a:endParaRPr kumimoji="0" lang="en-US" altLang="zh-CN" sz="2100" b="1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/>
              <a:ea typeface="黑体" pitchFamily="49" charset="-122"/>
            </a:endParaRP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其他实用程序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: 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如：磁盘碎片整理程序、备份程序等</a:t>
            </a:r>
            <a:endParaRPr kumimoji="0" lang="en-US" altLang="zh-CN" sz="21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itchFamily="49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Application software(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应用软件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)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 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- 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解决具体应用问题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/</a:t>
            </a: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完成具体应用任务</a:t>
            </a: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各类媒体处理程序：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Word/ Image/ Graphics/…</a:t>
            </a: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管理信息系统 </a:t>
            </a: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(MIS)  </a:t>
            </a:r>
          </a:p>
          <a:p>
            <a:pPr marL="573088" marR="0" lvl="1" indent="-1905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100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Game,  … </a:t>
            </a:r>
            <a:endParaRPr kumimoji="0" lang="zh-CN" altLang="en-US" sz="2100" b="1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43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12051</TotalTime>
  <Pages>0</Pages>
  <Words>1264</Words>
  <Characters>0</Characters>
  <Application>Microsoft Office PowerPoint</Application>
  <PresentationFormat>全屏显示(4:3)</PresentationFormat>
  <Lines>0</Lines>
  <Paragraphs>228</Paragraphs>
  <Slides>15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Title Slide</vt:lpstr>
      <vt:lpstr>Title and Content</vt:lpstr>
      <vt:lpstr>位图图像</vt:lpstr>
      <vt:lpstr>计算机系统基础</vt:lpstr>
      <vt:lpstr>课程目的</vt:lpstr>
      <vt:lpstr>系统能力基于对系统的理解</vt:lpstr>
      <vt:lpstr>PowerPoint 演示文稿</vt:lpstr>
      <vt:lpstr>PowerPoint 演示文稿</vt:lpstr>
      <vt:lpstr>PowerPoint 演示文稿</vt:lpstr>
      <vt:lpstr>课程内容概要</vt:lpstr>
      <vt:lpstr>Hardware/Software  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user</cp:lastModifiedBy>
  <cp:revision>207</cp:revision>
  <cp:lastPrinted>2011-08-30T03:47:10Z</cp:lastPrinted>
  <dcterms:created xsi:type="dcterms:W3CDTF">2012-08-28T17:04:18Z</dcterms:created>
  <dcterms:modified xsi:type="dcterms:W3CDTF">2019-01-07T06:57:21Z</dcterms:modified>
</cp:coreProperties>
</file>