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542" r:id="rId2"/>
    <p:sldId id="745" r:id="rId3"/>
    <p:sldId id="746" r:id="rId4"/>
    <p:sldId id="681" r:id="rId5"/>
    <p:sldId id="719" r:id="rId6"/>
    <p:sldId id="753" r:id="rId7"/>
    <p:sldId id="754" r:id="rId8"/>
    <p:sldId id="755" r:id="rId9"/>
    <p:sldId id="690" r:id="rId10"/>
    <p:sldId id="731" r:id="rId11"/>
    <p:sldId id="756" r:id="rId12"/>
    <p:sldId id="732" r:id="rId13"/>
    <p:sldId id="733" r:id="rId14"/>
    <p:sldId id="736" r:id="rId15"/>
    <p:sldId id="737" r:id="rId16"/>
    <p:sldId id="738" r:id="rId17"/>
    <p:sldId id="683" r:id="rId18"/>
    <p:sldId id="748" r:id="rId19"/>
    <p:sldId id="671" r:id="rId20"/>
    <p:sldId id="675" r:id="rId21"/>
    <p:sldId id="710" r:id="rId22"/>
    <p:sldId id="676" r:id="rId23"/>
    <p:sldId id="677" r:id="rId24"/>
    <p:sldId id="749" r:id="rId25"/>
    <p:sldId id="684" r:id="rId26"/>
    <p:sldId id="591" r:id="rId27"/>
    <p:sldId id="592" r:id="rId28"/>
    <p:sldId id="720" r:id="rId29"/>
    <p:sldId id="593" r:id="rId30"/>
    <p:sldId id="594" r:id="rId31"/>
    <p:sldId id="595" r:id="rId32"/>
    <p:sldId id="685" r:id="rId33"/>
    <p:sldId id="596" r:id="rId34"/>
    <p:sldId id="599" r:id="rId35"/>
    <p:sldId id="600" r:id="rId36"/>
    <p:sldId id="601" r:id="rId37"/>
    <p:sldId id="741" r:id="rId38"/>
    <p:sldId id="742" r:id="rId39"/>
    <p:sldId id="743" r:id="rId40"/>
    <p:sldId id="727" r:id="rId41"/>
    <p:sldId id="648" r:id="rId42"/>
    <p:sldId id="686" r:id="rId43"/>
    <p:sldId id="606" r:id="rId44"/>
    <p:sldId id="721" r:id="rId45"/>
    <p:sldId id="607" r:id="rId46"/>
    <p:sldId id="722" r:id="rId47"/>
    <p:sldId id="723" r:id="rId48"/>
    <p:sldId id="744" r:id="rId49"/>
    <p:sldId id="649" r:id="rId50"/>
    <p:sldId id="747" r:id="rId51"/>
    <p:sldId id="752" r:id="rId52"/>
  </p:sldIdLst>
  <p:sldSz cx="9144000" cy="6858000" type="screen4x3"/>
  <p:notesSz cx="7302500" cy="9586913"/>
  <p:custDataLst>
    <p:tags r:id="rId5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CDF1C5"/>
    <a:srgbClr val="F1C7C7"/>
    <a:srgbClr val="E0E0E0"/>
    <a:srgbClr val="A8E799"/>
    <a:srgbClr val="E0F4E3"/>
    <a:srgbClr val="E3E4E6"/>
    <a:srgbClr val="FFFF99"/>
    <a:srgbClr val="FF9999"/>
    <a:srgbClr val="EFBFBF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74" autoAdjust="0"/>
    <p:restoredTop sz="92634" autoAdjust="0"/>
  </p:normalViewPr>
  <p:slideViewPr>
    <p:cSldViewPr snapToObjects="1">
      <p:cViewPr varScale="1">
        <p:scale>
          <a:sx n="104" d="100"/>
          <a:sy n="104" d="100"/>
        </p:scale>
        <p:origin x="91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55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99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en-US" dirty="0" smtClean="0"/>
              <a:t>B2U:</a:t>
            </a:r>
            <a:r>
              <a:rPr lang="zh-CN" altLang="en-US" dirty="0" smtClean="0"/>
              <a:t>二进制到无符号数；</a:t>
            </a:r>
            <a:r>
              <a:rPr lang="en-US" altLang="zh-CN" dirty="0" smtClean="0"/>
              <a:t>B2T:</a:t>
            </a:r>
            <a:r>
              <a:rPr lang="zh-CN" altLang="en-US" dirty="0" smtClean="0"/>
              <a:t>二进制到真值</a:t>
            </a:r>
            <a:endParaRPr lang="en-US" altLang="zh-CN" dirty="0" smtClean="0"/>
          </a:p>
          <a:p>
            <a:r>
              <a:rPr lang="en-US" altLang="zh-CN" dirty="0" smtClean="0"/>
              <a:t>Complement: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补码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50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52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51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16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41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28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55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en-US" altLang="zh-CN" dirty="0" smtClean="0"/>
              <a:t>T2B</a:t>
            </a:r>
            <a:r>
              <a:rPr lang="zh-CN" altLang="en-US" dirty="0" smtClean="0"/>
              <a:t>：真值（有符号数）到二进制；</a:t>
            </a:r>
            <a:r>
              <a:rPr lang="en-US" altLang="zh-CN" dirty="0" smtClean="0"/>
              <a:t>B2U</a:t>
            </a:r>
            <a:r>
              <a:rPr lang="zh-CN" altLang="en-US" dirty="0" smtClean="0"/>
              <a:t>：二进制到无符号数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24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42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82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8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60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79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89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316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029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411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159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980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76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zh-CN" altLang="en-US" dirty="0" smtClean="0"/>
              <a:t>语言中表示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进制时，</a:t>
            </a:r>
            <a:r>
              <a:rPr lang="en-US" altLang="zh-CN" dirty="0" smtClean="0"/>
              <a:t>a-f</a:t>
            </a:r>
            <a:r>
              <a:rPr lang="zh-CN" altLang="en-US" dirty="0" smtClean="0"/>
              <a:t>大小写一致？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426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16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字节</a:t>
            </a:r>
            <a:endParaRPr lang="en-US" altLang="zh-CN" dirty="0" smtClean="0"/>
          </a:p>
          <a:p>
            <a:r>
              <a:rPr lang="zh-CN" altLang="en-US" dirty="0" smtClean="0"/>
              <a:t>整形是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56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2018.10.11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08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Manipulations</a:t>
            </a:r>
            <a:r>
              <a:rPr lang="zh-CN" altLang="en-US" dirty="0" smtClean="0"/>
              <a:t>：操作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45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Algebra: </a:t>
            </a:r>
            <a:r>
              <a:rPr lang="zh-CN" altLang="en-US" dirty="0" smtClean="0"/>
              <a:t>代数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9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39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Here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4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/>
              <a:t>Bits, Bytes and Integers – Part 1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b="0" dirty="0"/>
              <a:t>15-213/18-213/15-513: Introduction to Computer Systems</a:t>
            </a:r>
            <a:r>
              <a:rPr lang="en-US" b="0" dirty="0"/>
              <a:t/>
            </a:r>
            <a:br>
              <a:rPr lang="en-US" b="0" dirty="0"/>
            </a:br>
            <a:r>
              <a:rPr lang="en-US" sz="2000" b="0" dirty="0"/>
              <a:t>2</a:t>
            </a:r>
            <a:r>
              <a:rPr lang="en-US" sz="2000" b="0" baseline="30000" dirty="0"/>
              <a:t>nd</a:t>
            </a:r>
            <a:r>
              <a:rPr lang="en-US" sz="2000" b="0" dirty="0"/>
              <a:t> Lecture,  </a:t>
            </a:r>
            <a:r>
              <a:rPr lang="en-US" sz="2000" b="0" dirty="0" smtClean="0"/>
              <a:t>Aug. 31</a:t>
            </a:r>
            <a:r>
              <a:rPr lang="en-US" sz="2000" b="0" dirty="0"/>
              <a:t>, </a:t>
            </a:r>
            <a:r>
              <a:rPr lang="en-US" sz="2000" b="0" dirty="0" smtClean="0"/>
              <a:t>2017</a:t>
            </a:r>
            <a:endParaRPr lang="en-US" sz="2000" b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Today’s Instructor:</a:t>
            </a:r>
            <a:r>
              <a:rPr lang="en-US" dirty="0"/>
              <a:t> </a:t>
            </a:r>
          </a:p>
          <a:p>
            <a:r>
              <a:rPr lang="en-US" dirty="0" smtClean="0"/>
              <a:t>Randy Bryant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Box 22"/>
          <p:cNvSpPr txBox="1">
            <a:spLocks noChangeArrowheads="1"/>
          </p:cNvSpPr>
          <p:nvPr/>
        </p:nvSpPr>
        <p:spPr bwMode="auto">
          <a:xfrm>
            <a:off x="78704" y="3708533"/>
            <a:ext cx="2990850" cy="81438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65535=2</a:t>
            </a:r>
            <a:r>
              <a:rPr kumimoji="0" lang="en-US" altLang="zh-CN" sz="1900" b="1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16</a:t>
            </a:r>
            <a:r>
              <a:rPr kumimoji="0" lang="en-US" altLang="zh-CN" sz="1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-1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[-65535]</a:t>
            </a:r>
            <a:r>
              <a:rPr kumimoji="0" lang="zh-CN" altLang="en-US" sz="1900" b="1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补</a:t>
            </a:r>
            <a:r>
              <a:rPr kumimoji="0" lang="en-US" altLang="zh-CN" sz="1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=FFFF0001H</a:t>
            </a:r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65200" y="228600"/>
            <a:ext cx="7264400" cy="543739"/>
          </a:xfrm>
        </p:spPr>
        <p:txBody>
          <a:bodyPr lIns="63500" tIns="25400" rIns="63500" bIns="25400" anchor="t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0000"/>
                </a:solidFill>
                <a:ea typeface="宋体" pitchFamily="2" charset="-122"/>
              </a:rPr>
              <a:t>数据的存储和排列顺序</a:t>
            </a:r>
            <a:endParaRPr lang="en-US" altLang="zh-CN" sz="3200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225425" y="763588"/>
            <a:ext cx="7772400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203200" marR="0" lvl="0" indent="-203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itchFamily="49" charset="-122"/>
                <a:cs typeface="+mn-cs"/>
              </a:rPr>
              <a:t>80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itchFamily="49" charset="-122"/>
                <a:cs typeface="+mn-cs"/>
              </a:rPr>
              <a:t>年代开始，几乎所有机器都用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黑体" pitchFamily="49" charset="-122"/>
                <a:cs typeface="+mn-cs"/>
              </a:rPr>
              <a:t>字节编址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/>
              <a:ea typeface="黑体" pitchFamily="49" charset="-122"/>
              <a:cs typeface="+mn-cs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itchFamily="49" charset="-122"/>
                <a:cs typeface="+mn-cs"/>
              </a:rPr>
              <a:t>ISA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itchFamily="49" charset="-122"/>
                <a:cs typeface="+mn-cs"/>
              </a:rPr>
              <a:t>设计时要考虑的两个问题：</a:t>
            </a:r>
          </a:p>
          <a:p>
            <a:pPr marL="685800" marR="0" lvl="1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如何根据一个字节地址取到一个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32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位的字？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-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字的存放问题</a:t>
            </a:r>
          </a:p>
          <a:p>
            <a:pPr marL="685800" marR="0" lvl="1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一个字能否存放在任何字节边界？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-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字的边界对齐问题</a:t>
            </a:r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249238" y="2320925"/>
            <a:ext cx="8234362" cy="9746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例如，若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i = -65535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，存放在内存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100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号单元（即占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100#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～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103#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），则用“取数”指令访问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100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号单元取出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时，必须清楚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个字节是如何存放的。</a:t>
            </a:r>
          </a:p>
        </p:txBody>
      </p: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2988597" y="3398837"/>
            <a:ext cx="6231603" cy="1401763"/>
            <a:chOff x="955" y="2082"/>
            <a:chExt cx="4346" cy="1004"/>
          </a:xfrm>
        </p:grpSpPr>
        <p:grpSp>
          <p:nvGrpSpPr>
            <p:cNvPr id="52" name="Group 6"/>
            <p:cNvGrpSpPr>
              <a:grpSpLocks/>
            </p:cNvGrpSpPr>
            <p:nvPr/>
          </p:nvGrpSpPr>
          <p:grpSpPr bwMode="auto">
            <a:xfrm>
              <a:off x="955" y="2082"/>
              <a:ext cx="4346" cy="1004"/>
              <a:chOff x="767" y="2136"/>
              <a:chExt cx="4346" cy="1004"/>
            </a:xfrm>
          </p:grpSpPr>
          <p:sp>
            <p:nvSpPr>
              <p:cNvPr id="54" name="Rectangle 7"/>
              <p:cNvSpPr>
                <a:spLocks noChangeArrowheads="1"/>
              </p:cNvSpPr>
              <p:nvPr/>
            </p:nvSpPr>
            <p:spPr bwMode="auto">
              <a:xfrm>
                <a:off x="1252" y="2136"/>
                <a:ext cx="1960" cy="1004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55" name="Rectangle 8"/>
              <p:cNvSpPr>
                <a:spLocks noChangeArrowheads="1"/>
              </p:cNvSpPr>
              <p:nvPr/>
            </p:nvSpPr>
            <p:spPr bwMode="auto">
              <a:xfrm>
                <a:off x="1252" y="2524"/>
                <a:ext cx="1960" cy="28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56" name="Line 9"/>
              <p:cNvSpPr>
                <a:spLocks noChangeShapeType="1"/>
              </p:cNvSpPr>
              <p:nvPr/>
            </p:nvSpPr>
            <p:spPr bwMode="auto">
              <a:xfrm>
                <a:off x="2208" y="2524"/>
                <a:ext cx="0" cy="2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Line 10"/>
              <p:cNvSpPr>
                <a:spLocks noChangeShapeType="1"/>
              </p:cNvSpPr>
              <p:nvPr/>
            </p:nvSpPr>
            <p:spPr bwMode="auto">
              <a:xfrm>
                <a:off x="1728" y="2524"/>
                <a:ext cx="0" cy="2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Line 11"/>
              <p:cNvSpPr>
                <a:spLocks noChangeShapeType="1"/>
              </p:cNvSpPr>
              <p:nvPr/>
            </p:nvSpPr>
            <p:spPr bwMode="auto">
              <a:xfrm>
                <a:off x="2688" y="2524"/>
                <a:ext cx="0" cy="2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Rectangle 12"/>
              <p:cNvSpPr>
                <a:spLocks noChangeArrowheads="1"/>
              </p:cNvSpPr>
              <p:nvPr/>
            </p:nvSpPr>
            <p:spPr bwMode="auto">
              <a:xfrm>
                <a:off x="1296" y="2568"/>
                <a:ext cx="376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msb</a:t>
                </a:r>
              </a:p>
            </p:txBody>
          </p:sp>
          <p:sp>
            <p:nvSpPr>
              <p:cNvPr id="60" name="Rectangle 13"/>
              <p:cNvSpPr>
                <a:spLocks noChangeArrowheads="1"/>
              </p:cNvSpPr>
              <p:nvPr/>
            </p:nvSpPr>
            <p:spPr bwMode="auto">
              <a:xfrm>
                <a:off x="2784" y="2568"/>
                <a:ext cx="288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lsb</a:t>
                </a:r>
              </a:p>
            </p:txBody>
          </p:sp>
          <p:sp>
            <p:nvSpPr>
              <p:cNvPr id="61" name="Rectangle 14"/>
              <p:cNvSpPr>
                <a:spLocks noChangeArrowheads="1"/>
              </p:cNvSpPr>
              <p:nvPr/>
            </p:nvSpPr>
            <p:spPr bwMode="auto">
              <a:xfrm>
                <a:off x="1400" y="2344"/>
                <a:ext cx="1680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103     102     101      </a:t>
                </a: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</a:rPr>
                  <a:t>100</a:t>
                </a:r>
              </a:p>
            </p:txBody>
          </p:sp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3320" y="2344"/>
                <a:ext cx="1793" cy="19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little endian word 100#</a:t>
                </a:r>
              </a:p>
            </p:txBody>
          </p:sp>
          <p:sp>
            <p:nvSpPr>
              <p:cNvPr id="63" name="Rectangle 16"/>
              <p:cNvSpPr>
                <a:spLocks noChangeArrowheads="1"/>
              </p:cNvSpPr>
              <p:nvPr/>
            </p:nvSpPr>
            <p:spPr bwMode="auto">
              <a:xfrm>
                <a:off x="1400" y="2872"/>
                <a:ext cx="1680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</a:rPr>
                  <a:t>100</a:t>
                </a: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    101     102      103</a:t>
                </a:r>
              </a:p>
            </p:txBody>
          </p:sp>
          <p:sp>
            <p:nvSpPr>
              <p:cNvPr id="64" name="Rectangle 17"/>
              <p:cNvSpPr>
                <a:spLocks noChangeArrowheads="1"/>
              </p:cNvSpPr>
              <p:nvPr/>
            </p:nvSpPr>
            <p:spPr bwMode="auto">
              <a:xfrm>
                <a:off x="3320" y="2824"/>
                <a:ext cx="1706" cy="19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big endian word 100#</a:t>
                </a:r>
              </a:p>
            </p:txBody>
          </p:sp>
          <p:sp>
            <p:nvSpPr>
              <p:cNvPr id="65" name="Text Box 18"/>
              <p:cNvSpPr txBox="1">
                <a:spLocks noChangeArrowheads="1"/>
              </p:cNvSpPr>
              <p:nvPr/>
            </p:nvSpPr>
            <p:spPr bwMode="auto">
              <a:xfrm>
                <a:off x="767" y="2548"/>
                <a:ext cx="57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Word:</a:t>
                </a:r>
              </a:p>
            </p:txBody>
          </p:sp>
        </p:grp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1506" y="2096"/>
              <a:ext cx="1811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rPr>
                <a:t>    FF      FF       00        01</a:t>
              </a:r>
            </a:p>
          </p:txBody>
        </p:sp>
      </p:grpSp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442913" y="4821238"/>
            <a:ext cx="8183562" cy="1487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42900" marR="0" lvl="0" indent="-342900" defTabSz="914400" eaLnBrk="0" fontAlgn="auto" latinLnBrk="0" hangingPunct="0">
              <a:lnSpc>
                <a:spcPct val="87000"/>
              </a:lnSpc>
              <a:spcBef>
                <a:spcPct val="410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>
                <a:tab pos="1600200" algn="l"/>
              </a:tabLst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大端方式（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Big Endian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）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:  MSB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所在的地址是数的地址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  <a:p>
            <a:pPr marL="342900" marR="0" lvl="0" indent="-342900" defTabSz="914400" eaLnBrk="0" fontAlgn="auto" latinLnBrk="0" hangingPunct="0">
              <a:lnSpc>
                <a:spcPct val="87000"/>
              </a:lnSpc>
              <a:spcBef>
                <a:spcPct val="410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>
                <a:tab pos="16002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               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</a:rPr>
              <a:t>e.g. IBM 360/370, Motorola 68k, MIPS, Sparc, HP PA</a:t>
            </a:r>
          </a:p>
          <a:p>
            <a:pPr marL="342900" marR="0" lvl="0" indent="-342900" defTabSz="914400" eaLnBrk="0" fontAlgn="auto" latinLnBrk="0" hangingPunct="0">
              <a:lnSpc>
                <a:spcPct val="87000"/>
              </a:lnSpc>
              <a:spcBef>
                <a:spcPct val="410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>
                <a:tab pos="1600200" algn="l"/>
              </a:tabLst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小端方式（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 Little Endian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）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:  LSB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所在的地址是数的地址</a:t>
            </a:r>
          </a:p>
          <a:p>
            <a:pPr marL="342900" marR="0" lvl="0" indent="-342900" defTabSz="914400" eaLnBrk="0" fontAlgn="auto" latinLnBrk="0" hangingPunct="0">
              <a:lnSpc>
                <a:spcPct val="87000"/>
              </a:lnSpc>
              <a:spcBef>
                <a:spcPct val="410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>
                <a:tab pos="16002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                      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</a:rPr>
              <a:t>e.g. Intel 80x86, DEC VAX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292100" y="6384925"/>
            <a:ext cx="8008938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</a:rPr>
              <a:t>有些机器两种方式都支持，可通过特定控制位来设定采用哪种方式。</a:t>
            </a:r>
          </a:p>
        </p:txBody>
      </p:sp>
    </p:spTree>
    <p:extLst>
      <p:ext uri="{BB962C8B-B14F-4D97-AF65-F5344CB8AC3E}">
        <p14:creationId xmlns:p14="http://schemas.microsoft.com/office/powerpoint/2010/main" val="1297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Representing Integers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5080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Decimal: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Binary: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</a:t>
            </a:r>
            <a:r>
              <a:rPr lang="en-US" sz="1800" b="0" dirty="0">
                <a:solidFill>
                  <a:srgbClr val="FF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0011 1011 0110 1101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Hex: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</a:t>
            </a:r>
            <a:r>
              <a:rPr lang="en-US" sz="1800" b="0" dirty="0">
                <a:solidFill>
                  <a:srgbClr val="FF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3    B    6    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98" name="Rectangle 1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96" name="Rectangle 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94" name="Rectangle 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92" name="Rectangle 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641600" y="2208213"/>
            <a:ext cx="617538" cy="1703387"/>
            <a:chOff x="0" y="0"/>
            <a:chExt cx="389" cy="1073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84" name="Rectangle 2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82" name="Rectangle 2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80" name="Rectangle 3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78" name="Rectangle 3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1574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>
            <a:spLocks/>
          </p:cNvSpPr>
          <p:nvPr/>
        </p:nvSpPr>
        <p:spPr bwMode="auto">
          <a:xfrm>
            <a:off x="357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</p:txBody>
      </p: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66" name="Rectangle 4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7" name="Rectangle 4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64" name="Rectangle 5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5" name="Rectangle 5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62" name="Rectangle 5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3" name="Rectangle 5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60" name="Rectangle 5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1" name="Rectangle 5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55" name="Rectangle 58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2654300" y="4773613"/>
            <a:ext cx="617538" cy="1703387"/>
            <a:chOff x="0" y="0"/>
            <a:chExt cx="389" cy="1073"/>
          </a:xfrm>
        </p:grpSpPr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3" name="Group 61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52" name="Rectangle 6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3" name="Rectangle 6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24" name="Group 64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50" name="Rectangle 6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1" name="Rectangle 6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25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48" name="Rectangle 6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9" name="Rectangle 6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6" name="Group 70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46" name="Rectangle 7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7" name="Rectangle 7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41" name="Rectangle 73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1587500" y="5384800"/>
            <a:ext cx="1066800" cy="914400"/>
            <a:chOff x="0" y="0"/>
            <a:chExt cx="672" cy="576"/>
          </a:xfrm>
        </p:grpSpPr>
        <p:sp>
          <p:nvSpPr>
            <p:cNvPr id="53336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7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8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9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4" name="Rectangle 79"/>
          <p:cNvSpPr>
            <a:spLocks/>
          </p:cNvSpPr>
          <p:nvPr/>
        </p:nvSpPr>
        <p:spPr bwMode="auto">
          <a:xfrm>
            <a:off x="3810000" y="6030913"/>
            <a:ext cx="3872001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Two’s complement </a:t>
            </a:r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representation</a:t>
            </a:r>
          </a:p>
        </p:txBody>
      </p:sp>
      <p:sp>
        <p:nvSpPr>
          <p:cNvPr id="53265" name="Line 80"/>
          <p:cNvSpPr>
            <a:spLocks noChangeShapeType="1"/>
          </p:cNvSpPr>
          <p:nvPr/>
        </p:nvSpPr>
        <p:spPr bwMode="auto">
          <a:xfrm rot="10800000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66" name="Rectangle 81"/>
          <p:cNvSpPr>
            <a:spLocks/>
          </p:cNvSpPr>
          <p:nvPr/>
        </p:nvSpPr>
        <p:spPr bwMode="auto">
          <a:xfrm>
            <a:off x="355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 B = -15213;</a:t>
            </a:r>
          </a:p>
        </p:txBody>
      </p:sp>
      <p:sp>
        <p:nvSpPr>
          <p:cNvPr id="53267" name="Rectangle 82"/>
          <p:cNvSpPr>
            <a:spLocks/>
          </p:cNvSpPr>
          <p:nvPr/>
        </p:nvSpPr>
        <p:spPr bwMode="auto">
          <a:xfrm>
            <a:off x="4152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long int C = 15213;</a:t>
            </a:r>
          </a:p>
        </p:txBody>
      </p: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53334" name="Rectangle 85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5" name="Rectangle 86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53332" name="Rectangle 88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3" name="Rectangle 89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53330" name="Rectangle 91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1" name="Rectangle 92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53312" name="Group 93"/>
            <p:cNvGrpSpPr>
              <a:grpSpLocks/>
            </p:cNvGrpSpPr>
            <p:nvPr/>
          </p:nvGrpSpPr>
          <p:grpSpPr bwMode="auto"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53328" name="Rectangle 94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29" name="Rectangle 95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</p:grpSp>
      <p:grpSp>
        <p:nvGrpSpPr>
          <p:cNvPr id="53313" name="Group 96"/>
          <p:cNvGrpSpPr>
            <a:grpSpLocks/>
          </p:cNvGrpSpPr>
          <p:nvPr/>
        </p:nvGrpSpPr>
        <p:grpSpPr bwMode="auto"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53314" name="Group 97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15" name="Group 98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22" name="Rectangle 9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3" name="Rectangle 10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24" name="Group 101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20" name="Rectangle 10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1" name="Rectangle 10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25" name="Group 104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18" name="Rectangle 10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9" name="Rectangle 10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26" name="Group 107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16" name="Rectangle 10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7" name="Rectangle 10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11" name="Rectangle 110"/>
            <p:cNvSpPr>
              <a:spLocks/>
            </p:cNvSpPr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</a:p>
          </p:txBody>
        </p:sp>
      </p:grpSp>
      <p:grpSp>
        <p:nvGrpSpPr>
          <p:cNvPr id="53327" name="Group 111"/>
          <p:cNvGrpSpPr>
            <a:grpSpLocks/>
          </p:cNvGrpSpPr>
          <p:nvPr/>
        </p:nvGrpSpPr>
        <p:grpSpPr bwMode="auto">
          <a:xfrm>
            <a:off x="8013700" y="2398713"/>
            <a:ext cx="617538" cy="1703387"/>
            <a:chOff x="0" y="0"/>
            <a:chExt cx="389" cy="1073"/>
          </a:xfrm>
        </p:grpSpPr>
        <p:grpSp>
          <p:nvGrpSpPr>
            <p:cNvPr id="53340" name="Group 112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53342" name="Group 113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08" name="Rectangle 1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9" name="Rectangle 1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43" name="Group 116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06" name="Rectangle 1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7" name="Rectangle 1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44" name="Group 119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04" name="Rectangle 1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5" name="Rectangle 1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45" name="Group 122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02" name="Rectangle 12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3" name="Rectangle 12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97" name="Rectangle 125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53354" name="Group 126"/>
          <p:cNvGrpSpPr>
            <a:grpSpLocks/>
          </p:cNvGrpSpPr>
          <p:nvPr/>
        </p:nvGrpSpPr>
        <p:grpSpPr bwMode="auto">
          <a:xfrm>
            <a:off x="6946900" y="3009900"/>
            <a:ext cx="1066800" cy="914400"/>
            <a:chOff x="0" y="0"/>
            <a:chExt cx="672" cy="576"/>
          </a:xfrm>
        </p:grpSpPr>
        <p:sp>
          <p:nvSpPr>
            <p:cNvPr id="53292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3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4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5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53356" name="Group 131"/>
          <p:cNvGrpSpPr>
            <a:grpSpLocks/>
          </p:cNvGrpSpPr>
          <p:nvPr/>
        </p:nvGrpSpPr>
        <p:grpSpPr bwMode="auto"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53357" name="Group 132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58" name="Group 133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290" name="Rectangle 13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91" name="Rectangle 13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59" name="Group 136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288" name="Rectangle 13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9" name="Rectangle 13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72" name="Group 139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286" name="Rectangle 14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7" name="Rectangle 14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74" name="Group 142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284" name="Rectangle 14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5" name="Rectangle 14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79" name="Rectangle 145"/>
            <p:cNvSpPr>
              <a:spLocks/>
            </p:cNvSpPr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</a:p>
          </p:txBody>
        </p:sp>
      </p:grpSp>
      <p:grpSp>
        <p:nvGrpSpPr>
          <p:cNvPr id="53375" name="Group 146"/>
          <p:cNvGrpSpPr>
            <a:grpSpLocks/>
          </p:cNvGrpSpPr>
          <p:nvPr/>
        </p:nvGrpSpPr>
        <p:grpSpPr bwMode="auto">
          <a:xfrm>
            <a:off x="5270500" y="3009900"/>
            <a:ext cx="1066800" cy="915988"/>
            <a:chOff x="0" y="0"/>
            <a:chExt cx="672" cy="577"/>
          </a:xfrm>
        </p:grpSpPr>
        <p:sp>
          <p:nvSpPr>
            <p:cNvPr id="53274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5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6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7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cxnSp>
        <p:nvCxnSpPr>
          <p:cNvPr id="18436" name="Straight Arrow Connector 18435"/>
          <p:cNvCxnSpPr/>
          <p:nvPr/>
        </p:nvCxnSpPr>
        <p:spPr bwMode="auto">
          <a:xfrm>
            <a:off x="435077" y="2239296"/>
            <a:ext cx="0" cy="1752600"/>
          </a:xfrm>
          <a:prstGeom prst="straightConnector1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437" name="TextBox 18436"/>
          <p:cNvSpPr txBox="1"/>
          <p:nvPr/>
        </p:nvSpPr>
        <p:spPr>
          <a:xfrm>
            <a:off x="26313" y="2199491"/>
            <a:ext cx="430887" cy="184941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Increasing addresses</a:t>
            </a:r>
          </a:p>
        </p:txBody>
      </p:sp>
    </p:spTree>
    <p:extLst>
      <p:ext uri="{BB962C8B-B14F-4D97-AF65-F5344CB8AC3E}">
        <p14:creationId xmlns:p14="http://schemas.microsoft.com/office/powerpoint/2010/main" val="67028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82587"/>
            <a:ext cx="7048500" cy="660400"/>
          </a:xfrm>
        </p:spPr>
        <p:txBody>
          <a:bodyPr lIns="63500" tIns="25400" rIns="63500" bIns="25400" anchor="t">
            <a:spAutoFit/>
          </a:bodyPr>
          <a:lstStyle/>
          <a:p>
            <a:r>
              <a:rPr lang="en-US" altLang="zh-CN" sz="3200" smtClean="0">
                <a:ea typeface="宋体" pitchFamily="2" charset="-122"/>
              </a:rPr>
              <a:t>BIG Endian versus Little Endian</a:t>
            </a:r>
            <a:r>
              <a:rPr lang="en-US" altLang="zh-CN" smtClean="0">
                <a:ea typeface="宋体" pitchFamily="2" charset="-122"/>
              </a:rPr>
              <a:t> </a:t>
            </a:r>
            <a:endParaRPr lang="en-US" altLang="zh-CN" sz="2800" smtClean="0">
              <a:ea typeface="宋体" pitchFamily="2" charset="-122"/>
            </a:endParaRP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557213" y="1335087"/>
            <a:ext cx="7997825" cy="425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Ex3: Memory layout of a instruction  located in 1000</a:t>
            </a:r>
          </a:p>
        </p:txBody>
      </p: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1155700" y="3767137"/>
            <a:ext cx="6226175" cy="173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</p:txBody>
      </p:sp>
      <p:sp>
        <p:nvSpPr>
          <p:cNvPr id="41" name="Text Box 28"/>
          <p:cNvSpPr txBox="1">
            <a:spLocks noChangeArrowheads="1"/>
          </p:cNvSpPr>
          <p:nvPr/>
        </p:nvSpPr>
        <p:spPr bwMode="auto">
          <a:xfrm>
            <a:off x="530225" y="1831975"/>
            <a:ext cx="8343900" cy="137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黑体" pitchFamily="49" charset="-122"/>
              </a:rPr>
              <a:t>假定小端机器中指令：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黑体" pitchFamily="49" charset="-122"/>
              </a:rPr>
              <a:t>mov AX, 0x12345(BX)</a:t>
            </a:r>
          </a:p>
          <a:p>
            <a:pPr marL="0" marR="0" lvl="0" indent="0" defTabSz="914400" eaLnBrk="0" fontAlgn="auto" latinLnBrk="0" hangingPunc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ea typeface="黑体" pitchFamily="49" charset="-122"/>
              </a:rPr>
              <a:t>其中操作码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ea typeface="黑体" pitchFamily="49" charset="-122"/>
              </a:rPr>
              <a:t>mov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ea typeface="黑体" pitchFamily="49" charset="-122"/>
              </a:rPr>
              <a:t>为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ea typeface="黑体" pitchFamily="49" charset="-122"/>
              </a:rPr>
              <a:t>40H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ea typeface="黑体" pitchFamily="49" charset="-122"/>
              </a:rPr>
              <a:t>，寄存器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ea typeface="黑体" pitchFamily="49" charset="-122"/>
              </a:rPr>
              <a:t>AX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ea typeface="黑体" pitchFamily="49" charset="-122"/>
              </a:rPr>
              <a:t>和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ea typeface="黑体" pitchFamily="49" charset="-122"/>
              </a:rPr>
              <a:t>BX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ea typeface="黑体" pitchFamily="49" charset="-122"/>
              </a:rPr>
              <a:t>的编号分别为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ea typeface="黑体" pitchFamily="49" charset="-122"/>
              </a:rPr>
              <a:t>0001B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ea typeface="黑体" pitchFamily="49" charset="-122"/>
              </a:rPr>
              <a:t>和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ea typeface="黑体" pitchFamily="49" charset="-122"/>
              </a:rPr>
              <a:t>0010B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ea typeface="黑体" pitchFamily="49" charset="-122"/>
              </a:rPr>
              <a:t>，立即数占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ea typeface="黑体" pitchFamily="49" charset="-122"/>
              </a:rPr>
              <a:t>32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ea typeface="黑体" pitchFamily="49" charset="-122"/>
              </a:rPr>
              <a:t>位，则存放顺序为：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黑体" pitchFamily="49" charset="-122"/>
              </a:rPr>
              <a:t> </a:t>
            </a: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379413" y="4383087"/>
            <a:ext cx="4919662" cy="385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200" b="1">
                <a:solidFill>
                  <a:srgbClr val="CC0000"/>
                </a:solidFill>
                <a:ea typeface="黑体" pitchFamily="49" charset="-122"/>
              </a:rPr>
              <a:t>若在大端机器上，则存放顺序如何？</a:t>
            </a:r>
          </a:p>
        </p:txBody>
      </p:sp>
      <p:grpSp>
        <p:nvGrpSpPr>
          <p:cNvPr id="43" name="Group 40"/>
          <p:cNvGrpSpPr>
            <a:grpSpLocks/>
          </p:cNvGrpSpPr>
          <p:nvPr/>
        </p:nvGrpSpPr>
        <p:grpSpPr bwMode="auto">
          <a:xfrm>
            <a:off x="946150" y="4949825"/>
            <a:ext cx="3744913" cy="458787"/>
            <a:chOff x="3270" y="2978"/>
            <a:chExt cx="2359" cy="330"/>
          </a:xfrm>
        </p:grpSpPr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3270" y="2986"/>
              <a:ext cx="2359" cy="274"/>
            </a:xfrm>
            <a:prstGeom prst="rect">
              <a:avLst/>
            </a:prstGeom>
            <a:noFill/>
            <a:ln w="12700">
              <a:solidFill>
                <a:srgbClr val="0033CC"/>
              </a:solidFill>
              <a:miter lim="800000"/>
              <a:headEnd/>
              <a:tailEnd/>
            </a:ln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3808" y="2978"/>
              <a:ext cx="0" cy="283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3325" y="3021"/>
              <a:ext cx="421" cy="2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rPr>
                <a:t>40</a:t>
              </a: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4070" y="2988"/>
              <a:ext cx="0" cy="283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 Box 45"/>
            <p:cNvSpPr txBox="1">
              <a:spLocks noChangeArrowheads="1"/>
            </p:cNvSpPr>
            <p:nvPr/>
          </p:nvSpPr>
          <p:spPr bwMode="auto">
            <a:xfrm>
              <a:off x="3821" y="3023"/>
              <a:ext cx="329" cy="2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49" name="Text Box 46"/>
            <p:cNvSpPr txBox="1">
              <a:spLocks noChangeArrowheads="1"/>
            </p:cNvSpPr>
            <p:nvPr/>
          </p:nvSpPr>
          <p:spPr bwMode="auto">
            <a:xfrm>
              <a:off x="4105" y="3031"/>
              <a:ext cx="329" cy="2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4359" y="2989"/>
              <a:ext cx="0" cy="283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Text Box 48"/>
            <p:cNvSpPr txBox="1">
              <a:spLocks noChangeArrowheads="1"/>
            </p:cNvSpPr>
            <p:nvPr/>
          </p:nvSpPr>
          <p:spPr bwMode="auto">
            <a:xfrm>
              <a:off x="4466" y="3029"/>
              <a:ext cx="1061" cy="2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rPr>
                <a:t>00 01 23 45</a:t>
              </a:r>
            </a:p>
          </p:txBody>
        </p:sp>
      </p:grpSp>
      <p:grpSp>
        <p:nvGrpSpPr>
          <p:cNvPr id="52" name="Group 49"/>
          <p:cNvGrpSpPr>
            <a:grpSpLocks/>
          </p:cNvGrpSpPr>
          <p:nvPr/>
        </p:nvGrpSpPr>
        <p:grpSpPr bwMode="auto">
          <a:xfrm>
            <a:off x="908050" y="3581400"/>
            <a:ext cx="3744913" cy="458787"/>
            <a:chOff x="3270" y="2978"/>
            <a:chExt cx="2359" cy="330"/>
          </a:xfrm>
        </p:grpSpPr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3270" y="2986"/>
              <a:ext cx="2359" cy="274"/>
            </a:xfrm>
            <a:prstGeom prst="rect">
              <a:avLst/>
            </a:prstGeom>
            <a:noFill/>
            <a:ln w="12700">
              <a:solidFill>
                <a:srgbClr val="0033CC"/>
              </a:solidFill>
              <a:miter lim="800000"/>
              <a:headEnd/>
              <a:tailEnd/>
            </a:ln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4" name="Line 51"/>
            <p:cNvSpPr>
              <a:spLocks noChangeShapeType="1"/>
            </p:cNvSpPr>
            <p:nvPr/>
          </p:nvSpPr>
          <p:spPr bwMode="auto">
            <a:xfrm>
              <a:off x="3808" y="2978"/>
              <a:ext cx="0" cy="283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Text Box 52"/>
            <p:cNvSpPr txBox="1">
              <a:spLocks noChangeArrowheads="1"/>
            </p:cNvSpPr>
            <p:nvPr/>
          </p:nvSpPr>
          <p:spPr bwMode="auto">
            <a:xfrm>
              <a:off x="3325" y="3021"/>
              <a:ext cx="421" cy="2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rPr>
                <a:t>40</a:t>
              </a:r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4070" y="2988"/>
              <a:ext cx="0" cy="283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Text Box 54"/>
            <p:cNvSpPr txBox="1">
              <a:spLocks noChangeArrowheads="1"/>
            </p:cNvSpPr>
            <p:nvPr/>
          </p:nvSpPr>
          <p:spPr bwMode="auto">
            <a:xfrm>
              <a:off x="3821" y="3023"/>
              <a:ext cx="329" cy="2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58" name="Text Box 55"/>
            <p:cNvSpPr txBox="1">
              <a:spLocks noChangeArrowheads="1"/>
            </p:cNvSpPr>
            <p:nvPr/>
          </p:nvSpPr>
          <p:spPr bwMode="auto">
            <a:xfrm>
              <a:off x="4105" y="3031"/>
              <a:ext cx="329" cy="2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4359" y="2989"/>
              <a:ext cx="0" cy="283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57"/>
            <p:cNvSpPr txBox="1">
              <a:spLocks noChangeArrowheads="1"/>
            </p:cNvSpPr>
            <p:nvPr/>
          </p:nvSpPr>
          <p:spPr bwMode="auto">
            <a:xfrm>
              <a:off x="4466" y="3029"/>
              <a:ext cx="1061" cy="2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rPr>
                <a:t>45 23 01 00</a:t>
              </a:r>
            </a:p>
          </p:txBody>
        </p:sp>
      </p:grpSp>
      <p:grpSp>
        <p:nvGrpSpPr>
          <p:cNvPr id="61" name="Group 58"/>
          <p:cNvGrpSpPr>
            <a:grpSpLocks/>
          </p:cNvGrpSpPr>
          <p:nvPr/>
        </p:nvGrpSpPr>
        <p:grpSpPr bwMode="auto">
          <a:xfrm>
            <a:off x="4718050" y="3465512"/>
            <a:ext cx="1184275" cy="1901825"/>
            <a:chOff x="2947" y="3206"/>
            <a:chExt cx="746" cy="1198"/>
          </a:xfrm>
        </p:grpSpPr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381" y="3206"/>
              <a:ext cx="312" cy="11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00</a:t>
              </a:r>
            </a:p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01</a:t>
              </a:r>
            </a:p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23</a:t>
              </a:r>
            </a:p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45</a:t>
              </a:r>
            </a:p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12</a:t>
              </a:r>
            </a:p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40</a:t>
              </a:r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2947" y="3597"/>
              <a:ext cx="449" cy="1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4" name="Group 61"/>
          <p:cNvGrpSpPr>
            <a:grpSpLocks/>
          </p:cNvGrpSpPr>
          <p:nvPr/>
        </p:nvGrpSpPr>
        <p:grpSpPr bwMode="auto">
          <a:xfrm>
            <a:off x="4781550" y="3463925"/>
            <a:ext cx="2452688" cy="1901825"/>
            <a:chOff x="2907" y="3211"/>
            <a:chExt cx="1545" cy="1198"/>
          </a:xfrm>
        </p:grpSpPr>
        <p:sp>
          <p:nvSpPr>
            <p:cNvPr id="65" name="Rectangle 62"/>
            <p:cNvSpPr>
              <a:spLocks noChangeArrowheads="1"/>
            </p:cNvSpPr>
            <p:nvPr/>
          </p:nvSpPr>
          <p:spPr bwMode="auto">
            <a:xfrm>
              <a:off x="4140" y="3211"/>
              <a:ext cx="312" cy="11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45</a:t>
              </a:r>
            </a:p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23</a:t>
              </a:r>
            </a:p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01</a:t>
              </a:r>
            </a:p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00</a:t>
              </a:r>
            </a:p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12</a:t>
              </a:r>
            </a:p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40</a:t>
              </a:r>
            </a:p>
          </p:txBody>
        </p:sp>
        <p:sp>
          <p:nvSpPr>
            <p:cNvPr id="66" name="Line 63"/>
            <p:cNvSpPr>
              <a:spLocks noChangeShapeType="1"/>
            </p:cNvSpPr>
            <p:nvPr/>
          </p:nvSpPr>
          <p:spPr bwMode="auto">
            <a:xfrm flipV="1">
              <a:off x="2907" y="3965"/>
              <a:ext cx="1266" cy="1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7" name="Group 65"/>
          <p:cNvGrpSpPr>
            <a:grpSpLocks/>
          </p:cNvGrpSpPr>
          <p:nvPr/>
        </p:nvGrpSpPr>
        <p:grpSpPr bwMode="auto">
          <a:xfrm>
            <a:off x="5922963" y="3455987"/>
            <a:ext cx="901700" cy="2344738"/>
            <a:chOff x="3731" y="2409"/>
            <a:chExt cx="521" cy="1477"/>
          </a:xfrm>
        </p:grpSpPr>
        <p:sp>
          <p:nvSpPr>
            <p:cNvPr id="68" name="Rectangle 38"/>
            <p:cNvSpPr>
              <a:spLocks noChangeArrowheads="1"/>
            </p:cNvSpPr>
            <p:nvPr/>
          </p:nvSpPr>
          <p:spPr bwMode="auto">
            <a:xfrm>
              <a:off x="3731" y="2409"/>
              <a:ext cx="466" cy="11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rPr>
                <a:t>1005</a:t>
              </a:r>
            </a:p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rPr>
                <a:t>1004</a:t>
              </a:r>
            </a:p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rPr>
                <a:t>1003</a:t>
              </a:r>
            </a:p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rPr>
                <a:t>100</a:t>
              </a: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rPr>
                <a:t>2</a:t>
              </a:r>
            </a:p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rPr>
                <a:t>1001</a:t>
              </a:r>
            </a:p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rPr>
                <a:t>1000</a:t>
              </a:r>
            </a:p>
          </p:txBody>
        </p:sp>
        <p:sp>
          <p:nvSpPr>
            <p:cNvPr id="69" name="Text Box 64"/>
            <p:cNvSpPr txBox="1">
              <a:spLocks noChangeArrowheads="1"/>
            </p:cNvSpPr>
            <p:nvPr/>
          </p:nvSpPr>
          <p:spPr bwMode="auto">
            <a:xfrm>
              <a:off x="3783" y="3617"/>
              <a:ext cx="469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地址</a:t>
              </a:r>
            </a:p>
          </p:txBody>
        </p:sp>
      </p:grp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231775" y="5786437"/>
            <a:ext cx="5429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只需要考虑指令中立即数的顺序！</a:t>
            </a:r>
          </a:p>
        </p:txBody>
      </p:sp>
    </p:spTree>
    <p:extLst>
      <p:ext uri="{BB962C8B-B14F-4D97-AF65-F5344CB8AC3E}">
        <p14:creationId xmlns:p14="http://schemas.microsoft.com/office/powerpoint/2010/main" val="121985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  <p:bldP spid="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711200" y="500062"/>
            <a:ext cx="7858125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smtClean="0">
                <a:ea typeface="宋体" pitchFamily="2" charset="-122"/>
              </a:rPr>
              <a:t>Byte Swap Problem</a:t>
            </a:r>
            <a:r>
              <a:rPr lang="zh-CN" altLang="en-US" sz="3200" smtClean="0">
                <a:ea typeface="宋体" pitchFamily="2" charset="-122"/>
              </a:rPr>
              <a:t>（字节交换问题）</a:t>
            </a: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1606550" y="1193800"/>
            <a:ext cx="520700" cy="15875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0" name="Line 4"/>
          <p:cNvSpPr>
            <a:spLocks noChangeShapeType="1"/>
          </p:cNvSpPr>
          <p:nvPr/>
        </p:nvSpPr>
        <p:spPr bwMode="auto">
          <a:xfrm>
            <a:off x="1606550" y="1949450"/>
            <a:ext cx="520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1606550" y="1568450"/>
            <a:ext cx="520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>
            <a:off x="1606550" y="2330450"/>
            <a:ext cx="520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1676400" y="1250950"/>
            <a:ext cx="438150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78</a:t>
            </a: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1676400" y="1619250"/>
            <a:ext cx="438150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56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676400" y="2000250"/>
            <a:ext cx="438150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34</a:t>
            </a: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1676400" y="2432050"/>
            <a:ext cx="438150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2311400" y="2444750"/>
            <a:ext cx="254000" cy="28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2298700" y="2025650"/>
            <a:ext cx="254000" cy="28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2298700" y="1644650"/>
            <a:ext cx="254000" cy="28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298700" y="1263650"/>
            <a:ext cx="254000" cy="28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51" name="Rectangle 15"/>
          <p:cNvSpPr>
            <a:spLocks noChangeArrowheads="1"/>
          </p:cNvSpPr>
          <p:nvPr/>
        </p:nvSpPr>
        <p:spPr bwMode="auto">
          <a:xfrm>
            <a:off x="3263900" y="2025650"/>
            <a:ext cx="1397000" cy="827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increasing</a:t>
            </a:r>
          </a:p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byte</a:t>
            </a:r>
          </a:p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address</a:t>
            </a:r>
          </a:p>
        </p:txBody>
      </p:sp>
      <p:sp>
        <p:nvSpPr>
          <p:cNvPr id="52" name="Line 16"/>
          <p:cNvSpPr>
            <a:spLocks noChangeShapeType="1"/>
          </p:cNvSpPr>
          <p:nvPr/>
        </p:nvSpPr>
        <p:spPr bwMode="auto">
          <a:xfrm flipV="1">
            <a:off x="3771900" y="1460500"/>
            <a:ext cx="0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1168400" y="2990850"/>
            <a:ext cx="1320800" cy="28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Big Endian</a:t>
            </a: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5353050" y="1201737"/>
            <a:ext cx="520700" cy="15875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>
            <a:off x="5353050" y="2001837"/>
            <a:ext cx="520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Line 20"/>
          <p:cNvSpPr>
            <a:spLocks noChangeShapeType="1"/>
          </p:cNvSpPr>
          <p:nvPr/>
        </p:nvSpPr>
        <p:spPr bwMode="auto">
          <a:xfrm>
            <a:off x="5353050" y="1620837"/>
            <a:ext cx="520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Line 21"/>
          <p:cNvSpPr>
            <a:spLocks noChangeShapeType="1"/>
          </p:cNvSpPr>
          <p:nvPr/>
        </p:nvSpPr>
        <p:spPr bwMode="auto">
          <a:xfrm>
            <a:off x="5353050" y="2382837"/>
            <a:ext cx="520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5410200" y="1303337"/>
            <a:ext cx="438150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5410200" y="1671637"/>
            <a:ext cx="438150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34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5410200" y="2052637"/>
            <a:ext cx="438150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56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>
            <a:off x="5410200" y="2484437"/>
            <a:ext cx="438150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78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6057900" y="2497137"/>
            <a:ext cx="282575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63" name="Rectangle 27"/>
          <p:cNvSpPr>
            <a:spLocks noChangeArrowheads="1"/>
          </p:cNvSpPr>
          <p:nvPr/>
        </p:nvSpPr>
        <p:spPr bwMode="auto">
          <a:xfrm>
            <a:off x="6045200" y="2078037"/>
            <a:ext cx="282575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64" name="Rectangle 28"/>
          <p:cNvSpPr>
            <a:spLocks noChangeArrowheads="1"/>
          </p:cNvSpPr>
          <p:nvPr/>
        </p:nvSpPr>
        <p:spPr bwMode="auto">
          <a:xfrm>
            <a:off x="6045200" y="1697037"/>
            <a:ext cx="282575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>
            <a:off x="6045200" y="1316037"/>
            <a:ext cx="282575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66" name="Rectangle 30"/>
          <p:cNvSpPr>
            <a:spLocks noChangeArrowheads="1"/>
          </p:cNvSpPr>
          <p:nvPr/>
        </p:nvSpPr>
        <p:spPr bwMode="auto">
          <a:xfrm>
            <a:off x="4914900" y="2997200"/>
            <a:ext cx="1498600" cy="28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Little Endian</a:t>
            </a:r>
          </a:p>
        </p:txBody>
      </p:sp>
      <p:sp>
        <p:nvSpPr>
          <p:cNvPr id="67" name="Rectangle 31"/>
          <p:cNvSpPr>
            <a:spLocks noChangeArrowheads="1"/>
          </p:cNvSpPr>
          <p:nvPr/>
        </p:nvSpPr>
        <p:spPr bwMode="auto">
          <a:xfrm>
            <a:off x="292100" y="4238625"/>
            <a:ext cx="8505825" cy="2619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15000"/>
              </a:lnSpc>
              <a:spcBef>
                <a:spcPct val="150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 charset="2"/>
              <a:buChar char="u"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 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黑体" pitchFamily="49" charset="-122"/>
                <a:cs typeface="Arial" pitchFamily="34" charset="0"/>
              </a:rPr>
              <a:t>每个系统内部是一致的，但在系统间通信时可能会发生问题！</a:t>
            </a:r>
          </a:p>
          <a:p>
            <a:pPr marL="0" marR="0" lvl="0" indent="0" defTabSz="914400" eaLnBrk="0" fontAlgn="auto" latinLnBrk="0" hangingPunct="0">
              <a:lnSpc>
                <a:spcPct val="115000"/>
              </a:lnSpc>
              <a:spcBef>
                <a:spcPct val="150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 charset="2"/>
              <a:buChar char="u"/>
              <a:tabLst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黑体" pitchFamily="49" charset="-122"/>
                <a:cs typeface="Arial" pitchFamily="34" charset="0"/>
              </a:rPr>
              <a:t> 因为顺序不同，需要进行顺序转换</a:t>
            </a:r>
            <a:endParaRPr kumimoji="0" lang="en-US" altLang="zh-CN" sz="2200" b="1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ea typeface="黑体" pitchFamily="49" charset="-122"/>
              <a:cs typeface="Arial" pitchFamily="34" charset="0"/>
            </a:endParaRPr>
          </a:p>
          <a:p>
            <a:pPr marL="0" marR="0" lvl="0" indent="0" defTabSz="914400" eaLnBrk="0" fontAlgn="auto" latinLnBrk="0" hangingPunct="0">
              <a:lnSpc>
                <a:spcPct val="115000"/>
              </a:lnSpc>
              <a:spcBef>
                <a:spcPct val="150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49" charset="-122"/>
                <a:cs typeface="Arial" pitchFamily="34" charset="0"/>
              </a:rPr>
              <a:t>音、视频和图像等文件格式或处理程序都涉及到字节顺序问题</a:t>
            </a:r>
            <a:endParaRPr kumimoji="0" lang="en-US" altLang="zh-CN" sz="2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黑体" pitchFamily="49" charset="-122"/>
              <a:cs typeface="Arial" pitchFamily="34" charset="0"/>
            </a:endParaRPr>
          </a:p>
          <a:p>
            <a:pPr marL="0" marR="0" lvl="0" indent="0" defTabSz="914400" eaLnBrk="0" fontAlgn="auto" latinLnBrk="0" hangingPunct="0">
              <a:lnSpc>
                <a:spcPct val="115000"/>
              </a:lnSpc>
              <a:spcBef>
                <a:spcPct val="15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黑体" pitchFamily="49" charset="-122"/>
                <a:cs typeface="Arial" pitchFamily="34" charset="0"/>
              </a:rPr>
              <a:t>     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黑体" pitchFamily="49" charset="-122"/>
                <a:cs typeface="Arial" pitchFamily="34" charset="0"/>
              </a:rPr>
              <a:t>ex. Little endian: GIF, PC Paintbrush, Microsoft RTF,etc </a:t>
            </a:r>
            <a:endParaRPr kumimoji="0" lang="zh-CN" altLang="en-US" sz="2200" b="1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ea typeface="黑体" pitchFamily="49" charset="-122"/>
              <a:cs typeface="Arial" pitchFamily="34" charset="0"/>
            </a:endParaRPr>
          </a:p>
          <a:p>
            <a:pPr marL="0" marR="0" lvl="0" indent="0" defTabSz="914400" eaLnBrk="0" fontAlgn="auto" latinLnBrk="0" hangingPunct="0">
              <a:lnSpc>
                <a:spcPct val="115000"/>
              </a:lnSpc>
              <a:spcBef>
                <a:spcPct val="15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黑体" pitchFamily="49" charset="-122"/>
                <a:cs typeface="Arial" pitchFamily="34" charset="0"/>
              </a:rPr>
              <a:t>           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黑体" pitchFamily="49" charset="-122"/>
                <a:cs typeface="Arial" pitchFamily="34" charset="0"/>
              </a:rPr>
              <a:t>Big endian:  Adobe Photoshop, JPEG, MacPaint, etc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pitchFamily="34" charset="0"/>
              </a:rPr>
              <a:t>  </a:t>
            </a:r>
          </a:p>
          <a:p>
            <a:pPr marL="0" marR="0" lvl="0" indent="0" defTabSz="914400" eaLnBrk="0" fontAlgn="auto" latinLnBrk="0" hangingPunct="0">
              <a:lnSpc>
                <a:spcPct val="115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203200" y="3406775"/>
            <a:ext cx="55022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Arial" pitchFamily="34" charset="0"/>
              </a:rPr>
              <a:t>上述存放在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Arial" pitchFamily="34" charset="0"/>
              </a:rPr>
              <a:t>0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Arial" pitchFamily="34" charset="0"/>
              </a:rPr>
              <a:t>号单元的数据（字）是什么？</a:t>
            </a:r>
          </a:p>
        </p:txBody>
      </p:sp>
      <p:sp>
        <p:nvSpPr>
          <p:cNvPr id="69" name="Text Box 33"/>
          <p:cNvSpPr txBox="1">
            <a:spLocks noChangeArrowheads="1"/>
          </p:cNvSpPr>
          <p:nvPr/>
        </p:nvSpPr>
        <p:spPr bwMode="auto">
          <a:xfrm>
            <a:off x="5432425" y="3430587"/>
            <a:ext cx="3711575" cy="385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</a:rPr>
              <a:t>12345678H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</a:rPr>
              <a:t>？ 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</a:rPr>
              <a:t>78563412H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</a:rPr>
              <a:t>？</a:t>
            </a:r>
          </a:p>
        </p:txBody>
      </p:sp>
      <p:sp>
        <p:nvSpPr>
          <p:cNvPr id="70" name="Text Box 34"/>
          <p:cNvSpPr txBox="1">
            <a:spLocks noChangeArrowheads="1"/>
          </p:cNvSpPr>
          <p:nvPr/>
        </p:nvSpPr>
        <p:spPr bwMode="auto">
          <a:xfrm>
            <a:off x="323850" y="3894137"/>
            <a:ext cx="8375650" cy="385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200" b="1">
                <a:latin typeface="黑体" pitchFamily="49" charset="-122"/>
                <a:ea typeface="黑体" pitchFamily="49" charset="-122"/>
                <a:cs typeface="Arial" pitchFamily="34" charset="0"/>
              </a:rPr>
              <a:t>存放方式不同的机器间程序移植或数据通信时，会发生什么问题？</a:t>
            </a:r>
          </a:p>
        </p:txBody>
      </p:sp>
    </p:spTree>
    <p:extLst>
      <p:ext uri="{BB962C8B-B14F-4D97-AF65-F5344CB8AC3E}">
        <p14:creationId xmlns:p14="http://schemas.microsoft.com/office/powerpoint/2010/main" val="281540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87350"/>
            <a:ext cx="7137400" cy="605294"/>
          </a:xfrm>
        </p:spPr>
        <p:txBody>
          <a:bodyPr lIns="63500" tIns="25400" rIns="63500" bIns="25400" anchor="t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Alignment(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对齐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)</a:t>
            </a:r>
            <a:endParaRPr lang="zh-CN" altLang="en-US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49238" y="1714500"/>
            <a:ext cx="8737600" cy="4046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spcBef>
                <a:spcPct val="35000"/>
              </a:spcBef>
              <a:buSzPct val="75000"/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目前机器字长一般为</a:t>
            </a:r>
            <a:r>
              <a:rPr lang="en-US" altLang="zh-CN" sz="2200" dirty="0" smtClean="0">
                <a:latin typeface="黑体" pitchFamily="49" charset="-122"/>
                <a:ea typeface="黑体" pitchFamily="49" charset="-122"/>
              </a:rPr>
              <a:t>32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位或</a:t>
            </a:r>
            <a:r>
              <a:rPr lang="en-US" altLang="zh-CN" sz="2200" dirty="0" smtClean="0">
                <a:latin typeface="黑体" pitchFamily="49" charset="-122"/>
                <a:ea typeface="黑体" pitchFamily="49" charset="-122"/>
              </a:rPr>
              <a:t>64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位，而存储器地址按字节编址</a:t>
            </a:r>
          </a:p>
          <a:p>
            <a:pPr>
              <a:lnSpc>
                <a:spcPct val="100000"/>
              </a:lnSpc>
              <a:spcBef>
                <a:spcPct val="35000"/>
              </a:spcBef>
              <a:buSzPct val="75000"/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指令系统支持对字节、半字、字及双字的运算，也有位处理指令</a:t>
            </a:r>
          </a:p>
          <a:p>
            <a:pPr>
              <a:lnSpc>
                <a:spcPct val="100000"/>
              </a:lnSpc>
              <a:spcBef>
                <a:spcPct val="35000"/>
              </a:spcBef>
              <a:buSzPct val="75000"/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各种不同长度的数据存放时，有两种处理方式</a:t>
            </a:r>
            <a:r>
              <a:rPr lang="en-US" altLang="zh-CN" sz="2200" dirty="0" smtClean="0">
                <a:latin typeface="黑体" pitchFamily="49" charset="-122"/>
                <a:ea typeface="黑体" pitchFamily="49" charset="-122"/>
              </a:rPr>
              <a:t>:</a:t>
            </a:r>
          </a:p>
          <a:p>
            <a:pPr lvl="1">
              <a:lnSpc>
                <a:spcPct val="100000"/>
              </a:lnSpc>
              <a:spcBef>
                <a:spcPct val="35000"/>
              </a:spcBef>
              <a:buClr>
                <a:schemeClr val="accent2"/>
              </a:buClr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200" dirty="0" smtClean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按边界对齐 （假定</a:t>
            </a:r>
            <a:r>
              <a:rPr lang="zh-CN" altLang="en-US" sz="2200" dirty="0" smtClean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存储字</a:t>
            </a:r>
            <a:r>
              <a:rPr lang="zh-CN" altLang="en-US" sz="2200" dirty="0" smtClean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的宽度为</a:t>
            </a:r>
            <a:r>
              <a:rPr lang="en-US" altLang="zh-CN" sz="2200" dirty="0" smtClean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32</a:t>
            </a:r>
            <a:r>
              <a:rPr lang="zh-CN" altLang="en-US" sz="2200" dirty="0" smtClean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位，按字节编址）</a:t>
            </a:r>
            <a:endParaRPr lang="en-US" altLang="zh-CN" sz="2200" dirty="0" smtClean="0">
              <a:solidFill>
                <a:srgbClr val="3333FF"/>
              </a:solidFill>
              <a:latin typeface="黑体" pitchFamily="49" charset="-122"/>
              <a:ea typeface="黑体" pitchFamily="49" charset="-122"/>
            </a:endParaRPr>
          </a:p>
          <a:p>
            <a:pPr lvl="2">
              <a:lnSpc>
                <a:spcPct val="100000"/>
              </a:lnSpc>
              <a:spcBef>
                <a:spcPct val="35000"/>
              </a:spcBef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字地址：</a:t>
            </a:r>
            <a:r>
              <a:rPr lang="en-US" altLang="zh-CN" sz="22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的倍数</a:t>
            </a:r>
            <a:r>
              <a:rPr lang="en-US" altLang="zh-CN" sz="220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低两位为</a:t>
            </a:r>
            <a:r>
              <a:rPr lang="en-US" altLang="zh-CN" sz="2200" dirty="0" smtClean="0">
                <a:latin typeface="黑体" pitchFamily="49" charset="-122"/>
                <a:ea typeface="黑体" pitchFamily="49" charset="-122"/>
              </a:rPr>
              <a:t>0)</a:t>
            </a:r>
          </a:p>
          <a:p>
            <a:pPr lvl="2">
              <a:lnSpc>
                <a:spcPct val="100000"/>
              </a:lnSpc>
              <a:spcBef>
                <a:spcPct val="35000"/>
              </a:spcBef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半字地址：</a:t>
            </a:r>
            <a:r>
              <a:rPr lang="en-US" altLang="zh-CN" sz="22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的倍数</a:t>
            </a:r>
            <a:r>
              <a:rPr lang="en-US" altLang="zh-CN" sz="220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低位为</a:t>
            </a:r>
            <a:r>
              <a:rPr lang="en-US" altLang="zh-CN" sz="2200" dirty="0" smtClean="0">
                <a:latin typeface="黑体" pitchFamily="49" charset="-122"/>
                <a:ea typeface="黑体" pitchFamily="49" charset="-122"/>
              </a:rPr>
              <a:t>0)</a:t>
            </a:r>
          </a:p>
          <a:p>
            <a:pPr lvl="2">
              <a:lnSpc>
                <a:spcPct val="100000"/>
              </a:lnSpc>
              <a:spcBef>
                <a:spcPct val="35000"/>
              </a:spcBef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字节地址：任意</a:t>
            </a:r>
          </a:p>
          <a:p>
            <a:pPr lvl="1">
              <a:lnSpc>
                <a:spcPct val="100000"/>
              </a:lnSpc>
              <a:spcBef>
                <a:spcPct val="35000"/>
              </a:spcBef>
              <a:buClr>
                <a:srgbClr val="3333FF"/>
              </a:buClr>
            </a:pPr>
            <a:r>
              <a:rPr lang="zh-CN" altLang="en-US" sz="2200" dirty="0" smtClean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不按边界对齐</a:t>
            </a:r>
          </a:p>
          <a:p>
            <a:pPr lvl="2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zh-CN" altLang="en-US" sz="2200" dirty="0" smtClean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坏处：可能会增加访存次数</a:t>
            </a:r>
            <a:r>
              <a:rPr lang="zh-CN" altLang="en-US" sz="2200" dirty="0" smtClean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！</a:t>
            </a:r>
            <a:endParaRPr lang="zh-CN" altLang="en-US" sz="2200" dirty="0" smtClean="0">
              <a:solidFill>
                <a:srgbClr val="CC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5588" y="1184275"/>
            <a:ext cx="8472487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49" charset="-122"/>
              </a:rPr>
              <a:t>Alignment: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itchFamily="49" charset="-122"/>
              </a:rPr>
              <a:t>要求数据的地址是相应的边界地址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黑体" pitchFamily="49" charset="-122"/>
            </a:endParaRPr>
          </a:p>
        </p:txBody>
      </p:sp>
      <p:grpSp>
        <p:nvGrpSpPr>
          <p:cNvPr id="23" name="Group 5"/>
          <p:cNvGrpSpPr>
            <a:grpSpLocks/>
          </p:cNvGrpSpPr>
          <p:nvPr/>
        </p:nvGrpSpPr>
        <p:grpSpPr bwMode="auto">
          <a:xfrm>
            <a:off x="3627438" y="3492500"/>
            <a:ext cx="4967287" cy="803275"/>
            <a:chOff x="2267" y="2048"/>
            <a:chExt cx="3129" cy="506"/>
          </a:xfrm>
        </p:grpSpPr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3677" y="2304"/>
              <a:ext cx="1719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每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个字节可同时读写</a:t>
              </a:r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 flipH="1" flipV="1">
              <a:off x="4508" y="2048"/>
              <a:ext cx="27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2267" y="2048"/>
              <a:ext cx="260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61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50888" y="476250"/>
            <a:ext cx="7924800" cy="5410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n-US" altLang="zh-CN" sz="2200" b="1" dirty="0">
              <a:ea typeface="黑体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None/>
            </a:pPr>
            <a:endParaRPr lang="zh-CN" altLang="en-US" sz="2200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None/>
            </a:pPr>
            <a:endParaRPr lang="zh-CN" altLang="en-US" sz="2200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None/>
            </a:pPr>
            <a:r>
              <a:rPr lang="zh-CN" altLang="en-US" sz="2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                    按边界对齐</a:t>
            </a:r>
            <a:r>
              <a:rPr lang="zh-CN" altLang="en-US" sz="2200" b="1" dirty="0">
                <a:ea typeface="黑体" pitchFamily="49" charset="-122"/>
              </a:rPr>
              <a:t> 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Char char="l"/>
            </a:pPr>
            <a:endParaRPr lang="zh-CN" altLang="en-US" sz="2200" b="1" dirty="0">
              <a:ea typeface="黑体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Char char="l"/>
            </a:pPr>
            <a:endParaRPr lang="zh-CN" altLang="en-US" sz="2200" b="1" dirty="0">
              <a:ea typeface="黑体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Char char="l"/>
            </a:pPr>
            <a:endParaRPr lang="zh-CN" altLang="en-US" sz="2200" b="1" dirty="0">
              <a:ea typeface="黑体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Char char="l"/>
            </a:pPr>
            <a:endParaRPr lang="zh-CN" altLang="en-US" sz="2200" b="1" dirty="0">
              <a:ea typeface="黑体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Char char="l"/>
            </a:pPr>
            <a:endParaRPr lang="zh-CN" altLang="en-US" sz="2200" b="1" dirty="0">
              <a:ea typeface="黑体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None/>
            </a:pPr>
            <a:r>
              <a:rPr lang="zh-CN" altLang="en-US" sz="2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                    边界不对齐</a:t>
            </a:r>
            <a:endParaRPr lang="zh-CN" altLang="en-US" sz="2200" b="1" dirty="0">
              <a:solidFill>
                <a:srgbClr val="CC3300"/>
              </a:solidFill>
              <a:ea typeface="黑体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Char char=" "/>
            </a:pPr>
            <a:endParaRPr lang="zh-CN" altLang="en-US" sz="2200" b="1" dirty="0">
              <a:ea typeface="黑体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Char char="l"/>
            </a:pPr>
            <a:endParaRPr lang="zh-CN" altLang="en-US" sz="2200" b="1" dirty="0">
              <a:ea typeface="黑体" pitchFamily="49" charset="-122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103688" y="1328738"/>
            <a:ext cx="4419600" cy="1997075"/>
            <a:chOff x="1497" y="981"/>
            <a:chExt cx="2784" cy="125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881" y="1231"/>
              <a:ext cx="2400" cy="9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1600" b="1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881" y="1423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881" y="1615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81" y="1615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881" y="1807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881" y="1999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033" y="1231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457" y="1231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657" y="1231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457" y="1231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881" y="1807"/>
              <a:ext cx="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033" y="123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657" y="123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881" y="2191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8" descr="新闻纸"/>
            <p:cNvSpPr txBox="1">
              <a:spLocks noChangeArrowheads="1"/>
            </p:cNvSpPr>
            <p:nvPr/>
          </p:nvSpPr>
          <p:spPr bwMode="auto">
            <a:xfrm>
              <a:off x="1881" y="1231"/>
              <a:ext cx="2400" cy="1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21" name="Text Box 19" descr="宽上对角线"/>
            <p:cNvSpPr txBox="1">
              <a:spLocks noChangeArrowheads="1"/>
            </p:cNvSpPr>
            <p:nvPr/>
          </p:nvSpPr>
          <p:spPr bwMode="auto">
            <a:xfrm>
              <a:off x="1881" y="1423"/>
              <a:ext cx="1152" cy="192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rgbClr val="FFFFFF"/>
              </a:bgClr>
            </a:patt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22" name="Text Box 20" descr="信纸"/>
            <p:cNvSpPr txBox="1">
              <a:spLocks noChangeArrowheads="1"/>
            </p:cNvSpPr>
            <p:nvPr/>
          </p:nvSpPr>
          <p:spPr bwMode="auto">
            <a:xfrm>
              <a:off x="1881" y="1615"/>
              <a:ext cx="2400" cy="38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23" name="Text Box 21" descr="宽上对角线"/>
            <p:cNvSpPr txBox="1">
              <a:spLocks noChangeArrowheads="1"/>
            </p:cNvSpPr>
            <p:nvPr/>
          </p:nvSpPr>
          <p:spPr bwMode="auto">
            <a:xfrm>
              <a:off x="3033" y="1999"/>
              <a:ext cx="1248" cy="192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rgbClr val="FFFFFF"/>
              </a:bgClr>
            </a:patt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881" y="1999"/>
              <a:ext cx="576" cy="19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97" y="1261"/>
              <a:ext cx="33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0004081216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881" y="981"/>
              <a:ext cx="2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0</a:t>
              </a:r>
              <a:r>
                <a:rPr kumimoji="1" lang="zh-CN" altLang="zh-CN" sz="2000">
                  <a:latin typeface="Times New Roman" pitchFamily="18" charset="0"/>
                </a:rPr>
                <a:t> 字节    1字节     2字节     3字节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2457" y="1231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3033" y="123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3033" y="161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3657" y="161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3657" y="123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1881" y="1807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31"/>
          <p:cNvGrpSpPr>
            <a:grpSpLocks/>
          </p:cNvGrpSpPr>
          <p:nvPr/>
        </p:nvGrpSpPr>
        <p:grpSpPr bwMode="auto">
          <a:xfrm>
            <a:off x="4057650" y="3786188"/>
            <a:ext cx="4770438" cy="2085975"/>
            <a:chOff x="1488" y="2556"/>
            <a:chExt cx="2784" cy="1314"/>
          </a:xfrm>
        </p:grpSpPr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1488" y="2892"/>
              <a:ext cx="33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0004081216</a:t>
              </a: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1872" y="3822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34" descr="新闻纸"/>
            <p:cNvSpPr txBox="1">
              <a:spLocks noChangeArrowheads="1"/>
            </p:cNvSpPr>
            <p:nvPr/>
          </p:nvSpPr>
          <p:spPr bwMode="auto">
            <a:xfrm>
              <a:off x="1872" y="2862"/>
              <a:ext cx="2400" cy="1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37" name="Text Box 35" descr="宽上对角线"/>
            <p:cNvSpPr txBox="1">
              <a:spLocks noChangeArrowheads="1"/>
            </p:cNvSpPr>
            <p:nvPr/>
          </p:nvSpPr>
          <p:spPr bwMode="auto">
            <a:xfrm>
              <a:off x="1872" y="3054"/>
              <a:ext cx="1152" cy="192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rgbClr val="FFFFFF"/>
              </a:bgClr>
            </a:patt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38" name="Text Box 36" descr="信纸"/>
            <p:cNvSpPr txBox="1">
              <a:spLocks noChangeArrowheads="1"/>
            </p:cNvSpPr>
            <p:nvPr/>
          </p:nvSpPr>
          <p:spPr bwMode="auto">
            <a:xfrm>
              <a:off x="1872" y="3246"/>
              <a:ext cx="2400" cy="1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39" name="Text Box 37" descr="宽上对角线"/>
            <p:cNvSpPr txBox="1">
              <a:spLocks noChangeArrowheads="1"/>
            </p:cNvSpPr>
            <p:nvPr/>
          </p:nvSpPr>
          <p:spPr bwMode="auto">
            <a:xfrm>
              <a:off x="3648" y="3438"/>
              <a:ext cx="624" cy="192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rgbClr val="FFFFFF"/>
              </a:bgClr>
            </a:patt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1872" y="2556"/>
              <a:ext cx="2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sz="2000">
                  <a:ea typeface="黑体" pitchFamily="49" charset="-122"/>
                </a:rPr>
                <a:t>字节</a:t>
              </a:r>
              <a:r>
                <a:rPr kumimoji="1" lang="en-US" altLang="zh-CN" sz="2000">
                  <a:ea typeface="黑体" pitchFamily="49" charset="-122"/>
                </a:rPr>
                <a:t>0     </a:t>
              </a:r>
              <a:r>
                <a:rPr kumimoji="1" lang="zh-CN" altLang="zh-CN" sz="2000">
                  <a:ea typeface="黑体" pitchFamily="49" charset="-122"/>
                </a:rPr>
                <a:t>字节1</a:t>
              </a:r>
              <a:r>
                <a:rPr kumimoji="1" lang="zh-CN" altLang="en-US" sz="2000">
                  <a:ea typeface="黑体" pitchFamily="49" charset="-122"/>
                </a:rPr>
                <a:t>      </a:t>
              </a:r>
              <a:r>
                <a:rPr kumimoji="1" lang="zh-CN" altLang="zh-CN" sz="2000">
                  <a:ea typeface="黑体" pitchFamily="49" charset="-122"/>
                </a:rPr>
                <a:t>字节2</a:t>
              </a:r>
              <a:r>
                <a:rPr kumimoji="1" lang="zh-CN" altLang="en-US" sz="2000">
                  <a:ea typeface="黑体" pitchFamily="49" charset="-122"/>
                </a:rPr>
                <a:t>     </a:t>
              </a:r>
              <a:r>
                <a:rPr kumimoji="1" lang="zh-CN" altLang="zh-CN" sz="2000">
                  <a:ea typeface="黑体" pitchFamily="49" charset="-122"/>
                </a:rPr>
                <a:t>字节3</a:t>
              </a:r>
              <a:endParaRPr kumimoji="1" lang="zh-CN" altLang="en-US" sz="2000">
                <a:ea typeface="黑体" pitchFamily="49" charset="-122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1872" y="2862"/>
              <a:ext cx="2400" cy="9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1600" b="1">
                <a:latin typeface="Times New Roman" pitchFamily="18" charset="0"/>
              </a:endParaRPr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3024" y="286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3024" y="324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1872" y="343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43" descr="信纸"/>
            <p:cNvSpPr txBox="1">
              <a:spLocks noChangeArrowheads="1"/>
            </p:cNvSpPr>
            <p:nvPr/>
          </p:nvSpPr>
          <p:spPr bwMode="auto">
            <a:xfrm>
              <a:off x="3024" y="3054"/>
              <a:ext cx="1248" cy="1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46" name="Text Box 44" descr="信纸"/>
            <p:cNvSpPr txBox="1">
              <a:spLocks noChangeArrowheads="1"/>
            </p:cNvSpPr>
            <p:nvPr/>
          </p:nvSpPr>
          <p:spPr bwMode="auto">
            <a:xfrm>
              <a:off x="1872" y="3438"/>
              <a:ext cx="1152" cy="1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3024" y="3054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3024" y="305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3024" y="343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1872" y="343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3024" y="3438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4272" y="305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1872" y="3246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1872" y="3630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2448" y="286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3648" y="286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1872" y="343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Text Box 56"/>
            <p:cNvSpPr txBox="1">
              <a:spLocks noChangeArrowheads="1"/>
            </p:cNvSpPr>
            <p:nvPr/>
          </p:nvSpPr>
          <p:spPr bwMode="auto">
            <a:xfrm>
              <a:off x="3024" y="3438"/>
              <a:ext cx="624" cy="19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59" name="Text Box 57" descr="宽上对角线"/>
            <p:cNvSpPr txBox="1">
              <a:spLocks noChangeArrowheads="1"/>
            </p:cNvSpPr>
            <p:nvPr/>
          </p:nvSpPr>
          <p:spPr bwMode="auto">
            <a:xfrm>
              <a:off x="1872" y="3630"/>
              <a:ext cx="576" cy="192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rgbClr val="FFFFFF"/>
              </a:bgClr>
            </a:patt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3024" y="324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2001043" y="173603"/>
            <a:ext cx="4113213" cy="605294"/>
          </a:xfrm>
          <a:noFill/>
        </p:spPr>
        <p:txBody>
          <a:bodyPr lIns="63500" tIns="25400" rIns="63500" bIns="25400" anchor="t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Alignment(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对齐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)</a:t>
            </a:r>
            <a:endParaRPr lang="zh-CN" altLang="en-US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62" name="Text Box 60"/>
          <p:cNvSpPr txBox="1">
            <a:spLocks noChangeArrowheads="1"/>
          </p:cNvSpPr>
          <p:nvPr/>
        </p:nvSpPr>
        <p:spPr bwMode="auto">
          <a:xfrm>
            <a:off x="2713038" y="746125"/>
            <a:ext cx="6359525" cy="385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b="1">
                <a:solidFill>
                  <a:schemeClr val="accent2"/>
                </a:solidFill>
                <a:ea typeface="黑体" pitchFamily="49" charset="-122"/>
              </a:rPr>
              <a:t> </a:t>
            </a:r>
            <a:r>
              <a:rPr lang="zh-CN" altLang="en-US" sz="2200" b="1">
                <a:solidFill>
                  <a:schemeClr val="accent2"/>
                </a:solidFill>
                <a:ea typeface="黑体" pitchFamily="49" charset="-122"/>
              </a:rPr>
              <a:t>如：</a:t>
            </a:r>
            <a:r>
              <a:rPr lang="en-US" altLang="zh-CN" sz="2200" b="1">
                <a:solidFill>
                  <a:schemeClr val="accent2"/>
                </a:solidFill>
                <a:ea typeface="黑体" pitchFamily="49" charset="-122"/>
              </a:rPr>
              <a:t>int i, short k, double x, char c, short j,……</a:t>
            </a:r>
            <a:r>
              <a:rPr lang="en-US" altLang="zh-CN" b="1">
                <a:solidFill>
                  <a:schemeClr val="accent2"/>
                </a:solidFill>
              </a:rPr>
              <a:t>  </a:t>
            </a:r>
            <a:endParaRPr lang="zh-CN" altLang="en-US" b="1">
              <a:solidFill>
                <a:schemeClr val="accent2"/>
              </a:solidFill>
            </a:endParaRPr>
          </a:p>
        </p:txBody>
      </p:sp>
      <p:sp>
        <p:nvSpPr>
          <p:cNvPr id="63" name="Text Box 61"/>
          <p:cNvSpPr txBox="1">
            <a:spLocks noChangeArrowheads="1"/>
          </p:cNvSpPr>
          <p:nvPr/>
        </p:nvSpPr>
        <p:spPr bwMode="auto">
          <a:xfrm>
            <a:off x="3090863" y="3373438"/>
            <a:ext cx="5849937" cy="385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b="1">
                <a:solidFill>
                  <a:schemeClr val="accent2"/>
                </a:solidFill>
              </a:rPr>
              <a:t> </a:t>
            </a:r>
            <a:r>
              <a:rPr lang="zh-CN" altLang="en-US" sz="2200" b="1">
                <a:solidFill>
                  <a:schemeClr val="accent2"/>
                </a:solidFill>
              </a:rPr>
              <a:t>则：</a:t>
            </a:r>
            <a:r>
              <a:rPr lang="en-US" altLang="zh-CN" sz="2200" b="1">
                <a:solidFill>
                  <a:schemeClr val="accent2"/>
                </a:solidFill>
              </a:rPr>
              <a:t>&amp;i=0; &amp;k=4; &amp;x=8; &amp;c=16; &amp;j=18;……</a:t>
            </a:r>
            <a:endParaRPr lang="zh-CN" altLang="en-US" sz="2200" b="1">
              <a:solidFill>
                <a:schemeClr val="accent2"/>
              </a:solidFill>
            </a:endParaRPr>
          </a:p>
        </p:txBody>
      </p:sp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3255963" y="5956300"/>
            <a:ext cx="5888037" cy="385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b="1">
                <a:solidFill>
                  <a:schemeClr val="accent2"/>
                </a:solidFill>
              </a:rPr>
              <a:t> </a:t>
            </a:r>
            <a:r>
              <a:rPr lang="zh-CN" altLang="en-US" sz="2200" b="1">
                <a:solidFill>
                  <a:schemeClr val="accent2"/>
                </a:solidFill>
              </a:rPr>
              <a:t>则： </a:t>
            </a:r>
            <a:r>
              <a:rPr lang="en-US" altLang="zh-CN" sz="2200" b="1">
                <a:solidFill>
                  <a:schemeClr val="accent2"/>
                </a:solidFill>
              </a:rPr>
              <a:t>&amp;i=0; &amp;k=4; &amp;x=6; &amp;c=14; &amp;j=15;……</a:t>
            </a:r>
            <a:endParaRPr lang="zh-CN" altLang="en-US" sz="2200" b="1">
              <a:solidFill>
                <a:schemeClr val="accent2"/>
              </a:solidFill>
            </a:endParaRPr>
          </a:p>
        </p:txBody>
      </p: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2460625" y="4889500"/>
            <a:ext cx="1698625" cy="787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200" b="1">
                <a:solidFill>
                  <a:srgbClr val="3333FF"/>
                </a:solidFill>
                <a:ea typeface="黑体" pitchFamily="49" charset="-122"/>
              </a:rPr>
              <a:t>x</a:t>
            </a:r>
            <a:r>
              <a:rPr lang="zh-CN" altLang="en-US" sz="2200" b="1">
                <a:solidFill>
                  <a:srgbClr val="3333FF"/>
                </a:solidFill>
                <a:ea typeface="黑体" pitchFamily="49" charset="-122"/>
              </a:rPr>
              <a:t>：</a:t>
            </a:r>
            <a:r>
              <a:rPr lang="en-US" altLang="zh-CN" sz="2200" b="1">
                <a:solidFill>
                  <a:srgbClr val="3333FF"/>
                </a:solidFill>
                <a:ea typeface="黑体" pitchFamily="49" charset="-122"/>
              </a:rPr>
              <a:t>3</a:t>
            </a:r>
            <a:r>
              <a:rPr lang="zh-CN" altLang="en-US" sz="2200" b="1">
                <a:solidFill>
                  <a:srgbClr val="3333FF"/>
                </a:solidFill>
                <a:ea typeface="黑体" pitchFamily="49" charset="-122"/>
              </a:rPr>
              <a:t>个周期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200" b="1">
                <a:solidFill>
                  <a:srgbClr val="3333FF"/>
                </a:solidFill>
                <a:ea typeface="黑体" pitchFamily="49" charset="-122"/>
              </a:rPr>
              <a:t>j</a:t>
            </a:r>
            <a:r>
              <a:rPr lang="zh-CN" altLang="en-US" sz="2200" b="1">
                <a:solidFill>
                  <a:srgbClr val="3333FF"/>
                </a:solidFill>
                <a:ea typeface="黑体" pitchFamily="49" charset="-122"/>
              </a:rPr>
              <a:t>：</a:t>
            </a:r>
            <a:r>
              <a:rPr lang="en-US" altLang="zh-CN" sz="2200" b="1">
                <a:solidFill>
                  <a:srgbClr val="3333FF"/>
                </a:solidFill>
                <a:ea typeface="黑体" pitchFamily="49" charset="-122"/>
              </a:rPr>
              <a:t>2</a:t>
            </a:r>
            <a:r>
              <a:rPr lang="zh-CN" altLang="en-US" sz="2200" b="1">
                <a:solidFill>
                  <a:srgbClr val="3333FF"/>
                </a:solidFill>
                <a:ea typeface="黑体" pitchFamily="49" charset="-122"/>
              </a:rPr>
              <a:t>个周期</a:t>
            </a:r>
          </a:p>
        </p:txBody>
      </p:sp>
      <p:sp>
        <p:nvSpPr>
          <p:cNvPr id="66" name="Text Box 64"/>
          <p:cNvSpPr txBox="1">
            <a:spLocks noChangeArrowheads="1"/>
          </p:cNvSpPr>
          <p:nvPr/>
        </p:nvSpPr>
        <p:spPr bwMode="auto">
          <a:xfrm>
            <a:off x="2335213" y="2368550"/>
            <a:ext cx="1698625" cy="787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200" b="1">
                <a:solidFill>
                  <a:srgbClr val="3333FF"/>
                </a:solidFill>
                <a:ea typeface="黑体" pitchFamily="49" charset="-122"/>
              </a:rPr>
              <a:t>x</a:t>
            </a:r>
            <a:r>
              <a:rPr lang="zh-CN" altLang="en-US" sz="2200" b="1">
                <a:solidFill>
                  <a:srgbClr val="3333FF"/>
                </a:solidFill>
                <a:ea typeface="黑体" pitchFamily="49" charset="-122"/>
              </a:rPr>
              <a:t>：</a:t>
            </a:r>
            <a:r>
              <a:rPr lang="en-US" altLang="zh-CN" sz="2200" b="1">
                <a:solidFill>
                  <a:srgbClr val="3333FF"/>
                </a:solidFill>
                <a:ea typeface="黑体" pitchFamily="49" charset="-122"/>
              </a:rPr>
              <a:t>2</a:t>
            </a:r>
            <a:r>
              <a:rPr lang="zh-CN" altLang="en-US" sz="2200" b="1">
                <a:solidFill>
                  <a:srgbClr val="3333FF"/>
                </a:solidFill>
                <a:ea typeface="黑体" pitchFamily="49" charset="-122"/>
              </a:rPr>
              <a:t>个周期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200" b="1">
                <a:solidFill>
                  <a:srgbClr val="3333FF"/>
                </a:solidFill>
                <a:ea typeface="黑体" pitchFamily="49" charset="-122"/>
              </a:rPr>
              <a:t>j</a:t>
            </a:r>
            <a:r>
              <a:rPr lang="zh-CN" altLang="en-US" sz="2200" b="1">
                <a:solidFill>
                  <a:srgbClr val="3333FF"/>
                </a:solidFill>
                <a:ea typeface="黑体" pitchFamily="49" charset="-122"/>
              </a:rPr>
              <a:t>：</a:t>
            </a:r>
            <a:r>
              <a:rPr lang="en-US" altLang="zh-CN" sz="2200" b="1">
                <a:solidFill>
                  <a:srgbClr val="3333FF"/>
                </a:solidFill>
                <a:ea typeface="黑体" pitchFamily="49" charset="-122"/>
              </a:rPr>
              <a:t>1</a:t>
            </a:r>
            <a:r>
              <a:rPr lang="zh-CN" altLang="en-US" sz="2200" b="1">
                <a:solidFill>
                  <a:srgbClr val="3333FF"/>
                </a:solidFill>
                <a:ea typeface="黑体" pitchFamily="49" charset="-122"/>
              </a:rPr>
              <a:t>个周期</a:t>
            </a:r>
          </a:p>
        </p:txBody>
      </p:sp>
      <p:sp>
        <p:nvSpPr>
          <p:cNvPr id="67" name="Text Box 65"/>
          <p:cNvSpPr txBox="1">
            <a:spLocks noChangeArrowheads="1"/>
          </p:cNvSpPr>
          <p:nvPr/>
        </p:nvSpPr>
        <p:spPr bwMode="auto">
          <a:xfrm>
            <a:off x="203200" y="4421188"/>
            <a:ext cx="1943100" cy="233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  <a:ea typeface="黑体" pitchFamily="49" charset="-122"/>
              </a:rPr>
              <a:t>虽节省了空间，但增加了访存次数！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  <a:ea typeface="黑体" pitchFamily="49" charset="-122"/>
              </a:rPr>
              <a:t>需要权衡，目前来看，浪费一点存储空间没有关系！ </a:t>
            </a:r>
            <a:endParaRPr lang="en-US" altLang="zh-CN" sz="2000" b="1">
              <a:solidFill>
                <a:srgbClr val="CC0000"/>
              </a:solidFill>
              <a:ea typeface="黑体" pitchFamily="49" charset="-122"/>
            </a:endParaRPr>
          </a:p>
        </p:txBody>
      </p:sp>
      <p:sp>
        <p:nvSpPr>
          <p:cNvPr id="68" name="Text Box 66"/>
          <p:cNvSpPr txBox="1">
            <a:spLocks noChangeArrowheads="1"/>
          </p:cNvSpPr>
          <p:nvPr/>
        </p:nvSpPr>
        <p:spPr bwMode="auto">
          <a:xfrm>
            <a:off x="180975" y="1016000"/>
            <a:ext cx="1928813" cy="329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b="1">
                <a:ea typeface="黑体" pitchFamily="49" charset="-122"/>
              </a:rPr>
              <a:t>存储器按字节编址</a:t>
            </a:r>
          </a:p>
          <a:p>
            <a:pPr eaLnBrk="0" hangingPunct="0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b="1">
                <a:ea typeface="黑体" pitchFamily="49" charset="-122"/>
              </a:rPr>
              <a:t>每次只能读写某个字地址开始的</a:t>
            </a:r>
            <a:r>
              <a:rPr lang="en-US" altLang="zh-CN" sz="2000" b="1">
                <a:ea typeface="黑体" pitchFamily="49" charset="-122"/>
              </a:rPr>
              <a:t>4</a:t>
            </a:r>
            <a:r>
              <a:rPr lang="zh-CN" altLang="en-US" sz="2000" b="1">
                <a:ea typeface="黑体" pitchFamily="49" charset="-122"/>
              </a:rPr>
              <a:t>个单元中连续的</a:t>
            </a:r>
            <a:r>
              <a:rPr lang="en-US" altLang="zh-CN" sz="2000" b="1">
                <a:ea typeface="黑体" pitchFamily="49" charset="-122"/>
              </a:rPr>
              <a:t>1</a:t>
            </a:r>
            <a:r>
              <a:rPr lang="zh-CN" altLang="en-US" sz="2000" b="1">
                <a:ea typeface="黑体" pitchFamily="49" charset="-122"/>
              </a:rPr>
              <a:t>个、</a:t>
            </a:r>
            <a:r>
              <a:rPr lang="en-US" altLang="zh-CN" sz="2000" b="1">
                <a:ea typeface="黑体" pitchFamily="49" charset="-122"/>
              </a:rPr>
              <a:t>2</a:t>
            </a:r>
            <a:r>
              <a:rPr lang="zh-CN" altLang="en-US" sz="2000" b="1">
                <a:ea typeface="黑体" pitchFamily="49" charset="-122"/>
              </a:rPr>
              <a:t>个、</a:t>
            </a:r>
            <a:r>
              <a:rPr lang="en-US" altLang="zh-CN" sz="2000" b="1">
                <a:ea typeface="黑体" pitchFamily="49" charset="-122"/>
              </a:rPr>
              <a:t>3</a:t>
            </a:r>
            <a:r>
              <a:rPr lang="zh-CN" altLang="en-US" sz="2000" b="1">
                <a:ea typeface="黑体" pitchFamily="49" charset="-122"/>
              </a:rPr>
              <a:t>个或</a:t>
            </a:r>
            <a:r>
              <a:rPr lang="en-US" altLang="zh-CN" sz="2000" b="1">
                <a:ea typeface="黑体" pitchFamily="49" charset="-122"/>
              </a:rPr>
              <a:t>4</a:t>
            </a:r>
            <a:r>
              <a:rPr lang="zh-CN" altLang="en-US" sz="2000" b="1">
                <a:ea typeface="黑体" pitchFamily="49" charset="-122"/>
              </a:rPr>
              <a:t>个字节</a:t>
            </a:r>
          </a:p>
        </p:txBody>
      </p:sp>
    </p:spTree>
    <p:extLst>
      <p:ext uri="{BB962C8B-B14F-4D97-AF65-F5344CB8AC3E}">
        <p14:creationId xmlns:p14="http://schemas.microsoft.com/office/powerpoint/2010/main" val="235065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 build="allAtOnce"/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6225"/>
            <a:ext cx="8229600" cy="561975"/>
          </a:xfrm>
        </p:spPr>
        <p:txBody>
          <a:bodyPr/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ea typeface="宋体" pitchFamily="2" charset="-122"/>
              </a:rPr>
              <a:t>Alignment(</a:t>
            </a:r>
            <a:r>
              <a:rPr lang="zh-CN" altLang="en-US" sz="3600" dirty="0" smtClean="0">
                <a:solidFill>
                  <a:srgbClr val="FF0000"/>
                </a:solidFill>
                <a:ea typeface="宋体" pitchFamily="2" charset="-122"/>
              </a:rPr>
              <a:t>对齐</a:t>
            </a:r>
            <a:r>
              <a:rPr lang="en-US" altLang="zh-CN" sz="3600" dirty="0" smtClean="0">
                <a:solidFill>
                  <a:srgbClr val="FF0000"/>
                </a:solidFill>
                <a:ea typeface="宋体" pitchFamily="2" charset="-122"/>
              </a:rPr>
              <a:t>) </a:t>
            </a:r>
            <a:r>
              <a:rPr lang="zh-CN" altLang="en-US" sz="3600" dirty="0" smtClean="0">
                <a:solidFill>
                  <a:srgbClr val="FF0000"/>
                </a:solidFill>
                <a:ea typeface="宋体" pitchFamily="2" charset="-122"/>
              </a:rPr>
              <a:t>举例</a:t>
            </a: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431800" y="865188"/>
            <a:ext cx="4641850" cy="229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例如，考虑下列两个结构声明：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struct  S1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	int 	i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；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	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char	c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；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	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int	j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；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}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；</a:t>
            </a: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5202238" y="549275"/>
            <a:ext cx="2779712" cy="266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42900" marR="0" lvl="0" indent="-342900" defTabSz="914400" eaLnBrk="0" fontAlgn="auto" latinLnBrk="0" hangingPunct="0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struct  S2 {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	int 	i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；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	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	j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；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	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char	c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；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}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；</a:t>
            </a:r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274638" y="3362325"/>
            <a:ext cx="695325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黑体" pitchFamily="49" charset="-122"/>
              </a:rPr>
              <a:t>在要求对齐的情况下，哪种结构声明更好？</a:t>
            </a:r>
          </a:p>
        </p:txBody>
      </p:sp>
      <p:grpSp>
        <p:nvGrpSpPr>
          <p:cNvPr id="56" name="Group 6"/>
          <p:cNvGrpSpPr>
            <a:grpSpLocks/>
          </p:cNvGrpSpPr>
          <p:nvPr/>
        </p:nvGrpSpPr>
        <p:grpSpPr bwMode="auto">
          <a:xfrm>
            <a:off x="377825" y="3725863"/>
            <a:ext cx="5691188" cy="852487"/>
            <a:chOff x="301" y="2411"/>
            <a:chExt cx="3585" cy="537"/>
          </a:xfrm>
        </p:grpSpPr>
        <p:sp>
          <p:nvSpPr>
            <p:cNvPr id="57" name="Rectangle 7"/>
            <p:cNvSpPr>
              <a:spLocks noChangeArrowheads="1"/>
            </p:cNvSpPr>
            <p:nvPr/>
          </p:nvSpPr>
          <p:spPr bwMode="auto">
            <a:xfrm>
              <a:off x="796" y="2641"/>
              <a:ext cx="3090" cy="30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301" y="2624"/>
              <a:ext cx="6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S1</a:t>
              </a: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：</a:t>
              </a:r>
            </a:p>
          </p:txBody>
        </p:sp>
        <p:sp>
          <p:nvSpPr>
            <p:cNvPr id="59" name="Line 9"/>
            <p:cNvSpPr>
              <a:spLocks noChangeShapeType="1"/>
            </p:cNvSpPr>
            <p:nvPr/>
          </p:nvSpPr>
          <p:spPr bwMode="auto">
            <a:xfrm>
              <a:off x="1854" y="2642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2192" y="2632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Text Box 11"/>
            <p:cNvSpPr txBox="1">
              <a:spLocks noChangeArrowheads="1"/>
            </p:cNvSpPr>
            <p:nvPr/>
          </p:nvSpPr>
          <p:spPr bwMode="auto">
            <a:xfrm>
              <a:off x="1258" y="2659"/>
              <a:ext cx="3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</a:p>
          </p:txBody>
        </p:sp>
        <p:sp>
          <p:nvSpPr>
            <p:cNvPr id="62" name="Text Box 12"/>
            <p:cNvSpPr txBox="1">
              <a:spLocks noChangeArrowheads="1"/>
            </p:cNvSpPr>
            <p:nvPr/>
          </p:nvSpPr>
          <p:spPr bwMode="auto">
            <a:xfrm>
              <a:off x="1915" y="2641"/>
              <a:ext cx="3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</a:p>
          </p:txBody>
        </p:sp>
        <p:sp>
          <p:nvSpPr>
            <p:cNvPr id="63" name="Line 13"/>
            <p:cNvSpPr>
              <a:spLocks noChangeShapeType="1"/>
            </p:cNvSpPr>
            <p:nvPr/>
          </p:nvSpPr>
          <p:spPr bwMode="auto">
            <a:xfrm>
              <a:off x="2881" y="2646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Text Box 14"/>
            <p:cNvSpPr txBox="1">
              <a:spLocks noChangeArrowheads="1"/>
            </p:cNvSpPr>
            <p:nvPr/>
          </p:nvSpPr>
          <p:spPr bwMode="auto">
            <a:xfrm>
              <a:off x="2249" y="2694"/>
              <a:ext cx="6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X  X  X</a:t>
              </a:r>
            </a:p>
          </p:txBody>
        </p:sp>
        <p:sp>
          <p:nvSpPr>
            <p:cNvPr id="65" name="Text Box 15"/>
            <p:cNvSpPr txBox="1">
              <a:spLocks noChangeArrowheads="1"/>
            </p:cNvSpPr>
            <p:nvPr/>
          </p:nvSpPr>
          <p:spPr bwMode="auto">
            <a:xfrm>
              <a:off x="3339" y="2649"/>
              <a:ext cx="3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  <p:sp>
          <p:nvSpPr>
            <p:cNvPr id="66" name="Text Box 16"/>
            <p:cNvSpPr txBox="1">
              <a:spLocks noChangeArrowheads="1"/>
            </p:cNvSpPr>
            <p:nvPr/>
          </p:nvSpPr>
          <p:spPr bwMode="auto">
            <a:xfrm>
              <a:off x="826" y="2411"/>
              <a:ext cx="38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7" name="Text Box 17"/>
            <p:cNvSpPr txBox="1">
              <a:spLocks noChangeArrowheads="1"/>
            </p:cNvSpPr>
            <p:nvPr/>
          </p:nvSpPr>
          <p:spPr bwMode="auto">
            <a:xfrm>
              <a:off x="1900" y="2418"/>
              <a:ext cx="38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68" name="Text Box 18"/>
            <p:cNvSpPr txBox="1">
              <a:spLocks noChangeArrowheads="1"/>
            </p:cNvSpPr>
            <p:nvPr/>
          </p:nvSpPr>
          <p:spPr bwMode="auto">
            <a:xfrm>
              <a:off x="2959" y="2417"/>
              <a:ext cx="38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8</a:t>
              </a:r>
            </a:p>
          </p:txBody>
        </p:sp>
      </p:grpSp>
      <p:grpSp>
        <p:nvGrpSpPr>
          <p:cNvPr id="69" name="Group 19"/>
          <p:cNvGrpSpPr>
            <a:grpSpLocks/>
          </p:cNvGrpSpPr>
          <p:nvPr/>
        </p:nvGrpSpPr>
        <p:grpSpPr bwMode="auto">
          <a:xfrm>
            <a:off x="376238" y="4640263"/>
            <a:ext cx="4827587" cy="852487"/>
            <a:chOff x="309" y="2977"/>
            <a:chExt cx="3041" cy="537"/>
          </a:xfrm>
        </p:grpSpPr>
        <p:sp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804" y="3207"/>
              <a:ext cx="2468" cy="30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309" y="3190"/>
              <a:ext cx="6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S2</a:t>
              </a: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：</a:t>
              </a:r>
            </a:p>
          </p:txBody>
        </p:sp>
        <p:sp>
          <p:nvSpPr>
            <p:cNvPr id="72" name="Line 22"/>
            <p:cNvSpPr>
              <a:spLocks noChangeShapeType="1"/>
            </p:cNvSpPr>
            <p:nvPr/>
          </p:nvSpPr>
          <p:spPr bwMode="auto">
            <a:xfrm>
              <a:off x="1862" y="3208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Text Box 23"/>
            <p:cNvSpPr txBox="1">
              <a:spLocks noChangeArrowheads="1"/>
            </p:cNvSpPr>
            <p:nvPr/>
          </p:nvSpPr>
          <p:spPr bwMode="auto">
            <a:xfrm>
              <a:off x="1266" y="3225"/>
              <a:ext cx="3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</a:p>
          </p:txBody>
        </p:sp>
        <p:sp>
          <p:nvSpPr>
            <p:cNvPr id="74" name="Text Box 24"/>
            <p:cNvSpPr txBox="1">
              <a:spLocks noChangeArrowheads="1"/>
            </p:cNvSpPr>
            <p:nvPr/>
          </p:nvSpPr>
          <p:spPr bwMode="auto">
            <a:xfrm>
              <a:off x="2929" y="3217"/>
              <a:ext cx="3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</a:p>
          </p:txBody>
        </p:sp>
        <p:sp>
          <p:nvSpPr>
            <p:cNvPr id="75" name="Line 25"/>
            <p:cNvSpPr>
              <a:spLocks noChangeShapeType="1"/>
            </p:cNvSpPr>
            <p:nvPr/>
          </p:nvSpPr>
          <p:spPr bwMode="auto">
            <a:xfrm>
              <a:off x="2889" y="3212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 Box 26"/>
            <p:cNvSpPr txBox="1">
              <a:spLocks noChangeArrowheads="1"/>
            </p:cNvSpPr>
            <p:nvPr/>
          </p:nvSpPr>
          <p:spPr bwMode="auto">
            <a:xfrm>
              <a:off x="2341" y="3197"/>
              <a:ext cx="3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  <p:sp>
          <p:nvSpPr>
            <p:cNvPr id="77" name="Text Box 27"/>
            <p:cNvSpPr txBox="1">
              <a:spLocks noChangeArrowheads="1"/>
            </p:cNvSpPr>
            <p:nvPr/>
          </p:nvSpPr>
          <p:spPr bwMode="auto">
            <a:xfrm>
              <a:off x="834" y="2977"/>
              <a:ext cx="38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78" name="Text Box 28"/>
            <p:cNvSpPr txBox="1">
              <a:spLocks noChangeArrowheads="1"/>
            </p:cNvSpPr>
            <p:nvPr/>
          </p:nvSpPr>
          <p:spPr bwMode="auto">
            <a:xfrm>
              <a:off x="1908" y="2984"/>
              <a:ext cx="38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79" name="Text Box 29"/>
            <p:cNvSpPr txBox="1">
              <a:spLocks noChangeArrowheads="1"/>
            </p:cNvSpPr>
            <p:nvPr/>
          </p:nvSpPr>
          <p:spPr bwMode="auto">
            <a:xfrm>
              <a:off x="2967" y="2983"/>
              <a:ext cx="38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8</a:t>
              </a:r>
            </a:p>
          </p:txBody>
        </p:sp>
      </p:grpSp>
      <p:sp>
        <p:nvSpPr>
          <p:cNvPr id="80" name="Text Box 30"/>
          <p:cNvSpPr txBox="1">
            <a:spLocks noChangeArrowheads="1"/>
          </p:cNvSpPr>
          <p:nvPr/>
        </p:nvSpPr>
        <p:spPr bwMode="auto">
          <a:xfrm>
            <a:off x="6257925" y="4175125"/>
            <a:ext cx="20177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个字节</a:t>
            </a: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6332538" y="4946650"/>
            <a:ext cx="19732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只需要</a:t>
            </a:r>
            <a:r>
              <a:rPr lang="en-US" altLang="zh-CN" sz="20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个字节</a:t>
            </a:r>
          </a:p>
        </p:txBody>
      </p:sp>
      <p:sp>
        <p:nvSpPr>
          <p:cNvPr id="82" name="Text Box 32"/>
          <p:cNvSpPr txBox="1">
            <a:spLocks noChangeArrowheads="1"/>
          </p:cNvSpPr>
          <p:nvPr/>
        </p:nvSpPr>
        <p:spPr bwMode="auto">
          <a:xfrm>
            <a:off x="276225" y="5584825"/>
            <a:ext cx="7662863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黑体" pitchFamily="49" charset="-122"/>
              </a:rPr>
              <a:t>对于“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黑体" pitchFamily="49" charset="-122"/>
              </a:rPr>
              <a:t>struct S2 d[4]”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黑体" pitchFamily="49" charset="-122"/>
              </a:rPr>
              <a:t>，只分配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黑体" pitchFamily="49" charset="-122"/>
              </a:rPr>
              <a:t>9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黑体" pitchFamily="49" charset="-122"/>
              </a:rPr>
              <a:t>个字节能否满足对齐要求？</a:t>
            </a:r>
          </a:p>
        </p:txBody>
      </p:sp>
      <p:grpSp>
        <p:nvGrpSpPr>
          <p:cNvPr id="83" name="Group 33"/>
          <p:cNvGrpSpPr>
            <a:grpSpLocks/>
          </p:cNvGrpSpPr>
          <p:nvPr/>
        </p:nvGrpSpPr>
        <p:grpSpPr bwMode="auto">
          <a:xfrm>
            <a:off x="406400" y="5891213"/>
            <a:ext cx="5691188" cy="850900"/>
            <a:chOff x="256" y="3711"/>
            <a:chExt cx="3585" cy="536"/>
          </a:xfrm>
        </p:grpSpPr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751" y="3941"/>
              <a:ext cx="3090" cy="30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Text Box 35"/>
            <p:cNvSpPr txBox="1">
              <a:spLocks noChangeArrowheads="1"/>
            </p:cNvSpPr>
            <p:nvPr/>
          </p:nvSpPr>
          <p:spPr bwMode="auto">
            <a:xfrm>
              <a:off x="256" y="3924"/>
              <a:ext cx="6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S2</a:t>
              </a: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：</a:t>
              </a:r>
            </a:p>
          </p:txBody>
        </p:sp>
        <p:sp>
          <p:nvSpPr>
            <p:cNvPr id="86" name="Line 36"/>
            <p:cNvSpPr>
              <a:spLocks noChangeShapeType="1"/>
            </p:cNvSpPr>
            <p:nvPr/>
          </p:nvSpPr>
          <p:spPr bwMode="auto">
            <a:xfrm>
              <a:off x="2799" y="3933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3155" y="3941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Text Box 38"/>
            <p:cNvSpPr txBox="1">
              <a:spLocks noChangeArrowheads="1"/>
            </p:cNvSpPr>
            <p:nvPr/>
          </p:nvSpPr>
          <p:spPr bwMode="auto">
            <a:xfrm>
              <a:off x="1213" y="3959"/>
              <a:ext cx="3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</a:p>
          </p:txBody>
        </p:sp>
        <p:sp>
          <p:nvSpPr>
            <p:cNvPr id="89" name="Text Box 39"/>
            <p:cNvSpPr txBox="1">
              <a:spLocks noChangeArrowheads="1"/>
            </p:cNvSpPr>
            <p:nvPr/>
          </p:nvSpPr>
          <p:spPr bwMode="auto">
            <a:xfrm>
              <a:off x="2860" y="3932"/>
              <a:ext cx="3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</a:p>
          </p:txBody>
        </p:sp>
        <p:sp>
          <p:nvSpPr>
            <p:cNvPr id="90" name="Line 40"/>
            <p:cNvSpPr>
              <a:spLocks noChangeShapeType="1"/>
            </p:cNvSpPr>
            <p:nvPr/>
          </p:nvSpPr>
          <p:spPr bwMode="auto">
            <a:xfrm>
              <a:off x="1810" y="3937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Text Box 41"/>
            <p:cNvSpPr txBox="1">
              <a:spLocks noChangeArrowheads="1"/>
            </p:cNvSpPr>
            <p:nvPr/>
          </p:nvSpPr>
          <p:spPr bwMode="auto">
            <a:xfrm>
              <a:off x="3194" y="3985"/>
              <a:ext cx="6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X  X  X</a:t>
              </a:r>
            </a:p>
          </p:txBody>
        </p:sp>
        <p:sp>
          <p:nvSpPr>
            <p:cNvPr id="92" name="Text Box 42"/>
            <p:cNvSpPr txBox="1">
              <a:spLocks noChangeArrowheads="1"/>
            </p:cNvSpPr>
            <p:nvPr/>
          </p:nvSpPr>
          <p:spPr bwMode="auto">
            <a:xfrm>
              <a:off x="2295" y="3936"/>
              <a:ext cx="3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  <p:sp>
          <p:nvSpPr>
            <p:cNvPr id="93" name="Text Box 43"/>
            <p:cNvSpPr txBox="1">
              <a:spLocks noChangeArrowheads="1"/>
            </p:cNvSpPr>
            <p:nvPr/>
          </p:nvSpPr>
          <p:spPr bwMode="auto">
            <a:xfrm>
              <a:off x="781" y="3711"/>
              <a:ext cx="38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1855" y="3718"/>
              <a:ext cx="38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95" name="Text Box 45"/>
            <p:cNvSpPr txBox="1">
              <a:spLocks noChangeArrowheads="1"/>
            </p:cNvSpPr>
            <p:nvPr/>
          </p:nvSpPr>
          <p:spPr bwMode="auto">
            <a:xfrm>
              <a:off x="2887" y="3717"/>
              <a:ext cx="38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8</a:t>
              </a:r>
            </a:p>
          </p:txBody>
        </p:sp>
      </p:grpSp>
      <p:sp>
        <p:nvSpPr>
          <p:cNvPr id="96" name="Text Box 46"/>
          <p:cNvSpPr txBox="1">
            <a:spLocks noChangeArrowheads="1"/>
          </p:cNvSpPr>
          <p:nvPr/>
        </p:nvSpPr>
        <p:spPr bwMode="auto">
          <a:xfrm>
            <a:off x="7691438" y="5618163"/>
            <a:ext cx="12049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  <a:latin typeface="Times New Roman" pitchFamily="18" charset="0"/>
                <a:ea typeface="微软雅黑" pitchFamily="34" charset="-122"/>
              </a:rPr>
              <a:t>不能！</a:t>
            </a:r>
          </a:p>
        </p:txBody>
      </p:sp>
      <p:sp>
        <p:nvSpPr>
          <p:cNvPr id="97" name="Text Box 47"/>
          <p:cNvSpPr txBox="1">
            <a:spLocks noChangeArrowheads="1"/>
          </p:cNvSpPr>
          <p:nvPr/>
        </p:nvSpPr>
        <p:spPr bwMode="auto">
          <a:xfrm>
            <a:off x="6270625" y="6269038"/>
            <a:ext cx="22939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也需要</a:t>
            </a:r>
            <a:r>
              <a:rPr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个字节</a:t>
            </a:r>
          </a:p>
        </p:txBody>
      </p:sp>
      <p:sp>
        <p:nvSpPr>
          <p:cNvPr id="98" name="Text Box 48"/>
          <p:cNvSpPr txBox="1">
            <a:spLocks noChangeArrowheads="1"/>
          </p:cNvSpPr>
          <p:nvPr/>
        </p:nvSpPr>
        <p:spPr bwMode="auto">
          <a:xfrm>
            <a:off x="6223000" y="3413125"/>
            <a:ext cx="15525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S2</a:t>
            </a:r>
            <a:r>
              <a:rPr lang="zh-CN" altLang="en-US" sz="20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比</a:t>
            </a:r>
            <a:r>
              <a:rPr lang="en-US" altLang="zh-CN" sz="20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S1</a:t>
            </a:r>
            <a:r>
              <a:rPr lang="zh-CN" altLang="en-US" sz="20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好</a:t>
            </a:r>
          </a:p>
        </p:txBody>
      </p:sp>
    </p:spTree>
    <p:extLst>
      <p:ext uri="{BB962C8B-B14F-4D97-AF65-F5344CB8AC3E}">
        <p14:creationId xmlns:p14="http://schemas.microsoft.com/office/powerpoint/2010/main" val="263295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80" grpId="0"/>
      <p:bldP spid="81" grpId="0"/>
      <p:bldP spid="82" grpId="0"/>
      <p:bldP spid="96" grpId="0"/>
      <p:bldP spid="97" grpId="0"/>
      <p:bldP spid="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>
                <a:solidFill>
                  <a:srgbClr val="A6A6A6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657225" y="1012825"/>
            <a:ext cx="7716838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203200" indent="-203200">
              <a:lnSpc>
                <a:spcPct val="100000"/>
              </a:lnSpc>
              <a:spcBef>
                <a:spcPct val="30000"/>
              </a:spcBef>
            </a:pPr>
            <a:r>
              <a:rPr lang="zh-CN" altLang="en-US" kern="0" dirty="0" smtClean="0">
                <a:ea typeface="黑体" panose="02010609060101010101" pitchFamily="49" charset="-122"/>
              </a:rPr>
              <a:t>表示</a:t>
            </a:r>
          </a:p>
          <a:p>
            <a:pPr marL="685800" lvl="1" indent="-190500">
              <a:lnSpc>
                <a:spcPct val="100000"/>
              </a:lnSpc>
              <a:spcBef>
                <a:spcPct val="30000"/>
              </a:spcBef>
              <a:buFont typeface="宋体" panose="02010600030101010101" pitchFamily="2" charset="-122"/>
              <a:buChar char="•"/>
            </a:pPr>
            <a:r>
              <a:rPr lang="zh-CN" altLang="en-US" sz="2200" kern="0" dirty="0" smtClean="0">
                <a:solidFill>
                  <a:srgbClr val="0033CC"/>
                </a:solidFill>
                <a:ea typeface="黑体" panose="02010609060101010101" pitchFamily="49" charset="-122"/>
              </a:rPr>
              <a:t>用一位表示 。例如，真：1  /  假：0</a:t>
            </a:r>
          </a:p>
          <a:p>
            <a:pPr marL="685800" lvl="1" indent="-190500">
              <a:lnSpc>
                <a:spcPct val="100000"/>
              </a:lnSpc>
              <a:spcBef>
                <a:spcPct val="30000"/>
              </a:spcBef>
              <a:buFont typeface="宋体" panose="02010600030101010101" pitchFamily="2" charset="-122"/>
              <a:buChar char="•"/>
            </a:pPr>
            <a:r>
              <a:rPr lang="en-US" altLang="zh-CN" sz="2200" kern="0" dirty="0" smtClean="0">
                <a:solidFill>
                  <a:srgbClr val="0033CC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200" kern="0" dirty="0" smtClean="0">
                <a:solidFill>
                  <a:srgbClr val="0033CC"/>
                </a:solidFill>
                <a:ea typeface="黑体" panose="02010609060101010101" pitchFamily="49" charset="-122"/>
              </a:rPr>
              <a:t>位二进制数可表示</a:t>
            </a:r>
            <a:r>
              <a:rPr lang="en-US" altLang="en-US" sz="2200" kern="0" dirty="0" smtClean="0">
                <a:solidFill>
                  <a:srgbClr val="0033CC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200" kern="0" dirty="0" smtClean="0">
                <a:solidFill>
                  <a:srgbClr val="0033CC"/>
                </a:solidFill>
                <a:ea typeface="黑体" panose="02010609060101010101" pitchFamily="49" charset="-122"/>
              </a:rPr>
              <a:t>个逻辑数据，或一个位串</a:t>
            </a:r>
          </a:p>
          <a:p>
            <a:pPr marL="203200" indent="-203200">
              <a:lnSpc>
                <a:spcPct val="100000"/>
              </a:lnSpc>
              <a:spcBef>
                <a:spcPct val="30000"/>
              </a:spcBef>
            </a:pPr>
            <a:r>
              <a:rPr lang="zh-CN" altLang="en-US" kern="0" dirty="0" smtClean="0">
                <a:ea typeface="黑体" panose="02010609060101010101" pitchFamily="49" charset="-122"/>
              </a:rPr>
              <a:t>运算</a:t>
            </a:r>
          </a:p>
          <a:p>
            <a:pPr marL="685800" lvl="1" indent="-190500">
              <a:lnSpc>
                <a:spcPct val="100000"/>
              </a:lnSpc>
              <a:spcBef>
                <a:spcPct val="30000"/>
              </a:spcBef>
            </a:pPr>
            <a:r>
              <a:rPr lang="zh-CN" altLang="en-US" sz="2200" kern="0" dirty="0" smtClean="0">
                <a:solidFill>
                  <a:srgbClr val="0033CC"/>
                </a:solidFill>
                <a:ea typeface="黑体" panose="02010609060101010101" pitchFamily="49" charset="-122"/>
              </a:rPr>
              <a:t>按位进行</a:t>
            </a:r>
          </a:p>
          <a:p>
            <a:pPr marL="685800" lvl="1" indent="-190500">
              <a:lnSpc>
                <a:spcPct val="100000"/>
              </a:lnSpc>
              <a:spcBef>
                <a:spcPct val="30000"/>
              </a:spcBef>
            </a:pPr>
            <a:r>
              <a:rPr lang="zh-CN" altLang="en-US" sz="2200" kern="0" dirty="0" smtClean="0">
                <a:solidFill>
                  <a:srgbClr val="0033CC"/>
                </a:solidFill>
                <a:ea typeface="黑体" panose="02010609060101010101" pitchFamily="49" charset="-122"/>
              </a:rPr>
              <a:t>如:按位与 / 按位或 / 逻辑左移 / 逻辑右移 等    </a:t>
            </a:r>
          </a:p>
          <a:p>
            <a:pPr marL="203200" indent="-203200">
              <a:lnSpc>
                <a:spcPct val="100000"/>
              </a:lnSpc>
              <a:spcBef>
                <a:spcPct val="30000"/>
              </a:spcBef>
            </a:pPr>
            <a:r>
              <a:rPr lang="zh-CN" altLang="en-US" kern="0" dirty="0" smtClean="0">
                <a:ea typeface="黑体" panose="02010609060101010101" pitchFamily="49" charset="-122"/>
              </a:rPr>
              <a:t>识别</a:t>
            </a:r>
          </a:p>
          <a:p>
            <a:pPr marL="685800" lvl="1" indent="-190500">
              <a:lnSpc>
                <a:spcPct val="100000"/>
              </a:lnSpc>
              <a:spcBef>
                <a:spcPct val="30000"/>
              </a:spcBef>
            </a:pPr>
            <a:r>
              <a:rPr lang="zh-CN" altLang="en-US" sz="2200" kern="0" dirty="0" smtClean="0">
                <a:solidFill>
                  <a:srgbClr val="0033CC"/>
                </a:solidFill>
                <a:ea typeface="黑体" panose="02010609060101010101" pitchFamily="49" charset="-122"/>
              </a:rPr>
              <a:t>逻辑数据和数值数据在形式上并无差别，也是一串0/1序列，机器靠指令来识别。</a:t>
            </a:r>
            <a:endParaRPr lang="en-US" altLang="zh-CN" sz="2200" kern="0" dirty="0" smtClean="0">
              <a:solidFill>
                <a:srgbClr val="0033CC"/>
              </a:solidFill>
              <a:ea typeface="黑体" panose="02010609060101010101" pitchFamily="49" charset="-122"/>
            </a:endParaRPr>
          </a:p>
          <a:p>
            <a:pPr marL="203200" indent="-203200">
              <a:lnSpc>
                <a:spcPct val="100000"/>
              </a:lnSpc>
              <a:spcBef>
                <a:spcPct val="30000"/>
              </a:spcBef>
            </a:pPr>
            <a:r>
              <a:rPr lang="zh-CN" altLang="en-US" kern="0" dirty="0" smtClean="0">
                <a:ea typeface="黑体" panose="02010609060101010101" pitchFamily="49" charset="-122"/>
              </a:rPr>
              <a:t>位串</a:t>
            </a:r>
            <a:endParaRPr lang="en-US" altLang="zh-CN" kern="0" dirty="0" smtClean="0">
              <a:ea typeface="黑体" panose="02010609060101010101" pitchFamily="49" charset="-122"/>
            </a:endParaRPr>
          </a:p>
          <a:p>
            <a:pPr marL="685800" lvl="1" indent="-190500">
              <a:lnSpc>
                <a:spcPct val="100000"/>
              </a:lnSpc>
              <a:spcBef>
                <a:spcPct val="30000"/>
              </a:spcBef>
            </a:pPr>
            <a:r>
              <a:rPr lang="zh-CN" altLang="en-US" sz="2200" kern="0" dirty="0" smtClean="0">
                <a:solidFill>
                  <a:srgbClr val="0033CC"/>
                </a:solidFill>
                <a:ea typeface="黑体" panose="02010609060101010101" pitchFamily="49" charset="-122"/>
              </a:rPr>
              <a:t>用来表示若干个状态位或控制位（</a:t>
            </a:r>
            <a:r>
              <a:rPr lang="en-US" altLang="zh-CN" sz="2200" kern="0" dirty="0" smtClean="0">
                <a:solidFill>
                  <a:srgbClr val="0033CC"/>
                </a:solidFill>
                <a:ea typeface="黑体" panose="02010609060101010101" pitchFamily="49" charset="-122"/>
              </a:rPr>
              <a:t>OS</a:t>
            </a:r>
            <a:r>
              <a:rPr lang="zh-CN" altLang="en-US" sz="2200" kern="0" dirty="0" smtClean="0">
                <a:solidFill>
                  <a:srgbClr val="0033CC"/>
                </a:solidFill>
                <a:ea typeface="黑体" panose="02010609060101010101" pitchFamily="49" charset="-122"/>
              </a:rPr>
              <a:t>中使用较多）</a:t>
            </a:r>
            <a:r>
              <a:rPr lang="zh-CN" altLang="en-US" sz="2200" kern="0" dirty="0" smtClean="0">
                <a:latin typeface="Times New Roman" panose="02020603050405020304" pitchFamily="18" charset="0"/>
              </a:rPr>
              <a:t> </a:t>
            </a:r>
            <a:endParaRPr lang="en-US" altLang="zh-CN" sz="2200" kern="0" dirty="0" smtClean="0">
              <a:latin typeface="Times New Roman" panose="02020603050405020304" pitchFamily="18" charset="0"/>
            </a:endParaRPr>
          </a:p>
          <a:p>
            <a:pPr marL="685800" lvl="1" indent="-190500">
              <a:spcBef>
                <a:spcPct val="30000"/>
              </a:spcBef>
              <a:buFontTx/>
              <a:buNone/>
            </a:pPr>
            <a:r>
              <a:rPr lang="zh-CN" altLang="en-US" sz="2200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例如，</a:t>
            </a:r>
            <a:r>
              <a:rPr lang="en-US" altLang="zh-CN" sz="2200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x86</a:t>
            </a:r>
            <a:r>
              <a:rPr lang="zh-CN" altLang="en-US" sz="2200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的标志寄存器含义如下：</a:t>
            </a:r>
          </a:p>
          <a:p>
            <a:pPr marL="203200" indent="-203200">
              <a:lnSpc>
                <a:spcPct val="90000"/>
              </a:lnSpc>
              <a:buFontTx/>
              <a:buNone/>
            </a:pPr>
            <a:r>
              <a:rPr lang="zh-CN" altLang="en-US" kern="0" dirty="0" smtClean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76250" y="239712"/>
            <a:ext cx="822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 smtClean="0">
                <a:latin typeface="宋体" panose="02010600030101010101" pitchFamily="2" charset="-122"/>
                <a:ea typeface="宋体" panose="02010600030101010101" pitchFamily="2" charset="-122"/>
              </a:rPr>
              <a:t>逻辑数据的编码表示</a:t>
            </a:r>
            <a:endParaRPr lang="en-US" altLang="zh-CN" kern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4" name="组合 30"/>
          <p:cNvGrpSpPr>
            <a:grpSpLocks/>
          </p:cNvGrpSpPr>
          <p:nvPr/>
        </p:nvGrpSpPr>
        <p:grpSpPr bwMode="auto">
          <a:xfrm>
            <a:off x="174625" y="6378575"/>
            <a:ext cx="8402638" cy="479425"/>
            <a:chOff x="493486" y="6139542"/>
            <a:chExt cx="7286172" cy="367583"/>
          </a:xfrm>
        </p:grpSpPr>
        <p:sp>
          <p:nvSpPr>
            <p:cNvPr id="35" name="TextBox 4"/>
            <p:cNvSpPr txBox="1"/>
            <p:nvPr/>
          </p:nvSpPr>
          <p:spPr>
            <a:xfrm>
              <a:off x="493486" y="6154148"/>
              <a:ext cx="7213213" cy="338371"/>
            </a:xfrm>
            <a:prstGeom prst="rect">
              <a:avLst/>
            </a:prstGeom>
            <a:noFill/>
            <a:ln w="25400">
              <a:solidFill>
                <a:srgbClr val="FF0066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 sz="16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endParaRPr>
            </a:p>
          </p:txBody>
        </p:sp>
        <p:cxnSp>
          <p:nvCxnSpPr>
            <p:cNvPr id="36" name="直接连接符 6"/>
            <p:cNvCxnSpPr>
              <a:cxnSpLocks noChangeShapeType="1"/>
            </p:cNvCxnSpPr>
            <p:nvPr/>
          </p:nvCxnSpPr>
          <p:spPr bwMode="auto">
            <a:xfrm rot="16200000" flipH="1">
              <a:off x="3916495" y="6323334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直接连接符 7"/>
            <p:cNvCxnSpPr>
              <a:cxnSpLocks noChangeShapeType="1"/>
            </p:cNvCxnSpPr>
            <p:nvPr/>
          </p:nvCxnSpPr>
          <p:spPr bwMode="auto">
            <a:xfrm rot="16200000" flipH="1">
              <a:off x="2080458" y="6316077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直接连接符 8"/>
            <p:cNvCxnSpPr>
              <a:cxnSpLocks noChangeShapeType="1"/>
            </p:cNvCxnSpPr>
            <p:nvPr/>
          </p:nvCxnSpPr>
          <p:spPr bwMode="auto">
            <a:xfrm rot="16200000" flipH="1">
              <a:off x="5759829" y="6323334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直接连接符 9"/>
            <p:cNvCxnSpPr>
              <a:cxnSpLocks noChangeShapeType="1"/>
            </p:cNvCxnSpPr>
            <p:nvPr/>
          </p:nvCxnSpPr>
          <p:spPr bwMode="auto">
            <a:xfrm rot="16200000" flipH="1">
              <a:off x="2987601" y="6323335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直接连接符 10"/>
            <p:cNvCxnSpPr>
              <a:cxnSpLocks noChangeShapeType="1"/>
            </p:cNvCxnSpPr>
            <p:nvPr/>
          </p:nvCxnSpPr>
          <p:spPr bwMode="auto">
            <a:xfrm rot="16200000" flipH="1">
              <a:off x="1173315" y="6315571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直接连接符 11"/>
            <p:cNvCxnSpPr>
              <a:cxnSpLocks noChangeShapeType="1"/>
            </p:cNvCxnSpPr>
            <p:nvPr/>
          </p:nvCxnSpPr>
          <p:spPr bwMode="auto">
            <a:xfrm rot="16200000" flipH="1">
              <a:off x="4816404" y="6337848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直接连接符 12"/>
            <p:cNvCxnSpPr>
              <a:cxnSpLocks noChangeShapeType="1"/>
            </p:cNvCxnSpPr>
            <p:nvPr/>
          </p:nvCxnSpPr>
          <p:spPr bwMode="auto">
            <a:xfrm rot="16200000" flipH="1">
              <a:off x="6659718" y="6323334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直接连接符 13"/>
            <p:cNvCxnSpPr>
              <a:cxnSpLocks noChangeShapeType="1"/>
            </p:cNvCxnSpPr>
            <p:nvPr/>
          </p:nvCxnSpPr>
          <p:spPr bwMode="auto">
            <a:xfrm rot="16200000" flipH="1">
              <a:off x="752402" y="6323334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直接连接符 14"/>
            <p:cNvCxnSpPr>
              <a:cxnSpLocks noChangeShapeType="1"/>
            </p:cNvCxnSpPr>
            <p:nvPr/>
          </p:nvCxnSpPr>
          <p:spPr bwMode="auto">
            <a:xfrm rot="16200000" flipH="1">
              <a:off x="1608743" y="6323335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直接连接符 15"/>
            <p:cNvCxnSpPr>
              <a:cxnSpLocks noChangeShapeType="1"/>
            </p:cNvCxnSpPr>
            <p:nvPr/>
          </p:nvCxnSpPr>
          <p:spPr bwMode="auto">
            <a:xfrm rot="16200000" flipH="1">
              <a:off x="2523144" y="6337848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直接连接符 16"/>
            <p:cNvCxnSpPr>
              <a:cxnSpLocks noChangeShapeType="1"/>
            </p:cNvCxnSpPr>
            <p:nvPr/>
          </p:nvCxnSpPr>
          <p:spPr bwMode="auto">
            <a:xfrm rot="16200000" flipH="1">
              <a:off x="5317145" y="6308820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直接连接符 17"/>
            <p:cNvCxnSpPr>
              <a:cxnSpLocks noChangeShapeType="1"/>
            </p:cNvCxnSpPr>
            <p:nvPr/>
          </p:nvCxnSpPr>
          <p:spPr bwMode="auto">
            <a:xfrm rot="16200000" flipH="1">
              <a:off x="6209774" y="6316077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直接连接符 18"/>
            <p:cNvCxnSpPr>
              <a:cxnSpLocks noChangeShapeType="1"/>
            </p:cNvCxnSpPr>
            <p:nvPr/>
          </p:nvCxnSpPr>
          <p:spPr bwMode="auto">
            <a:xfrm rot="16200000" flipH="1">
              <a:off x="7116918" y="6323334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直接连接符 19"/>
            <p:cNvCxnSpPr>
              <a:cxnSpLocks noChangeShapeType="1"/>
            </p:cNvCxnSpPr>
            <p:nvPr/>
          </p:nvCxnSpPr>
          <p:spPr bwMode="auto">
            <a:xfrm rot="16200000" flipH="1">
              <a:off x="4395487" y="6323334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直接连接符 20"/>
            <p:cNvCxnSpPr>
              <a:cxnSpLocks noChangeShapeType="1"/>
            </p:cNvCxnSpPr>
            <p:nvPr/>
          </p:nvCxnSpPr>
          <p:spPr bwMode="auto">
            <a:xfrm rot="16200000" flipH="1">
              <a:off x="3444803" y="6316077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TextBox 21"/>
            <p:cNvSpPr txBox="1"/>
            <p:nvPr/>
          </p:nvSpPr>
          <p:spPr>
            <a:xfrm>
              <a:off x="7300613" y="6139542"/>
              <a:ext cx="479045" cy="2835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000000"/>
                  </a:solidFill>
                  <a:latin typeface="Arial"/>
                  <a:ea typeface="宋体" panose="02010600030101010101" pitchFamily="2" charset="-122"/>
                </a:rPr>
                <a:t>CF</a:t>
              </a:r>
              <a:endParaRPr lang="zh-CN" altLang="en-US" sz="18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endParaRPr>
            </a:p>
          </p:txBody>
        </p:sp>
        <p:sp>
          <p:nvSpPr>
            <p:cNvPr id="52" name="TextBox 22"/>
            <p:cNvSpPr txBox="1"/>
            <p:nvPr/>
          </p:nvSpPr>
          <p:spPr>
            <a:xfrm>
              <a:off x="6393454" y="6146845"/>
              <a:ext cx="479045" cy="2835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000000"/>
                  </a:solidFill>
                  <a:latin typeface="Arial"/>
                  <a:ea typeface="宋体" panose="02010600030101010101" pitchFamily="2" charset="-122"/>
                </a:rPr>
                <a:t>PF</a:t>
              </a:r>
              <a:endParaRPr lang="zh-CN" altLang="en-US" sz="18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endParaRPr>
            </a:p>
          </p:txBody>
        </p:sp>
        <p:sp>
          <p:nvSpPr>
            <p:cNvPr id="53" name="TextBox 23"/>
            <p:cNvSpPr txBox="1"/>
            <p:nvPr/>
          </p:nvSpPr>
          <p:spPr>
            <a:xfrm>
              <a:off x="5479413" y="6161451"/>
              <a:ext cx="479045" cy="2835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000000"/>
                  </a:solidFill>
                  <a:latin typeface="Arial"/>
                  <a:ea typeface="宋体" panose="02010600030101010101" pitchFamily="2" charset="-122"/>
                </a:rPr>
                <a:t>AF</a:t>
              </a:r>
              <a:endParaRPr lang="zh-CN" altLang="en-US" sz="18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endParaRPr>
            </a:p>
          </p:txBody>
        </p:sp>
        <p:sp>
          <p:nvSpPr>
            <p:cNvPr id="54" name="TextBox 24"/>
            <p:cNvSpPr txBox="1"/>
            <p:nvPr/>
          </p:nvSpPr>
          <p:spPr>
            <a:xfrm>
              <a:off x="4535088" y="6146845"/>
              <a:ext cx="479045" cy="2835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000000"/>
                  </a:solidFill>
                  <a:latin typeface="Arial"/>
                  <a:ea typeface="宋体" panose="02010600030101010101" pitchFamily="2" charset="-122"/>
                </a:rPr>
                <a:t>ZF</a:t>
              </a:r>
              <a:endParaRPr lang="zh-CN" altLang="en-US" sz="18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endParaRPr>
            </a:p>
          </p:txBody>
        </p:sp>
        <p:sp>
          <p:nvSpPr>
            <p:cNvPr id="55" name="TextBox 25"/>
            <p:cNvSpPr txBox="1"/>
            <p:nvPr/>
          </p:nvSpPr>
          <p:spPr>
            <a:xfrm>
              <a:off x="4106976" y="6154148"/>
              <a:ext cx="479045" cy="2835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000000"/>
                  </a:solidFill>
                  <a:latin typeface="Arial"/>
                  <a:ea typeface="宋体" panose="02010600030101010101" pitchFamily="2" charset="-122"/>
                </a:rPr>
                <a:t>SF</a:t>
              </a:r>
              <a:endParaRPr lang="zh-CN" altLang="en-US" sz="18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endParaRPr>
            </a:p>
          </p:txBody>
        </p:sp>
        <p:sp>
          <p:nvSpPr>
            <p:cNvPr id="56" name="TextBox 26"/>
            <p:cNvSpPr txBox="1"/>
            <p:nvPr/>
          </p:nvSpPr>
          <p:spPr>
            <a:xfrm>
              <a:off x="3627931" y="6154148"/>
              <a:ext cx="479045" cy="2835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000000"/>
                  </a:solidFill>
                  <a:latin typeface="Arial"/>
                  <a:ea typeface="宋体" panose="02010600030101010101" pitchFamily="2" charset="-122"/>
                </a:rPr>
                <a:t>TF</a:t>
              </a:r>
              <a:endParaRPr lang="zh-CN" altLang="en-US" sz="18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endParaRPr>
            </a:p>
          </p:txBody>
        </p:sp>
        <p:sp>
          <p:nvSpPr>
            <p:cNvPr id="57" name="TextBox 27"/>
            <p:cNvSpPr txBox="1"/>
            <p:nvPr/>
          </p:nvSpPr>
          <p:spPr>
            <a:xfrm>
              <a:off x="3179170" y="6154148"/>
              <a:ext cx="479045" cy="2835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000000"/>
                  </a:solidFill>
                  <a:latin typeface="Arial"/>
                  <a:ea typeface="宋体" panose="02010600030101010101" pitchFamily="2" charset="-122"/>
                </a:rPr>
                <a:t>IF</a:t>
              </a:r>
              <a:endParaRPr lang="zh-CN" altLang="en-US" sz="18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endParaRPr>
            </a:p>
          </p:txBody>
        </p:sp>
        <p:sp>
          <p:nvSpPr>
            <p:cNvPr id="58" name="TextBox 28"/>
            <p:cNvSpPr txBox="1"/>
            <p:nvPr/>
          </p:nvSpPr>
          <p:spPr>
            <a:xfrm>
              <a:off x="2707006" y="6161451"/>
              <a:ext cx="479045" cy="2835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000000"/>
                  </a:solidFill>
                  <a:latin typeface="Arial"/>
                  <a:ea typeface="宋体" panose="02010600030101010101" pitchFamily="2" charset="-122"/>
                </a:rPr>
                <a:t>DF</a:t>
              </a:r>
              <a:endParaRPr lang="zh-CN" altLang="en-US" sz="18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endParaRPr>
            </a:p>
          </p:txBody>
        </p:sp>
        <p:sp>
          <p:nvSpPr>
            <p:cNvPr id="59" name="TextBox 29"/>
            <p:cNvSpPr txBox="1"/>
            <p:nvPr/>
          </p:nvSpPr>
          <p:spPr>
            <a:xfrm>
              <a:off x="2227961" y="6161451"/>
              <a:ext cx="479045" cy="2835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000000"/>
                  </a:solidFill>
                  <a:latin typeface="Arial"/>
                  <a:ea typeface="宋体" panose="02010600030101010101" pitchFamily="2" charset="-122"/>
                </a:rPr>
                <a:t>OF</a:t>
              </a:r>
              <a:endParaRPr lang="zh-CN" altLang="en-US" sz="18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6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Developed by George Boole in 19th Century</a:t>
            </a:r>
          </a:p>
          <a:p>
            <a:pPr marL="552450" lvl="1" eaLnBrk="1" hangingPunct="1"/>
            <a:r>
              <a:rPr lang="en-US"/>
              <a:t>Algebraic representation of logic</a:t>
            </a:r>
          </a:p>
          <a:p>
            <a:pPr marL="838200" lvl="2" eaLnBrk="1" hangingPunct="1"/>
            <a:r>
              <a:rPr lang="en-US"/>
              <a:t>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317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584200" y="3429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44196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4762500" y="3436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584200" y="5461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317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6"/>
          <a:srcRect r="77623"/>
          <a:stretch>
            <a:fillRect/>
          </a:stretch>
        </p:blipFill>
        <p:spPr bwMode="auto">
          <a:xfrm>
            <a:off x="4762500" y="5468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35687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A^B = 1 when either A=1 or B=1, but not both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304800"/>
            <a:ext cx="8229600" cy="561975"/>
          </a:xfrm>
        </p:spPr>
        <p:txBody>
          <a:bodyPr/>
          <a:lstStyle/>
          <a:p>
            <a:r>
              <a:rPr lang="zh-CN" altLang="en-US" sz="3200" dirty="0" smtClean="0"/>
              <a:t>数据的表示和运算</a:t>
            </a:r>
            <a:r>
              <a:rPr lang="en-US" altLang="zh-CN" sz="3200" dirty="0" smtClean="0"/>
              <a:t>(chapter2,</a:t>
            </a:r>
            <a:r>
              <a:rPr lang="zh-CN" altLang="en-US" sz="3200" dirty="0" smtClean="0"/>
              <a:t>课件</a:t>
            </a:r>
            <a:r>
              <a:rPr lang="en-US" altLang="zh-CN" sz="3200" dirty="0" smtClean="0"/>
              <a:t>2-4)</a:t>
            </a:r>
            <a:endParaRPr lang="zh-CN" altLang="en-US" sz="32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6250" y="1142999"/>
            <a:ext cx="8378825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分三个部分介绍</a:t>
            </a:r>
          </a:p>
          <a:p>
            <a:pPr lvl="1"/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非数值数据的表示、数据的存储</a:t>
            </a:r>
          </a:p>
          <a:p>
            <a:pPr lvl="2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宽度单位</a:t>
            </a:r>
          </a:p>
          <a:p>
            <a:pPr lvl="2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硬件特征：</a:t>
            </a:r>
            <a:r>
              <a:rPr lang="zh-CN" altLang="en-US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大端</a:t>
            </a:r>
            <a:r>
              <a:rPr lang="en-US" altLang="zh-CN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小端、对齐存放</a:t>
            </a:r>
          </a:p>
          <a:p>
            <a:pPr lvl="1"/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数值数据的表示</a:t>
            </a:r>
          </a:p>
          <a:p>
            <a:pPr lvl="2"/>
            <a:r>
              <a:rPr lang="zh-CN" altLang="en-US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定点数的编码表示</a:t>
            </a:r>
          </a:p>
          <a:p>
            <a:pPr lvl="2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整数的表示</a:t>
            </a:r>
          </a:p>
          <a:p>
            <a:pPr lvl="2">
              <a:buFontTx/>
              <a:buNone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无符号整数、带符号整数</a:t>
            </a:r>
          </a:p>
          <a:p>
            <a:pPr lvl="2"/>
            <a:r>
              <a:rPr lang="zh-CN" altLang="en-US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浮点数的表示</a:t>
            </a:r>
          </a:p>
          <a:p>
            <a:pPr lvl="2"/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语言程序的整数类型和浮点数类型</a:t>
            </a:r>
          </a:p>
        </p:txBody>
      </p:sp>
    </p:spTree>
    <p:extLst>
      <p:ext uri="{BB962C8B-B14F-4D97-AF65-F5344CB8AC3E}">
        <p14:creationId xmlns:p14="http://schemas.microsoft.com/office/powerpoint/2010/main" val="89948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 eaLnBrk="1" hangingPunct="1"/>
            <a:r>
              <a:rPr lang="en-US" dirty="0"/>
              <a:t>Apply to any “integral” data type</a:t>
            </a: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/>
              <a:t>View arguments as bit vectors</a:t>
            </a:r>
          </a:p>
          <a:p>
            <a:pPr marL="552450" lvl="1" eaLnBrk="1" hangingPunct="1"/>
            <a:r>
              <a:rPr lang="en-US" dirty="0"/>
              <a:t>Arguments applied bit-wise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0xBE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10111110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0xFF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11111111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0x41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01000001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0x7D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solidFill>
                <a:schemeClr val="bg1"/>
              </a:solidFill>
              <a:latin typeface="Monaco" charset="0"/>
              <a:sym typeface="Monaco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858000" y="814287"/>
            <a:ext cx="1851025" cy="4591050"/>
            <a:chOff x="0" y="0"/>
            <a:chExt cx="1166" cy="2891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9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15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14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14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14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14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14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5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13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6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13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7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13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8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13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9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13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12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1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12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2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12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12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4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12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5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11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6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11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7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11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8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11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9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11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0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10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1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10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2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10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3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10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4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10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5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9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6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9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7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9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8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9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39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9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0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8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1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8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2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8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8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4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8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5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7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6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7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7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7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8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7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9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7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0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6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1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6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2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6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3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6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4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6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5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5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6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5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Operations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kern="0" dirty="0"/>
              <a:t>, 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kern="0" dirty="0"/>
              <a:t>, 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kern="0" dirty="0"/>
              <a:t>, 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kern="0" dirty="0"/>
              <a:t> Available in C</a:t>
            </a:r>
          </a:p>
          <a:p>
            <a:pPr marL="552450" lvl="1"/>
            <a:r>
              <a:rPr lang="en-US" b="0" kern="0" dirty="0"/>
              <a:t>Apply to any “integral” data type</a:t>
            </a:r>
          </a:p>
          <a:p>
            <a:pPr marL="838200" lvl="2"/>
            <a:r>
              <a:rPr lang="en-US" sz="1800" b="0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b="0" kern="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b="0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b="0" kern="0" dirty="0">
              <a:latin typeface="Monaco" charset="0"/>
              <a:sym typeface="Monaco" charset="0"/>
            </a:endParaRPr>
          </a:p>
          <a:p>
            <a:pPr marL="552450" lvl="1"/>
            <a:r>
              <a:rPr lang="en-US" b="0" kern="0" dirty="0"/>
              <a:t>View arguments as bit vectors</a:t>
            </a:r>
          </a:p>
          <a:p>
            <a:pPr marL="552450" lvl="1"/>
            <a:r>
              <a:rPr lang="en-US" b="0" kern="0" dirty="0"/>
              <a:t>Arguments applied bit-wise</a:t>
            </a:r>
          </a:p>
          <a:p>
            <a:r>
              <a:rPr lang="en-US" kern="0" dirty="0"/>
              <a:t>Examples (Char data type)</a:t>
            </a: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0xBE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10111110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0xFF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11111111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0x41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01000001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0x7D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baseline="-6000" dirty="0">
              <a:solidFill>
                <a:schemeClr val="bg1"/>
              </a:solidFill>
              <a:latin typeface="Monaco" charset="0"/>
              <a:sym typeface="Monaco" charset="0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 eaLnBrk="1" hangingPunct="1"/>
            <a:r>
              <a:rPr lang="en-US" dirty="0"/>
              <a:t>Apply to any “integral” data type</a:t>
            </a: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/>
              <a:t>View arguments as bit vectors</a:t>
            </a:r>
          </a:p>
          <a:p>
            <a:pPr marL="552450" lvl="1" eaLnBrk="1" hangingPunct="1"/>
            <a:r>
              <a:rPr lang="en-US" dirty="0"/>
              <a:t>Arguments applied bit-wise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0xBE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~0100 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1011 1110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0xFF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~0000 0000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1111 1111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0x41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0110 1001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 0101 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0100 0001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0x7D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0110 1001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| 0101 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0111 1101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latin typeface="Monaco" charset="0"/>
              <a:sym typeface="Monaco" charset="0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6858000" y="814287"/>
            <a:ext cx="1851025" cy="4591050"/>
            <a:chOff x="0" y="0"/>
            <a:chExt cx="1166" cy="2891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10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152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3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150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1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2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148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9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3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146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7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144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5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5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142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3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6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140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1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7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138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9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8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136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7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9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134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5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132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3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1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130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1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2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128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9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126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7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4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124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5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5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122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3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6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120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1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7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118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9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8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116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7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9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114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5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30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112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3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1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110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1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2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108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9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3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106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7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4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104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5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5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102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3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6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100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1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7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98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9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96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7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94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5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0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92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3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1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90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1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2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88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9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86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7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4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84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5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5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82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3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6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80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1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7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78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9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8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76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7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9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74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5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50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72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3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1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70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1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2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68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9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3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66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7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4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64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5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5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62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3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6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60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1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7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58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9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7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8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9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3328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Bit-Level Operators</a:t>
            </a:r>
          </a:p>
          <a:p>
            <a:pPr marL="552450" lvl="1" eaLnBrk="1" hangingPunct="1"/>
            <a:r>
              <a:rPr lang="en-US" b="1" dirty="0">
                <a:ea typeface="Monaco" charset="0"/>
                <a:cs typeface="Monaco" charset="0"/>
                <a:sym typeface="Monaco" charset="0"/>
              </a:rPr>
              <a:t>Logic Operations: &amp;&amp;, ||, !</a:t>
            </a:r>
            <a:endParaRPr lang="en-US" b="1" dirty="0"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>
                <a:solidFill>
                  <a:srgbClr val="C00000"/>
                </a:solidFill>
              </a:rPr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C00000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1892300" y="2743200"/>
            <a:ext cx="6400800" cy="1905000"/>
          </a:xfrm>
          <a:prstGeom prst="wedgeRoundRectCallout">
            <a:avLst>
              <a:gd name="adj1" fmla="val -37463"/>
              <a:gd name="adj2" fmla="val -102659"/>
              <a:gd name="adj3" fmla="val 16667"/>
            </a:avLst>
          </a:prstGeom>
          <a:solidFill>
            <a:srgbClr val="C000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Watch out for &amp;&amp; vs. &amp; (and || vs. |)… </a:t>
            </a:r>
          </a:p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one of the more common </a:t>
            </a: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</a:rPr>
              <a:t>oopsies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 in </a:t>
            </a:r>
          </a:p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C programming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 bwMode="auto">
          <a:xfrm>
            <a:off x="7162800" y="46482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162801" y="51054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6896418" y="4191000"/>
            <a:ext cx="703262" cy="152400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 bwMode="auto">
          <a:xfrm flipH="1">
            <a:off x="7315201" y="3911600"/>
            <a:ext cx="685799" cy="0"/>
          </a:xfrm>
          <a:prstGeom prst="line">
            <a:avLst/>
          </a:prstGeom>
          <a:noFill/>
          <a:ln w="38100" cap="flat" cmpd="sng" algn="ctr">
            <a:solidFill>
              <a:srgbClr val="F1C7C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 flipH="1">
            <a:off x="6913882" y="3698240"/>
            <a:ext cx="777238" cy="0"/>
          </a:xfrm>
          <a:prstGeom prst="line">
            <a:avLst/>
          </a:prstGeom>
          <a:noFill/>
          <a:ln w="38100" cap="flat" cmpd="sng" algn="ctr">
            <a:solidFill>
              <a:srgbClr val="A8E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Rectangle 88"/>
          <p:cNvSpPr/>
          <p:nvPr/>
        </p:nvSpPr>
        <p:spPr bwMode="auto">
          <a:xfrm>
            <a:off x="7162800" y="24384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7162801" y="28956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96418" y="1981200"/>
            <a:ext cx="703262" cy="152400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Left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&lt;&lt;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1181100" lvl="3" eaLnBrk="1" hangingPunct="1"/>
            <a:r>
              <a:rPr lang="en-US" dirty="0"/>
              <a:t>Throw away extra bits on left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&gt;&gt;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 eaLnBrk="1" hangingPunct="1"/>
            <a:r>
              <a:rPr lang="en-US" dirty="0"/>
              <a:t>Throw away extra bits on right</a:t>
            </a:r>
          </a:p>
          <a:p>
            <a:pPr marL="552450" lvl="1" eaLnBrk="1" hangingPunct="1"/>
            <a:r>
              <a:rPr lang="en-US" b="1" dirty="0">
                <a:solidFill>
                  <a:srgbClr val="FF0000"/>
                </a:solidFill>
              </a:rPr>
              <a:t>Logical shift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left</a:t>
            </a:r>
          </a:p>
          <a:p>
            <a:pPr marL="552450" lvl="1" eaLnBrk="1" hangingPunct="1"/>
            <a:r>
              <a:rPr lang="en-US" b="1" dirty="0">
                <a:solidFill>
                  <a:srgbClr val="FF0000"/>
                </a:solidFill>
              </a:rPr>
              <a:t>Arithmetic shift</a:t>
            </a:r>
          </a:p>
          <a:p>
            <a:pPr marL="838200" lvl="2" eaLnBrk="1" hangingPunct="1"/>
            <a:r>
              <a:rPr lang="en-US" dirty="0"/>
              <a:t>Replicate most significant bit on left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 eaLnBrk="1" hangingPunct="1"/>
            <a:r>
              <a:rPr lang="en-US" dirty="0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  <a:noFill/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C00000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  <a:noFill/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  <a:noFill/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  <a:noFill/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  <a:noFill/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  <a:noFill/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  <a:noFill/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  <a:noFill/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  <a:noFill/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C00000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  <a:noFill/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  <a:noFill/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  <a:noFill/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  <a:noFill/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  <a:noFill/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  <a:noFill/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  <a:noFill/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  <a:noFill/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  <a:noFill/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  <a:noFill/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  <a:noFill/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  <a:noFill/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  <a:noFill/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  <a:noFill/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  <a:noFill/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  <a:noFill/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  <a:noFill/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  <a:noFill/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  <a:noFill/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cxnSp>
        <p:nvCxnSpPr>
          <p:cNvPr id="62496" name="Straight Connector 62495"/>
          <p:cNvCxnSpPr/>
          <p:nvPr/>
        </p:nvCxnSpPr>
        <p:spPr bwMode="auto">
          <a:xfrm flipH="1">
            <a:off x="7315201" y="1701800"/>
            <a:ext cx="685799" cy="0"/>
          </a:xfrm>
          <a:prstGeom prst="line">
            <a:avLst/>
          </a:prstGeom>
          <a:noFill/>
          <a:ln w="38100" cap="flat" cmpd="sng" algn="ctr">
            <a:solidFill>
              <a:srgbClr val="F1C7C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flipH="1">
            <a:off x="6913882" y="1488440"/>
            <a:ext cx="777238" cy="0"/>
          </a:xfrm>
          <a:prstGeom prst="line">
            <a:avLst/>
          </a:prstGeom>
          <a:noFill/>
          <a:ln w="38100" cap="flat" cmpd="sng" algn="ctr">
            <a:solidFill>
              <a:srgbClr val="A8E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89" grpId="0" animBg="1"/>
      <p:bldP spid="90" grpId="0" animBg="1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28600" y="1222375"/>
            <a:ext cx="8915400" cy="5274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203200" marR="0" lvl="0" indent="-2032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特点</a:t>
            </a:r>
          </a:p>
          <a:p>
            <a:pPr marL="685800" marR="0" lvl="1" indent="-1905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是一种拼音文字，用有限几个字母可拼写出所有单词</a:t>
            </a:r>
          </a:p>
          <a:p>
            <a:pPr marL="685800" marR="0" lvl="1" indent="-1905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只对有限个字母和数学符号、标点符号等辅助字符编码</a:t>
            </a:r>
          </a:p>
          <a:p>
            <a:pPr marL="685800" marR="0" lvl="1" indent="-1905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所有字符总数不超过256个，使用7或8个二进位可表示</a:t>
            </a:r>
          </a:p>
          <a:p>
            <a:pPr marL="203200" marR="0" lvl="0" indent="-2032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表示（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常用编码为7位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ASCII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码）</a:t>
            </a:r>
          </a:p>
          <a:p>
            <a:pPr marL="685800" marR="0" lvl="1" indent="-1905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十进制数字：0/1/2…/9（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30H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）</a:t>
            </a:r>
          </a:p>
          <a:p>
            <a:pPr marL="685800" marR="0" lvl="1" indent="-1905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英文字母：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A/B/…/Z/a/b/…/z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41H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61H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）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黑体" panose="02010609060101010101" pitchFamily="49" charset="-122"/>
            </a:endParaRPr>
          </a:p>
          <a:p>
            <a:pPr marL="685800" marR="0" lvl="1" indent="-1905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专用符号：+/-/%/*/&amp;/…… </a:t>
            </a:r>
          </a:p>
          <a:p>
            <a:pPr marL="685800" marR="0" lvl="1" indent="-1905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控制字符（不可打印或显示）（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回车</a:t>
            </a:r>
            <a:r>
              <a:rPr lang="zh-CN" altLang="en-US" sz="2400" kern="0" dirty="0" smtClean="0">
                <a:solidFill>
                  <a:srgbClr val="FF0000"/>
                </a:solidFill>
                <a:latin typeface="Arial"/>
                <a:ea typeface="黑体" panose="02010609060101010101" pitchFamily="49" charset="-122"/>
              </a:rPr>
              <a:t>：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"/>
                <a:ea typeface="黑体" panose="02010609060101010101" pitchFamily="49" charset="-122"/>
              </a:rPr>
              <a:t>0DH</a:t>
            </a:r>
            <a:r>
              <a:rPr lang="zh-CN" altLang="en-US" sz="2400" kern="0" dirty="0" smtClean="0">
                <a:solidFill>
                  <a:srgbClr val="FF0000"/>
                </a:solidFill>
                <a:latin typeface="Arial"/>
                <a:ea typeface="黑体" panose="02010609060101010101" pitchFamily="49" charset="-122"/>
              </a:rPr>
              <a:t>；换行：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"/>
                <a:ea typeface="黑体" panose="02010609060101010101" pitchFamily="49" charset="-122"/>
              </a:rPr>
              <a:t>0AH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）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/>
              <a:ea typeface="黑体" panose="02010609060101010101" pitchFamily="49" charset="-122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操作</a:t>
            </a:r>
          </a:p>
          <a:p>
            <a:pPr marL="685800" marR="0" lvl="1" indent="-1905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字符串操作，如:传送/比较　等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      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380999"/>
            <a:ext cx="8229600" cy="70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 smtClean="0">
                <a:latin typeface="宋体" panose="02010600030101010101" pitchFamily="2" charset="-122"/>
                <a:ea typeface="宋体" panose="02010600030101010101" pitchFamily="2" charset="-122"/>
              </a:rPr>
              <a:t>西文字符的编码表示</a:t>
            </a:r>
            <a:endParaRPr lang="en-US" altLang="zh-CN" kern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6813550" y="3548062"/>
            <a:ext cx="2482850" cy="885825"/>
            <a:chOff x="5312229" y="3149601"/>
            <a:chExt cx="2481944" cy="885370"/>
          </a:xfrm>
        </p:grpSpPr>
        <p:sp>
          <p:nvSpPr>
            <p:cNvPr id="12" name="右大括号 3"/>
            <p:cNvSpPr>
              <a:spLocks/>
            </p:cNvSpPr>
            <p:nvPr/>
          </p:nvSpPr>
          <p:spPr bwMode="auto">
            <a:xfrm>
              <a:off x="5312229" y="3178628"/>
              <a:ext cx="333829" cy="856343"/>
            </a:xfrm>
            <a:prstGeom prst="rightBrace">
              <a:avLst>
                <a:gd name="adj1" fmla="val 20830"/>
                <a:gd name="adj2" fmla="val 50000"/>
              </a:avLst>
            </a:prstGeom>
            <a:noFill/>
            <a:ln w="25400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6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5544457" y="3149601"/>
              <a:ext cx="224971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必须熟悉对应的</a:t>
              </a:r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ASCII</a:t>
              </a:r>
              <a:r>
                <a:rPr lang="zh-CN" altLang="en-US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码！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356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Encoding Integers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3622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/>
              <a:t>C </a:t>
            </a:r>
            <a:r>
              <a:rPr lang="en-US" dirty="0">
                <a:latin typeface="Courier New" pitchFamily="49" charset="0"/>
              </a:rPr>
              <a:t>short</a:t>
            </a:r>
            <a:r>
              <a:rPr lang="en-US" dirty="0"/>
              <a:t> 2 bytes long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Sign Bit</a:t>
            </a:r>
          </a:p>
          <a:p>
            <a:pPr lvl="1" eaLnBrk="1" hangingPunct="1">
              <a:defRPr/>
            </a:pPr>
            <a:r>
              <a:rPr lang="en-US" dirty="0"/>
              <a:t>For 2’s complement, most significant bit indicates sign</a:t>
            </a:r>
          </a:p>
          <a:p>
            <a:pPr lvl="2" eaLnBrk="1" hangingPunct="1">
              <a:defRPr/>
            </a:pPr>
            <a:r>
              <a:rPr lang="en-US" dirty="0"/>
              <a:t>0 for nonnegative</a:t>
            </a:r>
          </a:p>
          <a:p>
            <a:pPr lvl="2" eaLnBrk="1" hangingPunct="1">
              <a:defRPr/>
            </a:pPr>
            <a:r>
              <a:rPr lang="en-US" dirty="0"/>
              <a:t>1 for negative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5240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63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990600" y="15240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64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1430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696200" y="2590800"/>
            <a:ext cx="137160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 Bit</a:t>
            </a: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1674813" y="3584575"/>
          <a:ext cx="5640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65" name="Document" r:id="rId8" imgW="5969000" imgH="1016000" progId="Word.Document.8">
                  <p:embed/>
                </p:oleObj>
              </mc:Choice>
              <mc:Fallback>
                <p:oleObj name="Document" r:id="rId8" imgW="5969000" imgH="10160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584575"/>
                        <a:ext cx="56403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Two-complement: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0744" y="207964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06971"/>
              </p:ext>
            </p:extLst>
          </p:nvPr>
        </p:nvGraphicFramePr>
        <p:xfrm>
          <a:off x="2105144" y="1698645"/>
          <a:ext cx="2971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8344" y="3984645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849365"/>
              </p:ext>
            </p:extLst>
          </p:nvPr>
        </p:nvGraphicFramePr>
        <p:xfrm>
          <a:off x="2105144" y="3629045"/>
          <a:ext cx="2971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48444" y="2079645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8+2 = 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48444" y="398464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-16+4+2 = -10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Two-complement Encoding Example (Cont.)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52600" y="91440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69813"/>
              </p:ext>
            </p:extLst>
          </p:nvPr>
        </p:nvGraphicFramePr>
        <p:xfrm>
          <a:off x="1920875" y="1654175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0" name="Document" r:id="rId4" imgW="5612605" imgH="5218356" progId="Word.Document.8">
                  <p:embed/>
                </p:oleObj>
              </mc:Choice>
              <mc:Fallback>
                <p:oleObj name="Document" r:id="rId4" imgW="5612605" imgH="52183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654175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0410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Numeric 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8287" cy="5224462"/>
          </a:xfrm>
        </p:spPr>
        <p:txBody>
          <a:bodyPr lIns="90487" tIns="44450" rIns="90487" bIns="44450"/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000" dirty="0"/>
              <a:t>Unsigned Values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UMin</a:t>
            </a:r>
            <a:r>
              <a:rPr lang="en-US" sz="2000" b="0" dirty="0"/>
              <a:t>	=	0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Two’s Complement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TMin</a:t>
            </a:r>
            <a:r>
              <a:rPr lang="en-US" sz="2000" b="0" dirty="0"/>
              <a:t>	=	 –2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>
                <a:solidFill>
                  <a:srgbClr val="FF0000"/>
                </a:solidFill>
              </a:rPr>
              <a:t>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>
                <a:solidFill>
                  <a:srgbClr val="FF0000"/>
                </a:solidFill>
              </a:rPr>
              <a:t>011…1</a:t>
            </a:r>
            <a:endParaRPr lang="en-US" sz="2000" dirty="0">
              <a:solidFill>
                <a:srgbClr val="FF0000"/>
              </a:solidFill>
            </a:endParaRP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dirty="0"/>
              <a:t>Minus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>
                <a:solidFill>
                  <a:srgbClr val="FF0000"/>
                </a:solidFill>
              </a:rPr>
              <a:t>111…1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374775" y="4638675"/>
          <a:ext cx="58721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1" name="Document" r:id="rId4" imgW="6083300" imgH="1943100" progId="Word.Document.8">
                  <p:embed/>
                </p:oleObj>
              </mc:Choice>
              <mc:Fallback>
                <p:oleObj name="Document" r:id="rId4" imgW="6083300" imgH="1943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638675"/>
                        <a:ext cx="587216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295400" y="4240152"/>
            <a:ext cx="20404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sz="2000" i="1" dirty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 = 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  <p:bldP spid="30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4488"/>
            <a:ext cx="8229600" cy="561975"/>
          </a:xfrm>
        </p:spPr>
        <p:txBody>
          <a:bodyPr/>
          <a:lstStyle/>
          <a:p>
            <a:r>
              <a:rPr lang="zh-CN" altLang="en-US" sz="3200" dirty="0" smtClean="0"/>
              <a:t>数据的表示和运算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04800" y="990600"/>
            <a:ext cx="822960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分三个部分介绍（续）</a:t>
            </a:r>
          </a:p>
          <a:p>
            <a:pPr lvl="1"/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数据的运算</a:t>
            </a:r>
          </a:p>
          <a:p>
            <a:pPr lvl="2"/>
            <a:r>
              <a:rPr lang="zh-CN" altLang="en-US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按位运算和逻辑运算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2"/>
            <a:r>
              <a:rPr lang="zh-CN" altLang="en-US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移位运算</a:t>
            </a:r>
          </a:p>
          <a:p>
            <a:pPr lvl="2"/>
            <a:r>
              <a:rPr lang="zh-CN" altLang="en-US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位扩展和位截断运算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2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无符号和带符号整数的加减运算 </a:t>
            </a:r>
          </a:p>
          <a:p>
            <a:pPr lvl="2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无符号和带符号整数的乘除运算 </a:t>
            </a:r>
          </a:p>
          <a:p>
            <a:pPr lvl="2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变量与常数之间的乘除运算 </a:t>
            </a:r>
          </a:p>
          <a:p>
            <a:pPr lvl="1"/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755650" y="5691187"/>
            <a:ext cx="68405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从高级语言程序中的表达式出发，用机器数在具体电路中的执行过程，来解释表达式的执行结果</a:t>
            </a:r>
            <a:endParaRPr lang="en-US" altLang="zh-CN" sz="20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AutoShape 5"/>
          <p:cNvSpPr>
            <a:spLocks/>
          </p:cNvSpPr>
          <p:nvPr/>
        </p:nvSpPr>
        <p:spPr bwMode="auto">
          <a:xfrm>
            <a:off x="5614987" y="1752600"/>
            <a:ext cx="630238" cy="3059113"/>
          </a:xfrm>
          <a:prstGeom prst="rightBrace">
            <a:avLst>
              <a:gd name="adj1" fmla="val 40449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448424" y="2286793"/>
            <a:ext cx="22955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围绕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语言中的运算，解释其在底层机器级的实现方法</a:t>
            </a:r>
          </a:p>
        </p:txBody>
      </p:sp>
    </p:spTree>
    <p:extLst>
      <p:ext uri="{BB962C8B-B14F-4D97-AF65-F5344CB8AC3E}">
        <p14:creationId xmlns:p14="http://schemas.microsoft.com/office/powerpoint/2010/main" val="8066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30885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98837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/>
              <a:t>Observations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|</a:t>
            </a:r>
            <a:r>
              <a:rPr lang="en-US" b="0" i="1" dirty="0" err="1"/>
              <a:t>TMin</a:t>
            </a:r>
            <a:r>
              <a:rPr lang="en-US" b="0" i="1" dirty="0"/>
              <a:t> </a:t>
            </a:r>
            <a:r>
              <a:rPr lang="en-US" b="0" dirty="0"/>
              <a:t>| 	= 	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Asymmetric range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/>
              <a:t>UMax</a:t>
            </a:r>
            <a:r>
              <a:rPr lang="en-US" b="0" dirty="0"/>
              <a:t>	=	2 * </a:t>
            </a:r>
            <a:r>
              <a:rPr lang="en-US" b="0" i="1" dirty="0" err="1"/>
              <a:t>TMax</a:t>
            </a:r>
            <a:r>
              <a:rPr lang="en-US" b="0" dirty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5" name="Document" r:id="rId4" imgW="8724900" imgH="1816100" progId="Word.Document.8">
                  <p:embed/>
                </p:oleObj>
              </mc:Choice>
              <mc:Fallback>
                <p:oleObj name="Document" r:id="rId4" imgW="8724900" imgH="1816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554163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7550" y="3398837"/>
            <a:ext cx="4968876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Declares constants, e.g.,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ULONG_MAX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LONG_MIN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Values platform specific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Equivalence</a:t>
            </a:r>
          </a:p>
          <a:p>
            <a:pPr lvl="1" eaLnBrk="1" hangingPunct="1">
              <a:defRPr/>
            </a:pPr>
            <a:r>
              <a:rPr lang="en-US" dirty="0"/>
              <a:t>Same encodings for nonnegative values</a:t>
            </a:r>
          </a:p>
          <a:p>
            <a:pPr eaLnBrk="1" hangingPunct="1">
              <a:defRPr/>
            </a:pPr>
            <a:r>
              <a:rPr lang="en-US" dirty="0"/>
              <a:t>Uniqueness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dirty="0"/>
              <a:t>Each </a:t>
            </a:r>
            <a:r>
              <a:rPr lang="en-US" dirty="0" err="1"/>
              <a:t>representable</a:t>
            </a:r>
            <a:r>
              <a:rPr lang="en-US" dirty="0"/>
              <a:t> integer has unique bit encoding</a:t>
            </a:r>
          </a:p>
          <a:p>
            <a:pPr eaLnBrk="1" hangingPunct="1">
              <a:defRPr/>
            </a:pP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Can Invert Mappings</a:t>
            </a:r>
          </a:p>
          <a:p>
            <a:pPr lvl="1" eaLnBrk="1" hangingPunct="1">
              <a:defRPr/>
            </a:pPr>
            <a:r>
              <a:rPr lang="en-US" dirty="0"/>
              <a:t>U2B(</a:t>
            </a:r>
            <a:r>
              <a:rPr lang="en-US" b="0" i="1" dirty="0"/>
              <a:t>x</a:t>
            </a:r>
            <a:r>
              <a:rPr lang="en-US" dirty="0"/>
              <a:t>)  =  B2U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unsigned integer</a:t>
            </a:r>
          </a:p>
          <a:p>
            <a:pPr lvl="1" eaLnBrk="1" hangingPunct="1">
              <a:defRPr/>
            </a:pPr>
            <a:r>
              <a:rPr lang="en-US" dirty="0"/>
              <a:t>T2B(</a:t>
            </a:r>
            <a:r>
              <a:rPr lang="en-US" b="0" i="1" dirty="0"/>
              <a:t>x</a:t>
            </a:r>
            <a:r>
              <a:rPr lang="en-US" dirty="0"/>
              <a:t>)  =  B2T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two’s comp integer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0" y="1674812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8" y="2949574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018" y="533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Mapping Between Signed &amp; Unsigned</a:t>
            </a:r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262276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37858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2947306" y="4818063"/>
            <a:ext cx="292009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90513" y="5670550"/>
            <a:ext cx="8656855" cy="882650"/>
          </a:xfrm>
        </p:spPr>
        <p:txBody>
          <a:bodyPr/>
          <a:lstStyle/>
          <a:p>
            <a:r>
              <a:rPr lang="en-US" dirty="0"/>
              <a:t>Mappings between unsigned and two’s complement numbers: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Keep bit representations and reinterpret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752600" y="3810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52600" y="4267200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19200" y="3657600"/>
            <a:ext cx="400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19200" y="4114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 between Signed &amp; Unsigned</a:t>
            </a:r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V="1">
            <a:off x="1828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582613" y="5257800"/>
            <a:ext cx="2880725" cy="120032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Large negative weight</a:t>
            </a:r>
          </a:p>
          <a:p>
            <a:pPr algn="ctr"/>
            <a:r>
              <a:rPr lang="en-US" b="0" i="1" dirty="0">
                <a:latin typeface="Calibri" pitchFamily="34" charset="0"/>
                <a:sym typeface="Symbol" pitchFamily="18" charset="2"/>
              </a:rPr>
              <a:t>becomes</a:t>
            </a:r>
          </a:p>
          <a:p>
            <a:pPr algn="ctr"/>
            <a:r>
              <a:rPr lang="en-US" dirty="0">
                <a:latin typeface="Calibri" pitchFamily="34" charset="0"/>
              </a:rPr>
              <a:t>Large positive weight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374650" y="1586707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322638" y="2861469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3231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Signed vs. Unsigned in 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Constants</a:t>
            </a:r>
          </a:p>
          <a:p>
            <a:pPr lvl="1" eaLnBrk="1" hangingPunct="1">
              <a:defRPr/>
            </a:pPr>
            <a:r>
              <a:rPr lang="en-US" dirty="0"/>
              <a:t>By default are considered to be </a:t>
            </a:r>
            <a:r>
              <a:rPr lang="en-US" b="1" dirty="0">
                <a:solidFill>
                  <a:srgbClr val="FF0000"/>
                </a:solidFill>
              </a:rPr>
              <a:t>signed integers</a:t>
            </a:r>
          </a:p>
          <a:p>
            <a:pPr lvl="1" eaLnBrk="1" hangingPunct="1">
              <a:defRPr/>
            </a:pPr>
            <a:r>
              <a:rPr lang="en-US" dirty="0"/>
              <a:t>Unsigned if have “</a:t>
            </a:r>
            <a:r>
              <a:rPr lang="en-US" b="1" dirty="0">
                <a:solidFill>
                  <a:srgbClr val="FF0000"/>
                </a:solidFill>
              </a:rPr>
              <a:t>U</a:t>
            </a:r>
            <a:r>
              <a:rPr lang="en-US" dirty="0"/>
              <a:t>” as suffix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</a:rPr>
              <a:t>0U, 4294967259U</a:t>
            </a:r>
          </a:p>
          <a:p>
            <a:pPr eaLnBrk="1" hangingPunct="1">
              <a:defRPr/>
            </a:pPr>
            <a:r>
              <a:rPr lang="en-US" dirty="0"/>
              <a:t>Casting</a:t>
            </a:r>
          </a:p>
          <a:p>
            <a:pPr lvl="1" eaLnBrk="1" hangingPunct="1">
              <a:defRPr/>
            </a:pPr>
            <a:r>
              <a:rPr lang="en-US" b="1" dirty="0">
                <a:solidFill>
                  <a:srgbClr val="FF0000"/>
                </a:solidFill>
              </a:rPr>
              <a:t>Explicit casting </a:t>
            </a:r>
            <a:r>
              <a:rPr lang="en-US" dirty="0"/>
              <a:t>between signed &amp; unsigned same as U2T and T2U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(unsigned)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b="1" dirty="0">
                <a:solidFill>
                  <a:srgbClr val="FF0000"/>
                </a:solidFill>
              </a:rPr>
              <a:t>Implicit casting </a:t>
            </a:r>
            <a:r>
              <a:rPr lang="en-US" dirty="0"/>
              <a:t>also occurs via assignments and procedure calls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                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fun(unsigned u);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ty;                   </a:t>
            </a: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fun(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eaLnBrk="1" hangingPunct="1">
              <a:defRPr/>
            </a:pPr>
            <a:endParaRPr lang="en-US" sz="1800" b="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652462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9005887" cy="5867400"/>
          </a:xfrm>
        </p:spPr>
        <p:txBody>
          <a:bodyPr lIns="90487" tIns="44450" rIns="90487" bIns="44450"/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If there is a mix of unsigned and signed in single expression, </a:t>
            </a:r>
            <a:br>
              <a:rPr lang="en-US" dirty="0"/>
            </a:br>
            <a:r>
              <a:rPr lang="en-US" b="1" i="1" dirty="0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Including comparison operations </a:t>
            </a:r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==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&lt;=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Examples for </a:t>
            </a:r>
            <a:r>
              <a:rPr lang="en-US" i="1" dirty="0"/>
              <a:t>W</a:t>
            </a:r>
            <a:r>
              <a:rPr lang="en-US" dirty="0"/>
              <a:t> = 32:    </a:t>
            </a:r>
            <a:r>
              <a:rPr lang="en-US" b="1" dirty="0">
                <a:solidFill>
                  <a:srgbClr val="C00000"/>
                </a:solidFill>
              </a:rPr>
              <a:t>TMIN = -2,147,483,648 ,     TMAX = </a:t>
            </a:r>
            <a:r>
              <a:rPr lang="en-US" b="1" dirty="0" smtClean="0">
                <a:solidFill>
                  <a:srgbClr val="C00000"/>
                </a:solidFill>
              </a:rPr>
              <a:t>2,147,483,647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Group 102"/>
          <p:cNvGraphicFramePr>
            <a:graphicFrameLocks noGrp="1"/>
          </p:cNvGraphicFramePr>
          <p:nvPr/>
        </p:nvGraphicFramePr>
        <p:xfrm>
          <a:off x="160338" y="2941638"/>
          <a:ext cx="8828087" cy="3235960"/>
        </p:xfrm>
        <a:graphic>
          <a:graphicData uri="http://schemas.openxmlformats.org/drawingml/2006/table">
            <a:tbl>
              <a:tblPr/>
              <a:tblGrid>
                <a:gridCol w="3730625">
                  <a:extLst>
                    <a:ext uri="{9D8B030D-6E8A-4147-A177-3AD203B41FA5}">
                      <a16:colId xmlns="" xmlns:a16="http://schemas.microsoft.com/office/drawing/2014/main" val="603550793"/>
                    </a:ext>
                  </a:extLst>
                </a:gridCol>
                <a:gridCol w="1209675">
                  <a:extLst>
                    <a:ext uri="{9D8B030D-6E8A-4147-A177-3AD203B41FA5}">
                      <a16:colId xmlns="" xmlns:a16="http://schemas.microsoft.com/office/drawing/2014/main" val="167021744"/>
                    </a:ext>
                  </a:extLst>
                </a:gridCol>
                <a:gridCol w="661987">
                  <a:extLst>
                    <a:ext uri="{9D8B030D-6E8A-4147-A177-3AD203B41FA5}">
                      <a16:colId xmlns="" xmlns:a16="http://schemas.microsoft.com/office/drawing/2014/main" val="951277406"/>
                    </a:ext>
                  </a:extLst>
                </a:gridCol>
                <a:gridCol w="3225800">
                  <a:extLst>
                    <a:ext uri="{9D8B030D-6E8A-4147-A177-3AD203B41FA5}">
                      <a16:colId xmlns="" xmlns:a16="http://schemas.microsoft.com/office/drawing/2014/main" val="662426588"/>
                    </a:ext>
                  </a:extLst>
                </a:gridCol>
              </a:tblGrid>
              <a:tr h="176213"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关系表达式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运算类型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结果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说明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95746402"/>
                  </a:ext>
                </a:extLst>
              </a:tr>
              <a:tr h="2870200"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 == 0U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 &lt; 0</a:t>
                      </a: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 &lt; 0U</a:t>
                      </a: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2147483647 &gt; -2147483647-1</a:t>
                      </a: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2147483647U &gt; -2147483647-1</a:t>
                      </a: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2147483647 &gt; (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) 2147483648U</a:t>
                      </a: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 &gt; -2</a:t>
                      </a: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(unsigned) -1 &gt; 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7265047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4500" y="367507"/>
            <a:ext cx="8229600" cy="660400"/>
          </a:xfrm>
        </p:spPr>
        <p:txBody>
          <a:bodyPr lIns="63500" tIns="25400" rIns="63500" bIns="25400" anchor="t">
            <a:spAutoFit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C</a:t>
            </a:r>
            <a:r>
              <a:rPr lang="zh-CN" altLang="en-US" dirty="0" smtClean="0">
                <a:ea typeface="宋体" panose="02010600030101010101" pitchFamily="2" charset="-122"/>
              </a:rPr>
              <a:t>语言程序中的整数</a:t>
            </a:r>
          </a:p>
        </p:txBody>
      </p:sp>
      <p:graphicFrame>
        <p:nvGraphicFramePr>
          <p:cNvPr id="514051" name="Group 3"/>
          <p:cNvGraphicFramePr>
            <a:graphicFrameLocks noGrp="1"/>
          </p:cNvGraphicFramePr>
          <p:nvPr/>
        </p:nvGraphicFramePr>
        <p:xfrm>
          <a:off x="193675" y="1312863"/>
          <a:ext cx="8794750" cy="3764280"/>
        </p:xfrm>
        <a:graphic>
          <a:graphicData uri="http://schemas.openxmlformats.org/drawingml/2006/table">
            <a:tbl>
              <a:tblPr/>
              <a:tblGrid>
                <a:gridCol w="3751263">
                  <a:extLst>
                    <a:ext uri="{9D8B030D-6E8A-4147-A177-3AD203B41FA5}">
                      <a16:colId xmlns="" xmlns:a16="http://schemas.microsoft.com/office/drawing/2014/main" val="3753313438"/>
                    </a:ext>
                  </a:extLst>
                </a:gridCol>
                <a:gridCol w="520700">
                  <a:extLst>
                    <a:ext uri="{9D8B030D-6E8A-4147-A177-3AD203B41FA5}">
                      <a16:colId xmlns="" xmlns:a16="http://schemas.microsoft.com/office/drawing/2014/main" val="3491847769"/>
                    </a:ext>
                  </a:extLst>
                </a:gridCol>
                <a:gridCol w="552450">
                  <a:extLst>
                    <a:ext uri="{9D8B030D-6E8A-4147-A177-3AD203B41FA5}">
                      <a16:colId xmlns="" xmlns:a16="http://schemas.microsoft.com/office/drawing/2014/main" val="3409621602"/>
                    </a:ext>
                  </a:extLst>
                </a:gridCol>
                <a:gridCol w="3970337">
                  <a:extLst>
                    <a:ext uri="{9D8B030D-6E8A-4147-A177-3AD203B41FA5}">
                      <a16:colId xmlns="" xmlns:a16="http://schemas.microsoft.com/office/drawing/2014/main" val="2638587019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关系</a:t>
                      </a: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表达式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类</a:t>
                      </a: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结</a:t>
                      </a: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075308"/>
                  </a:ext>
                </a:extLst>
              </a:tr>
              <a:tr h="2846388"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= = 0U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 &lt; 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 &lt; 0U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2147483647 &gt; -2147483647 - 1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2147483647U &gt; -2147483647 - 1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2147483647 &gt; (int) 2147483648U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 &gt; -2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(unsigned) -1 &gt; 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0*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0*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1*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00…0B   =   00…0B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11…1B (-1)   &lt;   00…0B (0)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11…1B (2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-1)   &gt;   00…0B(0)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011…1B (2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-1)   &gt;   100…0B (-2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011…1B (2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-1)   &lt;   100…0B(2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011…1B (2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-1)   &gt;  100…0B (-2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11…1B (-1)   &gt;   11…10B (-2)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11…1B (2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-1)   &gt;   11…10B (2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11168451"/>
                  </a:ext>
                </a:extLst>
              </a:tr>
            </a:tbl>
          </a:graphicData>
        </a:graphic>
      </p:graphicFrame>
      <p:sp>
        <p:nvSpPr>
          <p:cNvPr id="514068" name="Rectangle 20"/>
          <p:cNvSpPr>
            <a:spLocks noChangeArrowheads="1"/>
          </p:cNvSpPr>
          <p:nvPr/>
        </p:nvSpPr>
        <p:spPr bwMode="auto">
          <a:xfrm>
            <a:off x="0" y="28987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14069" name="Text Box 37"/>
          <p:cNvSpPr txBox="1">
            <a:spLocks noChangeArrowheads="1"/>
          </p:cNvSpPr>
          <p:nvPr/>
        </p:nvSpPr>
        <p:spPr bwMode="auto">
          <a:xfrm>
            <a:off x="1006475" y="5513388"/>
            <a:ext cx="5648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带*的结果与常规预想的相反！</a:t>
            </a:r>
            <a:endParaRPr lang="en-US" altLang="zh-CN" sz="28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4070" name="Line 22"/>
          <p:cNvSpPr>
            <a:spLocks noChangeShapeType="1"/>
          </p:cNvSpPr>
          <p:nvPr/>
        </p:nvSpPr>
        <p:spPr bwMode="auto">
          <a:xfrm>
            <a:off x="203200" y="2409825"/>
            <a:ext cx="8766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071" name="Line 23"/>
          <p:cNvSpPr>
            <a:spLocks noChangeShapeType="1"/>
          </p:cNvSpPr>
          <p:nvPr/>
        </p:nvSpPr>
        <p:spPr bwMode="auto">
          <a:xfrm>
            <a:off x="204788" y="2782888"/>
            <a:ext cx="8766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072" name="Line 24"/>
          <p:cNvSpPr>
            <a:spLocks noChangeShapeType="1"/>
          </p:cNvSpPr>
          <p:nvPr/>
        </p:nvSpPr>
        <p:spPr bwMode="auto">
          <a:xfrm>
            <a:off x="204788" y="3154363"/>
            <a:ext cx="8766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073" name="Line 25"/>
          <p:cNvSpPr>
            <a:spLocks noChangeShapeType="1"/>
          </p:cNvSpPr>
          <p:nvPr/>
        </p:nvSpPr>
        <p:spPr bwMode="auto">
          <a:xfrm>
            <a:off x="204788" y="3554413"/>
            <a:ext cx="8766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074" name="Line 26"/>
          <p:cNvSpPr>
            <a:spLocks noChangeShapeType="1"/>
          </p:cNvSpPr>
          <p:nvPr/>
        </p:nvSpPr>
        <p:spPr bwMode="auto">
          <a:xfrm>
            <a:off x="176213" y="3925888"/>
            <a:ext cx="8766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075" name="Line 27"/>
          <p:cNvSpPr>
            <a:spLocks noChangeShapeType="1"/>
          </p:cNvSpPr>
          <p:nvPr/>
        </p:nvSpPr>
        <p:spPr bwMode="auto">
          <a:xfrm>
            <a:off x="204788" y="4325938"/>
            <a:ext cx="8766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076" name="Line 28"/>
          <p:cNvSpPr>
            <a:spLocks noChangeShapeType="1"/>
          </p:cNvSpPr>
          <p:nvPr/>
        </p:nvSpPr>
        <p:spPr bwMode="auto">
          <a:xfrm>
            <a:off x="204788" y="4697413"/>
            <a:ext cx="8766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7175"/>
            <a:ext cx="8229600" cy="561975"/>
          </a:xfrm>
        </p:spPr>
        <p:txBody>
          <a:bodyPr/>
          <a:lstStyle/>
          <a:p>
            <a:r>
              <a:rPr lang="en-US" altLang="zh-CN" sz="3600" dirty="0" smtClean="0">
                <a:ea typeface="宋体" panose="02010600030101010101" pitchFamily="2" charset="-122"/>
              </a:rPr>
              <a:t>C</a:t>
            </a:r>
            <a:r>
              <a:rPr lang="zh-CN" altLang="en-US" sz="3600" dirty="0" smtClean="0">
                <a:ea typeface="宋体" panose="02010600030101010101" pitchFamily="2" charset="-122"/>
              </a:rPr>
              <a:t>语言程序中的整数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819150"/>
            <a:ext cx="8229600" cy="5849938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例如，考虑以下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	int x = –1;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	unsigned u = 2147483648;</a:t>
            </a:r>
            <a:endParaRPr lang="pt-BR" altLang="zh-CN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pt-BR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	printf ( “x = %u = %d\n”, x, x);</a:t>
            </a:r>
            <a:endParaRPr lang="en-US" altLang="zh-CN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	printf ( “u = %u = %d\n”, u, u);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位机器上运行上述代码时，它的输出结果是什么？为什么？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20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= 4294967295 = –1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20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 = 2147483648 = –2147483648</a:t>
            </a:r>
            <a:endParaRPr lang="en-US" altLang="zh-CN" sz="2200" i="1" smtClean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5000"/>
              </a:spcBef>
              <a:buClr>
                <a:srgbClr val="0033CC"/>
              </a:buClr>
              <a:buFont typeface="Wingdings" panose="05000000000000000000" pitchFamily="2" charset="2"/>
              <a:buChar char="u"/>
            </a:pP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–1</a:t>
            </a:r>
            <a:r>
              <a:rPr lang="zh-CN" altLang="en-US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的补码整数表示为“</a:t>
            </a:r>
            <a:r>
              <a:rPr lang="en-US" altLang="zh-CN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11…1”</a:t>
            </a:r>
            <a:r>
              <a:rPr lang="zh-CN" altLang="en-US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，作为</a:t>
            </a:r>
            <a:r>
              <a:rPr lang="en-US" altLang="zh-CN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位无符号数解释时，其值为</a:t>
            </a:r>
            <a:r>
              <a:rPr lang="en-US" altLang="zh-CN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200" baseline="300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en-US" altLang="zh-CN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–1= 4 294 967 296–1 = 4 294 967 295</a:t>
            </a:r>
            <a:r>
              <a:rPr lang="zh-CN" altLang="en-US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200" i="1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5000"/>
              </a:spcBef>
              <a:buClr>
                <a:srgbClr val="0033CC"/>
              </a:buClr>
              <a:buFont typeface="Wingdings" panose="05000000000000000000" pitchFamily="2" charset="2"/>
              <a:buChar char="u"/>
            </a:pPr>
            <a:r>
              <a:rPr lang="en-US" altLang="zh-CN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r>
              <a:rPr lang="en-US" altLang="zh-CN" sz="2200" baseline="300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的无符号数表示为“</a:t>
            </a:r>
            <a:r>
              <a:rPr lang="en-US" altLang="zh-CN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100…0”</a:t>
            </a:r>
            <a:r>
              <a:rPr lang="zh-CN" altLang="en-US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，被解释为</a:t>
            </a:r>
            <a:r>
              <a:rPr lang="en-US" altLang="zh-CN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位带符号整数时，其值为最小负数：</a:t>
            </a:r>
            <a:r>
              <a:rPr lang="en-US" altLang="zh-CN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–2</a:t>
            </a:r>
            <a:r>
              <a:rPr lang="en-US" altLang="zh-CN" sz="2200" baseline="300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32-1</a:t>
            </a:r>
            <a:r>
              <a:rPr lang="en-US" altLang="zh-CN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–2</a:t>
            </a:r>
            <a:r>
              <a:rPr lang="en-US" altLang="zh-CN" sz="2200" baseline="300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en-US" altLang="zh-CN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–2 147 483 648</a:t>
            </a:r>
            <a:r>
              <a:rPr lang="zh-CN" altLang="en-US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9815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1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1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1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21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61975"/>
          </a:xfrm>
        </p:spPr>
        <p:txBody>
          <a:bodyPr/>
          <a:lstStyle/>
          <a:p>
            <a:r>
              <a:rPr lang="en-US" altLang="zh-CN" sz="3600" dirty="0" smtClean="0">
                <a:ea typeface="宋体" panose="02010600030101010101" pitchFamily="2" charset="-122"/>
              </a:rPr>
              <a:t>C</a:t>
            </a:r>
            <a:r>
              <a:rPr lang="zh-CN" altLang="en-US" sz="3600" dirty="0" smtClean="0">
                <a:ea typeface="宋体" panose="02010600030101010101" pitchFamily="2" charset="-122"/>
              </a:rPr>
              <a:t>语言程序中的整数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43000"/>
            <a:ext cx="8731250" cy="5715000"/>
          </a:xfrm>
        </p:spPr>
        <p:txBody>
          <a:bodyPr/>
          <a:lstStyle/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）在有些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位系统上，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0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-2147483648 &lt; 2147483647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的执行结果为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）若定义变量“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=-2147483648;”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，则“</a:t>
            </a:r>
            <a:r>
              <a:rPr lang="en-US" altLang="zh-CN" sz="2000" dirty="0" err="1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2147483647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的执行结果为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）如果将表达式写成“</a:t>
            </a:r>
            <a:r>
              <a:rPr lang="en-US" altLang="zh-CN" sz="20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-2147483647-1 &lt; 2147483647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，则结果会怎样呢？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 smtClean="0">
                <a:solidFill>
                  <a:srgbClr val="CC3300"/>
                </a:solidFill>
              </a:rPr>
              <a:t>1</a:t>
            </a:r>
            <a:r>
              <a:rPr lang="zh-CN" altLang="en-US" sz="2000" dirty="0" smtClean="0">
                <a:solidFill>
                  <a:srgbClr val="CC3300"/>
                </a:solidFill>
              </a:rPr>
              <a:t>）在</a:t>
            </a:r>
            <a:r>
              <a:rPr lang="en-US" altLang="zh-CN" sz="2000" dirty="0" smtClean="0">
                <a:solidFill>
                  <a:srgbClr val="CC3300"/>
                </a:solidFill>
              </a:rPr>
              <a:t>ISO C90</a:t>
            </a:r>
            <a:r>
              <a:rPr lang="zh-CN" altLang="en-US" sz="2000" dirty="0" smtClean="0">
                <a:solidFill>
                  <a:srgbClr val="CC3300"/>
                </a:solidFill>
              </a:rPr>
              <a:t>标准下 ，</a:t>
            </a:r>
            <a:r>
              <a:rPr lang="en-US" altLang="zh-CN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2147483648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类型，因此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zh-CN" altLang="en-US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-2147483648 &lt; 2147483647”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按无符号数比较，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10……0B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01……1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大，结果为</a:t>
            </a:r>
            <a:r>
              <a:rPr lang="en-US" altLang="zh-CN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zh-CN" altLang="en-US" sz="2000" dirty="0" smtClean="0">
                <a:solidFill>
                  <a:srgbClr val="CC3300"/>
                </a:solidFill>
              </a:rPr>
              <a:t>     </a:t>
            </a:r>
            <a:r>
              <a:rPr lang="zh-CN" altLang="en-US" sz="2000" dirty="0" smtClean="0">
                <a:solidFill>
                  <a:srgbClr val="008000"/>
                </a:solidFill>
              </a:rPr>
              <a:t>在</a:t>
            </a:r>
            <a:r>
              <a:rPr lang="en-US" altLang="zh-CN" sz="2000" dirty="0" smtClean="0">
                <a:solidFill>
                  <a:srgbClr val="008000"/>
                </a:solidFill>
              </a:rPr>
              <a:t>ISO C99</a:t>
            </a:r>
            <a:r>
              <a:rPr lang="zh-CN" altLang="en-US" sz="2000" dirty="0" smtClean="0">
                <a:solidFill>
                  <a:srgbClr val="008000"/>
                </a:solidFill>
              </a:rPr>
              <a:t>标准下 ，</a:t>
            </a:r>
            <a:r>
              <a:rPr lang="en-US" altLang="zh-CN" sz="20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2147483648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 err="1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类型，因此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zh-CN" altLang="en-US" sz="20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-2147483648 &lt; 2147483647”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按带符号整数比较，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10……0B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sz="20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01……1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小，结果为</a:t>
            </a:r>
            <a:r>
              <a:rPr lang="en-US" altLang="zh-CN" sz="20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 smtClean="0">
                <a:solidFill>
                  <a:srgbClr val="CC3300"/>
                </a:solidFill>
              </a:rPr>
              <a:t>2</a:t>
            </a:r>
            <a:r>
              <a:rPr lang="zh-CN" altLang="en-US" sz="2000" dirty="0" smtClean="0">
                <a:solidFill>
                  <a:srgbClr val="CC3300"/>
                </a:solidFill>
              </a:rPr>
              <a:t>）</a:t>
            </a:r>
            <a:r>
              <a:rPr lang="en-US" altLang="zh-CN" sz="2000" dirty="0" err="1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2147483647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型数比较，结果为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 smtClean="0">
                <a:solidFill>
                  <a:srgbClr val="CC3300"/>
                </a:solidFill>
              </a:rPr>
              <a:t>3</a:t>
            </a:r>
            <a:r>
              <a:rPr lang="zh-CN" altLang="en-US" sz="2000" dirty="0" smtClean="0">
                <a:solidFill>
                  <a:srgbClr val="CC3300"/>
                </a:solidFill>
              </a:rPr>
              <a:t>）</a:t>
            </a:r>
            <a:r>
              <a:rPr lang="en-US" altLang="zh-CN" sz="20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-2147483647-1 &lt; 2147483647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型比较，结果为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2314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2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23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23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23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610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vs. Signed: Easy to Make Mistakes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902" y="2209800"/>
            <a:ext cx="8307388" cy="5224463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Can be very subtle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#define DELTA </a:t>
            </a:r>
            <a:r>
              <a:rPr lang="en-US" sz="1800" b="1" dirty="0" err="1">
                <a:latin typeface="Courier New" pitchFamily="49" charset="0"/>
              </a:rPr>
              <a:t>sizeof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lvl="2"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-DELTA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. . .</a:t>
            </a:r>
          </a:p>
        </p:txBody>
      </p:sp>
    </p:spTree>
    <p:extLst>
      <p:ext uri="{BB962C8B-B14F-4D97-AF65-F5344CB8AC3E}">
        <p14:creationId xmlns:p14="http://schemas.microsoft.com/office/powerpoint/2010/main" val="1990393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62000" y="3505200"/>
            <a:ext cx="6019800" cy="91440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en-US" dirty="0"/>
              <a:t>Summary</a:t>
            </a:r>
            <a:br>
              <a:rPr lang="en-US" dirty="0"/>
            </a:br>
            <a:r>
              <a:rPr lang="en-US" dirty="0"/>
              <a:t>Casting Signed ↔ Unsigned: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en-US" dirty="0"/>
              <a:t>Bit pattern is maintained</a:t>
            </a:r>
          </a:p>
          <a:p>
            <a:r>
              <a:rPr lang="en-US" dirty="0"/>
              <a:t>But reinterpreted</a:t>
            </a:r>
          </a:p>
          <a:p>
            <a:r>
              <a:rPr lang="en-US" dirty="0"/>
              <a:t>Can have unexpected effects: adding or subtracting 2</a:t>
            </a:r>
            <a:r>
              <a:rPr lang="en-US" baseline="30000" dirty="0"/>
              <a:t>w</a:t>
            </a:r>
          </a:p>
          <a:p>
            <a:endParaRPr lang="en-US" dirty="0"/>
          </a:p>
          <a:p>
            <a:r>
              <a:rPr lang="en-US" dirty="0"/>
              <a:t>Expression containing signed and unsigned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is cast to </a:t>
            </a:r>
            <a:r>
              <a:rPr lang="en-US" dirty="0">
                <a:latin typeface="Courier New"/>
                <a:cs typeface="Courier New"/>
              </a:rPr>
              <a:t>unsigned</a:t>
            </a:r>
            <a:r>
              <a:rPr lang="en-US" dirty="0"/>
              <a:t>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Task:</a:t>
            </a:r>
          </a:p>
          <a:p>
            <a:pPr lvl="1" eaLnBrk="1" hangingPunct="1">
              <a:defRPr/>
            </a:pPr>
            <a:r>
              <a:rPr lang="en-US"/>
              <a:t>Given </a:t>
            </a:r>
            <a:r>
              <a:rPr lang="en-US" i="1"/>
              <a:t>w</a:t>
            </a:r>
            <a:r>
              <a:rPr lang="en-US"/>
              <a:t>-bit signed integer </a:t>
            </a:r>
            <a:r>
              <a:rPr lang="en-US" i="1"/>
              <a:t>x</a:t>
            </a:r>
            <a:endParaRPr lang="en-US"/>
          </a:p>
          <a:p>
            <a:pPr lvl="1" eaLnBrk="1" hangingPunct="1">
              <a:defRPr/>
            </a:pPr>
            <a:r>
              <a:rPr lang="en-US"/>
              <a:t>Convert it to </a:t>
            </a:r>
            <a:r>
              <a:rPr lang="en-US" i="1"/>
              <a:t>w</a:t>
            </a:r>
            <a:r>
              <a:rPr lang="en-US"/>
              <a:t>+</a:t>
            </a:r>
            <a:r>
              <a:rPr lang="en-US" i="1"/>
              <a:t>k</a:t>
            </a:r>
            <a:r>
              <a:rPr lang="en-US"/>
              <a:t>-bit integer with same value</a:t>
            </a:r>
          </a:p>
          <a:p>
            <a:pPr eaLnBrk="1" hangingPunct="1">
              <a:defRPr/>
            </a:pPr>
            <a:r>
              <a:rPr lang="en-US"/>
              <a:t>Rule:</a:t>
            </a:r>
          </a:p>
          <a:p>
            <a:pPr lvl="1" eaLnBrk="1" hangingPunct="1">
              <a:defRPr/>
            </a:pPr>
            <a:r>
              <a:rPr lang="en-US"/>
              <a:t>Make </a:t>
            </a:r>
            <a:r>
              <a:rPr lang="en-US" i="1"/>
              <a:t>k</a:t>
            </a:r>
            <a:r>
              <a:rPr lang="en-US"/>
              <a:t> copies of sign bit:</a:t>
            </a:r>
          </a:p>
          <a:p>
            <a:pPr lvl="1" eaLnBrk="1" hangingPunct="1">
              <a:defRPr/>
            </a:pPr>
            <a:r>
              <a:rPr lang="en-US" b="0" i="1"/>
              <a:t>X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</a:t>
            </a:r>
            <a:r>
              <a:rPr lang="en-US"/>
              <a:t> = 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–2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baseline="-25000"/>
              <a:t>0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752600" y="37338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447800" y="3962400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3876675"/>
            <a:ext cx="5181600" cy="2924174"/>
            <a:chOff x="1392" y="2097"/>
            <a:chExt cx="3264" cy="184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097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 Extension: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309371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5178"/>
              </p:ext>
            </p:extLst>
          </p:nvPr>
        </p:nvGraphicFramePr>
        <p:xfrm>
          <a:off x="1503749" y="271271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" y="47814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768854"/>
              </p:ext>
            </p:extLst>
          </p:nvPr>
        </p:nvGraphicFramePr>
        <p:xfrm>
          <a:off x="914400" y="4400490"/>
          <a:ext cx="35052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19320" y="309371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807814"/>
              </p:ext>
            </p:extLst>
          </p:nvPr>
        </p:nvGraphicFramePr>
        <p:xfrm>
          <a:off x="6146869" y="271271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95336"/>
              </p:ext>
            </p:extLst>
          </p:nvPr>
        </p:nvGraphicFramePr>
        <p:xfrm>
          <a:off x="5582920" y="4400490"/>
          <a:ext cx="35052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19320" y="478149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0" y="1752600"/>
            <a:ext cx="0" cy="457200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788160" y="3373120"/>
            <a:ext cx="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1219200" y="3352800"/>
            <a:ext cx="53340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6461760" y="3373120"/>
            <a:ext cx="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5892800" y="3352800"/>
            <a:ext cx="53340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219200" y="1600200"/>
            <a:ext cx="226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Positive number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18200" y="1600200"/>
            <a:ext cx="2392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Negative number</a:t>
            </a:r>
          </a:p>
        </p:txBody>
      </p:sp>
    </p:spTree>
    <p:extLst>
      <p:ext uri="{BB962C8B-B14F-4D97-AF65-F5344CB8AC3E}">
        <p14:creationId xmlns:p14="http://schemas.microsoft.com/office/powerpoint/2010/main" val="460219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2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Larger 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en-US" dirty="0"/>
              <a:t>Converting from smaller to larger integer data type</a:t>
            </a:r>
          </a:p>
          <a:p>
            <a:r>
              <a:rPr lang="en-US" dirty="0"/>
              <a:t>C automatically performs sign extension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Truncation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236061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Task:</a:t>
            </a:r>
          </a:p>
          <a:p>
            <a:pPr lvl="1" eaLnBrk="1" hangingPunct="1">
              <a:defRPr/>
            </a:pPr>
            <a:r>
              <a:rPr lang="en-US" dirty="0"/>
              <a:t>Given </a:t>
            </a:r>
            <a:r>
              <a:rPr lang="en-US" dirty="0" err="1"/>
              <a:t>k+</a:t>
            </a:r>
            <a:r>
              <a:rPr lang="en-US" i="1" dirty="0" err="1"/>
              <a:t>w</a:t>
            </a:r>
            <a:r>
              <a:rPr lang="en-US" dirty="0" err="1"/>
              <a:t>-bit</a:t>
            </a:r>
            <a:r>
              <a:rPr lang="en-US" dirty="0"/>
              <a:t> signed or unsigned integer </a:t>
            </a:r>
            <a:r>
              <a:rPr lang="en-US" i="1" dirty="0"/>
              <a:t>X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Convert it to </a:t>
            </a:r>
            <a:r>
              <a:rPr lang="en-US" i="1" dirty="0"/>
              <a:t>w</a:t>
            </a:r>
            <a:r>
              <a:rPr lang="en-US" dirty="0"/>
              <a:t>-bit integer X’ with same value for “small enough” X</a:t>
            </a:r>
          </a:p>
          <a:p>
            <a:pPr eaLnBrk="1" hangingPunct="1">
              <a:defRPr/>
            </a:pPr>
            <a:r>
              <a:rPr lang="en-US" dirty="0"/>
              <a:t>Rule:</a:t>
            </a:r>
          </a:p>
          <a:p>
            <a:pPr lvl="1" eaLnBrk="1" hangingPunct="1">
              <a:defRPr/>
            </a:pPr>
            <a:r>
              <a:rPr lang="en-US" dirty="0"/>
              <a:t>Drop top </a:t>
            </a:r>
            <a:r>
              <a:rPr lang="en-US" i="1" dirty="0"/>
              <a:t>k</a:t>
            </a:r>
            <a:r>
              <a:rPr lang="en-US" dirty="0"/>
              <a:t> bits:</a:t>
            </a:r>
          </a:p>
          <a:p>
            <a:pPr lvl="1" eaLnBrk="1" hangingPunct="1">
              <a:defRPr/>
            </a:pPr>
            <a:r>
              <a:rPr lang="en-US" b="0" i="1" dirty="0"/>
              <a:t>X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</a:t>
            </a:r>
            <a:r>
              <a:rPr lang="en-US" dirty="0"/>
              <a:t> = 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–2 </a:t>
            </a:r>
            <a:r>
              <a:rPr lang="en-US" dirty="0"/>
              <a:t>,…, </a:t>
            </a:r>
            <a:r>
              <a:rPr lang="en-US" b="0" i="1" dirty="0"/>
              <a:t>x</a:t>
            </a:r>
            <a:r>
              <a:rPr lang="en-US" b="0" baseline="-25000" dirty="0"/>
              <a:t>0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8689" name="Line 18"/>
          <p:cNvSpPr>
            <a:spLocks noChangeShapeType="1"/>
          </p:cNvSpPr>
          <p:nvPr/>
        </p:nvSpPr>
        <p:spPr bwMode="auto">
          <a:xfrm>
            <a:off x="44958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37"/>
          <p:cNvSpPr>
            <a:spLocks noChangeShapeType="1"/>
          </p:cNvSpPr>
          <p:nvPr/>
        </p:nvSpPr>
        <p:spPr bwMode="auto">
          <a:xfrm>
            <a:off x="47244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Line 38"/>
          <p:cNvSpPr>
            <a:spLocks noChangeShapeType="1"/>
          </p:cNvSpPr>
          <p:nvPr/>
        </p:nvSpPr>
        <p:spPr bwMode="auto">
          <a:xfrm>
            <a:off x="49530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Line 39"/>
          <p:cNvSpPr>
            <a:spLocks noChangeShapeType="1"/>
          </p:cNvSpPr>
          <p:nvPr/>
        </p:nvSpPr>
        <p:spPr bwMode="auto">
          <a:xfrm>
            <a:off x="65532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Line 40"/>
          <p:cNvSpPr>
            <a:spLocks noChangeShapeType="1"/>
          </p:cNvSpPr>
          <p:nvPr/>
        </p:nvSpPr>
        <p:spPr bwMode="auto">
          <a:xfrm>
            <a:off x="67818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41"/>
          <p:cNvSpPr>
            <a:spLocks noChangeShapeType="1"/>
          </p:cNvSpPr>
          <p:nvPr/>
        </p:nvSpPr>
        <p:spPr bwMode="auto">
          <a:xfrm>
            <a:off x="70104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Rectangle 42"/>
          <p:cNvSpPr>
            <a:spLocks noChangeArrowheads="1"/>
          </p:cNvSpPr>
          <p:nvPr/>
        </p:nvSpPr>
        <p:spPr bwMode="auto">
          <a:xfrm>
            <a:off x="3429000" y="5500686"/>
            <a:ext cx="715963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/>
              <a:t>• • •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343400" y="6019800"/>
            <a:ext cx="2743200" cy="228600"/>
            <a:chOff x="2928" y="2400"/>
            <a:chExt cx="1728" cy="144"/>
          </a:xfrm>
        </p:grpSpPr>
        <p:sp>
          <p:nvSpPr>
            <p:cNvPr id="28714" name="Rectangle 9"/>
            <p:cNvSpPr>
              <a:spLocks noChangeArrowheads="1"/>
            </p:cNvSpPr>
            <p:nvPr/>
          </p:nvSpPr>
          <p:spPr bwMode="auto">
            <a:xfrm>
              <a:off x="2928" y="2400"/>
              <a:ext cx="144" cy="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5" name="Rectangle 10"/>
            <p:cNvSpPr>
              <a:spLocks noChangeArrowheads="1"/>
            </p:cNvSpPr>
            <p:nvPr/>
          </p:nvSpPr>
          <p:spPr bwMode="auto">
            <a:xfrm>
              <a:off x="3072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6" name="Rectangle 11"/>
            <p:cNvSpPr>
              <a:spLocks noChangeArrowheads="1"/>
            </p:cNvSpPr>
            <p:nvPr/>
          </p:nvSpPr>
          <p:spPr bwMode="auto">
            <a:xfrm>
              <a:off x="3216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7" name="Rectangle 12"/>
            <p:cNvSpPr>
              <a:spLocks noChangeArrowheads="1"/>
            </p:cNvSpPr>
            <p:nvPr/>
          </p:nvSpPr>
          <p:spPr bwMode="auto">
            <a:xfrm>
              <a:off x="4224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8" name="Rectangle 13"/>
            <p:cNvSpPr>
              <a:spLocks noChangeArrowheads="1"/>
            </p:cNvSpPr>
            <p:nvPr/>
          </p:nvSpPr>
          <p:spPr bwMode="auto">
            <a:xfrm>
              <a:off x="4368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9" name="Rectangle 14"/>
            <p:cNvSpPr>
              <a:spLocks noChangeArrowheads="1"/>
            </p:cNvSpPr>
            <p:nvPr/>
          </p:nvSpPr>
          <p:spPr bwMode="auto">
            <a:xfrm>
              <a:off x="4512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20" name="Rectangle 15"/>
            <p:cNvSpPr>
              <a:spLocks noChangeArrowheads="1"/>
            </p:cNvSpPr>
            <p:nvPr/>
          </p:nvSpPr>
          <p:spPr bwMode="auto">
            <a:xfrm>
              <a:off x="3360" y="2400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3733800" y="5943600"/>
            <a:ext cx="61908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  <a:r>
              <a:rPr lang="en-US" b="0" dirty="0">
                <a:latin typeface="Symbol" pitchFamily="18" charset="2"/>
              </a:rPr>
              <a:t> </a:t>
            </a:r>
            <a:r>
              <a:rPr lang="en-US" b="0" dirty="0">
                <a:latin typeface="Times" pitchFamily="18" charset="0"/>
              </a:rPr>
              <a:t> </a:t>
            </a:r>
            <a:endParaRPr lang="en-US" b="0" dirty="0">
              <a:latin typeface="Symbol" pitchFamily="18" charset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43400" y="6296026"/>
            <a:ext cx="2743200" cy="461962"/>
            <a:chOff x="4343400" y="5867400"/>
            <a:chExt cx="2743200" cy="461962"/>
          </a:xfrm>
        </p:grpSpPr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4343400" y="6043612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5562600" y="5867400"/>
              <a:ext cx="404813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</p:grpSp>
      <p:sp>
        <p:nvSpPr>
          <p:cNvPr id="28688" name="Rectangle 17"/>
          <p:cNvSpPr>
            <a:spLocks noChangeArrowheads="1"/>
          </p:cNvSpPr>
          <p:nvPr/>
        </p:nvSpPr>
        <p:spPr bwMode="auto">
          <a:xfrm>
            <a:off x="1905000" y="4247495"/>
            <a:ext cx="38985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  <a:endParaRPr lang="en-US" b="0" dirty="0">
              <a:latin typeface="Symbol" pitchFamily="18" charset="2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590800" y="4399895"/>
            <a:ext cx="4495800" cy="228600"/>
            <a:chOff x="1824" y="3456"/>
            <a:chExt cx="2832" cy="144"/>
          </a:xfrm>
        </p:grpSpPr>
        <p:sp>
          <p:nvSpPr>
            <p:cNvPr id="28701" name="Rectangle 21"/>
            <p:cNvSpPr>
              <a:spLocks noChangeArrowheads="1"/>
            </p:cNvSpPr>
            <p:nvPr/>
          </p:nvSpPr>
          <p:spPr bwMode="auto">
            <a:xfrm>
              <a:off x="2112" y="3456"/>
              <a:ext cx="528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  <p:sp>
          <p:nvSpPr>
            <p:cNvPr id="28702" name="Rectangle 22"/>
            <p:cNvSpPr>
              <a:spLocks noChangeArrowheads="1"/>
            </p:cNvSpPr>
            <p:nvPr/>
          </p:nvSpPr>
          <p:spPr bwMode="auto">
            <a:xfrm>
              <a:off x="2784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3" name="Rectangle 23"/>
            <p:cNvSpPr>
              <a:spLocks noChangeArrowheads="1"/>
            </p:cNvSpPr>
            <p:nvPr/>
          </p:nvSpPr>
          <p:spPr bwMode="auto">
            <a:xfrm>
              <a:off x="2640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4" name="Rectangle 24"/>
            <p:cNvSpPr>
              <a:spLocks noChangeArrowheads="1"/>
            </p:cNvSpPr>
            <p:nvPr/>
          </p:nvSpPr>
          <p:spPr bwMode="auto">
            <a:xfrm>
              <a:off x="1968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5" name="Rectangle 25"/>
            <p:cNvSpPr>
              <a:spLocks noChangeArrowheads="1"/>
            </p:cNvSpPr>
            <p:nvPr/>
          </p:nvSpPr>
          <p:spPr bwMode="auto">
            <a:xfrm>
              <a:off x="1824" y="3456"/>
              <a:ext cx="144" cy="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928" y="3456"/>
              <a:ext cx="1728" cy="144"/>
              <a:chOff x="2928" y="3456"/>
              <a:chExt cx="1728" cy="144"/>
            </a:xfrm>
          </p:grpSpPr>
          <p:sp>
            <p:nvSpPr>
              <p:cNvPr id="28707" name="Rectangle 27"/>
              <p:cNvSpPr>
                <a:spLocks noChangeArrowheads="1"/>
              </p:cNvSpPr>
              <p:nvPr/>
            </p:nvSpPr>
            <p:spPr bwMode="auto">
              <a:xfrm>
                <a:off x="2928" y="3456"/>
                <a:ext cx="144" cy="14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08" name="Rectangle 28"/>
              <p:cNvSpPr>
                <a:spLocks noChangeArrowheads="1"/>
              </p:cNvSpPr>
              <p:nvPr/>
            </p:nvSpPr>
            <p:spPr bwMode="auto">
              <a:xfrm>
                <a:off x="3072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09" name="Rectangle 29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0" name="Rectangle 30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1" name="Rectangle 31"/>
              <p:cNvSpPr>
                <a:spLocks noChangeArrowheads="1"/>
              </p:cNvSpPr>
              <p:nvPr/>
            </p:nvSpPr>
            <p:spPr bwMode="auto">
              <a:xfrm>
                <a:off x="4368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2" name="Rectangle 32"/>
              <p:cNvSpPr>
                <a:spLocks noChangeArrowheads="1"/>
              </p:cNvSpPr>
              <p:nvPr/>
            </p:nvSpPr>
            <p:spPr bwMode="auto">
              <a:xfrm>
                <a:off x="4512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3" name="Rectangle 33"/>
              <p:cNvSpPr>
                <a:spLocks noChangeArrowheads="1"/>
              </p:cNvSpPr>
              <p:nvPr/>
            </p:nvSpPr>
            <p:spPr bwMode="auto">
              <a:xfrm>
                <a:off x="3360" y="3456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2590800" y="3871258"/>
            <a:ext cx="4495800" cy="474662"/>
            <a:chOff x="2590800" y="4173538"/>
            <a:chExt cx="4495800" cy="474662"/>
          </a:xfrm>
        </p:grpSpPr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4343400" y="4338638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5562600" y="4173538"/>
              <a:ext cx="404813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2590800" y="4338638"/>
              <a:ext cx="175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3200400" y="4186238"/>
              <a:ext cx="323850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9316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Truncation: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19685" y="19050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73515"/>
              </p:ext>
            </p:extLst>
          </p:nvPr>
        </p:nvGraphicFramePr>
        <p:xfrm>
          <a:off x="6053541" y="15240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119685" y="298896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90496"/>
              </p:ext>
            </p:extLst>
          </p:nvPr>
        </p:nvGraphicFramePr>
        <p:xfrm>
          <a:off x="6053541" y="260796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945545" y="4554835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039533"/>
              </p:ext>
            </p:extLst>
          </p:nvPr>
        </p:nvGraphicFramePr>
        <p:xfrm>
          <a:off x="6053541" y="417383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119685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6 = 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369949"/>
              </p:ext>
            </p:extLst>
          </p:nvPr>
        </p:nvGraphicFramePr>
        <p:xfrm>
          <a:off x="6053541" y="52578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 bwMode="auto">
          <a:xfrm>
            <a:off x="4724400" y="1143000"/>
            <a:ext cx="0" cy="518160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901141" y="914400"/>
            <a:ext cx="169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Sign change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8922" y="19050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884415"/>
              </p:ext>
            </p:extLst>
          </p:nvPr>
        </p:nvGraphicFramePr>
        <p:xfrm>
          <a:off x="1329141" y="15240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28922" y="2988965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940286"/>
              </p:ext>
            </p:extLst>
          </p:nvPr>
        </p:nvGraphicFramePr>
        <p:xfrm>
          <a:off x="1329141" y="260796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75034" y="45548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60666"/>
              </p:ext>
            </p:extLst>
          </p:nvPr>
        </p:nvGraphicFramePr>
        <p:xfrm>
          <a:off x="1329141" y="417383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95285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65367"/>
              </p:ext>
            </p:extLst>
          </p:nvPr>
        </p:nvGraphicFramePr>
        <p:xfrm>
          <a:off x="1329141" y="52578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176741" y="914400"/>
            <a:ext cx="2108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No sign change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3399235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mod 16 = 10U mod 16 = 10U = -6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00600" y="6096000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 mod 16 = 22U mod 16 = 6U = 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39359" y="3399235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mod 16 =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2400" y="6096000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 mod 16 = 26U mod 16 = 10U = -6</a:t>
            </a:r>
          </a:p>
        </p:txBody>
      </p:sp>
    </p:spTree>
    <p:extLst>
      <p:ext uri="{BB962C8B-B14F-4D97-AF65-F5344CB8AC3E}">
        <p14:creationId xmlns:p14="http://schemas.microsoft.com/office/powerpoint/2010/main" val="143943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0" grpId="0"/>
      <p:bldP spid="23" grpId="0"/>
      <p:bldP spid="30" grpId="0"/>
      <p:bldP spid="33" grpId="0"/>
      <p:bldP spid="35" grpId="0"/>
      <p:bldP spid="37" grpId="0"/>
      <p:bldP spid="7" grpId="0"/>
      <p:bldP spid="40" grpId="0"/>
      <p:bldP spid="41" grpId="0"/>
      <p:bldP spid="4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152400" y="1447800"/>
            <a:ext cx="4800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190500">
              <a:spcBef>
                <a:spcPct val="20000"/>
              </a:spcBef>
            </a:pPr>
            <a:r>
              <a:rPr lang="zh-CN" altLang="en-US" sz="2000" kern="0" dirty="0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例</a:t>
            </a:r>
            <a:r>
              <a:rPr lang="en-US" altLang="zh-CN" sz="2000" kern="0" dirty="0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1</a:t>
            </a:r>
            <a:r>
              <a:rPr lang="zh-CN" altLang="en-US" sz="2000" kern="0" dirty="0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（扩展操作）：在大端机上输出</a:t>
            </a:r>
            <a:r>
              <a:rPr lang="en-US" altLang="zh-CN" sz="2000" kern="0" dirty="0" err="1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si</a:t>
            </a:r>
            <a:r>
              <a:rPr lang="en-US" altLang="zh-CN" sz="2000" kern="0" dirty="0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, </a:t>
            </a:r>
            <a:r>
              <a:rPr lang="en-US" altLang="zh-CN" sz="2000" kern="0" dirty="0" err="1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usi</a:t>
            </a:r>
            <a:r>
              <a:rPr lang="en-US" altLang="zh-CN" sz="2000" kern="0" dirty="0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, </a:t>
            </a:r>
            <a:r>
              <a:rPr lang="en-US" altLang="zh-CN" sz="2000" kern="0" dirty="0" err="1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i</a:t>
            </a:r>
            <a:r>
              <a:rPr lang="en-US" altLang="zh-CN" sz="2000" kern="0" dirty="0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, </a:t>
            </a:r>
            <a:r>
              <a:rPr lang="en-US" altLang="zh-CN" sz="2000" kern="0" dirty="0" err="1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ui</a:t>
            </a:r>
            <a:r>
              <a:rPr lang="zh-CN" altLang="en-US" sz="2000" kern="0" dirty="0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的十进制和十六进制值是什么？</a:t>
            </a:r>
            <a:endParaRPr lang="en-US" altLang="zh-CN" sz="2000" kern="0" dirty="0">
              <a:solidFill>
                <a:srgbClr val="CC0000"/>
              </a:solidFill>
              <a:latin typeface="Arial"/>
              <a:ea typeface="黑体" panose="02010609060101010101" pitchFamily="49" charset="-122"/>
            </a:endParaRPr>
          </a:p>
          <a:p>
            <a:pPr marL="685800" lvl="1" indent="-190500"/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short  </a:t>
            </a:r>
            <a:r>
              <a:rPr lang="en-US" altLang="zh-CN" sz="2000" kern="0" dirty="0" err="1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si</a:t>
            </a:r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 = -32768;</a:t>
            </a:r>
          </a:p>
          <a:p>
            <a:pPr marL="685800" lvl="1" indent="-190500"/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unsigned short  </a:t>
            </a:r>
            <a:r>
              <a:rPr lang="en-US" altLang="zh-CN" sz="2000" kern="0" dirty="0" err="1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usi</a:t>
            </a:r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 = </a:t>
            </a:r>
            <a:r>
              <a:rPr lang="en-US" altLang="zh-CN" sz="2000" kern="0" dirty="0" err="1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si</a:t>
            </a:r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;</a:t>
            </a:r>
          </a:p>
          <a:p>
            <a:pPr marL="685800" lvl="1" indent="-190500"/>
            <a:r>
              <a:rPr lang="en-US" altLang="zh-CN" sz="2000" kern="0" dirty="0" err="1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int</a:t>
            </a:r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  </a:t>
            </a:r>
            <a:r>
              <a:rPr lang="en-US" altLang="zh-CN" sz="2000" kern="0" dirty="0" err="1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i</a:t>
            </a:r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 = </a:t>
            </a:r>
            <a:r>
              <a:rPr lang="en-US" altLang="zh-CN" sz="2000" kern="0" dirty="0" err="1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si</a:t>
            </a:r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;</a:t>
            </a:r>
          </a:p>
          <a:p>
            <a:pPr marL="685800" lvl="1" indent="-190500"/>
            <a:r>
              <a:rPr lang="en-US" altLang="zh-CN" sz="2000" kern="0" dirty="0" err="1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unsingned</a:t>
            </a:r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  </a:t>
            </a:r>
            <a:r>
              <a:rPr lang="en-US" altLang="zh-CN" sz="2000" kern="0" dirty="0" err="1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ui</a:t>
            </a:r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 = </a:t>
            </a:r>
            <a:r>
              <a:rPr lang="en-US" altLang="zh-CN" sz="2000" kern="0" dirty="0" err="1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usi</a:t>
            </a:r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 ;</a:t>
            </a:r>
            <a:endParaRPr lang="zh-CN" altLang="en-US" sz="2000" kern="0" dirty="0">
              <a:solidFill>
                <a:srgbClr val="0000CC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62" y="4343400"/>
            <a:ext cx="343693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88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pt-BR" altLang="zh-CN" sz="2000" b="1" dirty="0"/>
              <a:t>si = -32768    80 00</a:t>
            </a:r>
            <a:endParaRPr lang="en-US" altLang="zh-CN" sz="2000" b="1" dirty="0"/>
          </a:p>
          <a:p>
            <a:r>
              <a:rPr lang="pt-BR" altLang="zh-CN" sz="2000" b="1" dirty="0"/>
              <a:t>usi = 32768   80 00</a:t>
            </a:r>
            <a:endParaRPr lang="en-US" altLang="zh-CN" sz="2000" b="1" dirty="0"/>
          </a:p>
          <a:p>
            <a:r>
              <a:rPr lang="en-US" altLang="zh-CN" sz="2000" b="1" dirty="0" err="1"/>
              <a:t>i</a:t>
            </a:r>
            <a:r>
              <a:rPr lang="en-US" altLang="zh-CN" sz="2000" b="1" dirty="0"/>
              <a:t> = -32768     FF </a:t>
            </a:r>
            <a:r>
              <a:rPr lang="en-US" altLang="zh-CN" sz="2000" b="1" dirty="0" err="1"/>
              <a:t>FF</a:t>
            </a:r>
            <a:r>
              <a:rPr lang="en-US" altLang="zh-CN" sz="2000" b="1" dirty="0"/>
              <a:t> 80 00 </a:t>
            </a:r>
          </a:p>
          <a:p>
            <a:r>
              <a:rPr lang="en-US" altLang="zh-CN" sz="2000" b="1" dirty="0" err="1"/>
              <a:t>ui</a:t>
            </a:r>
            <a:r>
              <a:rPr lang="en-US" altLang="zh-CN" sz="2000" b="1" dirty="0"/>
              <a:t> = 32768    00 00 80 00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800600" y="1454304"/>
            <a:ext cx="4191000" cy="13234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kern="0" dirty="0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例</a:t>
            </a:r>
            <a:r>
              <a:rPr lang="en-US" altLang="zh-CN" sz="2000" kern="0" dirty="0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2</a:t>
            </a:r>
            <a:r>
              <a:rPr lang="zh-CN" altLang="en-US" sz="2000" kern="0" dirty="0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（截断操作）：</a:t>
            </a:r>
            <a:r>
              <a:rPr lang="en-US" altLang="zh-CN" sz="2000" kern="0" dirty="0" err="1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i</a:t>
            </a:r>
            <a:r>
              <a:rPr lang="zh-CN" altLang="en-US" sz="2000" kern="0" dirty="0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和</a:t>
            </a:r>
            <a:r>
              <a:rPr lang="en-US" altLang="zh-CN" sz="2000" kern="0" dirty="0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j</a:t>
            </a:r>
            <a:r>
              <a:rPr lang="zh-CN" altLang="en-US" sz="2000" kern="0" dirty="0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是否相等？</a:t>
            </a:r>
            <a:endParaRPr lang="en-US" altLang="zh-CN" sz="2000" kern="0" dirty="0">
              <a:solidFill>
                <a:srgbClr val="CC0000"/>
              </a:solidFill>
              <a:latin typeface="Arial"/>
              <a:ea typeface="黑体" panose="02010609060101010101" pitchFamily="49" charset="-122"/>
            </a:endParaRPr>
          </a:p>
          <a:p>
            <a:pPr marL="685800" lvl="1" indent="-190500"/>
            <a:r>
              <a:rPr lang="en-US" altLang="zh-CN" sz="2000" kern="0" dirty="0" err="1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int</a:t>
            </a:r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i</a:t>
            </a:r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 = 32768;</a:t>
            </a:r>
          </a:p>
          <a:p>
            <a:pPr marL="685800" lvl="1" indent="-190500"/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short </a:t>
            </a:r>
            <a:r>
              <a:rPr lang="en-US" altLang="zh-CN" sz="2000" kern="0" dirty="0" err="1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si</a:t>
            </a:r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 = (short) </a:t>
            </a:r>
            <a:r>
              <a:rPr lang="en-US" altLang="zh-CN" sz="2000" kern="0" dirty="0" err="1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i</a:t>
            </a:r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;</a:t>
            </a:r>
          </a:p>
          <a:p>
            <a:pPr marL="685800" lvl="1" indent="-190500"/>
            <a:r>
              <a:rPr lang="en-US" altLang="zh-CN" sz="2000" kern="0" dirty="0" err="1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int</a:t>
            </a:r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 j = </a:t>
            </a:r>
            <a:r>
              <a:rPr lang="en-US" altLang="zh-CN" sz="2000" kern="0" dirty="0" err="1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si</a:t>
            </a:r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800600" y="2971800"/>
            <a:ext cx="35687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88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pt-BR" sz="2000" dirty="0" smtClean="0">
                <a:solidFill>
                  <a:srgbClr val="333399"/>
                </a:solidFill>
                <a:ea typeface="黑体" panose="02010609060101010101" pitchFamily="49" charset="-122"/>
              </a:rPr>
              <a:t>不相等！</a:t>
            </a:r>
          </a:p>
          <a:p>
            <a:r>
              <a:rPr lang="pt-BR" altLang="zh-CN" sz="2000" dirty="0" smtClean="0">
                <a:solidFill>
                  <a:srgbClr val="333399"/>
                </a:solidFill>
                <a:ea typeface="黑体" panose="02010609060101010101" pitchFamily="49" charset="-122"/>
              </a:rPr>
              <a:t>i = 32768   00 00 80 00</a:t>
            </a:r>
            <a:endParaRPr lang="en-US" altLang="zh-CN" sz="2000" dirty="0" smtClean="0">
              <a:solidFill>
                <a:srgbClr val="333399"/>
              </a:solidFill>
              <a:ea typeface="黑体" panose="02010609060101010101" pitchFamily="49" charset="-122"/>
            </a:endParaRPr>
          </a:p>
          <a:p>
            <a:r>
              <a:rPr lang="en-US" altLang="zh-CN" sz="2000" dirty="0" err="1" smtClean="0">
                <a:solidFill>
                  <a:srgbClr val="333399"/>
                </a:solidFill>
                <a:ea typeface="黑体" panose="02010609060101010101" pitchFamily="49" charset="-122"/>
              </a:rPr>
              <a:t>si</a:t>
            </a:r>
            <a:r>
              <a:rPr lang="en-US" altLang="zh-CN" sz="2000" dirty="0" smtClean="0">
                <a:solidFill>
                  <a:srgbClr val="333399"/>
                </a:solidFill>
                <a:ea typeface="黑体" panose="02010609060101010101" pitchFamily="49" charset="-122"/>
              </a:rPr>
              <a:t> = -32768   80 00 </a:t>
            </a:r>
          </a:p>
          <a:p>
            <a:r>
              <a:rPr lang="en-US" altLang="zh-CN" sz="2000" dirty="0" smtClean="0">
                <a:solidFill>
                  <a:srgbClr val="333399"/>
                </a:solidFill>
                <a:ea typeface="黑体" panose="02010609060101010101" pitchFamily="49" charset="-122"/>
              </a:rPr>
              <a:t>j = -32768     FF </a:t>
            </a:r>
            <a:r>
              <a:rPr lang="en-US" altLang="zh-CN" sz="2000" dirty="0" err="1" smtClean="0">
                <a:solidFill>
                  <a:srgbClr val="333399"/>
                </a:solidFill>
                <a:ea typeface="黑体" panose="02010609060101010101" pitchFamily="49" charset="-122"/>
              </a:rPr>
              <a:t>FF</a:t>
            </a:r>
            <a:r>
              <a:rPr lang="en-US" altLang="zh-CN" sz="2000" dirty="0" smtClean="0">
                <a:solidFill>
                  <a:srgbClr val="333399"/>
                </a:solidFill>
                <a:ea typeface="黑体" panose="02010609060101010101" pitchFamily="49" charset="-122"/>
              </a:rPr>
              <a:t> 80 00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105401" y="4405312"/>
            <a:ext cx="34290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0066"/>
                </a:solidFill>
                <a:ea typeface="黑体" panose="02010609060101010101" pitchFamily="49" charset="-122"/>
              </a:rPr>
              <a:t>原因：对</a:t>
            </a:r>
            <a:r>
              <a:rPr lang="en-US" altLang="zh-CN" sz="2000" dirty="0" err="1" smtClean="0">
                <a:solidFill>
                  <a:srgbClr val="FF0066"/>
                </a:solidFill>
                <a:latin typeface="MingLiU" pitchFamily="49" charset="-128"/>
                <a:ea typeface="MingLiU" pitchFamily="49" charset="-128"/>
              </a:rPr>
              <a:t>i</a:t>
            </a:r>
            <a:r>
              <a:rPr lang="zh-CN" altLang="en-US" sz="2000" dirty="0" smtClean="0">
                <a:solidFill>
                  <a:srgbClr val="FF0066"/>
                </a:solidFill>
                <a:ea typeface="黑体" panose="02010609060101010101" pitchFamily="49" charset="-122"/>
              </a:rPr>
              <a:t>截断时发生了“溢出”，即：</a:t>
            </a:r>
            <a:r>
              <a:rPr lang="en-US" altLang="zh-CN" sz="2000" dirty="0" smtClean="0">
                <a:solidFill>
                  <a:srgbClr val="FF0066"/>
                </a:solidFill>
                <a:ea typeface="黑体" panose="02010609060101010101" pitchFamily="49" charset="-122"/>
              </a:rPr>
              <a:t>32768</a:t>
            </a:r>
            <a:r>
              <a:rPr lang="zh-CN" altLang="en-US" sz="2000" dirty="0" smtClean="0">
                <a:solidFill>
                  <a:srgbClr val="FF0066"/>
                </a:solidFill>
                <a:ea typeface="黑体" panose="02010609060101010101" pitchFamily="49" charset="-122"/>
              </a:rPr>
              <a:t>截断为</a:t>
            </a:r>
            <a:r>
              <a:rPr lang="en-US" altLang="zh-CN" sz="2000" dirty="0" smtClean="0">
                <a:solidFill>
                  <a:srgbClr val="FF0066"/>
                </a:solidFill>
                <a:ea typeface="黑体" panose="02010609060101010101" pitchFamily="49" charset="-122"/>
              </a:rPr>
              <a:t>16</a:t>
            </a:r>
            <a:r>
              <a:rPr lang="zh-CN" altLang="en-US" sz="2000" dirty="0" smtClean="0">
                <a:solidFill>
                  <a:srgbClr val="FF0066"/>
                </a:solidFill>
                <a:ea typeface="黑体" panose="02010609060101010101" pitchFamily="49" charset="-122"/>
              </a:rPr>
              <a:t>位数时，因其超出</a:t>
            </a:r>
            <a:r>
              <a:rPr lang="en-US" altLang="zh-CN" sz="2000" dirty="0" smtClean="0">
                <a:solidFill>
                  <a:srgbClr val="FF0066"/>
                </a:solidFill>
                <a:ea typeface="黑体" panose="02010609060101010101" pitchFamily="49" charset="-122"/>
              </a:rPr>
              <a:t>16</a:t>
            </a:r>
            <a:r>
              <a:rPr lang="zh-CN" altLang="en-US" sz="2000" dirty="0" smtClean="0">
                <a:solidFill>
                  <a:srgbClr val="FF0066"/>
                </a:solidFill>
                <a:ea typeface="黑体" panose="02010609060101010101" pitchFamily="49" charset="-122"/>
              </a:rPr>
              <a:t>位能表示的最大值，故无法截断为正确的</a:t>
            </a:r>
            <a:r>
              <a:rPr lang="en-US" altLang="zh-CN" sz="2000" dirty="0" smtClean="0">
                <a:solidFill>
                  <a:srgbClr val="FF0066"/>
                </a:solidFill>
                <a:ea typeface="黑体" panose="02010609060101010101" pitchFamily="49" charset="-122"/>
              </a:rPr>
              <a:t>16</a:t>
            </a:r>
            <a:r>
              <a:rPr lang="zh-CN" altLang="en-US" sz="2000" dirty="0" smtClean="0">
                <a:solidFill>
                  <a:srgbClr val="FF0066"/>
                </a:solidFill>
                <a:ea typeface="黑体" panose="02010609060101010101" pitchFamily="49" charset="-122"/>
              </a:rPr>
              <a:t>位数！</a:t>
            </a:r>
            <a:endParaRPr lang="en-US" altLang="zh-CN" sz="2000" dirty="0" smtClean="0">
              <a:solidFill>
                <a:srgbClr val="FF0066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48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3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Expanding, Truncating: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en-US" dirty="0"/>
              <a:t>Expanding (e.g., short </a:t>
            </a:r>
            <a:r>
              <a:rPr lang="en-US" dirty="0" err="1"/>
              <a:t>int</a:t>
            </a:r>
            <a:r>
              <a:rPr lang="en-US" dirty="0"/>
              <a:t> to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Unsigned: zeros added</a:t>
            </a:r>
          </a:p>
          <a:p>
            <a:pPr lvl="1"/>
            <a:r>
              <a:rPr lang="en-US" dirty="0"/>
              <a:t>Signed: sign extension</a:t>
            </a:r>
          </a:p>
          <a:p>
            <a:pPr lvl="1"/>
            <a:r>
              <a:rPr lang="en-US" dirty="0"/>
              <a:t>Both yield expected result</a:t>
            </a:r>
          </a:p>
          <a:p>
            <a:pPr lvl="1"/>
            <a:endParaRPr lang="en-US" dirty="0"/>
          </a:p>
          <a:p>
            <a:r>
              <a:rPr lang="en-US" dirty="0"/>
              <a:t>Truncating (e.g., unsigned to unsigned short)</a:t>
            </a:r>
          </a:p>
          <a:p>
            <a:pPr lvl="1"/>
            <a:r>
              <a:rPr lang="en-US" dirty="0"/>
              <a:t>Unsigned/signed: bits are truncated</a:t>
            </a:r>
          </a:p>
          <a:p>
            <a:pPr lvl="1"/>
            <a:r>
              <a:rPr lang="en-US" dirty="0"/>
              <a:t>Result reinterpreted</a:t>
            </a:r>
          </a:p>
          <a:p>
            <a:pPr lvl="1"/>
            <a:r>
              <a:rPr lang="en-US" dirty="0"/>
              <a:t>Unsigned: mod operation</a:t>
            </a:r>
          </a:p>
          <a:p>
            <a:pPr lvl="1"/>
            <a:r>
              <a:rPr lang="en-US" dirty="0"/>
              <a:t>Signed: similar to mod</a:t>
            </a:r>
          </a:p>
          <a:p>
            <a:pPr lvl="1"/>
            <a:r>
              <a:rPr lang="en-US" dirty="0"/>
              <a:t>For small </a:t>
            </a:r>
            <a:r>
              <a:rPr lang="en-US" dirty="0" smtClean="0"/>
              <a:t>(</a:t>
            </a:r>
            <a:r>
              <a:rPr lang="en-US" smtClean="0"/>
              <a:t>in magnitude) numbers </a:t>
            </a:r>
            <a:r>
              <a:rPr lang="en-US" dirty="0"/>
              <a:t>yields expected behavior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5479181" cy="3751061"/>
          </a:xfrm>
        </p:spPr>
        <p:txBody>
          <a:bodyPr/>
          <a:lstStyle/>
          <a:p>
            <a:pPr eaLnBrk="1" hangingPunct="1"/>
            <a:r>
              <a:rPr lang="en-US" dirty="0"/>
              <a:t>Byte = 8 bits</a:t>
            </a:r>
          </a:p>
          <a:p>
            <a:pPr marL="552450" lvl="1" eaLnBrk="1" hangingPunct="1"/>
            <a:r>
              <a:rPr lang="en-US" dirty="0"/>
              <a:t>Binary 00000000</a:t>
            </a:r>
            <a:r>
              <a:rPr lang="en-US" baseline="-6000" dirty="0"/>
              <a:t>2</a:t>
            </a:r>
            <a:r>
              <a:rPr lang="en-US" dirty="0"/>
              <a:t> to 11111111</a:t>
            </a:r>
            <a:r>
              <a:rPr lang="en-US" baseline="-6000" dirty="0"/>
              <a:t>2</a:t>
            </a:r>
            <a:endParaRPr lang="en-US" dirty="0"/>
          </a:p>
          <a:p>
            <a:pPr marL="552450" lvl="1" eaLnBrk="1" hangingPunct="1"/>
            <a:r>
              <a:rPr lang="en-US" dirty="0"/>
              <a:t>Decimal: 0</a:t>
            </a:r>
            <a:r>
              <a:rPr lang="en-US" baseline="-6000" dirty="0"/>
              <a:t>10</a:t>
            </a:r>
            <a:r>
              <a:rPr lang="en-US" dirty="0"/>
              <a:t> to 255</a:t>
            </a:r>
            <a:r>
              <a:rPr lang="en-US" baseline="-6000" dirty="0"/>
              <a:t>10</a:t>
            </a:r>
            <a:endParaRPr lang="en-US" dirty="0"/>
          </a:p>
          <a:p>
            <a:pPr marL="552450" lvl="1" eaLnBrk="1" hangingPunct="1"/>
            <a:r>
              <a:rPr lang="en-US" dirty="0"/>
              <a:t>Hexadecimal 00</a:t>
            </a:r>
            <a:r>
              <a:rPr lang="en-US" baseline="-6000" dirty="0"/>
              <a:t>16</a:t>
            </a:r>
            <a:r>
              <a:rPr lang="en-US" dirty="0"/>
              <a:t> to FF</a:t>
            </a:r>
            <a:r>
              <a:rPr lang="en-US" baseline="-6000" dirty="0"/>
              <a:t>16</a:t>
            </a:r>
            <a:endParaRPr lang="en-US" dirty="0"/>
          </a:p>
          <a:p>
            <a:pPr marL="838200" lvl="2" eaLnBrk="1" hangingPunct="1"/>
            <a:r>
              <a:rPr lang="en-US" dirty="0"/>
              <a:t>Base 16 number representation</a:t>
            </a:r>
          </a:p>
          <a:p>
            <a:pPr marL="838200" lvl="2" eaLnBrk="1" hangingPunct="1"/>
            <a:r>
              <a:rPr lang="en-US" dirty="0"/>
              <a:t>Use characters ‘0’ to ‘9’ and ‘A’ to ‘F’</a:t>
            </a:r>
          </a:p>
          <a:p>
            <a:pPr marL="838200" lvl="2" eaLnBrk="1" hangingPunct="1"/>
            <a:r>
              <a:rPr lang="en-US" dirty="0"/>
              <a:t>Write FA1D37B</a:t>
            </a:r>
            <a:r>
              <a:rPr lang="en-US" baseline="-6000" dirty="0"/>
              <a:t>16</a:t>
            </a:r>
            <a:r>
              <a:rPr lang="en-US" dirty="0"/>
              <a:t> in C as</a:t>
            </a:r>
          </a:p>
          <a:p>
            <a:pPr marL="1295400" lvl="3"/>
            <a:r>
              <a:rPr lang="en-US" dirty="0"/>
              <a:t>0xFA1D37B</a:t>
            </a:r>
          </a:p>
          <a:p>
            <a:pPr marL="1295400" lvl="3"/>
            <a:r>
              <a:rPr lang="en-US" dirty="0"/>
              <a:t>0xfa1d37b </a:t>
            </a:r>
          </a:p>
          <a:p>
            <a:pPr marL="1181100" lvl="3" eaLnBrk="1" hangingPunct="1">
              <a:buNone/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8091" y="302141"/>
            <a:ext cx="1851025" cy="4591050"/>
            <a:chOff x="0" y="0"/>
            <a:chExt cx="1166" cy="289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4316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4315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4315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4315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4315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4315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4314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4314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4314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4314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4314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4313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4313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4313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4313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4313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4312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4312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2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4312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4312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4312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25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4311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6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4311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4311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28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4311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29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4311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0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4310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4310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4310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4310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3014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4310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3015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4309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019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4309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020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4309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021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4309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3022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4309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3023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4308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3024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4308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3025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4308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3026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4308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3027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4308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43028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4307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43029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4307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43030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4307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43031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4307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43032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4307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43033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4306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43034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4306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6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4301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4301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4301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  <p:sp>
        <p:nvSpPr>
          <p:cNvPr id="43010" name="Rectangle 43009"/>
          <p:cNvSpPr/>
          <p:nvPr/>
        </p:nvSpPr>
        <p:spPr>
          <a:xfrm>
            <a:off x="762000" y="5348583"/>
            <a:ext cx="497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15213: 0011 1011 0110 1101</a:t>
            </a:r>
            <a:endParaRPr lang="en-US" dirty="0"/>
          </a:p>
        </p:txBody>
      </p:sp>
      <p:sp>
        <p:nvSpPr>
          <p:cNvPr id="43011" name="Left Brace 43010"/>
          <p:cNvSpPr/>
          <p:nvPr/>
        </p:nvSpPr>
        <p:spPr bwMode="auto">
          <a:xfrm>
            <a:off x="2396310" y="5462485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6" name="Left Brace 155"/>
          <p:cNvSpPr/>
          <p:nvPr/>
        </p:nvSpPr>
        <p:spPr bwMode="auto">
          <a:xfrm>
            <a:off x="3320182" y="5462485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7" name="Left Brace 156"/>
          <p:cNvSpPr/>
          <p:nvPr/>
        </p:nvSpPr>
        <p:spPr bwMode="auto">
          <a:xfrm>
            <a:off x="4240888" y="5462485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8" name="Left Brace 157"/>
          <p:cNvSpPr/>
          <p:nvPr/>
        </p:nvSpPr>
        <p:spPr bwMode="auto">
          <a:xfrm>
            <a:off x="5133062" y="5462485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2300091" y="5922497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3223963" y="5922497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4144669" y="5922497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6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5036843" y="5922497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258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 animBg="1"/>
      <p:bldP spid="156" grpId="0" animBg="1"/>
      <p:bldP spid="157" grpId="0" animBg="1"/>
      <p:bldP spid="158" grpId="0" animBg="1"/>
      <p:bldP spid="160" grpId="0"/>
      <p:bldP spid="161" grpId="0"/>
      <p:bldP spid="162" grpId="0"/>
      <p:bldP spid="16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9709" y="304800"/>
            <a:ext cx="8229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kern="0" dirty="0" smtClean="0">
                <a:ea typeface="宋体" panose="02010600030101010101" pitchFamily="2" charset="-122"/>
              </a:rPr>
              <a:t>小结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22238" y="819150"/>
            <a:ext cx="8950325" cy="574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203200" indent="-203200"/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非数值数据的表示</a:t>
            </a:r>
          </a:p>
          <a:p>
            <a:pPr marL="685800" lvl="1" indent="-190500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逻辑数据用来表示真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假或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位位串，按位运算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190500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西文字符：用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码表示</a:t>
            </a:r>
          </a:p>
          <a:p>
            <a:pPr marL="685800" lvl="1" indent="-190500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汉字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zh-CN" altLang="en-US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3200" indent="-203200"/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数据的宽度</a:t>
            </a:r>
          </a:p>
          <a:p>
            <a:pPr marL="685800" lvl="1" indent="-190500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位、字节、字（不一定等于字长）</a:t>
            </a:r>
          </a:p>
          <a:p>
            <a:pPr marL="685800" lvl="1" indent="-190500"/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 /K / M / G / T / P / E  / Z / Y 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有不同的含义</a:t>
            </a:r>
          </a:p>
          <a:p>
            <a:pPr marL="203200" indent="-203200"/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数据的存储排列</a:t>
            </a:r>
          </a:p>
          <a:p>
            <a:pPr marL="685800" lvl="1" indent="-190500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数据的地址：连续若干单元中最小的地址，即：从小地址开始存放数据</a:t>
            </a:r>
          </a:p>
          <a:p>
            <a:pPr lvl="2"/>
            <a:r>
              <a:rPr lang="zh-CN" altLang="en-US" sz="2000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问题：若一个</a:t>
            </a:r>
            <a:r>
              <a:rPr lang="en-US" altLang="zh-CN" sz="2000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</a:t>
            </a:r>
            <a:r>
              <a:rPr lang="zh-CN" altLang="en-US" sz="2000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型数据</a:t>
            </a:r>
            <a:r>
              <a:rPr lang="en-US" altLang="zh-CN" sz="2000" kern="0" dirty="0" err="1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zh-CN" altLang="en-US" sz="2000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存放在单元</a:t>
            </a:r>
            <a:r>
              <a:rPr lang="en-US" altLang="zh-CN" sz="2000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0x08000100</a:t>
            </a:r>
            <a:r>
              <a:rPr lang="zh-CN" altLang="en-US" sz="2000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0x08000101</a:t>
            </a:r>
            <a:r>
              <a:rPr lang="zh-CN" altLang="en-US" sz="2000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中，那么</a:t>
            </a:r>
            <a:r>
              <a:rPr lang="en-US" altLang="zh-CN" sz="2000" kern="0" dirty="0" err="1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zh-CN" altLang="en-US" sz="2000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的地址是什么？</a:t>
            </a:r>
            <a:endParaRPr lang="zh-CN" altLang="en-US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190500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大端方式：用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MSB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存放的地址表示数据的地址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190500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小端方式：用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LSB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存放的地址表示数据的地址</a:t>
            </a:r>
          </a:p>
          <a:p>
            <a:pPr marL="685800" lvl="1" indent="-190500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按边界对齐可减少访存次数</a:t>
            </a:r>
          </a:p>
        </p:txBody>
      </p:sp>
    </p:spTree>
    <p:extLst>
      <p:ext uri="{BB962C8B-B14F-4D97-AF65-F5344CB8AC3E}">
        <p14:creationId xmlns:p14="http://schemas.microsoft.com/office/powerpoint/2010/main" val="331013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9709" y="304800"/>
            <a:ext cx="8229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kern="0" dirty="0" smtClean="0">
                <a:ea typeface="宋体" panose="02010600030101010101" pitchFamily="2" charset="-122"/>
              </a:rPr>
              <a:t>小结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209828" y="1066800"/>
            <a:ext cx="8383588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在机器内部编码后的数称为机器数，其值称为真值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定义数值数据有三个要素：进制、定点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浮点、编码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整数的表示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无符号数：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24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正整数，用来表示地址等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；带符号整数：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24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用补码表示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C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语言中的整数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无符号数：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24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unsigned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924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24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 ( short / long)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；带符号数：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924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24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 ( short / long)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rPr>
              <a:t>十进制数的表示：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rPr>
              <a:t>用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rPr>
              <a:t>ASCII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rPr>
              <a:t>码或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rPr>
              <a:t>BCD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rPr>
              <a:t>码表示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1800" kern="0" dirty="0">
                <a:solidFill>
                  <a:srgbClr val="000000"/>
                </a:solidFill>
                <a:latin typeface="Arial"/>
                <a:ea typeface="黑体" panose="02010609060101010101" pitchFamily="49" charset="-122"/>
                <a:cs typeface="Arial" panose="020B0604020202020204" pitchFamily="34" charset="0"/>
              </a:rPr>
              <a:t>整形</a:t>
            </a:r>
            <a:r>
              <a:rPr lang="zh-CN" altLang="en-US" sz="1800" kern="0" dirty="0" smtClean="0">
                <a:solidFill>
                  <a:srgbClr val="000000"/>
                </a:solidFill>
                <a:latin typeface="Arial"/>
                <a:ea typeface="黑体" panose="02010609060101010101" pitchFamily="49" charset="-122"/>
                <a:cs typeface="Arial" panose="020B0604020202020204" pitchFamily="34" charset="0"/>
              </a:rPr>
              <a:t>运算</a:t>
            </a:r>
            <a:endParaRPr lang="en-US" altLang="zh-CN" sz="1400" kern="0" dirty="0" smtClean="0">
              <a:solidFill>
                <a:srgbClr val="000000"/>
              </a:solidFill>
              <a:latin typeface="Arial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sz="1800" kern="0" dirty="0" smtClean="0">
                <a:solidFill>
                  <a:srgbClr val="3333FF"/>
                </a:solidFill>
                <a:latin typeface="Arial"/>
                <a:ea typeface="黑体" panose="02010609060101010101" pitchFamily="49" charset="-122"/>
              </a:rPr>
              <a:t>算术运算：</a:t>
            </a:r>
            <a:r>
              <a:rPr lang="zh-CN" altLang="en-US" sz="1800" kern="0" dirty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无符号整数、有符号</a:t>
            </a:r>
            <a:r>
              <a:rPr lang="zh-CN" altLang="en-US" sz="1800" kern="0" dirty="0" smtClean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整数</a:t>
            </a:r>
            <a:endParaRPr lang="en-US" altLang="zh-CN" sz="1800" kern="0" dirty="0" smtClean="0">
              <a:solidFill>
                <a:srgbClr val="009242"/>
              </a:solidFill>
              <a:latin typeface="Arial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sz="1800" kern="0" dirty="0" smtClean="0">
                <a:solidFill>
                  <a:srgbClr val="3333FF"/>
                </a:solidFill>
                <a:latin typeface="Arial"/>
                <a:ea typeface="黑体" panose="02010609060101010101" pitchFamily="49" charset="-122"/>
              </a:rPr>
              <a:t>按位运算：</a:t>
            </a:r>
            <a:r>
              <a:rPr lang="zh-CN" altLang="en-US" sz="1800" kern="0" dirty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“</a:t>
            </a:r>
            <a:r>
              <a:rPr lang="en-US" altLang="zh-CN" sz="1800" kern="0" dirty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|</a:t>
            </a:r>
            <a:r>
              <a:rPr lang="zh-CN" altLang="en-US" sz="1800" kern="0" dirty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”、“</a:t>
            </a:r>
            <a:r>
              <a:rPr lang="en-US" altLang="zh-CN" sz="1800" kern="0" dirty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&amp;</a:t>
            </a:r>
            <a:r>
              <a:rPr lang="zh-CN" altLang="en-US" sz="1800" kern="0" dirty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”、“</a:t>
            </a:r>
            <a:r>
              <a:rPr lang="en-US" altLang="zh-CN" sz="1800" kern="0" dirty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~</a:t>
            </a:r>
            <a:r>
              <a:rPr lang="zh-CN" altLang="en-US" sz="1800" kern="0" dirty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”、“</a:t>
            </a:r>
            <a:r>
              <a:rPr lang="en-US" altLang="zh-CN" sz="1800" kern="0" dirty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^</a:t>
            </a:r>
            <a:r>
              <a:rPr lang="zh-CN" altLang="en-US" sz="1800" kern="0" dirty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”</a:t>
            </a:r>
            <a:r>
              <a:rPr lang="en-US" altLang="zh-CN" sz="2200" dirty="0" smtClean="0">
                <a:ea typeface="黑体" panose="02010609060101010101" pitchFamily="49" charset="-122"/>
              </a:rPr>
              <a:t> </a:t>
            </a:r>
            <a:endParaRPr lang="en-US" altLang="zh-CN" sz="2200" dirty="0"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sz="1800" kern="0" dirty="0" smtClean="0">
                <a:solidFill>
                  <a:srgbClr val="3333FF"/>
                </a:solidFill>
                <a:latin typeface="Arial"/>
                <a:ea typeface="黑体" panose="02010609060101010101" pitchFamily="49" charset="-122"/>
              </a:rPr>
              <a:t>逻辑运算：</a:t>
            </a:r>
            <a:r>
              <a:rPr lang="zh-CN" altLang="en-US" sz="1800" kern="0" dirty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 “</a:t>
            </a:r>
            <a:r>
              <a:rPr lang="en-US" altLang="zh-CN" sz="1800" kern="0" dirty="0" smtClean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|</a:t>
            </a:r>
            <a:r>
              <a:rPr lang="en-US" altLang="zh-CN" sz="1800" kern="0" dirty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 |</a:t>
            </a:r>
            <a:r>
              <a:rPr lang="zh-CN" altLang="en-US" sz="1800" kern="0" dirty="0" smtClean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”</a:t>
            </a:r>
            <a:r>
              <a:rPr lang="zh-CN" altLang="en-US" sz="1800" kern="0" dirty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、“</a:t>
            </a:r>
            <a:r>
              <a:rPr lang="en-US" altLang="zh-CN" sz="1800" kern="0" dirty="0" smtClean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&amp;</a:t>
            </a:r>
            <a:r>
              <a:rPr lang="en-US" altLang="zh-CN" sz="1800" kern="0" dirty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 &amp;</a:t>
            </a:r>
            <a:r>
              <a:rPr lang="zh-CN" altLang="en-US" sz="1800" kern="0" dirty="0" smtClean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”</a:t>
            </a:r>
            <a:r>
              <a:rPr lang="zh-CN" altLang="en-US" sz="1800" kern="0" dirty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、</a:t>
            </a:r>
            <a:r>
              <a:rPr lang="zh-CN" altLang="en-US" sz="1800" kern="0" dirty="0" smtClean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“！”</a:t>
            </a:r>
            <a:endParaRPr lang="en-US" altLang="zh-CN" sz="1800" kern="0" dirty="0" smtClean="0">
              <a:solidFill>
                <a:srgbClr val="009242"/>
              </a:solidFill>
              <a:latin typeface="Arial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sz="1800" kern="0" dirty="0">
                <a:solidFill>
                  <a:srgbClr val="3333FF"/>
                </a:solidFill>
                <a:latin typeface="Arial"/>
                <a:ea typeface="黑体" panose="02010609060101010101" pitchFamily="49" charset="-122"/>
              </a:rPr>
              <a:t>移位运算：</a:t>
            </a:r>
            <a:r>
              <a:rPr lang="zh-CN" altLang="en-US" sz="1800" kern="0" dirty="0" smtClean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“</a:t>
            </a:r>
            <a:r>
              <a:rPr lang="en-US" altLang="zh-CN" sz="1800" kern="0" dirty="0" smtClean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&lt;&lt;</a:t>
            </a:r>
            <a:r>
              <a:rPr lang="zh-CN" altLang="en-US" sz="1800" kern="0" dirty="0" smtClean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”、“</a:t>
            </a:r>
            <a:r>
              <a:rPr lang="en-US" altLang="zh-CN" sz="1800" kern="0" dirty="0" smtClean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&gt;&gt;</a:t>
            </a:r>
            <a:r>
              <a:rPr lang="zh-CN" altLang="en-US" sz="1800" kern="0" dirty="0" smtClean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”（逻辑移位、算术移位）</a:t>
            </a:r>
            <a:endParaRPr lang="en-US" altLang="zh-CN" sz="1800" kern="0" dirty="0" smtClean="0">
              <a:solidFill>
                <a:srgbClr val="009242"/>
              </a:solidFill>
              <a:latin typeface="Arial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sz="1800" kern="0" dirty="0" smtClean="0">
                <a:solidFill>
                  <a:srgbClr val="3333FF"/>
                </a:solidFill>
                <a:latin typeface="Arial"/>
                <a:ea typeface="黑体" panose="02010609060101010101" pitchFamily="49" charset="-122"/>
              </a:rPr>
              <a:t>位扩展和位截断：</a:t>
            </a:r>
            <a:r>
              <a:rPr lang="zh-CN" altLang="en-US" sz="1800" kern="0" dirty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无符号和有符号</a:t>
            </a:r>
            <a:endParaRPr lang="en-US" altLang="zh-CN" sz="1800" kern="0" dirty="0">
              <a:solidFill>
                <a:srgbClr val="009242"/>
              </a:solidFill>
              <a:latin typeface="Arial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  <a:defRPr/>
            </a:pPr>
            <a:endParaRPr lang="en-US" altLang="zh-CN" sz="1800" kern="0" dirty="0" smtClean="0">
              <a:solidFill>
                <a:srgbClr val="3333FF"/>
              </a:solidFill>
              <a:latin typeface="Arial"/>
              <a:ea typeface="黑体" panose="02010609060101010101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zh-CN" sz="1800" kern="0" dirty="0" smtClean="0">
              <a:solidFill>
                <a:srgbClr val="000000"/>
              </a:solidFill>
              <a:latin typeface="Arial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2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Byte-Oriented Memory Organization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/>
          <a:lstStyle/>
          <a:p>
            <a:pPr eaLnBrk="1" hangingPunct="1"/>
            <a:r>
              <a:rPr lang="en-US" dirty="0"/>
              <a:t>Programs</a:t>
            </a:r>
            <a:r>
              <a:rPr lang="en-US" dirty="0" smtClean="0"/>
              <a:t> refer </a:t>
            </a:r>
            <a:r>
              <a:rPr lang="en-US" dirty="0"/>
              <a:t>to</a:t>
            </a:r>
            <a:r>
              <a:rPr lang="en-US" dirty="0" smtClean="0"/>
              <a:t> data by address</a:t>
            </a:r>
          </a:p>
          <a:p>
            <a:pPr marL="552450" lvl="1" eaLnBrk="1" hangingPunct="1"/>
            <a:r>
              <a:rPr lang="en-US" dirty="0" smtClean="0"/>
              <a:t>Conceptually, envision it as a very </a:t>
            </a:r>
            <a:r>
              <a:rPr lang="en-US" dirty="0"/>
              <a:t>large array of </a:t>
            </a:r>
            <a:r>
              <a:rPr lang="en-US" dirty="0" smtClean="0"/>
              <a:t>bytes</a:t>
            </a:r>
          </a:p>
          <a:p>
            <a:pPr marL="952500" lvl="2"/>
            <a:r>
              <a:rPr lang="en-US" dirty="0" smtClean="0"/>
              <a:t>In reality, it’s not, but can think of it that way</a:t>
            </a:r>
          </a:p>
          <a:p>
            <a:pPr marL="552450" lvl="1" eaLnBrk="1" hangingPunct="1"/>
            <a:r>
              <a:rPr lang="en-US" dirty="0" smtClean="0"/>
              <a:t>An address is like an index into that array</a:t>
            </a:r>
          </a:p>
          <a:p>
            <a:pPr marL="952500" lvl="2"/>
            <a:r>
              <a:rPr lang="en-US" dirty="0" smtClean="0"/>
              <a:t>and, a pointer variable stores an address</a:t>
            </a:r>
          </a:p>
          <a:p>
            <a:pPr marL="952500" lvl="2"/>
            <a:endParaRPr lang="en-US" dirty="0" smtClean="0"/>
          </a:p>
          <a:p>
            <a:pPr marL="152400"/>
            <a:r>
              <a:rPr lang="en-US" dirty="0" smtClean="0"/>
              <a:t>Note: system </a:t>
            </a:r>
            <a:r>
              <a:rPr lang="en-US" dirty="0"/>
              <a:t>provides</a:t>
            </a:r>
            <a:r>
              <a:rPr lang="en-US" dirty="0" smtClean="0"/>
              <a:t> private address spaces to each “</a:t>
            </a:r>
            <a:r>
              <a:rPr lang="en-US" dirty="0"/>
              <a:t>process”</a:t>
            </a:r>
            <a:endParaRPr lang="en-US" dirty="0" smtClean="0"/>
          </a:p>
          <a:p>
            <a:pPr marL="438150" lvl="1"/>
            <a:r>
              <a:rPr lang="en-US" dirty="0" smtClean="0"/>
              <a:t>Think of a process as a program </a:t>
            </a:r>
            <a:r>
              <a:rPr lang="en-US" dirty="0"/>
              <a:t>being executed</a:t>
            </a:r>
            <a:endParaRPr lang="en-US" dirty="0" smtClean="0"/>
          </a:p>
          <a:p>
            <a:pPr marL="438150" lvl="1"/>
            <a:r>
              <a:rPr lang="en-US" dirty="0" smtClean="0"/>
              <a:t>So, a program </a:t>
            </a:r>
            <a:r>
              <a:rPr lang="en-US" dirty="0"/>
              <a:t>can clobber its own data, but not that of </a:t>
            </a:r>
            <a:r>
              <a:rPr lang="en-US" dirty="0" smtClean="0"/>
              <a:t>others</a:t>
            </a: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198562"/>
            <a:ext cx="6416675" cy="1239838"/>
            <a:chOff x="0" y="0"/>
            <a:chExt cx="4042" cy="780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4683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Machine Words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Any given computer has a “</a:t>
            </a:r>
            <a:r>
              <a:rPr lang="en-US" dirty="0"/>
              <a:t>Word Size”</a:t>
            </a:r>
          </a:p>
          <a:p>
            <a:pPr marL="552450" lvl="1" eaLnBrk="1" hangingPunct="1"/>
            <a:r>
              <a:rPr lang="en-US" dirty="0"/>
              <a:t>Nominal size of integer-valued data</a:t>
            </a:r>
            <a:endParaRPr lang="en-US" dirty="0" smtClean="0"/>
          </a:p>
          <a:p>
            <a:pPr marL="838200" lvl="2" eaLnBrk="1" hangingPunct="1"/>
            <a:r>
              <a:rPr lang="en-US" dirty="0" smtClean="0"/>
              <a:t>and of addresses</a:t>
            </a:r>
          </a:p>
          <a:p>
            <a:pPr marL="552450" lvl="1" eaLnBrk="1" hangingPunct="1"/>
            <a:endParaRPr lang="en-US" dirty="0" smtClean="0"/>
          </a:p>
          <a:p>
            <a:pPr marL="552450" lvl="1" eaLnBrk="1" hangingPunct="1"/>
            <a:r>
              <a:rPr lang="en-US" dirty="0" smtClean="0"/>
              <a:t>Until recently, most </a:t>
            </a:r>
            <a:r>
              <a:rPr lang="en-US" dirty="0"/>
              <a:t>machines </a:t>
            </a:r>
            <a:r>
              <a:rPr lang="en-US" dirty="0" smtClean="0"/>
              <a:t>used </a:t>
            </a:r>
            <a:r>
              <a:rPr lang="en-US" dirty="0"/>
              <a:t>32 bits (4 bytes)</a:t>
            </a:r>
            <a:r>
              <a:rPr lang="en-US" dirty="0" smtClean="0"/>
              <a:t> as word size</a:t>
            </a:r>
          </a:p>
          <a:p>
            <a:pPr marL="838200" lvl="2" eaLnBrk="1" hangingPunct="1"/>
            <a:r>
              <a:rPr lang="en-US" dirty="0"/>
              <a:t>Limits addresses to </a:t>
            </a:r>
            <a:r>
              <a:rPr lang="en-US" dirty="0" smtClean="0"/>
              <a:t>4GB (2</a:t>
            </a:r>
            <a:r>
              <a:rPr lang="en-US" baseline="30000" dirty="0" smtClean="0"/>
              <a:t>32</a:t>
            </a:r>
            <a:r>
              <a:rPr lang="en-US" dirty="0" smtClean="0"/>
              <a:t> bytes)</a:t>
            </a:r>
          </a:p>
          <a:p>
            <a:pPr marL="438150" lvl="1"/>
            <a:endParaRPr lang="en-US" dirty="0" smtClean="0"/>
          </a:p>
          <a:p>
            <a:pPr marL="438150" lvl="1"/>
            <a:r>
              <a:rPr lang="en-US" dirty="0" smtClean="0"/>
              <a:t>Increasingly, machines have 64-bit word size</a:t>
            </a:r>
          </a:p>
          <a:p>
            <a:pPr marL="838200" lvl="2" eaLnBrk="1" hangingPunct="1"/>
            <a:r>
              <a:rPr lang="en-US" dirty="0" smtClean="0"/>
              <a:t>Potentially, could have 18 EB (</a:t>
            </a:r>
            <a:r>
              <a:rPr lang="en-US" dirty="0" err="1" smtClean="0"/>
              <a:t>exabytes</a:t>
            </a:r>
            <a:r>
              <a:rPr lang="en-US" dirty="0" smtClean="0"/>
              <a:t>) of addressable memory</a:t>
            </a:r>
          </a:p>
          <a:p>
            <a:pPr marL="838200" lvl="2" eaLnBrk="1" hangingPunct="1"/>
            <a:r>
              <a:rPr lang="en-US" dirty="0" smtClean="0"/>
              <a:t>That’s 18.4 </a:t>
            </a:r>
            <a:r>
              <a:rPr lang="en-US" smtClean="0"/>
              <a:t>X 10</a:t>
            </a:r>
            <a:r>
              <a:rPr lang="en-US" baseline="30000" smtClean="0"/>
              <a:t>18</a:t>
            </a:r>
            <a:endParaRPr lang="en-US" baseline="30000" dirty="0" smtClean="0"/>
          </a:p>
          <a:p>
            <a:pPr marL="552450" lvl="1" eaLnBrk="1" hangingPunct="1"/>
            <a:endParaRPr lang="en-US" dirty="0" smtClean="0"/>
          </a:p>
          <a:p>
            <a:pPr marL="552450" lvl="1" eaLnBrk="1" hangingPunct="1"/>
            <a:r>
              <a:rPr lang="en-US" dirty="0" smtClean="0"/>
              <a:t>Machines still support </a:t>
            </a:r>
            <a:r>
              <a:rPr lang="en-US" dirty="0"/>
              <a:t>multiple data formats</a:t>
            </a:r>
          </a:p>
          <a:p>
            <a:pPr marL="838200" lvl="2" eaLnBrk="1" hangingPunct="1"/>
            <a:r>
              <a:rPr lang="en-US" dirty="0"/>
              <a:t>Fractions or multiples of word size</a:t>
            </a:r>
          </a:p>
          <a:p>
            <a:pPr marL="838200" lvl="2" eaLnBrk="1" hangingPunct="1"/>
            <a:r>
              <a:rPr lang="en-US" dirty="0"/>
              <a:t>Always integral number of bytes</a:t>
            </a:r>
          </a:p>
        </p:txBody>
      </p:sp>
    </p:spTree>
    <p:extLst>
      <p:ext uri="{BB962C8B-B14F-4D97-AF65-F5344CB8AC3E}">
        <p14:creationId xmlns:p14="http://schemas.microsoft.com/office/powerpoint/2010/main" val="407240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Word-Oriented Memory Organization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en-US" dirty="0"/>
              <a:t>Addresses Specify Byte Locations</a:t>
            </a:r>
          </a:p>
          <a:p>
            <a:pPr marL="552450" lvl="1" eaLnBrk="1" hangingPunct="1"/>
            <a:r>
              <a:rPr lang="en-US" dirty="0"/>
              <a:t>Address of first byte in word</a:t>
            </a:r>
          </a:p>
          <a:p>
            <a:pPr marL="552450" lvl="1" eaLnBrk="1" hangingPunct="1"/>
            <a:r>
              <a:rPr lang="en-US" dirty="0"/>
              <a:t>Addresses of successive words differ by 4 (32-bit) or 8 (64-bit)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78957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497725"/>
              </p:ext>
            </p:extLst>
          </p:nvPr>
        </p:nvGraphicFramePr>
        <p:xfrm>
          <a:off x="1549400" y="1524000"/>
          <a:ext cx="6032500" cy="37084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0" y="5765259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en-US" altLang="zh-CN" kern="0" dirty="0">
                <a:solidFill>
                  <a:srgbClr val="000000"/>
                </a:solidFill>
                <a:latin typeface="Calibri" pitchFamily="34" charset="0"/>
              </a:rPr>
              <a:t>So, how are the bytes within a multi-byte word ordered in memory?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16265</TotalTime>
  <Words>5131</Words>
  <Application>Microsoft Office PowerPoint</Application>
  <PresentationFormat>全屏显示(4:3)</PresentationFormat>
  <Paragraphs>1294</Paragraphs>
  <Slides>51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78" baseType="lpstr">
      <vt:lpstr>Gill Sans</vt:lpstr>
      <vt:lpstr>MingLiU</vt:lpstr>
      <vt:lpstr>Monaco</vt:lpstr>
      <vt:lpstr>Monotype Sorts</vt:lpstr>
      <vt:lpstr>ＭＳ Ｐゴシック</vt:lpstr>
      <vt:lpstr>Zapf Dingbats</vt:lpstr>
      <vt:lpstr>ヒラギノ角ゴ ProN W3</vt:lpstr>
      <vt:lpstr>黑体</vt:lpstr>
      <vt:lpstr>宋体</vt:lpstr>
      <vt:lpstr>微软雅黑</vt:lpstr>
      <vt:lpstr>Arial</vt:lpstr>
      <vt:lpstr>Arial Narrow</vt:lpstr>
      <vt:lpstr>Arial Narrow Bold</vt:lpstr>
      <vt:lpstr>Calibri</vt:lpstr>
      <vt:lpstr>Calibri Bold</vt:lpstr>
      <vt:lpstr>Courier New</vt:lpstr>
      <vt:lpstr>Courier New Bold</vt:lpstr>
      <vt:lpstr>Courier New Bold Italic</vt:lpstr>
      <vt:lpstr>Helvetica</vt:lpstr>
      <vt:lpstr>Symbol</vt:lpstr>
      <vt:lpstr>Times</vt:lpstr>
      <vt:lpstr>Times New Roman</vt:lpstr>
      <vt:lpstr>Wingdings</vt:lpstr>
      <vt:lpstr>Wingdings 2</vt:lpstr>
      <vt:lpstr>template2007</vt:lpstr>
      <vt:lpstr>Equation</vt:lpstr>
      <vt:lpstr>Document</vt:lpstr>
      <vt:lpstr>Bits, Bytes and Integers – Part 1  15-213/18-213/15-513: Introduction to Computer Systems 2nd Lecture,  Aug. 31, 2017</vt:lpstr>
      <vt:lpstr>数据的表示和运算(chapter2,课件2-4)</vt:lpstr>
      <vt:lpstr>数据的表示和运算</vt:lpstr>
      <vt:lpstr>Today: Bits, Bytes, and Integers</vt:lpstr>
      <vt:lpstr>Encoding Byte Values</vt:lpstr>
      <vt:lpstr>Byte-Oriented Memory Organization</vt:lpstr>
      <vt:lpstr>Machine Words</vt:lpstr>
      <vt:lpstr>Word-Oriented Memory Organization</vt:lpstr>
      <vt:lpstr>Example Data Representations</vt:lpstr>
      <vt:lpstr>数据的存储和排列顺序</vt:lpstr>
      <vt:lpstr>Representing Integers</vt:lpstr>
      <vt:lpstr>BIG Endian versus Little Endian </vt:lpstr>
      <vt:lpstr>PowerPoint 演示文稿</vt:lpstr>
      <vt:lpstr>Alignment(对齐)</vt:lpstr>
      <vt:lpstr>Alignment(对齐)</vt:lpstr>
      <vt:lpstr>Alignment(对齐) 举例</vt:lpstr>
      <vt:lpstr>Today: Bits, Bytes, and Integers</vt:lpstr>
      <vt:lpstr>PowerPoint 演示文稿</vt:lpstr>
      <vt:lpstr>Boolean Algebra</vt:lpstr>
      <vt:lpstr>Bit-Level Operations in C</vt:lpstr>
      <vt:lpstr>Bit-Level Operations in C</vt:lpstr>
      <vt:lpstr>Contrast: Logic Operations in C</vt:lpstr>
      <vt:lpstr>Shift Operations</vt:lpstr>
      <vt:lpstr>PowerPoint 演示文稿</vt:lpstr>
      <vt:lpstr>Today: Bits, Bytes, and Integers</vt:lpstr>
      <vt:lpstr>Encoding Integers</vt:lpstr>
      <vt:lpstr>Two-complement: Simple Example</vt:lpstr>
      <vt:lpstr>Two-complement Encoding Example (Cont.)</vt:lpstr>
      <vt:lpstr>Numeric Ranges</vt:lpstr>
      <vt:lpstr>Values for Different Word Sizes</vt:lpstr>
      <vt:lpstr>Unsigned &amp; Signed Numeric Values</vt:lpstr>
      <vt:lpstr>Today: Bits, Bytes, and Integers</vt:lpstr>
      <vt:lpstr>Mapping Between Signed &amp; Unsigned</vt:lpstr>
      <vt:lpstr>Relation between Signed &amp; Unsigned</vt:lpstr>
      <vt:lpstr>Signed vs. Unsigned in C</vt:lpstr>
      <vt:lpstr>Casting Surprises</vt:lpstr>
      <vt:lpstr>C语言程序中的整数</vt:lpstr>
      <vt:lpstr>C语言程序中的整数</vt:lpstr>
      <vt:lpstr>C语言程序中的整数</vt:lpstr>
      <vt:lpstr>Unsigned vs. Signed: Easy to Make Mistakes</vt:lpstr>
      <vt:lpstr>Summary Casting Signed ↔ Unsigned: Basic Rules</vt:lpstr>
      <vt:lpstr>Today: Bits, Bytes, and Integers</vt:lpstr>
      <vt:lpstr>Sign Extension</vt:lpstr>
      <vt:lpstr>Sign Extension: Simple Example</vt:lpstr>
      <vt:lpstr>Larger Sign Extension Example</vt:lpstr>
      <vt:lpstr>Truncation</vt:lpstr>
      <vt:lpstr>Truncation: Simple Example</vt:lpstr>
      <vt:lpstr>举例</vt:lpstr>
      <vt:lpstr>Summary: Expanding, Truncating: Basic Rules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lenovo</cp:lastModifiedBy>
  <cp:revision>215</cp:revision>
  <cp:lastPrinted>2017-08-31T16:02:16Z</cp:lastPrinted>
  <dcterms:created xsi:type="dcterms:W3CDTF">2012-09-04T17:29:26Z</dcterms:created>
  <dcterms:modified xsi:type="dcterms:W3CDTF">2019-01-08T00:25:16Z</dcterms:modified>
</cp:coreProperties>
</file>