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1" r:id="rId3"/>
    <p:sldMasterId id="2147483732" r:id="rId4"/>
    <p:sldMasterId id="2147483746" r:id="rId5"/>
  </p:sldMasterIdLst>
  <p:notesMasterIdLst>
    <p:notesMasterId r:id="rId37"/>
  </p:notesMasterIdLst>
  <p:handoutMasterIdLst>
    <p:handoutMasterId r:id="rId38"/>
  </p:handoutMasterIdLst>
  <p:sldIdLst>
    <p:sldId id="298" r:id="rId6"/>
    <p:sldId id="258" r:id="rId7"/>
    <p:sldId id="312" r:id="rId8"/>
    <p:sldId id="259" r:id="rId9"/>
    <p:sldId id="260" r:id="rId10"/>
    <p:sldId id="261" r:id="rId11"/>
    <p:sldId id="262" r:id="rId12"/>
    <p:sldId id="315" r:id="rId13"/>
    <p:sldId id="263" r:id="rId14"/>
    <p:sldId id="313" r:id="rId15"/>
    <p:sldId id="264" r:id="rId16"/>
    <p:sldId id="265" r:id="rId17"/>
    <p:sldId id="266" r:id="rId18"/>
    <p:sldId id="311" r:id="rId19"/>
    <p:sldId id="267" r:id="rId20"/>
    <p:sldId id="299" r:id="rId21"/>
    <p:sldId id="316" r:id="rId22"/>
    <p:sldId id="317" r:id="rId23"/>
    <p:sldId id="318" r:id="rId24"/>
    <p:sldId id="319" r:id="rId25"/>
    <p:sldId id="269" r:id="rId26"/>
    <p:sldId id="270" r:id="rId27"/>
    <p:sldId id="271" r:id="rId28"/>
    <p:sldId id="305" r:id="rId29"/>
    <p:sldId id="307" r:id="rId30"/>
    <p:sldId id="306" r:id="rId31"/>
    <p:sldId id="288" r:id="rId32"/>
    <p:sldId id="289" r:id="rId33"/>
    <p:sldId id="290" r:id="rId34"/>
    <p:sldId id="330" r:id="rId35"/>
    <p:sldId id="292" r:id="rId36"/>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648">
          <p15:clr>
            <a:srgbClr val="A4A3A4"/>
          </p15:clr>
        </p15:guide>
        <p15:guide id="2" pos="2784">
          <p15:clr>
            <a:srgbClr val="A4A3A4"/>
          </p15:clr>
        </p15:guide>
        <p15:guide id="3" pos="41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11" autoAdjust="0"/>
  </p:normalViewPr>
  <p:slideViewPr>
    <p:cSldViewPr>
      <p:cViewPr varScale="1">
        <p:scale>
          <a:sx n="104" d="100"/>
          <a:sy n="104" d="100"/>
        </p:scale>
        <p:origin x="1218" y="102"/>
      </p:cViewPr>
      <p:guideLst>
        <p:guide orient="horz" pos="3648"/>
        <p:guide pos="2784"/>
        <p:guide pos="4128"/>
      </p:guideLst>
    </p:cSldViewPr>
  </p:slideViewPr>
  <p:notesTextViewPr>
    <p:cViewPr>
      <p:scale>
        <a:sx n="100" d="100"/>
        <a:sy n="100" d="100"/>
      </p:scale>
      <p:origin x="0" y="0"/>
    </p:cViewPr>
  </p:notesTextViewPr>
  <p:sorterViewPr>
    <p:cViewPr>
      <p:scale>
        <a:sx n="66" d="100"/>
        <a:sy n="66" d="100"/>
      </p:scale>
      <p:origin x="0" y="-3603"/>
    </p:cViewPr>
  </p:sorterViewPr>
  <p:notesViewPr>
    <p:cSldViewPr>
      <p:cViewPr varScale="1">
        <p:scale>
          <a:sx n="148" d="100"/>
          <a:sy n="148" d="100"/>
        </p:scale>
        <p:origin x="-1925"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6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9C02A0-2CB8-F64C-87A7-A5563D28AA9B}" type="datetimeFigureOut">
              <a:rPr lang="en-US" smtClean="0"/>
              <a:pPr/>
              <a:t>1/8/2019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885E4B-77DA-1E4C-9EDA-713D746B9077}" type="slidenum">
              <a:rPr lang="en-US" smtClean="0"/>
              <a:pPr/>
              <a:t>‹#›</a:t>
            </a:fld>
            <a:endParaRPr lang="en-US"/>
          </a:p>
        </p:txBody>
      </p:sp>
    </p:spTree>
    <p:extLst>
      <p:ext uri="{BB962C8B-B14F-4D97-AF65-F5344CB8AC3E}">
        <p14:creationId xmlns:p14="http://schemas.microsoft.com/office/powerpoint/2010/main" val="3437927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3314"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87221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43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a:spcBef>
                <a:spcPts val="425"/>
              </a:spcBef>
            </a:pPr>
            <a:r>
              <a:rPr lang="en-US">
                <a:solidFill>
                  <a:srgbClr val="000000"/>
                </a:solidFill>
                <a:latin typeface="Times New Roman" charset="0"/>
                <a:cs typeface="Times New Roman" charset="0"/>
                <a:sym typeface="Times New Roman" charset="0"/>
              </a:rPr>
              <a:t>Latex source for equation: </a:t>
            </a:r>
            <a:r>
              <a:rPr lang="en-US">
                <a:latin typeface="Monaco" charset="0"/>
                <a:ea typeface="Monaco" charset="0"/>
                <a:cs typeface="Monaco" charset="0"/>
                <a:sym typeface="Monaco" charset="0"/>
              </a:rPr>
              <a:t>\sum_{k=-j}^i b_k \times 2^k</a:t>
            </a:r>
          </a:p>
        </p:txBody>
      </p:sp>
    </p:spTree>
    <p:extLst>
      <p:ext uri="{BB962C8B-B14F-4D97-AF65-F5344CB8AC3E}">
        <p14:creationId xmlns:p14="http://schemas.microsoft.com/office/powerpoint/2010/main" val="1516992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规格化数不能表示</a:t>
            </a:r>
            <a:r>
              <a:rPr lang="en-US" altLang="zh-CN" dirty="0" smtClean="0"/>
              <a:t>0</a:t>
            </a:r>
            <a:r>
              <a:rPr lang="zh-CN" altLang="en-US" dirty="0" smtClean="0"/>
              <a:t>，只有</a:t>
            </a:r>
            <a:r>
              <a:rPr lang="en-US" altLang="zh-CN" dirty="0" smtClean="0"/>
              <a:t>M=0</a:t>
            </a:r>
            <a:r>
              <a:rPr lang="zh-CN" altLang="en-US" dirty="0" smtClean="0"/>
              <a:t>时为</a:t>
            </a:r>
            <a:r>
              <a:rPr lang="en-US" altLang="zh-CN" dirty="0" smtClean="0"/>
              <a:t>+0</a:t>
            </a:r>
            <a:r>
              <a:rPr lang="zh-CN" altLang="en-US" dirty="0" smtClean="0"/>
              <a:t>和</a:t>
            </a:r>
            <a:r>
              <a:rPr lang="en-US" altLang="zh-CN" dirty="0" smtClean="0"/>
              <a:t>-0.</a:t>
            </a:r>
            <a:endParaRPr lang="zh-CN" altLang="en-US" dirty="0"/>
          </a:p>
        </p:txBody>
      </p:sp>
    </p:spTree>
    <p:extLst>
      <p:ext uri="{BB962C8B-B14F-4D97-AF65-F5344CB8AC3E}">
        <p14:creationId xmlns:p14="http://schemas.microsoft.com/office/powerpoint/2010/main" val="3026597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Int</a:t>
            </a:r>
            <a:r>
              <a:rPr lang="zh-CN" altLang="en-US" dirty="0" smtClean="0"/>
              <a:t>到</a:t>
            </a:r>
            <a:r>
              <a:rPr lang="en-US" altLang="zh-CN" dirty="0" smtClean="0"/>
              <a:t>float</a:t>
            </a:r>
            <a:r>
              <a:rPr lang="zh-CN" altLang="en-US" dirty="0" smtClean="0"/>
              <a:t>会舍入，位数相同，</a:t>
            </a:r>
            <a:r>
              <a:rPr lang="en-US" altLang="zh-CN" dirty="0" smtClean="0"/>
              <a:t>float</a:t>
            </a:r>
            <a:r>
              <a:rPr lang="zh-CN" altLang="en-US" dirty="0" smtClean="0"/>
              <a:t>到</a:t>
            </a:r>
            <a:r>
              <a:rPr lang="en-US" altLang="zh-CN" dirty="0" err="1" smtClean="0"/>
              <a:t>int</a:t>
            </a:r>
            <a:r>
              <a:rPr lang="zh-CN" altLang="en-US" smtClean="0"/>
              <a:t>会舍弃小数部分</a:t>
            </a:r>
            <a:endParaRPr lang="zh-CN" altLang="en-US" dirty="0"/>
          </a:p>
        </p:txBody>
      </p:sp>
    </p:spTree>
    <p:extLst>
      <p:ext uri="{BB962C8B-B14F-4D97-AF65-F5344CB8AC3E}">
        <p14:creationId xmlns:p14="http://schemas.microsoft.com/office/powerpoint/2010/main" val="225270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38731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Rational numbers</a:t>
            </a:r>
            <a:r>
              <a:rPr lang="zh-CN" altLang="en-US" dirty="0" smtClean="0"/>
              <a:t>：有理数</a:t>
            </a:r>
            <a:endParaRPr lang="en-US" altLang="zh-CN" dirty="0" smtClean="0"/>
          </a:p>
          <a:p>
            <a:endParaRPr lang="zh-CN" altLang="en-US" dirty="0"/>
          </a:p>
        </p:txBody>
      </p:sp>
    </p:spTree>
    <p:extLst>
      <p:ext uri="{BB962C8B-B14F-4D97-AF65-F5344CB8AC3E}">
        <p14:creationId xmlns:p14="http://schemas.microsoft.com/office/powerpoint/2010/main" val="2077045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数字分析人员往往比硬件设计师更占据优势</a:t>
            </a:r>
            <a:endParaRPr lang="en-US" altLang="zh-CN" dirty="0" smtClean="0"/>
          </a:p>
          <a:p>
            <a:r>
              <a:rPr lang="en-US" altLang="zh-CN" dirty="0" smtClean="0"/>
              <a:t>Rounding</a:t>
            </a:r>
            <a:r>
              <a:rPr lang="zh-CN" altLang="en-US" dirty="0" smtClean="0"/>
              <a:t>：舍入</a:t>
            </a:r>
            <a:endParaRPr lang="zh-CN" altLang="en-US" dirty="0"/>
          </a:p>
        </p:txBody>
      </p:sp>
    </p:spTree>
    <p:extLst>
      <p:ext uri="{BB962C8B-B14F-4D97-AF65-F5344CB8AC3E}">
        <p14:creationId xmlns:p14="http://schemas.microsoft.com/office/powerpoint/2010/main" val="267108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2672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Bias</a:t>
            </a:r>
            <a:r>
              <a:rPr lang="zh-CN" altLang="en-US" dirty="0" smtClean="0"/>
              <a:t>：</a:t>
            </a:r>
            <a:r>
              <a:rPr lang="en-US" altLang="zh-CN" sz="1200" b="0" i="0" u="none" strike="noStrike" kern="1200" dirty="0" smtClean="0">
                <a:solidFill>
                  <a:schemeClr val="tx1"/>
                </a:solidFill>
                <a:effectLst/>
                <a:latin typeface="Gill Sans" charset="0"/>
                <a:ea typeface="+mn-ea"/>
                <a:cs typeface="+mn-cs"/>
              </a:rPr>
              <a:t>[ˈ</a:t>
            </a:r>
            <a:r>
              <a:rPr lang="en-US" altLang="zh-CN" sz="1200" b="0" i="0" u="none" strike="noStrike" kern="1200" dirty="0" err="1" smtClean="0">
                <a:solidFill>
                  <a:schemeClr val="tx1"/>
                </a:solidFill>
                <a:effectLst/>
                <a:latin typeface="Gill Sans" charset="0"/>
                <a:ea typeface="+mn-ea"/>
                <a:cs typeface="+mn-cs"/>
              </a:rPr>
              <a:t>baɪəs</a:t>
            </a:r>
            <a:r>
              <a:rPr lang="en-US" altLang="zh-CN" sz="1200" b="0" i="0" u="none" strike="noStrike" kern="1200" dirty="0" smtClean="0">
                <a:solidFill>
                  <a:schemeClr val="tx1"/>
                </a:solidFill>
                <a:effectLst/>
                <a:latin typeface="Gill Sans" charset="0"/>
                <a:ea typeface="+mn-ea"/>
                <a:cs typeface="+mn-cs"/>
              </a:rPr>
              <a:t>]</a:t>
            </a:r>
            <a:endParaRPr lang="zh-CN" altLang="en-US" dirty="0"/>
          </a:p>
        </p:txBody>
      </p:sp>
    </p:spTree>
    <p:extLst>
      <p:ext uri="{BB962C8B-B14F-4D97-AF65-F5344CB8AC3E}">
        <p14:creationId xmlns:p14="http://schemas.microsoft.com/office/powerpoint/2010/main" val="1128951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r>
              <a:rPr lang="en-US" altLang="zh-CN" sz="1200" dirty="0" smtClean="0"/>
              <a:t>Significand</a:t>
            </a:r>
            <a:r>
              <a:rPr lang="zh-CN" altLang="en-US" sz="1200" dirty="0" smtClean="0"/>
              <a:t>：尾数</a:t>
            </a:r>
            <a:endParaRPr lang="en-US" dirty="0"/>
          </a:p>
        </p:txBody>
      </p:sp>
    </p:spTree>
    <p:extLst>
      <p:ext uri="{BB962C8B-B14F-4D97-AF65-F5344CB8AC3E}">
        <p14:creationId xmlns:p14="http://schemas.microsoft.com/office/powerpoint/2010/main" val="2192090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r>
              <a:rPr lang="en-US" altLang="zh-CN" smtClean="0">
                <a:latin typeface="Arial" panose="020B0604020202020204" pitchFamily="34" charset="0"/>
              </a:rPr>
              <a:t>If we know the hexadecimal representation of an IEEE 754 single precision number, how to calculate the actual value of this number?  Here is an example. Suppose the hex form is BEE00000H. At first, we should convert the hex form to binary form, we get the binary form 1011 1110 1110 0000 0000 …0000, and for single precision, we have 1 sign bit, which is 1, 8 bits for exponent, which is 0111 11101, and the remainder is 23-bit significand. Then we can use the formula to calculate the value. </a:t>
            </a:r>
          </a:p>
          <a:p>
            <a:r>
              <a:rPr lang="en-US" altLang="zh-CN" smtClean="0">
                <a:latin typeface="Arial" panose="020B0604020202020204" pitchFamily="34" charset="0"/>
              </a:rPr>
              <a:t>Step 1: sign bit is 1, it means the number is negative</a:t>
            </a:r>
          </a:p>
          <a:p>
            <a:r>
              <a:rPr lang="en-US" altLang="zh-CN" smtClean="0">
                <a:latin typeface="Arial" panose="020B0604020202020204" pitchFamily="34" charset="0"/>
              </a:rPr>
              <a:t>Step 2: exponent is 01111101=2</a:t>
            </a:r>
            <a:r>
              <a:rPr lang="en-US" altLang="zh-CN" baseline="30000" smtClean="0">
                <a:latin typeface="Arial" panose="020B0604020202020204" pitchFamily="34" charset="0"/>
              </a:rPr>
              <a:t>6 </a:t>
            </a:r>
            <a:r>
              <a:rPr lang="en-US" altLang="zh-CN" smtClean="0">
                <a:latin typeface="Arial" panose="020B0604020202020204" pitchFamily="34" charset="0"/>
              </a:rPr>
              <a:t>+2</a:t>
            </a:r>
            <a:r>
              <a:rPr lang="en-US" altLang="zh-CN" baseline="30000" smtClean="0">
                <a:latin typeface="Arial" panose="020B0604020202020204" pitchFamily="34" charset="0"/>
              </a:rPr>
              <a:t>5 </a:t>
            </a:r>
            <a:r>
              <a:rPr lang="en-US" altLang="zh-CN" smtClean="0">
                <a:latin typeface="Arial" panose="020B0604020202020204" pitchFamily="34" charset="0"/>
              </a:rPr>
              <a:t>+</a:t>
            </a:r>
            <a:r>
              <a:rPr lang="en-US" altLang="zh-CN" baseline="-25000" smtClean="0">
                <a:latin typeface="Arial" panose="020B0604020202020204" pitchFamily="34" charset="0"/>
              </a:rPr>
              <a:t> </a:t>
            </a:r>
            <a:r>
              <a:rPr lang="en-US" altLang="zh-CN" smtClean="0">
                <a:latin typeface="Arial" panose="020B0604020202020204" pitchFamily="34" charset="0"/>
              </a:rPr>
              <a:t>2</a:t>
            </a:r>
            <a:r>
              <a:rPr lang="en-US" altLang="zh-CN" baseline="30000" smtClean="0">
                <a:latin typeface="Arial" panose="020B0604020202020204" pitchFamily="34" charset="0"/>
              </a:rPr>
              <a:t>4 </a:t>
            </a:r>
            <a:r>
              <a:rPr lang="en-US" altLang="zh-CN" smtClean="0">
                <a:latin typeface="Arial" panose="020B0604020202020204" pitchFamily="34" charset="0"/>
              </a:rPr>
              <a:t>+2</a:t>
            </a:r>
            <a:r>
              <a:rPr lang="en-US" altLang="zh-CN" baseline="30000" smtClean="0">
                <a:latin typeface="Arial" panose="020B0604020202020204" pitchFamily="34" charset="0"/>
              </a:rPr>
              <a:t>3 </a:t>
            </a:r>
            <a:r>
              <a:rPr lang="en-US" altLang="zh-CN" smtClean="0">
                <a:latin typeface="Arial" panose="020B0604020202020204" pitchFamily="34" charset="0"/>
              </a:rPr>
              <a:t>+2</a:t>
            </a:r>
            <a:r>
              <a:rPr lang="en-US" altLang="zh-CN" baseline="30000" smtClean="0">
                <a:latin typeface="Arial" panose="020B0604020202020204" pitchFamily="34" charset="0"/>
              </a:rPr>
              <a:t>1 </a:t>
            </a:r>
            <a:r>
              <a:rPr lang="en-US" altLang="zh-CN" smtClean="0">
                <a:latin typeface="Arial" panose="020B0604020202020204" pitchFamily="34" charset="0"/>
              </a:rPr>
              <a:t>=64+32+16+8+1=125, because we use excess 127, so we should subtract 127 to get the actual value of exponent. 125-127=-2</a:t>
            </a:r>
          </a:p>
          <a:p>
            <a:r>
              <a:rPr lang="en-US" altLang="zh-CN" smtClean="0">
                <a:latin typeface="Arial" panose="020B0604020202020204" pitchFamily="34" charset="0"/>
              </a:rPr>
              <a:t>Step 3: here actual mantissa is 1.1100..0, so the value should be 1+….,  ….  The result is 1.75</a:t>
            </a:r>
          </a:p>
          <a:p>
            <a:r>
              <a:rPr lang="en-US" altLang="zh-CN" smtClean="0">
                <a:latin typeface="Arial" panose="020B0604020202020204" pitchFamily="34" charset="0"/>
              </a:rPr>
              <a:t>Step 4: So the actual value is  </a:t>
            </a:r>
          </a:p>
          <a:p>
            <a:endParaRPr lang="en-US" altLang="zh-CN" smtClean="0">
              <a:latin typeface="Arial" panose="020B0604020202020204" pitchFamily="34" charset="0"/>
            </a:endParaRPr>
          </a:p>
          <a:p>
            <a:r>
              <a:rPr lang="en-US" altLang="zh-CN" smtClean="0">
                <a:latin typeface="Arial" panose="020B0604020202020204" pitchFamily="34" charset="0"/>
              </a:rPr>
              <a:t>Any question about that?</a:t>
            </a:r>
          </a:p>
        </p:txBody>
      </p:sp>
    </p:spTree>
    <p:extLst>
      <p:ext uri="{BB962C8B-B14F-4D97-AF65-F5344CB8AC3E}">
        <p14:creationId xmlns:p14="http://schemas.microsoft.com/office/powerpoint/2010/main" val="2818585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r>
              <a:rPr lang="en-US" altLang="zh-CN" smtClean="0">
                <a:latin typeface="Arial" panose="020B0604020202020204" pitchFamily="34" charset="0"/>
              </a:rPr>
              <a:t>If we know the value of an number, how to represent it in floating-point form? Here is an exercise. Please spend 4 minutes to try it.</a:t>
            </a:r>
          </a:p>
          <a:p>
            <a:r>
              <a:rPr lang="en-US" altLang="zh-CN" smtClean="0">
                <a:latin typeface="Arial" panose="020B0604020202020204" pitchFamily="34" charset="0"/>
              </a:rPr>
              <a:t>Let’s check your answers. Firstly,  then, and then, finally, the result is C14C0000H. Have you got that? Any question?  </a:t>
            </a:r>
          </a:p>
        </p:txBody>
      </p:sp>
    </p:spTree>
    <p:extLst>
      <p:ext uri="{BB962C8B-B14F-4D97-AF65-F5344CB8AC3E}">
        <p14:creationId xmlns:p14="http://schemas.microsoft.com/office/powerpoint/2010/main" val="155926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endParaRPr lang="zh-CN" altLang="en-US" smtClean="0">
              <a:latin typeface="Arial" panose="020B0604020202020204" pitchFamily="34" charset="0"/>
            </a:endParaRPr>
          </a:p>
        </p:txBody>
      </p:sp>
    </p:spTree>
    <p:extLst>
      <p:ext uri="{BB962C8B-B14F-4D97-AF65-F5344CB8AC3E}">
        <p14:creationId xmlns:p14="http://schemas.microsoft.com/office/powerpoint/2010/main" val="212287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98538"/>
            <a:ext cx="2057400" cy="5127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98538"/>
            <a:ext cx="6019800" cy="51276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5872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54000"/>
            <a:ext cx="6134100" cy="58721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Content Placeholder 2"/>
          <p:cNvSpPr>
            <a:spLocks noGrp="1"/>
          </p:cNvSpPr>
          <p:nvPr>
            <p:ph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2488" y="1362075"/>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2488" y="3924300"/>
            <a:ext cx="3871912" cy="2409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en-US"/>
              <a:t>Click to edit Master title style</a:t>
            </a:r>
          </a:p>
        </p:txBody>
      </p:sp>
      <p:sp>
        <p:nvSpPr>
          <p:cNvPr id="3" name="Text Placeholder 2"/>
          <p:cNvSpPr>
            <a:spLocks noGrp="1"/>
          </p:cNvSpPr>
          <p:nvPr>
            <p:ph type="body" sz="half" idx="1"/>
          </p:nvPr>
        </p:nvSpPr>
        <p:spPr>
          <a:xfrm>
            <a:off x="638175" y="1362075"/>
            <a:ext cx="3871913"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2488" y="1362075"/>
            <a:ext cx="3871912" cy="4972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C0C350-DCF4-4336-8BE3-12D2E7517992}" type="slidenum">
              <a:rPr lang="en-US" altLang="zh-CN"/>
              <a:pPr>
                <a:defRPr/>
              </a:pPr>
              <a:t>‹#›</a:t>
            </a:fld>
            <a:endParaRPr lang="en-US" altLang="zh-CN"/>
          </a:p>
        </p:txBody>
      </p:sp>
    </p:spTree>
    <p:extLst>
      <p:ext uri="{BB962C8B-B14F-4D97-AF65-F5344CB8AC3E}">
        <p14:creationId xmlns:p14="http://schemas.microsoft.com/office/powerpoint/2010/main" val="300390320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83F1FE-9D9E-4B2C-9FA9-3F437B2195DB}" type="slidenum">
              <a:rPr lang="en-US" altLang="zh-CN"/>
              <a:pPr>
                <a:defRPr/>
              </a:pPr>
              <a:t>‹#›</a:t>
            </a:fld>
            <a:endParaRPr lang="en-US" altLang="zh-CN"/>
          </a:p>
        </p:txBody>
      </p:sp>
    </p:spTree>
    <p:extLst>
      <p:ext uri="{BB962C8B-B14F-4D97-AF65-F5344CB8AC3E}">
        <p14:creationId xmlns:p14="http://schemas.microsoft.com/office/powerpoint/2010/main" val="33408603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652157-72B1-4B9B-A3B4-10DE1168FDE0}" type="slidenum">
              <a:rPr lang="en-US" altLang="zh-CN"/>
              <a:pPr>
                <a:defRPr/>
              </a:pPr>
              <a:t>‹#›</a:t>
            </a:fld>
            <a:endParaRPr lang="en-US" altLang="zh-CN"/>
          </a:p>
        </p:txBody>
      </p:sp>
    </p:spTree>
    <p:extLst>
      <p:ext uri="{BB962C8B-B14F-4D97-AF65-F5344CB8AC3E}">
        <p14:creationId xmlns:p14="http://schemas.microsoft.com/office/powerpoint/2010/main" val="163658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73FAEDA-7F80-4931-BD9B-281C26551AB4}" type="slidenum">
              <a:rPr lang="en-US" altLang="zh-CN"/>
              <a:pPr>
                <a:defRPr/>
              </a:pPr>
              <a:t>‹#›</a:t>
            </a:fld>
            <a:endParaRPr lang="en-US" altLang="zh-CN"/>
          </a:p>
        </p:txBody>
      </p:sp>
    </p:spTree>
    <p:extLst>
      <p:ext uri="{BB962C8B-B14F-4D97-AF65-F5344CB8AC3E}">
        <p14:creationId xmlns:p14="http://schemas.microsoft.com/office/powerpoint/2010/main" val="35547038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6CD4096-81C3-4041-8E8B-C4F2EA1710A2}" type="slidenum">
              <a:rPr lang="en-US" altLang="zh-CN"/>
              <a:pPr>
                <a:defRPr/>
              </a:pPr>
              <a:t>‹#›</a:t>
            </a:fld>
            <a:endParaRPr lang="en-US" altLang="zh-CN"/>
          </a:p>
        </p:txBody>
      </p:sp>
    </p:spTree>
    <p:extLst>
      <p:ext uri="{BB962C8B-B14F-4D97-AF65-F5344CB8AC3E}">
        <p14:creationId xmlns:p14="http://schemas.microsoft.com/office/powerpoint/2010/main" val="36357241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0FDC640-DB76-451E-8CCF-2048C47568D8}" type="slidenum">
              <a:rPr lang="en-US" altLang="zh-CN"/>
              <a:pPr>
                <a:defRPr/>
              </a:pPr>
              <a:t>‹#›</a:t>
            </a:fld>
            <a:endParaRPr lang="en-US" altLang="zh-CN"/>
          </a:p>
        </p:txBody>
      </p:sp>
    </p:spTree>
    <p:extLst>
      <p:ext uri="{BB962C8B-B14F-4D97-AF65-F5344CB8AC3E}">
        <p14:creationId xmlns:p14="http://schemas.microsoft.com/office/powerpoint/2010/main" val="316665880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FF09EE5-BBAF-44B8-A2E6-6FE14B2251BC}" type="slidenum">
              <a:rPr lang="en-US" altLang="zh-CN"/>
              <a:pPr>
                <a:defRPr/>
              </a:pPr>
              <a:t>‹#›</a:t>
            </a:fld>
            <a:endParaRPr lang="en-US" altLang="zh-CN"/>
          </a:p>
        </p:txBody>
      </p:sp>
    </p:spTree>
    <p:extLst>
      <p:ext uri="{BB962C8B-B14F-4D97-AF65-F5344CB8AC3E}">
        <p14:creationId xmlns:p14="http://schemas.microsoft.com/office/powerpoint/2010/main" val="21532874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206BF5-DA6C-4684-8EA3-621BA5A36756}" type="slidenum">
              <a:rPr lang="en-US" altLang="zh-CN"/>
              <a:pPr>
                <a:defRPr/>
              </a:pPr>
              <a:t>‹#›</a:t>
            </a:fld>
            <a:endParaRPr lang="en-US" altLang="zh-CN"/>
          </a:p>
        </p:txBody>
      </p:sp>
    </p:spTree>
    <p:extLst>
      <p:ext uri="{BB962C8B-B14F-4D97-AF65-F5344CB8AC3E}">
        <p14:creationId xmlns:p14="http://schemas.microsoft.com/office/powerpoint/2010/main" val="20295338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2C35587-6216-493A-9B7E-A159BF969652}" type="slidenum">
              <a:rPr lang="en-US" altLang="zh-CN"/>
              <a:pPr>
                <a:defRPr/>
              </a:pPr>
              <a:t>‹#›</a:t>
            </a:fld>
            <a:endParaRPr lang="en-US" altLang="zh-CN"/>
          </a:p>
        </p:txBody>
      </p:sp>
    </p:spTree>
    <p:extLst>
      <p:ext uri="{BB962C8B-B14F-4D97-AF65-F5344CB8AC3E}">
        <p14:creationId xmlns:p14="http://schemas.microsoft.com/office/powerpoint/2010/main" val="30804807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76D2A1F-2D95-4C6C-A687-7067012DFE27}" type="slidenum">
              <a:rPr lang="en-US" altLang="zh-CN"/>
              <a:pPr>
                <a:defRPr/>
              </a:pPr>
              <a:t>‹#›</a:t>
            </a:fld>
            <a:endParaRPr lang="en-US" altLang="zh-CN"/>
          </a:p>
        </p:txBody>
      </p:sp>
    </p:spTree>
    <p:extLst>
      <p:ext uri="{BB962C8B-B14F-4D97-AF65-F5344CB8AC3E}">
        <p14:creationId xmlns:p14="http://schemas.microsoft.com/office/powerpoint/2010/main" val="42177549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D560EF8-B568-4C35-97BC-306515E56741}" type="slidenum">
              <a:rPr lang="en-US" altLang="zh-CN"/>
              <a:pPr>
                <a:defRPr/>
              </a:pPr>
              <a:t>‹#›</a:t>
            </a:fld>
            <a:endParaRPr lang="en-US" altLang="zh-CN"/>
          </a:p>
        </p:txBody>
      </p:sp>
    </p:spTree>
    <p:extLst>
      <p:ext uri="{BB962C8B-B14F-4D97-AF65-F5344CB8AC3E}">
        <p14:creationId xmlns:p14="http://schemas.microsoft.com/office/powerpoint/2010/main" val="3535511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685800" y="998538"/>
            <a:ext cx="7772400" cy="2887662"/>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3" name="TextBox 2"/>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4"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5"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algn="l" rtl="0" fontAlgn="base">
        <a:spcBef>
          <a:spcPts val="500"/>
        </a:spcBef>
        <a:spcAft>
          <a:spcPct val="0"/>
        </a:spcAft>
        <a:defRPr sz="2000">
          <a:solidFill>
            <a:schemeClr val="tx1"/>
          </a:solidFill>
          <a:latin typeface="+mn-lt"/>
          <a:ea typeface="+mn-ea"/>
          <a:cs typeface="+mn-cs"/>
          <a:sym typeface="Calibri" charset="0"/>
        </a:defRPr>
      </a:lvl1pPr>
      <a:lvl2pPr marL="457200" algn="ctr" rtl="0" fontAlgn="base">
        <a:spcBef>
          <a:spcPts val="500"/>
        </a:spcBef>
        <a:spcAft>
          <a:spcPct val="0"/>
        </a:spcAft>
        <a:defRPr sz="2000">
          <a:solidFill>
            <a:schemeClr val="tx1"/>
          </a:solidFill>
          <a:latin typeface="+mn-lt"/>
          <a:ea typeface="+mn-ea"/>
          <a:cs typeface="+mn-cs"/>
          <a:sym typeface="Calibri" charset="0"/>
        </a:defRPr>
      </a:lvl2pPr>
      <a:lvl3pPr marL="914400" algn="ctr" rtl="0" fontAlgn="base">
        <a:spcBef>
          <a:spcPts val="500"/>
        </a:spcBef>
        <a:spcAft>
          <a:spcPct val="0"/>
        </a:spcAft>
        <a:defRPr sz="2000">
          <a:solidFill>
            <a:schemeClr val="tx1"/>
          </a:solidFill>
          <a:latin typeface="+mn-lt"/>
          <a:ea typeface="+mn-ea"/>
          <a:cs typeface="+mn-cs"/>
          <a:sym typeface="Calibri" charset="0"/>
        </a:defRPr>
      </a:lvl3pPr>
      <a:lvl4pPr marL="1371600" algn="ctr" rtl="0" fontAlgn="base">
        <a:spcBef>
          <a:spcPts val="500"/>
        </a:spcBef>
        <a:spcAft>
          <a:spcPct val="0"/>
        </a:spcAft>
        <a:defRPr sz="2000">
          <a:solidFill>
            <a:schemeClr val="tx1"/>
          </a:solidFill>
          <a:latin typeface="+mn-lt"/>
          <a:ea typeface="+mn-ea"/>
          <a:cs typeface="+mn-cs"/>
          <a:sym typeface="Calibri" charset="0"/>
        </a:defRPr>
      </a:lvl4pPr>
      <a:lvl5pPr marL="1828800" algn="ctr" rtl="0" fontAlgn="base">
        <a:spcBef>
          <a:spcPts val="500"/>
        </a:spcBef>
        <a:spcAft>
          <a:spcPct val="0"/>
        </a:spcAft>
        <a:defRPr sz="2000">
          <a:solidFill>
            <a:schemeClr val="tx1"/>
          </a:solidFill>
          <a:latin typeface="+mn-lt"/>
          <a:ea typeface="+mn-ea"/>
          <a:cs typeface="+mn-cs"/>
          <a:sym typeface="Calibri" charset="0"/>
        </a:defRPr>
      </a:lvl5pPr>
      <a:lvl6pPr marL="2286000" algn="ctr" rtl="0" fontAlgn="base">
        <a:spcBef>
          <a:spcPts val="500"/>
        </a:spcBef>
        <a:spcAft>
          <a:spcPct val="0"/>
        </a:spcAft>
        <a:defRPr sz="2000">
          <a:solidFill>
            <a:schemeClr val="tx1"/>
          </a:solidFill>
          <a:latin typeface="+mn-lt"/>
          <a:ea typeface="+mn-ea"/>
          <a:cs typeface="+mn-cs"/>
          <a:sym typeface="Calibri" charset="0"/>
        </a:defRPr>
      </a:lvl6pPr>
      <a:lvl7pPr marL="2743200" algn="ctr" rtl="0" fontAlgn="base">
        <a:spcBef>
          <a:spcPts val="500"/>
        </a:spcBef>
        <a:spcAft>
          <a:spcPct val="0"/>
        </a:spcAft>
        <a:defRPr sz="2000">
          <a:solidFill>
            <a:schemeClr val="tx1"/>
          </a:solidFill>
          <a:latin typeface="+mn-lt"/>
          <a:ea typeface="+mn-ea"/>
          <a:cs typeface="+mn-cs"/>
          <a:sym typeface="Calibri" charset="0"/>
        </a:defRPr>
      </a:lvl7pPr>
      <a:lvl8pPr marL="3200400" algn="ctr" rtl="0" fontAlgn="base">
        <a:spcBef>
          <a:spcPts val="500"/>
        </a:spcBef>
        <a:spcAft>
          <a:spcPct val="0"/>
        </a:spcAft>
        <a:defRPr sz="2000">
          <a:solidFill>
            <a:schemeClr val="tx1"/>
          </a:solidFill>
          <a:latin typeface="+mn-lt"/>
          <a:ea typeface="+mn-ea"/>
          <a:cs typeface="+mn-cs"/>
          <a:sym typeface="Calibri" charset="0"/>
        </a:defRPr>
      </a:lvl8pPr>
      <a:lvl9pPr marL="3657600" algn="ctr" rtl="0" fontAlgn="base">
        <a:spcBef>
          <a:spcPts val="500"/>
        </a:spcBef>
        <a:spcAft>
          <a:spcPct val="0"/>
        </a:spcAft>
        <a:defRPr sz="2000">
          <a:solidFill>
            <a:schemeClr val="tx1"/>
          </a:solidFill>
          <a:latin typeface="+mn-lt"/>
          <a:ea typeface="+mn-ea"/>
          <a:cs typeface="+mn-cs"/>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dirty="0">
                <a:sym typeface="Calibri Bold" charset="0"/>
              </a:rPr>
              <a:t>Click to edit Master title style</a:t>
            </a:r>
          </a:p>
        </p:txBody>
      </p:sp>
      <p:sp>
        <p:nvSpPr>
          <p:cNvPr id="2050"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dirty="0">
                <a:sym typeface="Calibri Bold" charset="0"/>
              </a:rPr>
              <a:t>Click to edit Master text styles</a:t>
            </a:r>
          </a:p>
          <a:p>
            <a:pPr lvl="1"/>
            <a:r>
              <a:rPr lang="en-US" dirty="0">
                <a:sym typeface="Calibri" charset="0"/>
              </a:rPr>
              <a:t>Second level</a:t>
            </a:r>
          </a:p>
          <a:p>
            <a:pPr lvl="2"/>
            <a:r>
              <a:rPr lang="en-US" dirty="0">
                <a:sym typeface="Calibri" charset="0"/>
              </a:rPr>
              <a:t>Third level</a:t>
            </a:r>
          </a:p>
          <a:p>
            <a:pPr lvl="3"/>
            <a:r>
              <a:rPr lang="en-US" dirty="0">
                <a:sym typeface="Calibri" charset="0"/>
              </a:rPr>
              <a:t>Fourth level</a:t>
            </a:r>
          </a:p>
          <a:p>
            <a:pPr lvl="4"/>
            <a:r>
              <a:rPr lang="en-US" dirty="0">
                <a:sym typeface="Calibri" charset="0"/>
              </a:rPr>
              <a:t>Fifth level</a:t>
            </a:r>
          </a:p>
        </p:txBody>
      </p:sp>
      <p:sp>
        <p:nvSpPr>
          <p:cNvPr id="4" name="Rectangle 3"/>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mj-lt"/>
                <a:ea typeface="ＭＳ Ｐゴシック" pitchFamily="-96" charset="-128"/>
                <a:cs typeface="ＭＳ Ｐゴシック" pitchFamily="-96" charset="-128"/>
              </a:rPr>
              <a:pPr/>
              <a:t>‹#›</a:t>
            </a:fld>
            <a:endParaRPr lang="en-US" sz="1000" dirty="0">
              <a:latin typeface="+mj-lt"/>
            </a:endParaRPr>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7"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ransition/>
  <p:txStyles>
    <p:titleStyle>
      <a:lvl1pPr algn="l" rtl="0" fontAlgn="base">
        <a:spcBef>
          <a:spcPct val="0"/>
        </a:spcBef>
        <a:spcAft>
          <a:spcPct val="0"/>
        </a:spcAft>
        <a:defRPr sz="3600" b="1">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81000" y="254000"/>
            <a:ext cx="8382000" cy="11430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5" name="TextBox 4"/>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6"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
        <p:nvSpPr>
          <p:cNvPr id="7"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0"/>
          <a:cs typeface="ヒラギノ角ゴ ProN W6" charset="0"/>
          <a:sym typeface="Calibri Bold" charset="0"/>
        </a:defRPr>
      </a:lvl9pPr>
    </p:titleStyle>
    <p:bodyStyle>
      <a:lvl1pPr marL="342900" indent="-3429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742950" indent="-2857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0"/>
          <a:cs typeface="ヒラギノ角ゴ ProN W3" charset="0"/>
          <a:sym typeface="Calibri" charset="0"/>
        </a:defRPr>
      </a:lvl2pPr>
      <a:lvl3pPr marL="1143000" indent="-2286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0"/>
          <a:cs typeface="ヒラギノ角ゴ ProN W3" charset="0"/>
          <a:sym typeface="Calibri" charset="0"/>
        </a:defRPr>
      </a:lvl3pPr>
      <a:lvl4pPr marL="1600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4pPr>
      <a:lvl5pPr marL="20574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5pPr>
      <a:lvl6pPr marL="25146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6pPr>
      <a:lvl7pPr marL="29718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7pPr>
      <a:lvl8pPr marL="3429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8pPr>
      <a:lvl9pPr marL="38862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0"/>
          <a:cs typeface="ヒラギノ角ゴ ProN W3" charset="0"/>
          <a:sym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Rectangle 5"/>
          <p:cNvSpPr/>
          <p:nvPr userDrawn="1"/>
        </p:nvSpPr>
        <p:spPr>
          <a:xfrm>
            <a:off x="8818144" y="6611779"/>
            <a:ext cx="338555"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Calibri" panose="020F0502020204030204" pitchFamily="34" charset="0"/>
                <a:ea typeface="ＭＳ Ｐゴシック" pitchFamily="-96" charset="-128"/>
                <a:cs typeface="ＭＳ Ｐゴシック" pitchFamily="-96" charset="-128"/>
              </a:rPr>
              <a:pPr/>
              <a:t>‹#›</a:t>
            </a:fld>
            <a:endParaRPr lang="en-US" sz="1000" dirty="0">
              <a:latin typeface="Calibri" panose="020F0502020204030204" pitchFamily="34" charset="0"/>
            </a:endParaRPr>
          </a:p>
        </p:txBody>
      </p:sp>
      <p:sp>
        <p:nvSpPr>
          <p:cNvPr id="8" name="TextBox 7"/>
          <p:cNvSpPr txBox="1"/>
          <p:nvPr userDrawn="1"/>
        </p:nvSpPr>
        <p:spPr>
          <a:xfrm>
            <a:off x="-16031" y="6629400"/>
            <a:ext cx="4649342" cy="246221"/>
          </a:xfrm>
          <a:prstGeom prst="rect">
            <a:avLst/>
          </a:prstGeom>
          <a:noFill/>
        </p:spPr>
        <p:txBody>
          <a:bodyPr wrap="none" rtlCol="0">
            <a:spAutoFit/>
          </a:bodyPr>
          <a:lstStyle/>
          <a:p>
            <a:r>
              <a:rPr lang="en-US" sz="1000" b="0" i="0" dirty="0">
                <a:latin typeface="Calibri" pitchFamily="34" charset="0"/>
              </a:rPr>
              <a:t>Bryant</a:t>
            </a:r>
            <a:r>
              <a:rPr lang="en-US" sz="1000" b="0" i="0" baseline="0" dirty="0">
                <a:latin typeface="Calibri" pitchFamily="34" charset="0"/>
              </a:rPr>
              <a:t> and </a:t>
            </a:r>
            <a:r>
              <a:rPr lang="en-US" sz="1000" b="0" i="0" baseline="0" dirty="0" err="1">
                <a:latin typeface="Calibri" pitchFamily="34" charset="0"/>
              </a:rPr>
              <a:t>O’Hallaron</a:t>
            </a:r>
            <a:r>
              <a:rPr lang="en-US" sz="1000" b="0" i="0" baseline="0" dirty="0">
                <a:latin typeface="Calibri" pitchFamily="34" charset="0"/>
              </a:rPr>
              <a:t>, Computer Systems: A Programmer’s Perspective, Third Edition</a:t>
            </a:r>
            <a:endParaRPr lang="en-US" sz="1000" b="0" i="0" dirty="0">
              <a:latin typeface="Calibri" pitchFamily="34" charset="0"/>
            </a:endParaRPr>
          </a:p>
        </p:txBody>
      </p:sp>
      <p:sp>
        <p:nvSpPr>
          <p:cNvPr id="13" name="Rectangle 1"/>
          <p:cNvSpPr>
            <a:spLocks/>
          </p:cNvSpPr>
          <p:nvPr userDrawn="1"/>
        </p:nvSpPr>
        <p:spPr bwMode="auto">
          <a:xfrm>
            <a:off x="0" y="0"/>
            <a:ext cx="9156700" cy="228600"/>
          </a:xfrm>
          <a:prstGeom prst="rect">
            <a:avLst/>
          </a:prstGeom>
          <a:solidFill>
            <a:srgbClr val="990000"/>
          </a:solidFill>
          <a:ln w="9525" cap="flat">
            <a:noFill/>
            <a:miter lim="800000"/>
            <a:headEnd type="none" w="med" len="med"/>
            <a:tailEnd type="none" w="med" len="med"/>
          </a:ln>
        </p:spPr>
        <p:txBody>
          <a:bodyPr wrap="none" lIns="0" tIns="0" rIns="0" bIns="0">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 name="Text Box 32"/>
          <p:cNvSpPr txBox="1">
            <a:spLocks noChangeArrowheads="1"/>
          </p:cNvSpPr>
          <p:nvPr userDrawn="1"/>
        </p:nvSpPr>
        <p:spPr bwMode="auto">
          <a:xfrm>
            <a:off x="7851775" y="-20638"/>
            <a:ext cx="1274763" cy="274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5400">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r>
              <a:rPr lang="en-US" altLang="en-US" sz="1200" b="1" dirty="0">
                <a:solidFill>
                  <a:srgbClr val="FFFFFF"/>
                </a:solidFill>
                <a:latin typeface="Times New Roman" pitchFamily="18" charset="0"/>
                <a:ea typeface="+mn-ea"/>
                <a:cs typeface="+mn-cs"/>
              </a:rPr>
              <a:t>Carnegie Mellon</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68313" y="836613"/>
            <a:ext cx="82296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7D7DB1DF-D871-41E9-9FCA-4A184304F35D}" type="slidenum">
              <a:rPr lang="en-US" altLang="zh-CN"/>
              <a:pPr>
                <a:defRPr/>
              </a:pPr>
              <a:t>‹#›</a:t>
            </a:fld>
            <a:endParaRPr lang="en-US" altLang="zh-CN"/>
          </a:p>
        </p:txBody>
      </p:sp>
      <p:sp>
        <p:nvSpPr>
          <p:cNvPr id="1031" name="Line 7"/>
          <p:cNvSpPr>
            <a:spLocks noChangeShapeType="1"/>
          </p:cNvSpPr>
          <p:nvPr userDrawn="1"/>
        </p:nvSpPr>
        <p:spPr bwMode="auto">
          <a:xfrm>
            <a:off x="323850" y="692150"/>
            <a:ext cx="8496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141970575"/>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iming>
    <p:tnLst>
      <p:par>
        <p:cTn id="1" dur="indefinite" restart="never" nodeType="tmRoot"/>
      </p:par>
    </p:tnLst>
  </p:timing>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www.google.com/url?sa=i&amp;rct=j&amp;q=&amp;esrc=s&amp;frm=1&amp;source=images&amp;cd=&amp;cad=rja&amp;uact=8&amp;ved=0ahUKEwiq_bnxubbKAhWDHh4KHe0lA-cQjRwIBw&amp;url=https://commons.wikimedia.org/wiki/File:Red_x.svg&amp;bvm=bv.112064104,d.dmo&amp;psig=AFQjCNFfdi-zR8KFDHdPCO6tKFT_z9ko5A&amp;ust=1453312679784653"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hyperlink" Target="https://upload.wikimedia.org/wikipedia/commons/archive/0/03/20080524210756!Green_check.svg"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p:cNvSpPr>
          <p:nvPr/>
        </p:nvSpPr>
        <p:spPr bwMode="auto">
          <a:xfrm>
            <a:off x="685800" y="4076700"/>
            <a:ext cx="2076064" cy="753411"/>
          </a:xfrm>
          <a:prstGeom prst="rect">
            <a:avLst/>
          </a:prstGeom>
          <a:noFill/>
          <a:ln w="12700" cap="flat">
            <a:noFill/>
            <a:miter lim="800000"/>
            <a:headEnd type="none" w="med" len="med"/>
            <a:tailEnd type="none" w="med" len="med"/>
          </a:ln>
        </p:spPr>
        <p:txBody>
          <a:bodyPr wrap="none" lIns="38100" tIns="38100" rIns="38100" bIns="38100">
            <a:spAutoFit/>
          </a:bodyPr>
          <a:lstStyle/>
          <a:p>
            <a:pPr algn="l">
              <a:spcBef>
                <a:spcPts val="475"/>
              </a:spcBef>
            </a:pPr>
            <a:r>
              <a:rPr lang="en-US" sz="2000" b="1" dirty="0">
                <a:solidFill>
                  <a:schemeClr val="tx1"/>
                </a:solidFill>
                <a:latin typeface="+mn-lt"/>
                <a:ea typeface="Calibri Bold" charset="0"/>
                <a:cs typeface="Calibri Bold" charset="0"/>
                <a:sym typeface="Calibri Bold" charset="0"/>
              </a:rPr>
              <a:t>Today’s Instructor:</a:t>
            </a:r>
            <a:r>
              <a:rPr lang="en-US" sz="2000" b="1" dirty="0">
                <a:solidFill>
                  <a:schemeClr val="tx1"/>
                </a:solidFill>
                <a:latin typeface="+mn-lt"/>
                <a:ea typeface="Calibri" charset="0"/>
                <a:cs typeface="Calibri" charset="0"/>
                <a:sym typeface="Calibri" charset="0"/>
              </a:rPr>
              <a:t> </a:t>
            </a:r>
          </a:p>
          <a:p>
            <a:pPr algn="l">
              <a:spcBef>
                <a:spcPts val="475"/>
              </a:spcBef>
            </a:pPr>
            <a:r>
              <a:rPr lang="en-US" sz="2000" dirty="0">
                <a:solidFill>
                  <a:schemeClr val="tx1"/>
                </a:solidFill>
                <a:latin typeface="+mn-lt"/>
                <a:ea typeface="Calibri" charset="0"/>
                <a:cs typeface="Calibri" charset="0"/>
                <a:sym typeface="Calibri" charset="0"/>
              </a:rPr>
              <a:t>Phil Gibbons</a:t>
            </a:r>
          </a:p>
        </p:txBody>
      </p:sp>
      <p:sp>
        <p:nvSpPr>
          <p:cNvPr id="8" name="Title 1"/>
          <p:cNvSpPr>
            <a:spLocks noGrp="1"/>
          </p:cNvSpPr>
          <p:nvPr>
            <p:ph type="title"/>
          </p:nvPr>
        </p:nvSpPr>
        <p:spPr>
          <a:xfrm>
            <a:off x="685800" y="1752600"/>
            <a:ext cx="7772400" cy="1820862"/>
          </a:xfrm>
        </p:spPr>
        <p:txBody>
          <a:bodyPr/>
          <a:lstStyle/>
          <a:p>
            <a:pPr marL="0" indent="0"/>
            <a:r>
              <a:rPr lang="en-US" b="1" dirty="0">
                <a:latin typeface="+mn-lt"/>
              </a:rPr>
              <a:t>Floating Point</a:t>
            </a:r>
            <a:r>
              <a:rPr lang="en-US" dirty="0"/>
              <a:t/>
            </a:r>
            <a:br>
              <a:rPr lang="en-US" dirty="0"/>
            </a:br>
            <a:r>
              <a:rPr lang="en-US" dirty="0"/>
              <a:t/>
            </a:r>
            <a:br>
              <a:rPr lang="en-US" dirty="0"/>
            </a:br>
            <a:r>
              <a:rPr lang="en-US" sz="2000" b="0" dirty="0"/>
              <a:t>15-213/18-213/15-513: Introduction to Computer Systems</a:t>
            </a:r>
            <a:r>
              <a:rPr lang="en-US" b="0" dirty="0"/>
              <a:t/>
            </a:r>
            <a:br>
              <a:rPr lang="en-US" b="0" dirty="0"/>
            </a:br>
            <a:r>
              <a:rPr lang="en-US" sz="2000" dirty="0"/>
              <a:t>4</a:t>
            </a:r>
            <a:r>
              <a:rPr lang="en-US" sz="2000" baseline="30000" dirty="0"/>
              <a:t>th</a:t>
            </a:r>
            <a:r>
              <a:rPr lang="en-US" sz="2000" b="0" dirty="0"/>
              <a:t> Lecture, </a:t>
            </a:r>
            <a:r>
              <a:rPr lang="en-US" sz="2000" dirty="0"/>
              <a:t>Sept. 7</a:t>
            </a:r>
            <a:r>
              <a:rPr lang="en-US" sz="2000" b="0" dirty="0"/>
              <a:t>, 2017</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txBox="1">
            <a:spLocks noChangeArrowheads="1"/>
          </p:cNvSpPr>
          <p:nvPr/>
        </p:nvSpPr>
        <p:spPr bwMode="auto">
          <a:xfrm>
            <a:off x="1016000" y="312737"/>
            <a:ext cx="7577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sz="3200" kern="0" smtClean="0">
                <a:latin typeface="黑体" panose="02010609060101010101" pitchFamily="49" charset="-122"/>
                <a:ea typeface="宋体" panose="02010600030101010101" pitchFamily="2" charset="-122"/>
              </a:rPr>
              <a:t>“</a:t>
            </a:r>
            <a:r>
              <a:rPr lang="en-US" altLang="zh-CN" sz="3200" kern="0" smtClean="0">
                <a:ea typeface="宋体" panose="02010600030101010101" pitchFamily="2" charset="-122"/>
              </a:rPr>
              <a:t>Father</a:t>
            </a:r>
            <a:r>
              <a:rPr lang="en-US" altLang="zh-CN" sz="3200" kern="0" smtClean="0">
                <a:latin typeface="黑体" panose="02010609060101010101" pitchFamily="49" charset="-122"/>
                <a:ea typeface="宋体" panose="02010600030101010101" pitchFamily="2" charset="-122"/>
              </a:rPr>
              <a:t>”</a:t>
            </a:r>
            <a:r>
              <a:rPr lang="en-US" altLang="zh-CN" sz="3200" kern="0" smtClean="0">
                <a:ea typeface="宋体" panose="02010600030101010101" pitchFamily="2" charset="-122"/>
              </a:rPr>
              <a:t> of the IEEE 754 standard</a:t>
            </a:r>
          </a:p>
        </p:txBody>
      </p:sp>
      <p:sp>
        <p:nvSpPr>
          <p:cNvPr id="16" name="Rectangle 3"/>
          <p:cNvSpPr txBox="1">
            <a:spLocks noChangeArrowheads="1"/>
          </p:cNvSpPr>
          <p:nvPr/>
        </p:nvSpPr>
        <p:spPr bwMode="auto">
          <a:xfrm>
            <a:off x="500063" y="4330700"/>
            <a:ext cx="5268912"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a:buFontTx/>
              <a:buNone/>
            </a:pPr>
            <a:r>
              <a:rPr lang="zh-CN" altLang="en-US" sz="2200" kern="0" smtClean="0">
                <a:solidFill>
                  <a:srgbClr val="000000"/>
                </a:solidFill>
                <a:latin typeface="黑体" panose="02010609060101010101" pitchFamily="49" charset="-122"/>
                <a:ea typeface="黑体" panose="02010609060101010101" pitchFamily="49" charset="-122"/>
              </a:rPr>
              <a:t>现在所有计算机都采用</a:t>
            </a:r>
            <a:r>
              <a:rPr lang="en-US" altLang="zh-CN" sz="2200" kern="0" smtClean="0">
                <a:solidFill>
                  <a:srgbClr val="000000"/>
                </a:solidFill>
                <a:latin typeface="黑体" panose="02010609060101010101" pitchFamily="49" charset="-122"/>
                <a:ea typeface="黑体" panose="02010609060101010101" pitchFamily="49" charset="-122"/>
              </a:rPr>
              <a:t>IEEE 754</a:t>
            </a:r>
            <a:r>
              <a:rPr lang="zh-CN" altLang="en-US" sz="2200" kern="0" smtClean="0">
                <a:solidFill>
                  <a:srgbClr val="000000"/>
                </a:solidFill>
                <a:latin typeface="黑体" panose="02010609060101010101" pitchFamily="49" charset="-122"/>
                <a:ea typeface="黑体" panose="02010609060101010101" pitchFamily="49" charset="-122"/>
              </a:rPr>
              <a:t>来表示浮点数</a:t>
            </a:r>
            <a:endParaRPr lang="zh-CN" altLang="en-US" kern="0" smtClean="0">
              <a:latin typeface="黑体" panose="02010609060101010101" pitchFamily="49" charset="-122"/>
              <a:ea typeface="黑体" panose="02010609060101010101" pitchFamily="49" charset="-122"/>
            </a:endParaRPr>
          </a:p>
        </p:txBody>
      </p:sp>
      <p:sp>
        <p:nvSpPr>
          <p:cNvPr id="17" name="Rectangle 8"/>
          <p:cNvSpPr>
            <a:spLocks noChangeArrowheads="1"/>
          </p:cNvSpPr>
          <p:nvPr/>
        </p:nvSpPr>
        <p:spPr bwMode="auto">
          <a:xfrm>
            <a:off x="485775" y="1687512"/>
            <a:ext cx="607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0"/>
              </a:spcBef>
              <a:buFontTx/>
              <a:buNone/>
            </a:pPr>
            <a:r>
              <a:rPr lang="en-US" altLang="zh-CN" sz="2000" smtClean="0">
                <a:solidFill>
                  <a:srgbClr val="000000"/>
                </a:solidFill>
                <a:latin typeface="黑体" panose="02010609060101010101" pitchFamily="49" charset="-122"/>
                <a:ea typeface="黑体" panose="02010609060101010101" pitchFamily="49" charset="-122"/>
                <a:cs typeface="Arial" panose="020B0604020202020204" pitchFamily="34" charset="0"/>
              </a:rPr>
              <a:t>1970</a:t>
            </a:r>
            <a:r>
              <a:rPr lang="zh-CN" altLang="en-US" sz="2000" smtClean="0">
                <a:solidFill>
                  <a:srgbClr val="000000"/>
                </a:solidFill>
                <a:latin typeface="黑体" panose="02010609060101010101" pitchFamily="49" charset="-122"/>
                <a:ea typeface="黑体" panose="02010609060101010101" pitchFamily="49" charset="-122"/>
                <a:cs typeface="Arial" panose="020B0604020202020204" pitchFamily="34" charset="0"/>
              </a:rPr>
              <a:t>年代后期</a:t>
            </a:r>
            <a:r>
              <a:rPr lang="en-US" altLang="zh-CN" sz="2000" smtClean="0">
                <a:solidFill>
                  <a:srgbClr val="000000"/>
                </a:solidFill>
                <a:latin typeface="黑体" panose="02010609060101010101" pitchFamily="49" charset="-122"/>
                <a:ea typeface="黑体" panose="02010609060101010101" pitchFamily="49" charset="-122"/>
                <a:cs typeface="Arial" panose="020B0604020202020204" pitchFamily="34" charset="0"/>
              </a:rPr>
              <a:t>, IEEE</a:t>
            </a:r>
            <a:r>
              <a:rPr lang="zh-CN" altLang="en-US" sz="2000" smtClean="0">
                <a:solidFill>
                  <a:srgbClr val="000000"/>
                </a:solidFill>
                <a:latin typeface="黑体" panose="02010609060101010101" pitchFamily="49" charset="-122"/>
                <a:ea typeface="黑体" panose="02010609060101010101" pitchFamily="49" charset="-122"/>
                <a:cs typeface="Arial" panose="020B0604020202020204" pitchFamily="34" charset="0"/>
              </a:rPr>
              <a:t>成立委员会着手制定浮点数标准</a:t>
            </a:r>
          </a:p>
        </p:txBody>
      </p:sp>
      <p:sp>
        <p:nvSpPr>
          <p:cNvPr id="18" name="Rectangle 9"/>
          <p:cNvSpPr>
            <a:spLocks noChangeArrowheads="1"/>
          </p:cNvSpPr>
          <p:nvPr/>
        </p:nvSpPr>
        <p:spPr bwMode="auto">
          <a:xfrm>
            <a:off x="465138" y="2136775"/>
            <a:ext cx="4538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0"/>
              </a:spcBef>
              <a:buFontTx/>
              <a:buNone/>
            </a:pPr>
            <a:r>
              <a:rPr lang="en-US" altLang="zh-CN" sz="2000" smtClean="0">
                <a:solidFill>
                  <a:srgbClr val="000000"/>
                </a:solidFill>
                <a:latin typeface="黑体" panose="02010609060101010101" pitchFamily="49" charset="-122"/>
                <a:ea typeface="黑体" panose="02010609060101010101" pitchFamily="49" charset="-122"/>
                <a:cs typeface="Arial" panose="020B0604020202020204" pitchFamily="34" charset="0"/>
              </a:rPr>
              <a:t>1985</a:t>
            </a:r>
            <a:r>
              <a:rPr lang="zh-CN" altLang="en-US" sz="2000" smtClean="0">
                <a:solidFill>
                  <a:srgbClr val="000000"/>
                </a:solidFill>
                <a:latin typeface="黑体" panose="02010609060101010101" pitchFamily="49" charset="-122"/>
                <a:ea typeface="黑体" panose="02010609060101010101" pitchFamily="49" charset="-122"/>
                <a:cs typeface="Arial" panose="020B0604020202020204" pitchFamily="34" charset="0"/>
              </a:rPr>
              <a:t>年完成浮点数标准</a:t>
            </a:r>
            <a:r>
              <a:rPr lang="en-US" altLang="zh-CN" sz="2000" smtClean="0">
                <a:solidFill>
                  <a:srgbClr val="000000"/>
                </a:solidFill>
                <a:latin typeface="黑体" panose="02010609060101010101" pitchFamily="49" charset="-122"/>
                <a:ea typeface="黑体" panose="02010609060101010101" pitchFamily="49" charset="-122"/>
                <a:cs typeface="Arial" panose="020B0604020202020204" pitchFamily="34" charset="0"/>
              </a:rPr>
              <a:t>IEEE 754</a:t>
            </a:r>
            <a:r>
              <a:rPr lang="zh-CN" altLang="en-US" sz="2000" smtClean="0">
                <a:solidFill>
                  <a:srgbClr val="000000"/>
                </a:solidFill>
                <a:latin typeface="黑体" panose="02010609060101010101" pitchFamily="49" charset="-122"/>
                <a:ea typeface="黑体" panose="02010609060101010101" pitchFamily="49" charset="-122"/>
                <a:cs typeface="Arial" panose="020B0604020202020204" pitchFamily="34" charset="0"/>
              </a:rPr>
              <a:t>的制定</a:t>
            </a:r>
          </a:p>
        </p:txBody>
      </p:sp>
      <p:grpSp>
        <p:nvGrpSpPr>
          <p:cNvPr id="19" name="Group 12"/>
          <p:cNvGrpSpPr>
            <a:grpSpLocks/>
          </p:cNvGrpSpPr>
          <p:nvPr/>
        </p:nvGrpSpPr>
        <p:grpSpPr bwMode="auto">
          <a:xfrm>
            <a:off x="165100" y="2847975"/>
            <a:ext cx="8907463" cy="3781425"/>
            <a:chOff x="104" y="1689"/>
            <a:chExt cx="5611" cy="2382"/>
          </a:xfrm>
        </p:grpSpPr>
        <p:pic>
          <p:nvPicPr>
            <p:cNvPr id="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 y="1689"/>
              <a:ext cx="1788" cy="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 y="2300"/>
              <a:ext cx="3139"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 Box 6"/>
            <p:cNvSpPr txBox="1">
              <a:spLocks noChangeArrowheads="1"/>
            </p:cNvSpPr>
            <p:nvPr/>
          </p:nvSpPr>
          <p:spPr bwMode="auto">
            <a:xfrm>
              <a:off x="3264" y="3696"/>
              <a:ext cx="2352" cy="32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en-US" altLang="zh-CN" sz="2800" b="1"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Prof. William Kahan</a:t>
              </a:r>
              <a:r>
                <a:rPr kumimoji="1" lang="en-US" altLang="zh-CN" sz="2800" b="0" i="0" u="none" strike="noStrike" kern="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t> </a:t>
              </a:r>
            </a:p>
          </p:txBody>
        </p:sp>
        <p:sp>
          <p:nvSpPr>
            <p:cNvPr id="23" name="Rectangle 7"/>
            <p:cNvSpPr>
              <a:spLocks noChangeArrowheads="1"/>
            </p:cNvSpPr>
            <p:nvPr/>
          </p:nvSpPr>
          <p:spPr bwMode="auto">
            <a:xfrm>
              <a:off x="284" y="3401"/>
              <a:ext cx="292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www.cs.berkeley.edu/~wkahan/</a:t>
              </a:r>
            </a:p>
            <a:p>
              <a:pPr marL="0" marR="0" lvl="0" indent="0" algn="l" defTabSz="914400" eaLnBrk="1" fontAlgn="auto" latinLnBrk="0" hangingPunct="1">
                <a:lnSpc>
                  <a:spcPct val="100000"/>
                </a:lnSpc>
                <a:spcBef>
                  <a:spcPct val="0"/>
                </a:spcBef>
                <a:spcAft>
                  <a:spcPts val="0"/>
                </a:spcAft>
                <a:buClrTx/>
                <a:buSzTx/>
                <a:buFontTx/>
                <a:buNone/>
                <a:tabLst/>
                <a:defRPr/>
              </a:pPr>
              <a:r>
                <a:rPr kumimoji="1" lang="en-US" altLang="zh-CN"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ieee754status/754story.html</a:t>
              </a:r>
            </a:p>
          </p:txBody>
        </p:sp>
        <p:sp>
          <p:nvSpPr>
            <p:cNvPr id="24" name="Rectangle 10"/>
            <p:cNvSpPr>
              <a:spLocks noChangeArrowheads="1"/>
            </p:cNvSpPr>
            <p:nvPr/>
          </p:nvSpPr>
          <p:spPr bwMode="auto">
            <a:xfrm>
              <a:off x="104" y="1850"/>
              <a:ext cx="385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This standard was primarily the work of one person, UC Berkeley math professor William Kahan.</a:t>
              </a:r>
              <a:endParaRPr kumimoji="0" lang="zh-CN" altLang="en-US" sz="20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25" name="Rectangle 11"/>
          <p:cNvSpPr>
            <a:spLocks noChangeArrowheads="1"/>
          </p:cNvSpPr>
          <p:nvPr/>
        </p:nvSpPr>
        <p:spPr bwMode="auto">
          <a:xfrm>
            <a:off x="269875" y="930275"/>
            <a:ext cx="8262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0"/>
              </a:spcBef>
              <a:buFontTx/>
              <a:buNone/>
            </a:pPr>
            <a:r>
              <a:rPr lang="zh-CN" altLang="en-US" sz="1600" smtClean="0">
                <a:solidFill>
                  <a:srgbClr val="000000"/>
                </a:solidFill>
                <a:latin typeface="Times New Roman" panose="02020603050405020304" pitchFamily="18" charset="0"/>
                <a:cs typeface="+mn-cs"/>
              </a:rPr>
              <a:t>     </a:t>
            </a:r>
            <a:r>
              <a:rPr lang="zh-CN" altLang="en-US" sz="2000" smtClean="0">
                <a:solidFill>
                  <a:srgbClr val="000000"/>
                </a:solidFill>
                <a:latin typeface="黑体" panose="02010609060101010101" pitchFamily="49" charset="-122"/>
                <a:ea typeface="黑体" panose="02010609060101010101" pitchFamily="49" charset="-122"/>
                <a:cs typeface="+mn-cs"/>
              </a:rPr>
              <a:t>直到</a:t>
            </a:r>
            <a:r>
              <a:rPr lang="en-US" altLang="zh-CN" sz="2000" smtClean="0">
                <a:solidFill>
                  <a:srgbClr val="000000"/>
                </a:solidFill>
                <a:latin typeface="黑体" panose="02010609060101010101" pitchFamily="49" charset="-122"/>
                <a:ea typeface="黑体" panose="02010609060101010101" pitchFamily="49" charset="-122"/>
                <a:cs typeface="+mn-cs"/>
              </a:rPr>
              <a:t>80</a:t>
            </a:r>
            <a:r>
              <a:rPr lang="zh-CN" altLang="en-US" sz="2000" smtClean="0">
                <a:solidFill>
                  <a:srgbClr val="000000"/>
                </a:solidFill>
                <a:latin typeface="黑体" panose="02010609060101010101" pitchFamily="49" charset="-122"/>
                <a:ea typeface="黑体" panose="02010609060101010101" pitchFamily="49" charset="-122"/>
                <a:cs typeface="+mn-cs"/>
              </a:rPr>
              <a:t>年代初，各个机器内部的浮点数表示格式还没有统一</a:t>
            </a:r>
            <a:endParaRPr lang="zh-CN" altLang="en-US" sz="2000" b="0" smtClean="0">
              <a:solidFill>
                <a:srgbClr val="000000"/>
              </a:solidFill>
              <a:latin typeface="黑体" panose="02010609060101010101" pitchFamily="49" charset="-122"/>
              <a:ea typeface="黑体" panose="02010609060101010101" pitchFamily="49" charset="-122"/>
              <a:cs typeface="+mn-cs"/>
            </a:endParaRPr>
          </a:p>
          <a:p>
            <a:pPr algn="l" eaLnBrk="0" hangingPunct="0">
              <a:lnSpc>
                <a:spcPct val="100000"/>
              </a:lnSpc>
              <a:spcBef>
                <a:spcPct val="0"/>
              </a:spcBef>
              <a:buFontTx/>
              <a:buNone/>
            </a:pPr>
            <a:r>
              <a:rPr lang="zh-CN" altLang="en-US" sz="2000" b="0" smtClean="0">
                <a:solidFill>
                  <a:srgbClr val="000000"/>
                </a:solidFill>
                <a:latin typeface="黑体" panose="02010609060101010101" pitchFamily="49" charset="-122"/>
                <a:ea typeface="黑体" panose="02010609060101010101" pitchFamily="49" charset="-122"/>
                <a:cs typeface="+mn-cs"/>
              </a:rPr>
              <a:t>  </a:t>
            </a:r>
            <a:r>
              <a:rPr lang="zh-CN" altLang="en-US" sz="2000" smtClean="0">
                <a:solidFill>
                  <a:srgbClr val="000000"/>
                </a:solidFill>
                <a:latin typeface="黑体" panose="02010609060101010101" pitchFamily="49" charset="-122"/>
                <a:ea typeface="黑体" panose="02010609060101010101" pitchFamily="49" charset="-122"/>
                <a:cs typeface="+mn-cs"/>
              </a:rPr>
              <a:t>因而相互不兼容，机器之间传送数据时，带来麻烦 </a:t>
            </a:r>
          </a:p>
        </p:txBody>
      </p:sp>
    </p:spTree>
    <p:extLst>
      <p:ext uri="{BB962C8B-B14F-4D97-AF65-F5344CB8AC3E}">
        <p14:creationId xmlns:p14="http://schemas.microsoft.com/office/powerpoint/2010/main" val="13810867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linds(horizontal)">
                                      <p:cBhvr>
                                        <p:cTn id="10" dur="500"/>
                                        <p:tgtEl>
                                          <p:spTgt spid="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Effect transition="in" filter="blinds(horizontal)">
                                      <p:cBhvr>
                                        <p:cTn id="13" dur="500"/>
                                        <p:tgtEl>
                                          <p:spTgt spid="1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ln/>
        </p:spPr>
        <p:txBody>
          <a:bodyPr/>
          <a:lstStyle/>
          <a:p>
            <a:pPr marL="119063" indent="-119063"/>
            <a:r>
              <a:rPr lang="en-US"/>
              <a:t>IEEE Floating Point</a:t>
            </a:r>
          </a:p>
        </p:txBody>
      </p:sp>
      <p:sp>
        <p:nvSpPr>
          <p:cNvPr id="18436" name="Rectangle 4"/>
          <p:cNvSpPr>
            <a:spLocks noGrp="1" noChangeArrowheads="1"/>
          </p:cNvSpPr>
          <p:nvPr>
            <p:ph type="body" idx="1"/>
          </p:nvPr>
        </p:nvSpPr>
        <p:spPr>
          <a:xfrm>
            <a:off x="381000" y="1397000"/>
            <a:ext cx="8077200" cy="5435600"/>
          </a:xfrm>
          <a:ln/>
        </p:spPr>
        <p:txBody>
          <a:bodyPr/>
          <a:lstStyle/>
          <a:p>
            <a:r>
              <a:rPr lang="en-US" dirty="0"/>
              <a:t>IEEE Standard 754</a:t>
            </a:r>
          </a:p>
          <a:p>
            <a:pPr marL="552450" lvl="1"/>
            <a:r>
              <a:rPr lang="en-US" dirty="0"/>
              <a:t>Established in 1985 as uniform standard for floating point arithmetic</a:t>
            </a:r>
          </a:p>
          <a:p>
            <a:pPr marL="838200" lvl="2"/>
            <a:r>
              <a:rPr lang="en-US" dirty="0"/>
              <a:t>Before that, many idiosyncratic formats</a:t>
            </a:r>
          </a:p>
          <a:p>
            <a:pPr marL="552450" lvl="1"/>
            <a:r>
              <a:rPr lang="en-US" dirty="0"/>
              <a:t>Supported by all major CPUs</a:t>
            </a:r>
          </a:p>
          <a:p>
            <a:pPr marL="552450" lvl="1"/>
            <a:r>
              <a:rPr lang="en-US" dirty="0"/>
              <a:t>Some CPUs don’t implement IEEE 754 in full</a:t>
            </a:r>
            <a:br>
              <a:rPr lang="en-US" dirty="0"/>
            </a:br>
            <a:r>
              <a:rPr lang="en-US" dirty="0"/>
              <a:t>e.g., early GPUs, Cell BE processor</a:t>
            </a:r>
          </a:p>
          <a:p>
            <a:pPr marL="552450" lvl="1"/>
            <a:endParaRPr lang="en-US" dirty="0"/>
          </a:p>
          <a:p>
            <a:r>
              <a:rPr lang="en-US" dirty="0"/>
              <a:t>Driven by numerical concerns</a:t>
            </a:r>
          </a:p>
          <a:p>
            <a:pPr marL="552450" lvl="1"/>
            <a:r>
              <a:rPr lang="en-US" dirty="0"/>
              <a:t>Nice standards for rounding, overflow, underflow</a:t>
            </a:r>
          </a:p>
          <a:p>
            <a:pPr marL="552450" lvl="1"/>
            <a:r>
              <a:rPr lang="en-US" dirty="0"/>
              <a:t>Hard to make fast in hardware</a:t>
            </a:r>
          </a:p>
          <a:p>
            <a:pPr marL="838200" lvl="2"/>
            <a:r>
              <a:rPr lang="en-US" dirty="0">
                <a:solidFill>
                  <a:srgbClr val="C00000"/>
                </a:solidFill>
              </a:rPr>
              <a:t>Numerical analysts </a:t>
            </a:r>
            <a:r>
              <a:rPr lang="en-US" dirty="0"/>
              <a:t>predominated over </a:t>
            </a:r>
            <a:r>
              <a:rPr lang="en-US" dirty="0">
                <a:solidFill>
                  <a:srgbClr val="C00000"/>
                </a:solidFill>
              </a:rPr>
              <a:t>hardware designers</a:t>
            </a:r>
            <a:br>
              <a:rPr lang="en-US" dirty="0">
                <a:solidFill>
                  <a:srgbClr val="C00000"/>
                </a:solidFill>
              </a:rPr>
            </a:br>
            <a:r>
              <a:rPr lang="en-US" dirty="0"/>
              <a:t>in defining standard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ln/>
        </p:spPr>
        <p:txBody>
          <a:bodyPr/>
          <a:lstStyle/>
          <a:p>
            <a:r>
              <a:rPr lang="en-US" dirty="0"/>
              <a:t>Numerical Form: </a:t>
            </a:r>
            <a:br>
              <a:rPr lang="en-US" dirty="0"/>
            </a:br>
            <a:r>
              <a:rPr lang="en-US" dirty="0"/>
              <a:t>			(–1)</a:t>
            </a:r>
            <a:r>
              <a:rPr lang="en-US" baseline="32000" dirty="0"/>
              <a:t>s</a:t>
            </a:r>
            <a:r>
              <a:rPr lang="en-US" dirty="0"/>
              <a:t> </a:t>
            </a:r>
            <a:r>
              <a:rPr lang="en-US" dirty="0">
                <a:latin typeface="Calibri Bold Italic" charset="0"/>
                <a:ea typeface="Calibri Bold Italic" charset="0"/>
                <a:cs typeface="Calibri Bold Italic" charset="0"/>
                <a:sym typeface="Calibri Bold Italic" charset="0"/>
              </a:rPr>
              <a:t>M</a:t>
            </a:r>
            <a:r>
              <a:rPr lang="en-US" dirty="0"/>
              <a:t>  2</a:t>
            </a:r>
            <a:r>
              <a:rPr lang="en-US" baseline="32000" dirty="0">
                <a:latin typeface="Calibri Bold Italic" charset="0"/>
                <a:ea typeface="Calibri Bold Italic" charset="0"/>
                <a:cs typeface="Calibri Bold Italic" charset="0"/>
                <a:sym typeface="Calibri Bold Italic" charset="0"/>
              </a:rPr>
              <a:t>E</a:t>
            </a:r>
            <a:endParaRPr lang="en-US" dirty="0"/>
          </a:p>
          <a:p>
            <a:pPr marL="552450" lvl="1"/>
            <a:r>
              <a:rPr lang="en-US" dirty="0">
                <a:latin typeface="Calibri Bold" charset="0"/>
                <a:ea typeface="Calibri Bold" charset="0"/>
                <a:cs typeface="Calibri Bold" charset="0"/>
                <a:sym typeface="Calibri Bold" charset="0"/>
              </a:rPr>
              <a:t>Sign bit</a:t>
            </a:r>
            <a:r>
              <a:rPr lang="en-US" dirty="0"/>
              <a:t> </a:t>
            </a:r>
            <a:r>
              <a:rPr lang="en-US" dirty="0">
                <a:solidFill>
                  <a:srgbClr val="980002"/>
                </a:solidFill>
                <a:latin typeface="Calibri Bold Italic" charset="0"/>
                <a:ea typeface="Calibri Bold Italic" charset="0"/>
                <a:cs typeface="Calibri Bold Italic" charset="0"/>
                <a:sym typeface="Calibri Bold Italic" charset="0"/>
              </a:rPr>
              <a:t>s</a:t>
            </a:r>
            <a:r>
              <a:rPr lang="en-US" dirty="0"/>
              <a:t> determines whether number is negative or positive</a:t>
            </a:r>
          </a:p>
          <a:p>
            <a:pPr marL="552450" lvl="1"/>
            <a:r>
              <a:rPr lang="en-US" dirty="0" err="1">
                <a:latin typeface="Calibri Bold" charset="0"/>
                <a:ea typeface="Calibri Bold" charset="0"/>
                <a:cs typeface="Calibri Bold" charset="0"/>
                <a:sym typeface="Calibri Bold" charset="0"/>
              </a:rPr>
              <a:t>Significand</a:t>
            </a:r>
            <a:r>
              <a:rPr lang="en-US" dirty="0"/>
              <a:t> </a:t>
            </a:r>
            <a:r>
              <a:rPr lang="en-US" dirty="0">
                <a:solidFill>
                  <a:srgbClr val="980002"/>
                </a:solidFill>
                <a:latin typeface="Calibri Bold Italic" charset="0"/>
                <a:ea typeface="Calibri Bold Italic" charset="0"/>
                <a:cs typeface="Calibri Bold Italic" charset="0"/>
                <a:sym typeface="Calibri Bold Italic" charset="0"/>
              </a:rPr>
              <a:t>M</a:t>
            </a:r>
            <a:r>
              <a:rPr lang="en-US" dirty="0"/>
              <a:t>  normally a fractional value in range [1.0,2.0).</a:t>
            </a:r>
          </a:p>
          <a:p>
            <a:pPr marL="552450" lvl="1"/>
            <a:r>
              <a:rPr lang="en-US" dirty="0">
                <a:latin typeface="Calibri Bold" charset="0"/>
                <a:ea typeface="Calibri Bold" charset="0"/>
                <a:cs typeface="Calibri Bold" charset="0"/>
                <a:sym typeface="Calibri Bold" charset="0"/>
              </a:rPr>
              <a:t>Exponent</a:t>
            </a:r>
            <a:r>
              <a:rPr lang="en-US" dirty="0"/>
              <a:t> </a:t>
            </a:r>
            <a:r>
              <a:rPr lang="en-US" dirty="0">
                <a:solidFill>
                  <a:srgbClr val="980002"/>
                </a:solidFill>
                <a:latin typeface="Calibri Bold Italic" charset="0"/>
                <a:ea typeface="Calibri Bold Italic" charset="0"/>
                <a:cs typeface="Calibri Bold Italic" charset="0"/>
                <a:sym typeface="Calibri Bold Italic" charset="0"/>
              </a:rPr>
              <a:t>E</a:t>
            </a:r>
            <a:r>
              <a:rPr lang="en-US" dirty="0"/>
              <a:t> weights value by power of two</a:t>
            </a:r>
          </a:p>
          <a:p>
            <a:endParaRPr lang="en-US" dirty="0"/>
          </a:p>
          <a:p>
            <a:r>
              <a:rPr lang="en-US" dirty="0"/>
              <a:t>Encoding</a:t>
            </a:r>
          </a:p>
          <a:p>
            <a:pPr marL="552450" lvl="1"/>
            <a:r>
              <a:rPr lang="en-US" dirty="0"/>
              <a:t>MSB </a:t>
            </a:r>
            <a:r>
              <a:rPr lang="en-US" dirty="0">
                <a:latin typeface="Monaco" charset="0"/>
                <a:ea typeface="Monaco" charset="0"/>
                <a:cs typeface="Monaco" charset="0"/>
                <a:sym typeface="Monaco" charset="0"/>
              </a:rPr>
              <a:t>s</a:t>
            </a:r>
            <a:r>
              <a:rPr lang="en-US" dirty="0"/>
              <a:t> is sign bit </a:t>
            </a:r>
            <a:r>
              <a:rPr lang="en-US" dirty="0">
                <a:solidFill>
                  <a:srgbClr val="980002"/>
                </a:solidFill>
                <a:latin typeface="Calibri Bold Italic" charset="0"/>
                <a:ea typeface="Calibri Bold Italic" charset="0"/>
                <a:cs typeface="Calibri Bold Italic" charset="0"/>
                <a:sym typeface="Calibri Bold Italic" charset="0"/>
              </a:rPr>
              <a:t>s</a:t>
            </a:r>
            <a:endParaRPr lang="en-US" dirty="0"/>
          </a:p>
          <a:p>
            <a:pPr marL="552450" lvl="1"/>
            <a:r>
              <a:rPr lang="en-US" dirty="0" err="1">
                <a:latin typeface="+mn-lt"/>
                <a:ea typeface="Monaco" charset="0"/>
                <a:cs typeface="Monaco" charset="0"/>
                <a:sym typeface="Monaco" charset="0"/>
              </a:rPr>
              <a:t>exp</a:t>
            </a:r>
            <a:r>
              <a:rPr lang="en-US" dirty="0">
                <a:latin typeface="+mn-lt"/>
              </a:rPr>
              <a:t> </a:t>
            </a:r>
            <a:r>
              <a:rPr lang="en-US" dirty="0"/>
              <a:t>field encodes </a:t>
            </a:r>
            <a:r>
              <a:rPr lang="en-US" dirty="0">
                <a:solidFill>
                  <a:srgbClr val="980002"/>
                </a:solidFill>
                <a:latin typeface="Calibri Bold Italic" charset="0"/>
                <a:ea typeface="Calibri Bold Italic" charset="0"/>
                <a:cs typeface="Calibri Bold Italic" charset="0"/>
                <a:sym typeface="Calibri Bold Italic" charset="0"/>
              </a:rPr>
              <a:t>E</a:t>
            </a:r>
            <a:r>
              <a:rPr lang="en-US" dirty="0"/>
              <a:t> (</a:t>
            </a:r>
            <a:r>
              <a:rPr lang="en-US" dirty="0">
                <a:solidFill>
                  <a:srgbClr val="FF0000"/>
                </a:solidFill>
              </a:rPr>
              <a:t>but is not equal to E</a:t>
            </a:r>
            <a:r>
              <a:rPr lang="en-US" dirty="0"/>
              <a:t>)</a:t>
            </a:r>
          </a:p>
          <a:p>
            <a:pPr marL="552450" lvl="1"/>
            <a:r>
              <a:rPr lang="en-US" dirty="0" err="1">
                <a:latin typeface="+mn-lt"/>
                <a:ea typeface="Monaco" charset="0"/>
                <a:cs typeface="Monaco" charset="0"/>
                <a:sym typeface="Monaco" charset="0"/>
              </a:rPr>
              <a:t>frac</a:t>
            </a:r>
            <a:r>
              <a:rPr lang="en-US" dirty="0"/>
              <a:t> field encodes </a:t>
            </a:r>
            <a:r>
              <a:rPr lang="en-US" dirty="0">
                <a:solidFill>
                  <a:srgbClr val="980002"/>
                </a:solidFill>
                <a:latin typeface="Calibri Bold Italic" charset="0"/>
                <a:ea typeface="Calibri Bold Italic" charset="0"/>
                <a:cs typeface="Calibri Bold Italic" charset="0"/>
                <a:sym typeface="Calibri Bold Italic" charset="0"/>
              </a:rPr>
              <a:t>M</a:t>
            </a:r>
            <a:r>
              <a:rPr lang="en-US" dirty="0"/>
              <a:t> (</a:t>
            </a:r>
            <a:r>
              <a:rPr lang="en-US" dirty="0">
                <a:solidFill>
                  <a:srgbClr val="FF0000"/>
                </a:solidFill>
              </a:rPr>
              <a:t>but is not equal to M</a:t>
            </a:r>
            <a:r>
              <a:rPr lang="en-US" dirty="0"/>
              <a:t>)</a:t>
            </a:r>
          </a:p>
        </p:txBody>
      </p:sp>
      <p:sp>
        <p:nvSpPr>
          <p:cNvPr id="19460" name="Rectangle 4"/>
          <p:cNvSpPr>
            <a:spLocks noGrp="1" noChangeArrowheads="1"/>
          </p:cNvSpPr>
          <p:nvPr>
            <p:ph type="title"/>
          </p:nvPr>
        </p:nvSpPr>
        <p:spPr>
          <a:ln/>
        </p:spPr>
        <p:txBody>
          <a:bodyPr/>
          <a:lstStyle/>
          <a:p>
            <a:pPr marL="119063" indent="-119063"/>
            <a:r>
              <a:rPr lang="en-US"/>
              <a:t>Floating Point Representation</a:t>
            </a:r>
          </a:p>
        </p:txBody>
      </p:sp>
      <p:graphicFrame>
        <p:nvGraphicFramePr>
          <p:cNvPr id="19461" name="Group 5"/>
          <p:cNvGraphicFramePr>
            <a:graphicFrameLocks noGrp="1"/>
          </p:cNvGraphicFramePr>
          <p:nvPr>
            <p:extLst>
              <p:ext uri="{D42A27DB-BD31-4B8C-83A1-F6EECF244321}">
                <p14:modId xmlns:p14="http://schemas.microsoft.com/office/powerpoint/2010/main" val="797737174"/>
              </p:ext>
            </p:extLst>
          </p:nvPr>
        </p:nvGraphicFramePr>
        <p:xfrm>
          <a:off x="711200" y="5689600"/>
          <a:ext cx="7366000" cy="508000"/>
        </p:xfrm>
        <a:graphic>
          <a:graphicData uri="http://schemas.openxmlformats.org/drawingml/2006/table">
            <a:tbl>
              <a:tblPr/>
              <a:tblGrid>
                <a:gridCol w="381000">
                  <a:extLst>
                    <a:ext uri="{9D8B030D-6E8A-4147-A177-3AD203B41FA5}">
                      <a16:colId xmlns:a16="http://schemas.microsoft.com/office/drawing/2014/main" xmlns="" val="20000"/>
                    </a:ext>
                  </a:extLst>
                </a:gridCol>
                <a:gridCol w="1841500">
                  <a:extLst>
                    <a:ext uri="{9D8B030D-6E8A-4147-A177-3AD203B41FA5}">
                      <a16:colId xmlns:a16="http://schemas.microsoft.com/office/drawing/2014/main" xmlns="" val="20001"/>
                    </a:ext>
                  </a:extLst>
                </a:gridCol>
                <a:gridCol w="5143500">
                  <a:extLst>
                    <a:ext uri="{9D8B030D-6E8A-4147-A177-3AD203B41FA5}">
                      <a16:colId xmlns:a16="http://schemas.microsoft.com/office/drawing/2014/main" xmlns=""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xmlns="" val="10000"/>
                  </a:ext>
                </a:extLst>
              </a:tr>
            </a:tbl>
          </a:graphicData>
        </a:graphic>
      </p:graphicFrame>
      <p:sp>
        <p:nvSpPr>
          <p:cNvPr id="2" name="Rectangle 1"/>
          <p:cNvSpPr/>
          <p:nvPr/>
        </p:nvSpPr>
        <p:spPr>
          <a:xfrm>
            <a:off x="4800600" y="1143000"/>
            <a:ext cx="4114800" cy="590931"/>
          </a:xfrm>
          <a:prstGeom prst="rect">
            <a:avLst/>
          </a:prstGeom>
          <a:solidFill>
            <a:schemeClr val="bg1">
              <a:lumMod val="85000"/>
            </a:schemeClr>
          </a:solidFill>
        </p:spPr>
        <p:txBody>
          <a:bodyPr wrap="square">
            <a:spAutoFit/>
          </a:bodyPr>
          <a:lstStyle/>
          <a:p>
            <a:pPr marL="0" lvl="1" algn="l" defTabSz="895350">
              <a:lnSpc>
                <a:spcPct val="90000"/>
              </a:lnSpc>
              <a:tabLst>
                <a:tab pos="914400" algn="l"/>
                <a:tab pos="1828800" algn="l"/>
                <a:tab pos="2400300" algn="l"/>
                <a:tab pos="2971800" algn="l"/>
              </a:tabLst>
            </a:pPr>
            <a:r>
              <a:rPr lang="en-US" sz="1800" dirty="0">
                <a:latin typeface="+mj-lt"/>
              </a:rPr>
              <a:t>Example: </a:t>
            </a:r>
            <a:br>
              <a:rPr lang="en-US" sz="1800" dirty="0">
                <a:latin typeface="+mj-lt"/>
              </a:rPr>
            </a:br>
            <a:r>
              <a:rPr lang="en-US" sz="1800" dirty="0">
                <a:latin typeface="+mj-lt"/>
              </a:rPr>
              <a:t>15213</a:t>
            </a:r>
            <a:r>
              <a:rPr lang="en-US" sz="1800" baseline="-25000" dirty="0">
                <a:latin typeface="+mj-lt"/>
              </a:rPr>
              <a:t>10</a:t>
            </a:r>
            <a:r>
              <a:rPr lang="en-US" sz="1800" dirty="0">
                <a:latin typeface="+mj-lt"/>
              </a:rPr>
              <a:t>  = (-1)</a:t>
            </a:r>
            <a:r>
              <a:rPr lang="en-US" sz="1800" baseline="30000" dirty="0">
                <a:latin typeface="+mj-lt"/>
              </a:rPr>
              <a:t>0</a:t>
            </a:r>
            <a:r>
              <a:rPr lang="en-US" sz="1800" dirty="0"/>
              <a:t> x </a:t>
            </a:r>
            <a:r>
              <a:rPr lang="en-US" sz="1800" dirty="0">
                <a:latin typeface="+mj-lt"/>
              </a:rPr>
              <a:t>1.1101101101101</a:t>
            </a:r>
            <a:r>
              <a:rPr lang="en-US" sz="1800" baseline="-25000" dirty="0">
                <a:latin typeface="+mj-lt"/>
              </a:rPr>
              <a:t>2</a:t>
            </a:r>
            <a:r>
              <a:rPr lang="en-US" sz="1800" dirty="0">
                <a:latin typeface="+mj-lt"/>
              </a:rPr>
              <a:t> x 2</a:t>
            </a:r>
            <a:r>
              <a:rPr lang="en-US" sz="1800" baseline="30000" dirty="0">
                <a:latin typeface="+mj-lt"/>
              </a:rPr>
              <a:t>13</a:t>
            </a:r>
            <a:endParaRPr lang="en-US" sz="1800" dirty="0">
              <a:latin typeface="+mj-lt"/>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ln/>
        </p:spPr>
        <p:txBody>
          <a:bodyPr/>
          <a:lstStyle/>
          <a:p>
            <a:pPr marL="119063" indent="-119063"/>
            <a:r>
              <a:rPr lang="en-US" dirty="0"/>
              <a:t>Precision options</a:t>
            </a:r>
          </a:p>
        </p:txBody>
      </p:sp>
      <p:sp>
        <p:nvSpPr>
          <p:cNvPr id="20484" name="Rectangle 4"/>
          <p:cNvSpPr>
            <a:spLocks noGrp="1" noChangeArrowheads="1"/>
          </p:cNvSpPr>
          <p:nvPr>
            <p:ph type="body" idx="1"/>
          </p:nvPr>
        </p:nvSpPr>
        <p:spPr>
          <a:ln/>
        </p:spPr>
        <p:txBody>
          <a:bodyPr/>
          <a:lstStyle/>
          <a:p>
            <a:r>
              <a:rPr lang="en-US" dirty="0"/>
              <a:t>Single precision: 32 bits</a:t>
            </a:r>
            <a:br>
              <a:rPr lang="en-US" dirty="0"/>
            </a:br>
            <a:r>
              <a:rPr lang="en-US" dirty="0">
                <a:latin typeface="Calibri" panose="020F0502020204030204" pitchFamily="34" charset="0"/>
                <a:sym typeface="Symbol"/>
              </a:rPr>
              <a:t> </a:t>
            </a:r>
            <a:r>
              <a:rPr lang="en-US" dirty="0">
                <a:latin typeface="Calibri" panose="020F0502020204030204" pitchFamily="34" charset="0"/>
              </a:rPr>
              <a:t>7 decimal digits, 10</a:t>
            </a:r>
            <a:r>
              <a:rPr lang="en-US" baseline="30000" dirty="0">
                <a:latin typeface="Calibri" panose="020F0502020204030204" pitchFamily="34" charset="0"/>
              </a:rPr>
              <a:t>±38</a:t>
            </a:r>
          </a:p>
          <a:p>
            <a:pPr>
              <a:spcBef>
                <a:spcPts val="10000"/>
              </a:spcBef>
            </a:pPr>
            <a:r>
              <a:rPr lang="en-US" dirty="0"/>
              <a:t>Double precision: 64 bits</a:t>
            </a:r>
            <a:br>
              <a:rPr lang="en-US" dirty="0"/>
            </a:br>
            <a:r>
              <a:rPr lang="en-US" dirty="0">
                <a:latin typeface="Calibri" panose="020F0502020204030204" pitchFamily="34" charset="0"/>
                <a:sym typeface="Symbol"/>
              </a:rPr>
              <a:t> </a:t>
            </a:r>
            <a:r>
              <a:rPr lang="en-US" dirty="0">
                <a:latin typeface="Calibri" panose="020F0502020204030204" pitchFamily="34" charset="0"/>
              </a:rPr>
              <a:t>16 decimal digits, 10</a:t>
            </a:r>
            <a:r>
              <a:rPr lang="en-US" baseline="30000" dirty="0">
                <a:latin typeface="Calibri" panose="020F0502020204030204" pitchFamily="34" charset="0"/>
              </a:rPr>
              <a:t>±308</a:t>
            </a:r>
          </a:p>
          <a:p>
            <a:pPr>
              <a:spcBef>
                <a:spcPts val="10000"/>
              </a:spcBef>
            </a:pPr>
            <a:r>
              <a:rPr lang="en-US" dirty="0"/>
              <a:t>Other formats: half precision, quad precision </a:t>
            </a:r>
          </a:p>
        </p:txBody>
      </p:sp>
      <p:graphicFrame>
        <p:nvGraphicFramePr>
          <p:cNvPr id="20485" name="Group 5"/>
          <p:cNvGraphicFramePr>
            <a:graphicFrameLocks noGrp="1"/>
          </p:cNvGraphicFramePr>
          <p:nvPr>
            <p:extLst>
              <p:ext uri="{D42A27DB-BD31-4B8C-83A1-F6EECF244321}">
                <p14:modId xmlns:p14="http://schemas.microsoft.com/office/powerpoint/2010/main" val="1528279834"/>
              </p:ext>
            </p:extLst>
          </p:nvPr>
        </p:nvGraphicFramePr>
        <p:xfrm>
          <a:off x="876300" y="2336800"/>
          <a:ext cx="7366000" cy="1016000"/>
        </p:xfrm>
        <a:graphic>
          <a:graphicData uri="http://schemas.openxmlformats.org/drawingml/2006/table">
            <a:tbl>
              <a:tblPr/>
              <a:tblGrid>
                <a:gridCol w="381000">
                  <a:extLst>
                    <a:ext uri="{9D8B030D-6E8A-4147-A177-3AD203B41FA5}">
                      <a16:colId xmlns:a16="http://schemas.microsoft.com/office/drawing/2014/main" xmlns="" val="20000"/>
                    </a:ext>
                  </a:extLst>
                </a:gridCol>
                <a:gridCol w="1841500">
                  <a:extLst>
                    <a:ext uri="{9D8B030D-6E8A-4147-A177-3AD203B41FA5}">
                      <a16:colId xmlns:a16="http://schemas.microsoft.com/office/drawing/2014/main" xmlns="" val="20001"/>
                    </a:ext>
                  </a:extLst>
                </a:gridCol>
                <a:gridCol w="5143500">
                  <a:extLst>
                    <a:ext uri="{9D8B030D-6E8A-4147-A177-3AD203B41FA5}">
                      <a16:colId xmlns:a16="http://schemas.microsoft.com/office/drawing/2014/main" xmlns=""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xmlns=""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8-bits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23-bits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graphicFrame>
        <p:nvGraphicFramePr>
          <p:cNvPr id="20509" name="Group 29"/>
          <p:cNvGraphicFramePr>
            <a:graphicFrameLocks noGrp="1"/>
          </p:cNvGraphicFramePr>
          <p:nvPr>
            <p:extLst>
              <p:ext uri="{D42A27DB-BD31-4B8C-83A1-F6EECF244321}">
                <p14:modId xmlns:p14="http://schemas.microsoft.com/office/powerpoint/2010/main" val="2575208328"/>
              </p:ext>
            </p:extLst>
          </p:nvPr>
        </p:nvGraphicFramePr>
        <p:xfrm>
          <a:off x="876300" y="4318000"/>
          <a:ext cx="7366000" cy="1016000"/>
        </p:xfrm>
        <a:graphic>
          <a:graphicData uri="http://schemas.openxmlformats.org/drawingml/2006/table">
            <a:tbl>
              <a:tblPr/>
              <a:tblGrid>
                <a:gridCol w="381000">
                  <a:extLst>
                    <a:ext uri="{9D8B030D-6E8A-4147-A177-3AD203B41FA5}">
                      <a16:colId xmlns:a16="http://schemas.microsoft.com/office/drawing/2014/main" xmlns="" val="20000"/>
                    </a:ext>
                  </a:extLst>
                </a:gridCol>
                <a:gridCol w="1841500">
                  <a:extLst>
                    <a:ext uri="{9D8B030D-6E8A-4147-A177-3AD203B41FA5}">
                      <a16:colId xmlns:a16="http://schemas.microsoft.com/office/drawing/2014/main" xmlns="" val="20001"/>
                    </a:ext>
                  </a:extLst>
                </a:gridCol>
                <a:gridCol w="5143500">
                  <a:extLst>
                    <a:ext uri="{9D8B030D-6E8A-4147-A177-3AD203B41FA5}">
                      <a16:colId xmlns:a16="http://schemas.microsoft.com/office/drawing/2014/main" xmlns=""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xmlns=""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11-bits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52-bits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“kinds” of floating point numbers</a:t>
            </a:r>
          </a:p>
        </p:txBody>
      </p:sp>
      <p:graphicFrame>
        <p:nvGraphicFramePr>
          <p:cNvPr id="4" name="Group 5"/>
          <p:cNvGraphicFramePr>
            <a:graphicFrameLocks noGrp="1"/>
          </p:cNvGraphicFramePr>
          <p:nvPr>
            <p:extLst/>
          </p:nvPr>
        </p:nvGraphicFramePr>
        <p:xfrm>
          <a:off x="1828800" y="1295400"/>
          <a:ext cx="5765800" cy="1016000"/>
        </p:xfrm>
        <a:graphic>
          <a:graphicData uri="http://schemas.openxmlformats.org/drawingml/2006/table">
            <a:tbl>
              <a:tblPr/>
              <a:tblGrid>
                <a:gridCol w="298231">
                  <a:extLst>
                    <a:ext uri="{9D8B030D-6E8A-4147-A177-3AD203B41FA5}">
                      <a16:colId xmlns:a16="http://schemas.microsoft.com/office/drawing/2014/main" xmlns="" val="20000"/>
                    </a:ext>
                  </a:extLst>
                </a:gridCol>
                <a:gridCol w="1441450">
                  <a:extLst>
                    <a:ext uri="{9D8B030D-6E8A-4147-A177-3AD203B41FA5}">
                      <a16:colId xmlns:a16="http://schemas.microsoft.com/office/drawing/2014/main" xmlns="" val="20001"/>
                    </a:ext>
                  </a:extLst>
                </a:gridCol>
                <a:gridCol w="4026119">
                  <a:extLst>
                    <a:ext uri="{9D8B030D-6E8A-4147-A177-3AD203B41FA5}">
                      <a16:colId xmlns:a16="http://schemas.microsoft.com/office/drawing/2014/main" xmlns=""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exp</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err="1">
                          <a:ln>
                            <a:noFill/>
                          </a:ln>
                          <a:solidFill>
                            <a:schemeClr val="tx1"/>
                          </a:solidFill>
                          <a:effectLst/>
                          <a:latin typeface="+mn-lt"/>
                          <a:ea typeface="Monaco" charset="0"/>
                          <a:cs typeface="Monaco" charset="0"/>
                          <a:sym typeface="Monaco" charset="0"/>
                        </a:rPr>
                        <a:t>frac</a:t>
                      </a:r>
                      <a:endParaRPr kumimoji="0" lang="en-US" sz="2000" b="0" i="0" u="none" strike="noStrike" cap="none" normalizeH="0" baseline="0" dirty="0">
                        <a:ln>
                          <a:noFill/>
                        </a:ln>
                        <a:solidFill>
                          <a:schemeClr val="tx1"/>
                        </a:solidFill>
                        <a:effectLst/>
                        <a:latin typeface="+mn-lt"/>
                        <a:ea typeface="Monaco" charset="0"/>
                        <a:cs typeface="Monaco"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xmlns=""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n-lt"/>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e-bits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n-lt"/>
                          <a:ea typeface="Monaco" charset="0"/>
                          <a:cs typeface="Monaco" charset="0"/>
                          <a:sym typeface="Monaco" charset="0"/>
                        </a:rPr>
                        <a:t>f-bits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cxnSp>
        <p:nvCxnSpPr>
          <p:cNvPr id="6" name="Straight Arrow Connector 5"/>
          <p:cNvCxnSpPr/>
          <p:nvPr/>
        </p:nvCxnSpPr>
        <p:spPr bwMode="auto">
          <a:xfrm flipH="1">
            <a:off x="1143000" y="2286000"/>
            <a:ext cx="18288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8" name="Straight Arrow Connector 7"/>
          <p:cNvCxnSpPr/>
          <p:nvPr/>
        </p:nvCxnSpPr>
        <p:spPr bwMode="auto">
          <a:xfrm>
            <a:off x="2971800" y="2286000"/>
            <a:ext cx="838200" cy="13716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10" name="Straight Arrow Connector 9"/>
          <p:cNvCxnSpPr/>
          <p:nvPr/>
        </p:nvCxnSpPr>
        <p:spPr bwMode="auto">
          <a:xfrm>
            <a:off x="2971800" y="2286000"/>
            <a:ext cx="3962400" cy="152400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14" name="TextBox 13"/>
          <p:cNvSpPr txBox="1"/>
          <p:nvPr/>
        </p:nvSpPr>
        <p:spPr>
          <a:xfrm>
            <a:off x="686926" y="3809999"/>
            <a:ext cx="1178528" cy="461665"/>
          </a:xfrm>
          <a:prstGeom prst="rect">
            <a:avLst/>
          </a:prstGeom>
          <a:noFill/>
          <a:ln>
            <a:solidFill>
              <a:schemeClr val="tx1"/>
            </a:solidFill>
          </a:ln>
        </p:spPr>
        <p:txBody>
          <a:bodyPr wrap="none" rtlCol="0">
            <a:spAutoFit/>
          </a:bodyPr>
          <a:lstStyle/>
          <a:p>
            <a:r>
              <a:rPr lang="en-US" sz="2400" dirty="0"/>
              <a:t>00…00</a:t>
            </a:r>
          </a:p>
        </p:txBody>
      </p:sp>
      <p:sp>
        <p:nvSpPr>
          <p:cNvPr id="15" name="TextBox 14"/>
          <p:cNvSpPr txBox="1"/>
          <p:nvPr/>
        </p:nvSpPr>
        <p:spPr>
          <a:xfrm>
            <a:off x="2517922" y="3820749"/>
            <a:ext cx="3704091" cy="461665"/>
          </a:xfrm>
          <a:prstGeom prst="rect">
            <a:avLst/>
          </a:prstGeom>
          <a:noFill/>
          <a:ln>
            <a:solidFill>
              <a:schemeClr val="tx1"/>
            </a:solidFill>
          </a:ln>
        </p:spPr>
        <p:txBody>
          <a:bodyPr wrap="none" rtlCol="0">
            <a:spAutoFit/>
          </a:bodyPr>
          <a:lstStyle/>
          <a:p>
            <a:r>
              <a:rPr lang="en-US" sz="2400" dirty="0" err="1"/>
              <a:t>exp</a:t>
            </a:r>
            <a:r>
              <a:rPr lang="en-US" sz="2400" dirty="0"/>
              <a:t> ≠ 0 and </a:t>
            </a:r>
            <a:r>
              <a:rPr lang="en-US" sz="2400" dirty="0" err="1"/>
              <a:t>exp</a:t>
            </a:r>
            <a:r>
              <a:rPr lang="en-US" sz="2400" dirty="0"/>
              <a:t> ≠ 11…11</a:t>
            </a:r>
          </a:p>
        </p:txBody>
      </p:sp>
      <p:sp>
        <p:nvSpPr>
          <p:cNvPr id="18" name="TextBox 17"/>
          <p:cNvSpPr txBox="1"/>
          <p:nvPr/>
        </p:nvSpPr>
        <p:spPr>
          <a:xfrm>
            <a:off x="6629400" y="3820749"/>
            <a:ext cx="2209800" cy="461665"/>
          </a:xfrm>
          <a:prstGeom prst="rect">
            <a:avLst/>
          </a:prstGeom>
          <a:noFill/>
          <a:ln>
            <a:solidFill>
              <a:schemeClr val="tx1"/>
            </a:solidFill>
          </a:ln>
        </p:spPr>
        <p:txBody>
          <a:bodyPr wrap="square" rtlCol="0">
            <a:spAutoFit/>
          </a:bodyPr>
          <a:lstStyle/>
          <a:p>
            <a:r>
              <a:rPr lang="en-US" sz="2400" dirty="0"/>
              <a:t>11…11</a:t>
            </a:r>
          </a:p>
        </p:txBody>
      </p:sp>
      <p:sp>
        <p:nvSpPr>
          <p:cNvPr id="19" name="TextBox 18"/>
          <p:cNvSpPr txBox="1"/>
          <p:nvPr/>
        </p:nvSpPr>
        <p:spPr>
          <a:xfrm>
            <a:off x="187624" y="4419600"/>
            <a:ext cx="2177134" cy="523220"/>
          </a:xfrm>
          <a:prstGeom prst="rect">
            <a:avLst/>
          </a:prstGeom>
          <a:noFill/>
        </p:spPr>
        <p:txBody>
          <a:bodyPr wrap="none" rtlCol="0">
            <a:spAutoFit/>
          </a:bodyPr>
          <a:lstStyle/>
          <a:p>
            <a:r>
              <a:rPr lang="en-US" sz="2800" dirty="0" err="1"/>
              <a:t>denormalized</a:t>
            </a:r>
            <a:endParaRPr lang="en-US" sz="2800" dirty="0"/>
          </a:p>
        </p:txBody>
      </p:sp>
      <p:sp>
        <p:nvSpPr>
          <p:cNvPr id="20" name="TextBox 19"/>
          <p:cNvSpPr txBox="1"/>
          <p:nvPr/>
        </p:nvSpPr>
        <p:spPr>
          <a:xfrm>
            <a:off x="3396785" y="4419600"/>
            <a:ext cx="1946367" cy="523220"/>
          </a:xfrm>
          <a:prstGeom prst="rect">
            <a:avLst/>
          </a:prstGeom>
          <a:noFill/>
        </p:spPr>
        <p:txBody>
          <a:bodyPr wrap="none" rtlCol="0">
            <a:spAutoFit/>
          </a:bodyPr>
          <a:lstStyle/>
          <a:p>
            <a:r>
              <a:rPr lang="en-US" sz="2800" dirty="0"/>
              <a:t>normalized</a:t>
            </a:r>
          </a:p>
        </p:txBody>
      </p:sp>
      <p:sp>
        <p:nvSpPr>
          <p:cNvPr id="21" name="TextBox 20"/>
          <p:cNvSpPr txBox="1"/>
          <p:nvPr/>
        </p:nvSpPr>
        <p:spPr>
          <a:xfrm>
            <a:off x="7081717" y="4419600"/>
            <a:ext cx="1305165" cy="523220"/>
          </a:xfrm>
          <a:prstGeom prst="rect">
            <a:avLst/>
          </a:prstGeom>
          <a:noFill/>
        </p:spPr>
        <p:txBody>
          <a:bodyPr wrap="none" rtlCol="0">
            <a:spAutoFit/>
          </a:bodyPr>
          <a:lstStyle/>
          <a:p>
            <a:r>
              <a:rPr lang="en-US" sz="2800" dirty="0"/>
              <a:t>special</a:t>
            </a:r>
          </a:p>
        </p:txBody>
      </p:sp>
    </p:spTree>
    <p:extLst>
      <p:ext uri="{BB962C8B-B14F-4D97-AF65-F5344CB8AC3E}">
        <p14:creationId xmlns:p14="http://schemas.microsoft.com/office/powerpoint/2010/main" val="189823597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ln/>
        </p:spPr>
        <p:txBody>
          <a:bodyPr/>
          <a:lstStyle/>
          <a:p>
            <a:pPr marL="119063" indent="-119063"/>
            <a:r>
              <a:rPr lang="en-US" dirty="0"/>
              <a:t>“Normalized” Values</a:t>
            </a:r>
          </a:p>
        </p:txBody>
      </p:sp>
      <p:sp>
        <p:nvSpPr>
          <p:cNvPr id="21508" name="Rectangle 4"/>
          <p:cNvSpPr>
            <a:spLocks noGrp="1" noChangeArrowheads="1"/>
          </p:cNvSpPr>
          <p:nvPr>
            <p:ph type="body" idx="1"/>
          </p:nvPr>
        </p:nvSpPr>
        <p:spPr>
          <a:ln/>
        </p:spPr>
        <p:txBody>
          <a:bodyPr/>
          <a:lstStyle/>
          <a:p>
            <a:r>
              <a:rPr lang="en-US" dirty="0"/>
              <a:t>When: </a:t>
            </a:r>
            <a:r>
              <a:rPr lang="en-US" dirty="0">
                <a:latin typeface="Courier New Bold" panose="02070609020205020404" pitchFamily="49" charset="0"/>
                <a:cs typeface="Courier New Bold" panose="02070609020205020404" pitchFamily="49" charset="0"/>
              </a:rPr>
              <a:t>exp</a:t>
            </a:r>
            <a:r>
              <a:rPr lang="en-US" dirty="0"/>
              <a:t> ≠ 000…0 and </a:t>
            </a:r>
            <a:r>
              <a:rPr lang="en-US" dirty="0">
                <a:latin typeface="Courier New Bold" panose="02070609020205020404" pitchFamily="49" charset="0"/>
                <a:cs typeface="Courier New Bold" panose="02070609020205020404" pitchFamily="49" charset="0"/>
              </a:rPr>
              <a:t>exp</a:t>
            </a:r>
            <a:r>
              <a:rPr lang="en-US" dirty="0"/>
              <a:t> ≠ 111…1</a:t>
            </a:r>
          </a:p>
          <a:p>
            <a:endParaRPr lang="en-US" dirty="0"/>
          </a:p>
          <a:p>
            <a:r>
              <a:rPr lang="en-US" dirty="0"/>
              <a:t>Exponent coded as a </a:t>
            </a:r>
            <a:r>
              <a:rPr lang="en-US" dirty="0">
                <a:latin typeface="Calibri Bold Italic" charset="0"/>
                <a:ea typeface="Calibri Bold Italic" charset="0"/>
                <a:cs typeface="Calibri Bold Italic" charset="0"/>
                <a:sym typeface="Calibri Bold Italic" charset="0"/>
              </a:rPr>
              <a:t>biased</a:t>
            </a:r>
            <a:r>
              <a:rPr lang="en-US" dirty="0"/>
              <a:t> value: </a:t>
            </a:r>
            <a:r>
              <a:rPr lang="en-US" dirty="0">
                <a:solidFill>
                  <a:srgbClr val="FF0000"/>
                </a:solidFill>
                <a:latin typeface="Calibri Bold Italic" charset="0"/>
                <a:ea typeface="Calibri Bold Italic" charset="0"/>
                <a:cs typeface="Calibri Bold Italic" charset="0"/>
                <a:sym typeface="Calibri Bold Italic" charset="0"/>
              </a:rPr>
              <a:t>E</a:t>
            </a:r>
            <a:r>
              <a:rPr lang="en-US" dirty="0">
                <a:solidFill>
                  <a:srgbClr val="FF0000"/>
                </a:solidFill>
              </a:rPr>
              <a:t>  =  </a:t>
            </a:r>
            <a:r>
              <a:rPr lang="en-US" dirty="0" err="1">
                <a:solidFill>
                  <a:srgbClr val="FF0000"/>
                </a:solidFill>
                <a:latin typeface="Courier New Bold" panose="02070609020205020404" pitchFamily="49" charset="0"/>
                <a:cs typeface="Courier New Bold" panose="02070609020205020404" pitchFamily="49" charset="0"/>
                <a:sym typeface="Calibri Bold Italic" charset="0"/>
              </a:rPr>
              <a:t>e</a:t>
            </a:r>
            <a:r>
              <a:rPr lang="en-US" dirty="0" err="1">
                <a:solidFill>
                  <a:srgbClr val="FF0000"/>
                </a:solidFill>
                <a:latin typeface="Courier New Bold" panose="02070609020205020404" pitchFamily="49" charset="0"/>
                <a:ea typeface="Calibri Bold Italic" charset="0"/>
                <a:cs typeface="Courier New Bold" panose="02070609020205020404" pitchFamily="49" charset="0"/>
                <a:sym typeface="Calibri Bold Italic" charset="0"/>
              </a:rPr>
              <a:t>xp</a:t>
            </a:r>
            <a:r>
              <a:rPr lang="en-US" dirty="0">
                <a:solidFill>
                  <a:srgbClr val="FF0000"/>
                </a:solidFill>
              </a:rPr>
              <a:t> – </a:t>
            </a:r>
            <a:r>
              <a:rPr lang="en-US" dirty="0">
                <a:solidFill>
                  <a:srgbClr val="FF0000"/>
                </a:solidFill>
                <a:latin typeface="Calibri Bold Italic" charset="0"/>
                <a:ea typeface="Calibri Bold Italic" charset="0"/>
                <a:cs typeface="Calibri Bold Italic" charset="0"/>
                <a:sym typeface="Calibri Bold Italic" charset="0"/>
              </a:rPr>
              <a:t>Bias</a:t>
            </a:r>
            <a:endParaRPr lang="en-US" dirty="0">
              <a:solidFill>
                <a:srgbClr val="FF0000"/>
              </a:solidFill>
            </a:endParaRPr>
          </a:p>
          <a:p>
            <a:pPr marL="552450" lvl="1"/>
            <a:r>
              <a:rPr lang="en-US" dirty="0" err="1">
                <a:latin typeface="Calibri Italic" charset="0"/>
                <a:ea typeface="Calibri Italic" charset="0"/>
                <a:cs typeface="Calibri Italic" charset="0"/>
                <a:sym typeface="Calibri Italic" charset="0"/>
              </a:rPr>
              <a:t>exp</a:t>
            </a:r>
            <a:r>
              <a:rPr lang="en-US" dirty="0"/>
              <a:t>: unsigned value of </a:t>
            </a:r>
            <a:r>
              <a:rPr lang="en-US" dirty="0" err="1">
                <a:latin typeface="Calibri"/>
                <a:ea typeface="Monaco" charset="0"/>
                <a:cs typeface="Calibri"/>
                <a:sym typeface="Monaco" charset="0"/>
              </a:rPr>
              <a:t>exp</a:t>
            </a:r>
            <a:r>
              <a:rPr lang="en-US" dirty="0">
                <a:latin typeface="Calibri"/>
                <a:ea typeface="Monaco" charset="0"/>
                <a:cs typeface="Calibri"/>
                <a:sym typeface="Monaco" charset="0"/>
              </a:rPr>
              <a:t> field</a:t>
            </a:r>
            <a:r>
              <a:rPr lang="en-US" dirty="0">
                <a:latin typeface="Calibri"/>
                <a:cs typeface="Calibri"/>
              </a:rPr>
              <a:t> </a:t>
            </a:r>
          </a:p>
          <a:p>
            <a:pPr marL="552450" lvl="1"/>
            <a:r>
              <a:rPr lang="en-US" dirty="0">
                <a:latin typeface="Calibri Italic" charset="0"/>
                <a:ea typeface="Calibri Italic" charset="0"/>
                <a:cs typeface="Calibri Italic" charset="0"/>
                <a:sym typeface="Calibri Italic" charset="0"/>
              </a:rPr>
              <a:t>Bias</a:t>
            </a:r>
            <a:r>
              <a:rPr lang="en-US" dirty="0"/>
              <a:t> = 2</a:t>
            </a:r>
            <a:r>
              <a:rPr lang="en-US" baseline="32000" dirty="0"/>
              <a:t>k-1</a:t>
            </a:r>
            <a:r>
              <a:rPr lang="en-US" dirty="0"/>
              <a:t> - 1, where </a:t>
            </a:r>
            <a:r>
              <a:rPr lang="en-US" dirty="0">
                <a:latin typeface="Calibri Italic" charset="0"/>
                <a:ea typeface="Calibri Italic" charset="0"/>
                <a:cs typeface="Calibri Italic" charset="0"/>
                <a:sym typeface="Calibri Italic" charset="0"/>
              </a:rPr>
              <a:t>k</a:t>
            </a:r>
            <a:r>
              <a:rPr lang="en-US" dirty="0"/>
              <a:t> is number of exponent bits</a:t>
            </a:r>
          </a:p>
          <a:p>
            <a:pPr marL="838200" lvl="2"/>
            <a:r>
              <a:rPr lang="en-US" dirty="0"/>
              <a:t>Single precision: </a:t>
            </a:r>
            <a:r>
              <a:rPr lang="en-US" dirty="0">
                <a:solidFill>
                  <a:srgbClr val="FF0000"/>
                </a:solidFill>
              </a:rPr>
              <a:t>127</a:t>
            </a:r>
            <a:r>
              <a:rPr lang="en-US" dirty="0"/>
              <a:t> (</a:t>
            </a:r>
            <a:r>
              <a:rPr lang="en-US" dirty="0" err="1">
                <a:latin typeface="Courier New Bold" panose="02070609020205020404" pitchFamily="49" charset="0"/>
                <a:cs typeface="Courier New Bold" panose="02070609020205020404" pitchFamily="49" charset="0"/>
              </a:rPr>
              <a:t>exp</a:t>
            </a:r>
            <a:r>
              <a:rPr lang="en-US" dirty="0"/>
              <a:t>: 1…254, E: -126…127)</a:t>
            </a:r>
          </a:p>
          <a:p>
            <a:pPr marL="838200" lvl="2"/>
            <a:r>
              <a:rPr lang="en-US" dirty="0"/>
              <a:t>Double precision: </a:t>
            </a:r>
            <a:r>
              <a:rPr lang="en-US" dirty="0">
                <a:solidFill>
                  <a:srgbClr val="FF0000"/>
                </a:solidFill>
              </a:rPr>
              <a:t>1023</a:t>
            </a:r>
            <a:r>
              <a:rPr lang="en-US" dirty="0"/>
              <a:t> (</a:t>
            </a:r>
            <a:r>
              <a:rPr lang="en-US" dirty="0" err="1">
                <a:latin typeface="Courier New Bold" panose="02070609020205020404" pitchFamily="49" charset="0"/>
                <a:cs typeface="Courier New Bold" panose="02070609020205020404" pitchFamily="49" charset="0"/>
              </a:rPr>
              <a:t>exp</a:t>
            </a:r>
            <a:r>
              <a:rPr lang="en-US" dirty="0"/>
              <a:t>: 1…2046, E: -1022…1023)</a:t>
            </a:r>
          </a:p>
          <a:p>
            <a:endParaRPr lang="en-US" dirty="0"/>
          </a:p>
          <a:p>
            <a:r>
              <a:rPr lang="en-US" dirty="0" err="1"/>
              <a:t>Significand</a:t>
            </a:r>
            <a:r>
              <a:rPr lang="en-US" dirty="0"/>
              <a:t> coded with implied leading 1: </a:t>
            </a:r>
            <a:r>
              <a:rPr lang="en-US" dirty="0">
                <a:latin typeface="Calibri Bold Italic" charset="0"/>
                <a:ea typeface="Calibri Bold Italic" charset="0"/>
                <a:cs typeface="Calibri Bold Italic" charset="0"/>
                <a:sym typeface="Calibri Bold Italic" charset="0"/>
              </a:rPr>
              <a:t>M</a:t>
            </a:r>
            <a:r>
              <a:rPr lang="en-US" dirty="0"/>
              <a:t>  =  </a:t>
            </a:r>
            <a:r>
              <a:rPr lang="en-US" dirty="0">
                <a:latin typeface="Calibri"/>
                <a:ea typeface="Monaco" charset="0"/>
                <a:cs typeface="Calibri"/>
                <a:sym typeface="Monaco" charset="0"/>
              </a:rPr>
              <a:t>1.xxx…x</a:t>
            </a:r>
            <a:r>
              <a:rPr lang="en-US" baseline="-6000" dirty="0">
                <a:latin typeface="Calibri"/>
                <a:ea typeface="Monaco" charset="0"/>
                <a:cs typeface="Calibri"/>
                <a:sym typeface="Monaco" charset="0"/>
              </a:rPr>
              <a:t>2</a:t>
            </a:r>
            <a:endParaRPr lang="en-US" dirty="0">
              <a:latin typeface="Calibri"/>
              <a:cs typeface="Calibri"/>
            </a:endParaRPr>
          </a:p>
          <a:p>
            <a:pPr marL="552450" lvl="1"/>
            <a:r>
              <a:rPr lang="en-US" dirty="0">
                <a:latin typeface="Calibri"/>
                <a:cs typeface="Calibri"/>
              </a:rPr>
              <a:t> </a:t>
            </a:r>
            <a:r>
              <a:rPr lang="en-US" dirty="0">
                <a:latin typeface="Calibri"/>
                <a:ea typeface="Monaco" charset="0"/>
                <a:cs typeface="Calibri"/>
                <a:sym typeface="Monaco" charset="0"/>
              </a:rPr>
              <a:t>xxx…x</a:t>
            </a:r>
            <a:r>
              <a:rPr lang="en-US" dirty="0">
                <a:latin typeface="Calibri"/>
                <a:cs typeface="Calibri"/>
              </a:rPr>
              <a:t>: bits of </a:t>
            </a:r>
            <a:r>
              <a:rPr lang="en-US" dirty="0" err="1">
                <a:latin typeface="Calibri"/>
                <a:ea typeface="Monaco" charset="0"/>
                <a:cs typeface="Calibri"/>
                <a:sym typeface="Monaco" charset="0"/>
              </a:rPr>
              <a:t>frac</a:t>
            </a:r>
            <a:r>
              <a:rPr lang="en-US" dirty="0">
                <a:latin typeface="Calibri"/>
                <a:ea typeface="Monaco" charset="0"/>
                <a:cs typeface="Calibri"/>
                <a:sym typeface="Monaco" charset="0"/>
              </a:rPr>
              <a:t> field</a:t>
            </a:r>
            <a:endParaRPr lang="en-US" dirty="0">
              <a:latin typeface="Calibri"/>
              <a:cs typeface="Calibri"/>
            </a:endParaRPr>
          </a:p>
          <a:p>
            <a:pPr marL="552450" lvl="1"/>
            <a:r>
              <a:rPr lang="en-US" dirty="0">
                <a:latin typeface="Calibri"/>
                <a:cs typeface="Calibri"/>
              </a:rPr>
              <a:t>Minimum when </a:t>
            </a:r>
            <a:r>
              <a:rPr lang="en-US" dirty="0" err="1">
                <a:latin typeface="Courier New Bold" panose="02070609020205020404" pitchFamily="49" charset="0"/>
                <a:ea typeface="Monaco" charset="0"/>
                <a:cs typeface="Courier New Bold" panose="02070609020205020404" pitchFamily="49" charset="0"/>
                <a:sym typeface="Monaco" charset="0"/>
              </a:rPr>
              <a:t>frac</a:t>
            </a:r>
            <a:r>
              <a:rPr lang="en-US" dirty="0">
                <a:latin typeface="Calibri"/>
                <a:ea typeface="Monaco" charset="0"/>
                <a:cs typeface="Calibri"/>
                <a:sym typeface="Monaco" charset="0"/>
              </a:rPr>
              <a:t>=000…0</a:t>
            </a:r>
            <a:r>
              <a:rPr lang="en-US" dirty="0">
                <a:latin typeface="Calibri"/>
                <a:cs typeface="Calibri"/>
              </a:rPr>
              <a:t> (</a:t>
            </a:r>
            <a:r>
              <a:rPr lang="en-US" dirty="0">
                <a:latin typeface="Calibri"/>
                <a:ea typeface="Calibri Italic" charset="0"/>
                <a:cs typeface="Calibri"/>
                <a:sym typeface="Calibri Italic" charset="0"/>
              </a:rPr>
              <a:t>M</a:t>
            </a:r>
            <a:r>
              <a:rPr lang="en-US" dirty="0">
                <a:latin typeface="Calibri"/>
                <a:cs typeface="Calibri"/>
              </a:rPr>
              <a:t> = 1.0)</a:t>
            </a:r>
          </a:p>
          <a:p>
            <a:pPr marL="552450" lvl="1"/>
            <a:r>
              <a:rPr lang="en-US" dirty="0">
                <a:latin typeface="Calibri"/>
                <a:cs typeface="Calibri"/>
              </a:rPr>
              <a:t>Maximum when </a:t>
            </a:r>
            <a:r>
              <a:rPr lang="en-US" dirty="0" err="1">
                <a:latin typeface="Courier New Bold" panose="02070609020205020404" pitchFamily="49" charset="0"/>
                <a:ea typeface="Monaco" charset="0"/>
                <a:cs typeface="Courier New Bold" panose="02070609020205020404" pitchFamily="49" charset="0"/>
                <a:sym typeface="Monaco" charset="0"/>
              </a:rPr>
              <a:t>frac</a:t>
            </a:r>
            <a:r>
              <a:rPr lang="en-US" dirty="0">
                <a:latin typeface="Calibri"/>
                <a:ea typeface="Monaco" charset="0"/>
                <a:cs typeface="Calibri"/>
                <a:sym typeface="Monaco" charset="0"/>
              </a:rPr>
              <a:t>=111…1</a:t>
            </a:r>
            <a:r>
              <a:rPr lang="en-US" dirty="0">
                <a:latin typeface="Calibri"/>
                <a:cs typeface="Calibri"/>
              </a:rPr>
              <a:t> (</a:t>
            </a:r>
            <a:r>
              <a:rPr lang="en-US" dirty="0">
                <a:latin typeface="Calibri"/>
                <a:ea typeface="Calibri Italic" charset="0"/>
                <a:cs typeface="Calibri"/>
                <a:sym typeface="Calibri Italic" charset="0"/>
              </a:rPr>
              <a:t>M</a:t>
            </a:r>
            <a:r>
              <a:rPr lang="en-US" dirty="0">
                <a:latin typeface="Calibri"/>
                <a:cs typeface="Calibri"/>
              </a:rPr>
              <a:t> = 2.0 – ε)</a:t>
            </a:r>
          </a:p>
          <a:p>
            <a:pPr marL="552450" lvl="1"/>
            <a:r>
              <a:rPr lang="en-US" dirty="0"/>
              <a:t>Get extra leading bit for “free”</a:t>
            </a:r>
          </a:p>
        </p:txBody>
      </p:sp>
      <p:sp>
        <p:nvSpPr>
          <p:cNvPr id="2" name="Rectangle 1"/>
          <p:cNvSpPr/>
          <p:nvPr/>
        </p:nvSpPr>
        <p:spPr>
          <a:xfrm>
            <a:off x="6858000" y="533400"/>
            <a:ext cx="1944162" cy="461665"/>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endParaRPr lang="en-US" sz="24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693270" y="5816600"/>
            <a:ext cx="355600" cy="355600"/>
          </a:xfrm>
          <a:prstGeom prst="rect">
            <a:avLst/>
          </a:prstGeom>
          <a:solidFill>
            <a:srgbClr val="FFFF99"/>
          </a:solidFill>
          <a:ln w="25400">
            <a:solidFill>
              <a:schemeClr val="tx1"/>
            </a:solidFill>
            <a:miter lim="800000"/>
            <a:headEnd/>
            <a:tailEnd/>
          </a:ln>
          <a:effectLst/>
        </p:spPr>
        <p:txBody>
          <a:bodyPr wrap="none" lIns="90487" tIns="44450" rIns="90487" bIns="44450" anchor="ctr"/>
          <a:lstStyle/>
          <a:p>
            <a:pPr>
              <a:lnSpc>
                <a:spcPct val="100000"/>
              </a:lnSpc>
            </a:pPr>
            <a:endParaRPr lang="en-US" sz="1800" dirty="0">
              <a:latin typeface="Courier New" pitchFamily="49" charset="0"/>
            </a:endParaRPr>
          </a:p>
        </p:txBody>
      </p:sp>
      <p:sp>
        <p:nvSpPr>
          <p:cNvPr id="9" name="Rectangle 6"/>
          <p:cNvSpPr>
            <a:spLocks noChangeArrowheads="1"/>
          </p:cNvSpPr>
          <p:nvPr/>
        </p:nvSpPr>
        <p:spPr bwMode="auto">
          <a:xfrm>
            <a:off x="1151965" y="5816600"/>
            <a:ext cx="1779495" cy="355600"/>
          </a:xfrm>
          <a:prstGeom prst="rect">
            <a:avLst/>
          </a:prstGeom>
          <a:solidFill>
            <a:srgbClr val="EFBFBF"/>
          </a:solidFill>
          <a:ln w="25400">
            <a:solidFill>
              <a:schemeClr val="tx1"/>
            </a:solidFill>
            <a:miter lim="800000"/>
            <a:headEnd/>
            <a:tailEnd/>
          </a:ln>
          <a:effectLst/>
        </p:spPr>
        <p:txBody>
          <a:bodyPr wrap="none" lIns="90487" tIns="44450" rIns="90487" bIns="44450" anchor="ctr"/>
          <a:lstStyle/>
          <a:p>
            <a:pPr>
              <a:lnSpc>
                <a:spcPct val="100000"/>
              </a:lnSpc>
            </a:pPr>
            <a:endParaRPr lang="en-US" sz="1800" dirty="0">
              <a:latin typeface="Courier New" pitchFamily="49" charset="0"/>
            </a:endParaRPr>
          </a:p>
        </p:txBody>
      </p:sp>
      <p:sp>
        <p:nvSpPr>
          <p:cNvPr id="10" name="Rectangle 7"/>
          <p:cNvSpPr>
            <a:spLocks noChangeArrowheads="1"/>
          </p:cNvSpPr>
          <p:nvPr/>
        </p:nvSpPr>
        <p:spPr bwMode="auto">
          <a:xfrm>
            <a:off x="3048000" y="5816600"/>
            <a:ext cx="5066555" cy="355600"/>
          </a:xfrm>
          <a:prstGeom prst="rect">
            <a:avLst/>
          </a:prstGeom>
          <a:solidFill>
            <a:schemeClr val="accent2">
              <a:lumMod val="20000"/>
              <a:lumOff val="80000"/>
            </a:schemeClr>
          </a:solidFill>
          <a:ln w="25400">
            <a:solidFill>
              <a:schemeClr val="tx1"/>
            </a:solidFill>
            <a:miter lim="800000"/>
            <a:headEnd/>
            <a:tailEnd/>
          </a:ln>
          <a:effectLst/>
        </p:spPr>
        <p:txBody>
          <a:bodyPr wrap="none" lIns="90487" tIns="44450" rIns="90487" bIns="44450" anchor="ctr"/>
          <a:lstStyle/>
          <a:p>
            <a:pPr>
              <a:lnSpc>
                <a:spcPct val="100000"/>
              </a:lnSpc>
            </a:pPr>
            <a:endParaRPr lang="en-US" sz="1800" dirty="0">
              <a:latin typeface="Courier New" pitchFamily="49" charset="0"/>
            </a:endParaRPr>
          </a:p>
        </p:txBody>
      </p:sp>
      <p:sp>
        <p:nvSpPr>
          <p:cNvPr id="115714" name="Rectangle 2"/>
          <p:cNvSpPr>
            <a:spLocks noGrp="1" noChangeArrowheads="1"/>
          </p:cNvSpPr>
          <p:nvPr>
            <p:ph type="title"/>
          </p:nvPr>
        </p:nvSpPr>
        <p:spPr>
          <a:xfrm>
            <a:off x="448733" y="552978"/>
            <a:ext cx="7366000" cy="573088"/>
          </a:xfrm>
        </p:spPr>
        <p:txBody>
          <a:bodyPr/>
          <a:lstStyle/>
          <a:p>
            <a:r>
              <a:rPr lang="en-US" dirty="0"/>
              <a:t>Normalized Encoding Example</a:t>
            </a:r>
          </a:p>
        </p:txBody>
      </p:sp>
      <p:sp>
        <p:nvSpPr>
          <p:cNvPr id="115715" name="Rectangle 3"/>
          <p:cNvSpPr>
            <a:spLocks noGrp="1" noChangeArrowheads="1"/>
          </p:cNvSpPr>
          <p:nvPr>
            <p:ph type="body" idx="1"/>
          </p:nvPr>
        </p:nvSpPr>
        <p:spPr>
          <a:xfrm>
            <a:off x="457200" y="1371600"/>
            <a:ext cx="8255000" cy="5029200"/>
          </a:xfrm>
        </p:spPr>
        <p:txBody>
          <a:bodyPr/>
          <a:lstStyle/>
          <a:p>
            <a:pPr marL="223838" indent="-223838" defTabSz="895350">
              <a:lnSpc>
                <a:spcPct val="85000"/>
              </a:lnSpc>
              <a:tabLst>
                <a:tab pos="914400" algn="l"/>
                <a:tab pos="1828800" algn="l"/>
                <a:tab pos="2400300" algn="l"/>
                <a:tab pos="2971800" algn="l"/>
              </a:tabLst>
            </a:pPr>
            <a:r>
              <a:rPr lang="en-US" sz="2000" dirty="0"/>
              <a:t>Value: </a:t>
            </a:r>
            <a:r>
              <a:rPr lang="en-US" sz="1800" dirty="0">
                <a:latin typeface="Courier New"/>
                <a:cs typeface="Courier New"/>
              </a:rPr>
              <a:t>float F = 15213.0;</a:t>
            </a:r>
          </a:p>
          <a:p>
            <a:pPr marL="560388" lvl="1" indent="-222250" defTabSz="895350">
              <a:lnSpc>
                <a:spcPct val="90000"/>
              </a:lnSpc>
              <a:tabLst>
                <a:tab pos="914400" algn="l"/>
                <a:tab pos="1828800" algn="l"/>
                <a:tab pos="2400300" algn="l"/>
                <a:tab pos="2971800" algn="l"/>
              </a:tabLst>
            </a:pPr>
            <a:r>
              <a:rPr lang="en-US" sz="1800" b="0" dirty="0"/>
              <a:t>15213</a:t>
            </a:r>
            <a:r>
              <a:rPr lang="en-US" sz="1800" b="0" baseline="-25000" dirty="0"/>
              <a:t>10</a:t>
            </a:r>
            <a:r>
              <a:rPr lang="en-US" sz="1800" b="0" dirty="0"/>
              <a:t>  = 11101101101101</a:t>
            </a:r>
            <a:r>
              <a:rPr lang="en-US" sz="1800" b="0" baseline="-25000" dirty="0"/>
              <a:t>2  </a:t>
            </a:r>
            <a:r>
              <a:rPr lang="en-US" sz="1800" b="0" dirty="0"/>
              <a:t> </a:t>
            </a:r>
          </a:p>
          <a:p>
            <a:pPr marL="560388" lvl="1" indent="-222250" defTabSz="895350">
              <a:lnSpc>
                <a:spcPct val="90000"/>
              </a:lnSpc>
              <a:buNone/>
              <a:tabLst>
                <a:tab pos="914400" algn="l"/>
                <a:tab pos="1828800" algn="l"/>
                <a:tab pos="2400300" algn="l"/>
                <a:tab pos="2971800" algn="l"/>
              </a:tabLst>
            </a:pPr>
            <a:r>
              <a:rPr lang="en-US" sz="1800" dirty="0"/>
              <a:t>                     </a:t>
            </a:r>
            <a:r>
              <a:rPr lang="en-US" sz="1800" b="0" dirty="0"/>
              <a:t>= 1.1101101101101</a:t>
            </a:r>
            <a:r>
              <a:rPr lang="en-US" sz="1800" b="0" baseline="-25000" dirty="0"/>
              <a:t>2</a:t>
            </a:r>
            <a:r>
              <a:rPr lang="en-US" sz="1800" b="0" dirty="0"/>
              <a:t> x 2</a:t>
            </a:r>
            <a:r>
              <a:rPr lang="en-US" sz="1800" b="0" baseline="30000" dirty="0"/>
              <a:t>13</a:t>
            </a:r>
            <a:endParaRPr lang="en-US" sz="1800" b="0" dirty="0"/>
          </a:p>
          <a:p>
            <a:pPr marL="223838" indent="-223838" defTabSz="895350">
              <a:lnSpc>
                <a:spcPct val="85000"/>
              </a:lnSpc>
              <a:tabLst>
                <a:tab pos="914400" algn="l"/>
                <a:tab pos="1828800" algn="l"/>
                <a:tab pos="2400300" algn="l"/>
                <a:tab pos="2971800" algn="l"/>
              </a:tabLst>
            </a:pPr>
            <a:endParaRPr lang="en-US" sz="2000" dirty="0"/>
          </a:p>
          <a:p>
            <a:pPr marL="223838" indent="-223838" defTabSz="895350">
              <a:lnSpc>
                <a:spcPct val="85000"/>
              </a:lnSpc>
              <a:tabLst>
                <a:tab pos="914400" algn="l"/>
                <a:tab pos="1828800" algn="l"/>
                <a:tab pos="2400300" algn="l"/>
                <a:tab pos="2971800" algn="l"/>
              </a:tabLst>
            </a:pPr>
            <a:r>
              <a:rPr lang="en-US" sz="2000" dirty="0" err="1"/>
              <a:t>Significand</a:t>
            </a:r>
            <a:endParaRPr lang="en-US" sz="2000" dirty="0"/>
          </a:p>
          <a:p>
            <a:pPr marL="560388" lvl="1" indent="-222250" defTabSz="895350">
              <a:lnSpc>
                <a:spcPct val="90000"/>
              </a:lnSpc>
              <a:buFont typeface="Wingdings" pitchFamily="2" charset="2"/>
              <a:buNone/>
              <a:tabLst>
                <a:tab pos="914400" algn="l"/>
                <a:tab pos="1828800" algn="l"/>
                <a:tab pos="2400300" algn="l"/>
                <a:tab pos="2971800" algn="l"/>
              </a:tabLst>
            </a:pPr>
            <a:r>
              <a:rPr lang="en-US" sz="1800" b="0" i="1" dirty="0"/>
              <a:t>M</a:t>
            </a:r>
            <a:r>
              <a:rPr lang="en-US" sz="1800" dirty="0"/>
              <a:t> 	= 	</a:t>
            </a:r>
            <a:r>
              <a:rPr lang="en-US" sz="1800" b="1" dirty="0">
                <a:latin typeface="Courier New" pitchFamily="49" charset="0"/>
                <a:cs typeface="Courier New" pitchFamily="49" charset="0"/>
              </a:rPr>
              <a:t>1.</a:t>
            </a:r>
            <a:r>
              <a:rPr lang="en-US" sz="1800" b="1" u="sng" dirty="0">
                <a:latin typeface="Courier New" pitchFamily="49" charset="0"/>
                <a:cs typeface="Courier New" pitchFamily="49" charset="0"/>
              </a:rPr>
              <a:t>1101101101101</a:t>
            </a:r>
            <a:r>
              <a:rPr lang="en-US" sz="1800" b="1" baseline="-25000" dirty="0">
                <a:latin typeface="Courier New" pitchFamily="49" charset="0"/>
                <a:cs typeface="Courier New" pitchFamily="49" charset="0"/>
              </a:rPr>
              <a:t>2</a:t>
            </a:r>
            <a:endParaRPr lang="en-US" sz="1800" b="1" dirty="0">
              <a:latin typeface="Courier New" pitchFamily="49" charset="0"/>
              <a:cs typeface="Courier New" pitchFamily="49" charset="0"/>
            </a:endParaRPr>
          </a:p>
          <a:p>
            <a:pPr marL="560388" lvl="1" indent="-222250" defTabSz="895350">
              <a:lnSpc>
                <a:spcPct val="90000"/>
              </a:lnSpc>
              <a:buFont typeface="Wingdings" pitchFamily="2" charset="2"/>
              <a:buNone/>
              <a:tabLst>
                <a:tab pos="914400" algn="l"/>
                <a:tab pos="1828800" algn="l"/>
                <a:tab pos="2400300" algn="l"/>
                <a:tab pos="2971800" algn="l"/>
              </a:tabLst>
            </a:pPr>
            <a:r>
              <a:rPr lang="en-US" sz="1800" b="1" dirty="0" err="1">
                <a:latin typeface="Courier New" pitchFamily="49" charset="0"/>
              </a:rPr>
              <a:t>frac</a:t>
            </a:r>
            <a:r>
              <a:rPr lang="en-US" sz="1800" b="1" dirty="0">
                <a:latin typeface="Courier New" pitchFamily="49" charset="0"/>
              </a:rPr>
              <a:t>	= 	  </a:t>
            </a:r>
            <a:r>
              <a:rPr lang="en-US" sz="1800" b="1" u="sng" dirty="0">
                <a:latin typeface="Courier New" pitchFamily="49" charset="0"/>
              </a:rPr>
              <a:t>1101101101101</a:t>
            </a:r>
            <a:r>
              <a:rPr lang="en-US" sz="1800" b="1" dirty="0">
                <a:latin typeface="Courier New" pitchFamily="49" charset="0"/>
              </a:rPr>
              <a:t>0000000000</a:t>
            </a:r>
            <a:r>
              <a:rPr lang="en-US" sz="1800" b="1" baseline="-25000" dirty="0">
                <a:latin typeface="Courier New" pitchFamily="49" charset="0"/>
              </a:rPr>
              <a:t>2</a:t>
            </a:r>
            <a:endParaRPr lang="en-US" sz="1800" b="1" dirty="0"/>
          </a:p>
          <a:p>
            <a:pPr marL="223838" indent="-223838" defTabSz="895350">
              <a:lnSpc>
                <a:spcPct val="85000"/>
              </a:lnSpc>
              <a:tabLst>
                <a:tab pos="914400" algn="l"/>
                <a:tab pos="1828800" algn="l"/>
                <a:tab pos="2400300" algn="l"/>
                <a:tab pos="2971800" algn="l"/>
              </a:tabLst>
            </a:pPr>
            <a:endParaRPr lang="en-US" sz="2000" dirty="0"/>
          </a:p>
          <a:p>
            <a:pPr marL="223838" indent="-223838" defTabSz="895350">
              <a:lnSpc>
                <a:spcPct val="85000"/>
              </a:lnSpc>
              <a:tabLst>
                <a:tab pos="914400" algn="l"/>
                <a:tab pos="1828800" algn="l"/>
                <a:tab pos="2400300" algn="l"/>
                <a:tab pos="2971800" algn="l"/>
              </a:tabLst>
            </a:pPr>
            <a:r>
              <a:rPr lang="en-US" sz="2000" dirty="0"/>
              <a:t>Exponent</a:t>
            </a:r>
          </a:p>
          <a:p>
            <a:pPr marL="560388" lvl="1" indent="-222250" defTabSz="895350">
              <a:lnSpc>
                <a:spcPct val="90000"/>
              </a:lnSpc>
              <a:buFont typeface="Wingdings" pitchFamily="2" charset="2"/>
              <a:buNone/>
              <a:tabLst>
                <a:tab pos="914400" algn="l"/>
                <a:tab pos="1828800" algn="l"/>
                <a:tab pos="2400300" algn="l"/>
                <a:tab pos="2971800" algn="l"/>
              </a:tabLst>
            </a:pPr>
            <a:r>
              <a:rPr lang="en-US" sz="1800" b="0" i="1" dirty="0"/>
              <a:t>E	</a:t>
            </a:r>
            <a:r>
              <a:rPr lang="en-US" sz="1800" dirty="0"/>
              <a:t> 	= 	13</a:t>
            </a:r>
          </a:p>
          <a:p>
            <a:pPr marL="560388" lvl="1" indent="-222250" defTabSz="895350">
              <a:lnSpc>
                <a:spcPct val="90000"/>
              </a:lnSpc>
              <a:buFont typeface="Wingdings" pitchFamily="2" charset="2"/>
              <a:buNone/>
              <a:tabLst>
                <a:tab pos="914400" algn="l"/>
                <a:tab pos="1828800" algn="l"/>
                <a:tab pos="2400300" algn="l"/>
                <a:tab pos="2971800" algn="l"/>
              </a:tabLst>
            </a:pPr>
            <a:r>
              <a:rPr lang="en-US" sz="1800" b="0" i="1" dirty="0"/>
              <a:t>Bias</a:t>
            </a:r>
            <a:r>
              <a:rPr lang="en-US" sz="1800" dirty="0"/>
              <a:t> 	= 	127</a:t>
            </a:r>
          </a:p>
          <a:p>
            <a:pPr marL="560388" lvl="1" indent="-222250" defTabSz="895350">
              <a:lnSpc>
                <a:spcPct val="90000"/>
              </a:lnSpc>
              <a:buFont typeface="Wingdings" pitchFamily="2" charset="2"/>
              <a:buNone/>
              <a:tabLst>
                <a:tab pos="914400" algn="l"/>
                <a:tab pos="1828800" algn="l"/>
                <a:tab pos="2400300" algn="l"/>
                <a:tab pos="2971800" algn="l"/>
              </a:tabLst>
            </a:pPr>
            <a:r>
              <a:rPr lang="en-US" sz="1800" dirty="0" err="1">
                <a:latin typeface="Courier New Bold" panose="02070609020205020404" pitchFamily="49" charset="0"/>
                <a:cs typeface="Courier New Bold" panose="02070609020205020404" pitchFamily="49" charset="0"/>
              </a:rPr>
              <a:t>exp</a:t>
            </a:r>
            <a:r>
              <a:rPr lang="en-US" sz="1800" dirty="0"/>
              <a:t> 	= 	140 	=	</a:t>
            </a:r>
            <a:r>
              <a:rPr lang="en-US" sz="1800" b="1" dirty="0">
                <a:latin typeface="Courier New" pitchFamily="49" charset="0"/>
              </a:rPr>
              <a:t>10001100</a:t>
            </a:r>
            <a:r>
              <a:rPr lang="en-US" sz="1800" b="1" baseline="-25000" dirty="0">
                <a:latin typeface="Courier New" pitchFamily="49" charset="0"/>
              </a:rPr>
              <a:t>2</a:t>
            </a:r>
          </a:p>
          <a:p>
            <a:pPr marL="560388" lvl="1" indent="-222250" defTabSz="895350">
              <a:lnSpc>
                <a:spcPct val="90000"/>
              </a:lnSpc>
              <a:buFont typeface="Wingdings" pitchFamily="2" charset="2"/>
              <a:buNone/>
              <a:tabLst>
                <a:tab pos="914400" algn="l"/>
                <a:tab pos="1828800" algn="l"/>
                <a:tab pos="2400300" algn="l"/>
                <a:tab pos="2971800" algn="l"/>
              </a:tabLst>
            </a:pPr>
            <a:endParaRPr lang="en-US" sz="1800" b="1" baseline="-25000" dirty="0">
              <a:latin typeface="Courier New" pitchFamily="49" charset="0"/>
            </a:endParaRPr>
          </a:p>
          <a:p>
            <a:pPr marL="223838" indent="-223838" defTabSz="895350">
              <a:lnSpc>
                <a:spcPct val="85000"/>
              </a:lnSpc>
              <a:tabLst>
                <a:tab pos="914400" algn="l"/>
                <a:tab pos="1828800" algn="l"/>
                <a:tab pos="2400300" algn="l"/>
                <a:tab pos="2971800" algn="l"/>
              </a:tabLst>
            </a:pPr>
            <a:r>
              <a:rPr lang="en-US" sz="2000" dirty="0"/>
              <a:t>Result:</a:t>
            </a:r>
            <a:br>
              <a:rPr lang="en-US" sz="2000" dirty="0"/>
            </a:br>
            <a:r>
              <a:rPr lang="en-US" sz="2000" dirty="0"/>
              <a:t/>
            </a:r>
            <a:br>
              <a:rPr lang="en-US" sz="2000" dirty="0"/>
            </a:br>
            <a:r>
              <a:rPr lang="en-US" sz="2800" dirty="0">
                <a:latin typeface="Courier New" pitchFamily="49" charset="0"/>
              </a:rPr>
              <a:t>0 10001100 11011011011010000000000 </a:t>
            </a:r>
          </a:p>
          <a:p>
            <a:pPr marL="560388" lvl="1" indent="-222250" defTabSz="895350">
              <a:lnSpc>
                <a:spcPct val="90000"/>
              </a:lnSpc>
              <a:buFont typeface="Wingdings" pitchFamily="2" charset="2"/>
              <a:buNone/>
              <a:tabLst>
                <a:tab pos="914400" algn="l"/>
                <a:tab pos="1828800" algn="l"/>
                <a:tab pos="2400300" algn="l"/>
                <a:tab pos="2971800" algn="l"/>
              </a:tabLst>
            </a:pPr>
            <a:endParaRPr lang="en-US" sz="1800" dirty="0"/>
          </a:p>
        </p:txBody>
      </p:sp>
      <p:sp>
        <p:nvSpPr>
          <p:cNvPr id="4" name="TextBox 3"/>
          <p:cNvSpPr txBox="1"/>
          <p:nvPr/>
        </p:nvSpPr>
        <p:spPr>
          <a:xfrm>
            <a:off x="685625" y="6172200"/>
            <a:ext cx="369362" cy="461665"/>
          </a:xfrm>
          <a:prstGeom prst="rect">
            <a:avLst/>
          </a:prstGeom>
          <a:noFill/>
        </p:spPr>
        <p:txBody>
          <a:bodyPr wrap="none" rtlCol="0">
            <a:spAutoFit/>
          </a:bodyPr>
          <a:lstStyle/>
          <a:p>
            <a:r>
              <a:rPr lang="en-US" sz="2400" b="1" dirty="0">
                <a:latin typeface="Courier New" pitchFamily="49" charset="0"/>
                <a:cs typeface="Courier New" pitchFamily="49" charset="0"/>
              </a:rPr>
              <a:t>s</a:t>
            </a:r>
          </a:p>
        </p:txBody>
      </p:sp>
      <p:sp>
        <p:nvSpPr>
          <p:cNvPr id="5" name="TextBox 4"/>
          <p:cNvSpPr txBox="1"/>
          <p:nvPr/>
        </p:nvSpPr>
        <p:spPr>
          <a:xfrm>
            <a:off x="1623971" y="6172200"/>
            <a:ext cx="738754" cy="461665"/>
          </a:xfrm>
          <a:prstGeom prst="rect">
            <a:avLst/>
          </a:prstGeom>
          <a:noFill/>
        </p:spPr>
        <p:txBody>
          <a:bodyPr wrap="none" rtlCol="0">
            <a:spAutoFit/>
          </a:bodyPr>
          <a:lstStyle/>
          <a:p>
            <a:r>
              <a:rPr lang="en-US" sz="2400" b="1" dirty="0">
                <a:latin typeface="Courier New" pitchFamily="49" charset="0"/>
                <a:cs typeface="Courier New" pitchFamily="49" charset="0"/>
              </a:rPr>
              <a:t>exp</a:t>
            </a:r>
          </a:p>
        </p:txBody>
      </p:sp>
      <p:sp>
        <p:nvSpPr>
          <p:cNvPr id="6" name="TextBox 5"/>
          <p:cNvSpPr txBox="1"/>
          <p:nvPr/>
        </p:nvSpPr>
        <p:spPr>
          <a:xfrm>
            <a:off x="4868452" y="6172200"/>
            <a:ext cx="923450" cy="461665"/>
          </a:xfrm>
          <a:prstGeom prst="rect">
            <a:avLst/>
          </a:prstGeom>
          <a:noFill/>
        </p:spPr>
        <p:txBody>
          <a:bodyPr wrap="none" rtlCol="0">
            <a:spAutoFit/>
          </a:bodyPr>
          <a:lstStyle/>
          <a:p>
            <a:r>
              <a:rPr lang="en-US" sz="2400" b="1" dirty="0" err="1">
                <a:latin typeface="Courier New" pitchFamily="49" charset="0"/>
                <a:cs typeface="Courier New" pitchFamily="49" charset="0"/>
              </a:rPr>
              <a:t>frac</a:t>
            </a:r>
            <a:endParaRPr lang="en-US" sz="2400" b="1" dirty="0">
              <a:latin typeface="Courier New" pitchFamily="49" charset="0"/>
              <a:cs typeface="Courier New" pitchFamily="49" charset="0"/>
            </a:endParaRPr>
          </a:p>
        </p:txBody>
      </p:sp>
      <p:sp>
        <p:nvSpPr>
          <p:cNvPr id="11" name="Rectangle 10"/>
          <p:cNvSpPr/>
          <p:nvPr/>
        </p:nvSpPr>
        <p:spPr>
          <a:xfrm>
            <a:off x="6853417" y="540603"/>
            <a:ext cx="2141933" cy="830997"/>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p>
          <a:p>
            <a:r>
              <a:rPr lang="en-US" sz="2400" dirty="0">
                <a:latin typeface="Calibri Bold Italic" charset="0"/>
                <a:ea typeface="Calibri Bold Italic" charset="0"/>
                <a:cs typeface="Calibri Bold Italic" charset="0"/>
                <a:sym typeface="Calibri Bold Italic" charset="0"/>
              </a:rPr>
              <a:t>E</a:t>
            </a:r>
            <a:r>
              <a:rPr lang="en-US" sz="2400" dirty="0"/>
              <a:t>  =  </a:t>
            </a:r>
            <a:r>
              <a:rPr lang="en-US" sz="2400" dirty="0" err="1">
                <a:latin typeface="Courier New Bold" panose="02070609020205020404" pitchFamily="49" charset="0"/>
                <a:ea typeface="Calibri Bold Italic" charset="0"/>
                <a:cs typeface="Courier New Bold" panose="02070609020205020404" pitchFamily="49" charset="0"/>
                <a:sym typeface="Calibri Bold Italic" charset="0"/>
              </a:rPr>
              <a:t>exp</a:t>
            </a:r>
            <a:r>
              <a:rPr lang="en-US" sz="2400" dirty="0"/>
              <a:t> – </a:t>
            </a:r>
            <a:r>
              <a:rPr lang="en-US" sz="2400" dirty="0">
                <a:latin typeface="Calibri Bold Italic" charset="0"/>
                <a:ea typeface="Calibri Bold Italic" charset="0"/>
                <a:cs typeface="Calibri Bold Italic" charset="0"/>
                <a:sym typeface="Calibri Bold Italic" charset="0"/>
              </a:rPr>
              <a:t>Bias</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1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71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71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715">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txBox="1">
            <a:spLocks noChangeArrowheads="1"/>
          </p:cNvSpPr>
          <p:nvPr/>
        </p:nvSpPr>
        <p:spPr bwMode="auto">
          <a:xfrm>
            <a:off x="457200" y="142875"/>
            <a:ext cx="8229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algn="l"/>
            <a:r>
              <a:rPr lang="en-US" altLang="zh-CN" sz="3600" kern="0" smtClean="0">
                <a:ea typeface="宋体" panose="02010600030101010101" pitchFamily="2" charset="-122"/>
              </a:rPr>
              <a:t>    IEEE 754</a:t>
            </a:r>
            <a:r>
              <a:rPr lang="zh-CN" altLang="en-US" sz="3600" kern="0" smtClean="0">
                <a:ea typeface="宋体" panose="02010600030101010101" pitchFamily="2" charset="-122"/>
              </a:rPr>
              <a:t>标准</a:t>
            </a:r>
          </a:p>
        </p:txBody>
      </p:sp>
      <p:sp>
        <p:nvSpPr>
          <p:cNvPr id="23" name="Rectangle 3"/>
          <p:cNvSpPr txBox="1">
            <a:spLocks noChangeArrowheads="1"/>
          </p:cNvSpPr>
          <p:nvPr/>
        </p:nvSpPr>
        <p:spPr bwMode="auto">
          <a:xfrm>
            <a:off x="519113" y="860425"/>
            <a:ext cx="8183562"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zh-CN" altLang="en-US" sz="2200" b="0" i="0" u="none" strike="noStrike" kern="0" cap="none" spc="0" normalizeH="0" baseline="0" noProof="0" smtClean="0">
                <a:ln>
                  <a:noFill/>
                </a:ln>
                <a:solidFill>
                  <a:srgbClr val="000000"/>
                </a:solidFill>
                <a:effectLst/>
                <a:uLnTx/>
                <a:uFillTx/>
                <a:latin typeface="Arial"/>
                <a:ea typeface="宋体"/>
                <a:cs typeface="+mn-cs"/>
              </a:rPr>
              <a:t>    </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zh-CN" sz="2500" b="1" i="0" u="none" strike="noStrike" kern="0" cap="none" spc="0" normalizeH="0" baseline="0" noProof="0" smtClean="0">
                <a:ln>
                  <a:noFill/>
                </a:ln>
                <a:solidFill>
                  <a:srgbClr val="000000"/>
                </a:solidFill>
                <a:effectLst/>
                <a:uLnTx/>
                <a:uFillTx/>
                <a:latin typeface="Arial"/>
                <a:ea typeface="宋体"/>
                <a:cs typeface="+mn-cs"/>
              </a:rPr>
              <a:t>Single Precision ： </a:t>
            </a:r>
            <a:endParaRPr kumimoji="0" lang="en-US" altLang="zh-CN" sz="2500" b="1" i="0" u="none" strike="noStrike" kern="0" cap="none" spc="0" normalizeH="0" baseline="0" noProof="0" smtClean="0">
              <a:ln>
                <a:noFill/>
              </a:ln>
              <a:solidFill>
                <a:srgbClr val="990000"/>
              </a:solidFill>
              <a:effectLst/>
              <a:uLnTx/>
              <a:uFillTx/>
              <a:latin typeface="Arial"/>
              <a:ea typeface="宋体"/>
              <a:cs typeface="+mn-cs"/>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zh-CN" sz="2500" b="1" i="0" u="none" strike="noStrike" kern="0" cap="none" spc="0" normalizeH="0" baseline="0" noProof="0" smtClean="0">
                <a:ln>
                  <a:noFill/>
                </a:ln>
                <a:solidFill>
                  <a:srgbClr val="FF6600"/>
                </a:solidFill>
                <a:effectLst/>
                <a:uLnTx/>
                <a:uFillTx/>
                <a:latin typeface="Arial"/>
                <a:ea typeface="宋体"/>
                <a:cs typeface="+mn-cs"/>
              </a:rPr>
              <a:t>		  </a:t>
            </a:r>
            <a:r>
              <a:rPr kumimoji="0" lang="en-US" altLang="zh-CN" sz="2400" b="1" i="0" u="none" strike="noStrike" kern="0" cap="none" spc="0" normalizeH="0" baseline="0" noProof="0" smtClean="0">
                <a:ln>
                  <a:noFill/>
                </a:ln>
                <a:solidFill>
                  <a:srgbClr val="FF6600"/>
                </a:solidFill>
                <a:effectLst/>
                <a:uLnTx/>
                <a:uFillTx/>
                <a:latin typeface="Arial"/>
                <a:ea typeface="宋体"/>
                <a:cs typeface="+mn-cs"/>
              </a:rPr>
              <a:t>S</a:t>
            </a:r>
            <a:r>
              <a:rPr kumimoji="0" lang="en-US" altLang="zh-CN" sz="2400" b="1" i="0" u="none" strike="noStrike" kern="0" cap="none" spc="0" normalizeH="0" baseline="0" noProof="0" smtClean="0">
                <a:ln>
                  <a:noFill/>
                </a:ln>
                <a:solidFill>
                  <a:srgbClr val="00E0CB"/>
                </a:solidFill>
                <a:effectLst/>
                <a:uLnTx/>
                <a:uFillTx/>
                <a:latin typeface="Arial"/>
                <a:ea typeface="宋体"/>
                <a:cs typeface="+mn-cs"/>
              </a:rPr>
              <a:t>     </a:t>
            </a:r>
            <a:r>
              <a:rPr kumimoji="0" lang="en-US" altLang="zh-CN" sz="2400" b="1" i="0" u="none" strike="noStrike" kern="0" cap="none" spc="0" normalizeH="0" baseline="0" noProof="0" smtClean="0">
                <a:ln>
                  <a:noFill/>
                </a:ln>
                <a:solidFill>
                  <a:srgbClr val="009242"/>
                </a:solidFill>
                <a:effectLst/>
                <a:uLnTx/>
                <a:uFillTx/>
                <a:latin typeface="Arial"/>
                <a:ea typeface="宋体"/>
                <a:cs typeface="+mn-cs"/>
              </a:rPr>
              <a:t>Exponent</a:t>
            </a:r>
            <a:r>
              <a:rPr kumimoji="0" lang="en-US" altLang="zh-CN" sz="2400" b="1" i="0" u="none" strike="noStrike" kern="0" cap="none" spc="0" normalizeH="0" baseline="0" noProof="0" smtClean="0">
                <a:ln>
                  <a:noFill/>
                </a:ln>
                <a:solidFill>
                  <a:srgbClr val="FD0128"/>
                </a:solidFill>
                <a:effectLst/>
                <a:uLnTx/>
                <a:uFillTx/>
                <a:latin typeface="Arial"/>
                <a:ea typeface="宋体"/>
                <a:cs typeface="+mn-cs"/>
              </a:rPr>
              <a:t>                </a:t>
            </a:r>
            <a:r>
              <a:rPr kumimoji="0" lang="en-US" altLang="zh-CN" sz="2400" b="1" i="0" u="none" strike="noStrike" kern="0" cap="none" spc="0" normalizeH="0" baseline="0" noProof="0" smtClean="0">
                <a:ln>
                  <a:noFill/>
                </a:ln>
                <a:solidFill>
                  <a:srgbClr val="063DE9"/>
                </a:solidFill>
                <a:effectLst/>
                <a:uLnTx/>
                <a:uFillTx/>
                <a:latin typeface="Arial"/>
                <a:ea typeface="宋体"/>
                <a:cs typeface="+mn-cs"/>
              </a:rPr>
              <a:t>Significand</a:t>
            </a:r>
            <a:endParaRPr kumimoji="0" lang="en-US" altLang="zh-CN" sz="2400" b="1" i="0" u="none" strike="noStrike" kern="0" cap="none" spc="0" normalizeH="0" baseline="0" noProof="0" smtClean="0">
              <a:ln>
                <a:noFill/>
              </a:ln>
              <a:solidFill>
                <a:srgbClr val="FD0128"/>
              </a:solidFill>
              <a:effectLst/>
              <a:uLnTx/>
              <a:uFillTx/>
              <a:latin typeface="Arial"/>
              <a:ea typeface="宋体"/>
              <a:cs typeface="+mn-cs"/>
            </a:endParaRP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Arial,Bold" charset="0"/>
                <a:ea typeface="宋体"/>
                <a:cs typeface="+mn-cs"/>
              </a:rPr>
              <a:t>          </a:t>
            </a:r>
            <a:r>
              <a:rPr kumimoji="0" lang="en-US" altLang="zh-CN" sz="2400" b="1" i="0" u="none" strike="noStrike" kern="0" cap="none" spc="0" normalizeH="0" baseline="0" noProof="0" smtClean="0">
                <a:ln>
                  <a:noFill/>
                </a:ln>
                <a:solidFill>
                  <a:srgbClr val="000000"/>
                </a:solidFill>
                <a:effectLst/>
                <a:uLnTx/>
                <a:uFillTx/>
                <a:latin typeface="Arial"/>
                <a:ea typeface="宋体"/>
                <a:cs typeface="+mn-cs"/>
              </a:rPr>
              <a:t>1 bit      8 bits                       23 bits</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0" lang="zh-CN" altLang="en-US" sz="2400" b="1" i="0" u="none" strike="noStrike" kern="0" cap="none" spc="0" normalizeH="0" baseline="0" noProof="0" smtClean="0">
              <a:ln>
                <a:noFill/>
              </a:ln>
              <a:solidFill>
                <a:srgbClr val="CCCC00"/>
              </a:solidFill>
              <a:effectLst/>
              <a:uLnTx/>
              <a:uFillTx/>
              <a:latin typeface="Arial"/>
              <a:ea typeface="宋体"/>
              <a:cs typeface="+mn-cs"/>
            </a:endParaRPr>
          </a:p>
        </p:txBody>
      </p:sp>
      <p:grpSp>
        <p:nvGrpSpPr>
          <p:cNvPr id="24" name="Group 13"/>
          <p:cNvGrpSpPr>
            <a:grpSpLocks/>
          </p:cNvGrpSpPr>
          <p:nvPr/>
        </p:nvGrpSpPr>
        <p:grpSpPr bwMode="auto">
          <a:xfrm>
            <a:off x="1300163" y="2033588"/>
            <a:ext cx="6781800" cy="368300"/>
            <a:chOff x="611" y="1221"/>
            <a:chExt cx="4272" cy="295"/>
          </a:xfrm>
        </p:grpSpPr>
        <p:sp>
          <p:nvSpPr>
            <p:cNvPr id="25" name="Rectangle 4"/>
            <p:cNvSpPr>
              <a:spLocks noChangeArrowheads="1"/>
            </p:cNvSpPr>
            <p:nvPr/>
          </p:nvSpPr>
          <p:spPr bwMode="auto">
            <a:xfrm>
              <a:off x="611" y="1228"/>
              <a:ext cx="4272" cy="28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6" name="Line 5"/>
            <p:cNvSpPr>
              <a:spLocks noChangeShapeType="1"/>
            </p:cNvSpPr>
            <p:nvPr/>
          </p:nvSpPr>
          <p:spPr bwMode="auto">
            <a:xfrm>
              <a:off x="1152" y="1221"/>
              <a:ext cx="0" cy="288"/>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7" name="Line 6"/>
            <p:cNvSpPr>
              <a:spLocks noChangeShapeType="1"/>
            </p:cNvSpPr>
            <p:nvPr/>
          </p:nvSpPr>
          <p:spPr bwMode="auto">
            <a:xfrm>
              <a:off x="2544" y="1221"/>
              <a:ext cx="0" cy="288"/>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grpSp>
      <p:sp>
        <p:nvSpPr>
          <p:cNvPr id="28" name="Text Box 7"/>
          <p:cNvSpPr txBox="1">
            <a:spLocks noChangeArrowheads="1"/>
          </p:cNvSpPr>
          <p:nvPr/>
        </p:nvSpPr>
        <p:spPr bwMode="auto">
          <a:xfrm>
            <a:off x="201613" y="2406650"/>
            <a:ext cx="709136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a:lnSpc>
                <a:spcPct val="90000"/>
              </a:lnSpc>
              <a:buClr>
                <a:srgbClr val="99CC00"/>
              </a:buClr>
              <a:buSzPct val="60000"/>
              <a:buFont typeface="Wingdings" panose="05000000000000000000" pitchFamily="2" charset="2"/>
              <a:buNone/>
            </a:pPr>
            <a:r>
              <a:rPr kumimoji="1" lang="zh-CN" altLang="en-US" sz="2000" smtClean="0">
                <a:solidFill>
                  <a:srgbClr val="000000"/>
                </a:solidFill>
                <a:cs typeface="Arial" panose="020B0604020202020204" pitchFamily="34" charset="0"/>
              </a:rPr>
              <a:t>° </a:t>
            </a:r>
            <a:r>
              <a:rPr kumimoji="1" lang="en-US" altLang="zh-CN" smtClean="0">
                <a:solidFill>
                  <a:srgbClr val="FF6600"/>
                </a:solidFill>
                <a:cs typeface="Arial" panose="020B0604020202020204" pitchFamily="34" charset="0"/>
              </a:rPr>
              <a:t>Sign bit: 1 </a:t>
            </a:r>
            <a:r>
              <a:rPr kumimoji="1" lang="zh-CN" altLang="en-US" smtClean="0">
                <a:solidFill>
                  <a:srgbClr val="FF6600"/>
                </a:solidFill>
                <a:cs typeface="Arial" panose="020B0604020202020204" pitchFamily="34" charset="0"/>
              </a:rPr>
              <a:t>表示</a:t>
            </a:r>
            <a:r>
              <a:rPr kumimoji="1" lang="en-US" altLang="zh-CN" smtClean="0">
                <a:solidFill>
                  <a:srgbClr val="FF6600"/>
                </a:solidFill>
                <a:cs typeface="Arial" panose="020B0604020202020204" pitchFamily="34" charset="0"/>
              </a:rPr>
              <a:t>negative ; 0</a:t>
            </a:r>
            <a:r>
              <a:rPr kumimoji="1" lang="zh-CN" altLang="en-US" smtClean="0">
                <a:solidFill>
                  <a:srgbClr val="FF6600"/>
                </a:solidFill>
                <a:cs typeface="Arial" panose="020B0604020202020204" pitchFamily="34" charset="0"/>
              </a:rPr>
              <a:t>表示 </a:t>
            </a:r>
            <a:r>
              <a:rPr kumimoji="1" lang="en-US" altLang="zh-CN" smtClean="0">
                <a:solidFill>
                  <a:srgbClr val="FF6600"/>
                </a:solidFill>
                <a:cs typeface="Arial" panose="020B0604020202020204" pitchFamily="34" charset="0"/>
              </a:rPr>
              <a:t>positive</a:t>
            </a:r>
          </a:p>
        </p:txBody>
      </p:sp>
      <p:sp>
        <p:nvSpPr>
          <p:cNvPr id="29" name="Text Box 8"/>
          <p:cNvSpPr txBox="1">
            <a:spLocks noChangeArrowheads="1"/>
          </p:cNvSpPr>
          <p:nvPr/>
        </p:nvSpPr>
        <p:spPr bwMode="auto">
          <a:xfrm>
            <a:off x="206375" y="4233863"/>
            <a:ext cx="7962900"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a:lnSpc>
                <a:spcPct val="100000"/>
              </a:lnSpc>
              <a:buClr>
                <a:srgbClr val="99CC00"/>
              </a:buClr>
              <a:buSzPct val="60000"/>
              <a:buFont typeface="Wingdings" panose="05000000000000000000" pitchFamily="2" charset="2"/>
              <a:buNone/>
            </a:pPr>
            <a:r>
              <a:rPr kumimoji="1" lang="zh-CN" altLang="en-US" sz="2800" b="0" smtClean="0">
                <a:solidFill>
                  <a:srgbClr val="000000"/>
                </a:solidFill>
                <a:latin typeface="Times New Roman" panose="02020603050405020304" pitchFamily="18" charset="0"/>
                <a:cs typeface="+mn-cs"/>
              </a:rPr>
              <a:t>°</a:t>
            </a:r>
            <a:r>
              <a:rPr kumimoji="1" lang="en-US" altLang="zh-CN" smtClean="0">
                <a:solidFill>
                  <a:srgbClr val="3333FF"/>
                </a:solidFill>
                <a:cs typeface="Arial" panose="020B0604020202020204" pitchFamily="34" charset="0"/>
              </a:rPr>
              <a:t>Significand</a:t>
            </a:r>
            <a:r>
              <a:rPr kumimoji="1" lang="zh-CN" altLang="en-US" smtClean="0">
                <a:solidFill>
                  <a:srgbClr val="3333FF"/>
                </a:solidFill>
                <a:cs typeface="Arial" panose="020B0604020202020204" pitchFamily="34" charset="0"/>
              </a:rPr>
              <a:t>（尾数）</a:t>
            </a:r>
            <a:r>
              <a:rPr kumimoji="1" lang="en-US" altLang="zh-CN" smtClean="0">
                <a:solidFill>
                  <a:srgbClr val="3333FF"/>
                </a:solidFill>
                <a:cs typeface="Arial" panose="020B0604020202020204" pitchFamily="34" charset="0"/>
              </a:rPr>
              <a:t>:</a:t>
            </a:r>
          </a:p>
          <a:p>
            <a:pPr algn="l">
              <a:lnSpc>
                <a:spcPct val="100000"/>
              </a:lnSpc>
              <a:buClr>
                <a:srgbClr val="99CC00"/>
              </a:buClr>
              <a:buSzPct val="60000"/>
              <a:buFont typeface="Wingdings" panose="05000000000000000000" pitchFamily="2" charset="2"/>
              <a:buNone/>
            </a:pPr>
            <a:r>
              <a:rPr kumimoji="1" lang="en-US" altLang="zh-CN" smtClean="0">
                <a:solidFill>
                  <a:srgbClr val="3333FF"/>
                </a:solidFill>
                <a:cs typeface="Arial" panose="020B0604020202020204" pitchFamily="34" charset="0"/>
              </a:rPr>
              <a:t>   • </a:t>
            </a:r>
            <a:r>
              <a:rPr kumimoji="1" lang="zh-CN" altLang="en-US" smtClean="0">
                <a:solidFill>
                  <a:srgbClr val="3333FF"/>
                </a:solidFill>
                <a:cs typeface="Arial" panose="020B0604020202020204" pitchFamily="34" charset="0"/>
              </a:rPr>
              <a:t>规格化尾数最高位总是</a:t>
            </a:r>
            <a:r>
              <a:rPr kumimoji="1" lang="en-US" altLang="zh-CN" smtClean="0">
                <a:solidFill>
                  <a:srgbClr val="3333FF"/>
                </a:solidFill>
                <a:cs typeface="Arial" panose="020B0604020202020204" pitchFamily="34" charset="0"/>
              </a:rPr>
              <a:t>1</a:t>
            </a:r>
            <a:r>
              <a:rPr kumimoji="1" lang="zh-CN" altLang="en-US" smtClean="0">
                <a:solidFill>
                  <a:srgbClr val="3333FF"/>
                </a:solidFill>
                <a:cs typeface="Arial" panose="020B0604020202020204" pitchFamily="34" charset="0"/>
              </a:rPr>
              <a:t>，所以隐含表示，省</a:t>
            </a:r>
            <a:r>
              <a:rPr kumimoji="1" lang="en-US" altLang="zh-CN" smtClean="0">
                <a:solidFill>
                  <a:srgbClr val="3333FF"/>
                </a:solidFill>
                <a:cs typeface="Arial" panose="020B0604020202020204" pitchFamily="34" charset="0"/>
              </a:rPr>
              <a:t>1</a:t>
            </a:r>
            <a:r>
              <a:rPr kumimoji="1" lang="zh-CN" altLang="en-US" smtClean="0">
                <a:solidFill>
                  <a:srgbClr val="3333FF"/>
                </a:solidFill>
                <a:cs typeface="Arial" panose="020B0604020202020204" pitchFamily="34" charset="0"/>
              </a:rPr>
              <a:t>位</a:t>
            </a:r>
          </a:p>
          <a:p>
            <a:pPr algn="l">
              <a:lnSpc>
                <a:spcPct val="100000"/>
              </a:lnSpc>
              <a:buClr>
                <a:srgbClr val="99CC00"/>
              </a:buClr>
              <a:buSzPct val="60000"/>
              <a:buFont typeface="Wingdings" panose="05000000000000000000" pitchFamily="2" charset="2"/>
              <a:buNone/>
            </a:pPr>
            <a:r>
              <a:rPr kumimoji="1" lang="en-US" altLang="zh-CN" smtClean="0">
                <a:solidFill>
                  <a:srgbClr val="3333FF"/>
                </a:solidFill>
                <a:cs typeface="Arial" panose="020B0604020202020204" pitchFamily="34" charset="0"/>
              </a:rPr>
              <a:t>   • 1 + 23 bits </a:t>
            </a:r>
            <a:r>
              <a:rPr kumimoji="1" lang="zh-CN" altLang="en-US" smtClean="0">
                <a:solidFill>
                  <a:srgbClr val="3333FF"/>
                </a:solidFill>
                <a:cs typeface="Arial" panose="020B0604020202020204" pitchFamily="34" charset="0"/>
              </a:rPr>
              <a:t>（ </a:t>
            </a:r>
            <a:r>
              <a:rPr kumimoji="1" lang="en-US" altLang="zh-CN" smtClean="0">
                <a:solidFill>
                  <a:srgbClr val="3333FF"/>
                </a:solidFill>
                <a:cs typeface="Arial" panose="020B0604020202020204" pitchFamily="34" charset="0"/>
              </a:rPr>
              <a:t>single</a:t>
            </a:r>
            <a:r>
              <a:rPr kumimoji="1" lang="zh-CN" altLang="en-US" smtClean="0">
                <a:solidFill>
                  <a:srgbClr val="3333FF"/>
                </a:solidFill>
                <a:cs typeface="Arial" panose="020B0604020202020204" pitchFamily="34" charset="0"/>
              </a:rPr>
              <a:t>），</a:t>
            </a:r>
            <a:r>
              <a:rPr kumimoji="1" lang="en-US" altLang="zh-CN" smtClean="0">
                <a:solidFill>
                  <a:srgbClr val="3333FF"/>
                </a:solidFill>
                <a:cs typeface="Arial" panose="020B0604020202020204" pitchFamily="34" charset="0"/>
              </a:rPr>
              <a:t>1 + 52 bits </a:t>
            </a:r>
            <a:r>
              <a:rPr kumimoji="1" lang="zh-CN" altLang="en-US" smtClean="0">
                <a:solidFill>
                  <a:srgbClr val="3333FF"/>
                </a:solidFill>
                <a:cs typeface="Arial" panose="020B0604020202020204" pitchFamily="34" charset="0"/>
              </a:rPr>
              <a:t>（</a:t>
            </a:r>
            <a:r>
              <a:rPr kumimoji="1" lang="en-US" altLang="zh-CN" smtClean="0">
                <a:solidFill>
                  <a:srgbClr val="3333FF"/>
                </a:solidFill>
                <a:cs typeface="Arial" panose="020B0604020202020204" pitchFamily="34" charset="0"/>
              </a:rPr>
              <a:t>double</a:t>
            </a:r>
            <a:r>
              <a:rPr kumimoji="1" lang="zh-CN" altLang="en-US" smtClean="0">
                <a:solidFill>
                  <a:srgbClr val="3333FF"/>
                </a:solidFill>
                <a:cs typeface="Arial" panose="020B0604020202020204" pitchFamily="34" charset="0"/>
              </a:rPr>
              <a:t>）</a:t>
            </a:r>
          </a:p>
        </p:txBody>
      </p:sp>
      <p:sp>
        <p:nvSpPr>
          <p:cNvPr id="30" name="Text Box 9"/>
          <p:cNvSpPr txBox="1">
            <a:spLocks noChangeArrowheads="1"/>
          </p:cNvSpPr>
          <p:nvPr/>
        </p:nvSpPr>
        <p:spPr bwMode="auto">
          <a:xfrm>
            <a:off x="182563" y="2767013"/>
            <a:ext cx="8961437"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20000"/>
              </a:lnSpc>
              <a:spcBef>
                <a:spcPct val="0"/>
              </a:spcBef>
              <a:spcAft>
                <a:spcPts val="0"/>
              </a:spcAft>
              <a:buClr>
                <a:srgbClr val="99CC00"/>
              </a:buClr>
              <a:buSzPct val="60000"/>
              <a:buFont typeface="Wingdings" panose="05000000000000000000" pitchFamily="2" charset="2"/>
              <a:buNone/>
              <a:tabLst/>
              <a:defRPr/>
            </a:pPr>
            <a:r>
              <a:rPr kumimoji="1" lang="zh-CN" altLang="en-US" sz="2800" b="0" i="0" u="none" strike="noStrike" kern="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Arial" panose="020B0604020202020204" pitchFamily="34" charset="0"/>
              </a:rPr>
              <a:t>Exponent</a:t>
            </a:r>
            <a:r>
              <a:rPr kumimoji="1" lang="zh-CN" altLang="en-US" sz="24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Arial" panose="020B0604020202020204" pitchFamily="34" charset="0"/>
              </a:rPr>
              <a:t>（阶码 </a:t>
            </a:r>
            <a:r>
              <a:rPr kumimoji="1" lang="en-US" altLang="zh-CN" sz="24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Arial" panose="020B0604020202020204" pitchFamily="34" charset="0"/>
              </a:rPr>
              <a:t>/ </a:t>
            </a:r>
            <a:r>
              <a:rPr kumimoji="1" lang="zh-CN" altLang="en-US" sz="24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Arial" panose="020B0604020202020204" pitchFamily="34" charset="0"/>
              </a:rPr>
              <a:t>指数）</a:t>
            </a:r>
            <a:r>
              <a:rPr kumimoji="1" lang="en-US" altLang="zh-CN" sz="24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Arial" panose="020B0604020202020204" pitchFamily="34" charset="0"/>
              </a:rPr>
              <a:t>:  </a:t>
            </a:r>
          </a:p>
          <a:p>
            <a:pPr marL="685800" lvl="2" indent="0" algn="l" fontAlgn="auto">
              <a:lnSpc>
                <a:spcPct val="120000"/>
              </a:lnSpc>
              <a:spcBef>
                <a:spcPct val="0"/>
              </a:spcBef>
              <a:spcAft>
                <a:spcPts val="0"/>
              </a:spcAft>
              <a:buClr>
                <a:srgbClr val="006600"/>
              </a:buClr>
              <a:defRPr/>
            </a:pPr>
            <a:r>
              <a:rPr kumimoji="1" lang="en-US" altLang="zh-CN" sz="20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Arial" panose="020B0604020202020204" pitchFamily="34" charset="0"/>
              </a:rPr>
              <a:t>SP</a:t>
            </a:r>
            <a:r>
              <a:rPr kumimoji="1" lang="zh-CN" altLang="en-US" sz="20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Arial" panose="020B0604020202020204" pitchFamily="34" charset="0"/>
              </a:rPr>
              <a:t>规格化数阶码范围为</a:t>
            </a:r>
            <a:r>
              <a:rPr kumimoji="1" lang="en-US" altLang="zh-CN" sz="20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Arial" panose="020B0604020202020204" pitchFamily="34" charset="0"/>
              </a:rPr>
              <a:t>0000 0001 (-126) ~ 1111 1110 (127)</a:t>
            </a:r>
          </a:p>
          <a:p>
            <a:pPr marL="685800" lvl="2" indent="0" algn="l" fontAlgn="auto">
              <a:lnSpc>
                <a:spcPct val="120000"/>
              </a:lnSpc>
              <a:spcBef>
                <a:spcPct val="0"/>
              </a:spcBef>
              <a:spcAft>
                <a:spcPts val="0"/>
              </a:spcAft>
              <a:buClr>
                <a:srgbClr val="006600"/>
              </a:buClr>
              <a:defRPr/>
            </a:pPr>
            <a:r>
              <a:rPr kumimoji="1" lang="en-US" altLang="zh-CN" sz="20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Arial" panose="020B0604020202020204" pitchFamily="34" charset="0"/>
              </a:rPr>
              <a:t>bias</a:t>
            </a:r>
            <a:r>
              <a:rPr kumimoji="1" lang="zh-CN" altLang="en-US" sz="20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Arial" panose="020B0604020202020204" pitchFamily="34" charset="0"/>
              </a:rPr>
              <a:t>为</a:t>
            </a:r>
            <a:r>
              <a:rPr kumimoji="1" lang="en-US" altLang="zh-CN" sz="20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Arial" panose="020B0604020202020204" pitchFamily="34" charset="0"/>
              </a:rPr>
              <a:t>127 (single), 1023 (double)</a:t>
            </a:r>
            <a:endParaRPr kumimoji="1" lang="zh-CN" altLang="en-US" sz="2000" b="1" i="0" u="none" strike="noStrike" kern="0" cap="none" spc="0" normalizeH="0" baseline="0" noProof="0" dirty="0" smtClean="0">
              <a:ln>
                <a:noFill/>
              </a:ln>
              <a:solidFill>
                <a:srgbClr val="006600"/>
              </a:solidFill>
              <a:effectLst/>
              <a:uLnTx/>
              <a:uFillTx/>
              <a:latin typeface="Arial" panose="020B0604020202020204" pitchFamily="34" charset="0"/>
              <a:ea typeface="宋体" panose="02010600030101010101" pitchFamily="2" charset="-122"/>
              <a:cs typeface="+mn-cs"/>
            </a:endParaRPr>
          </a:p>
        </p:txBody>
      </p:sp>
      <p:sp>
        <p:nvSpPr>
          <p:cNvPr id="31" name="Text Box 10"/>
          <p:cNvSpPr txBox="1">
            <a:spLocks noChangeArrowheads="1"/>
          </p:cNvSpPr>
          <p:nvPr/>
        </p:nvSpPr>
        <p:spPr bwMode="auto">
          <a:xfrm>
            <a:off x="130175" y="5627688"/>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a:lnSpc>
                <a:spcPct val="100000"/>
              </a:lnSpc>
              <a:buClr>
                <a:srgbClr val="99CC00"/>
              </a:buClr>
              <a:buSzPct val="60000"/>
              <a:buFont typeface="Wingdings" panose="05000000000000000000" pitchFamily="2" charset="2"/>
              <a:buNone/>
            </a:pPr>
            <a:r>
              <a:rPr kumimoji="1" lang="en-US" altLang="zh-CN" smtClean="0">
                <a:solidFill>
                  <a:srgbClr val="990000"/>
                </a:solidFill>
                <a:cs typeface="Arial" panose="020B0604020202020204" pitchFamily="34" charset="0"/>
              </a:rPr>
              <a:t>SP:  (-1)</a:t>
            </a:r>
            <a:r>
              <a:rPr kumimoji="1" lang="en-US" altLang="zh-CN" baseline="30000" smtClean="0">
                <a:solidFill>
                  <a:srgbClr val="FF9900"/>
                </a:solidFill>
                <a:cs typeface="Arial" panose="020B0604020202020204" pitchFamily="34" charset="0"/>
              </a:rPr>
              <a:t>S</a:t>
            </a:r>
            <a:r>
              <a:rPr kumimoji="1" lang="en-US" altLang="zh-CN" smtClean="0">
                <a:solidFill>
                  <a:srgbClr val="990000"/>
                </a:solidFill>
                <a:cs typeface="Arial" panose="020B0604020202020204" pitchFamily="34" charset="0"/>
              </a:rPr>
              <a:t> x (1 + </a:t>
            </a:r>
            <a:r>
              <a:rPr kumimoji="1" lang="en-US" altLang="zh-CN" smtClean="0">
                <a:solidFill>
                  <a:srgbClr val="333399"/>
                </a:solidFill>
                <a:cs typeface="Arial" panose="020B0604020202020204" pitchFamily="34" charset="0"/>
              </a:rPr>
              <a:t>Significand</a:t>
            </a:r>
            <a:r>
              <a:rPr kumimoji="1" lang="en-US" altLang="zh-CN" smtClean="0">
                <a:solidFill>
                  <a:srgbClr val="990000"/>
                </a:solidFill>
                <a:cs typeface="Arial" panose="020B0604020202020204" pitchFamily="34" charset="0"/>
              </a:rPr>
              <a:t>) x 2</a:t>
            </a:r>
            <a:r>
              <a:rPr kumimoji="1" lang="en-US" altLang="zh-CN" baseline="30000" smtClean="0">
                <a:solidFill>
                  <a:srgbClr val="990000"/>
                </a:solidFill>
                <a:cs typeface="Arial" panose="020B0604020202020204" pitchFamily="34" charset="0"/>
              </a:rPr>
              <a:t>(</a:t>
            </a:r>
            <a:r>
              <a:rPr kumimoji="1" lang="en-US" altLang="zh-CN" baseline="30000" smtClean="0">
                <a:solidFill>
                  <a:srgbClr val="009242"/>
                </a:solidFill>
                <a:cs typeface="Arial" panose="020B0604020202020204" pitchFamily="34" charset="0"/>
              </a:rPr>
              <a:t>Exponent</a:t>
            </a:r>
            <a:r>
              <a:rPr kumimoji="1" lang="en-US" altLang="zh-CN" baseline="30000" smtClean="0">
                <a:solidFill>
                  <a:srgbClr val="990000"/>
                </a:solidFill>
                <a:cs typeface="Arial" panose="020B0604020202020204" pitchFamily="34" charset="0"/>
              </a:rPr>
              <a:t>-127)</a:t>
            </a:r>
          </a:p>
        </p:txBody>
      </p:sp>
      <p:sp>
        <p:nvSpPr>
          <p:cNvPr id="32" name="Text Box 11"/>
          <p:cNvSpPr txBox="1">
            <a:spLocks noChangeArrowheads="1"/>
          </p:cNvSpPr>
          <p:nvPr/>
        </p:nvSpPr>
        <p:spPr bwMode="auto">
          <a:xfrm>
            <a:off x="130175" y="6092825"/>
            <a:ext cx="6511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a:lnSpc>
                <a:spcPct val="100000"/>
              </a:lnSpc>
              <a:buClr>
                <a:srgbClr val="99CC00"/>
              </a:buClr>
              <a:buSzPct val="60000"/>
              <a:buFont typeface="Wingdings" panose="05000000000000000000" pitchFamily="2" charset="2"/>
              <a:buNone/>
            </a:pPr>
            <a:r>
              <a:rPr kumimoji="1" lang="en-US" altLang="zh-CN" smtClean="0">
                <a:solidFill>
                  <a:srgbClr val="990000"/>
                </a:solidFill>
                <a:cs typeface="Arial" panose="020B0604020202020204" pitchFamily="34" charset="0"/>
              </a:rPr>
              <a:t>DP:  (-1)</a:t>
            </a:r>
            <a:r>
              <a:rPr kumimoji="1" lang="en-US" altLang="zh-CN" baseline="30000" smtClean="0">
                <a:solidFill>
                  <a:srgbClr val="FF9900"/>
                </a:solidFill>
                <a:cs typeface="Arial" panose="020B0604020202020204" pitchFamily="34" charset="0"/>
              </a:rPr>
              <a:t>S</a:t>
            </a:r>
            <a:r>
              <a:rPr kumimoji="1" lang="en-US" altLang="zh-CN" smtClean="0">
                <a:solidFill>
                  <a:srgbClr val="990000"/>
                </a:solidFill>
                <a:cs typeface="Arial" panose="020B0604020202020204" pitchFamily="34" charset="0"/>
              </a:rPr>
              <a:t> x (1 + </a:t>
            </a:r>
            <a:r>
              <a:rPr kumimoji="1" lang="en-US" altLang="zh-CN" smtClean="0">
                <a:solidFill>
                  <a:srgbClr val="333399"/>
                </a:solidFill>
                <a:cs typeface="Arial" panose="020B0604020202020204" pitchFamily="34" charset="0"/>
              </a:rPr>
              <a:t>Significand</a:t>
            </a:r>
            <a:r>
              <a:rPr kumimoji="1" lang="en-US" altLang="zh-CN" smtClean="0">
                <a:solidFill>
                  <a:srgbClr val="990000"/>
                </a:solidFill>
                <a:cs typeface="Arial" panose="020B0604020202020204" pitchFamily="34" charset="0"/>
              </a:rPr>
              <a:t>) x 2</a:t>
            </a:r>
            <a:r>
              <a:rPr kumimoji="1" lang="en-US" altLang="zh-CN" baseline="30000" smtClean="0">
                <a:solidFill>
                  <a:srgbClr val="990000"/>
                </a:solidFill>
                <a:cs typeface="Arial" panose="020B0604020202020204" pitchFamily="34" charset="0"/>
              </a:rPr>
              <a:t>(</a:t>
            </a:r>
            <a:r>
              <a:rPr kumimoji="1" lang="en-US" altLang="zh-CN" baseline="30000" smtClean="0">
                <a:solidFill>
                  <a:srgbClr val="009242"/>
                </a:solidFill>
                <a:cs typeface="Arial" panose="020B0604020202020204" pitchFamily="34" charset="0"/>
              </a:rPr>
              <a:t>Exponent</a:t>
            </a:r>
            <a:r>
              <a:rPr kumimoji="1" lang="en-US" altLang="zh-CN" baseline="30000" smtClean="0">
                <a:solidFill>
                  <a:srgbClr val="990000"/>
                </a:solidFill>
                <a:cs typeface="Arial" panose="020B0604020202020204" pitchFamily="34" charset="0"/>
              </a:rPr>
              <a:t>-1023)</a:t>
            </a:r>
          </a:p>
        </p:txBody>
      </p:sp>
      <p:sp>
        <p:nvSpPr>
          <p:cNvPr id="33" name="Text Box 12"/>
          <p:cNvSpPr txBox="1">
            <a:spLocks noChangeArrowheads="1"/>
          </p:cNvSpPr>
          <p:nvPr/>
        </p:nvSpPr>
        <p:spPr bwMode="auto">
          <a:xfrm>
            <a:off x="5118100" y="2890838"/>
            <a:ext cx="387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50000"/>
              </a:spcBef>
              <a:buFontTx/>
              <a:buNone/>
            </a:pPr>
            <a:r>
              <a:rPr lang="zh-CN" altLang="en-US" smtClean="0">
                <a:solidFill>
                  <a:srgbClr val="CC0000"/>
                </a:solidFill>
                <a:latin typeface="黑体" panose="02010609060101010101" pitchFamily="49" charset="-122"/>
                <a:ea typeface="黑体" panose="02010609060101010101" pitchFamily="49" charset="-122"/>
                <a:cs typeface="Arial" panose="020B0604020202020204" pitchFamily="34" charset="0"/>
              </a:rPr>
              <a:t>全</a:t>
            </a:r>
            <a:r>
              <a:rPr lang="en-US" altLang="zh-CN" smtClean="0">
                <a:solidFill>
                  <a:srgbClr val="CC0000"/>
                </a:solidFill>
                <a:latin typeface="黑体" panose="02010609060101010101" pitchFamily="49" charset="-122"/>
                <a:ea typeface="黑体" panose="02010609060101010101" pitchFamily="49" charset="-122"/>
                <a:cs typeface="Arial" panose="020B0604020202020204" pitchFamily="34" charset="0"/>
              </a:rPr>
              <a:t>0</a:t>
            </a:r>
            <a:r>
              <a:rPr lang="zh-CN" altLang="en-US" smtClean="0">
                <a:solidFill>
                  <a:srgbClr val="CC0000"/>
                </a:solidFill>
                <a:latin typeface="黑体" panose="02010609060101010101" pitchFamily="49" charset="-122"/>
                <a:ea typeface="黑体" panose="02010609060101010101" pitchFamily="49" charset="-122"/>
                <a:cs typeface="Arial" panose="020B0604020202020204" pitchFamily="34" charset="0"/>
              </a:rPr>
              <a:t>和全</a:t>
            </a:r>
            <a:r>
              <a:rPr lang="en-US" altLang="zh-CN" smtClean="0">
                <a:solidFill>
                  <a:srgbClr val="CC0000"/>
                </a:solidFill>
                <a:latin typeface="黑体" panose="02010609060101010101" pitchFamily="49" charset="-122"/>
                <a:ea typeface="黑体" panose="02010609060101010101" pitchFamily="49" charset="-122"/>
                <a:cs typeface="Arial" panose="020B0604020202020204" pitchFamily="34" charset="0"/>
              </a:rPr>
              <a:t>1</a:t>
            </a:r>
            <a:r>
              <a:rPr lang="zh-CN" altLang="en-US" smtClean="0">
                <a:solidFill>
                  <a:srgbClr val="CC0000"/>
                </a:solidFill>
                <a:latin typeface="黑体" panose="02010609060101010101" pitchFamily="49" charset="-122"/>
                <a:ea typeface="黑体" panose="02010609060101010101" pitchFamily="49" charset="-122"/>
                <a:cs typeface="Arial" panose="020B0604020202020204" pitchFamily="34" charset="0"/>
              </a:rPr>
              <a:t>用来表示特殊值！</a:t>
            </a:r>
          </a:p>
        </p:txBody>
      </p:sp>
      <p:sp>
        <p:nvSpPr>
          <p:cNvPr id="34" name="Rectangle 14"/>
          <p:cNvSpPr>
            <a:spLocks noChangeArrowheads="1"/>
          </p:cNvSpPr>
          <p:nvPr/>
        </p:nvSpPr>
        <p:spPr bwMode="auto">
          <a:xfrm>
            <a:off x="5434013" y="3851275"/>
            <a:ext cx="33670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lvl="1" algn="l">
              <a:lnSpc>
                <a:spcPct val="120000"/>
              </a:lnSpc>
              <a:spcBef>
                <a:spcPct val="0"/>
              </a:spcBef>
              <a:buClr>
                <a:srgbClr val="006600"/>
              </a:buClr>
              <a:buFontTx/>
              <a:buNone/>
            </a:pPr>
            <a:r>
              <a:rPr kumimoji="1" lang="zh-CN" altLang="en-US" smtClean="0">
                <a:solidFill>
                  <a:srgbClr val="CC0000"/>
                </a:solidFill>
                <a:latin typeface="黑体" panose="02010609060101010101" pitchFamily="49" charset="-122"/>
                <a:ea typeface="黑体" panose="02010609060101010101" pitchFamily="49" charset="-122"/>
                <a:cs typeface="+mn-cs"/>
              </a:rPr>
              <a:t>为什么用</a:t>
            </a:r>
            <a:r>
              <a:rPr kumimoji="1" lang="en-US" altLang="zh-CN" smtClean="0">
                <a:solidFill>
                  <a:srgbClr val="CC0000"/>
                </a:solidFill>
                <a:latin typeface="黑体" panose="02010609060101010101" pitchFamily="49" charset="-122"/>
                <a:ea typeface="黑体" panose="02010609060101010101" pitchFamily="49" charset="-122"/>
                <a:cs typeface="+mn-cs"/>
              </a:rPr>
              <a:t>127</a:t>
            </a:r>
            <a:r>
              <a:rPr kumimoji="1" lang="zh-CN" altLang="en-US" smtClean="0">
                <a:solidFill>
                  <a:srgbClr val="CC0000"/>
                </a:solidFill>
                <a:latin typeface="黑体" panose="02010609060101010101" pitchFamily="49" charset="-122"/>
                <a:ea typeface="黑体" panose="02010609060101010101" pitchFamily="49" charset="-122"/>
                <a:cs typeface="+mn-cs"/>
              </a:rPr>
              <a:t>？若用</a:t>
            </a:r>
            <a:r>
              <a:rPr kumimoji="1" lang="en-US" altLang="zh-CN" smtClean="0">
                <a:solidFill>
                  <a:srgbClr val="CC0000"/>
                </a:solidFill>
                <a:latin typeface="黑体" panose="02010609060101010101" pitchFamily="49" charset="-122"/>
                <a:ea typeface="黑体" panose="02010609060101010101" pitchFamily="49" charset="-122"/>
                <a:cs typeface="+mn-cs"/>
              </a:rPr>
              <a:t>128,</a:t>
            </a:r>
            <a:r>
              <a:rPr kumimoji="1" lang="zh-CN" altLang="en-US" smtClean="0">
                <a:solidFill>
                  <a:srgbClr val="CC0000"/>
                </a:solidFill>
                <a:latin typeface="黑体" panose="02010609060101010101" pitchFamily="49" charset="-122"/>
                <a:ea typeface="黑体" panose="02010609060101010101" pitchFamily="49" charset="-122"/>
                <a:cs typeface="+mn-cs"/>
              </a:rPr>
              <a:t>则阶码范围为多少？</a:t>
            </a:r>
          </a:p>
        </p:txBody>
      </p:sp>
      <p:grpSp>
        <p:nvGrpSpPr>
          <p:cNvPr id="35" name="Group 17"/>
          <p:cNvGrpSpPr>
            <a:grpSpLocks/>
          </p:cNvGrpSpPr>
          <p:nvPr/>
        </p:nvGrpSpPr>
        <p:grpSpPr bwMode="auto">
          <a:xfrm>
            <a:off x="6563364" y="4678363"/>
            <a:ext cx="2528153" cy="1731735"/>
            <a:chOff x="4235" y="2947"/>
            <a:chExt cx="1468" cy="1130"/>
          </a:xfrm>
        </p:grpSpPr>
        <p:sp>
          <p:nvSpPr>
            <p:cNvPr id="36" name="Rectangle 15"/>
            <p:cNvSpPr>
              <a:spLocks noChangeArrowheads="1"/>
            </p:cNvSpPr>
            <p:nvPr/>
          </p:nvSpPr>
          <p:spPr bwMode="auto">
            <a:xfrm>
              <a:off x="4235" y="3535"/>
              <a:ext cx="1468"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1" indent="0" algn="l" defTabSz="914400" eaLnBrk="1" fontAlgn="auto" latinLnBrk="0" hangingPunct="1">
                <a:lnSpc>
                  <a:spcPct val="120000"/>
                </a:lnSpc>
                <a:spcBef>
                  <a:spcPct val="0"/>
                </a:spcBef>
                <a:spcAft>
                  <a:spcPts val="0"/>
                </a:spcAft>
                <a:buClr>
                  <a:srgbClr val="006600"/>
                </a:buClr>
                <a:buSzTx/>
                <a:buFontTx/>
                <a:buNone/>
                <a:tabLst/>
                <a:defRPr/>
              </a:pPr>
              <a:r>
                <a:rPr kumimoji="1" lang="en-US" altLang="zh-CN" sz="2000" b="1" i="0" u="none" strike="noStrike" kern="0" cap="none" spc="0" normalizeH="0" baseline="0" noProof="0" dirty="0" smtClean="0">
                  <a:ln>
                    <a:noFill/>
                  </a:ln>
                  <a:solidFill>
                    <a:srgbClr val="FF0066"/>
                  </a:solidFill>
                  <a:effectLst/>
                  <a:uLnTx/>
                  <a:uFillTx/>
                  <a:latin typeface="Arial" panose="020B0604020202020204" pitchFamily="34" charset="0"/>
                  <a:ea typeface="宋体" panose="02010600030101010101" pitchFamily="2" charset="-122"/>
                  <a:cs typeface="+mn-cs"/>
                </a:rPr>
                <a:t>0000 0001 (-127) </a:t>
              </a:r>
              <a:r>
                <a:rPr kumimoji="1" lang="zh-CN" altLang="en-US" sz="2000" b="1" i="0" u="none" strike="noStrike" kern="0" cap="none" spc="0" normalizeH="0" baseline="0" noProof="0" dirty="0" smtClean="0">
                  <a:ln>
                    <a:noFill/>
                  </a:ln>
                  <a:solidFill>
                    <a:srgbClr val="FF0066"/>
                  </a:solidFill>
                  <a:effectLst/>
                  <a:uLnTx/>
                  <a:uFillTx/>
                  <a:latin typeface="Arial" panose="020B0604020202020204" pitchFamily="34" charset="0"/>
                  <a:ea typeface="宋体" panose="02010600030101010101" pitchFamily="2" charset="-122"/>
                  <a:cs typeface="+mn-cs"/>
                </a:rPr>
                <a:t>～ </a:t>
              </a:r>
              <a:r>
                <a:rPr kumimoji="1" lang="en-US" altLang="zh-CN" sz="2000" b="1" i="0" u="none" strike="noStrike" kern="0" cap="none" spc="0" normalizeH="0" baseline="0" noProof="0" dirty="0" smtClean="0">
                  <a:ln>
                    <a:noFill/>
                  </a:ln>
                  <a:solidFill>
                    <a:srgbClr val="FF0066"/>
                  </a:solidFill>
                  <a:effectLst/>
                  <a:uLnTx/>
                  <a:uFillTx/>
                  <a:latin typeface="Arial" panose="020B0604020202020204" pitchFamily="34" charset="0"/>
                  <a:ea typeface="宋体" panose="02010600030101010101" pitchFamily="2" charset="-122"/>
                  <a:cs typeface="+mn-cs"/>
                </a:rPr>
                <a:t>1111 1110 (126)</a:t>
              </a:r>
            </a:p>
          </p:txBody>
        </p:sp>
        <p:sp>
          <p:nvSpPr>
            <p:cNvPr id="37"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grpSp>
      <p:sp>
        <p:nvSpPr>
          <p:cNvPr id="38" name="Rectangle 18"/>
          <p:cNvSpPr>
            <a:spLocks noChangeArrowheads="1"/>
          </p:cNvSpPr>
          <p:nvPr/>
        </p:nvSpPr>
        <p:spPr bwMode="auto">
          <a:xfrm>
            <a:off x="174625" y="703263"/>
            <a:ext cx="5164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0" hangingPunct="0"/>
            <a:r>
              <a:rPr lang="zh-CN" altLang="en-US" sz="2000" b="1" smtClean="0">
                <a:solidFill>
                  <a:srgbClr val="FF6600"/>
                </a:solidFill>
                <a:latin typeface="微软雅黑" panose="020B0503020204020204" pitchFamily="34" charset="-122"/>
                <a:ea typeface="微软雅黑" panose="020B0503020204020204" pitchFamily="34" charset="-122"/>
                <a:cs typeface="+mn-cs"/>
              </a:rPr>
              <a:t>规格化数：</a:t>
            </a:r>
            <a:r>
              <a:rPr lang="en-US" altLang="zh-CN" sz="2000" b="1" smtClean="0">
                <a:solidFill>
                  <a:srgbClr val="FF6600"/>
                </a:solidFill>
                <a:latin typeface="微软雅黑" panose="020B0503020204020204" pitchFamily="34" charset="-122"/>
                <a:ea typeface="微软雅黑" panose="020B0503020204020204" pitchFamily="34" charset="-122"/>
                <a:cs typeface="+mn-cs"/>
              </a:rPr>
              <a:t>+/-</a:t>
            </a:r>
            <a:r>
              <a:rPr lang="en-US" altLang="zh-CN" sz="2000" b="1" smtClean="0">
                <a:solidFill>
                  <a:srgbClr val="000000"/>
                </a:solidFill>
                <a:latin typeface="微软雅黑" panose="020B0503020204020204" pitchFamily="34" charset="-122"/>
                <a:ea typeface="微软雅黑" panose="020B0503020204020204" pitchFamily="34" charset="-122"/>
                <a:cs typeface="+mn-cs"/>
              </a:rPr>
              <a:t>1.</a:t>
            </a:r>
            <a:r>
              <a:rPr lang="en-US" altLang="zh-CN" sz="2000" b="1" smtClean="0">
                <a:solidFill>
                  <a:srgbClr val="063DE9"/>
                </a:solidFill>
                <a:latin typeface="微软雅黑" panose="020B0503020204020204" pitchFamily="34" charset="-122"/>
                <a:ea typeface="微软雅黑" panose="020B0503020204020204" pitchFamily="34" charset="-122"/>
                <a:cs typeface="+mn-cs"/>
              </a:rPr>
              <a:t>xxxxxxxxxx</a:t>
            </a:r>
            <a:r>
              <a:rPr lang="en-US" altLang="zh-CN" sz="2000" b="1" baseline="-25000" smtClean="0">
                <a:solidFill>
                  <a:srgbClr val="000000"/>
                </a:solidFill>
                <a:latin typeface="微软雅黑" panose="020B0503020204020204" pitchFamily="34" charset="-122"/>
                <a:ea typeface="微软雅黑" panose="020B0503020204020204" pitchFamily="34" charset="-122"/>
                <a:cs typeface="+mn-cs"/>
              </a:rPr>
              <a:t>two</a:t>
            </a:r>
            <a:r>
              <a:rPr lang="en-US" altLang="zh-CN" sz="2000" b="1" smtClean="0">
                <a:solidFill>
                  <a:srgbClr val="000000"/>
                </a:solidFill>
                <a:latin typeface="微软雅黑" panose="020B0503020204020204" pitchFamily="34" charset="-122"/>
                <a:ea typeface="微软雅黑" panose="020B0503020204020204" pitchFamily="34" charset="-122"/>
                <a:cs typeface="+mn-cs"/>
              </a:rPr>
              <a:t> x 2</a:t>
            </a:r>
            <a:r>
              <a:rPr lang="en-US" altLang="zh-CN" sz="2000" b="1" baseline="30000" smtClean="0">
                <a:solidFill>
                  <a:srgbClr val="009242"/>
                </a:solidFill>
                <a:latin typeface="微软雅黑" panose="020B0503020204020204" pitchFamily="34" charset="-122"/>
                <a:ea typeface="微软雅黑" panose="020B0503020204020204" pitchFamily="34" charset="-122"/>
                <a:cs typeface="+mn-cs"/>
              </a:rPr>
              <a:t>Exponent</a:t>
            </a:r>
            <a:endParaRPr lang="zh-CN" altLang="en-US" sz="2000" b="1" baseline="30000" smtClean="0">
              <a:solidFill>
                <a:srgbClr val="009242"/>
              </a:solidFill>
              <a:latin typeface="微软雅黑" panose="020B0503020204020204" pitchFamily="34" charset="-122"/>
              <a:ea typeface="微软雅黑" panose="020B0503020204020204" pitchFamily="34" charset="-122"/>
              <a:cs typeface="+mn-cs"/>
            </a:endParaRPr>
          </a:p>
        </p:txBody>
      </p:sp>
      <p:sp>
        <p:nvSpPr>
          <p:cNvPr id="39" name="Text Box 10"/>
          <p:cNvSpPr txBox="1">
            <a:spLocks noChangeArrowheads="1"/>
          </p:cNvSpPr>
          <p:nvPr/>
        </p:nvSpPr>
        <p:spPr bwMode="auto">
          <a:xfrm>
            <a:off x="6104731" y="227815"/>
            <a:ext cx="2768600" cy="13112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50000"/>
              </a:spcBef>
              <a:buFontTx/>
              <a:buNone/>
            </a:pPr>
            <a:r>
              <a:rPr lang="zh-CN" altLang="en-US" sz="2000" dirty="0" smtClean="0">
                <a:solidFill>
                  <a:srgbClr val="FF0066"/>
                </a:solidFill>
                <a:latin typeface="黑体" panose="02010609060101010101" pitchFamily="49" charset="-122"/>
                <a:ea typeface="黑体" panose="02010609060101010101" pitchFamily="49" charset="-122"/>
                <a:cs typeface="+mn-cs"/>
              </a:rPr>
              <a:t>规定：</a:t>
            </a:r>
            <a:r>
              <a:rPr lang="zh-CN" altLang="en-US" sz="2000" dirty="0" smtClean="0">
                <a:solidFill>
                  <a:srgbClr val="3333FF"/>
                </a:solidFill>
                <a:latin typeface="黑体" panose="02010609060101010101" pitchFamily="49" charset="-122"/>
                <a:ea typeface="黑体" panose="02010609060101010101" pitchFamily="49" charset="-122"/>
                <a:cs typeface="+mn-cs"/>
              </a:rPr>
              <a:t>小数点前总是</a:t>
            </a:r>
            <a:r>
              <a:rPr lang="zh-CN" altLang="en-US" sz="2000" dirty="0" smtClean="0">
                <a:solidFill>
                  <a:srgbClr val="3333FF"/>
                </a:solidFill>
                <a:latin typeface="Times New Roman" panose="02020603050405020304" pitchFamily="18" charset="0"/>
                <a:ea typeface="黑体" panose="02010609060101010101" pitchFamily="49" charset="-122"/>
                <a:cs typeface="+mn-cs"/>
              </a:rPr>
              <a:t>“</a:t>
            </a:r>
            <a:r>
              <a:rPr lang="en-US" altLang="zh-CN" sz="2000" dirty="0" smtClean="0">
                <a:solidFill>
                  <a:srgbClr val="3333FF"/>
                </a:solidFill>
                <a:latin typeface="黑体" panose="02010609060101010101" pitchFamily="49" charset="-122"/>
                <a:ea typeface="黑体" panose="02010609060101010101" pitchFamily="49" charset="-122"/>
                <a:cs typeface="+mn-cs"/>
              </a:rPr>
              <a:t>1</a:t>
            </a:r>
            <a:r>
              <a:rPr lang="en-US" altLang="zh-CN" sz="2000" dirty="0" smtClean="0">
                <a:solidFill>
                  <a:srgbClr val="3333FF"/>
                </a:solidFill>
                <a:latin typeface="Times New Roman" panose="02020603050405020304" pitchFamily="18" charset="0"/>
                <a:ea typeface="黑体" panose="02010609060101010101" pitchFamily="49" charset="-122"/>
                <a:cs typeface="+mn-cs"/>
              </a:rPr>
              <a:t>”</a:t>
            </a:r>
            <a:r>
              <a:rPr lang="zh-CN" altLang="en-US" sz="2000" dirty="0" smtClean="0">
                <a:solidFill>
                  <a:srgbClr val="3333FF"/>
                </a:solidFill>
                <a:latin typeface="黑体" panose="02010609060101010101" pitchFamily="49" charset="-122"/>
                <a:ea typeface="黑体" panose="02010609060101010101" pitchFamily="49" charset="-122"/>
                <a:cs typeface="+mn-cs"/>
              </a:rPr>
              <a:t>，故可隐含表示。</a:t>
            </a:r>
            <a:r>
              <a:rPr lang="zh-CN" altLang="en-US" sz="2000" dirty="0" smtClean="0">
                <a:solidFill>
                  <a:srgbClr val="009242"/>
                </a:solidFill>
                <a:latin typeface="黑体" panose="02010609060101010101" pitchFamily="49" charset="-122"/>
                <a:ea typeface="黑体" panose="02010609060101010101" pitchFamily="49" charset="-122"/>
                <a:cs typeface="+mn-cs"/>
              </a:rPr>
              <a:t>注意：和前面例子规定不一样</a:t>
            </a:r>
            <a:r>
              <a:rPr lang="en-US" altLang="zh-CN" sz="2000" dirty="0" smtClean="0">
                <a:solidFill>
                  <a:srgbClr val="009242"/>
                </a:solidFill>
                <a:latin typeface="黑体" panose="02010609060101010101" pitchFamily="49" charset="-122"/>
                <a:ea typeface="黑体" panose="02010609060101010101" pitchFamily="49" charset="-122"/>
                <a:cs typeface="+mn-cs"/>
              </a:rPr>
              <a:t>,</a:t>
            </a:r>
            <a:r>
              <a:rPr lang="zh-CN" altLang="en-US" sz="2000" dirty="0" smtClean="0">
                <a:solidFill>
                  <a:srgbClr val="009242"/>
                </a:solidFill>
                <a:latin typeface="黑体" panose="02010609060101010101" pitchFamily="49" charset="-122"/>
                <a:ea typeface="黑体" panose="02010609060101010101" pitchFamily="49" charset="-122"/>
                <a:cs typeface="+mn-cs"/>
              </a:rPr>
              <a:t>这里更合理</a:t>
            </a:r>
            <a:r>
              <a:rPr lang="en-US" altLang="zh-CN" sz="2000" dirty="0" smtClean="0">
                <a:solidFill>
                  <a:srgbClr val="009242"/>
                </a:solidFill>
                <a:latin typeface="黑体" panose="02010609060101010101" pitchFamily="49" charset="-122"/>
                <a:ea typeface="黑体" panose="02010609060101010101" pitchFamily="49" charset="-122"/>
                <a:cs typeface="+mn-cs"/>
              </a:rPr>
              <a:t>!</a:t>
            </a:r>
          </a:p>
        </p:txBody>
      </p:sp>
    </p:spTree>
    <p:extLst>
      <p:ext uri="{BB962C8B-B14F-4D97-AF65-F5344CB8AC3E}">
        <p14:creationId xmlns:p14="http://schemas.microsoft.com/office/powerpoint/2010/main" val="36932461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blinds(horizontal)">
                                      <p:cBhvr>
                                        <p:cTn id="11" dur="500"/>
                                        <p:tgtEl>
                                          <p:spTgt spid="3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0">
                                            <p:txEl>
                                              <p:pRg st="1" end="1"/>
                                            </p:txEl>
                                          </p:spTgt>
                                        </p:tgtEl>
                                        <p:attrNameLst>
                                          <p:attrName>style.visibility</p:attrName>
                                        </p:attrNameLst>
                                      </p:cBhvr>
                                      <p:to>
                                        <p:strVal val="visible"/>
                                      </p:to>
                                    </p:set>
                                    <p:animEffect transition="in" filter="blinds(horizontal)">
                                      <p:cBhvr>
                                        <p:cTn id="16" dur="500"/>
                                        <p:tgtEl>
                                          <p:spTgt spid="30">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blinds(horizontal)">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0">
                                            <p:txEl>
                                              <p:pRg st="2" end="2"/>
                                            </p:txEl>
                                          </p:spTgt>
                                        </p:tgtEl>
                                        <p:attrNameLst>
                                          <p:attrName>style.visibility</p:attrName>
                                        </p:attrNameLst>
                                      </p:cBhvr>
                                      <p:to>
                                        <p:strVal val="visible"/>
                                      </p:to>
                                    </p:set>
                                    <p:animEffect transition="in" filter="blinds(horizontal)">
                                      <p:cBhvr>
                                        <p:cTn id="26" dur="500"/>
                                        <p:tgtEl>
                                          <p:spTgt spid="3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blinds(horizontal)">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blinds(horizontal)">
                                      <p:cBhvr>
                                        <p:cTn id="40" dur="500"/>
                                        <p:tgtEl>
                                          <p:spTgt spid="3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blinds(horizontal)">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linds(horizontal)">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blinds(horizontal)">
                                      <p:cBhvr>
                                        <p:cTn id="5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29" grpId="0" autoUpdateAnimBg="0"/>
      <p:bldP spid="31" grpId="0" autoUpdateAnimBg="0"/>
      <p:bldP spid="32" grpId="0" autoUpdateAnimBg="0"/>
      <p:bldP spid="33" grpId="0"/>
      <p:bldP spid="34" grpId="0"/>
      <p:bldP spid="3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823913" y="157163"/>
            <a:ext cx="8077200" cy="422275"/>
          </a:xfrm>
        </p:spPr>
        <p:txBody>
          <a:bodyPr lIns="63500" tIns="25400" rIns="63500" bIns="25400" anchor="t">
            <a:spAutoFit/>
          </a:bodyPr>
          <a:lstStyle/>
          <a:p>
            <a:r>
              <a:rPr lang="en-US" altLang="zh-CN" sz="3600" smtClean="0">
                <a:ea typeface="宋体" panose="02010600030101010101" pitchFamily="2" charset="-122"/>
              </a:rPr>
              <a:t>Ex: Converting Binary FP to Decimal</a:t>
            </a:r>
          </a:p>
        </p:txBody>
      </p:sp>
      <p:sp>
        <p:nvSpPr>
          <p:cNvPr id="312323" name="Rectangle 3"/>
          <p:cNvSpPr>
            <a:spLocks noGrp="1" noChangeArrowheads="1"/>
          </p:cNvSpPr>
          <p:nvPr>
            <p:ph type="body" idx="4294967295"/>
          </p:nvPr>
        </p:nvSpPr>
        <p:spPr>
          <a:xfrm>
            <a:off x="476250" y="1538288"/>
            <a:ext cx="7942263" cy="1052512"/>
          </a:xfrm>
        </p:spPr>
        <p:txBody>
          <a:bodyPr lIns="63500" tIns="25400" rIns="63500" bIns="25400">
            <a:spAutoFit/>
          </a:bodyPr>
          <a:lstStyle/>
          <a:p>
            <a:pPr>
              <a:buFontTx/>
              <a:buNone/>
            </a:pPr>
            <a:r>
              <a:rPr lang="zh-CN" altLang="en-US" sz="2900" b="0" smtClean="0"/>
              <a:t>1011 11101 110 0000 0000 0000 0000 0000</a:t>
            </a:r>
            <a:endParaRPr lang="zh-CN" altLang="en-US" sz="2900" smtClean="0"/>
          </a:p>
          <a:p>
            <a:pPr>
              <a:buFontTx/>
              <a:buNone/>
            </a:pPr>
            <a:endParaRPr lang="zh-CN" altLang="en-US" smtClean="0"/>
          </a:p>
        </p:txBody>
      </p:sp>
      <p:grpSp>
        <p:nvGrpSpPr>
          <p:cNvPr id="39940" name="Group 13"/>
          <p:cNvGrpSpPr>
            <a:grpSpLocks/>
          </p:cNvGrpSpPr>
          <p:nvPr/>
        </p:nvGrpSpPr>
        <p:grpSpPr bwMode="auto">
          <a:xfrm>
            <a:off x="522288" y="1584325"/>
            <a:ext cx="7605712" cy="457200"/>
            <a:chOff x="336" y="1063"/>
            <a:chExt cx="4608" cy="288"/>
          </a:xfrm>
        </p:grpSpPr>
        <p:sp>
          <p:nvSpPr>
            <p:cNvPr id="39947" name="Rectangle 4"/>
            <p:cNvSpPr>
              <a:spLocks noChangeArrowheads="1"/>
            </p:cNvSpPr>
            <p:nvPr/>
          </p:nvSpPr>
          <p:spPr bwMode="auto">
            <a:xfrm>
              <a:off x="336" y="1063"/>
              <a:ext cx="4608" cy="288"/>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948" name="Line 5"/>
            <p:cNvSpPr>
              <a:spLocks noChangeShapeType="1"/>
            </p:cNvSpPr>
            <p:nvPr/>
          </p:nvSpPr>
          <p:spPr bwMode="auto">
            <a:xfrm>
              <a:off x="463" y="1063"/>
              <a:ext cx="1" cy="288"/>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9949" name="Line 6"/>
            <p:cNvSpPr>
              <a:spLocks noChangeShapeType="1"/>
            </p:cNvSpPr>
            <p:nvPr/>
          </p:nvSpPr>
          <p:spPr bwMode="auto">
            <a:xfrm>
              <a:off x="1532" y="1063"/>
              <a:ext cx="1" cy="288"/>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312327" name="Text Box 7"/>
          <p:cNvSpPr txBox="1">
            <a:spLocks noChangeArrowheads="1"/>
          </p:cNvSpPr>
          <p:nvPr/>
        </p:nvSpPr>
        <p:spPr bwMode="auto">
          <a:xfrm>
            <a:off x="358775" y="2714625"/>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1" lang="en-US" altLang="zh-CN"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Sign</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 =&gt; negative</a:t>
            </a:r>
            <a:endPar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2328" name="Text Box 8"/>
          <p:cNvSpPr txBox="1">
            <a:spLocks noChangeArrowheads="1"/>
          </p:cNvSpPr>
          <p:nvPr/>
        </p:nvSpPr>
        <p:spPr bwMode="auto">
          <a:xfrm>
            <a:off x="347663" y="3240088"/>
            <a:ext cx="73152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Exponent</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0111 1101</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two</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125</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ten</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Bias adjustment: 125 - 127 = -2</a:t>
            </a:r>
            <a:endPar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2329" name="Text Box 9"/>
          <p:cNvSpPr txBox="1">
            <a:spLocks noChangeArrowheads="1"/>
          </p:cNvSpPr>
          <p:nvPr/>
        </p:nvSpPr>
        <p:spPr bwMode="auto">
          <a:xfrm>
            <a:off x="336550" y="4559300"/>
            <a:ext cx="82296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Significand</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rgbClr val="FF0066"/>
                </a:solidFill>
                <a:effectLst/>
                <a:uLnTx/>
                <a:uFillTx/>
                <a:latin typeface="Arial" panose="020B0604020202020204" pitchFamily="34" charset="0"/>
                <a:ea typeface="宋体" panose="02010600030101010101" pitchFamily="2" charset="-122"/>
                <a:cs typeface="+mn-cs"/>
              </a:rPr>
              <a:t>1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+ 0</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-3</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+ 0</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-4</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+ 0</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-5</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-1</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1+0.5 +0.25 = 1.75</a:t>
            </a:r>
          </a:p>
        </p:txBody>
      </p:sp>
      <p:sp>
        <p:nvSpPr>
          <p:cNvPr id="312330" name="Text Box 10"/>
          <p:cNvSpPr txBox="1">
            <a:spLocks noChangeArrowheads="1"/>
          </p:cNvSpPr>
          <p:nvPr/>
        </p:nvSpPr>
        <p:spPr bwMode="auto">
          <a:xfrm>
            <a:off x="381000" y="5908675"/>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a:t>
            </a:r>
            <a:r>
              <a:rPr kumimoji="1" lang="en-US" altLang="zh-CN" sz="24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Represents</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-1.75</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ten</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 - 0.4375</a:t>
            </a:r>
          </a:p>
        </p:txBody>
      </p:sp>
      <p:sp>
        <p:nvSpPr>
          <p:cNvPr id="312331" name="Rectangle 11"/>
          <p:cNvSpPr>
            <a:spLocks noChangeArrowheads="1"/>
          </p:cNvSpPr>
          <p:nvPr/>
        </p:nvSpPr>
        <p:spPr bwMode="auto">
          <a:xfrm>
            <a:off x="1295400" y="2193925"/>
            <a:ext cx="635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(-1)</a:t>
            </a:r>
            <a:r>
              <a:rPr kumimoji="1" lang="en-US" altLang="zh-CN" sz="2800" b="1" i="0" u="none" strike="noStrike" kern="1200" cap="none" spc="0" normalizeH="0" baseline="30000" noProof="0" smtClean="0">
                <a:ln>
                  <a:noFill/>
                </a:ln>
                <a:solidFill>
                  <a:srgbClr val="996633"/>
                </a:solidFill>
                <a:effectLst/>
                <a:uLnTx/>
                <a:uFillTx/>
                <a:latin typeface="Arial" panose="020B0604020202020204" pitchFamily="34" charset="0"/>
                <a:ea typeface="宋体" panose="02010600030101010101" pitchFamily="2" charset="-122"/>
                <a:cs typeface="+mn-cs"/>
              </a:rPr>
              <a:t>S</a:t>
            </a:r>
            <a:r>
              <a:rPr kumimoji="1" lang="en-US" altLang="zh-CN" sz="2800" b="1"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 </a:t>
            </a:r>
            <a:r>
              <a:rPr kumimoji="1" lang="en-US" altLang="zh-CN" sz="2800" b="0"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x</a:t>
            </a:r>
            <a:r>
              <a:rPr kumimoji="1" lang="en-US" altLang="zh-CN" sz="2800" b="1"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 (</a:t>
            </a:r>
            <a:r>
              <a:rPr kumimoji="1" lang="en-US" altLang="zh-CN" sz="2800" b="1" i="0" u="none" strike="noStrike" kern="1200" cap="none" spc="0" normalizeH="0" baseline="0" noProof="0" smtClean="0">
                <a:ln>
                  <a:noFill/>
                </a:ln>
                <a:solidFill>
                  <a:srgbClr val="FF0066"/>
                </a:solidFill>
                <a:effectLst/>
                <a:uLnTx/>
                <a:uFillTx/>
                <a:latin typeface="Arial" panose="020B0604020202020204" pitchFamily="34" charset="0"/>
                <a:ea typeface="宋体" panose="02010600030101010101" pitchFamily="2" charset="-122"/>
                <a:cs typeface="+mn-cs"/>
              </a:rPr>
              <a:t>1 +</a:t>
            </a:r>
            <a:r>
              <a:rPr kumimoji="1" lang="en-US" altLang="zh-CN" sz="2800" b="1"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 Significand) </a:t>
            </a:r>
            <a:r>
              <a:rPr kumimoji="1" lang="en-US" altLang="zh-CN" sz="2800" b="0"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x</a:t>
            </a:r>
            <a:r>
              <a:rPr kumimoji="1" lang="en-US" altLang="zh-CN" sz="2800" b="1" i="0" u="none" strike="noStrike" kern="1200" cap="none" spc="0" normalizeH="0" baseline="0" noProof="0" smtClean="0">
                <a:ln>
                  <a:noFill/>
                </a:ln>
                <a:solidFill>
                  <a:srgbClr val="996633"/>
                </a:solidFill>
                <a:effectLst/>
                <a:uLnTx/>
                <a:uFillTx/>
                <a:latin typeface="Arial" panose="020B0604020202020204" pitchFamily="34" charset="0"/>
                <a:ea typeface="宋体" panose="02010600030101010101" pitchFamily="2" charset="-122"/>
                <a:cs typeface="+mn-cs"/>
              </a:rPr>
              <a:t> 2</a:t>
            </a:r>
            <a:r>
              <a:rPr kumimoji="1" lang="en-US" altLang="zh-CN" sz="2800" b="1" i="0" u="none" strike="noStrike" kern="1200" cap="none" spc="0" normalizeH="0" baseline="30000" noProof="0" smtClean="0">
                <a:ln>
                  <a:noFill/>
                </a:ln>
                <a:solidFill>
                  <a:srgbClr val="996633"/>
                </a:solidFill>
                <a:effectLst/>
                <a:uLnTx/>
                <a:uFillTx/>
                <a:latin typeface="Arial" panose="020B0604020202020204" pitchFamily="34" charset="0"/>
                <a:ea typeface="宋体" panose="02010600030101010101" pitchFamily="2" charset="-122"/>
                <a:cs typeface="+mn-cs"/>
              </a:rPr>
              <a:t>(Exponent-127)</a:t>
            </a:r>
          </a:p>
        </p:txBody>
      </p:sp>
      <p:sp>
        <p:nvSpPr>
          <p:cNvPr id="39946" name="Text Box 12"/>
          <p:cNvSpPr txBox="1">
            <a:spLocks noChangeArrowheads="1"/>
          </p:cNvSpPr>
          <p:nvPr/>
        </p:nvSpPr>
        <p:spPr bwMode="auto">
          <a:xfrm>
            <a:off x="144463" y="827088"/>
            <a:ext cx="866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GB"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BEE00000H</a:t>
            </a:r>
            <a:r>
              <a:rPr kumimoji="1" lang="en-GB"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GB"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is the hex. Rep. Of an IEEE 754 SP FP number</a:t>
            </a:r>
            <a:endPar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83015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2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23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23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23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23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3" grpId="0" build="p" autoUpdateAnimBg="0"/>
      <p:bldP spid="312327" grpId="0" autoUpdateAnimBg="0"/>
      <p:bldP spid="312328" grpId="0" autoUpdateAnimBg="0"/>
      <p:bldP spid="312329" grpId="0" autoUpdateAnimBg="0"/>
      <p:bldP spid="312330" grpId="0" autoUpdateAnimBg="0"/>
      <p:bldP spid="31233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457200" y="98425"/>
            <a:ext cx="8229600" cy="660400"/>
          </a:xfrm>
        </p:spPr>
        <p:txBody>
          <a:bodyPr lIns="63500" tIns="25400" rIns="63500" bIns="25400" anchor="t">
            <a:spAutoFit/>
          </a:bodyPr>
          <a:lstStyle/>
          <a:p>
            <a:r>
              <a:rPr lang="en-US" altLang="zh-CN" smtClean="0">
                <a:ea typeface="宋体" panose="02010600030101010101" pitchFamily="2" charset="-122"/>
              </a:rPr>
              <a:t>Ex: Converting Decimal to FP</a:t>
            </a:r>
          </a:p>
        </p:txBody>
      </p:sp>
      <p:sp>
        <p:nvSpPr>
          <p:cNvPr id="41987" name="Rectangle 3"/>
          <p:cNvSpPr>
            <a:spLocks noGrp="1" noChangeArrowheads="1"/>
          </p:cNvSpPr>
          <p:nvPr>
            <p:ph type="body" idx="4294967295"/>
          </p:nvPr>
        </p:nvSpPr>
        <p:spPr>
          <a:xfrm>
            <a:off x="2909888" y="768350"/>
            <a:ext cx="4883150" cy="563563"/>
          </a:xfrm>
        </p:spPr>
        <p:txBody>
          <a:bodyPr lIns="63500" tIns="25400" rIns="63500" bIns="25400">
            <a:spAutoFit/>
          </a:bodyPr>
          <a:lstStyle/>
          <a:p>
            <a:pPr>
              <a:buFontTx/>
              <a:buNone/>
            </a:pPr>
            <a:r>
              <a:rPr lang="zh-CN" altLang="en-US" sz="2900" smtClean="0"/>
              <a:t>-12.75 </a:t>
            </a:r>
            <a:endParaRPr lang="en-US" altLang="zh-CN" sz="2900" baseline="30000" smtClean="0"/>
          </a:p>
        </p:txBody>
      </p:sp>
      <p:sp>
        <p:nvSpPr>
          <p:cNvPr id="314372" name="Text Box 4"/>
          <p:cNvSpPr txBox="1">
            <a:spLocks noChangeArrowheads="1"/>
          </p:cNvSpPr>
          <p:nvPr/>
        </p:nvSpPr>
        <p:spPr bwMode="auto">
          <a:xfrm>
            <a:off x="442913" y="1419225"/>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Denormalize: -12.75</a:t>
            </a:r>
            <a:endPar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73" name="Text Box 5"/>
          <p:cNvSpPr txBox="1">
            <a:spLocks noChangeArrowheads="1"/>
          </p:cNvSpPr>
          <p:nvPr/>
        </p:nvSpPr>
        <p:spPr bwMode="auto">
          <a:xfrm>
            <a:off x="457200" y="1833563"/>
            <a:ext cx="80772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Convert integer part: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12 = </a:t>
            </a:r>
            <a:r>
              <a:rPr kumimoji="1" lang="en-US" altLang="zh-CN" sz="2400" b="1" i="0" u="none" strike="noStrike" kern="1200" cap="none" spc="0" normalizeH="0" baseline="0" noProof="0" smtClean="0">
                <a:ln>
                  <a:noFill/>
                </a:ln>
                <a:solidFill>
                  <a:srgbClr val="063DE9"/>
                </a:solidFill>
                <a:effectLst/>
                <a:uLnTx/>
                <a:uFillTx/>
                <a:latin typeface="Arial" panose="020B0604020202020204" pitchFamily="34" charset="0"/>
                <a:ea typeface="宋体" panose="02010600030101010101" pitchFamily="2" charset="-122"/>
                <a:cs typeface="+mn-cs"/>
              </a:rPr>
              <a:t>8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rgbClr val="063DE9"/>
                </a:solidFill>
                <a:effectLst/>
                <a:uLnTx/>
                <a:uFillTx/>
                <a:latin typeface="Arial" panose="020B0604020202020204" pitchFamily="34" charset="0"/>
                <a:ea typeface="宋体" panose="02010600030101010101" pitchFamily="2" charset="-122"/>
                <a:cs typeface="+mn-cs"/>
              </a:rPr>
              <a:t>4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rgbClr val="063DE9"/>
                </a:solidFill>
                <a:effectLst/>
                <a:uLnTx/>
                <a:uFillTx/>
                <a:latin typeface="Arial" panose="020B0604020202020204" pitchFamily="34" charset="0"/>
                <a:ea typeface="宋体" panose="02010600030101010101" pitchFamily="2" charset="-122"/>
                <a:cs typeface="+mn-cs"/>
              </a:rPr>
              <a:t>1100</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endParaRPr kumimoji="1" lang="en-US" altLang="zh-CN" sz="2400" b="0"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74" name="Text Box 6"/>
          <p:cNvSpPr txBox="1">
            <a:spLocks noChangeArrowheads="1"/>
          </p:cNvSpPr>
          <p:nvPr/>
        </p:nvSpPr>
        <p:spPr bwMode="auto">
          <a:xfrm>
            <a:off x="457200" y="2686050"/>
            <a:ext cx="82296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3.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Convert fractional part:</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.75 = </a:t>
            </a:r>
            <a:r>
              <a:rPr kumimoji="1" lang="en-US" altLang="zh-CN" sz="2400" b="1" i="0" u="none" strike="noStrike" kern="1200" cap="none" spc="0" normalizeH="0" baseline="0" noProof="0" smtClean="0">
                <a:ln>
                  <a:noFill/>
                </a:ln>
                <a:solidFill>
                  <a:srgbClr val="063DE9"/>
                </a:solidFill>
                <a:effectLst/>
                <a:uLnTx/>
                <a:uFillTx/>
                <a:latin typeface="Arial" panose="020B0604020202020204" pitchFamily="34" charset="0"/>
                <a:ea typeface="宋体" panose="02010600030101010101" pitchFamily="2" charset="-122"/>
                <a:cs typeface="+mn-cs"/>
              </a:rPr>
              <a:t>.5 + .25 = .11</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endParaRPr kumimoji="1" lang="en-US" altLang="zh-CN" sz="2400" b="0"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75" name="Text Box 7"/>
          <p:cNvSpPr txBox="1">
            <a:spLocks noChangeArrowheads="1"/>
          </p:cNvSpPr>
          <p:nvPr/>
        </p:nvSpPr>
        <p:spPr bwMode="auto">
          <a:xfrm>
            <a:off x="457200" y="3600450"/>
            <a:ext cx="76962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zh-CN" altLang="en-US"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4.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Put parts together and normalize:</a:t>
            </a:r>
          </a:p>
          <a:p>
            <a:pPr marL="0" marR="0" lvl="0" indent="0" algn="l" defTabSz="914400" rtl="0" eaLnBrk="1" fontAlgn="base" latinLnBrk="0" hangingPunct="1">
              <a:lnSpc>
                <a:spcPct val="100000"/>
              </a:lnSpc>
              <a:spcBef>
                <a:spcPct val="1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1100.11 = </a:t>
            </a:r>
            <a:r>
              <a:rPr kumimoji="1" lang="en-US" altLang="zh-CN" sz="2400" b="1" i="0" u="none" strike="noStrike" kern="1200" cap="none" spc="0" normalizeH="0" baseline="0" noProof="0" smtClean="0">
                <a:ln>
                  <a:noFill/>
                </a:ln>
                <a:solidFill>
                  <a:srgbClr val="FF0066"/>
                </a:solidFill>
                <a:effectLst/>
                <a:uLnTx/>
                <a:uFillTx/>
                <a:latin typeface="Arial" panose="020B0604020202020204" pitchFamily="34" charset="0"/>
                <a:ea typeface="宋体" panose="02010600030101010101" pitchFamily="2" charset="-122"/>
                <a:cs typeface="+mn-cs"/>
              </a:rPr>
              <a:t>1.</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10011</a:t>
            </a:r>
            <a:r>
              <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x</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2</a:t>
            </a:r>
            <a:r>
              <a:rPr kumimoji="1" lang="en-US" altLang="zh-CN" sz="2400" b="1"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rPr>
              <a:t>3</a:t>
            </a:r>
            <a:endParaRPr kumimoji="1" lang="en-US" altLang="zh-CN" sz="2400" b="0" i="0" u="none" strike="noStrike" kern="1200" cap="none" spc="0" normalizeH="0" baseline="3000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76" name="Text Box 8"/>
          <p:cNvSpPr txBox="1">
            <a:spLocks noChangeArrowheads="1"/>
          </p:cNvSpPr>
          <p:nvPr/>
        </p:nvSpPr>
        <p:spPr bwMode="auto">
          <a:xfrm>
            <a:off x="457200" y="4514850"/>
            <a:ext cx="7883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5.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Convert exponent: 127 + 3 = </a:t>
            </a:r>
            <a:r>
              <a:rPr kumimoji="1" lang="en-US" altLang="zh-CN" sz="2400" b="1" i="0" u="none" strike="noStrike" kern="1200" cap="none" spc="0" normalizeH="0" baseline="0" noProof="0" smtClean="0">
                <a:ln>
                  <a:noFill/>
                </a:ln>
                <a:solidFill>
                  <a:srgbClr val="3333FF"/>
                </a:solidFill>
                <a:effectLst/>
                <a:uLnTx/>
                <a:uFillTx/>
                <a:latin typeface="Arial" panose="020B0604020202020204" pitchFamily="34" charset="0"/>
                <a:ea typeface="宋体" panose="02010600030101010101" pitchFamily="2" charset="-122"/>
                <a:cs typeface="+mn-cs"/>
              </a:rPr>
              <a:t>128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rgbClr val="3333FF"/>
                </a:solidFill>
                <a:effectLst/>
                <a:uLnTx/>
                <a:uFillTx/>
                <a:latin typeface="Arial" panose="020B0604020202020204" pitchFamily="34" charset="0"/>
                <a:ea typeface="宋体" panose="02010600030101010101" pitchFamily="2" charset="-122"/>
                <a:cs typeface="+mn-cs"/>
              </a:rPr>
              <a:t>2 </a:t>
            </a: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smtClean="0">
                <a:ln>
                  <a:noFill/>
                </a:ln>
                <a:solidFill>
                  <a:srgbClr val="3333FF"/>
                </a:solidFill>
                <a:effectLst/>
                <a:uLnTx/>
                <a:uFillTx/>
                <a:latin typeface="Arial" panose="020B0604020202020204" pitchFamily="34" charset="0"/>
                <a:ea typeface="宋体" panose="02010600030101010101" pitchFamily="2" charset="-122"/>
                <a:cs typeface="+mn-cs"/>
              </a:rPr>
              <a:t>1000 0010</a:t>
            </a:r>
            <a:r>
              <a:rPr kumimoji="1" lang="en-US" altLang="zh-CN" sz="2400" b="1" i="0" u="none" strike="noStrike" kern="1200" cap="none" spc="0" normalizeH="0" baseline="-25000" noProof="0" smtClean="0">
                <a:ln>
                  <a:noFill/>
                </a:ln>
                <a:solidFill>
                  <a:srgbClr val="000000"/>
                </a:solidFill>
                <a:effectLst/>
                <a:uLnTx/>
                <a:uFillTx/>
                <a:latin typeface="Arial" panose="020B0604020202020204" pitchFamily="34" charset="0"/>
                <a:ea typeface="宋体" panose="02010600030101010101" pitchFamily="2" charset="-122"/>
                <a:cs typeface="+mn-cs"/>
              </a:rPr>
              <a:t>2</a:t>
            </a:r>
            <a:endParaRPr kumimoji="1" lang="en-US" altLang="zh-CN" sz="2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77" name="Text Box 9"/>
          <p:cNvSpPr txBox="1">
            <a:spLocks noChangeArrowheads="1"/>
          </p:cNvSpPr>
          <p:nvPr/>
        </p:nvSpPr>
        <p:spPr bwMode="auto">
          <a:xfrm>
            <a:off x="674688" y="5256213"/>
            <a:ext cx="6764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11000 0010 100 1100 0000 0000 0000 0000</a:t>
            </a:r>
            <a:endParaRPr kumimoji="1"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994" name="Rectangle 10"/>
          <p:cNvSpPr>
            <a:spLocks noChangeArrowheads="1"/>
          </p:cNvSpPr>
          <p:nvPr/>
        </p:nvSpPr>
        <p:spPr bwMode="auto">
          <a:xfrm>
            <a:off x="735013" y="5332413"/>
            <a:ext cx="6440487" cy="45720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995" name="Line 11"/>
          <p:cNvSpPr>
            <a:spLocks noChangeShapeType="1"/>
          </p:cNvSpPr>
          <p:nvPr/>
        </p:nvSpPr>
        <p:spPr bwMode="auto">
          <a:xfrm>
            <a:off x="935038" y="5332413"/>
            <a:ext cx="0" cy="457200"/>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996" name="Line 12"/>
          <p:cNvSpPr>
            <a:spLocks noChangeShapeType="1"/>
          </p:cNvSpPr>
          <p:nvPr/>
        </p:nvSpPr>
        <p:spPr bwMode="auto">
          <a:xfrm>
            <a:off x="2498725" y="5319713"/>
            <a:ext cx="0" cy="457200"/>
          </a:xfrm>
          <a:prstGeom prst="line">
            <a:avLst/>
          </a:prstGeom>
          <a:noFill/>
          <a:ln w="28575">
            <a:solidFill>
              <a:schemeClr val="accent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14381" name="Text Box 13"/>
          <p:cNvSpPr txBox="1">
            <a:spLocks noChangeArrowheads="1"/>
          </p:cNvSpPr>
          <p:nvPr/>
        </p:nvSpPr>
        <p:spPr bwMode="auto">
          <a:xfrm>
            <a:off x="717550" y="5997575"/>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The Hex rep.  is  C14C0000H</a:t>
            </a:r>
          </a:p>
        </p:txBody>
      </p:sp>
    </p:spTree>
    <p:extLst>
      <p:ext uri="{BB962C8B-B14F-4D97-AF65-F5344CB8AC3E}">
        <p14:creationId xmlns:p14="http://schemas.microsoft.com/office/powerpoint/2010/main" val="3065259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4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43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43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43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43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14377"/>
                                        </p:tgtEl>
                                        <p:attrNameLst>
                                          <p:attrName>style.visibility</p:attrName>
                                        </p:attrNameLst>
                                      </p:cBhvr>
                                      <p:to>
                                        <p:strVal val="visible"/>
                                      </p:to>
                                    </p:set>
                                    <p:animEffect transition="in" filter="blinds(horizontal)">
                                      <p:cBhvr>
                                        <p:cTn id="27" dur="500"/>
                                        <p:tgtEl>
                                          <p:spTgt spid="3143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14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2" grpId="0" autoUpdateAnimBg="0"/>
      <p:bldP spid="314373" grpId="0" autoUpdateAnimBg="0"/>
      <p:bldP spid="314374" grpId="0" autoUpdateAnimBg="0"/>
      <p:bldP spid="314375" grpId="0" autoUpdateAnimBg="0"/>
      <p:bldP spid="314376" grpId="0" autoUpdateAnimBg="0"/>
      <p:bldP spid="314377" grpId="0"/>
      <p:bldP spid="31438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title"/>
          </p:nvPr>
        </p:nvSpPr>
        <p:spPr/>
        <p:txBody>
          <a:bodyPr/>
          <a:lstStyle/>
          <a:p>
            <a:r>
              <a:rPr lang="en-US"/>
              <a:t>Today: Floating Point</a:t>
            </a:r>
            <a:endParaRPr lang="en-US" dirty="0"/>
          </a:p>
        </p:txBody>
      </p:sp>
      <p:sp>
        <p:nvSpPr>
          <p:cNvPr id="10244" name="Rectangle 4"/>
          <p:cNvSpPr>
            <a:spLocks noGrp="1" noChangeArrowheads="1"/>
          </p:cNvSpPr>
          <p:nvPr>
            <p:ph type="body" idx="1"/>
          </p:nvPr>
        </p:nvSpPr>
        <p:spPr/>
        <p:txBody>
          <a:bodyPr/>
          <a:lstStyle/>
          <a:p>
            <a:r>
              <a:rPr lang="en-US"/>
              <a:t>Background: Fractional binary numbers</a:t>
            </a:r>
          </a:p>
          <a:p>
            <a:r>
              <a:rPr lang="en-US"/>
              <a:t>IEEE floating point standard: Definition</a:t>
            </a:r>
          </a:p>
          <a:p>
            <a:r>
              <a:rPr lang="en-US"/>
              <a:t>Example and properties</a:t>
            </a:r>
          </a:p>
          <a:p>
            <a:r>
              <a:rPr lang="en-US"/>
              <a:t>Rounding, addition, multiplication</a:t>
            </a:r>
          </a:p>
          <a:p>
            <a:r>
              <a:rPr lang="en-US"/>
              <a:t>Floating point in C</a:t>
            </a:r>
          </a:p>
          <a:p>
            <a:r>
              <a:rPr lang="en-US"/>
              <a:t>Summary</a:t>
            </a:r>
            <a:endParaRPr lang="en-US"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800100" y="98425"/>
            <a:ext cx="7642225" cy="600075"/>
          </a:xfrm>
        </p:spPr>
        <p:txBody>
          <a:bodyPr lIns="63500" tIns="25400" rIns="63500" bIns="25400" anchor="t">
            <a:spAutoFit/>
          </a:bodyPr>
          <a:lstStyle/>
          <a:p>
            <a:r>
              <a:rPr lang="en-US" altLang="zh-CN" sz="3600" smtClean="0">
                <a:ea typeface="宋体" panose="02010600030101010101" pitchFamily="2" charset="-122"/>
              </a:rPr>
              <a:t>Normalized numbers</a:t>
            </a:r>
            <a:r>
              <a:rPr lang="zh-CN" altLang="en-US" sz="3600" smtClean="0">
                <a:ea typeface="宋体" panose="02010600030101010101" pitchFamily="2" charset="-122"/>
              </a:rPr>
              <a:t>（规格化数）</a:t>
            </a:r>
          </a:p>
        </p:txBody>
      </p:sp>
      <p:sp>
        <p:nvSpPr>
          <p:cNvPr id="316419" name="Text Box 3"/>
          <p:cNvSpPr txBox="1">
            <a:spLocks noChangeArrowheads="1"/>
          </p:cNvSpPr>
          <p:nvPr/>
        </p:nvSpPr>
        <p:spPr bwMode="auto">
          <a:xfrm>
            <a:off x="1524000" y="2392363"/>
            <a:ext cx="66294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Exponent    Significand            Object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1-254            anything               Norms</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mn-cs"/>
              </a:rPr>
              <a:t>               implicit leading 1</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0                    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Tahoma" panose="020B0604030504040204" pitchFamily="34" charset="0"/>
              </a:rPr>
              <a:t>0                    nonzero                   ? </a:t>
            </a:r>
            <a:endParaRPr kumimoji="1" lang="en-US" altLang="zh-CN" sz="2800" b="1" i="0" u="none" strike="noStrike" kern="120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cs typeface="Tahoma" panose="020B0604030504040204" pitchFamily="34"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255                0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255                nonzero                   ?</a:t>
            </a:r>
          </a:p>
        </p:txBody>
      </p:sp>
      <p:sp>
        <p:nvSpPr>
          <p:cNvPr id="44036" name="Text Box 4"/>
          <p:cNvSpPr txBox="1">
            <a:spLocks noChangeArrowheads="1"/>
          </p:cNvSpPr>
          <p:nvPr/>
        </p:nvSpPr>
        <p:spPr bwMode="auto">
          <a:xfrm>
            <a:off x="381000" y="963613"/>
            <a:ext cx="87630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前面的定义都是针对规格化数（</a:t>
            </a:r>
            <a:r>
              <a:rPr kumimoji="1" lang="en-US" altLang="zh-CN"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normalized form</a:t>
            </a:r>
            <a:r>
              <a:rPr kumimoji="1" lang="zh-CN" altLang="en-US" sz="2800" b="1" i="0" u="none" strike="noStrike" kern="1200" cap="none" spc="0" normalizeH="0" baseline="0" noProof="0" smtClean="0">
                <a:ln>
                  <a:noFill/>
                </a:ln>
                <a:solidFill>
                  <a:srgbClr val="333399"/>
                </a:solidFill>
                <a:effectLst/>
                <a:uLnTx/>
                <a:uFillTx/>
                <a:latin typeface="Arial" panose="020B0604020202020204" pitchFamily="34" charset="0"/>
                <a:ea typeface="黑体" panose="02010609060101010101" pitchFamily="49"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smtClean="0">
                <a:ln>
                  <a:noFill/>
                </a:ln>
                <a:solidFill>
                  <a:srgbClr val="000000"/>
                </a:solidFill>
                <a:effectLst/>
                <a:uLnTx/>
                <a:uFillTx/>
                <a:latin typeface="Arial" panose="020B0604020202020204" pitchFamily="34" charset="0"/>
                <a:ea typeface="黑体" panose="02010609060101010101" pitchFamily="49" charset="-122"/>
                <a:cs typeface="+mn-cs"/>
              </a:rPr>
              <a:t>How about other patterns?</a:t>
            </a:r>
          </a:p>
        </p:txBody>
      </p:sp>
      <p:sp>
        <p:nvSpPr>
          <p:cNvPr id="44037" name="Line 5"/>
          <p:cNvSpPr>
            <a:spLocks noChangeShapeType="1"/>
          </p:cNvSpPr>
          <p:nvPr/>
        </p:nvSpPr>
        <p:spPr bwMode="auto">
          <a:xfrm>
            <a:off x="1500188" y="2960688"/>
            <a:ext cx="647858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47265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6419">
                                            <p:txEl>
                                              <p:pRg st="1" end="1"/>
                                            </p:txEl>
                                          </p:spTgt>
                                        </p:tgtEl>
                                        <p:attrNameLst>
                                          <p:attrName>style.visibility</p:attrName>
                                        </p:attrNameLst>
                                      </p:cBhvr>
                                      <p:to>
                                        <p:strVal val="visible"/>
                                      </p:to>
                                    </p:set>
                                    <p:animEffect transition="in" filter="blinds(horizontal)">
                                      <p:cBhvr>
                                        <p:cTn id="7" dur="500"/>
                                        <p:tgtEl>
                                          <p:spTgt spid="316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6419">
                                            <p:txEl>
                                              <p:pRg st="2" end="2"/>
                                            </p:txEl>
                                          </p:spTgt>
                                        </p:tgtEl>
                                        <p:attrNameLst>
                                          <p:attrName>style.visibility</p:attrName>
                                        </p:attrNameLst>
                                      </p:cBhvr>
                                      <p:to>
                                        <p:strVal val="visible"/>
                                      </p:to>
                                    </p:set>
                                    <p:animEffect transition="in" filter="blinds(horizontal)">
                                      <p:cBhvr>
                                        <p:cTn id="10" dur="500"/>
                                        <p:tgtEl>
                                          <p:spTgt spid="31641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16419">
                                            <p:txEl>
                                              <p:pRg st="3" end="3"/>
                                            </p:txEl>
                                          </p:spTgt>
                                        </p:tgtEl>
                                        <p:attrNameLst>
                                          <p:attrName>style.visibility</p:attrName>
                                        </p:attrNameLst>
                                      </p:cBhvr>
                                      <p:to>
                                        <p:strVal val="visible"/>
                                      </p:to>
                                    </p:set>
                                    <p:animEffect transition="in" filter="blinds(horizontal)">
                                      <p:cBhvr>
                                        <p:cTn id="15" dur="500"/>
                                        <p:tgtEl>
                                          <p:spTgt spid="316419">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16419">
                                            <p:txEl>
                                              <p:pRg st="4" end="4"/>
                                            </p:txEl>
                                          </p:spTgt>
                                        </p:tgtEl>
                                        <p:attrNameLst>
                                          <p:attrName>style.visibility</p:attrName>
                                        </p:attrNameLst>
                                      </p:cBhvr>
                                      <p:to>
                                        <p:strVal val="visible"/>
                                      </p:to>
                                    </p:set>
                                    <p:animEffect transition="in" filter="blinds(horizontal)">
                                      <p:cBhvr>
                                        <p:cTn id="20" dur="500"/>
                                        <p:tgtEl>
                                          <p:spTgt spid="316419">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16419">
                                            <p:txEl>
                                              <p:pRg st="5" end="5"/>
                                            </p:txEl>
                                          </p:spTgt>
                                        </p:tgtEl>
                                        <p:attrNameLst>
                                          <p:attrName>style.visibility</p:attrName>
                                        </p:attrNameLst>
                                      </p:cBhvr>
                                      <p:to>
                                        <p:strVal val="visible"/>
                                      </p:to>
                                    </p:set>
                                    <p:animEffect transition="in" filter="blinds(horizontal)">
                                      <p:cBhvr>
                                        <p:cTn id="25" dur="500"/>
                                        <p:tgtEl>
                                          <p:spTgt spid="316419">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16419">
                                            <p:txEl>
                                              <p:pRg st="6" end="6"/>
                                            </p:txEl>
                                          </p:spTgt>
                                        </p:tgtEl>
                                        <p:attrNameLst>
                                          <p:attrName>style.visibility</p:attrName>
                                        </p:attrNameLst>
                                      </p:cBhvr>
                                      <p:to>
                                        <p:strVal val="visible"/>
                                      </p:to>
                                    </p:set>
                                    <p:animEffect transition="in" filter="blinds(horizontal)">
                                      <p:cBhvr>
                                        <p:cTn id="30" dur="500"/>
                                        <p:tgtEl>
                                          <p:spTgt spid="3164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title"/>
          </p:nvPr>
        </p:nvSpPr>
        <p:spPr>
          <a:ln/>
        </p:spPr>
        <p:txBody>
          <a:bodyPr/>
          <a:lstStyle/>
          <a:p>
            <a:pPr marL="119063" indent="-119063"/>
            <a:r>
              <a:rPr lang="en-US" dirty="0" err="1"/>
              <a:t>Denormalized</a:t>
            </a:r>
            <a:r>
              <a:rPr lang="en-US" dirty="0"/>
              <a:t> Values</a:t>
            </a:r>
          </a:p>
        </p:txBody>
      </p:sp>
      <p:sp>
        <p:nvSpPr>
          <p:cNvPr id="23556" name="Rectangle 4"/>
          <p:cNvSpPr>
            <a:spLocks noGrp="1" noChangeArrowheads="1"/>
          </p:cNvSpPr>
          <p:nvPr>
            <p:ph type="body" idx="1"/>
          </p:nvPr>
        </p:nvSpPr>
        <p:spPr>
          <a:ln/>
        </p:spPr>
        <p:txBody>
          <a:bodyPr/>
          <a:lstStyle/>
          <a:p>
            <a:r>
              <a:rPr lang="en-US" dirty="0"/>
              <a:t>Condition: </a:t>
            </a:r>
            <a:r>
              <a:rPr lang="en-US" dirty="0">
                <a:latin typeface="Calibri"/>
                <a:ea typeface="Monaco" charset="0"/>
                <a:cs typeface="Calibri"/>
                <a:sym typeface="Monaco" charset="0"/>
              </a:rPr>
              <a:t>exp = 000…0</a:t>
            </a:r>
            <a:endParaRPr lang="en-US" dirty="0">
              <a:latin typeface="Calibri"/>
              <a:cs typeface="Calibri"/>
            </a:endParaRPr>
          </a:p>
          <a:p>
            <a:endParaRPr lang="en-US" dirty="0"/>
          </a:p>
          <a:p>
            <a:r>
              <a:rPr lang="en-US" dirty="0"/>
              <a:t>Exponent value: </a:t>
            </a:r>
            <a:r>
              <a:rPr lang="en-US" dirty="0">
                <a:latin typeface="Calibri Bold Italic" charset="0"/>
                <a:ea typeface="Calibri Bold Italic" charset="0"/>
                <a:cs typeface="Calibri Bold Italic" charset="0"/>
                <a:sym typeface="Calibri Bold Italic" charset="0"/>
              </a:rPr>
              <a:t>E</a:t>
            </a:r>
            <a:r>
              <a:rPr lang="en-US" dirty="0"/>
              <a:t> = 1 – Bias (instead of  </a:t>
            </a:r>
            <a:r>
              <a:rPr lang="en-US" dirty="0" err="1">
                <a:latin typeface="Courier New Bold" panose="02070609020205020404" pitchFamily="49" charset="0"/>
                <a:cs typeface="Courier New Bold" panose="02070609020205020404" pitchFamily="49" charset="0"/>
              </a:rPr>
              <a:t>exp</a:t>
            </a:r>
            <a:r>
              <a:rPr lang="en-US" dirty="0"/>
              <a:t> – </a:t>
            </a:r>
            <a:r>
              <a:rPr lang="en-US" dirty="0">
                <a:latin typeface="Calibri Bold Italic" charset="0"/>
                <a:ea typeface="Calibri Bold Italic" charset="0"/>
                <a:cs typeface="Calibri Bold Italic" charset="0"/>
                <a:sym typeface="Calibri Bold Italic" charset="0"/>
              </a:rPr>
              <a:t>Bias</a:t>
            </a:r>
            <a:r>
              <a:rPr lang="en-US" dirty="0"/>
              <a:t>)  </a:t>
            </a:r>
            <a:r>
              <a:rPr lang="en-US" dirty="0">
                <a:latin typeface="Calibri" panose="020F0502020204030204" pitchFamily="34" charset="0"/>
                <a:cs typeface="Calibri" panose="020F0502020204030204" pitchFamily="34" charset="0"/>
              </a:rPr>
              <a:t>  </a:t>
            </a:r>
          </a:p>
          <a:p>
            <a:r>
              <a:rPr lang="en-US" dirty="0" err="1"/>
              <a:t>Significand</a:t>
            </a:r>
            <a:r>
              <a:rPr lang="en-US" dirty="0"/>
              <a:t> coded with implied leading 0: </a:t>
            </a:r>
            <a:r>
              <a:rPr lang="en-US" dirty="0">
                <a:latin typeface="Calibri Bold Italic" charset="0"/>
                <a:ea typeface="Calibri Bold Italic" charset="0"/>
                <a:cs typeface="Calibri Bold Italic" charset="0"/>
                <a:sym typeface="Calibri Bold Italic" charset="0"/>
              </a:rPr>
              <a:t>M</a:t>
            </a:r>
            <a:r>
              <a:rPr lang="en-US" dirty="0"/>
              <a:t> = 0.xxx…x</a:t>
            </a:r>
            <a:r>
              <a:rPr lang="en-US" baseline="-6000" dirty="0"/>
              <a:t>2</a:t>
            </a:r>
            <a:endParaRPr lang="en-US" dirty="0"/>
          </a:p>
          <a:p>
            <a:pPr marL="552450" lvl="1"/>
            <a:r>
              <a:rPr lang="en-US" sz="1800" dirty="0">
                <a:latin typeface="Courier New Bold" charset="0"/>
                <a:cs typeface="Courier New Bold" charset="0"/>
                <a:sym typeface="Courier New Bold" charset="0"/>
              </a:rPr>
              <a:t>xxx…</a:t>
            </a:r>
            <a:r>
              <a:rPr lang="en-US" sz="1800" dirty="0" err="1">
                <a:latin typeface="Courier New Bold" charset="0"/>
                <a:cs typeface="Courier New Bold" charset="0"/>
                <a:sym typeface="Courier New Bold" charset="0"/>
              </a:rPr>
              <a:t>x</a:t>
            </a:r>
            <a:r>
              <a:rPr lang="en-US" dirty="0"/>
              <a:t>: bits of </a:t>
            </a:r>
            <a:r>
              <a:rPr lang="en-US" sz="1800" dirty="0" err="1">
                <a:latin typeface="Courier New Bold" charset="0"/>
                <a:cs typeface="Courier New Bold" charset="0"/>
                <a:sym typeface="Courier New Bold" charset="0"/>
              </a:rPr>
              <a:t>frac</a:t>
            </a:r>
            <a:endParaRPr lang="en-US" dirty="0"/>
          </a:p>
          <a:p>
            <a:r>
              <a:rPr lang="en-US" dirty="0"/>
              <a:t>Cases</a:t>
            </a:r>
          </a:p>
          <a:p>
            <a:pPr marL="552450" lvl="1"/>
            <a:r>
              <a:rPr lang="en-US" dirty="0"/>
              <a:t> </a:t>
            </a:r>
            <a:r>
              <a:rPr lang="en-US" dirty="0">
                <a:latin typeface="Courier New Bold" charset="0"/>
                <a:cs typeface="Courier New Bold" charset="0"/>
                <a:sym typeface="Courier New Bold" charset="0"/>
              </a:rPr>
              <a:t>exp</a:t>
            </a:r>
            <a:r>
              <a:rPr lang="en-US" dirty="0"/>
              <a:t> = </a:t>
            </a:r>
            <a:r>
              <a:rPr lang="en-US" sz="1800" b="1" dirty="0">
                <a:latin typeface="Courier New"/>
                <a:ea typeface="Monaco" charset="0"/>
                <a:cs typeface="Courier New"/>
                <a:sym typeface="Monaco" charset="0"/>
              </a:rPr>
              <a:t>000…0</a:t>
            </a:r>
            <a:r>
              <a:rPr lang="en-US" dirty="0"/>
              <a:t>, </a:t>
            </a:r>
            <a:r>
              <a:rPr lang="en-US" dirty="0" err="1">
                <a:latin typeface="Courier New Bold" charset="0"/>
                <a:cs typeface="Courier New Bold" charset="0"/>
                <a:sym typeface="Courier New Bold" charset="0"/>
              </a:rPr>
              <a:t>frac</a:t>
            </a:r>
            <a:r>
              <a:rPr lang="en-US" dirty="0"/>
              <a:t> = </a:t>
            </a:r>
            <a:r>
              <a:rPr lang="en-US" sz="1800" b="1" dirty="0">
                <a:latin typeface="Courier New"/>
                <a:ea typeface="Monaco" charset="0"/>
                <a:cs typeface="Courier New"/>
                <a:sym typeface="Monaco" charset="0"/>
              </a:rPr>
              <a:t>000…0</a:t>
            </a:r>
            <a:endParaRPr lang="en-US" b="1" dirty="0">
              <a:latin typeface="Courier New"/>
              <a:cs typeface="Courier New"/>
            </a:endParaRPr>
          </a:p>
          <a:p>
            <a:pPr marL="838200" lvl="2"/>
            <a:r>
              <a:rPr lang="en-US" dirty="0"/>
              <a:t>Represents zero value</a:t>
            </a:r>
          </a:p>
          <a:p>
            <a:pPr marL="838200" lvl="2"/>
            <a:r>
              <a:rPr lang="en-US" dirty="0"/>
              <a:t>Note distinct values: +0 and –0 </a:t>
            </a:r>
            <a:r>
              <a:rPr lang="en-US" dirty="0" smtClean="0"/>
              <a:t>(</a:t>
            </a:r>
            <a:r>
              <a:rPr lang="zh-CN" altLang="en-US" dirty="0" smtClean="0"/>
              <a:t>表示不同含义</a:t>
            </a:r>
            <a:r>
              <a:rPr lang="en-US" dirty="0" smtClean="0"/>
              <a:t>)</a:t>
            </a:r>
            <a:endParaRPr lang="en-US" dirty="0"/>
          </a:p>
          <a:p>
            <a:pPr marL="552450" lvl="1"/>
            <a:r>
              <a:rPr lang="en-US" dirty="0">
                <a:latin typeface="Courier New Bold" charset="0"/>
                <a:cs typeface="Courier New Bold" charset="0"/>
                <a:sym typeface="Courier New Bold" charset="0"/>
              </a:rPr>
              <a:t>exp</a:t>
            </a:r>
            <a:r>
              <a:rPr lang="en-US" dirty="0"/>
              <a:t> = </a:t>
            </a:r>
            <a:r>
              <a:rPr lang="en-US" sz="1800" b="1" dirty="0">
                <a:latin typeface="Courier New"/>
                <a:ea typeface="Monaco" charset="0"/>
                <a:cs typeface="Courier New"/>
                <a:sym typeface="Monaco" charset="0"/>
              </a:rPr>
              <a:t>000…0</a:t>
            </a:r>
            <a:r>
              <a:rPr lang="en-US" dirty="0"/>
              <a:t>, </a:t>
            </a:r>
            <a:r>
              <a:rPr lang="en-US" dirty="0" err="1">
                <a:latin typeface="Courier New Bold" charset="0"/>
                <a:cs typeface="Courier New Bold" charset="0"/>
                <a:sym typeface="Courier New Bold" charset="0"/>
              </a:rPr>
              <a:t>frac</a:t>
            </a:r>
            <a:r>
              <a:rPr lang="en-US" dirty="0"/>
              <a:t> ≠ </a:t>
            </a:r>
            <a:r>
              <a:rPr lang="en-US" sz="1800" b="1" dirty="0">
                <a:latin typeface="Courier New"/>
                <a:ea typeface="Monaco" charset="0"/>
                <a:cs typeface="Courier New"/>
                <a:sym typeface="Monaco" charset="0"/>
              </a:rPr>
              <a:t>000…0</a:t>
            </a:r>
            <a:endParaRPr lang="en-US" b="1" dirty="0">
              <a:latin typeface="Courier New"/>
              <a:cs typeface="Courier New"/>
            </a:endParaRPr>
          </a:p>
          <a:p>
            <a:pPr marL="838200" lvl="2"/>
            <a:r>
              <a:rPr lang="en-US" dirty="0"/>
              <a:t>Numbers closest to 0.0</a:t>
            </a:r>
          </a:p>
          <a:p>
            <a:pPr marL="838200" lvl="2"/>
            <a:r>
              <a:rPr lang="en-US" dirty="0" err="1" smtClean="0"/>
              <a:t>Equispaced</a:t>
            </a:r>
            <a:r>
              <a:rPr lang="zh-CN" altLang="en-US" dirty="0" smtClean="0"/>
              <a:t>（可能</a:t>
            </a:r>
            <a:r>
              <a:rPr lang="zh-CN" altLang="en-US" dirty="0"/>
              <a:t>的数值分布均匀</a:t>
            </a:r>
            <a:r>
              <a:rPr lang="zh-CN" altLang="en-US" dirty="0" smtClean="0"/>
              <a:t>地接近</a:t>
            </a:r>
            <a:r>
              <a:rPr lang="en-US" altLang="zh-CN" dirty="0" smtClean="0"/>
              <a:t>0</a:t>
            </a:r>
            <a:r>
              <a:rPr lang="zh-CN" altLang="en-US" dirty="0" smtClean="0"/>
              <a:t>）</a:t>
            </a:r>
            <a:endParaRPr lang="en-US" dirty="0"/>
          </a:p>
        </p:txBody>
      </p:sp>
      <p:sp>
        <p:nvSpPr>
          <p:cNvPr id="6" name="Rectangle 5"/>
          <p:cNvSpPr/>
          <p:nvPr/>
        </p:nvSpPr>
        <p:spPr>
          <a:xfrm>
            <a:off x="6938851" y="540603"/>
            <a:ext cx="1971062" cy="830997"/>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p>
          <a:p>
            <a:r>
              <a:rPr lang="en-US" sz="2400" dirty="0">
                <a:latin typeface="Calibri Bold Italic" charset="0"/>
                <a:ea typeface="Calibri Bold Italic" charset="0"/>
                <a:cs typeface="Calibri Bold Italic" charset="0"/>
                <a:sym typeface="Calibri Bold Italic" charset="0"/>
              </a:rPr>
              <a:t>E</a:t>
            </a:r>
            <a:r>
              <a:rPr lang="en-US" sz="2400" dirty="0"/>
              <a:t>  =  </a:t>
            </a:r>
            <a:r>
              <a:rPr lang="en-US" sz="2400" dirty="0">
                <a:latin typeface="Calibri Bold Italic" charset="0"/>
                <a:ea typeface="Calibri Bold Italic" charset="0"/>
                <a:cs typeface="Calibri Bold Italic" charset="0"/>
                <a:sym typeface="Calibri Bold Italic" charset="0"/>
              </a:rPr>
              <a:t>1</a:t>
            </a:r>
            <a:r>
              <a:rPr lang="en-US" sz="2400" dirty="0"/>
              <a:t> – </a:t>
            </a:r>
            <a:r>
              <a:rPr lang="en-US" sz="2400" dirty="0">
                <a:latin typeface="Calibri Bold Italic" charset="0"/>
                <a:ea typeface="Calibri Bold Italic" charset="0"/>
                <a:cs typeface="Calibri Bold Italic" charset="0"/>
                <a:sym typeface="Calibri Bold Italic" charset="0"/>
              </a:rPr>
              <a:t>Bias</a:t>
            </a:r>
            <a:endParaRPr 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title"/>
          </p:nvPr>
        </p:nvSpPr>
        <p:spPr>
          <a:ln/>
        </p:spPr>
        <p:txBody>
          <a:bodyPr/>
          <a:lstStyle/>
          <a:p>
            <a:pPr marL="119063" indent="-119063"/>
            <a:r>
              <a:rPr lang="en-US" dirty="0"/>
              <a:t>Special Values</a:t>
            </a:r>
          </a:p>
        </p:txBody>
      </p:sp>
      <p:sp>
        <p:nvSpPr>
          <p:cNvPr id="24580" name="Rectangle 4"/>
          <p:cNvSpPr>
            <a:spLocks noGrp="1" noChangeArrowheads="1"/>
          </p:cNvSpPr>
          <p:nvPr>
            <p:ph type="body" idx="1"/>
          </p:nvPr>
        </p:nvSpPr>
        <p:spPr>
          <a:ln/>
        </p:spPr>
        <p:txBody>
          <a:bodyPr/>
          <a:lstStyle/>
          <a:p>
            <a:r>
              <a:rPr lang="en-US" dirty="0"/>
              <a:t>Condition: </a:t>
            </a:r>
            <a:r>
              <a:rPr lang="en-US" dirty="0">
                <a:latin typeface="Courier New Bold" charset="0"/>
                <a:cs typeface="Courier New Bold" charset="0"/>
                <a:sym typeface="Courier New Bold" charset="0"/>
              </a:rPr>
              <a:t>exp</a:t>
            </a:r>
            <a:r>
              <a:rPr lang="en-US" dirty="0"/>
              <a:t> = </a:t>
            </a:r>
            <a:r>
              <a:rPr lang="en-US" b="1" dirty="0">
                <a:latin typeface="Courier New"/>
                <a:ea typeface="Monaco" charset="0"/>
                <a:cs typeface="Courier New"/>
                <a:sym typeface="Monaco" charset="0"/>
              </a:rPr>
              <a:t>111…1</a:t>
            </a:r>
            <a:endParaRPr lang="en-US" b="1" dirty="0">
              <a:latin typeface="Courier New"/>
              <a:cs typeface="Courier New"/>
            </a:endParaRPr>
          </a:p>
          <a:p>
            <a:endParaRPr lang="en-US" dirty="0"/>
          </a:p>
          <a:p>
            <a:r>
              <a:rPr lang="en-US" dirty="0"/>
              <a:t>Case: </a:t>
            </a:r>
            <a:r>
              <a:rPr lang="en-US" dirty="0">
                <a:latin typeface="Courier New Bold" charset="0"/>
                <a:cs typeface="Courier New Bold" charset="0"/>
                <a:sym typeface="Courier New Bold" charset="0"/>
              </a:rPr>
              <a:t>exp</a:t>
            </a:r>
            <a:r>
              <a:rPr lang="en-US" dirty="0"/>
              <a:t> = </a:t>
            </a:r>
            <a:r>
              <a:rPr lang="en-US" b="1" dirty="0">
                <a:latin typeface="Courier New"/>
                <a:ea typeface="Monaco" charset="0"/>
                <a:cs typeface="Courier New"/>
                <a:sym typeface="Monaco" charset="0"/>
              </a:rPr>
              <a:t>111…1</a:t>
            </a:r>
            <a:r>
              <a:rPr lang="en-US" dirty="0"/>
              <a:t>, </a:t>
            </a:r>
            <a:r>
              <a:rPr lang="en-US" dirty="0" err="1">
                <a:latin typeface="Courier New Bold" charset="0"/>
                <a:cs typeface="Courier New Bold" charset="0"/>
                <a:sym typeface="Courier New Bold" charset="0"/>
              </a:rPr>
              <a:t>frac</a:t>
            </a:r>
            <a:r>
              <a:rPr lang="en-US" dirty="0"/>
              <a:t> = </a:t>
            </a:r>
            <a:r>
              <a:rPr lang="en-US" b="1" dirty="0">
                <a:latin typeface="Courier New"/>
                <a:ea typeface="Monaco" charset="0"/>
                <a:cs typeface="Courier New"/>
                <a:sym typeface="Monaco" charset="0"/>
              </a:rPr>
              <a:t>000…0</a:t>
            </a:r>
            <a:endParaRPr lang="en-US" b="1" dirty="0">
              <a:latin typeface="Courier New"/>
              <a:cs typeface="Courier New"/>
            </a:endParaRPr>
          </a:p>
          <a:p>
            <a:pPr marL="552450" lvl="1"/>
            <a:r>
              <a:rPr lang="en-US" b="1" dirty="0">
                <a:solidFill>
                  <a:srgbClr val="C00000"/>
                </a:solidFill>
              </a:rPr>
              <a:t>Represents value </a:t>
            </a:r>
            <a:r>
              <a:rPr lang="en-US" sz="2400" b="1" dirty="0">
                <a:solidFill>
                  <a:srgbClr val="C00000"/>
                </a:solidFill>
                <a:sym typeface="Symbol"/>
              </a:rPr>
              <a:t></a:t>
            </a:r>
            <a:r>
              <a:rPr lang="en-US" b="1" dirty="0">
                <a:solidFill>
                  <a:srgbClr val="C00000"/>
                </a:solidFill>
              </a:rPr>
              <a:t> (infinity)</a:t>
            </a:r>
          </a:p>
          <a:p>
            <a:pPr marL="552450" lvl="1"/>
            <a:r>
              <a:rPr lang="en-US" dirty="0"/>
              <a:t>Operation that overflows</a:t>
            </a:r>
          </a:p>
          <a:p>
            <a:pPr marL="552450" lvl="1"/>
            <a:r>
              <a:rPr lang="en-US" dirty="0"/>
              <a:t>Both positive and negative</a:t>
            </a:r>
          </a:p>
          <a:p>
            <a:pPr marL="552450" lvl="1"/>
            <a:r>
              <a:rPr lang="en-US" dirty="0"/>
              <a:t>E.g., 1.0/0.0 = −1.0/−0.0 = +</a:t>
            </a:r>
            <a:r>
              <a:rPr lang="en-US" dirty="0">
                <a:sym typeface="Symbol"/>
              </a:rPr>
              <a:t></a:t>
            </a:r>
            <a:r>
              <a:rPr lang="en-US" dirty="0"/>
              <a:t>,  1.0/−0.0 = −</a:t>
            </a:r>
            <a:r>
              <a:rPr lang="en-US" dirty="0">
                <a:sym typeface="Symbol"/>
              </a:rPr>
              <a:t></a:t>
            </a:r>
            <a:endParaRPr lang="en-US" dirty="0"/>
          </a:p>
          <a:p>
            <a:endParaRPr lang="en-US" dirty="0"/>
          </a:p>
          <a:p>
            <a:r>
              <a:rPr lang="en-US" dirty="0"/>
              <a:t>Case: </a:t>
            </a:r>
            <a:r>
              <a:rPr lang="en-US" dirty="0">
                <a:latin typeface="Courier New Bold" charset="0"/>
                <a:cs typeface="Courier New Bold" charset="0"/>
                <a:sym typeface="Courier New Bold" charset="0"/>
              </a:rPr>
              <a:t>exp</a:t>
            </a:r>
            <a:r>
              <a:rPr lang="en-US" dirty="0"/>
              <a:t> = </a:t>
            </a:r>
            <a:r>
              <a:rPr lang="en-US" b="1" dirty="0">
                <a:latin typeface="Courier New"/>
                <a:ea typeface="Monaco" charset="0"/>
                <a:cs typeface="Courier New"/>
                <a:sym typeface="Monaco" charset="0"/>
              </a:rPr>
              <a:t>111…1</a:t>
            </a:r>
            <a:r>
              <a:rPr lang="en-US" dirty="0"/>
              <a:t>, </a:t>
            </a:r>
            <a:r>
              <a:rPr lang="en-US" dirty="0" err="1">
                <a:latin typeface="Courier New Bold" charset="0"/>
                <a:cs typeface="Courier New Bold" charset="0"/>
                <a:sym typeface="Courier New Bold" charset="0"/>
              </a:rPr>
              <a:t>frac</a:t>
            </a:r>
            <a:r>
              <a:rPr lang="en-US" dirty="0"/>
              <a:t> ≠ </a:t>
            </a:r>
            <a:r>
              <a:rPr lang="en-US" b="1" dirty="0">
                <a:latin typeface="Courier New"/>
                <a:ea typeface="Monaco" charset="0"/>
                <a:cs typeface="Courier New"/>
                <a:sym typeface="Monaco" charset="0"/>
              </a:rPr>
              <a:t>000…0</a:t>
            </a:r>
            <a:endParaRPr lang="en-US" b="1" dirty="0">
              <a:latin typeface="Courier New"/>
              <a:cs typeface="Courier New"/>
            </a:endParaRPr>
          </a:p>
          <a:p>
            <a:pPr marL="552450" lvl="1"/>
            <a:r>
              <a:rPr lang="en-US" b="1" dirty="0">
                <a:solidFill>
                  <a:srgbClr val="C00000"/>
                </a:solidFill>
              </a:rPr>
              <a:t>Not-a-Number (</a:t>
            </a:r>
            <a:r>
              <a:rPr lang="en-US" b="1" dirty="0" err="1">
                <a:solidFill>
                  <a:srgbClr val="C00000"/>
                </a:solidFill>
              </a:rPr>
              <a:t>NaN</a:t>
            </a:r>
            <a:r>
              <a:rPr lang="en-US" b="1" dirty="0">
                <a:solidFill>
                  <a:srgbClr val="C00000"/>
                </a:solidFill>
              </a:rPr>
              <a:t>)</a:t>
            </a:r>
          </a:p>
          <a:p>
            <a:pPr marL="552450" lvl="1"/>
            <a:r>
              <a:rPr lang="en-US" dirty="0"/>
              <a:t>Represents case when no numeric value can be determined</a:t>
            </a:r>
          </a:p>
          <a:p>
            <a:pPr marL="552450" lvl="1"/>
            <a:r>
              <a:rPr lang="en-US" dirty="0">
                <a:ea typeface="Apple Symbols" charset="0"/>
                <a:cs typeface="Apple Symbols" charset="0"/>
              </a:rPr>
              <a:t>E.g., </a:t>
            </a:r>
            <a:r>
              <a:rPr lang="en-US" dirty="0" err="1">
                <a:ea typeface="Apple Symbols" charset="0"/>
                <a:cs typeface="Apple Symbols" charset="0"/>
              </a:rPr>
              <a:t>sqrt</a:t>
            </a:r>
            <a:r>
              <a:rPr lang="en-US" dirty="0">
                <a:ea typeface="Apple Symbols" charset="0"/>
                <a:cs typeface="Apple Symbols" charset="0"/>
              </a:rPr>
              <a:t>(–1), </a:t>
            </a:r>
            <a:r>
              <a:rPr lang="en-US" dirty="0">
                <a:sym typeface="Symbol"/>
              </a:rPr>
              <a:t></a:t>
            </a:r>
            <a:r>
              <a:rPr lang="en-US" dirty="0">
                <a:ea typeface="Apple Symbols" charset="0"/>
                <a:cs typeface="Apple Symbols" charset="0"/>
              </a:rPr>
              <a:t> − </a:t>
            </a:r>
            <a:r>
              <a:rPr lang="en-US" dirty="0">
                <a:sym typeface="Symbol"/>
              </a:rPr>
              <a:t></a:t>
            </a:r>
            <a:r>
              <a:rPr lang="en-US" dirty="0">
                <a:ea typeface="Apple Symbols" charset="0"/>
                <a:cs typeface="Apple Symbols" charset="0"/>
              </a:rPr>
              <a:t>, </a:t>
            </a:r>
            <a:r>
              <a:rPr lang="en-US" dirty="0">
                <a:sym typeface="Symbol"/>
              </a:rPr>
              <a:t></a:t>
            </a:r>
            <a:r>
              <a:rPr lang="en-US" dirty="0">
                <a:ea typeface="Apple Symbols" charset="0"/>
                <a:cs typeface="Apple Symbols" charset="0"/>
              </a:rPr>
              <a:t> </a:t>
            </a:r>
            <a:r>
              <a:rPr lang="en-US" dirty="0">
                <a:ea typeface="Apple Symbols" charset="0"/>
                <a:cs typeface="Apple Symbols" charset="0"/>
                <a:sym typeface="Symbol"/>
              </a:rPr>
              <a:t></a:t>
            </a:r>
            <a:r>
              <a:rPr lang="en-US" dirty="0">
                <a:ea typeface="Apple Symbols" charset="0"/>
                <a:cs typeface="Apple Symbols" charset="0"/>
              </a:rPr>
              <a:t> 0</a:t>
            </a: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xfrm>
            <a:off x="457200" y="457200"/>
            <a:ext cx="8083550" cy="1095375"/>
          </a:xfrm>
          <a:ln/>
        </p:spPr>
        <p:txBody>
          <a:bodyPr/>
          <a:lstStyle/>
          <a:p>
            <a:pPr marL="80963" indent="-80963"/>
            <a:r>
              <a:rPr lang="en-US">
                <a:latin typeface="Calibri" charset="0"/>
                <a:ea typeface="Calibri" charset="0"/>
                <a:cs typeface="Calibri" charset="0"/>
                <a:sym typeface="Calibri" charset="0"/>
              </a:rPr>
              <a:t>Visualization: Floating Point Encodings</a:t>
            </a:r>
            <a:endParaRPr lang="en-US">
              <a:latin typeface="Calibri" charset="0"/>
              <a:ea typeface="ヒラギノ角ゴ ProN W3" charset="0"/>
              <a:cs typeface="ヒラギノ角ゴ ProN W3" charset="0"/>
              <a:sym typeface="Calibri" charset="0"/>
            </a:endParaRPr>
          </a:p>
        </p:txBody>
      </p:sp>
      <p:sp>
        <p:nvSpPr>
          <p:cNvPr id="25604" name="Line 4"/>
          <p:cNvSpPr>
            <a:spLocks noChangeShapeType="1"/>
          </p:cNvSpPr>
          <p:nvPr/>
        </p:nvSpPr>
        <p:spPr bwMode="auto">
          <a:xfrm>
            <a:off x="838200" y="2960688"/>
            <a:ext cx="73152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5" name="Line 5"/>
          <p:cNvSpPr>
            <a:spLocks noChangeShapeType="1"/>
          </p:cNvSpPr>
          <p:nvPr/>
        </p:nvSpPr>
        <p:spPr bwMode="auto">
          <a:xfrm>
            <a:off x="8382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6" name="Line 6"/>
          <p:cNvSpPr>
            <a:spLocks noChangeShapeType="1"/>
          </p:cNvSpPr>
          <p:nvPr/>
        </p:nvSpPr>
        <p:spPr bwMode="auto">
          <a:xfrm>
            <a:off x="8153400" y="3417888"/>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7" name="Line 7"/>
          <p:cNvSpPr>
            <a:spLocks noChangeShapeType="1"/>
          </p:cNvSpPr>
          <p:nvPr/>
        </p:nvSpPr>
        <p:spPr bwMode="auto">
          <a:xfrm>
            <a:off x="81534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08" name="Line 8"/>
          <p:cNvSpPr>
            <a:spLocks noChangeShapeType="1"/>
          </p:cNvSpPr>
          <p:nvPr/>
        </p:nvSpPr>
        <p:spPr bwMode="auto">
          <a:xfrm>
            <a:off x="4267200" y="2808288"/>
            <a:ext cx="0" cy="304800"/>
          </a:xfrm>
          <a:prstGeom prst="line">
            <a:avLst/>
          </a:prstGeom>
          <a:noFill/>
          <a:ln w="25400" cap="flat">
            <a:solidFill>
              <a:schemeClr val="tx1"/>
            </a:solidFill>
            <a:prstDash val="sysDot"/>
            <a:round/>
            <a:headEnd type="none" w="med" len="med"/>
            <a:tailEnd type="none" w="med" len="med"/>
          </a:ln>
        </p:spPr>
        <p:txBody>
          <a:bodyPr lIns="0" tIns="0" rIns="0" bIns="0"/>
          <a:lstStyle/>
          <a:p>
            <a:endParaRPr lang="en-US" sz="4000">
              <a:latin typeface="+mn-lt"/>
            </a:endParaRPr>
          </a:p>
        </p:txBody>
      </p:sp>
      <p:sp>
        <p:nvSpPr>
          <p:cNvPr id="25609" name="Line 9"/>
          <p:cNvSpPr>
            <a:spLocks noChangeShapeType="1"/>
          </p:cNvSpPr>
          <p:nvPr/>
        </p:nvSpPr>
        <p:spPr bwMode="auto">
          <a:xfrm>
            <a:off x="8153400" y="3570288"/>
            <a:ext cx="533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0" name="Line 10"/>
          <p:cNvSpPr>
            <a:spLocks noChangeShapeType="1"/>
          </p:cNvSpPr>
          <p:nvPr/>
        </p:nvSpPr>
        <p:spPr bwMode="auto">
          <a:xfrm>
            <a:off x="8686800" y="3417888"/>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1" name="Line 11"/>
          <p:cNvSpPr>
            <a:spLocks noChangeShapeType="1"/>
          </p:cNvSpPr>
          <p:nvPr/>
        </p:nvSpPr>
        <p:spPr bwMode="auto">
          <a:xfrm>
            <a:off x="304800" y="3484563"/>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2" name="Line 12"/>
          <p:cNvSpPr>
            <a:spLocks noChangeShapeType="1"/>
          </p:cNvSpPr>
          <p:nvPr/>
        </p:nvSpPr>
        <p:spPr bwMode="auto">
          <a:xfrm>
            <a:off x="304800" y="3636963"/>
            <a:ext cx="533400" cy="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3" name="Line 13"/>
          <p:cNvSpPr>
            <a:spLocks noChangeShapeType="1"/>
          </p:cNvSpPr>
          <p:nvPr/>
        </p:nvSpPr>
        <p:spPr bwMode="auto">
          <a:xfrm>
            <a:off x="838200" y="3484563"/>
            <a:ext cx="0" cy="2286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4" name="Rectangle 14"/>
          <p:cNvSpPr>
            <a:spLocks/>
          </p:cNvSpPr>
          <p:nvPr/>
        </p:nvSpPr>
        <p:spPr bwMode="auto">
          <a:xfrm>
            <a:off x="7772400" y="2451100"/>
            <a:ext cx="376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latin typeface="+mn-lt"/>
                <a:sym typeface="Symbol"/>
              </a:rPr>
              <a:t></a:t>
            </a:r>
            <a:endParaRPr lang="en-US" sz="1800" dirty="0">
              <a:solidFill>
                <a:schemeClr val="tx1"/>
              </a:solidFill>
              <a:latin typeface="+mn-lt"/>
              <a:ea typeface="Symbol" pitchFamily="18" charset="2"/>
              <a:cs typeface="Symbol" pitchFamily="18" charset="2"/>
              <a:sym typeface="Symbol" pitchFamily="18" charset="2"/>
            </a:endParaRPr>
          </a:p>
        </p:txBody>
      </p:sp>
      <p:sp>
        <p:nvSpPr>
          <p:cNvPr id="25615" name="Rectangle 15"/>
          <p:cNvSpPr>
            <a:spLocks/>
          </p:cNvSpPr>
          <p:nvPr/>
        </p:nvSpPr>
        <p:spPr bwMode="auto">
          <a:xfrm>
            <a:off x="715963" y="2427288"/>
            <a:ext cx="376706"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latin typeface="+mn-lt"/>
                <a:sym typeface="Symbol"/>
              </a:rPr>
              <a:t></a:t>
            </a:r>
            <a:endParaRPr lang="en-US" sz="1800" dirty="0">
              <a:solidFill>
                <a:schemeClr val="tx1"/>
              </a:solidFill>
              <a:latin typeface="+mn-lt"/>
              <a:ea typeface="Symbol" pitchFamily="18" charset="2"/>
              <a:cs typeface="Symbol" pitchFamily="18" charset="2"/>
              <a:sym typeface="Symbol" pitchFamily="18" charset="2"/>
            </a:endParaRPr>
          </a:p>
        </p:txBody>
      </p:sp>
      <p:sp>
        <p:nvSpPr>
          <p:cNvPr id="25616" name="Rectangle 16"/>
          <p:cNvSpPr>
            <a:spLocks/>
          </p:cNvSpPr>
          <p:nvPr/>
        </p:nvSpPr>
        <p:spPr bwMode="auto">
          <a:xfrm>
            <a:off x="3886200" y="3405188"/>
            <a:ext cx="331822"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solidFill>
                  <a:schemeClr val="tx1"/>
                </a:solidFill>
                <a:latin typeface="+mn-lt"/>
                <a:ea typeface="Symbol" pitchFamily="18" charset="2"/>
                <a:cs typeface="Symbol" pitchFamily="18" charset="2"/>
                <a:sym typeface="Symbol"/>
              </a:rPr>
              <a:t></a:t>
            </a:r>
            <a:r>
              <a:rPr lang="en-US" sz="1800" dirty="0">
                <a:solidFill>
                  <a:schemeClr val="tx1"/>
                </a:solidFill>
                <a:latin typeface="+mn-lt"/>
                <a:ea typeface="Calibri" charset="0"/>
                <a:cs typeface="Calibri" charset="0"/>
                <a:sym typeface="Calibri" charset="0"/>
              </a:rPr>
              <a:t>0</a:t>
            </a:r>
          </a:p>
        </p:txBody>
      </p:sp>
      <p:sp>
        <p:nvSpPr>
          <p:cNvPr id="25617" name="Line 17"/>
          <p:cNvSpPr>
            <a:spLocks noChangeShapeType="1"/>
          </p:cNvSpPr>
          <p:nvPr/>
        </p:nvSpPr>
        <p:spPr bwMode="auto">
          <a:xfrm>
            <a:off x="58674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18" name="Rectangle 18"/>
          <p:cNvSpPr>
            <a:spLocks/>
          </p:cNvSpPr>
          <p:nvPr/>
        </p:nvSpPr>
        <p:spPr bwMode="auto">
          <a:xfrm>
            <a:off x="4737100" y="2579688"/>
            <a:ext cx="1032334"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+Denorm</a:t>
            </a:r>
          </a:p>
        </p:txBody>
      </p:sp>
      <p:sp>
        <p:nvSpPr>
          <p:cNvPr id="25619" name="Rectangle 19"/>
          <p:cNvSpPr>
            <a:spLocks/>
          </p:cNvSpPr>
          <p:nvPr/>
        </p:nvSpPr>
        <p:spPr bwMode="auto">
          <a:xfrm>
            <a:off x="6096000" y="2579688"/>
            <a:ext cx="1378583"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+Normalized</a:t>
            </a:r>
          </a:p>
        </p:txBody>
      </p:sp>
      <p:sp>
        <p:nvSpPr>
          <p:cNvPr id="25620" name="Rectangle 20"/>
          <p:cNvSpPr>
            <a:spLocks/>
          </p:cNvSpPr>
          <p:nvPr/>
        </p:nvSpPr>
        <p:spPr bwMode="auto">
          <a:xfrm>
            <a:off x="3048000" y="2593975"/>
            <a:ext cx="1032334"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err="1">
                <a:solidFill>
                  <a:schemeClr val="tx1"/>
                </a:solidFill>
                <a:latin typeface="+mn-lt"/>
                <a:ea typeface="Calibri" charset="0"/>
                <a:cs typeface="Calibri" charset="0"/>
                <a:sym typeface="Calibri" charset="0"/>
              </a:rPr>
              <a:t>Denorm</a:t>
            </a:r>
            <a:endParaRPr lang="en-US" sz="1800" dirty="0">
              <a:solidFill>
                <a:schemeClr val="tx1"/>
              </a:solidFill>
              <a:latin typeface="+mn-lt"/>
              <a:ea typeface="Calibri" charset="0"/>
              <a:cs typeface="Calibri" charset="0"/>
              <a:sym typeface="Calibri" charset="0"/>
            </a:endParaRPr>
          </a:p>
        </p:txBody>
      </p:sp>
      <p:sp>
        <p:nvSpPr>
          <p:cNvPr id="25621" name="Line 21"/>
          <p:cNvSpPr>
            <a:spLocks noChangeShapeType="1"/>
          </p:cNvSpPr>
          <p:nvPr/>
        </p:nvSpPr>
        <p:spPr bwMode="auto">
          <a:xfrm>
            <a:off x="30480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2" name="Rectangle 22"/>
          <p:cNvSpPr>
            <a:spLocks/>
          </p:cNvSpPr>
          <p:nvPr/>
        </p:nvSpPr>
        <p:spPr bwMode="auto">
          <a:xfrm>
            <a:off x="1403350" y="2579688"/>
            <a:ext cx="1378583"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dirty="0">
                <a:latin typeface="+mn-lt"/>
              </a:rPr>
              <a:t>−</a:t>
            </a:r>
            <a:r>
              <a:rPr lang="en-US" sz="1800" dirty="0">
                <a:solidFill>
                  <a:schemeClr val="tx1"/>
                </a:solidFill>
                <a:latin typeface="+mn-lt"/>
                <a:ea typeface="Calibri" charset="0"/>
                <a:cs typeface="Calibri" charset="0"/>
                <a:sym typeface="Calibri" charset="0"/>
              </a:rPr>
              <a:t>Normalized</a:t>
            </a:r>
          </a:p>
        </p:txBody>
      </p:sp>
      <p:sp>
        <p:nvSpPr>
          <p:cNvPr id="25623" name="Line 23"/>
          <p:cNvSpPr>
            <a:spLocks noChangeShapeType="1"/>
          </p:cNvSpPr>
          <p:nvPr/>
        </p:nvSpPr>
        <p:spPr bwMode="auto">
          <a:xfrm>
            <a:off x="4724400" y="2808288"/>
            <a:ext cx="0" cy="304800"/>
          </a:xfrm>
          <a:prstGeom prst="line">
            <a:avLst/>
          </a:prstGeom>
          <a:noFill/>
          <a:ln w="25400" cap="flat">
            <a:solidFill>
              <a:schemeClr val="tx1"/>
            </a:solidFill>
            <a:prstDash val="sysDot"/>
            <a:round/>
            <a:headEnd type="none" w="med" len="med"/>
            <a:tailEnd type="none" w="med" len="med"/>
          </a:ln>
        </p:spPr>
        <p:txBody>
          <a:bodyPr lIns="0" tIns="0" rIns="0" bIns="0"/>
          <a:lstStyle/>
          <a:p>
            <a:endParaRPr lang="en-US" sz="4000">
              <a:latin typeface="+mn-lt"/>
            </a:endParaRPr>
          </a:p>
        </p:txBody>
      </p:sp>
      <p:sp>
        <p:nvSpPr>
          <p:cNvPr id="25624" name="Line 24"/>
          <p:cNvSpPr>
            <a:spLocks noChangeShapeType="1"/>
          </p:cNvSpPr>
          <p:nvPr/>
        </p:nvSpPr>
        <p:spPr bwMode="auto">
          <a:xfrm>
            <a:off x="44958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5" name="Line 25"/>
          <p:cNvSpPr>
            <a:spLocks noChangeShapeType="1"/>
          </p:cNvSpPr>
          <p:nvPr/>
        </p:nvSpPr>
        <p:spPr bwMode="auto">
          <a:xfrm>
            <a:off x="79248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6" name="Line 26"/>
          <p:cNvSpPr>
            <a:spLocks noChangeShapeType="1"/>
          </p:cNvSpPr>
          <p:nvPr/>
        </p:nvSpPr>
        <p:spPr bwMode="auto">
          <a:xfrm>
            <a:off x="1143000" y="2808288"/>
            <a:ext cx="0" cy="304800"/>
          </a:xfrm>
          <a:prstGeom prst="line">
            <a:avLst/>
          </a:prstGeom>
          <a:noFill/>
          <a:ln w="25400" cap="flat">
            <a:solidFill>
              <a:schemeClr val="tx1"/>
            </a:solidFill>
            <a:prstDash val="solid"/>
            <a:round/>
            <a:headEnd type="none" w="med" len="med"/>
            <a:tailEnd type="none" w="med" len="med"/>
          </a:ln>
        </p:spPr>
        <p:txBody>
          <a:bodyPr lIns="0" tIns="0" rIns="0" bIns="0"/>
          <a:lstStyle/>
          <a:p>
            <a:endParaRPr lang="en-US" sz="4000">
              <a:latin typeface="+mn-lt"/>
            </a:endParaRPr>
          </a:p>
        </p:txBody>
      </p:sp>
      <p:sp>
        <p:nvSpPr>
          <p:cNvPr id="25627" name="Line 27"/>
          <p:cNvSpPr>
            <a:spLocks noChangeShapeType="1"/>
          </p:cNvSpPr>
          <p:nvPr/>
        </p:nvSpPr>
        <p:spPr bwMode="auto">
          <a:xfrm rot="10800000" flipH="1">
            <a:off x="4191000" y="3027363"/>
            <a:ext cx="228600" cy="3810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sz="4000">
              <a:latin typeface="+mn-lt"/>
            </a:endParaRPr>
          </a:p>
        </p:txBody>
      </p:sp>
      <p:sp>
        <p:nvSpPr>
          <p:cNvPr id="25628" name="Line 28"/>
          <p:cNvSpPr>
            <a:spLocks noChangeShapeType="1"/>
          </p:cNvSpPr>
          <p:nvPr/>
        </p:nvSpPr>
        <p:spPr bwMode="auto">
          <a:xfrm rot="10800000">
            <a:off x="4572000" y="3027363"/>
            <a:ext cx="228600" cy="381000"/>
          </a:xfrm>
          <a:prstGeom prst="line">
            <a:avLst/>
          </a:prstGeom>
          <a:noFill/>
          <a:ln w="25400" cap="flat">
            <a:solidFill>
              <a:schemeClr val="tx1"/>
            </a:solidFill>
            <a:prstDash val="solid"/>
            <a:round/>
            <a:headEnd type="none" w="med" len="med"/>
            <a:tailEnd type="triangle" w="med" len="med"/>
          </a:ln>
        </p:spPr>
        <p:txBody>
          <a:bodyPr lIns="0" tIns="0" rIns="0" bIns="0"/>
          <a:lstStyle/>
          <a:p>
            <a:endParaRPr lang="en-US" sz="4000">
              <a:latin typeface="+mn-lt"/>
            </a:endParaRPr>
          </a:p>
        </p:txBody>
      </p:sp>
      <p:sp>
        <p:nvSpPr>
          <p:cNvPr id="25629" name="Rectangle 29"/>
          <p:cNvSpPr>
            <a:spLocks/>
          </p:cNvSpPr>
          <p:nvPr/>
        </p:nvSpPr>
        <p:spPr bwMode="auto">
          <a:xfrm>
            <a:off x="4572000" y="3408363"/>
            <a:ext cx="339837"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+0</a:t>
            </a:r>
          </a:p>
        </p:txBody>
      </p:sp>
      <p:sp>
        <p:nvSpPr>
          <p:cNvPr id="25630" name="Rectangle 30"/>
          <p:cNvSpPr>
            <a:spLocks/>
          </p:cNvSpPr>
          <p:nvPr/>
        </p:nvSpPr>
        <p:spPr bwMode="auto">
          <a:xfrm>
            <a:off x="320675" y="3255963"/>
            <a:ext cx="53860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NaN</a:t>
            </a:r>
          </a:p>
        </p:txBody>
      </p:sp>
      <p:sp>
        <p:nvSpPr>
          <p:cNvPr id="25631" name="Rectangle 31"/>
          <p:cNvSpPr>
            <a:spLocks/>
          </p:cNvSpPr>
          <p:nvPr/>
        </p:nvSpPr>
        <p:spPr bwMode="auto">
          <a:xfrm>
            <a:off x="8161338" y="3179763"/>
            <a:ext cx="538609" cy="353943"/>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1800">
                <a:solidFill>
                  <a:schemeClr val="tx1"/>
                </a:solidFill>
                <a:latin typeface="+mn-lt"/>
                <a:ea typeface="Calibri" charset="0"/>
                <a:cs typeface="Calibri" charset="0"/>
                <a:sym typeface="Calibri" charset="0"/>
              </a:rPr>
              <a:t>NaN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0" y="5638800"/>
            <a:ext cx="50292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4579" name="Rectangle 3"/>
          <p:cNvSpPr>
            <a:spLocks noGrp="1" noChangeArrowheads="1"/>
          </p:cNvSpPr>
          <p:nvPr>
            <p:ph type="title"/>
          </p:nvPr>
        </p:nvSpPr>
        <p:spPr>
          <a:ln/>
        </p:spPr>
        <p:txBody>
          <a:bodyPr/>
          <a:lstStyle/>
          <a:p>
            <a:pPr marL="119063" indent="-119063"/>
            <a:r>
              <a:rPr lang="en-US" dirty="0"/>
              <a:t>C float Decoding Example</a:t>
            </a:r>
          </a:p>
        </p:txBody>
      </p:sp>
      <p:sp>
        <p:nvSpPr>
          <p:cNvPr id="3" name="TextBox 2"/>
          <p:cNvSpPr txBox="1"/>
          <p:nvPr/>
        </p:nvSpPr>
        <p:spPr>
          <a:xfrm>
            <a:off x="533400" y="1224385"/>
            <a:ext cx="2793260" cy="461665"/>
          </a:xfrm>
          <a:prstGeom prst="rect">
            <a:avLst/>
          </a:prstGeom>
          <a:noFill/>
        </p:spPr>
        <p:txBody>
          <a:bodyPr wrap="square" rtlCol="0">
            <a:spAutoFit/>
          </a:bodyPr>
          <a:lstStyle/>
          <a:p>
            <a:pPr algn="l"/>
            <a:r>
              <a:rPr lang="en-US" sz="2400" dirty="0">
                <a:latin typeface="+mj-lt"/>
              </a:rPr>
              <a:t>float: </a:t>
            </a:r>
            <a:r>
              <a:rPr lang="en-US" sz="2400" b="1" dirty="0">
                <a:latin typeface="Courier New" panose="02070309020205020404" pitchFamily="49" charset="0"/>
                <a:cs typeface="Courier New" panose="02070309020205020404" pitchFamily="49" charset="0"/>
              </a:rPr>
              <a:t>0xC0A00000</a:t>
            </a:r>
            <a:endParaRPr lang="en-US" sz="2400" b="1" dirty="0">
              <a:latin typeface="+mj-lt"/>
            </a:endParaRPr>
          </a:p>
        </p:txBody>
      </p:sp>
      <p:sp>
        <p:nvSpPr>
          <p:cNvPr id="6" name="TextBox 5"/>
          <p:cNvSpPr txBox="1"/>
          <p:nvPr/>
        </p:nvSpPr>
        <p:spPr>
          <a:xfrm>
            <a:off x="533400" y="1828800"/>
            <a:ext cx="8382000" cy="461665"/>
          </a:xfrm>
          <a:prstGeom prst="rect">
            <a:avLst/>
          </a:prstGeom>
          <a:noFill/>
        </p:spPr>
        <p:txBody>
          <a:bodyPr wrap="square" rtlCol="0">
            <a:spAutoFit/>
          </a:bodyPr>
          <a:lstStyle/>
          <a:p>
            <a:pPr algn="l"/>
            <a:r>
              <a:rPr lang="en-US" sz="2400" dirty="0">
                <a:latin typeface="+mj-lt"/>
              </a:rPr>
              <a:t>binary:</a:t>
            </a:r>
            <a:endParaRPr lang="en-US" sz="2400" b="1" dirty="0">
              <a:latin typeface="+mj-lt"/>
            </a:endParaRPr>
          </a:p>
        </p:txBody>
      </p:sp>
      <p:graphicFrame>
        <p:nvGraphicFramePr>
          <p:cNvPr id="8" name="Group 5"/>
          <p:cNvGraphicFramePr>
            <a:graphicFrameLocks noGrp="1"/>
          </p:cNvGraphicFramePr>
          <p:nvPr>
            <p:extLst>
              <p:ext uri="{D42A27DB-BD31-4B8C-83A1-F6EECF244321}">
                <p14:modId xmlns:p14="http://schemas.microsoft.com/office/powerpoint/2010/main" val="1766110466"/>
              </p:ext>
            </p:extLst>
          </p:nvPr>
        </p:nvGraphicFramePr>
        <p:xfrm>
          <a:off x="1447800" y="2438400"/>
          <a:ext cx="6781800" cy="1016000"/>
        </p:xfrm>
        <a:graphic>
          <a:graphicData uri="http://schemas.openxmlformats.org/drawingml/2006/table">
            <a:tbl>
              <a:tblPr/>
              <a:tblGrid>
                <a:gridCol w="346010">
                  <a:extLst>
                    <a:ext uri="{9D8B030D-6E8A-4147-A177-3AD203B41FA5}">
                      <a16:colId xmlns:a16="http://schemas.microsoft.com/office/drawing/2014/main" xmlns="" val="20000"/>
                    </a:ext>
                  </a:extLst>
                </a:gridCol>
                <a:gridCol w="1660849">
                  <a:extLst>
                    <a:ext uri="{9D8B030D-6E8A-4147-A177-3AD203B41FA5}">
                      <a16:colId xmlns:a16="http://schemas.microsoft.com/office/drawing/2014/main" xmlns="" val="20001"/>
                    </a:ext>
                  </a:extLst>
                </a:gridCol>
                <a:gridCol w="4774941">
                  <a:extLst>
                    <a:ext uri="{9D8B030D-6E8A-4147-A177-3AD203B41FA5}">
                      <a16:colId xmlns:a16="http://schemas.microsoft.com/office/drawing/2014/main" xmlns=""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chemeClr val="tx1"/>
                        </a:solidFill>
                        <a:effectLst/>
                        <a:latin typeface="Calibri"/>
                        <a:ea typeface="Monaco" charset="0"/>
                        <a:cs typeface="Calibri"/>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dirty="0">
                        <a:ln>
                          <a:noFill/>
                        </a:ln>
                        <a:solidFill>
                          <a:schemeClr val="tx1"/>
                        </a:solidFill>
                        <a:effectLst/>
                        <a:latin typeface="Calibri"/>
                        <a:ea typeface="Monaco" charset="0"/>
                        <a:cs typeface="Calibri"/>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xmlns=""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Calibri"/>
                          <a:ea typeface="Monaco" charset="0"/>
                          <a:cs typeface="Calibri"/>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Calibri"/>
                          <a:ea typeface="Monaco" charset="0"/>
                          <a:cs typeface="Calibri"/>
                          <a:sym typeface="Monaco" charset="0"/>
                        </a:rPr>
                        <a:t>8-bits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Calibri"/>
                          <a:ea typeface="Monaco" charset="0"/>
                          <a:cs typeface="Calibri"/>
                          <a:sym typeface="Monaco" charset="0"/>
                        </a:rPr>
                        <a:t>23-bits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9" name="TextBox 8"/>
          <p:cNvSpPr txBox="1"/>
          <p:nvPr/>
        </p:nvSpPr>
        <p:spPr>
          <a:xfrm>
            <a:off x="533400" y="3505200"/>
            <a:ext cx="6705600" cy="461665"/>
          </a:xfrm>
          <a:prstGeom prst="rect">
            <a:avLst/>
          </a:prstGeom>
          <a:noFill/>
        </p:spPr>
        <p:txBody>
          <a:bodyPr wrap="square" rtlCol="0">
            <a:spAutoFit/>
          </a:bodyPr>
          <a:lstStyle/>
          <a:p>
            <a:pPr algn="l"/>
            <a:r>
              <a:rPr lang="en-US" sz="2400" dirty="0">
                <a:solidFill>
                  <a:srgbClr val="C00000"/>
                </a:solidFill>
                <a:latin typeface="+mj-lt"/>
              </a:rPr>
              <a:t>E =</a:t>
            </a:r>
            <a:r>
              <a:rPr lang="en-US" sz="2400" dirty="0">
                <a:latin typeface="+mj-lt"/>
              </a:rPr>
              <a:t> </a:t>
            </a:r>
            <a:r>
              <a:rPr lang="en-US" sz="2400" dirty="0">
                <a:solidFill>
                  <a:schemeClr val="bg1"/>
                </a:solidFill>
                <a:latin typeface="+mj-lt"/>
              </a:rPr>
              <a:t>129</a:t>
            </a:r>
            <a:endParaRPr lang="en-US" sz="2400" b="1" dirty="0">
              <a:latin typeface="Calibri" panose="020F0502020204030204" pitchFamily="34" charset="0"/>
            </a:endParaRPr>
          </a:p>
        </p:txBody>
      </p:sp>
      <p:sp>
        <p:nvSpPr>
          <p:cNvPr id="10" name="TextBox 9"/>
          <p:cNvSpPr txBox="1"/>
          <p:nvPr/>
        </p:nvSpPr>
        <p:spPr>
          <a:xfrm>
            <a:off x="533400" y="4038600"/>
            <a:ext cx="6705600" cy="461665"/>
          </a:xfrm>
          <a:prstGeom prst="rect">
            <a:avLst/>
          </a:prstGeom>
          <a:noFill/>
        </p:spPr>
        <p:txBody>
          <a:bodyPr wrap="square" rtlCol="0">
            <a:spAutoFit/>
          </a:bodyPr>
          <a:lstStyle/>
          <a:p>
            <a:pPr algn="l"/>
            <a:r>
              <a:rPr lang="en-US" sz="2400" dirty="0">
                <a:solidFill>
                  <a:srgbClr val="C00000"/>
                </a:solidFill>
                <a:latin typeface="+mj-lt"/>
              </a:rPr>
              <a:t>S = </a:t>
            </a:r>
            <a:r>
              <a:rPr lang="en-US" sz="2400" dirty="0">
                <a:solidFill>
                  <a:schemeClr val="bg1"/>
                </a:solidFill>
                <a:latin typeface="+mj-lt"/>
              </a:rPr>
              <a:t>1 -&gt; negative number</a:t>
            </a:r>
            <a:endParaRPr lang="en-US" sz="2400" b="1" dirty="0">
              <a:solidFill>
                <a:schemeClr val="bg1"/>
              </a:solidFill>
              <a:latin typeface="Calibri" panose="020F0502020204030204" pitchFamily="34" charset="0"/>
            </a:endParaRPr>
          </a:p>
        </p:txBody>
      </p:sp>
      <p:sp>
        <p:nvSpPr>
          <p:cNvPr id="11" name="TextBox 10"/>
          <p:cNvSpPr txBox="1"/>
          <p:nvPr/>
        </p:nvSpPr>
        <p:spPr>
          <a:xfrm>
            <a:off x="533400" y="4572000"/>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rgbClr val="C00000"/>
                </a:solidFill>
                <a:latin typeface="+mj-lt"/>
              </a:rPr>
              <a:t>M =</a:t>
            </a:r>
            <a:r>
              <a:rPr lang="en-US" sz="2400" dirty="0">
                <a:latin typeface="+mj-lt"/>
              </a:rPr>
              <a:t> </a:t>
            </a:r>
            <a:r>
              <a:rPr lang="en-US" sz="2400" b="1" dirty="0">
                <a:solidFill>
                  <a:schemeClr val="bg1"/>
                </a:solidFill>
                <a:latin typeface="Courier New" panose="02070309020205020404" pitchFamily="49" charset="0"/>
                <a:cs typeface="Courier New" panose="02070309020205020404" pitchFamily="49" charset="0"/>
              </a:rPr>
              <a:t>1.010 0000 0000 0000 0000 0000 </a:t>
            </a:r>
            <a:endParaRPr lang="en-US" sz="2400" dirty="0">
              <a:solidFill>
                <a:schemeClr val="bg1"/>
              </a:solidFill>
              <a:latin typeface="Calibri"/>
              <a:ea typeface="Monaco" charset="0"/>
              <a:cs typeface="Calibri"/>
              <a:sym typeface="Monaco" charset="0"/>
            </a:endParaRPr>
          </a:p>
        </p:txBody>
      </p:sp>
      <p:sp>
        <p:nvSpPr>
          <p:cNvPr id="12" name="TextBox 11"/>
          <p:cNvSpPr txBox="1"/>
          <p:nvPr/>
        </p:nvSpPr>
        <p:spPr>
          <a:xfrm>
            <a:off x="533400" y="5033665"/>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chemeClr val="bg1"/>
                </a:solidFill>
                <a:latin typeface="+mj-lt"/>
              </a:rPr>
              <a:t>M = </a:t>
            </a:r>
            <a:r>
              <a:rPr lang="en-US" sz="2400" b="1" dirty="0">
                <a:solidFill>
                  <a:schemeClr val="bg1"/>
                </a:solidFill>
                <a:latin typeface="Courier New" panose="02070309020205020404" pitchFamily="49" charset="0"/>
                <a:cs typeface="Courier New" panose="02070309020205020404" pitchFamily="49" charset="0"/>
              </a:rPr>
              <a:t>1 + 1/4 </a:t>
            </a:r>
            <a:r>
              <a:rPr lang="en-US" sz="2400" dirty="0">
                <a:solidFill>
                  <a:schemeClr val="bg1"/>
                </a:solidFill>
                <a:latin typeface="Calibri Bold"/>
              </a:rPr>
              <a:t>=</a:t>
            </a:r>
            <a:r>
              <a:rPr lang="en-US" sz="2400" b="1" dirty="0">
                <a:solidFill>
                  <a:schemeClr val="bg1"/>
                </a:solidFill>
                <a:latin typeface="Courier New" panose="02070309020205020404" pitchFamily="49" charset="0"/>
                <a:cs typeface="Courier New" panose="02070309020205020404" pitchFamily="49" charset="0"/>
              </a:rPr>
              <a:t> 1.25</a:t>
            </a:r>
            <a:endParaRPr lang="en-US" sz="2400" dirty="0">
              <a:solidFill>
                <a:schemeClr val="bg1"/>
              </a:solidFill>
              <a:latin typeface="Calibri"/>
              <a:ea typeface="Monaco" charset="0"/>
              <a:cs typeface="Calibri"/>
              <a:sym typeface="Monaco" charset="0"/>
            </a:endParaRPr>
          </a:p>
        </p:txBody>
      </p:sp>
      <p:sp>
        <p:nvSpPr>
          <p:cNvPr id="13" name="Rectangle 12"/>
          <p:cNvSpPr/>
          <p:nvPr/>
        </p:nvSpPr>
        <p:spPr>
          <a:xfrm>
            <a:off x="6853416" y="540603"/>
            <a:ext cx="2141933" cy="830997"/>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p>
          <a:p>
            <a:r>
              <a:rPr lang="en-US" sz="2400" dirty="0">
                <a:latin typeface="Calibri Bold Italic" charset="0"/>
                <a:ea typeface="Calibri Bold Italic" charset="0"/>
                <a:cs typeface="Calibri Bold Italic" charset="0"/>
                <a:sym typeface="Calibri Bold Italic" charset="0"/>
              </a:rPr>
              <a:t>E</a:t>
            </a:r>
            <a:r>
              <a:rPr lang="en-US" sz="2400" dirty="0"/>
              <a:t>  =  </a:t>
            </a:r>
            <a:r>
              <a:rPr lang="en-US" sz="2400" dirty="0" err="1">
                <a:latin typeface="Courier New Bold" panose="02070609020205020404" pitchFamily="49" charset="0"/>
                <a:cs typeface="Courier New Bold" panose="02070609020205020404" pitchFamily="49" charset="0"/>
                <a:sym typeface="Calibri Bold Italic" charset="0"/>
              </a:rPr>
              <a:t>e</a:t>
            </a:r>
            <a:r>
              <a:rPr lang="en-US" sz="2400" dirty="0" err="1">
                <a:latin typeface="Courier New Bold" panose="02070609020205020404" pitchFamily="49" charset="0"/>
                <a:ea typeface="Calibri Bold Italic" charset="0"/>
                <a:cs typeface="Courier New Bold" panose="02070609020205020404" pitchFamily="49" charset="0"/>
                <a:sym typeface="Calibri Bold Italic" charset="0"/>
              </a:rPr>
              <a:t>xp</a:t>
            </a:r>
            <a:r>
              <a:rPr lang="en-US" sz="2400" dirty="0"/>
              <a:t> – </a:t>
            </a:r>
            <a:r>
              <a:rPr lang="en-US" sz="2400" dirty="0">
                <a:latin typeface="Calibri Bold Italic" charset="0"/>
                <a:ea typeface="Calibri Bold Italic" charset="0"/>
                <a:cs typeface="Calibri Bold Italic" charset="0"/>
                <a:sym typeface="Calibri Bold Italic" charset="0"/>
              </a:rPr>
              <a:t>Bias</a:t>
            </a:r>
            <a:endParaRPr lang="en-US" sz="2400" dirty="0"/>
          </a:p>
        </p:txBody>
      </p:sp>
      <p:sp>
        <p:nvSpPr>
          <p:cNvPr id="14" name="TextBox 13"/>
          <p:cNvSpPr txBox="1"/>
          <p:nvPr/>
        </p:nvSpPr>
        <p:spPr>
          <a:xfrm>
            <a:off x="533400" y="5638800"/>
            <a:ext cx="6705600" cy="461665"/>
          </a:xfrm>
          <a:prstGeom prst="rect">
            <a:avLst/>
          </a:prstGeom>
          <a:noFill/>
        </p:spPr>
        <p:txBody>
          <a:bodyPr wrap="square" rtlCol="0">
            <a:spAutoFit/>
          </a:bodyPr>
          <a:lstStyle/>
          <a:p>
            <a:pPr algn="l"/>
            <a:r>
              <a:rPr lang="en-US" sz="2400" b="1" dirty="0">
                <a:solidFill>
                  <a:srgbClr val="C00000"/>
                </a:solidFill>
                <a:latin typeface="Calibri" panose="020F0502020204030204" pitchFamily="34" charset="0"/>
              </a:rPr>
              <a:t>v =</a:t>
            </a:r>
            <a:r>
              <a:rPr lang="en-US" sz="2400" b="1" dirty="0">
                <a:latin typeface="Calibri" panose="020F0502020204030204" pitchFamily="34" charset="0"/>
              </a:rPr>
              <a:t> (–1)</a:t>
            </a:r>
            <a:r>
              <a:rPr lang="en-US" sz="2400" b="1" baseline="32000" dirty="0">
                <a:latin typeface="Calibri" panose="020F0502020204030204" pitchFamily="34" charset="0"/>
              </a:rPr>
              <a:t>s</a:t>
            </a:r>
            <a:r>
              <a:rPr lang="en-US" sz="2400" b="1" dirty="0">
                <a:latin typeface="Calibri" panose="020F0502020204030204" pitchFamily="34" charset="0"/>
              </a:rPr>
              <a:t> </a:t>
            </a:r>
            <a:r>
              <a:rPr lang="en-US" sz="2400" b="1" dirty="0">
                <a:latin typeface="Calibri" panose="020F0502020204030204" pitchFamily="34" charset="0"/>
                <a:ea typeface="Calibri Bold Italic" charset="0"/>
                <a:cs typeface="Calibri Bold Italic" charset="0"/>
                <a:sym typeface="Calibri Bold Italic" charset="0"/>
              </a:rPr>
              <a:t>M</a:t>
            </a:r>
            <a:r>
              <a:rPr lang="en-US" sz="2400" b="1" dirty="0">
                <a:latin typeface="Calibri" panose="020F0502020204030204" pitchFamily="34" charset="0"/>
              </a:rPr>
              <a:t> 2</a:t>
            </a:r>
            <a:r>
              <a:rPr lang="en-US" sz="2400" b="1" baseline="32000" dirty="0">
                <a:latin typeface="Calibri" panose="020F0502020204030204" pitchFamily="34" charset="0"/>
                <a:ea typeface="Calibri Bold Italic" charset="0"/>
                <a:cs typeface="Calibri Bold Italic" charset="0"/>
                <a:sym typeface="Calibri Bold Italic" charset="0"/>
              </a:rPr>
              <a:t>E  </a:t>
            </a:r>
            <a:r>
              <a:rPr lang="en-US" sz="2400" b="1" dirty="0">
                <a:latin typeface="Calibri" panose="020F0502020204030204" pitchFamily="34" charset="0"/>
              </a:rPr>
              <a:t>=</a:t>
            </a:r>
            <a:endParaRPr lang="en-US" sz="2400" b="1" i="1" baseline="32000" dirty="0">
              <a:solidFill>
                <a:schemeClr val="bg1"/>
              </a:solidFill>
              <a:latin typeface="Calibri" panose="020F0502020204030204" pitchFamily="34" charset="0"/>
              <a:ea typeface="Calibri Bold Italic" charset="0"/>
              <a:cs typeface="Calibri Bold Italic" charset="0"/>
              <a:sym typeface="Calibri Bold Italic" charset="0"/>
            </a:endParaRPr>
          </a:p>
        </p:txBody>
      </p:sp>
      <p:sp>
        <p:nvSpPr>
          <p:cNvPr id="15" name="Rectangle 14"/>
          <p:cNvSpPr/>
          <p:nvPr/>
        </p:nvSpPr>
        <p:spPr>
          <a:xfrm>
            <a:off x="6858000" y="1428690"/>
            <a:ext cx="2209800" cy="400110"/>
          </a:xfrm>
          <a:prstGeom prst="rect">
            <a:avLst/>
          </a:prstGeom>
        </p:spPr>
        <p:txBody>
          <a:bodyPr wrap="square">
            <a:spAutoFit/>
          </a:bodyPr>
          <a:lstStyle/>
          <a:p>
            <a:pPr marL="1588" lvl="1" algn="l">
              <a:spcBef>
                <a:spcPts val="500"/>
              </a:spcBef>
              <a:buClr>
                <a:srgbClr val="990000"/>
              </a:buClr>
              <a:buSzPct val="110000"/>
            </a:pPr>
            <a:r>
              <a:rPr lang="en-US" sz="2000" kern="0" dirty="0">
                <a:latin typeface="Calibri Italic" charset="0"/>
                <a:ea typeface="Calibri Italic" charset="0"/>
                <a:cs typeface="Calibri Italic" charset="0"/>
                <a:sym typeface="Calibri Italic" charset="0"/>
              </a:rPr>
              <a:t>Bias</a:t>
            </a:r>
            <a:r>
              <a:rPr lang="en-US" sz="2000" kern="0" dirty="0">
                <a:latin typeface="Calibri" charset="0"/>
                <a:sym typeface="Calibri" charset="0"/>
              </a:rPr>
              <a:t> = 2</a:t>
            </a:r>
            <a:r>
              <a:rPr lang="en-US" sz="2000" kern="0" baseline="32000" dirty="0">
                <a:latin typeface="Calibri" charset="0"/>
                <a:sym typeface="Calibri" charset="0"/>
              </a:rPr>
              <a:t>k-1</a:t>
            </a:r>
            <a:r>
              <a:rPr lang="en-US" sz="2000" kern="0" dirty="0">
                <a:latin typeface="Calibri" charset="0"/>
                <a:sym typeface="Calibri" charset="0"/>
              </a:rPr>
              <a:t> – 1 = 127</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543" y="2928316"/>
            <a:ext cx="1577222" cy="374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p:nvCxnSpPr>
        <p:spPr bwMode="auto">
          <a:xfrm>
            <a:off x="16002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0" name="Straight Connector 169"/>
          <p:cNvCxnSpPr/>
          <p:nvPr/>
        </p:nvCxnSpPr>
        <p:spPr bwMode="auto">
          <a:xfrm>
            <a:off x="25146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1" name="Straight Connector 170"/>
          <p:cNvCxnSpPr/>
          <p:nvPr/>
        </p:nvCxnSpPr>
        <p:spPr bwMode="auto">
          <a:xfrm>
            <a:off x="34290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2" name="Straight Connector 171"/>
          <p:cNvCxnSpPr/>
          <p:nvPr/>
        </p:nvCxnSpPr>
        <p:spPr bwMode="auto">
          <a:xfrm>
            <a:off x="4357224"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3" name="Straight Connector 172"/>
          <p:cNvCxnSpPr/>
          <p:nvPr/>
        </p:nvCxnSpPr>
        <p:spPr bwMode="auto">
          <a:xfrm>
            <a:off x="52578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4" name="Straight Connector 173"/>
          <p:cNvCxnSpPr/>
          <p:nvPr/>
        </p:nvCxnSpPr>
        <p:spPr bwMode="auto">
          <a:xfrm>
            <a:off x="61722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5" name="Straight Connector 174"/>
          <p:cNvCxnSpPr/>
          <p:nvPr/>
        </p:nvCxnSpPr>
        <p:spPr bwMode="auto">
          <a:xfrm>
            <a:off x="7070643"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6" name="Straight Connector 175"/>
          <p:cNvCxnSpPr/>
          <p:nvPr/>
        </p:nvCxnSpPr>
        <p:spPr bwMode="auto">
          <a:xfrm>
            <a:off x="7995268"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spTree>
    <p:extLst>
      <p:ext uri="{BB962C8B-B14F-4D97-AF65-F5344CB8AC3E}">
        <p14:creationId xmlns:p14="http://schemas.microsoft.com/office/powerpoint/2010/main" val="2382628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P spid="10" grpId="0"/>
      <p:bldP spid="11" grpId="0"/>
      <p:bldP spid="13" grpId="0" animBg="1"/>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0" y="5638800"/>
            <a:ext cx="50292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4579" name="Rectangle 3"/>
          <p:cNvSpPr>
            <a:spLocks noGrp="1" noChangeArrowheads="1"/>
          </p:cNvSpPr>
          <p:nvPr>
            <p:ph type="title"/>
          </p:nvPr>
        </p:nvSpPr>
        <p:spPr>
          <a:ln/>
        </p:spPr>
        <p:txBody>
          <a:bodyPr/>
          <a:lstStyle/>
          <a:p>
            <a:pPr marL="119063" indent="-119063"/>
            <a:r>
              <a:rPr lang="en-US" dirty="0"/>
              <a:t>C float Decoding Example</a:t>
            </a:r>
          </a:p>
        </p:txBody>
      </p:sp>
      <p:sp>
        <p:nvSpPr>
          <p:cNvPr id="9" name="TextBox 8"/>
          <p:cNvSpPr txBox="1"/>
          <p:nvPr/>
        </p:nvSpPr>
        <p:spPr>
          <a:xfrm>
            <a:off x="533400" y="3505200"/>
            <a:ext cx="6705600" cy="461665"/>
          </a:xfrm>
          <a:prstGeom prst="rect">
            <a:avLst/>
          </a:prstGeom>
          <a:noFill/>
        </p:spPr>
        <p:txBody>
          <a:bodyPr wrap="square" rtlCol="0">
            <a:spAutoFit/>
          </a:bodyPr>
          <a:lstStyle/>
          <a:p>
            <a:pPr algn="l"/>
            <a:r>
              <a:rPr lang="en-US" sz="2400" dirty="0">
                <a:solidFill>
                  <a:srgbClr val="C00000"/>
                </a:solidFill>
                <a:latin typeface="+mj-lt"/>
              </a:rPr>
              <a:t>E =</a:t>
            </a:r>
            <a:r>
              <a:rPr lang="en-US" sz="2400" dirty="0">
                <a:latin typeface="+mj-lt"/>
              </a:rPr>
              <a:t> </a:t>
            </a:r>
            <a:r>
              <a:rPr lang="en-US" sz="2400" dirty="0">
                <a:solidFill>
                  <a:schemeClr val="bg1"/>
                </a:solidFill>
                <a:latin typeface="+mj-lt"/>
              </a:rPr>
              <a:t>129</a:t>
            </a:r>
            <a:endParaRPr lang="en-US" sz="2400" b="1" dirty="0">
              <a:latin typeface="Calibri" panose="020F0502020204030204" pitchFamily="34" charset="0"/>
            </a:endParaRPr>
          </a:p>
        </p:txBody>
      </p:sp>
      <p:sp>
        <p:nvSpPr>
          <p:cNvPr id="10" name="TextBox 9"/>
          <p:cNvSpPr txBox="1"/>
          <p:nvPr/>
        </p:nvSpPr>
        <p:spPr>
          <a:xfrm>
            <a:off x="533400" y="4038600"/>
            <a:ext cx="6705600" cy="461665"/>
          </a:xfrm>
          <a:prstGeom prst="rect">
            <a:avLst/>
          </a:prstGeom>
          <a:noFill/>
        </p:spPr>
        <p:txBody>
          <a:bodyPr wrap="square" rtlCol="0">
            <a:spAutoFit/>
          </a:bodyPr>
          <a:lstStyle/>
          <a:p>
            <a:pPr algn="l"/>
            <a:r>
              <a:rPr lang="en-US" sz="2400" dirty="0">
                <a:solidFill>
                  <a:srgbClr val="C00000"/>
                </a:solidFill>
                <a:latin typeface="+mj-lt"/>
              </a:rPr>
              <a:t>S = </a:t>
            </a:r>
            <a:r>
              <a:rPr lang="en-US" sz="2400" dirty="0">
                <a:solidFill>
                  <a:schemeClr val="bg1"/>
                </a:solidFill>
                <a:latin typeface="+mj-lt"/>
              </a:rPr>
              <a:t>1 -&gt; negative number</a:t>
            </a:r>
            <a:endParaRPr lang="en-US" sz="2400" b="1" dirty="0">
              <a:solidFill>
                <a:schemeClr val="bg1"/>
              </a:solidFill>
              <a:latin typeface="Calibri" panose="020F0502020204030204" pitchFamily="34" charset="0"/>
            </a:endParaRPr>
          </a:p>
        </p:txBody>
      </p:sp>
      <p:sp>
        <p:nvSpPr>
          <p:cNvPr id="11" name="TextBox 10"/>
          <p:cNvSpPr txBox="1"/>
          <p:nvPr/>
        </p:nvSpPr>
        <p:spPr>
          <a:xfrm>
            <a:off x="533400" y="4572000"/>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rgbClr val="C00000"/>
                </a:solidFill>
                <a:latin typeface="+mj-lt"/>
              </a:rPr>
              <a:t>M =</a:t>
            </a:r>
            <a:r>
              <a:rPr lang="en-US" sz="2400" dirty="0">
                <a:latin typeface="+mj-lt"/>
              </a:rPr>
              <a:t> </a:t>
            </a:r>
            <a:r>
              <a:rPr lang="en-US" sz="2400" b="1" dirty="0">
                <a:solidFill>
                  <a:srgbClr val="C00000"/>
                </a:solidFill>
                <a:latin typeface="Courier New" panose="02070309020205020404" pitchFamily="49" charset="0"/>
                <a:cs typeface="Courier New" panose="02070309020205020404" pitchFamily="49" charset="0"/>
              </a:rPr>
              <a:t>1.</a:t>
            </a:r>
            <a:r>
              <a:rPr lang="en-US" sz="2400" b="1" dirty="0">
                <a:solidFill>
                  <a:schemeClr val="bg1"/>
                </a:solidFill>
                <a:latin typeface="Courier New" panose="02070309020205020404" pitchFamily="49" charset="0"/>
                <a:cs typeface="Courier New" panose="02070309020205020404" pitchFamily="49" charset="0"/>
              </a:rPr>
              <a:t>010 0000 0000 0000 0000 0000 </a:t>
            </a:r>
            <a:endParaRPr lang="en-US" sz="2400" dirty="0">
              <a:solidFill>
                <a:schemeClr val="bg1"/>
              </a:solidFill>
              <a:latin typeface="Calibri"/>
              <a:ea typeface="Monaco" charset="0"/>
              <a:cs typeface="Calibri"/>
              <a:sym typeface="Monaco" charset="0"/>
            </a:endParaRPr>
          </a:p>
        </p:txBody>
      </p:sp>
      <p:sp>
        <p:nvSpPr>
          <p:cNvPr id="12" name="TextBox 11"/>
          <p:cNvSpPr txBox="1"/>
          <p:nvPr/>
        </p:nvSpPr>
        <p:spPr>
          <a:xfrm>
            <a:off x="533400" y="5033665"/>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chemeClr val="bg1"/>
                </a:solidFill>
                <a:latin typeface="+mj-lt"/>
              </a:rPr>
              <a:t>M = </a:t>
            </a:r>
            <a:r>
              <a:rPr lang="en-US" sz="2400" b="1" dirty="0">
                <a:solidFill>
                  <a:schemeClr val="bg1"/>
                </a:solidFill>
                <a:latin typeface="Courier New" panose="02070309020205020404" pitchFamily="49" charset="0"/>
                <a:cs typeface="Courier New" panose="02070309020205020404" pitchFamily="49" charset="0"/>
              </a:rPr>
              <a:t>1 + 1/4 </a:t>
            </a:r>
            <a:r>
              <a:rPr lang="en-US" sz="2400" dirty="0">
                <a:solidFill>
                  <a:schemeClr val="bg1"/>
                </a:solidFill>
                <a:latin typeface="Calibri Bold"/>
              </a:rPr>
              <a:t>=</a:t>
            </a:r>
            <a:r>
              <a:rPr lang="en-US" sz="2400" b="1" dirty="0">
                <a:solidFill>
                  <a:schemeClr val="bg1"/>
                </a:solidFill>
                <a:latin typeface="Courier New" panose="02070309020205020404" pitchFamily="49" charset="0"/>
                <a:cs typeface="Courier New" panose="02070309020205020404" pitchFamily="49" charset="0"/>
              </a:rPr>
              <a:t> 1.25</a:t>
            </a:r>
            <a:endParaRPr lang="en-US" sz="2400" dirty="0">
              <a:solidFill>
                <a:schemeClr val="bg1"/>
              </a:solidFill>
              <a:latin typeface="Calibri"/>
              <a:ea typeface="Monaco" charset="0"/>
              <a:cs typeface="Calibri"/>
              <a:sym typeface="Monaco" charset="0"/>
            </a:endParaRPr>
          </a:p>
        </p:txBody>
      </p:sp>
      <p:sp>
        <p:nvSpPr>
          <p:cNvPr id="13" name="Rectangle 12"/>
          <p:cNvSpPr/>
          <p:nvPr/>
        </p:nvSpPr>
        <p:spPr>
          <a:xfrm>
            <a:off x="6853416" y="540603"/>
            <a:ext cx="2141933" cy="830997"/>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p>
          <a:p>
            <a:r>
              <a:rPr lang="en-US" sz="2400" dirty="0">
                <a:latin typeface="Calibri Bold Italic" charset="0"/>
                <a:ea typeface="Calibri Bold Italic" charset="0"/>
                <a:cs typeface="Calibri Bold Italic" charset="0"/>
                <a:sym typeface="Calibri Bold Italic" charset="0"/>
              </a:rPr>
              <a:t>E</a:t>
            </a:r>
            <a:r>
              <a:rPr lang="en-US" sz="2400" dirty="0"/>
              <a:t>  =  </a:t>
            </a:r>
            <a:r>
              <a:rPr lang="en-US" sz="2400" dirty="0" err="1">
                <a:latin typeface="Courier New Bold" panose="02070609020205020404" pitchFamily="49" charset="0"/>
                <a:cs typeface="Courier New Bold" panose="02070609020205020404" pitchFamily="49" charset="0"/>
                <a:sym typeface="Calibri Bold Italic" charset="0"/>
              </a:rPr>
              <a:t>e</a:t>
            </a:r>
            <a:r>
              <a:rPr lang="en-US" sz="2400" dirty="0" err="1">
                <a:latin typeface="Courier New Bold" panose="02070609020205020404" pitchFamily="49" charset="0"/>
                <a:ea typeface="Calibri Bold Italic" charset="0"/>
                <a:cs typeface="Courier New Bold" panose="02070609020205020404" pitchFamily="49" charset="0"/>
                <a:sym typeface="Calibri Bold Italic" charset="0"/>
              </a:rPr>
              <a:t>xp</a:t>
            </a:r>
            <a:r>
              <a:rPr lang="en-US" sz="2400" dirty="0"/>
              <a:t> – </a:t>
            </a:r>
            <a:r>
              <a:rPr lang="en-US" sz="2400" dirty="0">
                <a:latin typeface="Calibri Bold Italic" charset="0"/>
                <a:ea typeface="Calibri Bold Italic" charset="0"/>
                <a:cs typeface="Calibri Bold Italic" charset="0"/>
                <a:sym typeface="Calibri Bold Italic" charset="0"/>
              </a:rPr>
              <a:t>Bias</a:t>
            </a:r>
            <a:endParaRPr lang="en-US" sz="2400" dirty="0"/>
          </a:p>
        </p:txBody>
      </p:sp>
      <p:sp>
        <p:nvSpPr>
          <p:cNvPr id="14" name="TextBox 13"/>
          <p:cNvSpPr txBox="1"/>
          <p:nvPr/>
        </p:nvSpPr>
        <p:spPr>
          <a:xfrm>
            <a:off x="533400" y="5638800"/>
            <a:ext cx="6705600" cy="461665"/>
          </a:xfrm>
          <a:prstGeom prst="rect">
            <a:avLst/>
          </a:prstGeom>
          <a:noFill/>
        </p:spPr>
        <p:txBody>
          <a:bodyPr wrap="square" rtlCol="0">
            <a:spAutoFit/>
          </a:bodyPr>
          <a:lstStyle/>
          <a:p>
            <a:pPr algn="l"/>
            <a:r>
              <a:rPr lang="en-US" sz="2400" b="1" dirty="0">
                <a:solidFill>
                  <a:srgbClr val="C00000"/>
                </a:solidFill>
                <a:latin typeface="Calibri" panose="020F0502020204030204" pitchFamily="34" charset="0"/>
              </a:rPr>
              <a:t>v =</a:t>
            </a:r>
            <a:r>
              <a:rPr lang="en-US" sz="2400" b="1" dirty="0">
                <a:latin typeface="Calibri" panose="020F0502020204030204" pitchFamily="34" charset="0"/>
              </a:rPr>
              <a:t> (–1)</a:t>
            </a:r>
            <a:r>
              <a:rPr lang="en-US" sz="2400" b="1" baseline="32000" dirty="0">
                <a:latin typeface="Calibri" panose="020F0502020204030204" pitchFamily="34" charset="0"/>
              </a:rPr>
              <a:t>s</a:t>
            </a:r>
            <a:r>
              <a:rPr lang="en-US" sz="2400" b="1" dirty="0">
                <a:latin typeface="Calibri" panose="020F0502020204030204" pitchFamily="34" charset="0"/>
              </a:rPr>
              <a:t> </a:t>
            </a:r>
            <a:r>
              <a:rPr lang="en-US" sz="2400" b="1" dirty="0">
                <a:latin typeface="Calibri" panose="020F0502020204030204" pitchFamily="34" charset="0"/>
                <a:ea typeface="Calibri Bold Italic" charset="0"/>
                <a:cs typeface="Calibri Bold Italic" charset="0"/>
                <a:sym typeface="Calibri Bold Italic" charset="0"/>
              </a:rPr>
              <a:t>M</a:t>
            </a:r>
            <a:r>
              <a:rPr lang="en-US" sz="2400" b="1" dirty="0">
                <a:latin typeface="Calibri" panose="020F0502020204030204" pitchFamily="34" charset="0"/>
              </a:rPr>
              <a:t> 2</a:t>
            </a:r>
            <a:r>
              <a:rPr lang="en-US" sz="2400" b="1" baseline="32000" dirty="0">
                <a:latin typeface="Calibri" panose="020F0502020204030204" pitchFamily="34" charset="0"/>
                <a:ea typeface="Calibri Bold Italic" charset="0"/>
                <a:cs typeface="Calibri Bold Italic" charset="0"/>
                <a:sym typeface="Calibri Bold Italic" charset="0"/>
              </a:rPr>
              <a:t>E  </a:t>
            </a:r>
            <a:r>
              <a:rPr lang="en-US" sz="2400" b="1" dirty="0">
                <a:latin typeface="Calibri" panose="020F0502020204030204" pitchFamily="34" charset="0"/>
              </a:rPr>
              <a:t>=</a:t>
            </a:r>
            <a:endParaRPr lang="en-US" sz="2400" b="1" i="1" baseline="32000" dirty="0">
              <a:solidFill>
                <a:schemeClr val="bg1"/>
              </a:solidFill>
              <a:latin typeface="Calibri" panose="020F0502020204030204" pitchFamily="34" charset="0"/>
              <a:ea typeface="Calibri Bold Italic" charset="0"/>
              <a:cs typeface="Calibri Bold Italic" charset="0"/>
              <a:sym typeface="Calibri Bold Italic" charset="0"/>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543" y="2928316"/>
            <a:ext cx="1577222" cy="374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533400" y="1224385"/>
            <a:ext cx="2793260" cy="461665"/>
          </a:xfrm>
          <a:prstGeom prst="rect">
            <a:avLst/>
          </a:prstGeom>
          <a:noFill/>
        </p:spPr>
        <p:txBody>
          <a:bodyPr wrap="square" rtlCol="0">
            <a:spAutoFit/>
          </a:bodyPr>
          <a:lstStyle/>
          <a:p>
            <a:pPr algn="l"/>
            <a:r>
              <a:rPr lang="en-US" sz="2400" dirty="0">
                <a:latin typeface="+mj-lt"/>
              </a:rPr>
              <a:t>float: </a:t>
            </a:r>
            <a:r>
              <a:rPr lang="en-US" sz="2400" b="1" dirty="0">
                <a:latin typeface="Courier New" panose="02070309020205020404" pitchFamily="49" charset="0"/>
                <a:cs typeface="Courier New" panose="02070309020205020404" pitchFamily="49" charset="0"/>
              </a:rPr>
              <a:t>0xC0A00000</a:t>
            </a:r>
            <a:endParaRPr lang="en-US" sz="2400" b="1" dirty="0">
              <a:latin typeface="+mj-lt"/>
            </a:endParaRPr>
          </a:p>
        </p:txBody>
      </p:sp>
      <p:sp>
        <p:nvSpPr>
          <p:cNvPr id="24" name="TextBox 23"/>
          <p:cNvSpPr txBox="1"/>
          <p:nvPr/>
        </p:nvSpPr>
        <p:spPr>
          <a:xfrm>
            <a:off x="533400" y="1828800"/>
            <a:ext cx="8382000" cy="461665"/>
          </a:xfrm>
          <a:prstGeom prst="rect">
            <a:avLst/>
          </a:prstGeom>
          <a:noFill/>
        </p:spPr>
        <p:txBody>
          <a:bodyPr wrap="square" rtlCol="0">
            <a:spAutoFit/>
          </a:bodyPr>
          <a:lstStyle/>
          <a:p>
            <a:pPr algn="l"/>
            <a:r>
              <a:rPr lang="en-US" sz="2400" dirty="0">
                <a:latin typeface="+mj-lt"/>
              </a:rPr>
              <a:t>binary: </a:t>
            </a:r>
            <a:r>
              <a:rPr lang="en-US" sz="2400" b="1" dirty="0">
                <a:solidFill>
                  <a:srgbClr val="CC9900"/>
                </a:solidFill>
                <a:latin typeface="Courier New" panose="02070309020205020404" pitchFamily="49" charset="0"/>
                <a:cs typeface="Courier New" panose="02070309020205020404" pitchFamily="49" charset="0"/>
              </a:rPr>
              <a:t>1</a:t>
            </a:r>
            <a:r>
              <a:rPr lang="en-US" sz="2400" b="1" dirty="0">
                <a:solidFill>
                  <a:srgbClr val="C00000"/>
                </a:solidFill>
                <a:latin typeface="Courier New" panose="02070309020205020404" pitchFamily="49" charset="0"/>
                <a:cs typeface="Courier New" panose="02070309020205020404" pitchFamily="49" charset="0"/>
              </a:rPr>
              <a:t>100 0000 1</a:t>
            </a:r>
            <a:r>
              <a:rPr lang="en-US" sz="2400" b="1" dirty="0">
                <a:solidFill>
                  <a:schemeClr val="accent6">
                    <a:lumMod val="60000"/>
                    <a:lumOff val="40000"/>
                  </a:schemeClr>
                </a:solidFill>
                <a:latin typeface="Courier New" panose="02070309020205020404" pitchFamily="49" charset="0"/>
                <a:cs typeface="Courier New" panose="02070309020205020404" pitchFamily="49" charset="0"/>
              </a:rPr>
              <a:t>010 0000 0000 0000 0000 0000</a:t>
            </a:r>
            <a:r>
              <a:rPr lang="en-US" sz="2400" b="1" dirty="0">
                <a:latin typeface="Courier New" panose="02070309020205020404" pitchFamily="49" charset="0"/>
                <a:cs typeface="Courier New" panose="02070309020205020404" pitchFamily="49" charset="0"/>
              </a:rPr>
              <a:t> </a:t>
            </a:r>
            <a:endParaRPr lang="en-US" sz="2400" b="1" dirty="0">
              <a:latin typeface="+mj-lt"/>
            </a:endParaRPr>
          </a:p>
        </p:txBody>
      </p:sp>
      <p:graphicFrame>
        <p:nvGraphicFramePr>
          <p:cNvPr id="25" name="Group 5"/>
          <p:cNvGraphicFramePr>
            <a:graphicFrameLocks noGrp="1"/>
          </p:cNvGraphicFramePr>
          <p:nvPr>
            <p:extLst>
              <p:ext uri="{D42A27DB-BD31-4B8C-83A1-F6EECF244321}">
                <p14:modId xmlns:p14="http://schemas.microsoft.com/office/powerpoint/2010/main" val="616152980"/>
              </p:ext>
            </p:extLst>
          </p:nvPr>
        </p:nvGraphicFramePr>
        <p:xfrm>
          <a:off x="1447800" y="2438400"/>
          <a:ext cx="6781800" cy="1016000"/>
        </p:xfrm>
        <a:graphic>
          <a:graphicData uri="http://schemas.openxmlformats.org/drawingml/2006/table">
            <a:tbl>
              <a:tblPr/>
              <a:tblGrid>
                <a:gridCol w="346010">
                  <a:extLst>
                    <a:ext uri="{9D8B030D-6E8A-4147-A177-3AD203B41FA5}">
                      <a16:colId xmlns:a16="http://schemas.microsoft.com/office/drawing/2014/main" xmlns="" val="20000"/>
                    </a:ext>
                  </a:extLst>
                </a:gridCol>
                <a:gridCol w="1660849">
                  <a:extLst>
                    <a:ext uri="{9D8B030D-6E8A-4147-A177-3AD203B41FA5}">
                      <a16:colId xmlns:a16="http://schemas.microsoft.com/office/drawing/2014/main" xmlns="" val="20001"/>
                    </a:ext>
                  </a:extLst>
                </a:gridCol>
                <a:gridCol w="4774941">
                  <a:extLst>
                    <a:ext uri="{9D8B030D-6E8A-4147-A177-3AD203B41FA5}">
                      <a16:colId xmlns:a16="http://schemas.microsoft.com/office/drawing/2014/main" xmlns=""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rPr>
                        <a:t>1</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lang="en-US" sz="2000" b="1" dirty="0">
                          <a:latin typeface="Courier New" panose="02070309020205020404" pitchFamily="49" charset="0"/>
                          <a:cs typeface="Courier New" panose="02070309020205020404" pitchFamily="49" charset="0"/>
                        </a:rPr>
                        <a:t>1000 0001</a:t>
                      </a:r>
                      <a:endParaRPr kumimoji="0" lang="en-US" sz="2000" b="0" i="0" u="none" strike="noStrike" cap="none" normalizeH="0" baseline="0" dirty="0">
                        <a:ln>
                          <a:noFill/>
                        </a:ln>
                        <a:solidFill>
                          <a:schemeClr val="tx1"/>
                        </a:solidFill>
                        <a:effectLst/>
                        <a:latin typeface="Calibri"/>
                        <a:ea typeface="Monaco" charset="0"/>
                        <a:cs typeface="Calibri"/>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lang="en-US" sz="2000" b="1" dirty="0">
                          <a:latin typeface="Courier New" panose="02070309020205020404" pitchFamily="49" charset="0"/>
                          <a:cs typeface="Courier New" panose="02070309020205020404" pitchFamily="49" charset="0"/>
                        </a:rPr>
                        <a:t>010 0000 0000 0000 0000 0000 </a:t>
                      </a:r>
                      <a:endParaRPr kumimoji="0" lang="en-US" sz="2000" b="0" i="0" u="none" strike="noStrike" cap="none" normalizeH="0" baseline="0" dirty="0">
                        <a:ln>
                          <a:noFill/>
                        </a:ln>
                        <a:solidFill>
                          <a:schemeClr val="tx1"/>
                        </a:solidFill>
                        <a:effectLst/>
                        <a:latin typeface="Calibri"/>
                        <a:ea typeface="Monaco" charset="0"/>
                        <a:cs typeface="Calibri"/>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xmlns=""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Calibri"/>
                          <a:ea typeface="Monaco" charset="0"/>
                          <a:cs typeface="Calibri"/>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Calibri"/>
                          <a:ea typeface="Monaco" charset="0"/>
                          <a:cs typeface="Calibri"/>
                          <a:sym typeface="Monaco" charset="0"/>
                        </a:rPr>
                        <a:t>8-bits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Calibri"/>
                          <a:ea typeface="Monaco" charset="0"/>
                          <a:cs typeface="Calibri"/>
                          <a:sym typeface="Monaco" charset="0"/>
                        </a:rPr>
                        <a:t>23-bits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cxnSp>
        <p:nvCxnSpPr>
          <p:cNvPr id="26" name="Straight Connector 25"/>
          <p:cNvCxnSpPr/>
          <p:nvPr/>
        </p:nvCxnSpPr>
        <p:spPr bwMode="auto">
          <a:xfrm>
            <a:off x="16002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27" name="Straight Connector 26"/>
          <p:cNvCxnSpPr/>
          <p:nvPr/>
        </p:nvCxnSpPr>
        <p:spPr bwMode="auto">
          <a:xfrm>
            <a:off x="25146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28" name="Straight Connector 27"/>
          <p:cNvCxnSpPr/>
          <p:nvPr/>
        </p:nvCxnSpPr>
        <p:spPr bwMode="auto">
          <a:xfrm>
            <a:off x="34290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29" name="Straight Connector 28"/>
          <p:cNvCxnSpPr/>
          <p:nvPr/>
        </p:nvCxnSpPr>
        <p:spPr bwMode="auto">
          <a:xfrm>
            <a:off x="4357224"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30" name="Straight Connector 29"/>
          <p:cNvCxnSpPr/>
          <p:nvPr/>
        </p:nvCxnSpPr>
        <p:spPr bwMode="auto">
          <a:xfrm>
            <a:off x="52578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31" name="Straight Connector 30"/>
          <p:cNvCxnSpPr/>
          <p:nvPr/>
        </p:nvCxnSpPr>
        <p:spPr bwMode="auto">
          <a:xfrm>
            <a:off x="61722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32" name="Straight Connector 31"/>
          <p:cNvCxnSpPr/>
          <p:nvPr/>
        </p:nvCxnSpPr>
        <p:spPr bwMode="auto">
          <a:xfrm>
            <a:off x="7070643"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33" name="Straight Connector 32"/>
          <p:cNvCxnSpPr/>
          <p:nvPr/>
        </p:nvCxnSpPr>
        <p:spPr bwMode="auto">
          <a:xfrm>
            <a:off x="7995268"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spTree>
    <p:extLst>
      <p:ext uri="{BB962C8B-B14F-4D97-AF65-F5344CB8AC3E}">
        <p14:creationId xmlns:p14="http://schemas.microsoft.com/office/powerpoint/2010/main" val="392427435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81000" y="5638800"/>
            <a:ext cx="5029200" cy="533400"/>
          </a:xfrm>
          <a:prstGeom prst="rect">
            <a:avLst/>
          </a:prstGeom>
          <a:solidFill>
            <a:schemeClr val="accent5">
              <a:lumMod val="40000"/>
              <a:lumOff val="60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24579" name="Rectangle 3"/>
          <p:cNvSpPr>
            <a:spLocks noGrp="1" noChangeArrowheads="1"/>
          </p:cNvSpPr>
          <p:nvPr>
            <p:ph type="title"/>
          </p:nvPr>
        </p:nvSpPr>
        <p:spPr>
          <a:ln/>
        </p:spPr>
        <p:txBody>
          <a:bodyPr/>
          <a:lstStyle/>
          <a:p>
            <a:pPr marL="119063" indent="-119063"/>
            <a:r>
              <a:rPr lang="en-US" dirty="0"/>
              <a:t>C float Decoding Example</a:t>
            </a:r>
          </a:p>
        </p:txBody>
      </p:sp>
      <p:sp>
        <p:nvSpPr>
          <p:cNvPr id="3" name="TextBox 2"/>
          <p:cNvSpPr txBox="1"/>
          <p:nvPr/>
        </p:nvSpPr>
        <p:spPr>
          <a:xfrm>
            <a:off x="533400" y="1224385"/>
            <a:ext cx="2793260" cy="461665"/>
          </a:xfrm>
          <a:prstGeom prst="rect">
            <a:avLst/>
          </a:prstGeom>
          <a:noFill/>
        </p:spPr>
        <p:txBody>
          <a:bodyPr wrap="square" rtlCol="0">
            <a:spAutoFit/>
          </a:bodyPr>
          <a:lstStyle/>
          <a:p>
            <a:pPr algn="l"/>
            <a:r>
              <a:rPr lang="en-US" sz="2400" dirty="0">
                <a:latin typeface="+mj-lt"/>
              </a:rPr>
              <a:t>float: </a:t>
            </a:r>
            <a:r>
              <a:rPr lang="en-US" sz="2400" b="1" dirty="0">
                <a:latin typeface="Courier New" panose="02070309020205020404" pitchFamily="49" charset="0"/>
                <a:cs typeface="Courier New" panose="02070309020205020404" pitchFamily="49" charset="0"/>
              </a:rPr>
              <a:t>0xC0A00000</a:t>
            </a:r>
            <a:endParaRPr lang="en-US" sz="2400" b="1" dirty="0">
              <a:latin typeface="+mj-lt"/>
            </a:endParaRPr>
          </a:p>
        </p:txBody>
      </p:sp>
      <p:sp>
        <p:nvSpPr>
          <p:cNvPr id="6" name="TextBox 5"/>
          <p:cNvSpPr txBox="1"/>
          <p:nvPr/>
        </p:nvSpPr>
        <p:spPr>
          <a:xfrm>
            <a:off x="533400" y="1828800"/>
            <a:ext cx="8382000" cy="461665"/>
          </a:xfrm>
          <a:prstGeom prst="rect">
            <a:avLst/>
          </a:prstGeom>
          <a:noFill/>
        </p:spPr>
        <p:txBody>
          <a:bodyPr wrap="square" rtlCol="0">
            <a:spAutoFit/>
          </a:bodyPr>
          <a:lstStyle/>
          <a:p>
            <a:pPr algn="l"/>
            <a:r>
              <a:rPr lang="en-US" sz="2400" dirty="0">
                <a:latin typeface="+mj-lt"/>
              </a:rPr>
              <a:t>binary: </a:t>
            </a:r>
            <a:r>
              <a:rPr lang="en-US" sz="2400" b="1" dirty="0">
                <a:solidFill>
                  <a:srgbClr val="CC9900"/>
                </a:solidFill>
                <a:latin typeface="Courier New" panose="02070309020205020404" pitchFamily="49" charset="0"/>
                <a:cs typeface="Courier New" panose="02070309020205020404" pitchFamily="49" charset="0"/>
              </a:rPr>
              <a:t>1</a:t>
            </a:r>
            <a:r>
              <a:rPr lang="en-US" sz="2400" b="1" dirty="0">
                <a:solidFill>
                  <a:srgbClr val="C00000"/>
                </a:solidFill>
                <a:latin typeface="Courier New" panose="02070309020205020404" pitchFamily="49" charset="0"/>
                <a:cs typeface="Courier New" panose="02070309020205020404" pitchFamily="49" charset="0"/>
              </a:rPr>
              <a:t>100 0000 1</a:t>
            </a:r>
            <a:r>
              <a:rPr lang="en-US" sz="2400" b="1" dirty="0">
                <a:solidFill>
                  <a:schemeClr val="accent6">
                    <a:lumMod val="60000"/>
                    <a:lumOff val="40000"/>
                  </a:schemeClr>
                </a:solidFill>
                <a:latin typeface="Courier New" panose="02070309020205020404" pitchFamily="49" charset="0"/>
                <a:cs typeface="Courier New" panose="02070309020205020404" pitchFamily="49" charset="0"/>
              </a:rPr>
              <a:t>010 0000 0000 0000 0000 0000</a:t>
            </a:r>
            <a:r>
              <a:rPr lang="en-US" sz="2400" b="1" dirty="0">
                <a:latin typeface="Courier New" panose="02070309020205020404" pitchFamily="49" charset="0"/>
                <a:cs typeface="Courier New" panose="02070309020205020404" pitchFamily="49" charset="0"/>
              </a:rPr>
              <a:t> </a:t>
            </a:r>
            <a:endParaRPr lang="en-US" sz="2400" b="1" dirty="0">
              <a:latin typeface="+mj-lt"/>
            </a:endParaRPr>
          </a:p>
        </p:txBody>
      </p:sp>
      <p:graphicFrame>
        <p:nvGraphicFramePr>
          <p:cNvPr id="8" name="Group 5"/>
          <p:cNvGraphicFramePr>
            <a:graphicFrameLocks noGrp="1"/>
          </p:cNvGraphicFramePr>
          <p:nvPr>
            <p:extLst>
              <p:ext uri="{D42A27DB-BD31-4B8C-83A1-F6EECF244321}">
                <p14:modId xmlns:p14="http://schemas.microsoft.com/office/powerpoint/2010/main" val="435930392"/>
              </p:ext>
            </p:extLst>
          </p:nvPr>
        </p:nvGraphicFramePr>
        <p:xfrm>
          <a:off x="1447800" y="2438400"/>
          <a:ext cx="6781800" cy="1016000"/>
        </p:xfrm>
        <a:graphic>
          <a:graphicData uri="http://schemas.openxmlformats.org/drawingml/2006/table">
            <a:tbl>
              <a:tblPr/>
              <a:tblGrid>
                <a:gridCol w="346010">
                  <a:extLst>
                    <a:ext uri="{9D8B030D-6E8A-4147-A177-3AD203B41FA5}">
                      <a16:colId xmlns:a16="http://schemas.microsoft.com/office/drawing/2014/main" xmlns="" val="20000"/>
                    </a:ext>
                  </a:extLst>
                </a:gridCol>
                <a:gridCol w="1660849">
                  <a:extLst>
                    <a:ext uri="{9D8B030D-6E8A-4147-A177-3AD203B41FA5}">
                      <a16:colId xmlns:a16="http://schemas.microsoft.com/office/drawing/2014/main" xmlns="" val="20001"/>
                    </a:ext>
                  </a:extLst>
                </a:gridCol>
                <a:gridCol w="4774941">
                  <a:extLst>
                    <a:ext uri="{9D8B030D-6E8A-4147-A177-3AD203B41FA5}">
                      <a16:colId xmlns:a16="http://schemas.microsoft.com/office/drawing/2014/main" xmlns=""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1" i="0" u="none" strike="noStrike" cap="none" normalizeH="0" baseline="0" dirty="0">
                          <a:ln>
                            <a:noFill/>
                          </a:ln>
                          <a:solidFill>
                            <a:schemeClr val="tx1"/>
                          </a:solidFill>
                          <a:effectLst/>
                          <a:latin typeface="Courier New" panose="02070309020205020404" pitchFamily="49" charset="0"/>
                          <a:ea typeface="Monaco" charset="0"/>
                          <a:cs typeface="Courier New" panose="02070309020205020404" pitchFamily="49" charset="0"/>
                          <a:sym typeface="Monaco" charset="0"/>
                        </a:rPr>
                        <a:t>1</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lang="en-US" sz="2000" b="1" dirty="0">
                          <a:latin typeface="Courier New" panose="02070309020205020404" pitchFamily="49" charset="0"/>
                          <a:cs typeface="Courier New" panose="02070309020205020404" pitchFamily="49" charset="0"/>
                        </a:rPr>
                        <a:t>1000 0001</a:t>
                      </a:r>
                      <a:endParaRPr kumimoji="0" lang="en-US" sz="2000" b="0" i="0" u="none" strike="noStrike" cap="none" normalizeH="0" baseline="0" dirty="0">
                        <a:ln>
                          <a:noFill/>
                        </a:ln>
                        <a:solidFill>
                          <a:schemeClr val="tx1"/>
                        </a:solidFill>
                        <a:effectLst/>
                        <a:latin typeface="Calibri"/>
                        <a:ea typeface="Monaco" charset="0"/>
                        <a:cs typeface="Calibri"/>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lang="en-US" sz="2000" b="1" dirty="0">
                          <a:latin typeface="Courier New" panose="02070309020205020404" pitchFamily="49" charset="0"/>
                          <a:cs typeface="Courier New" panose="02070309020205020404" pitchFamily="49" charset="0"/>
                        </a:rPr>
                        <a:t>010 0000 0000 0000 0000 0000 </a:t>
                      </a:r>
                      <a:endParaRPr kumimoji="0" lang="en-US" sz="2000" b="0" i="0" u="none" strike="noStrike" cap="none" normalizeH="0" baseline="0" dirty="0">
                        <a:ln>
                          <a:noFill/>
                        </a:ln>
                        <a:solidFill>
                          <a:schemeClr val="tx1"/>
                        </a:solidFill>
                        <a:effectLst/>
                        <a:latin typeface="Calibri"/>
                        <a:ea typeface="Monaco" charset="0"/>
                        <a:cs typeface="Calibri"/>
                        <a:sym typeface="Monaco" charset="0"/>
                      </a:endParaRP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xmlns=""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Calibri"/>
                          <a:ea typeface="Monaco" charset="0"/>
                          <a:cs typeface="Calibri"/>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Calibri"/>
                          <a:ea typeface="Monaco" charset="0"/>
                          <a:cs typeface="Calibri"/>
                          <a:sym typeface="Monaco" charset="0"/>
                        </a:rPr>
                        <a:t>8-bits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Calibri"/>
                          <a:ea typeface="Monaco" charset="0"/>
                          <a:cs typeface="Calibri"/>
                          <a:sym typeface="Monaco" charset="0"/>
                        </a:rPr>
                        <a:t>23-bits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xmlns="" val="10001"/>
                  </a:ext>
                </a:extLst>
              </a:tr>
            </a:tbl>
          </a:graphicData>
        </a:graphic>
      </p:graphicFrame>
      <p:sp>
        <p:nvSpPr>
          <p:cNvPr id="9" name="TextBox 8"/>
          <p:cNvSpPr txBox="1"/>
          <p:nvPr/>
        </p:nvSpPr>
        <p:spPr>
          <a:xfrm>
            <a:off x="533400" y="3505200"/>
            <a:ext cx="6705600" cy="461665"/>
          </a:xfrm>
          <a:prstGeom prst="rect">
            <a:avLst/>
          </a:prstGeom>
          <a:noFill/>
        </p:spPr>
        <p:txBody>
          <a:bodyPr wrap="square" rtlCol="0">
            <a:spAutoFit/>
          </a:bodyPr>
          <a:lstStyle/>
          <a:p>
            <a:pPr algn="l"/>
            <a:r>
              <a:rPr lang="en-US" sz="2400" dirty="0">
                <a:solidFill>
                  <a:srgbClr val="C00000"/>
                </a:solidFill>
                <a:latin typeface="+mj-lt"/>
              </a:rPr>
              <a:t>E =</a:t>
            </a:r>
            <a:r>
              <a:rPr lang="en-US" sz="2400" dirty="0">
                <a:latin typeface="+mj-lt"/>
              </a:rPr>
              <a:t> </a:t>
            </a:r>
            <a:r>
              <a:rPr lang="en-US" sz="2400" dirty="0" err="1">
                <a:latin typeface="Courier New Bold" panose="02070609020205020404" pitchFamily="49" charset="0"/>
                <a:cs typeface="Courier New Bold" panose="02070609020205020404" pitchFamily="49" charset="0"/>
              </a:rPr>
              <a:t>exp</a:t>
            </a:r>
            <a:r>
              <a:rPr lang="en-US" sz="2400" dirty="0">
                <a:latin typeface="+mj-lt"/>
              </a:rPr>
              <a:t> – Bias = 129 – 127 = </a:t>
            </a:r>
            <a:r>
              <a:rPr lang="en-US" sz="2400" dirty="0">
                <a:solidFill>
                  <a:srgbClr val="C00000"/>
                </a:solidFill>
                <a:latin typeface="+mj-lt"/>
              </a:rPr>
              <a:t>2</a:t>
            </a:r>
            <a:r>
              <a:rPr lang="en-US" sz="2400" dirty="0">
                <a:latin typeface="+mj-lt"/>
              </a:rPr>
              <a:t> </a:t>
            </a:r>
            <a:r>
              <a:rPr lang="en-US" sz="2400" dirty="0">
                <a:latin typeface="Calibri" panose="020F0502020204030204" pitchFamily="34" charset="0"/>
              </a:rPr>
              <a:t>(decimal) </a:t>
            </a:r>
            <a:endParaRPr lang="en-US" sz="2400" b="1" dirty="0">
              <a:latin typeface="Calibri" panose="020F0502020204030204" pitchFamily="34" charset="0"/>
            </a:endParaRPr>
          </a:p>
        </p:txBody>
      </p:sp>
      <p:sp>
        <p:nvSpPr>
          <p:cNvPr id="10" name="TextBox 9"/>
          <p:cNvSpPr txBox="1"/>
          <p:nvPr/>
        </p:nvSpPr>
        <p:spPr>
          <a:xfrm>
            <a:off x="533400" y="4038600"/>
            <a:ext cx="6705600" cy="461665"/>
          </a:xfrm>
          <a:prstGeom prst="rect">
            <a:avLst/>
          </a:prstGeom>
          <a:noFill/>
        </p:spPr>
        <p:txBody>
          <a:bodyPr wrap="square" rtlCol="0">
            <a:spAutoFit/>
          </a:bodyPr>
          <a:lstStyle/>
          <a:p>
            <a:pPr algn="l"/>
            <a:r>
              <a:rPr lang="en-US" sz="2400" dirty="0">
                <a:solidFill>
                  <a:srgbClr val="C00000"/>
                </a:solidFill>
                <a:latin typeface="+mj-lt"/>
              </a:rPr>
              <a:t>S = 1 </a:t>
            </a:r>
            <a:r>
              <a:rPr lang="en-US" sz="2400" dirty="0">
                <a:latin typeface="+mj-lt"/>
              </a:rPr>
              <a:t>-&gt; negative number</a:t>
            </a:r>
            <a:endParaRPr lang="en-US" sz="2400" b="1" dirty="0">
              <a:latin typeface="Calibri" panose="020F0502020204030204" pitchFamily="34" charset="0"/>
            </a:endParaRPr>
          </a:p>
        </p:txBody>
      </p:sp>
      <p:sp>
        <p:nvSpPr>
          <p:cNvPr id="11" name="TextBox 10"/>
          <p:cNvSpPr txBox="1"/>
          <p:nvPr/>
        </p:nvSpPr>
        <p:spPr>
          <a:xfrm>
            <a:off x="533400" y="4572000"/>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rgbClr val="C00000"/>
                </a:solidFill>
                <a:latin typeface="+mj-lt"/>
              </a:rPr>
              <a:t>M =</a:t>
            </a:r>
            <a:r>
              <a:rPr lang="en-US" sz="2400" dirty="0">
                <a:latin typeface="+mj-lt"/>
              </a:rPr>
              <a:t> </a:t>
            </a:r>
            <a:r>
              <a:rPr lang="en-US" sz="2400" b="1" dirty="0">
                <a:solidFill>
                  <a:srgbClr val="C00000"/>
                </a:solidFill>
                <a:latin typeface="Courier New" panose="02070309020205020404" pitchFamily="49" charset="0"/>
                <a:cs typeface="Courier New" panose="02070309020205020404" pitchFamily="49" charset="0"/>
              </a:rPr>
              <a:t>1.</a:t>
            </a:r>
            <a:r>
              <a:rPr lang="en-US" sz="2400" b="1" dirty="0">
                <a:latin typeface="Courier New" panose="02070309020205020404" pitchFamily="49" charset="0"/>
                <a:cs typeface="Courier New" panose="02070309020205020404" pitchFamily="49" charset="0"/>
              </a:rPr>
              <a:t>010 0000 0000 0000 0000 0000 </a:t>
            </a:r>
            <a:endParaRPr lang="en-US" sz="2400" dirty="0">
              <a:solidFill>
                <a:schemeClr val="tx1"/>
              </a:solidFill>
              <a:latin typeface="Calibri"/>
              <a:ea typeface="Monaco" charset="0"/>
              <a:cs typeface="Calibri"/>
              <a:sym typeface="Monaco" charset="0"/>
            </a:endParaRPr>
          </a:p>
        </p:txBody>
      </p:sp>
      <p:sp>
        <p:nvSpPr>
          <p:cNvPr id="12" name="TextBox 11"/>
          <p:cNvSpPr txBox="1"/>
          <p:nvPr/>
        </p:nvSpPr>
        <p:spPr>
          <a:xfrm>
            <a:off x="533400" y="5033665"/>
            <a:ext cx="6705600" cy="461665"/>
          </a:xfrm>
          <a:prstGeom prst="rect">
            <a:avLst/>
          </a:prstGeom>
          <a:noFill/>
        </p:spPr>
        <p:txBody>
          <a:bodyPr wrap="square" rtlCol="0">
            <a:spAutoFit/>
          </a:bodyPr>
          <a:lstStyle/>
          <a:p>
            <a:pPr lvl="0" algn="l">
              <a:buClr>
                <a:srgbClr val="990000"/>
              </a:buClr>
              <a:buSzPct val="60000"/>
              <a:tabLst>
                <a:tab pos="914400" algn="l"/>
              </a:tabLst>
            </a:pPr>
            <a:r>
              <a:rPr lang="en-US" sz="2400" dirty="0">
                <a:solidFill>
                  <a:schemeClr val="bg1"/>
                </a:solidFill>
                <a:latin typeface="+mj-lt"/>
              </a:rPr>
              <a:t>M </a:t>
            </a:r>
            <a:r>
              <a:rPr lang="en-US" sz="2400" dirty="0">
                <a:latin typeface="+mj-lt"/>
              </a:rPr>
              <a:t>= </a:t>
            </a:r>
            <a:r>
              <a:rPr lang="en-US" sz="2400" b="1" dirty="0">
                <a:solidFill>
                  <a:srgbClr val="C00000"/>
                </a:solidFill>
                <a:latin typeface="Courier New" panose="02070309020205020404" pitchFamily="49" charset="0"/>
                <a:cs typeface="Courier New" panose="02070309020205020404" pitchFamily="49" charset="0"/>
              </a:rPr>
              <a:t>1 + 1/4 </a:t>
            </a:r>
            <a:r>
              <a:rPr lang="en-US" sz="2400" dirty="0">
                <a:solidFill>
                  <a:srgbClr val="C00000"/>
                </a:solidFill>
                <a:latin typeface="Calibri Bold"/>
              </a:rPr>
              <a:t>=</a:t>
            </a:r>
            <a:r>
              <a:rPr lang="en-US" sz="2400" b="1" dirty="0">
                <a:solidFill>
                  <a:srgbClr val="C00000"/>
                </a:solidFill>
                <a:latin typeface="Courier New" panose="02070309020205020404" pitchFamily="49" charset="0"/>
                <a:cs typeface="Courier New" panose="02070309020205020404" pitchFamily="49" charset="0"/>
              </a:rPr>
              <a:t> 1.25</a:t>
            </a:r>
            <a:endParaRPr lang="en-US" sz="2400" dirty="0">
              <a:solidFill>
                <a:schemeClr val="tx1"/>
              </a:solidFill>
              <a:latin typeface="Calibri"/>
              <a:ea typeface="Monaco" charset="0"/>
              <a:cs typeface="Calibri"/>
              <a:sym typeface="Monaco" charset="0"/>
            </a:endParaRPr>
          </a:p>
        </p:txBody>
      </p:sp>
      <p:sp>
        <p:nvSpPr>
          <p:cNvPr id="13" name="Rectangle 12"/>
          <p:cNvSpPr/>
          <p:nvPr/>
        </p:nvSpPr>
        <p:spPr>
          <a:xfrm>
            <a:off x="6853417" y="540603"/>
            <a:ext cx="2141933" cy="830997"/>
          </a:xfrm>
          <a:prstGeom prst="rect">
            <a:avLst/>
          </a:prstGeom>
          <a:ln>
            <a:solidFill>
              <a:schemeClr val="tx1"/>
            </a:solidFill>
          </a:ln>
        </p:spPr>
        <p:txBody>
          <a:bodyPr wrap="none">
            <a:spAutoFit/>
          </a:bodyPr>
          <a:lstStyle/>
          <a:p>
            <a:r>
              <a:rPr lang="en-US" sz="2400" dirty="0"/>
              <a:t>v = (–1)</a:t>
            </a:r>
            <a:r>
              <a:rPr lang="en-US" sz="2400" baseline="32000" dirty="0"/>
              <a:t>s</a:t>
            </a:r>
            <a:r>
              <a:rPr lang="en-US" sz="2400" dirty="0"/>
              <a:t> </a:t>
            </a:r>
            <a:r>
              <a:rPr lang="en-US" sz="2400" dirty="0">
                <a:latin typeface="Calibri Bold Italic" charset="0"/>
                <a:ea typeface="Calibri Bold Italic" charset="0"/>
                <a:cs typeface="Calibri Bold Italic" charset="0"/>
                <a:sym typeface="Calibri Bold Italic" charset="0"/>
              </a:rPr>
              <a:t>M</a:t>
            </a:r>
            <a:r>
              <a:rPr lang="en-US" sz="2400" dirty="0"/>
              <a:t> 2</a:t>
            </a:r>
            <a:r>
              <a:rPr lang="en-US" sz="2400" baseline="32000" dirty="0">
                <a:latin typeface="Calibri Bold Italic" charset="0"/>
                <a:ea typeface="Calibri Bold Italic" charset="0"/>
                <a:cs typeface="Calibri Bold Italic" charset="0"/>
                <a:sym typeface="Calibri Bold Italic" charset="0"/>
              </a:rPr>
              <a:t>E</a:t>
            </a:r>
          </a:p>
          <a:p>
            <a:r>
              <a:rPr lang="en-US" sz="2400" dirty="0">
                <a:latin typeface="Calibri Bold Italic" charset="0"/>
                <a:ea typeface="Calibri Bold Italic" charset="0"/>
                <a:cs typeface="Calibri Bold Italic" charset="0"/>
                <a:sym typeface="Calibri Bold Italic" charset="0"/>
              </a:rPr>
              <a:t>E</a:t>
            </a:r>
            <a:r>
              <a:rPr lang="en-US" sz="2400" dirty="0"/>
              <a:t>  =  </a:t>
            </a:r>
            <a:r>
              <a:rPr lang="en-US" sz="2400" dirty="0" err="1">
                <a:latin typeface="Courier New Bold" panose="02070609020205020404" pitchFamily="49" charset="0"/>
                <a:ea typeface="Calibri Bold Italic" charset="0"/>
                <a:cs typeface="Courier New Bold" panose="02070609020205020404" pitchFamily="49" charset="0"/>
                <a:sym typeface="Calibri Bold Italic" charset="0"/>
              </a:rPr>
              <a:t>exp</a:t>
            </a:r>
            <a:r>
              <a:rPr lang="en-US" sz="2400" dirty="0"/>
              <a:t> – </a:t>
            </a:r>
            <a:r>
              <a:rPr lang="en-US" sz="2400" dirty="0">
                <a:latin typeface="Calibri Bold Italic" charset="0"/>
                <a:ea typeface="Calibri Bold Italic" charset="0"/>
                <a:cs typeface="Calibri Bold Italic" charset="0"/>
                <a:sym typeface="Calibri Bold Italic" charset="0"/>
              </a:rPr>
              <a:t>Bias</a:t>
            </a:r>
            <a:endParaRPr lang="en-US" sz="2400" dirty="0"/>
          </a:p>
        </p:txBody>
      </p:sp>
      <p:sp>
        <p:nvSpPr>
          <p:cNvPr id="14" name="TextBox 13"/>
          <p:cNvSpPr txBox="1"/>
          <p:nvPr/>
        </p:nvSpPr>
        <p:spPr>
          <a:xfrm>
            <a:off x="533400" y="5638800"/>
            <a:ext cx="6705600" cy="461665"/>
          </a:xfrm>
          <a:prstGeom prst="rect">
            <a:avLst/>
          </a:prstGeom>
          <a:noFill/>
        </p:spPr>
        <p:txBody>
          <a:bodyPr wrap="square" rtlCol="0">
            <a:spAutoFit/>
          </a:bodyPr>
          <a:lstStyle/>
          <a:p>
            <a:pPr algn="l"/>
            <a:r>
              <a:rPr lang="en-US" sz="2400" b="1" dirty="0">
                <a:solidFill>
                  <a:srgbClr val="C00000"/>
                </a:solidFill>
                <a:latin typeface="Calibri" panose="020F0502020204030204" pitchFamily="34" charset="0"/>
              </a:rPr>
              <a:t>v =</a:t>
            </a:r>
            <a:r>
              <a:rPr lang="en-US" sz="2400" b="1" dirty="0">
                <a:latin typeface="Calibri" panose="020F0502020204030204" pitchFamily="34" charset="0"/>
              </a:rPr>
              <a:t> (–1)</a:t>
            </a:r>
            <a:r>
              <a:rPr lang="en-US" sz="2400" b="1" baseline="32000" dirty="0">
                <a:latin typeface="Calibri" panose="020F0502020204030204" pitchFamily="34" charset="0"/>
              </a:rPr>
              <a:t>s</a:t>
            </a:r>
            <a:r>
              <a:rPr lang="en-US" sz="2400" b="1" dirty="0">
                <a:latin typeface="Calibri" panose="020F0502020204030204" pitchFamily="34" charset="0"/>
              </a:rPr>
              <a:t> </a:t>
            </a:r>
            <a:r>
              <a:rPr lang="en-US" sz="2400" b="1" dirty="0">
                <a:latin typeface="Calibri" panose="020F0502020204030204" pitchFamily="34" charset="0"/>
                <a:ea typeface="Calibri Bold Italic" charset="0"/>
                <a:cs typeface="Calibri Bold Italic" charset="0"/>
                <a:sym typeface="Calibri Bold Italic" charset="0"/>
              </a:rPr>
              <a:t>M</a:t>
            </a:r>
            <a:r>
              <a:rPr lang="en-US" sz="2400" b="1" dirty="0">
                <a:latin typeface="Calibri" panose="020F0502020204030204" pitchFamily="34" charset="0"/>
              </a:rPr>
              <a:t> 2</a:t>
            </a:r>
            <a:r>
              <a:rPr lang="en-US" sz="2400" b="1" baseline="32000" dirty="0">
                <a:latin typeface="Calibri" panose="020F0502020204030204" pitchFamily="34" charset="0"/>
                <a:ea typeface="Calibri Bold Italic" charset="0"/>
                <a:cs typeface="Calibri Bold Italic" charset="0"/>
                <a:sym typeface="Calibri Bold Italic" charset="0"/>
              </a:rPr>
              <a:t>E  </a:t>
            </a:r>
            <a:r>
              <a:rPr lang="en-US" sz="2400" b="1" dirty="0">
                <a:latin typeface="Calibri" panose="020F0502020204030204" pitchFamily="34" charset="0"/>
              </a:rPr>
              <a:t>= (-1)</a:t>
            </a:r>
            <a:r>
              <a:rPr lang="en-US" sz="2400" b="1" baseline="30000" dirty="0">
                <a:latin typeface="Calibri" panose="020F0502020204030204" pitchFamily="34" charset="0"/>
              </a:rPr>
              <a:t>1</a:t>
            </a:r>
            <a:r>
              <a:rPr lang="en-US" sz="2400" b="1" dirty="0">
                <a:latin typeface="Calibri" panose="020F0502020204030204" pitchFamily="34" charset="0"/>
              </a:rPr>
              <a:t> * 1.25 * 2</a:t>
            </a:r>
            <a:r>
              <a:rPr lang="en-US" sz="2400" b="1" baseline="30000" dirty="0">
                <a:latin typeface="Calibri" panose="020F0502020204030204" pitchFamily="34" charset="0"/>
              </a:rPr>
              <a:t>2</a:t>
            </a:r>
            <a:r>
              <a:rPr lang="en-US" sz="2400" b="1" dirty="0">
                <a:latin typeface="Calibri" panose="020F0502020204030204" pitchFamily="34" charset="0"/>
              </a:rPr>
              <a:t> = </a:t>
            </a:r>
            <a:r>
              <a:rPr lang="en-US" sz="2400" b="1" dirty="0">
                <a:solidFill>
                  <a:srgbClr val="C00000"/>
                </a:solidFill>
                <a:latin typeface="Calibri" panose="020F0502020204030204" pitchFamily="34" charset="0"/>
              </a:rPr>
              <a:t>-5</a:t>
            </a:r>
            <a:endParaRPr lang="en-US" sz="2400" b="1" baseline="32000" dirty="0">
              <a:solidFill>
                <a:srgbClr val="C00000"/>
              </a:solidFill>
              <a:latin typeface="Calibri" panose="020F0502020204030204" pitchFamily="34" charset="0"/>
              <a:ea typeface="Calibri Bold Italic" charset="0"/>
              <a:cs typeface="Calibri Bold Italic" charset="0"/>
              <a:sym typeface="Calibri Bold Italic" charset="0"/>
            </a:endParaRPr>
          </a:p>
        </p:txBody>
      </p:sp>
      <p:sp>
        <p:nvSpPr>
          <p:cNvPr id="15" name="Rectangle 14"/>
          <p:cNvSpPr/>
          <p:nvPr/>
        </p:nvSpPr>
        <p:spPr>
          <a:xfrm>
            <a:off x="6858000" y="1428690"/>
            <a:ext cx="2209800" cy="400110"/>
          </a:xfrm>
          <a:prstGeom prst="rect">
            <a:avLst/>
          </a:prstGeom>
        </p:spPr>
        <p:txBody>
          <a:bodyPr wrap="square">
            <a:spAutoFit/>
          </a:bodyPr>
          <a:lstStyle/>
          <a:p>
            <a:pPr marL="1588" lvl="1" algn="l">
              <a:spcBef>
                <a:spcPts val="500"/>
              </a:spcBef>
              <a:buClr>
                <a:srgbClr val="990000"/>
              </a:buClr>
              <a:buSzPct val="110000"/>
            </a:pPr>
            <a:r>
              <a:rPr lang="en-US" sz="2000" kern="0" dirty="0">
                <a:latin typeface="Calibri Italic" charset="0"/>
                <a:ea typeface="Calibri Italic" charset="0"/>
                <a:cs typeface="Calibri Italic" charset="0"/>
                <a:sym typeface="Calibri Italic" charset="0"/>
              </a:rPr>
              <a:t>Bias</a:t>
            </a:r>
            <a:r>
              <a:rPr lang="en-US" sz="2000" kern="0" dirty="0">
                <a:latin typeface="Calibri" charset="0"/>
                <a:sym typeface="Calibri" charset="0"/>
              </a:rPr>
              <a:t> = 2</a:t>
            </a:r>
            <a:r>
              <a:rPr lang="en-US" sz="2000" kern="0" baseline="32000" dirty="0">
                <a:latin typeface="Calibri" charset="0"/>
                <a:sym typeface="Calibri" charset="0"/>
              </a:rPr>
              <a:t>k-1</a:t>
            </a:r>
            <a:r>
              <a:rPr lang="en-US" sz="2000" kern="0" dirty="0">
                <a:latin typeface="Calibri" charset="0"/>
                <a:sym typeface="Calibri" charset="0"/>
              </a:rPr>
              <a:t> – 1 = 127</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543" y="2928316"/>
            <a:ext cx="1577222" cy="3749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Connector 16"/>
          <p:cNvCxnSpPr/>
          <p:nvPr/>
        </p:nvCxnSpPr>
        <p:spPr bwMode="auto">
          <a:xfrm>
            <a:off x="16002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0" name="Straight Connector 169"/>
          <p:cNvCxnSpPr/>
          <p:nvPr/>
        </p:nvCxnSpPr>
        <p:spPr bwMode="auto">
          <a:xfrm>
            <a:off x="25146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1" name="Straight Connector 170"/>
          <p:cNvCxnSpPr/>
          <p:nvPr/>
        </p:nvCxnSpPr>
        <p:spPr bwMode="auto">
          <a:xfrm>
            <a:off x="3429000" y="2209800"/>
            <a:ext cx="685800" cy="0"/>
          </a:xfrm>
          <a:prstGeom prst="line">
            <a:avLst/>
          </a:prstGeom>
          <a:solidFill>
            <a:schemeClr val="accent1"/>
          </a:solidFill>
          <a:ln w="50800" cap="flat" cmpd="sng" algn="ctr">
            <a:solidFill>
              <a:schemeClr val="bg2">
                <a:lumMod val="75000"/>
                <a:lumOff val="25000"/>
              </a:schemeClr>
            </a:solidFill>
            <a:prstDash val="solid"/>
            <a:round/>
            <a:headEnd type="none" w="med" len="med"/>
            <a:tailEnd type="none" w="med" len="med"/>
          </a:ln>
          <a:effectLst/>
        </p:spPr>
      </p:cxnSp>
      <p:cxnSp>
        <p:nvCxnSpPr>
          <p:cNvPr id="172" name="Straight Connector 171"/>
          <p:cNvCxnSpPr/>
          <p:nvPr/>
        </p:nvCxnSpPr>
        <p:spPr bwMode="auto">
          <a:xfrm>
            <a:off x="4357224"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3" name="Straight Connector 172"/>
          <p:cNvCxnSpPr/>
          <p:nvPr/>
        </p:nvCxnSpPr>
        <p:spPr bwMode="auto">
          <a:xfrm>
            <a:off x="52578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4" name="Straight Connector 173"/>
          <p:cNvCxnSpPr/>
          <p:nvPr/>
        </p:nvCxnSpPr>
        <p:spPr bwMode="auto">
          <a:xfrm>
            <a:off x="6172200"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5" name="Straight Connector 174"/>
          <p:cNvCxnSpPr/>
          <p:nvPr/>
        </p:nvCxnSpPr>
        <p:spPr bwMode="auto">
          <a:xfrm>
            <a:off x="7070643"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cxnSp>
        <p:nvCxnSpPr>
          <p:cNvPr id="176" name="Straight Connector 175"/>
          <p:cNvCxnSpPr/>
          <p:nvPr/>
        </p:nvCxnSpPr>
        <p:spPr bwMode="auto">
          <a:xfrm>
            <a:off x="7995268" y="2209800"/>
            <a:ext cx="685800" cy="0"/>
          </a:xfrm>
          <a:prstGeom prst="line">
            <a:avLst/>
          </a:prstGeom>
          <a:solidFill>
            <a:schemeClr val="accent1"/>
          </a:solidFill>
          <a:ln w="50800" cap="flat" cmpd="sng" algn="ctr">
            <a:solidFill>
              <a:schemeClr val="bg2">
                <a:lumMod val="50000"/>
                <a:lumOff val="50000"/>
              </a:schemeClr>
            </a:solidFill>
            <a:prstDash val="solid"/>
            <a:round/>
            <a:headEnd type="none" w="med" len="med"/>
            <a:tailEnd type="none" w="med" len="med"/>
          </a:ln>
          <a:effectLst/>
        </p:spPr>
      </p:cxnSp>
    </p:spTree>
    <p:extLst>
      <p:ext uri="{BB962C8B-B14F-4D97-AF65-F5344CB8AC3E}">
        <p14:creationId xmlns:p14="http://schemas.microsoft.com/office/powerpoint/2010/main" val="324075655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ln/>
        </p:spPr>
        <p:txBody>
          <a:bodyPr/>
          <a:lstStyle/>
          <a:p>
            <a:pPr marL="119063" indent="-119063"/>
            <a:r>
              <a:rPr lang="en-US"/>
              <a:t>Today: Floating Point</a:t>
            </a:r>
          </a:p>
        </p:txBody>
      </p:sp>
      <p:sp>
        <p:nvSpPr>
          <p:cNvPr id="43012" name="Rectangle 4"/>
          <p:cNvSpPr>
            <a:spLocks noGrp="1" noChangeArrowheads="1"/>
          </p:cNvSpPr>
          <p:nvPr>
            <p:ph type="body" idx="1"/>
          </p:nvPr>
        </p:nvSpPr>
        <p:spPr>
          <a:ln/>
        </p:spPr>
        <p:txBody>
          <a:bodyPr/>
          <a:lstStyle/>
          <a:p>
            <a:r>
              <a:rPr lang="en-US">
                <a:solidFill>
                  <a:srgbClr val="B3B3B3"/>
                </a:solidFill>
              </a:rPr>
              <a:t>Background: Fractional binary numbers</a:t>
            </a:r>
          </a:p>
          <a:p>
            <a:r>
              <a:rPr lang="en-US">
                <a:solidFill>
                  <a:srgbClr val="B3B3B3"/>
                </a:solidFill>
              </a:rPr>
              <a:t>IEEE floating point standard: Definition</a:t>
            </a:r>
          </a:p>
          <a:p>
            <a:r>
              <a:rPr lang="en-US">
                <a:solidFill>
                  <a:srgbClr val="B3B3B3"/>
                </a:solidFill>
              </a:rPr>
              <a:t>Example and properties</a:t>
            </a:r>
          </a:p>
          <a:p>
            <a:r>
              <a:rPr lang="en-US">
                <a:solidFill>
                  <a:srgbClr val="B3B3B3"/>
                </a:solidFill>
              </a:rPr>
              <a:t>Rounding, addition, multiplication</a:t>
            </a:r>
          </a:p>
          <a:p>
            <a:r>
              <a:rPr lang="en-US"/>
              <a:t>Floating point in C</a:t>
            </a:r>
          </a:p>
          <a:p>
            <a:r>
              <a:rPr lang="en-US">
                <a:solidFill>
                  <a:srgbClr val="B3B3B3"/>
                </a:solidFill>
              </a:rPr>
              <a:t>Summary</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title"/>
          </p:nvPr>
        </p:nvSpPr>
        <p:spPr>
          <a:ln/>
        </p:spPr>
        <p:txBody>
          <a:bodyPr/>
          <a:lstStyle/>
          <a:p>
            <a:pPr marL="119063" indent="-119063"/>
            <a:r>
              <a:rPr lang="en-US"/>
              <a:t>Floating Point in C</a:t>
            </a:r>
          </a:p>
        </p:txBody>
      </p:sp>
      <p:sp>
        <p:nvSpPr>
          <p:cNvPr id="44036" name="Rectangle 4"/>
          <p:cNvSpPr>
            <a:spLocks noGrp="1" noChangeArrowheads="1"/>
          </p:cNvSpPr>
          <p:nvPr>
            <p:ph type="body" idx="1"/>
          </p:nvPr>
        </p:nvSpPr>
        <p:spPr>
          <a:ln/>
        </p:spPr>
        <p:txBody>
          <a:bodyPr/>
          <a:lstStyle/>
          <a:p>
            <a:r>
              <a:rPr lang="en-US" dirty="0"/>
              <a:t>C Guarantees Two Levels</a:t>
            </a:r>
          </a:p>
          <a:p>
            <a:pPr marL="573088" lvl="1" indent="-255588"/>
            <a:r>
              <a:rPr lang="en-US" dirty="0">
                <a:latin typeface="Courier New Bold" charset="0"/>
                <a:cs typeface="Courier New Bold" charset="0"/>
                <a:sym typeface="Courier New Bold" charset="0"/>
              </a:rPr>
              <a:t>float</a:t>
            </a:r>
            <a:r>
              <a:rPr lang="en-US" dirty="0"/>
              <a:t>	single precision</a:t>
            </a:r>
          </a:p>
          <a:p>
            <a:pPr marL="573088" lvl="1" indent="-255588"/>
            <a:r>
              <a:rPr lang="en-US" dirty="0">
                <a:latin typeface="Courier New Bold" charset="0"/>
                <a:cs typeface="Courier New Bold" charset="0"/>
                <a:sym typeface="Courier New Bold" charset="0"/>
              </a:rPr>
              <a:t>double</a:t>
            </a:r>
            <a:r>
              <a:rPr lang="en-US" dirty="0"/>
              <a:t>	double precision</a:t>
            </a:r>
          </a:p>
          <a:p>
            <a:pPr>
              <a:spcBef>
                <a:spcPts val="1600"/>
              </a:spcBef>
            </a:pPr>
            <a:r>
              <a:rPr lang="en-US" dirty="0"/>
              <a:t>Conversions/Casting</a:t>
            </a:r>
          </a:p>
          <a:p>
            <a:pPr marL="317500" lvl="1" indent="0"/>
            <a:r>
              <a:rPr lang="en-US" dirty="0"/>
              <a:t> Casting between </a:t>
            </a:r>
            <a:r>
              <a:rPr lang="en-US" dirty="0" err="1">
                <a:latin typeface="Courier New Bold" charset="0"/>
                <a:cs typeface="Courier New Bold" charset="0"/>
                <a:sym typeface="Courier New Bold" charset="0"/>
              </a:rPr>
              <a:t>int</a:t>
            </a:r>
            <a:r>
              <a:rPr lang="en-US" dirty="0"/>
              <a:t>, </a:t>
            </a:r>
            <a:r>
              <a:rPr lang="en-US" dirty="0">
                <a:latin typeface="Courier New Bold" charset="0"/>
                <a:cs typeface="Courier New Bold" charset="0"/>
                <a:sym typeface="Courier New Bold" charset="0"/>
              </a:rPr>
              <a:t>float</a:t>
            </a:r>
            <a:r>
              <a:rPr lang="en-US" dirty="0"/>
              <a:t>, and </a:t>
            </a:r>
            <a:r>
              <a:rPr lang="en-US" dirty="0">
                <a:latin typeface="Courier New Bold" charset="0"/>
                <a:cs typeface="Courier New Bold" charset="0"/>
                <a:sym typeface="Courier New Bold" charset="0"/>
              </a:rPr>
              <a:t>double</a:t>
            </a:r>
            <a:r>
              <a:rPr lang="en-US" dirty="0"/>
              <a:t> changes bit representation</a:t>
            </a:r>
          </a:p>
          <a:p>
            <a:pPr marL="317500" lvl="1" indent="0"/>
            <a:r>
              <a:rPr lang="en-US" dirty="0"/>
              <a:t> </a:t>
            </a:r>
            <a:r>
              <a:rPr lang="en-US" dirty="0">
                <a:latin typeface="Courier New Bold" charset="0"/>
                <a:cs typeface="Courier New Bold" charset="0"/>
                <a:sym typeface="Courier New Bold" charset="0"/>
              </a:rPr>
              <a:t>double</a:t>
            </a:r>
            <a:r>
              <a:rPr lang="en-US" dirty="0"/>
              <a:t>/</a:t>
            </a:r>
            <a:r>
              <a:rPr lang="en-US" dirty="0">
                <a:latin typeface="Courier New Bold" charset="0"/>
                <a:cs typeface="Courier New Bold" charset="0"/>
                <a:sym typeface="Courier New Bold" charset="0"/>
              </a:rPr>
              <a:t>float</a:t>
            </a:r>
            <a:r>
              <a:rPr lang="en-US" dirty="0"/>
              <a:t> → </a:t>
            </a:r>
            <a:r>
              <a:rPr lang="en-US" dirty="0" err="1">
                <a:latin typeface="Courier New Bold" charset="0"/>
                <a:cs typeface="Courier New Bold" charset="0"/>
                <a:sym typeface="Courier New Bold" charset="0"/>
              </a:rPr>
              <a:t>int</a:t>
            </a:r>
            <a:endParaRPr lang="en-US" dirty="0"/>
          </a:p>
          <a:p>
            <a:pPr marL="838200" lvl="2"/>
            <a:r>
              <a:rPr lang="en-US" dirty="0"/>
              <a:t>Truncates fractional part</a:t>
            </a:r>
          </a:p>
          <a:p>
            <a:pPr marL="838200" lvl="2"/>
            <a:r>
              <a:rPr lang="en-US" dirty="0"/>
              <a:t>Like rounding toward zero</a:t>
            </a:r>
          </a:p>
          <a:p>
            <a:pPr marL="838200" lvl="2"/>
            <a:r>
              <a:rPr lang="en-US" dirty="0"/>
              <a:t>Not defined when out of range or </a:t>
            </a:r>
            <a:r>
              <a:rPr lang="en-US" dirty="0" err="1"/>
              <a:t>NaN</a:t>
            </a:r>
            <a:r>
              <a:rPr lang="en-US" dirty="0"/>
              <a:t>: Generally sets to </a:t>
            </a:r>
            <a:r>
              <a:rPr lang="en-US" dirty="0" err="1"/>
              <a:t>TMin</a:t>
            </a:r>
            <a:endParaRPr lang="en-US" dirty="0"/>
          </a:p>
          <a:p>
            <a:pPr marL="317500" lvl="1" indent="0"/>
            <a:r>
              <a:rPr lang="en-US" dirty="0"/>
              <a:t> </a:t>
            </a:r>
            <a:r>
              <a:rPr lang="en-US" dirty="0" err="1">
                <a:latin typeface="Courier New Bold" charset="0"/>
                <a:cs typeface="Courier New Bold" charset="0"/>
                <a:sym typeface="Courier New Bold" charset="0"/>
              </a:rPr>
              <a:t>int</a:t>
            </a:r>
            <a:r>
              <a:rPr lang="en-US" dirty="0"/>
              <a:t> → </a:t>
            </a:r>
            <a:r>
              <a:rPr lang="en-US" dirty="0">
                <a:latin typeface="Courier New Bold" charset="0"/>
                <a:cs typeface="Courier New Bold" charset="0"/>
                <a:sym typeface="Courier New Bold" charset="0"/>
              </a:rPr>
              <a:t>double</a:t>
            </a:r>
            <a:endParaRPr lang="en-US" dirty="0"/>
          </a:p>
          <a:p>
            <a:pPr marL="838200" lvl="2"/>
            <a:r>
              <a:rPr lang="en-US" dirty="0"/>
              <a:t>Exact conversion, as long as </a:t>
            </a:r>
            <a:r>
              <a:rPr lang="en-US" dirty="0" err="1">
                <a:latin typeface="Courier New Bold" charset="0"/>
                <a:cs typeface="Courier New Bold" charset="0"/>
                <a:sym typeface="Courier New Bold" charset="0"/>
              </a:rPr>
              <a:t>int</a:t>
            </a:r>
            <a:r>
              <a:rPr lang="en-US" dirty="0"/>
              <a:t> has ≤ 53 bit word size</a:t>
            </a:r>
          </a:p>
          <a:p>
            <a:pPr marL="317500" lvl="1" indent="0"/>
            <a:r>
              <a:rPr lang="en-US" dirty="0"/>
              <a:t> </a:t>
            </a:r>
            <a:r>
              <a:rPr lang="en-US" dirty="0" err="1">
                <a:latin typeface="Courier New Bold" charset="0"/>
                <a:cs typeface="Courier New Bold" charset="0"/>
                <a:sym typeface="Courier New Bold" charset="0"/>
              </a:rPr>
              <a:t>int</a:t>
            </a:r>
            <a:r>
              <a:rPr lang="en-US" dirty="0"/>
              <a:t> → </a:t>
            </a:r>
            <a:r>
              <a:rPr lang="en-US" dirty="0">
                <a:latin typeface="Courier New Bold" charset="0"/>
                <a:cs typeface="Courier New Bold" charset="0"/>
                <a:sym typeface="Courier New Bold" charset="0"/>
              </a:rPr>
              <a:t>float</a:t>
            </a:r>
            <a:endParaRPr lang="en-US" dirty="0"/>
          </a:p>
          <a:p>
            <a:pPr marL="838200" lvl="2"/>
            <a:r>
              <a:rPr lang="en-US" dirty="0"/>
              <a:t>Will round according to rounding mode</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ln/>
        </p:spPr>
        <p:txBody>
          <a:bodyPr/>
          <a:lstStyle/>
          <a:p>
            <a:pPr marL="119063" indent="-119063"/>
            <a:r>
              <a:rPr lang="en-US"/>
              <a:t>Floating Point Puzzles</a:t>
            </a:r>
          </a:p>
        </p:txBody>
      </p:sp>
      <p:sp>
        <p:nvSpPr>
          <p:cNvPr id="45060" name="Rectangle 4"/>
          <p:cNvSpPr>
            <a:spLocks noGrp="1" noChangeArrowheads="1"/>
          </p:cNvSpPr>
          <p:nvPr>
            <p:ph type="body" idx="1"/>
          </p:nvPr>
        </p:nvSpPr>
        <p:spPr>
          <a:xfrm>
            <a:off x="381000" y="1397000"/>
            <a:ext cx="8382000" cy="1270000"/>
          </a:xfrm>
          <a:ln/>
        </p:spPr>
        <p:txBody>
          <a:bodyPr/>
          <a:lstStyle/>
          <a:p>
            <a:r>
              <a:rPr lang="en-US"/>
              <a:t>For each of the following C expressions, either:</a:t>
            </a:r>
          </a:p>
          <a:p>
            <a:pPr marL="552450" lvl="1"/>
            <a:r>
              <a:rPr lang="en-US"/>
              <a:t>Argue that it is true for all argument values</a:t>
            </a:r>
          </a:p>
          <a:p>
            <a:pPr marL="552450" lvl="1"/>
            <a:r>
              <a:rPr lang="en-US"/>
              <a:t>Explain why not true</a:t>
            </a:r>
          </a:p>
        </p:txBody>
      </p:sp>
      <p:sp>
        <p:nvSpPr>
          <p:cNvPr id="45061" name="Rectangle 5"/>
          <p:cNvSpPr>
            <a:spLocks/>
          </p:cNvSpPr>
          <p:nvPr/>
        </p:nvSpPr>
        <p:spPr bwMode="auto">
          <a:xfrm>
            <a:off x="3736975" y="2446338"/>
            <a:ext cx="4889500" cy="4076700"/>
          </a:xfrm>
          <a:prstGeom prst="rect">
            <a:avLst/>
          </a:prstGeom>
          <a:noFill/>
          <a:ln w="25400" cap="flat">
            <a:noFill/>
            <a:miter lim="800000"/>
            <a:headEnd type="none" w="med" len="med"/>
            <a:tailEnd type="none" w="med" len="med"/>
          </a:ln>
        </p:spPr>
        <p:txBody>
          <a:bodyPr lIns="38100" tIns="38100" rIns="38100" bIns="38100"/>
          <a:lstStyle/>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x == (</a:t>
            </a: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)(float) x</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x == (</a:t>
            </a: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)(double) x</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f == (float)(double) f</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d == (double)(float) d</a:t>
            </a:r>
            <a:endParaRPr lang="en-US" b="1" dirty="0">
              <a:solidFill>
                <a:schemeClr val="tx1"/>
              </a:solidFill>
              <a:latin typeface="Courier New"/>
              <a:ea typeface="Monaco" charset="0"/>
              <a:cs typeface="Courier New"/>
              <a:sym typeface="Monaco" charset="0"/>
            </a:endParaRPr>
          </a:p>
          <a:p>
            <a:pPr marL="254000" indent="-254000" algn="l">
              <a:spcBef>
                <a:spcPts val="575"/>
              </a:spcBef>
              <a:buClr>
                <a:srgbClr val="000000"/>
              </a:buClr>
              <a:buSzPct val="100000"/>
              <a:buFont typeface="Helvetica" pitchFamily="34" charset="0"/>
              <a:buChar char="•"/>
              <a:tabLst>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 pos="1828800" algn="l"/>
                <a:tab pos="2463800" algn="l"/>
                <a:tab pos="3086100" algn="l"/>
              </a:tabLst>
            </a:pPr>
            <a:r>
              <a:rPr lang="en-US" sz="1800" b="1" dirty="0">
                <a:solidFill>
                  <a:schemeClr val="tx1"/>
                </a:solidFill>
                <a:latin typeface="Courier New"/>
                <a:ea typeface="Monaco" charset="0"/>
                <a:cs typeface="Courier New"/>
                <a:sym typeface="Monaco" charset="0"/>
              </a:rPr>
              <a:t>f == -(-f</a:t>
            </a:r>
            <a:r>
              <a:rPr lang="en-US" sz="1800" b="1" dirty="0" smtClean="0">
                <a:solidFill>
                  <a:schemeClr val="tx1"/>
                </a:solidFill>
                <a:latin typeface="Courier New"/>
                <a:ea typeface="Monaco" charset="0"/>
                <a:cs typeface="Courier New"/>
                <a:sym typeface="Monaco" charset="0"/>
              </a:rPr>
              <a:t>);</a:t>
            </a:r>
            <a:endParaRPr lang="en-US" b="1" dirty="0">
              <a:solidFill>
                <a:schemeClr val="tx1"/>
              </a:solidFill>
              <a:latin typeface="Courier New"/>
              <a:ea typeface="Monaco" charset="0"/>
              <a:cs typeface="Courier New"/>
              <a:sym typeface="Monaco" charset="0"/>
            </a:endParaRPr>
          </a:p>
        </p:txBody>
      </p:sp>
      <p:sp>
        <p:nvSpPr>
          <p:cNvPr id="45062" name="Rectangle 6"/>
          <p:cNvSpPr>
            <a:spLocks/>
          </p:cNvSpPr>
          <p:nvPr/>
        </p:nvSpPr>
        <p:spPr bwMode="auto">
          <a:xfrm>
            <a:off x="522288" y="3271838"/>
            <a:ext cx="2628900" cy="1155700"/>
          </a:xfrm>
          <a:prstGeom prst="rect">
            <a:avLst/>
          </a:prstGeom>
          <a:solidFill>
            <a:srgbClr val="D6D6F4"/>
          </a:solidFill>
          <a:ln w="25400" cap="flat">
            <a:solidFill>
              <a:srgbClr val="ADADEA"/>
            </a:solidFill>
            <a:prstDash val="solid"/>
            <a:miter lim="800000"/>
            <a:headEnd type="none" w="med" len="med"/>
            <a:tailEnd type="none" w="med" len="med"/>
          </a:ln>
        </p:spPr>
        <p:txBody>
          <a:bodyPr lIns="38100" tIns="38100" rIns="38100" bIns="38100"/>
          <a:lstStyle/>
          <a:p>
            <a:pPr algn="l">
              <a:spcBef>
                <a:spcPts val="475"/>
              </a:spcBef>
              <a:tabLst>
                <a:tab pos="1371600" algn="l"/>
                <a:tab pos="2286000" algn="l"/>
                <a:tab pos="1371600" algn="l"/>
                <a:tab pos="2286000" algn="l"/>
                <a:tab pos="1371600" algn="l"/>
                <a:tab pos="2286000" algn="l"/>
              </a:tabLst>
            </a:pPr>
            <a:r>
              <a:rPr lang="en-US" sz="1800" b="1" dirty="0" err="1">
                <a:solidFill>
                  <a:schemeClr val="tx1"/>
                </a:solidFill>
                <a:latin typeface="Courier New"/>
                <a:ea typeface="Monaco" charset="0"/>
                <a:cs typeface="Courier New"/>
                <a:sym typeface="Monaco" charset="0"/>
              </a:rPr>
              <a:t>int</a:t>
            </a:r>
            <a:r>
              <a:rPr lang="en-US" sz="1800" b="1" dirty="0">
                <a:solidFill>
                  <a:schemeClr val="tx1"/>
                </a:solidFill>
                <a:latin typeface="Courier New"/>
                <a:ea typeface="Monaco" charset="0"/>
                <a:cs typeface="Courier New"/>
                <a:sym typeface="Monaco" charset="0"/>
              </a:rPr>
              <a:t> x = …;</a:t>
            </a:r>
            <a:endParaRPr lang="en-US" sz="2400" b="1" dirty="0">
              <a:solidFill>
                <a:schemeClr val="tx1"/>
              </a:solidFill>
              <a:latin typeface="Courier New"/>
              <a:ea typeface="Monaco" charset="0"/>
              <a:cs typeface="Courier New"/>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a:ea typeface="Monaco" charset="0"/>
                <a:cs typeface="Courier New"/>
                <a:sym typeface="Monaco" charset="0"/>
              </a:rPr>
              <a:t>float f = …;</a:t>
            </a:r>
            <a:endParaRPr lang="en-US" sz="2400" b="1" dirty="0">
              <a:solidFill>
                <a:schemeClr val="tx1"/>
              </a:solidFill>
              <a:latin typeface="Courier New"/>
              <a:ea typeface="Monaco" charset="0"/>
              <a:cs typeface="Courier New"/>
              <a:sym typeface="Monaco" charset="0"/>
            </a:endParaRPr>
          </a:p>
          <a:p>
            <a:pPr algn="l">
              <a:spcBef>
                <a:spcPts val="475"/>
              </a:spcBef>
              <a:tabLst>
                <a:tab pos="1371600" algn="l"/>
                <a:tab pos="2286000" algn="l"/>
                <a:tab pos="1371600" algn="l"/>
                <a:tab pos="2286000" algn="l"/>
                <a:tab pos="1371600" algn="l"/>
                <a:tab pos="2286000" algn="l"/>
              </a:tabLst>
            </a:pPr>
            <a:r>
              <a:rPr lang="en-US" sz="1800" b="1" dirty="0">
                <a:solidFill>
                  <a:schemeClr val="tx1"/>
                </a:solidFill>
                <a:latin typeface="Courier New"/>
                <a:ea typeface="Monaco" charset="0"/>
                <a:cs typeface="Courier New"/>
                <a:sym typeface="Monaco" charset="0"/>
              </a:rPr>
              <a:t>double d = …;</a:t>
            </a:r>
          </a:p>
        </p:txBody>
      </p:sp>
      <p:sp>
        <p:nvSpPr>
          <p:cNvPr id="45063" name="Rectangle 7"/>
          <p:cNvSpPr>
            <a:spLocks/>
          </p:cNvSpPr>
          <p:nvPr/>
        </p:nvSpPr>
        <p:spPr bwMode="auto">
          <a:xfrm>
            <a:off x="457200" y="4581525"/>
            <a:ext cx="1704975" cy="698500"/>
          </a:xfrm>
          <a:prstGeom prst="rect">
            <a:avLst/>
          </a:prstGeom>
          <a:noFill/>
          <a:ln w="25400" cap="flat">
            <a:noFill/>
            <a:miter lim="800000"/>
            <a:headEnd type="none" w="med" len="med"/>
            <a:tailEnd type="none" w="med" len="med"/>
          </a:ln>
        </p:spPr>
        <p:txBody>
          <a:bodyPr wrap="none" lIns="38100" tIns="38100" rIns="38100" bIns="38100">
            <a:spAutoFit/>
          </a:bodyPr>
          <a:lstStyle/>
          <a:p>
            <a:pPr algn="l"/>
            <a:r>
              <a:rPr lang="en-US" sz="2000">
                <a:solidFill>
                  <a:schemeClr val="tx1"/>
                </a:solidFill>
                <a:latin typeface="Calibri" charset="0"/>
                <a:ea typeface="Calibri" charset="0"/>
                <a:cs typeface="Calibri" charset="0"/>
                <a:sym typeface="Calibri" charset="0"/>
              </a:rPr>
              <a:t>Assume neither</a:t>
            </a:r>
            <a:endParaRPr lang="en-US">
              <a:solidFill>
                <a:schemeClr val="tx1"/>
              </a:solidFill>
              <a:latin typeface="Arial Narrow" charset="0"/>
              <a:ea typeface="Lucida Grande" charset="0"/>
              <a:cs typeface="Lucida Grande" charset="0"/>
              <a:sym typeface="Arial Narrow" charset="0"/>
            </a:endParaRPr>
          </a:p>
          <a:p>
            <a:pPr algn="l"/>
            <a:r>
              <a:rPr lang="en-US" sz="2000">
                <a:solidFill>
                  <a:schemeClr val="tx1"/>
                </a:solidFill>
                <a:latin typeface="Courier New Bold" charset="0"/>
                <a:cs typeface="Courier New Bold" charset="0"/>
                <a:sym typeface="Courier New Bold" charset="0"/>
              </a:rPr>
              <a:t>d</a:t>
            </a:r>
            <a:r>
              <a:rPr lang="en-US" sz="2000">
                <a:solidFill>
                  <a:schemeClr val="tx1"/>
                </a:solidFill>
                <a:latin typeface="Calibri" charset="0"/>
                <a:ea typeface="Calibri" charset="0"/>
                <a:cs typeface="Calibri" charset="0"/>
                <a:sym typeface="Calibri" charset="0"/>
              </a:rPr>
              <a:t> nor </a:t>
            </a:r>
            <a:r>
              <a:rPr lang="en-US" sz="2000">
                <a:solidFill>
                  <a:schemeClr val="tx1"/>
                </a:solidFill>
                <a:latin typeface="Courier New Bold" charset="0"/>
                <a:cs typeface="Courier New Bold" charset="0"/>
                <a:sym typeface="Courier New Bold" charset="0"/>
              </a:rPr>
              <a:t>f</a:t>
            </a:r>
            <a:r>
              <a:rPr lang="en-US" sz="2000">
                <a:solidFill>
                  <a:schemeClr val="tx1"/>
                </a:solidFill>
                <a:latin typeface="Calibri" charset="0"/>
                <a:ea typeface="Calibri" charset="0"/>
                <a:cs typeface="Calibri" charset="0"/>
                <a:sym typeface="Calibri" charset="0"/>
              </a:rPr>
              <a:t> is NaN</a:t>
            </a:r>
          </a:p>
        </p:txBody>
      </p:sp>
      <p:pic>
        <p:nvPicPr>
          <p:cNvPr id="7"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1834" y="2479349"/>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54008" y="2833298"/>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54008" y="3182899"/>
            <a:ext cx="224252" cy="2242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upload.wikimedia.org/wikipedia/commons/thumb/b/ba/Red_x.svg/1024px-Red_x.svg.png">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51834" y="3532500"/>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Thumbnail for version as of 20:40, 31 January 2008">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654008" y="3886449"/>
            <a:ext cx="224252" cy="2242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06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bwMode="auto">
          <a:xfrm>
            <a:off x="390525" y="919163"/>
            <a:ext cx="8497888"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a:ea typeface="宋体"/>
                <a:cs typeface="+mn-cs"/>
              </a:rPr>
              <a:t>Example:</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a:ea typeface="宋体"/>
                <a:cs typeface="+mn-cs"/>
              </a:rPr>
              <a:t>	</a:t>
            </a:r>
            <a:r>
              <a:rPr kumimoji="0" lang="en-US" altLang="zh-CN" sz="2200" b="1" i="1" u="none" strike="noStrike" kern="0" cap="none" spc="0" normalizeH="0" baseline="0" noProof="0" smtClean="0">
                <a:ln>
                  <a:noFill/>
                </a:ln>
                <a:solidFill>
                  <a:srgbClr val="000000"/>
                </a:solidFill>
                <a:effectLst/>
                <a:uLnTx/>
                <a:uFillTx/>
                <a:latin typeface="Arial"/>
                <a:ea typeface="宋体"/>
                <a:cs typeface="+mn-cs"/>
              </a:rPr>
              <a:t>mantissa (</a:t>
            </a:r>
            <a:r>
              <a:rPr kumimoji="0" lang="zh-CN" altLang="en-US" sz="2200" b="1" i="1" u="none" strike="noStrike" kern="0" cap="none" spc="0" normalizeH="0" baseline="0" noProof="0" smtClean="0">
                <a:ln>
                  <a:noFill/>
                </a:ln>
                <a:solidFill>
                  <a:srgbClr val="000000"/>
                </a:solidFill>
                <a:effectLst/>
                <a:uLnTx/>
                <a:uFillTx/>
                <a:latin typeface="Arial"/>
                <a:ea typeface="宋体"/>
                <a:cs typeface="+mn-cs"/>
              </a:rPr>
              <a:t>尾数</a:t>
            </a:r>
            <a:r>
              <a:rPr kumimoji="0" lang="en-US" altLang="zh-CN" sz="2200" b="1" i="1" u="none" strike="noStrike" kern="0" cap="none" spc="0" normalizeH="0" baseline="0" noProof="0" smtClean="0">
                <a:ln>
                  <a:noFill/>
                </a:ln>
                <a:solidFill>
                  <a:srgbClr val="000000"/>
                </a:solidFill>
                <a:effectLst/>
                <a:uLnTx/>
                <a:uFillTx/>
                <a:latin typeface="Arial"/>
                <a:ea typeface="宋体"/>
                <a:cs typeface="+mn-cs"/>
              </a:rPr>
              <a:t>)                                       exponent(</a:t>
            </a:r>
            <a:r>
              <a:rPr kumimoji="0" lang="zh-CN" altLang="en-US" sz="2200" b="1" i="1" u="none" strike="noStrike" kern="0" cap="none" spc="0" normalizeH="0" baseline="0" noProof="0" smtClean="0">
                <a:ln>
                  <a:noFill/>
                </a:ln>
                <a:solidFill>
                  <a:srgbClr val="000000"/>
                </a:solidFill>
                <a:effectLst/>
                <a:uLnTx/>
                <a:uFillTx/>
                <a:latin typeface="Arial"/>
                <a:ea typeface="宋体"/>
                <a:cs typeface="+mn-cs"/>
              </a:rPr>
              <a:t>阶码、指数</a:t>
            </a:r>
            <a:r>
              <a:rPr kumimoji="0" lang="en-US" altLang="zh-CN" sz="2200" b="1" i="1" u="none" strike="noStrike" kern="0" cap="none" spc="0" normalizeH="0" baseline="0" noProof="0" smtClean="0">
                <a:ln>
                  <a:noFill/>
                </a:ln>
                <a:solidFill>
                  <a:srgbClr val="000000"/>
                </a:solidFill>
                <a:effectLst/>
                <a:uLnTx/>
                <a:uFillTx/>
                <a:latin typeface="Arial"/>
                <a:ea typeface="宋体"/>
                <a:cs typeface="+mn-cs"/>
              </a:rPr>
              <a:t>)</a:t>
            </a:r>
            <a:r>
              <a:rPr kumimoji="0" lang="zh-CN" altLang="en-US" sz="2200" b="1" i="0" u="none" strike="noStrike" kern="0" cap="none" spc="0" normalizeH="0" baseline="0" noProof="0" smtClean="0">
                <a:ln>
                  <a:noFill/>
                </a:ln>
                <a:solidFill>
                  <a:srgbClr val="000000"/>
                </a:solidFill>
                <a:effectLst/>
                <a:uLnTx/>
                <a:uFillTx/>
                <a:latin typeface="Arial"/>
                <a:ea typeface="宋体"/>
                <a:cs typeface="+mn-cs"/>
              </a:rPr>
              <a:t> 	</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smtClean="0">
                <a:ln>
                  <a:noFill/>
                </a:ln>
                <a:solidFill>
                  <a:srgbClr val="000000"/>
                </a:solidFill>
                <a:effectLst/>
                <a:uLnTx/>
                <a:uFillTx/>
                <a:latin typeface="Arial"/>
                <a:ea typeface="宋体"/>
                <a:cs typeface="+mn-cs"/>
              </a:rPr>
              <a:t>6.02     </a:t>
            </a:r>
            <a:r>
              <a:rPr kumimoji="0" lang="en-US" altLang="zh-CN" sz="1800" b="1" i="0" u="none" strike="noStrike" kern="0" cap="none" spc="0" normalizeH="0" baseline="0" noProof="0" smtClean="0">
                <a:ln>
                  <a:noFill/>
                </a:ln>
                <a:solidFill>
                  <a:srgbClr val="000000"/>
                </a:solidFill>
                <a:effectLst/>
                <a:uLnTx/>
                <a:uFillTx/>
                <a:latin typeface="Tahoma" panose="020B0604030504040204" pitchFamily="34" charset="0"/>
                <a:ea typeface="宋体"/>
                <a:cs typeface="+mn-cs"/>
              </a:rPr>
              <a:t>x</a:t>
            </a:r>
            <a:r>
              <a:rPr kumimoji="0" lang="en-US" altLang="zh-CN" sz="2400" b="1" i="0" u="none" strike="noStrike" kern="0" cap="none" spc="0" normalizeH="0" baseline="0" noProof="0" smtClean="0">
                <a:ln>
                  <a:noFill/>
                </a:ln>
                <a:solidFill>
                  <a:srgbClr val="000000"/>
                </a:solidFill>
                <a:effectLst/>
                <a:uLnTx/>
                <a:uFillTx/>
                <a:latin typeface="Arial"/>
                <a:ea typeface="宋体"/>
                <a:cs typeface="+mn-cs"/>
              </a:rPr>
              <a:t>    10 </a:t>
            </a:r>
            <a:r>
              <a:rPr kumimoji="0" lang="en-US" altLang="zh-CN" sz="2400" b="1" i="0" u="none" strike="noStrike" kern="0" cap="none" spc="0" normalizeH="0" baseline="30000" noProof="0" smtClean="0">
                <a:ln>
                  <a:noFill/>
                </a:ln>
                <a:solidFill>
                  <a:srgbClr val="000000"/>
                </a:solidFill>
                <a:effectLst/>
                <a:uLnTx/>
                <a:uFillTx/>
                <a:latin typeface="Arial"/>
                <a:ea typeface="宋体"/>
                <a:cs typeface="+mn-cs"/>
              </a:rPr>
              <a:t>21</a:t>
            </a:r>
          </a:p>
          <a:p>
            <a:pPr marL="342900" marR="0" lvl="0" indent="-342900" algn="l" defTabSz="914400" rtl="0" eaLnBrk="0" fontAlgn="base" latinLnBrk="0" hangingPunct="0">
              <a:lnSpc>
                <a:spcPct val="60000"/>
              </a:lnSpc>
              <a:spcBef>
                <a:spcPct val="20000"/>
              </a:spcBef>
              <a:spcAft>
                <a:spcPct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a:ea typeface="宋体"/>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a:ea typeface="宋体"/>
                <a:cs typeface="+mn-cs"/>
              </a:rPr>
              <a:t>                 </a:t>
            </a:r>
            <a:r>
              <a:rPr kumimoji="0" lang="en-US" altLang="zh-CN" sz="2200" b="1" i="1" u="none" strike="noStrike" kern="0" cap="none" spc="0" normalizeH="0" baseline="0" noProof="0" smtClean="0">
                <a:ln>
                  <a:noFill/>
                </a:ln>
                <a:solidFill>
                  <a:srgbClr val="000000"/>
                </a:solidFill>
                <a:effectLst/>
                <a:uLnTx/>
                <a:uFillTx/>
                <a:latin typeface="Arial"/>
                <a:ea typeface="宋体"/>
                <a:cs typeface="+mn-cs"/>
              </a:rPr>
              <a:t>decimal point</a:t>
            </a:r>
            <a:r>
              <a:rPr kumimoji="0" lang="en-US" altLang="zh-CN" sz="2200" b="1" i="0" u="none" strike="noStrike" kern="0" cap="none" spc="0" normalizeH="0" baseline="0" noProof="0" smtClean="0">
                <a:ln>
                  <a:noFill/>
                </a:ln>
                <a:solidFill>
                  <a:srgbClr val="000000"/>
                </a:solidFill>
                <a:effectLst/>
                <a:uLnTx/>
                <a:uFillTx/>
                <a:latin typeface="Arial"/>
                <a:ea typeface="宋体"/>
                <a:cs typeface="+mn-cs"/>
              </a:rPr>
              <a:t>            </a:t>
            </a:r>
            <a:r>
              <a:rPr kumimoji="0" lang="en-US" altLang="zh-CN" sz="2200" b="1" i="1" u="none" strike="noStrike" kern="0" cap="none" spc="0" normalizeH="0" baseline="0" noProof="0" smtClean="0">
                <a:ln>
                  <a:noFill/>
                </a:ln>
                <a:solidFill>
                  <a:srgbClr val="000000"/>
                </a:solidFill>
                <a:effectLst/>
                <a:uLnTx/>
                <a:uFillTx/>
                <a:latin typeface="Arial"/>
                <a:ea typeface="宋体"/>
                <a:cs typeface="+mn-cs"/>
              </a:rPr>
              <a:t>radix (base</a:t>
            </a:r>
            <a:r>
              <a:rPr kumimoji="0" lang="zh-CN" altLang="en-US" sz="2200" b="1" i="1" u="none" strike="noStrike" kern="0" cap="none" spc="0" normalizeH="0" baseline="0" noProof="0" smtClean="0">
                <a:ln>
                  <a:noFill/>
                </a:ln>
                <a:solidFill>
                  <a:srgbClr val="000000"/>
                </a:solidFill>
                <a:effectLst/>
                <a:uLnTx/>
                <a:uFillTx/>
                <a:latin typeface="Arial"/>
                <a:ea typeface="宋体"/>
                <a:cs typeface="+mn-cs"/>
              </a:rPr>
              <a:t>，基</a:t>
            </a:r>
            <a:r>
              <a:rPr kumimoji="0" lang="en-US" altLang="zh-CN" sz="2200" b="1" i="1" u="none" strike="noStrike" kern="0" cap="none" spc="0" normalizeH="0" baseline="0" noProof="0" smtClean="0">
                <a:ln>
                  <a:noFill/>
                </a:ln>
                <a:solidFill>
                  <a:srgbClr val="000000"/>
                </a:solidFill>
                <a:effectLst/>
                <a:uLnTx/>
                <a:uFillTx/>
                <a:latin typeface="Arial"/>
                <a:ea typeface="宋体"/>
                <a:cs typeface="+mn-cs"/>
              </a:rPr>
              <a:t>) </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200" b="1" i="0" u="none" strike="noStrike" kern="0" cap="none" spc="0" normalizeH="0" baseline="0" noProof="0" smtClean="0">
                <a:ln>
                  <a:noFill/>
                </a:ln>
                <a:solidFill>
                  <a:srgbClr val="000000"/>
                </a:solidFill>
                <a:effectLst/>
                <a:uLnTx/>
                <a:uFillTx/>
                <a:latin typeface="Arial"/>
                <a:ea typeface="宋体"/>
                <a:cs typeface="+mn-cs"/>
              </a:rPr>
              <a:t>° </a:t>
            </a:r>
            <a:r>
              <a:rPr kumimoji="0" lang="en-US" altLang="zh-CN" sz="2000" b="1" i="0" u="none" strike="noStrike" kern="0" cap="none" spc="0" normalizeH="0" baseline="0" noProof="0" smtClean="0">
                <a:ln>
                  <a:noFill/>
                </a:ln>
                <a:solidFill>
                  <a:srgbClr val="990000"/>
                </a:solidFill>
                <a:effectLst/>
                <a:uLnTx/>
                <a:uFillTx/>
                <a:latin typeface="Arial"/>
                <a:ea typeface="黑体" panose="02010609060101010101" pitchFamily="49" charset="-122"/>
                <a:cs typeface="+mn-cs"/>
              </a:rPr>
              <a:t>Normalized form</a:t>
            </a:r>
            <a:r>
              <a:rPr kumimoji="0" lang="zh-CN" altLang="en-US" sz="2000" b="1" i="0" u="none" strike="noStrike" kern="0" cap="none" spc="0" normalizeH="0" baseline="0" noProof="0" smtClean="0">
                <a:ln>
                  <a:noFill/>
                </a:ln>
                <a:solidFill>
                  <a:srgbClr val="990000"/>
                </a:solidFill>
                <a:effectLst/>
                <a:uLnTx/>
                <a:uFillTx/>
                <a:latin typeface="Arial"/>
                <a:ea typeface="黑体" panose="02010609060101010101" pitchFamily="49" charset="-122"/>
                <a:cs typeface="+mn-cs"/>
              </a:rPr>
              <a:t>（规格化形式）</a:t>
            </a:r>
            <a:r>
              <a:rPr kumimoji="0" lang="en-US" altLang="zh-CN" sz="2000" b="1" i="0" u="none" strike="noStrike" kern="0" cap="none" spc="0" normalizeH="0" baseline="0" noProof="0" smtClean="0">
                <a:ln>
                  <a:noFill/>
                </a:ln>
                <a:solidFill>
                  <a:srgbClr val="990000"/>
                </a:solidFill>
                <a:effectLst/>
                <a:uLnTx/>
                <a:uFillTx/>
                <a:latin typeface="Arial"/>
                <a:ea typeface="黑体" panose="02010609060101010101" pitchFamily="49" charset="-122"/>
                <a:cs typeface="+mn-cs"/>
              </a:rPr>
              <a:t>: </a:t>
            </a:r>
            <a:r>
              <a:rPr kumimoji="0" lang="zh-CN" altLang="en-US"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小数点前只有一位非</a:t>
            </a:r>
            <a:r>
              <a:rPr kumimoji="0" lang="en-US" altLang="zh-CN"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0</a:t>
            </a:r>
            <a:r>
              <a:rPr kumimoji="0" lang="zh-CN" altLang="en-US"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数</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 </a:t>
            </a:r>
            <a:r>
              <a:rPr kumimoji="0" lang="zh-CN" altLang="en-US"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同一个数有多种表示形式。例：对于数 </a:t>
            </a:r>
            <a:r>
              <a:rPr kumimoji="0" lang="en-US" altLang="zh-CN"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1/1,000,000,000</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     • Normalized (</a:t>
            </a:r>
            <a:r>
              <a:rPr kumimoji="0" lang="zh-CN" altLang="en-US"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唯一的规格化形式</a:t>
            </a:r>
            <a:r>
              <a:rPr kumimoji="0" lang="en-US" altLang="zh-CN"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 1.0 x 10</a:t>
            </a:r>
            <a:r>
              <a:rPr kumimoji="0" lang="en-US" altLang="zh-CN" sz="2000" b="1" i="0" u="none" strike="noStrike" kern="0" cap="none" spc="0" normalizeH="0" baseline="30000" noProof="0" smtClean="0">
                <a:ln>
                  <a:noFill/>
                </a:ln>
                <a:solidFill>
                  <a:srgbClr val="000000"/>
                </a:solidFill>
                <a:effectLst/>
                <a:uLnTx/>
                <a:uFillTx/>
                <a:latin typeface="Arial"/>
                <a:ea typeface="黑体" panose="02010609060101010101" pitchFamily="49" charset="-122"/>
                <a:cs typeface="+mn-cs"/>
              </a:rPr>
              <a:t>-9</a:t>
            </a:r>
          </a:p>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     • Unnormalized</a:t>
            </a:r>
            <a:r>
              <a:rPr kumimoji="0" lang="zh-CN" altLang="en-US"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（非规格化形式不唯一）</a:t>
            </a:r>
            <a:r>
              <a:rPr kumimoji="0" lang="en-US" altLang="zh-CN"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 0.1 x 10</a:t>
            </a:r>
            <a:r>
              <a:rPr kumimoji="0" lang="en-US" altLang="zh-CN" sz="2000" b="1" i="0" u="none" strike="noStrike" kern="0" cap="none" spc="0" normalizeH="0" baseline="30000" noProof="0" smtClean="0">
                <a:ln>
                  <a:noFill/>
                </a:ln>
                <a:solidFill>
                  <a:srgbClr val="000000"/>
                </a:solidFill>
                <a:effectLst/>
                <a:uLnTx/>
                <a:uFillTx/>
                <a:latin typeface="Arial"/>
                <a:ea typeface="黑体" panose="02010609060101010101" pitchFamily="49" charset="-122"/>
                <a:cs typeface="+mn-cs"/>
              </a:rPr>
              <a:t>-8</a:t>
            </a:r>
            <a:r>
              <a:rPr kumimoji="0" lang="en-US" altLang="zh-CN" sz="2000" b="1" i="0" u="none" strike="noStrike" kern="0" cap="none" spc="0" normalizeH="0" baseline="0" noProof="0" smtClean="0">
                <a:ln>
                  <a:noFill/>
                </a:ln>
                <a:solidFill>
                  <a:srgbClr val="000000"/>
                </a:solidFill>
                <a:effectLst/>
                <a:uLnTx/>
                <a:uFillTx/>
                <a:latin typeface="Arial"/>
                <a:ea typeface="黑体" panose="02010609060101010101" pitchFamily="49" charset="-122"/>
                <a:cs typeface="+mn-cs"/>
              </a:rPr>
              <a:t>, 10.0 x 10</a:t>
            </a:r>
            <a:r>
              <a:rPr kumimoji="0" lang="en-US" altLang="zh-CN" sz="2000" b="1" i="0" u="none" strike="noStrike" kern="0" cap="none" spc="0" normalizeH="0" baseline="30000" noProof="0" smtClean="0">
                <a:ln>
                  <a:noFill/>
                </a:ln>
                <a:solidFill>
                  <a:srgbClr val="000000"/>
                </a:solidFill>
                <a:effectLst/>
                <a:uLnTx/>
                <a:uFillTx/>
                <a:latin typeface="Arial"/>
                <a:ea typeface="黑体" panose="02010609060101010101" pitchFamily="49" charset="-122"/>
                <a:cs typeface="+mn-cs"/>
              </a:rPr>
              <a:t>-10</a:t>
            </a:r>
          </a:p>
        </p:txBody>
      </p:sp>
      <p:sp>
        <p:nvSpPr>
          <p:cNvPr id="19" name="Line 3"/>
          <p:cNvSpPr>
            <a:spLocks noChangeShapeType="1"/>
          </p:cNvSpPr>
          <p:nvPr/>
        </p:nvSpPr>
        <p:spPr bwMode="auto">
          <a:xfrm>
            <a:off x="2508250" y="1684338"/>
            <a:ext cx="533400" cy="184150"/>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0" name="Line 4"/>
          <p:cNvSpPr>
            <a:spLocks noChangeShapeType="1"/>
          </p:cNvSpPr>
          <p:nvPr/>
        </p:nvSpPr>
        <p:spPr bwMode="auto">
          <a:xfrm flipH="1">
            <a:off x="5164138" y="1639888"/>
            <a:ext cx="630237" cy="314325"/>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1" name="Line 5"/>
          <p:cNvSpPr>
            <a:spLocks noChangeShapeType="1"/>
          </p:cNvSpPr>
          <p:nvPr/>
        </p:nvSpPr>
        <p:spPr bwMode="auto">
          <a:xfrm flipV="1">
            <a:off x="2733675" y="2309813"/>
            <a:ext cx="360363" cy="319087"/>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2" name="Line 6"/>
          <p:cNvSpPr>
            <a:spLocks noChangeShapeType="1"/>
          </p:cNvSpPr>
          <p:nvPr/>
        </p:nvSpPr>
        <p:spPr bwMode="auto">
          <a:xfrm flipH="1" flipV="1">
            <a:off x="4803775" y="2359025"/>
            <a:ext cx="560388" cy="280988"/>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3" name="Rectangle 8"/>
          <p:cNvSpPr txBox="1">
            <a:spLocks noChangeArrowheads="1"/>
          </p:cNvSpPr>
          <p:nvPr/>
        </p:nvSpPr>
        <p:spPr bwMode="auto">
          <a:xfrm>
            <a:off x="685800" y="304800"/>
            <a:ext cx="789622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b" anchorCtr="0" compatLnSpc="1">
            <a:prstTxWarp prst="textNoShape">
              <a:avLst/>
            </a:prstTxWarp>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科学计数法</a:t>
            </a:r>
            <a:r>
              <a:rPr kumimoji="0" lang="en-US" altLang="zh-CN" sz="32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(Scientific Notation)</a:t>
            </a:r>
            <a:r>
              <a:rPr kumimoji="0" lang="zh-CN" altLang="en-US" sz="3200" b="1" i="0" u="none" strike="noStrike" kern="0" cap="none" spc="0" normalizeH="0" baseline="0" noProof="0" smtClean="0">
                <a:ln>
                  <a:noFill/>
                </a:ln>
                <a:solidFill>
                  <a:srgbClr val="CC3300"/>
                </a:solidFill>
                <a:effectLst/>
                <a:uLnTx/>
                <a:uFillTx/>
                <a:latin typeface="Arial"/>
                <a:ea typeface="黑体" panose="02010609060101010101" pitchFamily="49" charset="-122"/>
                <a:cs typeface="+mj-cs"/>
              </a:rPr>
              <a:t>与浮点数</a:t>
            </a:r>
          </a:p>
        </p:txBody>
      </p:sp>
      <p:grpSp>
        <p:nvGrpSpPr>
          <p:cNvPr id="24" name="Group 14"/>
          <p:cNvGrpSpPr>
            <a:grpSpLocks/>
          </p:cNvGrpSpPr>
          <p:nvPr/>
        </p:nvGrpSpPr>
        <p:grpSpPr bwMode="auto">
          <a:xfrm>
            <a:off x="212725" y="4879975"/>
            <a:ext cx="8497888" cy="1695450"/>
            <a:chOff x="270" y="2853"/>
            <a:chExt cx="5353" cy="1068"/>
          </a:xfrm>
        </p:grpSpPr>
        <p:sp>
          <p:nvSpPr>
            <p:cNvPr id="25" name="Rectangle 9"/>
            <p:cNvSpPr>
              <a:spLocks noChangeArrowheads="1"/>
            </p:cNvSpPr>
            <p:nvPr/>
          </p:nvSpPr>
          <p:spPr bwMode="auto">
            <a:xfrm>
              <a:off x="270" y="2853"/>
              <a:ext cx="5353" cy="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a:lnSpc>
                  <a:spcPct val="90000"/>
                </a:lnSpc>
                <a:buClr>
                  <a:srgbClr val="99CC00"/>
                </a:buClr>
                <a:buSzPct val="60000"/>
                <a:buFont typeface="Wingdings" panose="05000000000000000000" pitchFamily="2" charset="2"/>
                <a:buNone/>
              </a:pPr>
              <a:r>
                <a:rPr kumimoji="1" lang="zh-CN" altLang="en-US" sz="2800" b="0" smtClean="0">
                  <a:solidFill>
                    <a:srgbClr val="000000"/>
                  </a:solidFill>
                  <a:latin typeface="Times New Roman" panose="02020603050405020304" pitchFamily="18" charset="0"/>
                  <a:cs typeface="+mn-cs"/>
                </a:rPr>
                <a:t>		 </a:t>
              </a:r>
              <a:r>
                <a:rPr kumimoji="1" lang="en-US" altLang="zh-CN" sz="2000" i="1" smtClean="0">
                  <a:solidFill>
                    <a:srgbClr val="000000"/>
                  </a:solidFill>
                  <a:cs typeface="Arial" panose="020B0604020202020204" pitchFamily="34" charset="0"/>
                </a:rPr>
                <a:t>mantissa</a:t>
              </a:r>
              <a:r>
                <a:rPr kumimoji="1" lang="zh-CN" altLang="en-US" sz="2000" i="1" smtClean="0">
                  <a:solidFill>
                    <a:srgbClr val="000000"/>
                  </a:solidFill>
                  <a:cs typeface="Arial" panose="020B0604020202020204" pitchFamily="34" charset="0"/>
                </a:rPr>
                <a:t>（尾数）                            </a:t>
              </a:r>
              <a:r>
                <a:rPr kumimoji="1" lang="en-US" altLang="zh-CN" sz="2000" i="1" smtClean="0">
                  <a:solidFill>
                    <a:srgbClr val="000000"/>
                  </a:solidFill>
                  <a:cs typeface="Arial" panose="020B0604020202020204" pitchFamily="34" charset="0"/>
                </a:rPr>
                <a:t>exponent</a:t>
              </a:r>
              <a:r>
                <a:rPr kumimoji="1" lang="zh-CN" altLang="en-US" sz="2000" i="1" smtClean="0">
                  <a:solidFill>
                    <a:srgbClr val="000000"/>
                  </a:solidFill>
                  <a:cs typeface="Arial" panose="020B0604020202020204" pitchFamily="34" charset="0"/>
                </a:rPr>
                <a:t>（指数）</a:t>
              </a:r>
              <a:endParaRPr kumimoji="1" lang="zh-CN" altLang="en-US" sz="2000" smtClean="0">
                <a:solidFill>
                  <a:srgbClr val="000000"/>
                </a:solidFill>
                <a:cs typeface="Arial" panose="020B0604020202020204" pitchFamily="34" charset="0"/>
              </a:endParaRPr>
            </a:p>
            <a:p>
              <a:pPr algn="l">
                <a:lnSpc>
                  <a:spcPct val="90000"/>
                </a:lnSpc>
                <a:buClr>
                  <a:srgbClr val="99CC00"/>
                </a:buClr>
                <a:buSzPct val="60000"/>
                <a:buFont typeface="Wingdings" panose="05000000000000000000" pitchFamily="2" charset="2"/>
                <a:buNone/>
              </a:pPr>
              <a:r>
                <a:rPr kumimoji="1" lang="en-US" altLang="zh-CN" sz="2000" smtClean="0">
                  <a:solidFill>
                    <a:srgbClr val="000000"/>
                  </a:solidFill>
                  <a:cs typeface="Arial" panose="020B0604020202020204" pitchFamily="34" charset="0"/>
                </a:rPr>
                <a:t>                                                   0.101</a:t>
              </a:r>
              <a:r>
                <a:rPr kumimoji="1" lang="en-US" altLang="zh-CN" sz="2000" baseline="-25000" smtClean="0">
                  <a:solidFill>
                    <a:srgbClr val="333399"/>
                  </a:solidFill>
                  <a:cs typeface="Arial" panose="020B0604020202020204" pitchFamily="34" charset="0"/>
                </a:rPr>
                <a:t>two</a:t>
              </a:r>
              <a:r>
                <a:rPr kumimoji="1" lang="en-US" altLang="zh-CN" sz="2000" smtClean="0">
                  <a:solidFill>
                    <a:srgbClr val="000000"/>
                  </a:solidFill>
                  <a:cs typeface="Arial" panose="020B0604020202020204" pitchFamily="34" charset="0"/>
                </a:rPr>
                <a:t>   x   </a:t>
              </a:r>
              <a:r>
                <a:rPr kumimoji="1" lang="en-US" altLang="zh-CN" sz="2000" smtClean="0">
                  <a:solidFill>
                    <a:srgbClr val="333399"/>
                  </a:solidFill>
                  <a:cs typeface="Arial" panose="020B0604020202020204" pitchFamily="34" charset="0"/>
                </a:rPr>
                <a:t>2</a:t>
              </a:r>
              <a:r>
                <a:rPr kumimoji="1" lang="en-US" altLang="zh-CN" sz="2000" smtClean="0">
                  <a:solidFill>
                    <a:srgbClr val="000000"/>
                  </a:solidFill>
                  <a:cs typeface="Arial" panose="020B0604020202020204" pitchFamily="34" charset="0"/>
                </a:rPr>
                <a:t> </a:t>
              </a:r>
              <a:r>
                <a:rPr kumimoji="1" lang="en-US" altLang="zh-CN" sz="2000" baseline="30000" smtClean="0">
                  <a:solidFill>
                    <a:srgbClr val="000000"/>
                  </a:solidFill>
                  <a:cs typeface="Arial" panose="020B0604020202020204" pitchFamily="34" charset="0"/>
                </a:rPr>
                <a:t>-10</a:t>
              </a:r>
            </a:p>
            <a:p>
              <a:pPr algn="l">
                <a:lnSpc>
                  <a:spcPct val="60000"/>
                </a:lnSpc>
                <a:buClr>
                  <a:srgbClr val="99CC00"/>
                </a:buClr>
                <a:buSzPct val="60000"/>
                <a:buFont typeface="Wingdings" panose="05000000000000000000" pitchFamily="2" charset="2"/>
                <a:buNone/>
              </a:pPr>
              <a:r>
                <a:rPr kumimoji="1" lang="en-US" altLang="zh-CN" sz="2000" smtClean="0">
                  <a:solidFill>
                    <a:srgbClr val="000000"/>
                  </a:solidFill>
                  <a:cs typeface="Arial" panose="020B0604020202020204" pitchFamily="34" charset="0"/>
                </a:rPr>
                <a:t>                       </a:t>
              </a:r>
            </a:p>
            <a:p>
              <a:pPr algn="l">
                <a:lnSpc>
                  <a:spcPct val="90000"/>
                </a:lnSpc>
                <a:buClr>
                  <a:srgbClr val="99CC00"/>
                </a:buClr>
                <a:buSzPct val="60000"/>
                <a:buFont typeface="Wingdings" panose="05000000000000000000" pitchFamily="2" charset="2"/>
                <a:buNone/>
              </a:pPr>
              <a:r>
                <a:rPr kumimoji="1" lang="en-US" altLang="zh-CN" sz="2000" smtClean="0">
                  <a:solidFill>
                    <a:srgbClr val="000000"/>
                  </a:solidFill>
                  <a:cs typeface="Arial" panose="020B0604020202020204" pitchFamily="34" charset="0"/>
                </a:rPr>
                <a:t>                      	   </a:t>
              </a:r>
              <a:r>
                <a:rPr kumimoji="1" lang="en-US" altLang="zh-CN" sz="2000" i="1" smtClean="0">
                  <a:solidFill>
                    <a:srgbClr val="333399"/>
                  </a:solidFill>
                  <a:cs typeface="Arial" panose="020B0604020202020204" pitchFamily="34" charset="0"/>
                </a:rPr>
                <a:t>binary </a:t>
              </a:r>
              <a:r>
                <a:rPr kumimoji="1" lang="en-US" altLang="zh-CN" sz="2000" i="1" smtClean="0">
                  <a:solidFill>
                    <a:srgbClr val="000000"/>
                  </a:solidFill>
                  <a:cs typeface="Arial" panose="020B0604020202020204" pitchFamily="34" charset="0"/>
                </a:rPr>
                <a:t>point                      </a:t>
              </a:r>
              <a:r>
                <a:rPr kumimoji="1" lang="zh-CN" altLang="en-US" sz="2000" i="1" smtClean="0">
                  <a:solidFill>
                    <a:srgbClr val="000000"/>
                  </a:solidFill>
                  <a:cs typeface="Arial" panose="020B0604020202020204" pitchFamily="34" charset="0"/>
                </a:rPr>
                <a:t>基为</a:t>
              </a:r>
              <a:r>
                <a:rPr kumimoji="1" lang="en-US" altLang="zh-CN" sz="2000" i="1" smtClean="0">
                  <a:solidFill>
                    <a:srgbClr val="000000"/>
                  </a:solidFill>
                  <a:cs typeface="Arial" panose="020B0604020202020204" pitchFamily="34" charset="0"/>
                </a:rPr>
                <a:t>2</a:t>
              </a:r>
              <a:endParaRPr kumimoji="1" lang="en-US" altLang="zh-CN" sz="2000" baseline="30000" smtClean="0">
                <a:solidFill>
                  <a:srgbClr val="000000"/>
                </a:solidFill>
                <a:cs typeface="Arial" panose="020B0604020202020204" pitchFamily="34" charset="0"/>
              </a:endParaRPr>
            </a:p>
          </p:txBody>
        </p:sp>
        <p:sp>
          <p:nvSpPr>
            <p:cNvPr id="26" name="Line 10"/>
            <p:cNvSpPr>
              <a:spLocks noChangeShapeType="1"/>
            </p:cNvSpPr>
            <p:nvPr/>
          </p:nvSpPr>
          <p:spPr bwMode="auto">
            <a:xfrm>
              <a:off x="2275" y="3027"/>
              <a:ext cx="305" cy="96"/>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7" name="Line 11"/>
            <p:cNvSpPr>
              <a:spLocks noChangeShapeType="1"/>
            </p:cNvSpPr>
            <p:nvPr/>
          </p:nvSpPr>
          <p:spPr bwMode="auto">
            <a:xfrm flipH="1">
              <a:off x="3793" y="3074"/>
              <a:ext cx="225" cy="143"/>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8" name="Line 12"/>
            <p:cNvSpPr>
              <a:spLocks noChangeShapeType="1"/>
            </p:cNvSpPr>
            <p:nvPr/>
          </p:nvSpPr>
          <p:spPr bwMode="auto">
            <a:xfrm flipV="1">
              <a:off x="2451" y="3343"/>
              <a:ext cx="235" cy="209"/>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sp>
          <p:nvSpPr>
            <p:cNvPr id="29" name="Line 13"/>
            <p:cNvSpPr>
              <a:spLocks noChangeShapeType="1"/>
            </p:cNvSpPr>
            <p:nvPr/>
          </p:nvSpPr>
          <p:spPr bwMode="auto">
            <a:xfrm flipH="1" flipV="1">
              <a:off x="3589" y="3331"/>
              <a:ext cx="243" cy="208"/>
            </a:xfrm>
            <a:prstGeom prst="line">
              <a:avLst/>
            </a:prstGeom>
            <a:noFill/>
            <a:ln w="38100">
              <a:solidFill>
                <a:srgbClr val="99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eaLnBrk="0" hangingPunct="0"/>
              <a:endParaRPr lang="zh-CN" altLang="en-US" sz="1800" smtClean="0">
                <a:latin typeface="Arial" panose="020B0604020202020204" pitchFamily="34" charset="0"/>
                <a:ea typeface="宋体" panose="02010600030101010101" pitchFamily="2" charset="-122"/>
                <a:cs typeface="+mn-cs"/>
              </a:endParaRPr>
            </a:p>
          </p:txBody>
        </p:sp>
      </p:grpSp>
      <p:sp>
        <p:nvSpPr>
          <p:cNvPr id="30" name="Rectangle 15"/>
          <p:cNvSpPr>
            <a:spLocks noChangeArrowheads="1"/>
          </p:cNvSpPr>
          <p:nvPr/>
        </p:nvSpPr>
        <p:spPr bwMode="auto">
          <a:xfrm>
            <a:off x="347663" y="4610100"/>
            <a:ext cx="263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20000"/>
              </a:lnSpc>
              <a:spcBef>
                <a:spcPct val="30000"/>
              </a:spcBef>
              <a:buClr>
                <a:srgbClr val="BBE0E3"/>
              </a:buClr>
              <a:buFont typeface="Wingdings" panose="05000000000000000000" pitchFamily="2" charset="2"/>
              <a:buNone/>
            </a:pPr>
            <a:r>
              <a:rPr lang="en-US" altLang="zh-CN" sz="2000" smtClean="0">
                <a:solidFill>
                  <a:srgbClr val="063DE9"/>
                </a:solidFill>
                <a:cs typeface="Arial" panose="020B0604020202020204" pitchFamily="34" charset="0"/>
              </a:rPr>
              <a:t>for Binary Numbers:</a:t>
            </a:r>
          </a:p>
        </p:txBody>
      </p:sp>
      <p:sp>
        <p:nvSpPr>
          <p:cNvPr id="31" name="Text Box 16"/>
          <p:cNvSpPr txBox="1">
            <a:spLocks noChangeArrowheads="1"/>
          </p:cNvSpPr>
          <p:nvPr/>
        </p:nvSpPr>
        <p:spPr bwMode="auto">
          <a:xfrm>
            <a:off x="111125" y="6237288"/>
            <a:ext cx="8856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50000"/>
              </a:spcBef>
              <a:buFontTx/>
              <a:buNone/>
            </a:pPr>
            <a:r>
              <a:rPr lang="zh-CN" altLang="en-US" smtClean="0">
                <a:solidFill>
                  <a:srgbClr val="CC0000"/>
                </a:solidFill>
                <a:latin typeface="Times New Roman" panose="02020603050405020304" pitchFamily="18" charset="0"/>
                <a:ea typeface="黑体" panose="02010609060101010101" pitchFamily="49" charset="-122"/>
                <a:cs typeface="+mn-cs"/>
              </a:rPr>
              <a:t>只要对尾数和指数分别编码，就可表示一个浮点数（即：实数）</a:t>
            </a:r>
          </a:p>
        </p:txBody>
      </p:sp>
    </p:spTree>
    <p:extLst>
      <p:ext uri="{BB962C8B-B14F-4D97-AF65-F5344CB8AC3E}">
        <p14:creationId xmlns:p14="http://schemas.microsoft.com/office/powerpoint/2010/main" val="17180763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xEl>
                                              <p:pRg st="5" end="5"/>
                                            </p:txEl>
                                          </p:spTgt>
                                        </p:tgtEl>
                                        <p:attrNameLst>
                                          <p:attrName>style.visibility</p:attrName>
                                        </p:attrNameLst>
                                      </p:cBhvr>
                                      <p:to>
                                        <p:strVal val="visible"/>
                                      </p:to>
                                    </p:set>
                                    <p:animEffect transition="in" filter="blinds(horizontal)">
                                      <p:cBhvr>
                                        <p:cTn id="7" dur="500"/>
                                        <p:tgtEl>
                                          <p:spTgt spid="18">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xEl>
                                              <p:pRg st="6" end="6"/>
                                            </p:txEl>
                                          </p:spTgt>
                                        </p:tgtEl>
                                        <p:attrNameLst>
                                          <p:attrName>style.visibility</p:attrName>
                                        </p:attrNameLst>
                                      </p:cBhvr>
                                      <p:to>
                                        <p:strVal val="visible"/>
                                      </p:to>
                                    </p:set>
                                    <p:animEffect transition="in" filter="blinds(horizontal)">
                                      <p:cBhvr>
                                        <p:cTn id="12" dur="500"/>
                                        <p:tgtEl>
                                          <p:spTgt spid="18">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8">
                                            <p:txEl>
                                              <p:pRg st="7" end="7"/>
                                            </p:txEl>
                                          </p:spTgt>
                                        </p:tgtEl>
                                        <p:attrNameLst>
                                          <p:attrName>style.visibility</p:attrName>
                                        </p:attrNameLst>
                                      </p:cBhvr>
                                      <p:to>
                                        <p:strVal val="visible"/>
                                      </p:to>
                                    </p:set>
                                    <p:animEffect transition="in" filter="blinds(horizontal)">
                                      <p:cBhvr>
                                        <p:cTn id="17" dur="500"/>
                                        <p:tgtEl>
                                          <p:spTgt spid="18">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
                                            <p:txEl>
                                              <p:pRg st="8" end="8"/>
                                            </p:txEl>
                                          </p:spTgt>
                                        </p:tgtEl>
                                        <p:attrNameLst>
                                          <p:attrName>style.visibility</p:attrName>
                                        </p:attrNameLst>
                                      </p:cBhvr>
                                      <p:to>
                                        <p:strVal val="visible"/>
                                      </p:to>
                                    </p:set>
                                    <p:animEffect transition="in" filter="blinds(horizontal)">
                                      <p:cBhvr>
                                        <p:cTn id="22" dur="500"/>
                                        <p:tgtEl>
                                          <p:spTgt spid="18">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linds(horizont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linds(horizontal)">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1">
                                            <p:txEl>
                                              <p:pRg st="0" end="0"/>
                                            </p:txEl>
                                          </p:spTgt>
                                        </p:tgtEl>
                                        <p:attrNameLst>
                                          <p:attrName>style.visibility</p:attrName>
                                        </p:attrNameLst>
                                      </p:cBhvr>
                                      <p:to>
                                        <p:strVal val="visible"/>
                                      </p:to>
                                    </p:set>
                                    <p:animEffect transition="in" filter="blinds(horizontal)">
                                      <p:cBhvr>
                                        <p:cTn id="37" dur="500"/>
                                        <p:tgtEl>
                                          <p:spTgt spid="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457200" y="276225"/>
            <a:ext cx="8229600" cy="5619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eaLnBrk="0" hangingPunct="0"/>
            <a:r>
              <a:rPr lang="en-US" altLang="zh-CN" dirty="0">
                <a:solidFill>
                  <a:srgbClr val="CC3300"/>
                </a:solidFill>
                <a:latin typeface="Arial"/>
                <a:ea typeface="黑体" pitchFamily="49" charset="-122"/>
                <a:sym typeface="Gill Sans" charset="0"/>
              </a:rPr>
              <a:t>C</a:t>
            </a:r>
            <a:r>
              <a:rPr lang="zh-CN" altLang="en-US" dirty="0">
                <a:solidFill>
                  <a:srgbClr val="CC3300"/>
                </a:solidFill>
                <a:latin typeface="Arial"/>
                <a:ea typeface="黑体" pitchFamily="49" charset="-122"/>
                <a:sym typeface="Gill Sans" charset="0"/>
              </a:rPr>
              <a:t>语言中的浮点数</a:t>
            </a:r>
            <a:r>
              <a:rPr lang="zh-CN" altLang="en-US" dirty="0" smtClean="0">
                <a:solidFill>
                  <a:srgbClr val="CC3300"/>
                </a:solidFill>
                <a:latin typeface="Arial"/>
                <a:ea typeface="黑体" pitchFamily="49" charset="-122"/>
                <a:sym typeface="Gill Sans" charset="0"/>
              </a:rPr>
              <a:t>类型</a:t>
            </a:r>
            <a:r>
              <a:rPr lang="en-US" altLang="zh-CN" dirty="0" smtClean="0">
                <a:solidFill>
                  <a:srgbClr val="CC3300"/>
                </a:solidFill>
                <a:latin typeface="Arial"/>
                <a:ea typeface="黑体" pitchFamily="49" charset="-122"/>
                <a:sym typeface="Gill Sans" charset="0"/>
              </a:rPr>
              <a:t>-32</a:t>
            </a:r>
            <a:r>
              <a:rPr lang="zh-CN" altLang="en-US" dirty="0" smtClean="0">
                <a:solidFill>
                  <a:srgbClr val="CC3300"/>
                </a:solidFill>
                <a:latin typeface="Arial"/>
                <a:ea typeface="黑体" pitchFamily="49" charset="-122"/>
                <a:sym typeface="Gill Sans" charset="0"/>
              </a:rPr>
              <a:t>位</a:t>
            </a:r>
            <a:endParaRPr lang="zh-CN" altLang="en-US" dirty="0">
              <a:solidFill>
                <a:srgbClr val="CC3300"/>
              </a:solidFill>
              <a:latin typeface="Arial"/>
              <a:ea typeface="黑体" pitchFamily="49" charset="-122"/>
              <a:sym typeface="Gill Sans" charset="0"/>
            </a:endParaRPr>
          </a:p>
        </p:txBody>
      </p:sp>
      <p:sp>
        <p:nvSpPr>
          <p:cNvPr id="7" name="Rectangle 3"/>
          <p:cNvSpPr txBox="1">
            <a:spLocks noChangeArrowheads="1"/>
          </p:cNvSpPr>
          <p:nvPr/>
        </p:nvSpPr>
        <p:spPr bwMode="auto">
          <a:xfrm>
            <a:off x="250825" y="866775"/>
            <a:ext cx="8455025" cy="52181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20000"/>
              </a:lnSpc>
              <a:spcBef>
                <a:spcPct val="30000"/>
              </a:spcBef>
              <a:spcAft>
                <a:spcPct val="0"/>
              </a:spcAft>
              <a:buClrTx/>
              <a:buSzTx/>
              <a:buFontTx/>
              <a:buChar char="•"/>
              <a:tabLst/>
              <a:defRPr/>
            </a:pP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C</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语言中有</a:t>
            </a:r>
            <a:r>
              <a:rPr kumimoji="0" lang="en-US" altLang="zh-CN"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float</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和</a:t>
            </a:r>
            <a:r>
              <a:rPr kumimoji="0" lang="en-US" altLang="zh-CN"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double</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类型，分别对应</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IEEE 754</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单精度浮点数格式和双精度浮点数格式</a:t>
            </a:r>
          </a:p>
          <a:p>
            <a:pPr marL="342900" marR="0" lvl="0" indent="-342900" algn="l" defTabSz="914400" rtl="0" eaLnBrk="0" fontAlgn="base" latinLnBrk="0" hangingPunct="0">
              <a:lnSpc>
                <a:spcPct val="120000"/>
              </a:lnSpc>
              <a:spcBef>
                <a:spcPct val="30000"/>
              </a:spcBef>
              <a:spcAft>
                <a:spcPct val="0"/>
              </a:spcAft>
              <a:buClrTx/>
              <a:buSzTx/>
              <a:buFontTx/>
              <a:buChar char="•"/>
              <a:tabLst/>
              <a:defRPr/>
            </a:pPr>
            <a:r>
              <a:rPr kumimoji="0" lang="en-US" altLang="zh-CN"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long double</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类型的长度和格式随编译器和处理器类型的不同而有所不同，</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IA-32</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中是</a:t>
            </a:r>
            <a:r>
              <a:rPr kumimoji="0" lang="en-US" altLang="zh-CN"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80</a:t>
            </a:r>
            <a:r>
              <a:rPr kumimoji="0" lang="zh-CN" altLang="en-US" sz="2200" b="1" i="0" u="none" strike="noStrike" kern="0" cap="none" spc="0" normalizeH="0" baseline="0" noProof="0" smtClean="0">
                <a:ln>
                  <a:noFill/>
                </a:ln>
                <a:solidFill>
                  <a:srgbClr val="FF0000"/>
                </a:solidFill>
                <a:effectLst/>
                <a:uLnTx/>
                <a:uFillTx/>
                <a:latin typeface="微软雅黑" pitchFamily="34" charset="-122"/>
                <a:ea typeface="微软雅黑" pitchFamily="34" charset="-122"/>
                <a:cs typeface="+mn-cs"/>
              </a:rPr>
              <a:t>位扩展精度</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格式</a:t>
            </a:r>
          </a:p>
          <a:p>
            <a:pPr marL="342900" marR="0" lvl="0" indent="-342900" algn="l" defTabSz="914400" rtl="0" eaLnBrk="0" fontAlgn="base" latinLnBrk="0" hangingPunct="0">
              <a:lnSpc>
                <a:spcPct val="120000"/>
              </a:lnSpc>
              <a:spcBef>
                <a:spcPct val="30000"/>
              </a:spcBef>
              <a:spcAft>
                <a:spcPct val="0"/>
              </a:spcAft>
              <a:buClrTx/>
              <a:buSzTx/>
              <a:buFontTx/>
              <a:buChar char="•"/>
              <a:tabLst/>
              <a:defRPr/>
            </a:pP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从</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int</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转换为</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float</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时，不会发生溢出，但可能有数据被舍入 </a:t>
            </a:r>
          </a:p>
          <a:p>
            <a:pPr marL="342900" marR="0" lvl="0" indent="-342900" algn="l" defTabSz="914400" rtl="0" eaLnBrk="0" fontAlgn="base" latinLnBrk="0" hangingPunct="0">
              <a:lnSpc>
                <a:spcPct val="120000"/>
              </a:lnSpc>
              <a:spcBef>
                <a:spcPct val="30000"/>
              </a:spcBef>
              <a:spcAft>
                <a:spcPct val="0"/>
              </a:spcAft>
              <a:buClrTx/>
              <a:buSzTx/>
              <a:buFontTx/>
              <a:buChar char="•"/>
              <a:tabLst/>
              <a:defRPr/>
            </a:pP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从</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int</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或 </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float</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转换为</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double</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时，因为</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double</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的有效位数更多，故能保留精确值 </a:t>
            </a:r>
          </a:p>
          <a:p>
            <a:pPr marL="342900" marR="0" lvl="0" indent="-342900" algn="l" defTabSz="914400" rtl="0" eaLnBrk="0" fontAlgn="base" latinLnBrk="0" hangingPunct="0">
              <a:lnSpc>
                <a:spcPct val="120000"/>
              </a:lnSpc>
              <a:spcBef>
                <a:spcPct val="30000"/>
              </a:spcBef>
              <a:spcAft>
                <a:spcPct val="0"/>
              </a:spcAft>
              <a:buClrTx/>
              <a:buSzTx/>
              <a:buFontTx/>
              <a:buChar char="•"/>
              <a:tabLst/>
              <a:defRPr/>
            </a:pP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从</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double</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转换为</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float</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和</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int</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时，可能发生溢出，此外，由于有效位数变少，故可能被舍入</a:t>
            </a:r>
          </a:p>
          <a:p>
            <a:pPr marL="342900" marR="0" lvl="0" indent="-342900" algn="l" defTabSz="914400" rtl="0" eaLnBrk="0" fontAlgn="base" latinLnBrk="0" hangingPunct="0">
              <a:lnSpc>
                <a:spcPct val="120000"/>
              </a:lnSpc>
              <a:spcBef>
                <a:spcPct val="30000"/>
              </a:spcBef>
              <a:spcAft>
                <a:spcPct val="0"/>
              </a:spcAft>
              <a:buClrTx/>
              <a:buSzTx/>
              <a:buFontTx/>
              <a:buChar char="•"/>
              <a:tabLst/>
              <a:defRPr/>
            </a:pP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从</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float </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或</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double</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转换为</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int</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时，因为</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int</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没有小数部分，所以数据可能会向</a:t>
            </a:r>
            <a:r>
              <a:rPr kumimoji="0" lang="en-US" altLang="zh-CN"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0</a:t>
            </a:r>
            <a:r>
              <a:rPr kumimoji="0" lang="zh-CN" altLang="en-US" sz="2200" b="1" i="0" u="none" strike="noStrike" kern="0" cap="none" spc="0" normalizeH="0" baseline="0" noProof="0" smtClean="0">
                <a:ln>
                  <a:noFill/>
                </a:ln>
                <a:solidFill>
                  <a:srgbClr val="000000"/>
                </a:solidFill>
                <a:effectLst/>
                <a:uLnTx/>
                <a:uFillTx/>
                <a:latin typeface="微软雅黑" pitchFamily="34" charset="-122"/>
                <a:ea typeface="微软雅黑" pitchFamily="34" charset="-122"/>
                <a:cs typeface="+mn-cs"/>
              </a:rPr>
              <a:t>方向被截断</a:t>
            </a:r>
            <a:endParaRPr kumimoji="0" lang="zh-CN" altLang="en-US" sz="2100" b="1" i="0" u="none" strike="noStrike" kern="0" cap="none" spc="0" normalizeH="0" baseline="0" noProof="0" smtClean="0">
              <a:ln>
                <a:noFill/>
              </a:ln>
              <a:solidFill>
                <a:srgbClr val="000000"/>
              </a:solidFill>
              <a:effectLst/>
              <a:uLnTx/>
              <a:uFillTx/>
              <a:latin typeface="Arial"/>
              <a:ea typeface="宋体"/>
              <a:cs typeface="+mn-cs"/>
            </a:endParaRPr>
          </a:p>
        </p:txBody>
      </p:sp>
    </p:spTree>
    <p:extLst>
      <p:ext uri="{BB962C8B-B14F-4D97-AF65-F5344CB8AC3E}">
        <p14:creationId xmlns:p14="http://schemas.microsoft.com/office/powerpoint/2010/main" val="13260133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343400" y="4800600"/>
            <a:ext cx="4267200" cy="1752600"/>
          </a:xfrm>
          <a:prstGeom prst="rect">
            <a:avLst/>
          </a:prstGeom>
          <a:solidFill>
            <a:schemeClr val="bg1">
              <a:lumMod val="85000"/>
            </a:schemeClr>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
        <p:nvSpPr>
          <p:cNvPr id="47107" name="Rectangle 3"/>
          <p:cNvSpPr>
            <a:spLocks noGrp="1" noChangeArrowheads="1"/>
          </p:cNvSpPr>
          <p:nvPr>
            <p:ph type="title"/>
          </p:nvPr>
        </p:nvSpPr>
        <p:spPr>
          <a:ln/>
        </p:spPr>
        <p:txBody>
          <a:bodyPr/>
          <a:lstStyle/>
          <a:p>
            <a:pPr marL="119063" indent="-119063"/>
            <a:r>
              <a:rPr lang="en-US"/>
              <a:t>Summary</a:t>
            </a:r>
          </a:p>
        </p:txBody>
      </p:sp>
      <p:sp>
        <p:nvSpPr>
          <p:cNvPr id="47108" name="Rectangle 4"/>
          <p:cNvSpPr>
            <a:spLocks noGrp="1" noChangeArrowheads="1"/>
          </p:cNvSpPr>
          <p:nvPr>
            <p:ph type="body" idx="1"/>
          </p:nvPr>
        </p:nvSpPr>
        <p:spPr>
          <a:ln/>
        </p:spPr>
        <p:txBody>
          <a:bodyPr/>
          <a:lstStyle/>
          <a:p>
            <a:r>
              <a:rPr lang="en-US"/>
              <a:t>IEEE Floating Point has clear mathematical  properties</a:t>
            </a:r>
          </a:p>
          <a:p>
            <a:r>
              <a:rPr lang="en-US"/>
              <a:t>Represents numbers of form M x 2</a:t>
            </a:r>
            <a:r>
              <a:rPr lang="en-US" baseline="32000"/>
              <a:t>E</a:t>
            </a:r>
            <a:endParaRPr lang="en-US"/>
          </a:p>
          <a:p>
            <a:r>
              <a:rPr lang="en-US"/>
              <a:t>One can reason about operations independent of implementation</a:t>
            </a:r>
          </a:p>
          <a:p>
            <a:pPr marL="552450" lvl="1"/>
            <a:r>
              <a:rPr lang="en-US"/>
              <a:t>As if computed with perfect precision and then rounded</a:t>
            </a:r>
          </a:p>
          <a:p>
            <a:r>
              <a:rPr lang="en-US"/>
              <a:t>Not the same as real arithmetic</a:t>
            </a:r>
          </a:p>
          <a:p>
            <a:pPr marL="552450" lvl="1"/>
            <a:r>
              <a:rPr lang="en-US"/>
              <a:t>Violates associativity/distributivity</a:t>
            </a:r>
          </a:p>
          <a:p>
            <a:pPr marL="552450" lvl="1"/>
            <a:r>
              <a:rPr lang="en-US"/>
              <a:t>Makes life difficult for compilers &amp; serious numerical applications programmers</a:t>
            </a:r>
          </a:p>
        </p:txBody>
      </p:sp>
      <p:pic>
        <p:nvPicPr>
          <p:cNvPr id="31746" name="Picture 2"/>
          <p:cNvPicPr>
            <a:picLocks noChangeAspect="1" noChangeArrowheads="1"/>
          </p:cNvPicPr>
          <p:nvPr/>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3696" b="38932"/>
          <a:stretch/>
        </p:blipFill>
        <p:spPr bwMode="auto">
          <a:xfrm>
            <a:off x="4492140" y="4800600"/>
            <a:ext cx="3875305" cy="1598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ln/>
        </p:spPr>
        <p:txBody>
          <a:bodyPr/>
          <a:lstStyle/>
          <a:p>
            <a:pPr marL="119063" indent="-119063"/>
            <a:r>
              <a:rPr lang="en-US" dirty="0"/>
              <a:t>Fractional binary numbers</a:t>
            </a:r>
          </a:p>
        </p:txBody>
      </p:sp>
      <p:sp>
        <p:nvSpPr>
          <p:cNvPr id="11268" name="Rectangle 4"/>
          <p:cNvSpPr>
            <a:spLocks noGrp="1" noChangeArrowheads="1"/>
          </p:cNvSpPr>
          <p:nvPr>
            <p:ph type="body" idx="1"/>
          </p:nvPr>
        </p:nvSpPr>
        <p:spPr>
          <a:ln/>
        </p:spPr>
        <p:txBody>
          <a:bodyPr/>
          <a:lstStyle/>
          <a:p>
            <a:r>
              <a:rPr lang="en-US" dirty="0"/>
              <a:t>What is 1011.101</a:t>
            </a:r>
            <a:r>
              <a:rPr lang="en-US" baseline="-25000" dirty="0"/>
              <a:t>2</a:t>
            </a:r>
            <a:r>
              <a:rPr lang="en-US" dirty="0"/>
              <a: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9" name="Group 1"/>
          <p:cNvGraphicFramePr>
            <a:graphicFrameLocks noGrp="1"/>
          </p:cNvGraphicFramePr>
          <p:nvPr/>
        </p:nvGraphicFramePr>
        <p:xfrm>
          <a:off x="4114800" y="1079500"/>
          <a:ext cx="584200" cy="2129801"/>
        </p:xfrm>
        <a:graphic>
          <a:graphicData uri="http://schemas.openxmlformats.org/drawingml/2006/table">
            <a:tbl>
              <a:tblPr/>
              <a:tblGrid>
                <a:gridCol w="584200">
                  <a:extLst>
                    <a:ext uri="{9D8B030D-6E8A-4147-A177-3AD203B41FA5}">
                      <a16:colId xmlns:a16="http://schemas.microsoft.com/office/drawing/2014/main" xmlns="" val="20000"/>
                    </a:ext>
                  </a:extLst>
                </a:gridCol>
              </a:tblGrid>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980002"/>
                          </a:solidFill>
                          <a:effectLst/>
                          <a:latin typeface="Calibri" charset="0"/>
                          <a:ea typeface="Calibri" charset="0"/>
                          <a:cs typeface="Calibri" charset="0"/>
                          <a:sym typeface="Calibri" charset="0"/>
                        </a:rPr>
                        <a:t>2</a:t>
                      </a:r>
                      <a:r>
                        <a:rPr kumimoji="0" lang="en-US" sz="1800" b="0" i="0" u="none" strike="noStrike" cap="none" normalizeH="0" baseline="32000" dirty="0">
                          <a:ln>
                            <a:noFill/>
                          </a:ln>
                          <a:solidFill>
                            <a:srgbClr val="980002"/>
                          </a:solidFill>
                          <a:effectLst/>
                          <a:latin typeface="Calibri Italic" charset="0"/>
                          <a:ea typeface="Calibri Italic" charset="0"/>
                          <a:cs typeface="Calibri Italic" charset="0"/>
                          <a:sym typeface="Calibri Italic" charset="0"/>
                        </a:rPr>
                        <a:t>i</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30078">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2</a:t>
                      </a:r>
                      <a:r>
                        <a:rPr kumimoji="0" lang="en-US" sz="18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i-1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6542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1800" b="0" i="0" u="none" strike="noStrike" cap="none" normalizeH="0" baseline="0" dirty="0">
                        <a:ln>
                          <a:noFill/>
                        </a:ln>
                        <a:solidFill>
                          <a:srgbClr val="980002"/>
                        </a:solidFill>
                        <a:effectLst/>
                        <a:latin typeface="Calibri" charset="0"/>
                        <a:ea typeface="ヒラギノ角ゴ ProN W3" charset="0"/>
                        <a:cs typeface="ヒラギノ角ゴ ProN W3" charset="0"/>
                        <a:sym typeface="Calibri"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31775">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980002"/>
                          </a:solidFill>
                          <a:effectLst/>
                          <a:latin typeface="Calibri" charset="0"/>
                          <a:ea typeface="Calibri" charset="0"/>
                          <a:cs typeface="Calibri" charset="0"/>
                          <a:sym typeface="Calibri" charset="0"/>
                        </a:rPr>
                        <a:t>1</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graphicFrame>
        <p:nvGraphicFramePr>
          <p:cNvPr id="12315" name="Group 27"/>
          <p:cNvGraphicFramePr>
            <a:graphicFrameLocks noGrp="1"/>
          </p:cNvGraphicFramePr>
          <p:nvPr/>
        </p:nvGraphicFramePr>
        <p:xfrm>
          <a:off x="3581400" y="3733800"/>
          <a:ext cx="660400" cy="1727200"/>
        </p:xfrm>
        <a:graphic>
          <a:graphicData uri="http://schemas.openxmlformats.org/drawingml/2006/table">
            <a:tbl>
              <a:tblPr/>
              <a:tblGrid>
                <a:gridCol w="660400">
                  <a:extLst>
                    <a:ext uri="{9D8B030D-6E8A-4147-A177-3AD203B41FA5}">
                      <a16:colId xmlns:a16="http://schemas.microsoft.com/office/drawing/2014/main" xmlns="" val="20000"/>
                    </a:ext>
                  </a:extLst>
                </a:gridCol>
              </a:tblGrid>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1/2</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1/4</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23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a:ln>
                            <a:noFill/>
                          </a:ln>
                          <a:solidFill>
                            <a:srgbClr val="980002"/>
                          </a:solidFill>
                          <a:effectLst/>
                          <a:latin typeface="Calibri" charset="0"/>
                          <a:ea typeface="Calibri" charset="0"/>
                          <a:cs typeface="Calibri" charset="0"/>
                          <a:sym typeface="Calibri" charset="0"/>
                        </a:rPr>
                        <a:t>1/8</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2032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000" b="0" i="0" u="none" strike="noStrike" cap="none" normalizeH="0" baseline="0">
                        <a:ln>
                          <a:noFill/>
                        </a:ln>
                        <a:solidFill>
                          <a:srgbClr val="980002"/>
                        </a:solidFill>
                        <a:effectLst/>
                        <a:latin typeface="Calibri" charset="0"/>
                        <a:ea typeface="ヒラギノ角ゴ ProN W3" charset="0"/>
                        <a:cs typeface="ヒラギノ角ゴ ProN W3" charset="0"/>
                        <a:sym typeface="Calibri" charset="0"/>
                      </a:endParaRP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5085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rgbClr val="980002"/>
                          </a:solidFill>
                          <a:effectLst/>
                          <a:latin typeface="Calibri" charset="0"/>
                          <a:ea typeface="Calibri" charset="0"/>
                          <a:cs typeface="Calibri" charset="0"/>
                          <a:sym typeface="Calibri" charset="0"/>
                        </a:rPr>
                        <a:t>2</a:t>
                      </a:r>
                      <a:r>
                        <a:rPr kumimoji="0" lang="en-US" sz="2000" b="0" i="0" u="none" strike="noStrike" cap="none" normalizeH="0" baseline="32000">
                          <a:ln>
                            <a:noFill/>
                          </a:ln>
                          <a:solidFill>
                            <a:srgbClr val="980002"/>
                          </a:solidFill>
                          <a:effectLst/>
                          <a:latin typeface="Calibri Italic" charset="0"/>
                          <a:ea typeface="Calibri Italic" charset="0"/>
                          <a:cs typeface="Calibri Italic" charset="0"/>
                          <a:sym typeface="Calibri Italic" charset="0"/>
                        </a:rPr>
                        <a:t>-j</a:t>
                      </a:r>
                    </a:p>
                  </a:txBody>
                  <a:tcPr marL="0" marR="0" marT="0" marB="0"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12337" name="Group 49"/>
          <p:cNvGraphicFramePr>
            <a:graphicFrameLocks noGrp="1"/>
          </p:cNvGraphicFramePr>
          <p:nvPr>
            <p:extLst>
              <p:ext uri="{D42A27DB-BD31-4B8C-83A1-F6EECF244321}">
                <p14:modId xmlns:p14="http://schemas.microsoft.com/office/powerpoint/2010/main" val="4238005844"/>
              </p:ext>
            </p:extLst>
          </p:nvPr>
        </p:nvGraphicFramePr>
        <p:xfrm>
          <a:off x="901700" y="3187700"/>
          <a:ext cx="6527800" cy="546100"/>
        </p:xfrm>
        <a:graphic>
          <a:graphicData uri="http://schemas.openxmlformats.org/drawingml/2006/table">
            <a:tbl>
              <a:tblPr/>
              <a:tblGrid>
                <a:gridCol w="571500">
                  <a:extLst>
                    <a:ext uri="{9D8B030D-6E8A-4147-A177-3AD203B41FA5}">
                      <a16:colId xmlns:a16="http://schemas.microsoft.com/office/drawing/2014/main" xmlns="" val="20000"/>
                    </a:ext>
                  </a:extLst>
                </a:gridCol>
                <a:gridCol w="5842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gridCol w="571500">
                  <a:extLst>
                    <a:ext uri="{9D8B030D-6E8A-4147-A177-3AD203B41FA5}">
                      <a16:colId xmlns:a16="http://schemas.microsoft.com/office/drawing/2014/main" xmlns="" val="20003"/>
                    </a:ext>
                  </a:extLst>
                </a:gridCol>
                <a:gridCol w="571500">
                  <a:extLst>
                    <a:ext uri="{9D8B030D-6E8A-4147-A177-3AD203B41FA5}">
                      <a16:colId xmlns:a16="http://schemas.microsoft.com/office/drawing/2014/main" xmlns="" val="20004"/>
                    </a:ext>
                  </a:extLst>
                </a:gridCol>
                <a:gridCol w="571500">
                  <a:extLst>
                    <a:ext uri="{9D8B030D-6E8A-4147-A177-3AD203B41FA5}">
                      <a16:colId xmlns:a16="http://schemas.microsoft.com/office/drawing/2014/main" xmlns="" val="20005"/>
                    </a:ext>
                  </a:extLst>
                </a:gridCol>
                <a:gridCol w="571500">
                  <a:extLst>
                    <a:ext uri="{9D8B030D-6E8A-4147-A177-3AD203B41FA5}">
                      <a16:colId xmlns:a16="http://schemas.microsoft.com/office/drawing/2014/main" xmlns="" val="20006"/>
                    </a:ext>
                  </a:extLst>
                </a:gridCol>
                <a:gridCol w="571500">
                  <a:extLst>
                    <a:ext uri="{9D8B030D-6E8A-4147-A177-3AD203B41FA5}">
                      <a16:colId xmlns:a16="http://schemas.microsoft.com/office/drawing/2014/main" xmlns="" val="20007"/>
                    </a:ext>
                  </a:extLst>
                </a:gridCol>
                <a:gridCol w="571500">
                  <a:extLst>
                    <a:ext uri="{9D8B030D-6E8A-4147-A177-3AD203B41FA5}">
                      <a16:colId xmlns:a16="http://schemas.microsoft.com/office/drawing/2014/main" xmlns="" val="20008"/>
                    </a:ext>
                  </a:extLst>
                </a:gridCol>
                <a:gridCol w="685800">
                  <a:extLst>
                    <a:ext uri="{9D8B030D-6E8A-4147-A177-3AD203B41FA5}">
                      <a16:colId xmlns:a16="http://schemas.microsoft.com/office/drawing/2014/main" xmlns="" val="20009"/>
                    </a:ext>
                  </a:extLst>
                </a:gridCol>
                <a:gridCol w="571500">
                  <a:extLst>
                    <a:ext uri="{9D8B030D-6E8A-4147-A177-3AD203B41FA5}">
                      <a16:colId xmlns:a16="http://schemas.microsoft.com/office/drawing/2014/main" xmlns="" val="20010"/>
                    </a:ext>
                  </a:extLst>
                </a:gridCol>
              </a:tblGrid>
              <a:tr h="5461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i</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i-1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0</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-1</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-2</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a:ln>
                            <a:noFill/>
                          </a:ln>
                          <a:solidFill>
                            <a:schemeClr val="tx1"/>
                          </a:solidFill>
                          <a:effectLst/>
                          <a:latin typeface="Calibri Italic" charset="0"/>
                          <a:ea typeface="Calibri Italic" charset="0"/>
                          <a:cs typeface="Calibri Italic" charset="0"/>
                          <a:sym typeface="Calibri Italic" charset="0"/>
                        </a:rPr>
                        <a:t>-3</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800" b="0" i="0" u="none" strike="noStrike" cap="none" normalizeH="0" baseline="0" dirty="0">
                          <a:ln>
                            <a:noFill/>
                          </a:ln>
                          <a:solidFill>
                            <a:schemeClr val="tx1"/>
                          </a:solidFill>
                          <a:effectLst/>
                          <a:latin typeface="Calibri Italic" charset="0"/>
                          <a:ea typeface="Calibri Italic" charset="0"/>
                          <a:cs typeface="Calibri Italic" charset="0"/>
                          <a:sym typeface="Calibri Italic" charset="0"/>
                        </a:rPr>
                        <a:t>b</a:t>
                      </a:r>
                      <a:r>
                        <a:rPr kumimoji="0" lang="en-US" sz="2800" b="0" i="0" u="none" strike="noStrike" cap="none" normalizeH="0" baseline="-6000" dirty="0">
                          <a:ln>
                            <a:noFill/>
                          </a:ln>
                          <a:solidFill>
                            <a:schemeClr val="tx1"/>
                          </a:solidFill>
                          <a:effectLst/>
                          <a:latin typeface="Calibri Italic" charset="0"/>
                          <a:ea typeface="Calibri Italic" charset="0"/>
                          <a:cs typeface="Calibri Italic" charset="0"/>
                          <a:sym typeface="Calibri Italic" charset="0"/>
                        </a:rPr>
                        <a:t>-j</a:t>
                      </a:r>
                    </a:p>
                  </a:txBody>
                  <a:tcPr marL="50800" marR="50800" marT="50800" marB="50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bl>
          </a:graphicData>
        </a:graphic>
      </p:graphicFrame>
      <p:sp>
        <p:nvSpPr>
          <p:cNvPr id="12385" name="Rectangle 97"/>
          <p:cNvSpPr>
            <a:spLocks/>
          </p:cNvSpPr>
          <p:nvPr/>
        </p:nvSpPr>
        <p:spPr bwMode="auto">
          <a:xfrm rot="10800000">
            <a:off x="6205538" y="4057650"/>
            <a:ext cx="561975"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86" name="Rectangle 98"/>
          <p:cNvSpPr>
            <a:spLocks noGrp="1" noChangeArrowheads="1"/>
          </p:cNvSpPr>
          <p:nvPr>
            <p:ph type="title"/>
          </p:nvPr>
        </p:nvSpPr>
        <p:spPr>
          <a:xfrm>
            <a:off x="381000" y="0"/>
            <a:ext cx="6870700" cy="1558925"/>
          </a:xfrm>
          <a:ln/>
        </p:spPr>
        <p:txBody>
          <a:bodyPr/>
          <a:lstStyle/>
          <a:p>
            <a:pPr marL="80963" indent="-80963"/>
            <a:r>
              <a:rPr lang="en-US">
                <a:latin typeface="Calibri" charset="0"/>
                <a:ea typeface="Calibri" charset="0"/>
                <a:cs typeface="Calibri" charset="0"/>
                <a:sym typeface="Calibri" charset="0"/>
              </a:rPr>
              <a:t>Fractional Binary Numbers</a:t>
            </a:r>
            <a:endParaRPr lang="en-US">
              <a:latin typeface="Calibri" charset="0"/>
              <a:ea typeface="ヒラギノ角ゴ ProN W3" charset="0"/>
              <a:cs typeface="ヒラギノ角ゴ ProN W3" charset="0"/>
              <a:sym typeface="Calibri" charset="0"/>
            </a:endParaRPr>
          </a:p>
        </p:txBody>
      </p:sp>
      <p:sp>
        <p:nvSpPr>
          <p:cNvPr id="12387" name="Rectangle 99"/>
          <p:cNvSpPr>
            <a:spLocks noGrp="1" noChangeArrowheads="1"/>
          </p:cNvSpPr>
          <p:nvPr>
            <p:ph type="body" idx="1"/>
          </p:nvPr>
        </p:nvSpPr>
        <p:spPr>
          <a:xfrm>
            <a:off x="442913" y="5008563"/>
            <a:ext cx="8472487" cy="1849437"/>
          </a:xfrm>
          <a:ln/>
        </p:spPr>
        <p:txBody>
          <a:bodyPr/>
          <a:lstStyle/>
          <a:p>
            <a:pPr marL="215900" indent="-215900">
              <a:spcBef>
                <a:spcPct val="0"/>
              </a:spcBef>
            </a:pPr>
            <a:r>
              <a:rPr lang="en-US">
                <a:ea typeface="Calibri" charset="0"/>
                <a:cs typeface="Calibri" charset="0"/>
              </a:rPr>
              <a:t>Representation</a:t>
            </a:r>
            <a:endParaRPr lang="en-US"/>
          </a:p>
          <a:p>
            <a:pPr lvl="1"/>
            <a:r>
              <a:rPr lang="en-US"/>
              <a:t>Bits to right of “binary point” represent fractional powers of 2</a:t>
            </a:r>
          </a:p>
          <a:p>
            <a:pPr lvl="1"/>
            <a:r>
              <a:rPr lang="en-US"/>
              <a:t>Represents rational number:</a:t>
            </a:r>
          </a:p>
        </p:txBody>
      </p:sp>
      <p:sp>
        <p:nvSpPr>
          <p:cNvPr id="12388" name="Freeform 100"/>
          <p:cNvSpPr>
            <a:spLocks/>
          </p:cNvSpPr>
          <p:nvPr/>
        </p:nvSpPr>
        <p:spPr bwMode="auto">
          <a:xfrm>
            <a:off x="4040188" y="3017838"/>
            <a:ext cx="1651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sz="3600"/>
          </a:p>
        </p:txBody>
      </p:sp>
      <p:sp>
        <p:nvSpPr>
          <p:cNvPr id="12389" name="Freeform 101"/>
          <p:cNvSpPr>
            <a:spLocks/>
          </p:cNvSpPr>
          <p:nvPr/>
        </p:nvSpPr>
        <p:spPr bwMode="auto">
          <a:xfrm>
            <a:off x="3505200" y="2586038"/>
            <a:ext cx="698500" cy="53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0" name="Freeform 102"/>
          <p:cNvSpPr>
            <a:spLocks/>
          </p:cNvSpPr>
          <p:nvPr/>
        </p:nvSpPr>
        <p:spPr bwMode="auto">
          <a:xfrm>
            <a:off x="2955925" y="2344738"/>
            <a:ext cx="12446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1" name="Freeform 103"/>
          <p:cNvSpPr>
            <a:spLocks/>
          </p:cNvSpPr>
          <p:nvPr/>
        </p:nvSpPr>
        <p:spPr bwMode="auto">
          <a:xfrm>
            <a:off x="1778000" y="1671638"/>
            <a:ext cx="2425700" cy="14478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2" name="Freeform 104"/>
          <p:cNvSpPr>
            <a:spLocks/>
          </p:cNvSpPr>
          <p:nvPr/>
        </p:nvSpPr>
        <p:spPr bwMode="auto">
          <a:xfrm>
            <a:off x="1028700" y="1316038"/>
            <a:ext cx="3175000" cy="18034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3" name="Rectangle 105"/>
          <p:cNvSpPr>
            <a:spLocks/>
          </p:cNvSpPr>
          <p:nvPr/>
        </p:nvSpPr>
        <p:spPr bwMode="auto">
          <a:xfrm>
            <a:off x="2111375" y="2420938"/>
            <a:ext cx="560388" cy="533400"/>
          </a:xfrm>
          <a:prstGeom prst="rect">
            <a:avLst/>
          </a:prstGeom>
          <a:solidFill>
            <a:srgbClr val="FFFFFF"/>
          </a:solidFill>
          <a:ln w="25400" cap="flat">
            <a:noFill/>
            <a:miter lim="800000"/>
            <a:headEnd type="none" w="med" len="med"/>
            <a:tailEnd type="none" w="med" len="med"/>
          </a:ln>
        </p:spPr>
        <p:txBody>
          <a:bodyPr wrap="none" lIns="38100" tIns="38100" rIns="38100" bIns="38100" anchor="ctr"/>
          <a:lstStyle/>
          <a:p>
            <a:pPr algn="l"/>
            <a:r>
              <a:rPr lang="en-US" sz="2400">
                <a:solidFill>
                  <a:schemeClr val="tx1"/>
                </a:solidFill>
                <a:latin typeface="Times" pitchFamily="18" charset="0"/>
                <a:ea typeface="Times" pitchFamily="18" charset="0"/>
                <a:cs typeface="Times" pitchFamily="18" charset="0"/>
                <a:sym typeface="Times" pitchFamily="18" charset="0"/>
              </a:rPr>
              <a:t>• • •</a:t>
            </a:r>
          </a:p>
        </p:txBody>
      </p:sp>
      <p:sp>
        <p:nvSpPr>
          <p:cNvPr id="12394" name="Freeform 106"/>
          <p:cNvSpPr>
            <a:spLocks/>
          </p:cNvSpPr>
          <p:nvPr/>
        </p:nvSpPr>
        <p:spPr bwMode="auto">
          <a:xfrm rot="10800000">
            <a:off x="4298950" y="3778250"/>
            <a:ext cx="342900" cy="10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5" name="Freeform 107"/>
          <p:cNvSpPr>
            <a:spLocks/>
          </p:cNvSpPr>
          <p:nvPr/>
        </p:nvSpPr>
        <p:spPr bwMode="auto">
          <a:xfrm rot="10800000">
            <a:off x="4286250" y="3778250"/>
            <a:ext cx="977900" cy="393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6" name="Freeform 108"/>
          <p:cNvSpPr>
            <a:spLocks/>
          </p:cNvSpPr>
          <p:nvPr/>
        </p:nvSpPr>
        <p:spPr bwMode="auto">
          <a:xfrm rot="10800000">
            <a:off x="4284663" y="3790950"/>
            <a:ext cx="1574800" cy="7747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7" name="Freeform 109"/>
          <p:cNvSpPr>
            <a:spLocks/>
          </p:cNvSpPr>
          <p:nvPr/>
        </p:nvSpPr>
        <p:spPr bwMode="auto">
          <a:xfrm rot="10800000">
            <a:off x="4275138" y="3752850"/>
            <a:ext cx="2717800" cy="1371600"/>
          </a:xfrm>
          <a:custGeom>
            <a:avLst/>
            <a:gdLst/>
            <a:ahLst/>
            <a:cxnLst>
              <a:cxn ang="0">
                <a:pos x="21600" y="0"/>
              </a:cxn>
              <a:cxn ang="0">
                <a:pos x="0" y="0"/>
              </a:cxn>
              <a:cxn ang="0">
                <a:pos x="0" y="21600"/>
              </a:cxn>
            </a:cxnLst>
            <a:rect l="0" t="0" r="r" b="b"/>
            <a:pathLst>
              <a:path w="21600" h="21600">
                <a:moveTo>
                  <a:pt x="21600" y="0"/>
                </a:moveTo>
                <a:lnTo>
                  <a:pt x="0" y="0"/>
                </a:lnTo>
                <a:lnTo>
                  <a:pt x="0" y="21600"/>
                </a:lnTo>
              </a:path>
            </a:pathLst>
          </a:custGeom>
          <a:noFill/>
          <a:ln w="25400" cap="flat">
            <a:solidFill>
              <a:srgbClr val="7F7F7F"/>
            </a:solidFill>
            <a:prstDash val="solid"/>
            <a:round/>
            <a:headEnd type="none" w="med" len="med"/>
            <a:tailEnd type="none" w="med" len="med"/>
          </a:ln>
        </p:spPr>
        <p:txBody>
          <a:bodyPr lIns="0" tIns="0" rIns="0" bIns="0"/>
          <a:lstStyle/>
          <a:p>
            <a:endParaRPr lang="en-US"/>
          </a:p>
        </p:txBody>
      </p:sp>
      <p:sp>
        <p:nvSpPr>
          <p:cNvPr id="12398" name="Oval 110"/>
          <p:cNvSpPr>
            <a:spLocks/>
          </p:cNvSpPr>
          <p:nvPr/>
        </p:nvSpPr>
        <p:spPr bwMode="auto">
          <a:xfrm>
            <a:off x="4341751" y="3629726"/>
            <a:ext cx="165100" cy="165100"/>
          </a:xfrm>
          <a:prstGeom prst="ellipse">
            <a:avLst/>
          </a:prstGeom>
          <a:solidFill>
            <a:srgbClr val="000000"/>
          </a:solidFill>
          <a:ln w="25400" cap="flat">
            <a:solidFill>
              <a:schemeClr val="tx1"/>
            </a:solidFill>
            <a:prstDash val="solid"/>
            <a:miter lim="800000"/>
            <a:headEnd type="none" w="med" len="med"/>
            <a:tailEnd type="none" w="med" len="med"/>
          </a:ln>
        </p:spPr>
        <p:txBody>
          <a:bodyPr lIns="0" tIns="0" rIns="0" bIns="0"/>
          <a:lstStyle/>
          <a:p>
            <a:endParaRPr lang="en-US"/>
          </a:p>
        </p:txBody>
      </p:sp>
      <p:pic>
        <p:nvPicPr>
          <p:cNvPr id="12399" name="Picture 111"/>
          <p:cNvPicPr>
            <a:picLocks noChangeAspect="1" noChangeArrowheads="1"/>
          </p:cNvPicPr>
          <p:nvPr/>
        </p:nvPicPr>
        <p:blipFill>
          <a:blip r:embed="rId3"/>
          <a:srcRect/>
          <a:stretch>
            <a:fillRect/>
          </a:stretch>
        </p:blipFill>
        <p:spPr bwMode="auto">
          <a:xfrm>
            <a:off x="4940300" y="5810250"/>
            <a:ext cx="1320800" cy="781050"/>
          </a:xfrm>
          <a:prstGeom prst="rect">
            <a:avLst/>
          </a:prstGeom>
          <a:noFill/>
          <a:ln w="12700" cap="flat">
            <a:noFill/>
            <a:miter lim="800000"/>
            <a:headEnd/>
            <a:tailEnd/>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ln/>
        </p:spPr>
        <p:txBody>
          <a:bodyPr/>
          <a:lstStyle/>
          <a:p>
            <a:pPr marL="119063" indent="-119063"/>
            <a:r>
              <a:rPr lang="en-US"/>
              <a:t>Fractional Binary Numbers: Examples</a:t>
            </a:r>
          </a:p>
        </p:txBody>
      </p:sp>
      <p:sp>
        <p:nvSpPr>
          <p:cNvPr id="15367" name="Rectangle 7"/>
          <p:cNvSpPr>
            <a:spLocks/>
          </p:cNvSpPr>
          <p:nvPr/>
        </p:nvSpPr>
        <p:spPr bwMode="auto">
          <a:xfrm>
            <a:off x="381000" y="1397000"/>
            <a:ext cx="8382000" cy="5232400"/>
          </a:xfrm>
          <a:prstGeom prst="rect">
            <a:avLst/>
          </a:prstGeom>
          <a:noFill/>
          <a:ln w="9525" cap="flat">
            <a:noFill/>
            <a:miter lim="800000"/>
            <a:headEnd type="none" w="med" len="med"/>
            <a:tailEnd type="none" w="med" len="med"/>
          </a:ln>
        </p:spPr>
        <p:txBody>
          <a:bodyPr lIns="0" tIns="0" rIns="0" bIns="0"/>
          <a:lstStyle/>
          <a:p>
            <a:pPr marL="254000" indent="-254000" algn="l">
              <a:spcBef>
                <a:spcPts val="575"/>
              </a:spcBef>
              <a:buClr>
                <a:srgbClr val="990000"/>
              </a:buClr>
              <a:buSzPct val="60000"/>
              <a:buFont typeface="Wingdings 2" charset="2"/>
              <a:buChar char="¢"/>
              <a:tabLst>
                <a:tab pos="1031875" algn="l"/>
                <a:tab pos="2398713" algn="l"/>
              </a:tabLst>
            </a:pPr>
            <a:r>
              <a:rPr lang="en-US" sz="2400" dirty="0">
                <a:solidFill>
                  <a:schemeClr val="tx1"/>
                </a:solidFill>
                <a:latin typeface="Calibri Bold" charset="0"/>
                <a:ea typeface="Calibri Bold" charset="0"/>
                <a:cs typeface="Calibri Bold" charset="0"/>
                <a:sym typeface="Calibri Bold" charset="0"/>
              </a:rPr>
              <a:t>Value		Representation</a:t>
            </a:r>
          </a:p>
          <a:p>
            <a:pPr marL="254000" indent="-254000" algn="l">
              <a:spcBef>
                <a:spcPts val="600"/>
              </a:spcBef>
              <a:tabLst>
                <a:tab pos="1031875" algn="l"/>
                <a:tab pos="2398713" algn="l"/>
              </a:tabLst>
            </a:pPr>
            <a:r>
              <a:rPr lang="en-US" sz="2000" dirty="0">
                <a:solidFill>
                  <a:schemeClr val="tx1"/>
                </a:solidFill>
                <a:latin typeface="Monaco" charset="0"/>
                <a:ea typeface="Monaco" charset="0"/>
                <a:cs typeface="Monaco" charset="0"/>
                <a:sym typeface="Monaco" charset="0"/>
              </a:rPr>
              <a:t>	</a:t>
            </a:r>
            <a:r>
              <a:rPr lang="en-US" sz="2000" dirty="0">
                <a:solidFill>
                  <a:schemeClr val="tx1"/>
                </a:solidFill>
                <a:latin typeface="Calibri"/>
                <a:ea typeface="Monaco" charset="0"/>
                <a:cs typeface="Calibri"/>
                <a:sym typeface="Monaco" charset="0"/>
              </a:rPr>
              <a:t>5 3/4 	</a:t>
            </a:r>
            <a:r>
              <a:rPr lang="en-US" sz="2000" dirty="0">
                <a:solidFill>
                  <a:srgbClr val="C00000"/>
                </a:solidFill>
                <a:latin typeface="Calibri"/>
                <a:ea typeface="Monaco" charset="0"/>
                <a:cs typeface="Calibri"/>
                <a:sym typeface="Monaco" charset="0"/>
              </a:rPr>
              <a:t>= 23/4</a:t>
            </a:r>
            <a:r>
              <a:rPr lang="en-US" sz="2000" dirty="0">
                <a:solidFill>
                  <a:schemeClr val="tx1"/>
                </a:solidFill>
                <a:latin typeface="Monaco" charset="0"/>
                <a:ea typeface="Monaco" charset="0"/>
                <a:cs typeface="Monaco" charset="0"/>
                <a:sym typeface="Monaco" charset="0"/>
              </a:rPr>
              <a:t>	</a:t>
            </a:r>
            <a:r>
              <a:rPr lang="en-US" sz="2000" b="1" dirty="0">
                <a:solidFill>
                  <a:schemeClr val="tx1"/>
                </a:solidFill>
                <a:latin typeface="Courier New"/>
                <a:ea typeface="Monaco" charset="0"/>
                <a:cs typeface="Courier New"/>
                <a:sym typeface="Monaco" charset="0"/>
              </a:rPr>
              <a:t>101.11</a:t>
            </a:r>
            <a:r>
              <a:rPr lang="en-US" sz="2000" b="1" baseline="-6000" dirty="0">
                <a:solidFill>
                  <a:schemeClr val="tx1"/>
                </a:solidFill>
                <a:latin typeface="Courier New"/>
                <a:ea typeface="Monaco" charset="0"/>
                <a:cs typeface="Courier New"/>
                <a:sym typeface="Monaco" charset="0"/>
              </a:rPr>
              <a:t>2		</a:t>
            </a:r>
            <a:r>
              <a:rPr lang="en-US" sz="2000" dirty="0">
                <a:solidFill>
                  <a:schemeClr val="tx1"/>
                </a:solidFill>
                <a:latin typeface="Calibri"/>
                <a:ea typeface="Monaco" charset="0"/>
                <a:cs typeface="Calibri"/>
                <a:sym typeface="Monaco" charset="0"/>
              </a:rPr>
              <a:t>= 4 + 1 + 1/2  + 1/4</a:t>
            </a:r>
            <a:endParaRPr lang="en-US" sz="2000" dirty="0">
              <a:solidFill>
                <a:schemeClr val="tx1"/>
              </a:solidFill>
              <a:latin typeface="Calibri"/>
              <a:ea typeface="Monaco" charset="0"/>
              <a:cs typeface="Calibri"/>
              <a:sym typeface="Calibri" charset="0"/>
            </a:endParaRPr>
          </a:p>
          <a:p>
            <a:pPr marL="254000" indent="-254000" algn="l">
              <a:spcBef>
                <a:spcPts val="600"/>
              </a:spcBef>
              <a:tabLst>
                <a:tab pos="1031875" algn="l"/>
                <a:tab pos="2398713" algn="l"/>
              </a:tabLst>
            </a:pPr>
            <a:r>
              <a:rPr lang="en-US" sz="2000" dirty="0">
                <a:solidFill>
                  <a:schemeClr val="tx1"/>
                </a:solidFill>
                <a:latin typeface="Monaco" charset="0"/>
                <a:ea typeface="Monaco" charset="0"/>
                <a:cs typeface="Monaco" charset="0"/>
                <a:sym typeface="Monaco" charset="0"/>
              </a:rPr>
              <a:t> 	</a:t>
            </a:r>
            <a:r>
              <a:rPr lang="en-US" sz="2000" dirty="0">
                <a:solidFill>
                  <a:schemeClr val="tx1"/>
                </a:solidFill>
                <a:latin typeface="Calibri"/>
                <a:ea typeface="Monaco" charset="0"/>
                <a:cs typeface="Calibri"/>
                <a:sym typeface="Monaco" charset="0"/>
              </a:rPr>
              <a:t>2 7/8 	</a:t>
            </a:r>
            <a:r>
              <a:rPr lang="en-US" sz="2000" dirty="0">
                <a:solidFill>
                  <a:srgbClr val="C00000"/>
                </a:solidFill>
                <a:latin typeface="Calibri"/>
                <a:ea typeface="Monaco" charset="0"/>
                <a:cs typeface="Calibri"/>
                <a:sym typeface="Monaco" charset="0"/>
              </a:rPr>
              <a:t>= 23/8</a:t>
            </a:r>
            <a:r>
              <a:rPr lang="en-US" sz="2000" dirty="0">
                <a:solidFill>
                  <a:schemeClr val="tx1"/>
                </a:solidFill>
                <a:latin typeface="Monaco" charset="0"/>
                <a:ea typeface="Monaco" charset="0"/>
                <a:cs typeface="Monaco" charset="0"/>
                <a:sym typeface="Monaco" charset="0"/>
              </a:rPr>
              <a:t>	</a:t>
            </a:r>
            <a:r>
              <a:rPr lang="en-US" sz="2000" b="1" dirty="0">
                <a:solidFill>
                  <a:schemeClr val="bg1"/>
                </a:solidFill>
                <a:latin typeface="Courier New"/>
                <a:ea typeface="Monaco" charset="0"/>
                <a:cs typeface="Courier New"/>
                <a:sym typeface="Monaco" charset="0"/>
              </a:rPr>
              <a:t>0</a:t>
            </a:r>
            <a:r>
              <a:rPr lang="en-US" sz="2000" b="1" dirty="0">
                <a:solidFill>
                  <a:schemeClr val="tx1"/>
                </a:solidFill>
                <a:latin typeface="Courier New"/>
                <a:ea typeface="Monaco" charset="0"/>
                <a:cs typeface="Courier New"/>
                <a:sym typeface="Monaco" charset="0"/>
              </a:rPr>
              <a:t>10.111</a:t>
            </a:r>
            <a:r>
              <a:rPr lang="en-US" sz="2000" b="1" baseline="-6000" dirty="0">
                <a:solidFill>
                  <a:schemeClr val="tx1"/>
                </a:solidFill>
                <a:latin typeface="Courier New"/>
                <a:ea typeface="Monaco" charset="0"/>
                <a:cs typeface="Courier New"/>
                <a:sym typeface="Monaco" charset="0"/>
              </a:rPr>
              <a:t>2		</a:t>
            </a:r>
            <a:r>
              <a:rPr lang="en-US" sz="2000" dirty="0">
                <a:solidFill>
                  <a:schemeClr val="tx1"/>
                </a:solidFill>
                <a:latin typeface="Calibri"/>
                <a:ea typeface="Monaco" charset="0"/>
                <a:cs typeface="Calibri"/>
                <a:sym typeface="Monaco" charset="0"/>
              </a:rPr>
              <a:t>= 2 + 1/2  + 1/4 + 1/8</a:t>
            </a:r>
            <a:endParaRPr lang="en-US" sz="2000" b="1" dirty="0">
              <a:solidFill>
                <a:schemeClr val="tx1"/>
              </a:solidFill>
              <a:latin typeface="Courier New"/>
              <a:ea typeface="Calibri" charset="0"/>
              <a:cs typeface="Courier New"/>
              <a:sym typeface="Calibri" charset="0"/>
            </a:endParaRPr>
          </a:p>
          <a:p>
            <a:pPr marL="254000" indent="-254000" algn="l">
              <a:spcBef>
                <a:spcPts val="600"/>
              </a:spcBef>
              <a:tabLst>
                <a:tab pos="1031875" algn="l"/>
                <a:tab pos="2398713" algn="l"/>
              </a:tabLst>
            </a:pPr>
            <a:r>
              <a:rPr lang="en-US" sz="2000" dirty="0">
                <a:solidFill>
                  <a:schemeClr val="tx1"/>
                </a:solidFill>
                <a:latin typeface="Monaco" charset="0"/>
                <a:ea typeface="Monaco" charset="0"/>
                <a:cs typeface="Monaco" charset="0"/>
                <a:sym typeface="Monaco" charset="0"/>
              </a:rPr>
              <a:t> 	</a:t>
            </a:r>
            <a:r>
              <a:rPr lang="en-US" sz="2000" dirty="0">
                <a:solidFill>
                  <a:schemeClr val="tx1"/>
                </a:solidFill>
                <a:latin typeface="Calibri"/>
                <a:ea typeface="Monaco" charset="0"/>
                <a:cs typeface="Calibri"/>
                <a:sym typeface="Monaco" charset="0"/>
              </a:rPr>
              <a:t>1 7/16	</a:t>
            </a:r>
            <a:r>
              <a:rPr lang="en-US" sz="2000" dirty="0">
                <a:solidFill>
                  <a:srgbClr val="C00000"/>
                </a:solidFill>
                <a:latin typeface="Calibri"/>
                <a:ea typeface="Monaco" charset="0"/>
                <a:cs typeface="Calibri"/>
                <a:sym typeface="Monaco" charset="0"/>
              </a:rPr>
              <a:t>= 23/16</a:t>
            </a:r>
            <a:r>
              <a:rPr lang="en-US" sz="2000" dirty="0">
                <a:solidFill>
                  <a:schemeClr val="tx1"/>
                </a:solidFill>
                <a:latin typeface="Monaco" charset="0"/>
                <a:ea typeface="Monaco" charset="0"/>
                <a:cs typeface="Monaco" charset="0"/>
                <a:sym typeface="Monaco" charset="0"/>
              </a:rPr>
              <a:t>	</a:t>
            </a:r>
            <a:r>
              <a:rPr lang="en-US" sz="2000" b="1" dirty="0">
                <a:solidFill>
                  <a:schemeClr val="bg1"/>
                </a:solidFill>
                <a:latin typeface="Courier New"/>
                <a:ea typeface="Monaco" charset="0"/>
                <a:cs typeface="Courier New"/>
                <a:sym typeface="Monaco" charset="0"/>
              </a:rPr>
              <a:t>00</a:t>
            </a:r>
            <a:r>
              <a:rPr lang="en-US" sz="2000" b="1" dirty="0">
                <a:solidFill>
                  <a:schemeClr val="tx1"/>
                </a:solidFill>
                <a:latin typeface="Courier New"/>
                <a:ea typeface="Monaco" charset="0"/>
                <a:cs typeface="Courier New"/>
                <a:sym typeface="Monaco" charset="0"/>
              </a:rPr>
              <a:t>1.0111</a:t>
            </a:r>
            <a:r>
              <a:rPr lang="en-US" sz="2000" b="1" baseline="-6000" dirty="0">
                <a:solidFill>
                  <a:schemeClr val="tx1"/>
                </a:solidFill>
                <a:latin typeface="Courier New"/>
                <a:ea typeface="Monaco" charset="0"/>
                <a:cs typeface="Courier New"/>
                <a:sym typeface="Monaco" charset="0"/>
              </a:rPr>
              <a:t>2	</a:t>
            </a:r>
            <a:r>
              <a:rPr lang="en-US" sz="2000" dirty="0">
                <a:solidFill>
                  <a:schemeClr val="tx1"/>
                </a:solidFill>
                <a:latin typeface="Calibri"/>
                <a:ea typeface="Monaco" charset="0"/>
                <a:cs typeface="Calibri"/>
                <a:sym typeface="Monaco" charset="0"/>
              </a:rPr>
              <a:t>= 1 + 1/4 + 1/8 + 1/16</a:t>
            </a:r>
            <a:endParaRPr lang="en-US" sz="2000" b="1" dirty="0">
              <a:solidFill>
                <a:schemeClr val="tx1"/>
              </a:solidFill>
              <a:latin typeface="Courier New"/>
              <a:ea typeface="Calibri" charset="0"/>
              <a:cs typeface="Courier New"/>
              <a:sym typeface="Calibri" charset="0"/>
            </a:endParaRPr>
          </a:p>
          <a:p>
            <a:pPr marL="254000" indent="-254000" algn="l">
              <a:spcBef>
                <a:spcPts val="4100"/>
              </a:spcBef>
              <a:buClr>
                <a:srgbClr val="990000"/>
              </a:buClr>
              <a:buSzPct val="60000"/>
              <a:buFont typeface="Wingdings 2" charset="2"/>
              <a:buChar char="¢"/>
              <a:tabLst>
                <a:tab pos="2398713" algn="l"/>
              </a:tabLst>
            </a:pPr>
            <a:r>
              <a:rPr lang="en-US" sz="2400" dirty="0">
                <a:solidFill>
                  <a:schemeClr val="tx1"/>
                </a:solidFill>
                <a:latin typeface="Calibri Bold" charset="0"/>
                <a:ea typeface="Calibri Bold" charset="0"/>
                <a:cs typeface="Calibri Bold" charset="0"/>
                <a:sym typeface="Calibri Bold" charset="0"/>
              </a:rPr>
              <a:t>Observations</a:t>
            </a:r>
          </a:p>
          <a:p>
            <a:pPr marL="711200" lvl="1" indent="-254000" algn="l">
              <a:spcBef>
                <a:spcPts val="475"/>
              </a:spcBef>
              <a:buClr>
                <a:srgbClr val="990000"/>
              </a:buClr>
              <a:buSzPct val="110000"/>
              <a:buFont typeface="Wingdings" charset="2"/>
              <a:buChar char="§"/>
              <a:tabLst>
                <a:tab pos="2398713" algn="l"/>
              </a:tabLst>
            </a:pPr>
            <a:r>
              <a:rPr lang="en-US" sz="2000" dirty="0">
                <a:solidFill>
                  <a:srgbClr val="C00000"/>
                </a:solidFill>
                <a:latin typeface="Calibri" charset="0"/>
                <a:ea typeface="Calibri" charset="0"/>
                <a:cs typeface="Calibri" charset="0"/>
                <a:sym typeface="Calibri" charset="0"/>
              </a:rPr>
              <a:t>Divide by 2 by shifting right </a:t>
            </a:r>
            <a:r>
              <a:rPr lang="en-US" sz="2000" dirty="0">
                <a:solidFill>
                  <a:schemeClr val="tx1"/>
                </a:solidFill>
                <a:latin typeface="Calibri" charset="0"/>
                <a:ea typeface="Calibri" charset="0"/>
                <a:cs typeface="Calibri" charset="0"/>
                <a:sym typeface="Calibri" charset="0"/>
              </a:rPr>
              <a:t>(unsigned)</a:t>
            </a:r>
          </a:p>
          <a:p>
            <a:pPr marL="711200" lvl="1" indent="-254000" algn="l">
              <a:spcBef>
                <a:spcPts val="475"/>
              </a:spcBef>
              <a:buClr>
                <a:srgbClr val="990000"/>
              </a:buClr>
              <a:buSzPct val="110000"/>
              <a:buFont typeface="Wingdings" charset="2"/>
              <a:buChar char="§"/>
              <a:tabLst>
                <a:tab pos="2398713" algn="l"/>
              </a:tabLst>
            </a:pPr>
            <a:r>
              <a:rPr lang="en-US" sz="2000" dirty="0">
                <a:solidFill>
                  <a:schemeClr val="tx1"/>
                </a:solidFill>
                <a:latin typeface="Calibri" charset="0"/>
                <a:ea typeface="Calibri" charset="0"/>
                <a:cs typeface="Calibri" charset="0"/>
                <a:sym typeface="Calibri" charset="0"/>
              </a:rPr>
              <a:t>Multiply by 2 by shifting left</a:t>
            </a:r>
          </a:p>
          <a:p>
            <a:pPr marL="711200" lvl="1" indent="-254000" algn="l">
              <a:spcBef>
                <a:spcPts val="475"/>
              </a:spcBef>
              <a:buClr>
                <a:srgbClr val="990000"/>
              </a:buClr>
              <a:buSzPct val="110000"/>
              <a:buFont typeface="Wingdings" charset="2"/>
              <a:buChar char="§"/>
              <a:tabLst>
                <a:tab pos="2398713" algn="l"/>
              </a:tabLst>
            </a:pPr>
            <a:r>
              <a:rPr lang="en-US" sz="2000" dirty="0">
                <a:solidFill>
                  <a:schemeClr val="tx1"/>
                </a:solidFill>
                <a:latin typeface="Calibri" charset="0"/>
                <a:ea typeface="Calibri" charset="0"/>
                <a:cs typeface="Calibri" charset="0"/>
                <a:sym typeface="Calibri" charset="0"/>
              </a:rPr>
              <a:t>Numbers of form 0.111111…</a:t>
            </a:r>
            <a:r>
              <a:rPr lang="en-US" sz="2000" baseline="-6000" dirty="0">
                <a:solidFill>
                  <a:schemeClr val="tx1"/>
                </a:solidFill>
                <a:latin typeface="Calibri" charset="0"/>
                <a:ea typeface="Calibri" charset="0"/>
                <a:cs typeface="Calibri" charset="0"/>
                <a:sym typeface="Calibri" charset="0"/>
              </a:rPr>
              <a:t>2</a:t>
            </a:r>
            <a:r>
              <a:rPr lang="en-US" sz="2000" dirty="0">
                <a:solidFill>
                  <a:schemeClr val="tx1"/>
                </a:solidFill>
                <a:latin typeface="Calibri" charset="0"/>
                <a:ea typeface="Calibri" charset="0"/>
                <a:cs typeface="Calibri" charset="0"/>
                <a:sym typeface="Calibri" charset="0"/>
              </a:rPr>
              <a:t> are just below 1.0</a:t>
            </a:r>
          </a:p>
          <a:p>
            <a:pPr marL="977900" lvl="2" indent="-203200" algn="l">
              <a:spcBef>
                <a:spcPts val="475"/>
              </a:spcBef>
              <a:buClr>
                <a:srgbClr val="000000"/>
              </a:buClr>
              <a:buSzPct val="80000"/>
              <a:buFont typeface="Wingdings" charset="2"/>
              <a:buChar char="§"/>
              <a:tabLst>
                <a:tab pos="2398713" algn="l"/>
              </a:tabLst>
            </a:pPr>
            <a:r>
              <a:rPr lang="en-US" sz="2000" dirty="0">
                <a:solidFill>
                  <a:schemeClr val="tx1"/>
                </a:solidFill>
                <a:latin typeface="Calibri" charset="0"/>
                <a:ea typeface="Calibri" charset="0"/>
                <a:cs typeface="Calibri" charset="0"/>
                <a:sym typeface="Calibri" charset="0"/>
              </a:rPr>
              <a:t>1/2 + 1/4 + 1/8 + … + 1/2</a:t>
            </a:r>
            <a:r>
              <a:rPr lang="en-US" sz="2000" baseline="32000" dirty="0">
                <a:solidFill>
                  <a:schemeClr val="tx1"/>
                </a:solidFill>
                <a:latin typeface="Calibri" charset="0"/>
                <a:ea typeface="Calibri" charset="0"/>
                <a:cs typeface="Calibri" charset="0"/>
                <a:sym typeface="Calibri" charset="0"/>
              </a:rPr>
              <a:t>i</a:t>
            </a:r>
            <a:r>
              <a:rPr lang="en-US" sz="2000" dirty="0">
                <a:solidFill>
                  <a:schemeClr val="tx1"/>
                </a:solidFill>
                <a:latin typeface="Calibri" charset="0"/>
                <a:ea typeface="Zapf Dingbats" charset="0"/>
                <a:cs typeface="Zapf Dingbats" charset="0"/>
                <a:sym typeface="Calibri" charset="0"/>
              </a:rPr>
              <a:t> + … ➙ 1.0</a:t>
            </a:r>
          </a:p>
          <a:p>
            <a:pPr marL="977900" lvl="2" indent="-203200" algn="l">
              <a:spcBef>
                <a:spcPts val="475"/>
              </a:spcBef>
              <a:buClr>
                <a:srgbClr val="000000"/>
              </a:buClr>
              <a:buSzPct val="80000"/>
              <a:buFont typeface="Wingdings" charset="2"/>
              <a:buChar char="§"/>
              <a:tabLst>
                <a:tab pos="2398713" algn="l"/>
              </a:tabLst>
            </a:pPr>
            <a:r>
              <a:rPr lang="en-US" sz="2000" dirty="0">
                <a:solidFill>
                  <a:schemeClr val="tx1"/>
                </a:solidFill>
                <a:latin typeface="Calibri" charset="0"/>
                <a:ea typeface="Zapf Dingbats" charset="0"/>
                <a:cs typeface="Zapf Dingbats" charset="0"/>
                <a:sym typeface="Calibri" charset="0"/>
              </a:rPr>
              <a:t>Use notation 1.0 – ε</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ln/>
        </p:spPr>
        <p:txBody>
          <a:bodyPr/>
          <a:lstStyle/>
          <a:p>
            <a:pPr marL="119063" indent="-119063"/>
            <a:r>
              <a:rPr lang="en-US"/>
              <a:t>Representable Numbers</a:t>
            </a:r>
          </a:p>
        </p:txBody>
      </p:sp>
      <p:sp>
        <p:nvSpPr>
          <p:cNvPr id="16388" name="Rectangle 4"/>
          <p:cNvSpPr>
            <a:spLocks noGrp="1" noChangeArrowheads="1"/>
          </p:cNvSpPr>
          <p:nvPr>
            <p:ph type="body" idx="1"/>
          </p:nvPr>
        </p:nvSpPr>
        <p:spPr>
          <a:ln/>
        </p:spPr>
        <p:txBody>
          <a:bodyPr/>
          <a:lstStyle/>
          <a:p>
            <a:pPr>
              <a:tabLst>
                <a:tab pos="1828800" algn="l"/>
              </a:tabLst>
            </a:pPr>
            <a:r>
              <a:rPr lang="en-US" dirty="0"/>
              <a:t>Limitation #1</a:t>
            </a:r>
          </a:p>
          <a:p>
            <a:pPr marL="552450" lvl="1">
              <a:tabLst>
                <a:tab pos="1828800" algn="l"/>
              </a:tabLst>
            </a:pPr>
            <a:r>
              <a:rPr lang="en-US" dirty="0"/>
              <a:t>Can only exactly represent numbers of the form x/2</a:t>
            </a:r>
            <a:r>
              <a:rPr lang="en-US" baseline="32000" dirty="0"/>
              <a:t>k</a:t>
            </a:r>
            <a:endParaRPr lang="en-US" dirty="0"/>
          </a:p>
          <a:p>
            <a:pPr marL="838200" lvl="2">
              <a:tabLst>
                <a:tab pos="1828800" algn="l"/>
              </a:tabLst>
            </a:pPr>
            <a:r>
              <a:rPr lang="en-US" dirty="0"/>
              <a:t>Other rational numbers have repeating bit representations</a:t>
            </a:r>
          </a:p>
          <a:p>
            <a:pPr lvl="4">
              <a:tabLst>
                <a:tab pos="1828800" algn="l"/>
              </a:tabLst>
            </a:pPr>
            <a:endParaRPr lang="en-US" sz="200" dirty="0"/>
          </a:p>
          <a:p>
            <a:pPr lvl="1">
              <a:tabLst>
                <a:tab pos="1828800" algn="l"/>
              </a:tabLst>
            </a:pPr>
            <a:r>
              <a:rPr lang="en-US" dirty="0"/>
              <a:t>Value	Representation</a:t>
            </a:r>
          </a:p>
          <a:p>
            <a:pPr marL="838200" lvl="2">
              <a:tabLst>
                <a:tab pos="1828800" algn="l"/>
              </a:tabLst>
            </a:pPr>
            <a:r>
              <a:rPr lang="en-US" dirty="0"/>
              <a:t>1/3	</a:t>
            </a:r>
            <a:r>
              <a:rPr lang="en-US" b="1" dirty="0">
                <a:latin typeface="Courier New"/>
                <a:ea typeface="Monaco" charset="0"/>
                <a:cs typeface="Courier New"/>
                <a:sym typeface="Monaco" charset="0"/>
              </a:rPr>
              <a:t>0.0101010101[01]…</a:t>
            </a:r>
            <a:r>
              <a:rPr lang="en-US" b="1" baseline="-6000" dirty="0">
                <a:latin typeface="Courier New"/>
                <a:ea typeface="Monaco" charset="0"/>
                <a:cs typeface="Courier New"/>
                <a:sym typeface="Monaco" charset="0"/>
              </a:rPr>
              <a:t>2</a:t>
            </a:r>
            <a:endParaRPr lang="en-US" b="1" dirty="0">
              <a:latin typeface="Courier New"/>
              <a:cs typeface="Courier New"/>
              <a:sym typeface="Monaco" charset="0"/>
            </a:endParaRPr>
          </a:p>
          <a:p>
            <a:pPr marL="838200" lvl="2">
              <a:tabLst>
                <a:tab pos="1828800" algn="l"/>
              </a:tabLst>
            </a:pPr>
            <a:r>
              <a:rPr lang="en-US" dirty="0"/>
              <a:t>1/5	</a:t>
            </a:r>
            <a:r>
              <a:rPr lang="en-US" b="1" dirty="0">
                <a:latin typeface="Courier New"/>
                <a:ea typeface="Monaco" charset="0"/>
                <a:cs typeface="Courier New"/>
                <a:sym typeface="Monaco" charset="0"/>
              </a:rPr>
              <a:t>0.001100110011[0011]…</a:t>
            </a:r>
            <a:r>
              <a:rPr lang="en-US" b="1" baseline="-6000" dirty="0">
                <a:latin typeface="Courier New"/>
                <a:ea typeface="Monaco" charset="0"/>
                <a:cs typeface="Courier New"/>
                <a:sym typeface="Monaco" charset="0"/>
              </a:rPr>
              <a:t>2</a:t>
            </a:r>
            <a:endParaRPr lang="en-US" b="1" dirty="0">
              <a:latin typeface="Courier New"/>
              <a:cs typeface="Courier New"/>
              <a:sym typeface="Monaco" charset="0"/>
            </a:endParaRPr>
          </a:p>
          <a:p>
            <a:pPr marL="838200" lvl="2">
              <a:tabLst>
                <a:tab pos="1828800" algn="l"/>
              </a:tabLst>
            </a:pPr>
            <a:r>
              <a:rPr lang="en-US" dirty="0"/>
              <a:t>1/10	</a:t>
            </a:r>
            <a:r>
              <a:rPr lang="en-US" b="1" dirty="0">
                <a:latin typeface="Courier New"/>
                <a:ea typeface="Monaco" charset="0"/>
                <a:cs typeface="Courier New"/>
                <a:sym typeface="Monaco" charset="0"/>
              </a:rPr>
              <a:t>0.0001100110011[0011]…</a:t>
            </a:r>
            <a:r>
              <a:rPr lang="en-US" b="1" baseline="-6000" dirty="0">
                <a:latin typeface="Courier New"/>
                <a:ea typeface="Monaco" charset="0"/>
                <a:cs typeface="Courier New"/>
                <a:sym typeface="Monaco" charset="0"/>
              </a:rPr>
              <a:t>2</a:t>
            </a:r>
            <a:endParaRPr lang="en-US" b="1" baseline="-6000" dirty="0">
              <a:latin typeface="Courier New"/>
              <a:cs typeface="Courier New"/>
              <a:sym typeface="Monaco" charset="0"/>
            </a:endParaRPr>
          </a:p>
          <a:p>
            <a:pPr>
              <a:tabLst>
                <a:tab pos="1828800" algn="l"/>
              </a:tabLst>
            </a:pPr>
            <a:endParaRPr lang="en-US" dirty="0"/>
          </a:p>
          <a:p>
            <a:pPr>
              <a:tabLst>
                <a:tab pos="1828800" algn="l"/>
              </a:tabLst>
            </a:pPr>
            <a:r>
              <a:rPr lang="en-US" dirty="0"/>
              <a:t>Limitation #2</a:t>
            </a:r>
          </a:p>
          <a:p>
            <a:pPr marL="552450" lvl="1">
              <a:tabLst>
                <a:tab pos="1828800" algn="l"/>
              </a:tabLst>
            </a:pPr>
            <a:r>
              <a:rPr lang="en-US" dirty="0"/>
              <a:t>Just one setting of binary point within the </a:t>
            </a:r>
            <a:r>
              <a:rPr lang="en-US" i="1" dirty="0"/>
              <a:t>w </a:t>
            </a:r>
            <a:r>
              <a:rPr lang="en-US" dirty="0"/>
              <a:t>bits</a:t>
            </a:r>
            <a:endParaRPr lang="en-US" dirty="0">
              <a:latin typeface="Monaco" charset="0"/>
              <a:sym typeface="Monaco" charset="0"/>
            </a:endParaRPr>
          </a:p>
          <a:p>
            <a:pPr marL="838200" lvl="2">
              <a:tabLst>
                <a:tab pos="1828800" algn="l"/>
              </a:tabLst>
            </a:pPr>
            <a:r>
              <a:rPr lang="en-US" dirty="0"/>
              <a:t>Limited range of numbers (very small values?  very large?)</a:t>
            </a:r>
            <a:endParaRPr lang="en-US" dirty="0">
              <a:latin typeface="Monaco" charset="0"/>
              <a:sym typeface="Monaco"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nvSpPr>
        <p:spPr bwMode="auto">
          <a:xfrm>
            <a:off x="800100" y="304800"/>
            <a:ext cx="69596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ctr" anchorCtr="0" compatLnSpc="1">
            <a:prstTxWarp prst="textNoShape">
              <a:avLst/>
            </a:prstTxWarp>
            <a:spAutoFit/>
          </a:bodyPr>
          <a:lst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a:lstStyle>
          <a:p>
            <a:r>
              <a:rPr lang="zh-CN" altLang="en-US" kern="0" smtClean="0">
                <a:ea typeface="宋体" panose="02010600030101010101" pitchFamily="2" charset="-122"/>
              </a:rPr>
              <a:t>浮点数的表示</a:t>
            </a:r>
            <a:endParaRPr lang="en-US" altLang="zh-CN" kern="0" smtClean="0">
              <a:ea typeface="宋体" panose="02010600030101010101" pitchFamily="2" charset="-122"/>
            </a:endParaRPr>
          </a:p>
        </p:txBody>
      </p:sp>
      <p:sp>
        <p:nvSpPr>
          <p:cNvPr id="12" name="Rectangle 3"/>
          <p:cNvSpPr txBox="1">
            <a:spLocks noChangeArrowheads="1"/>
          </p:cNvSpPr>
          <p:nvPr/>
        </p:nvSpPr>
        <p:spPr bwMode="auto">
          <a:xfrm>
            <a:off x="188913" y="1054100"/>
            <a:ext cx="8286750"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3500" tIns="25400" rIns="63500" bIns="25400" numCol="1" anchor="t" anchorCtr="0" compatLnSpc="1">
            <a:prstTxWarp prst="textNoShape">
              <a:avLst/>
            </a:prstTxWarp>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a:lstStyle>
          <a:p>
            <a:pPr marL="342900" marR="0" lvl="0" indent="-342900" algn="l" defTabSz="914400" rtl="0" eaLnBrk="0" fontAlgn="base" latinLnBrk="0" hangingPunct="0">
              <a:lnSpc>
                <a:spcPct val="100000"/>
              </a:lnSpc>
              <a:spcBef>
                <a:spcPct val="30000"/>
              </a:spcBef>
              <a:spcAft>
                <a:spcPct val="0"/>
              </a:spcAft>
              <a:buClrTx/>
              <a:buSzTx/>
              <a:buFontTx/>
              <a:buNone/>
              <a:tabLst/>
              <a:defRPr/>
            </a:pPr>
            <a:r>
              <a:rPr kumimoji="0" lang="zh-CN" altLang="en-US" sz="2200" b="1" i="0" u="none" strike="noStrike" kern="0" cap="none" spc="0" normalizeH="0" baseline="0" noProof="0" dirty="0" smtClean="0">
                <a:ln>
                  <a:noFill/>
                </a:ln>
                <a:solidFill>
                  <a:srgbClr val="000000"/>
                </a:solidFill>
                <a:effectLst/>
                <a:uLnTx/>
                <a:uFillTx/>
                <a:latin typeface="Arial"/>
                <a:ea typeface="宋体"/>
                <a:cs typeface="+mn-cs"/>
              </a:rPr>
              <a:t>°</a:t>
            </a:r>
            <a:r>
              <a:rPr kumimoji="0" lang="en-US" altLang="zh-CN" sz="2400" b="1" i="0" u="none" strike="noStrike" kern="0" cap="none" spc="0" normalizeH="0" baseline="0" noProof="0" dirty="0" smtClean="0">
                <a:ln>
                  <a:noFill/>
                </a:ln>
                <a:solidFill>
                  <a:srgbClr val="000000"/>
                </a:solidFill>
                <a:effectLst/>
                <a:uLnTx/>
                <a:uFillTx/>
                <a:latin typeface="Arial"/>
                <a:ea typeface="宋体"/>
                <a:cs typeface="+mn-cs"/>
              </a:rPr>
              <a:t>Normal format</a:t>
            </a:r>
            <a:r>
              <a:rPr kumimoji="0" lang="zh-CN" altLang="en-US" sz="2400" b="1" i="0" u="none" strike="noStrike" kern="0" cap="none" spc="0" normalizeH="0" baseline="0" noProof="0" dirty="0" smtClean="0">
                <a:ln>
                  <a:noFill/>
                </a:ln>
                <a:solidFill>
                  <a:srgbClr val="000000"/>
                </a:solidFill>
                <a:effectLst/>
                <a:uLnTx/>
                <a:uFillTx/>
                <a:latin typeface="Arial"/>
                <a:ea typeface="宋体"/>
                <a:cs typeface="+mn-cs"/>
              </a:rPr>
              <a:t>（规格化数形式） ：</a:t>
            </a:r>
          </a:p>
          <a:p>
            <a:pPr marL="342900" marR="0" lvl="0" indent="-342900" algn="l" defTabSz="914400" rtl="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Arial"/>
                <a:ea typeface="宋体"/>
                <a:cs typeface="+mn-cs"/>
              </a:rPr>
              <a:t>          </a:t>
            </a:r>
            <a:r>
              <a:rPr kumimoji="0" lang="en-US" altLang="zh-CN" sz="2400" b="1" i="0" u="none" strike="noStrike" kern="0" cap="none" spc="0" normalizeH="0" baseline="0" noProof="0" dirty="0" smtClean="0">
                <a:ln>
                  <a:noFill/>
                </a:ln>
                <a:solidFill>
                  <a:srgbClr val="FF6600"/>
                </a:solidFill>
                <a:effectLst/>
                <a:uLnTx/>
                <a:uFillTx/>
                <a:latin typeface="Arial"/>
                <a:ea typeface="宋体"/>
                <a:cs typeface="Arial" panose="020B0604020202020204" pitchFamily="34" charset="0"/>
              </a:rPr>
              <a:t>+/-</a:t>
            </a:r>
            <a:r>
              <a:rPr kumimoji="0" lang="en-US" altLang="zh-CN" sz="2400" b="1" i="0" u="none" strike="noStrike" kern="0" cap="none" spc="0" normalizeH="0" baseline="0" noProof="0" dirty="0" smtClean="0">
                <a:ln>
                  <a:noFill/>
                </a:ln>
                <a:solidFill>
                  <a:srgbClr val="000000"/>
                </a:solidFill>
                <a:effectLst/>
                <a:uLnTx/>
                <a:uFillTx/>
                <a:latin typeface="Arial"/>
                <a:ea typeface="宋体"/>
                <a:cs typeface="Arial" panose="020B0604020202020204" pitchFamily="34" charset="0"/>
              </a:rPr>
              <a:t>1</a:t>
            </a:r>
            <a:r>
              <a:rPr kumimoji="0" lang="en-US" altLang="zh-CN" sz="2400" b="1" i="0" u="none" strike="noStrike" kern="0" cap="none" spc="0" normalizeH="0" baseline="0" noProof="0" dirty="0" smtClean="0">
                <a:ln>
                  <a:noFill/>
                </a:ln>
                <a:solidFill>
                  <a:srgbClr val="333399"/>
                </a:solidFill>
                <a:effectLst/>
                <a:uLnTx/>
                <a:uFillTx/>
                <a:latin typeface="Arial"/>
                <a:ea typeface="宋体"/>
                <a:cs typeface="Arial" panose="020B0604020202020204" pitchFamily="34" charset="0"/>
              </a:rPr>
              <a:t>.</a:t>
            </a:r>
            <a:r>
              <a:rPr kumimoji="0" lang="en-US" altLang="zh-CN" sz="2400" b="1" i="0" u="none" strike="noStrike" kern="0" cap="none" spc="0" normalizeH="0" baseline="0" noProof="0" dirty="0" smtClean="0">
                <a:ln>
                  <a:noFill/>
                </a:ln>
                <a:solidFill>
                  <a:srgbClr val="063DE9"/>
                </a:solidFill>
                <a:effectLst/>
                <a:uLnTx/>
                <a:uFillTx/>
                <a:latin typeface="Arial"/>
                <a:ea typeface="宋体"/>
                <a:cs typeface="Arial" panose="020B0604020202020204" pitchFamily="34" charset="0"/>
              </a:rPr>
              <a:t>xxxxxxxxxx</a:t>
            </a:r>
            <a:r>
              <a:rPr kumimoji="0" lang="en-US" altLang="zh-CN" sz="2400" b="1" i="0" u="none" strike="noStrike" kern="0" cap="none" spc="0" normalizeH="0" baseline="-25000" noProof="0" dirty="0" smtClean="0">
                <a:ln>
                  <a:noFill/>
                </a:ln>
                <a:solidFill>
                  <a:srgbClr val="000000"/>
                </a:solidFill>
                <a:effectLst/>
                <a:uLnTx/>
                <a:uFillTx/>
                <a:latin typeface="Arial"/>
                <a:ea typeface="宋体"/>
                <a:cs typeface="Arial" panose="020B0604020202020204" pitchFamily="34" charset="0"/>
              </a:rPr>
              <a:t> </a:t>
            </a:r>
            <a:r>
              <a:rPr kumimoji="0" lang="en-US" altLang="zh-CN" sz="2400" b="1" i="0" u="none" strike="noStrike" kern="0" cap="none" spc="0" normalizeH="0" baseline="0" noProof="0" dirty="0" smtClean="0">
                <a:ln>
                  <a:noFill/>
                </a:ln>
                <a:solidFill>
                  <a:srgbClr val="000000"/>
                </a:solidFill>
                <a:effectLst/>
                <a:uLnTx/>
                <a:uFillTx/>
                <a:latin typeface="Arial"/>
                <a:ea typeface="宋体"/>
                <a:cs typeface="+mn-cs"/>
              </a:rPr>
              <a:t>×</a:t>
            </a:r>
            <a:r>
              <a:rPr kumimoji="0" lang="en-US" altLang="zh-CN" sz="2400" b="1" i="0" u="none" strike="noStrike" kern="0" cap="none" spc="0" normalizeH="0" baseline="0" noProof="0" dirty="0" smtClean="0">
                <a:ln>
                  <a:noFill/>
                </a:ln>
                <a:solidFill>
                  <a:srgbClr val="000000"/>
                </a:solidFill>
                <a:effectLst/>
                <a:uLnTx/>
                <a:uFillTx/>
                <a:latin typeface="Arial"/>
                <a:ea typeface="宋体"/>
                <a:cs typeface="Arial" panose="020B0604020202020204" pitchFamily="34" charset="0"/>
              </a:rPr>
              <a:t> </a:t>
            </a:r>
            <a:r>
              <a:rPr kumimoji="0" lang="en-US" altLang="zh-CN" sz="2400" b="1" i="0" u="none" strike="noStrike" kern="0" cap="none" spc="0" normalizeH="0" baseline="0" noProof="0" dirty="0" err="1" smtClean="0">
                <a:ln>
                  <a:noFill/>
                </a:ln>
                <a:solidFill>
                  <a:srgbClr val="000000"/>
                </a:solidFill>
                <a:effectLst/>
                <a:uLnTx/>
                <a:uFillTx/>
                <a:latin typeface="Arial"/>
                <a:ea typeface="宋体"/>
                <a:cs typeface="Arial" panose="020B0604020202020204" pitchFamily="34" charset="0"/>
              </a:rPr>
              <a:t>R</a:t>
            </a:r>
            <a:r>
              <a:rPr kumimoji="0" lang="en-US" altLang="zh-CN" sz="2400" b="1" i="0" u="none" strike="noStrike" kern="0" cap="none" spc="0" normalizeH="0" baseline="30000" noProof="0" dirty="0" err="1" smtClean="0">
                <a:ln>
                  <a:noFill/>
                </a:ln>
                <a:solidFill>
                  <a:srgbClr val="CC0000"/>
                </a:solidFill>
                <a:effectLst/>
                <a:uLnTx/>
                <a:uFillTx/>
                <a:latin typeface="Arial"/>
                <a:ea typeface="宋体"/>
                <a:cs typeface="Arial" panose="020B0604020202020204" pitchFamily="34" charset="0"/>
              </a:rPr>
              <a:t>Exponent</a:t>
            </a:r>
            <a:endParaRPr kumimoji="0" lang="en-US" altLang="zh-CN" sz="2400" b="1" i="0" u="none" strike="noStrike" kern="0" cap="none" spc="0" normalizeH="0" baseline="-6000" noProof="0" dirty="0" smtClean="0">
              <a:ln>
                <a:noFill/>
              </a:ln>
              <a:solidFill>
                <a:srgbClr val="CC0000"/>
              </a:solidFill>
              <a:effectLst/>
              <a:uLnTx/>
              <a:uFillTx/>
              <a:latin typeface="Arial"/>
              <a:ea typeface="宋体"/>
              <a:cs typeface="Arial" panose="020B0604020202020204" pitchFamily="34" charset="0"/>
            </a:endParaRPr>
          </a:p>
          <a:p>
            <a:pPr marL="342900" marR="0" lvl="0" indent="-342900" algn="l" defTabSz="914400" rtl="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Arial"/>
                <a:ea typeface="宋体"/>
                <a:cs typeface="Arial" panose="020B0604020202020204" pitchFamily="34" charset="0"/>
              </a:rPr>
              <a:t>°32-bit </a:t>
            </a:r>
            <a:r>
              <a:rPr kumimoji="0" lang="zh-CN" altLang="en-US" sz="2400" b="1" i="0" u="none" strike="noStrike" kern="0" cap="none" spc="0" normalizeH="0" baseline="0" noProof="0" dirty="0" smtClean="0">
                <a:ln>
                  <a:noFill/>
                </a:ln>
                <a:solidFill>
                  <a:srgbClr val="000000"/>
                </a:solidFill>
                <a:effectLst/>
                <a:uLnTx/>
                <a:uFillTx/>
                <a:latin typeface="Arial"/>
                <a:ea typeface="宋体"/>
                <a:cs typeface="Arial" panose="020B0604020202020204" pitchFamily="34" charset="0"/>
              </a:rPr>
              <a:t>规格化数： </a:t>
            </a:r>
          </a:p>
          <a:p>
            <a:pPr marL="342900" marR="0" lvl="0" indent="-342900" algn="l" defTabSz="914400" rtl="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Arial"/>
                <a:ea typeface="宋体"/>
                <a:cs typeface="+mn-cs"/>
              </a:rPr>
              <a:t>        31                                                                          0 </a:t>
            </a:r>
          </a:p>
          <a:p>
            <a:pPr marL="342900" marR="0" lvl="0" indent="-342900" algn="l" defTabSz="914400" rtl="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dirty="0" smtClean="0">
                <a:ln>
                  <a:noFill/>
                </a:ln>
                <a:solidFill>
                  <a:srgbClr val="00E0CB"/>
                </a:solidFill>
                <a:effectLst/>
                <a:uLnTx/>
                <a:uFillTx/>
                <a:latin typeface="Arial"/>
                <a:ea typeface="宋体"/>
                <a:cs typeface="+mn-cs"/>
              </a:rPr>
              <a:t>         </a:t>
            </a:r>
            <a:r>
              <a:rPr kumimoji="0" lang="en-US" altLang="zh-CN" sz="2400" b="1" i="0" u="none" strike="noStrike" kern="0" cap="none" spc="0" normalizeH="0" baseline="0" noProof="0" dirty="0" smtClean="0">
                <a:ln>
                  <a:noFill/>
                </a:ln>
                <a:solidFill>
                  <a:srgbClr val="FF6600"/>
                </a:solidFill>
                <a:effectLst/>
                <a:uLnTx/>
                <a:uFillTx/>
                <a:latin typeface="Arial"/>
                <a:ea typeface="宋体"/>
                <a:cs typeface="+mn-cs"/>
              </a:rPr>
              <a:t>S</a:t>
            </a:r>
            <a:r>
              <a:rPr kumimoji="0" lang="en-US" altLang="zh-CN" sz="2400" b="1" i="0" u="none" strike="noStrike" kern="0" cap="none" spc="0" normalizeH="0" baseline="0" noProof="0" dirty="0" smtClean="0">
                <a:ln>
                  <a:noFill/>
                </a:ln>
                <a:solidFill>
                  <a:srgbClr val="00E0CB"/>
                </a:solidFill>
                <a:effectLst/>
                <a:uLnTx/>
                <a:uFillTx/>
                <a:latin typeface="Arial"/>
                <a:ea typeface="宋体"/>
                <a:cs typeface="+mn-cs"/>
              </a:rPr>
              <a:t>     </a:t>
            </a:r>
            <a:r>
              <a:rPr kumimoji="0" lang="en-US" altLang="zh-CN" sz="2400" b="1" i="0" u="none" strike="noStrike" kern="0" cap="none" spc="0" normalizeH="0" baseline="0" noProof="0" dirty="0" smtClean="0">
                <a:ln>
                  <a:noFill/>
                </a:ln>
                <a:solidFill>
                  <a:srgbClr val="CC0000"/>
                </a:solidFill>
                <a:effectLst/>
                <a:uLnTx/>
                <a:uFillTx/>
                <a:latin typeface="Arial"/>
                <a:ea typeface="宋体"/>
                <a:cs typeface="+mn-cs"/>
              </a:rPr>
              <a:t>Exponent </a:t>
            </a:r>
            <a:r>
              <a:rPr kumimoji="0" lang="en-US" altLang="zh-CN" sz="2400" b="1" i="0" u="none" strike="noStrike" kern="0" cap="none" spc="0" normalizeH="0" baseline="0" noProof="0" dirty="0" smtClean="0">
                <a:ln>
                  <a:noFill/>
                </a:ln>
                <a:solidFill>
                  <a:srgbClr val="FD0128"/>
                </a:solidFill>
                <a:effectLst/>
                <a:uLnTx/>
                <a:uFillTx/>
                <a:latin typeface="Arial"/>
                <a:ea typeface="宋体"/>
                <a:cs typeface="+mn-cs"/>
              </a:rPr>
              <a:t>                     </a:t>
            </a:r>
            <a:r>
              <a:rPr kumimoji="0" lang="en-US" altLang="zh-CN" sz="2400" b="1" i="0" u="none" strike="noStrike" kern="0" cap="none" spc="0" normalizeH="0" baseline="0" noProof="0" dirty="0" smtClean="0">
                <a:ln>
                  <a:noFill/>
                </a:ln>
                <a:solidFill>
                  <a:srgbClr val="063DE9"/>
                </a:solidFill>
                <a:effectLst/>
                <a:uLnTx/>
                <a:uFillTx/>
                <a:latin typeface="Arial"/>
                <a:ea typeface="宋体"/>
                <a:cs typeface="+mn-cs"/>
              </a:rPr>
              <a:t>Significand</a:t>
            </a:r>
            <a:endParaRPr kumimoji="0" lang="en-US" altLang="zh-CN" sz="2400" b="1" i="0" u="none" strike="noStrike" kern="0" cap="none" spc="0" normalizeH="0" baseline="0" noProof="0" dirty="0" smtClean="0">
              <a:ln>
                <a:noFill/>
              </a:ln>
              <a:solidFill>
                <a:srgbClr val="FD0128"/>
              </a:solidFill>
              <a:effectLst/>
              <a:uLnTx/>
              <a:uFillTx/>
              <a:latin typeface="Arial"/>
              <a:ea typeface="宋体"/>
              <a:cs typeface="+mn-cs"/>
            </a:endParaRPr>
          </a:p>
          <a:p>
            <a:pPr marL="342900" marR="0" lvl="0" indent="-342900" algn="l" defTabSz="914400" rtl="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Arial"/>
                <a:ea typeface="宋体"/>
                <a:cs typeface="+mn-cs"/>
              </a:rPr>
              <a:t>       1 bit      ? bits                             ? bits</a:t>
            </a:r>
          </a:p>
          <a:p>
            <a:pPr marL="342900" marR="0" lvl="0" indent="-342900" algn="l" defTabSz="914400" rtl="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dirty="0" smtClean="0">
                <a:ln>
                  <a:noFill/>
                </a:ln>
                <a:solidFill>
                  <a:srgbClr val="00E0CB"/>
                </a:solidFill>
                <a:effectLst/>
                <a:uLnTx/>
                <a:uFillTx/>
                <a:latin typeface="Arial"/>
                <a:ea typeface="宋体"/>
                <a:cs typeface="+mn-cs"/>
              </a:rPr>
              <a:t>     </a:t>
            </a:r>
            <a:r>
              <a:rPr kumimoji="0" lang="en-US" altLang="zh-CN" sz="2400" b="1" i="0" u="none" strike="noStrike" kern="0" cap="none" spc="0" normalizeH="0" baseline="0" noProof="0" dirty="0" smtClean="0">
                <a:ln>
                  <a:noFill/>
                </a:ln>
                <a:solidFill>
                  <a:srgbClr val="FF6600"/>
                </a:solidFill>
                <a:effectLst/>
                <a:uLnTx/>
                <a:uFillTx/>
                <a:latin typeface="Arial"/>
                <a:ea typeface="黑体" panose="02010609060101010101" pitchFamily="49" charset="-122"/>
                <a:cs typeface="+mn-cs"/>
              </a:rPr>
              <a:t>S</a:t>
            </a:r>
            <a:r>
              <a:rPr kumimoji="0" lang="en-US" altLang="zh-CN" sz="2400" b="1" i="0" u="none" strike="noStrike" kern="0" cap="none" spc="0" normalizeH="0" baseline="0" noProof="0" dirty="0" smtClean="0">
                <a:ln>
                  <a:noFill/>
                </a:ln>
                <a:solidFill>
                  <a:srgbClr val="00E0CB"/>
                </a:solidFill>
                <a:effectLst/>
                <a:uLnTx/>
                <a:uFillTx/>
                <a:latin typeface="Arial"/>
                <a:ea typeface="黑体" panose="02010609060101010101" pitchFamily="49" charset="-122"/>
                <a:cs typeface="+mn-cs"/>
              </a:rPr>
              <a:t> </a:t>
            </a:r>
            <a:r>
              <a:rPr kumimoji="0" lang="zh-CN" altLang="en-US" sz="2400" b="1" i="0" u="none" strike="noStrike" kern="0" cap="none" spc="0" normalizeH="0" baseline="0" noProof="0" dirty="0" smtClean="0">
                <a:ln>
                  <a:noFill/>
                </a:ln>
                <a:solidFill>
                  <a:srgbClr val="000000"/>
                </a:solidFill>
                <a:effectLst/>
                <a:uLnTx/>
                <a:uFillTx/>
                <a:latin typeface="Arial"/>
                <a:ea typeface="黑体" panose="02010609060101010101" pitchFamily="49" charset="-122"/>
                <a:cs typeface="+mn-cs"/>
              </a:rPr>
              <a:t>是符号位（</a:t>
            </a:r>
            <a:r>
              <a:rPr kumimoji="0" lang="en-US" altLang="zh-CN" sz="2400" b="1" i="0" u="none" strike="noStrike" kern="0" cap="none" spc="0" normalizeH="0" baseline="0" noProof="0" dirty="0" smtClean="0">
                <a:ln>
                  <a:noFill/>
                </a:ln>
                <a:solidFill>
                  <a:srgbClr val="000000"/>
                </a:solidFill>
                <a:effectLst/>
                <a:uLnTx/>
                <a:uFillTx/>
                <a:latin typeface="Arial"/>
                <a:ea typeface="黑体" panose="02010609060101010101" pitchFamily="49" charset="-122"/>
                <a:cs typeface="+mn-cs"/>
              </a:rPr>
              <a:t>Sign</a:t>
            </a:r>
            <a:r>
              <a:rPr kumimoji="0" lang="zh-CN" altLang="en-US" sz="2400" b="1" i="0" u="none" strike="noStrike" kern="0" cap="none" spc="0" normalizeH="0" baseline="0" noProof="0" dirty="0" smtClean="0">
                <a:ln>
                  <a:noFill/>
                </a:ln>
                <a:solidFill>
                  <a:srgbClr val="000000"/>
                </a:solidFill>
                <a:effectLst/>
                <a:uLnTx/>
                <a:uFillTx/>
                <a:latin typeface="Arial"/>
                <a:ea typeface="黑体" panose="02010609060101010101" pitchFamily="49" charset="-122"/>
                <a:cs typeface="+mn-cs"/>
              </a:rPr>
              <a:t>）</a:t>
            </a:r>
          </a:p>
          <a:p>
            <a:pPr marL="342900" marR="0" lvl="0" indent="-342900" algn="l" defTabSz="914400" rtl="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Arial"/>
                <a:ea typeface="黑体" panose="02010609060101010101" pitchFamily="49" charset="-122"/>
                <a:cs typeface="+mn-cs"/>
              </a:rPr>
              <a:t>    </a:t>
            </a:r>
            <a:r>
              <a:rPr kumimoji="0" lang="en-US" altLang="zh-CN" sz="2400" b="1" i="0" u="none" strike="noStrike" kern="0" cap="none" spc="0" normalizeH="0" baseline="0" noProof="0" dirty="0" smtClean="0">
                <a:ln>
                  <a:noFill/>
                </a:ln>
                <a:solidFill>
                  <a:srgbClr val="CC0000"/>
                </a:solidFill>
                <a:effectLst/>
                <a:uLnTx/>
                <a:uFillTx/>
                <a:latin typeface="Arial"/>
                <a:ea typeface="黑体" panose="02010609060101010101" pitchFamily="49" charset="-122"/>
                <a:cs typeface="+mn-cs"/>
              </a:rPr>
              <a:t> Exponent</a:t>
            </a:r>
            <a:r>
              <a:rPr kumimoji="0" lang="zh-CN" altLang="en-US" sz="2400" b="1" i="0" u="none" strike="noStrike" kern="0" cap="none" spc="0" normalizeH="0" baseline="0" noProof="0" dirty="0" smtClean="0">
                <a:ln>
                  <a:noFill/>
                </a:ln>
                <a:solidFill>
                  <a:srgbClr val="000000"/>
                </a:solidFill>
                <a:effectLst/>
                <a:uLnTx/>
                <a:uFillTx/>
                <a:latin typeface="Arial"/>
                <a:ea typeface="黑体" panose="02010609060101010101" pitchFamily="49" charset="-122"/>
                <a:cs typeface="+mn-cs"/>
              </a:rPr>
              <a:t>用移码（增码）来表示</a:t>
            </a:r>
          </a:p>
          <a:p>
            <a:pPr marL="342900" marR="0" lvl="0" indent="-342900" algn="l" defTabSz="914400" rtl="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dirty="0" smtClean="0">
                <a:ln>
                  <a:noFill/>
                </a:ln>
                <a:solidFill>
                  <a:srgbClr val="063DE9"/>
                </a:solidFill>
                <a:effectLst/>
                <a:uLnTx/>
                <a:uFillTx/>
                <a:latin typeface="Arial"/>
                <a:ea typeface="黑体" panose="02010609060101010101" pitchFamily="49" charset="-122"/>
                <a:cs typeface="+mn-cs"/>
              </a:rPr>
              <a:t>     Significand </a:t>
            </a:r>
            <a:r>
              <a:rPr kumimoji="0" lang="zh-CN" altLang="en-US" sz="2400" b="1" i="0" u="none" strike="noStrike" kern="0" cap="none" spc="0" normalizeH="0" baseline="0" noProof="0" dirty="0" smtClean="0">
                <a:ln>
                  <a:noFill/>
                </a:ln>
                <a:solidFill>
                  <a:srgbClr val="000000"/>
                </a:solidFill>
                <a:effectLst/>
                <a:uLnTx/>
                <a:uFillTx/>
                <a:latin typeface="Arial"/>
                <a:ea typeface="黑体" panose="02010609060101010101" pitchFamily="49" charset="-122"/>
                <a:cs typeface="+mn-cs"/>
              </a:rPr>
              <a:t>表示 </a:t>
            </a:r>
            <a:r>
              <a:rPr kumimoji="0" lang="en-US" altLang="zh-CN" sz="2400" b="1" i="0" u="none" strike="noStrike" kern="0" cap="none" spc="0" normalizeH="0" baseline="0" noProof="0" dirty="0" err="1" smtClean="0">
                <a:ln>
                  <a:noFill/>
                </a:ln>
                <a:solidFill>
                  <a:srgbClr val="333399"/>
                </a:solidFill>
                <a:effectLst/>
                <a:uLnTx/>
                <a:uFillTx/>
                <a:latin typeface="Arial"/>
                <a:ea typeface="黑体" panose="02010609060101010101" pitchFamily="49" charset="-122"/>
                <a:cs typeface="+mn-cs"/>
              </a:rPr>
              <a:t>xxxxxxxxxxxxx</a:t>
            </a:r>
            <a:r>
              <a:rPr kumimoji="0" lang="zh-CN" altLang="en-US" sz="2400" b="1" i="0" u="none" strike="noStrike" kern="0" cap="none" spc="0" normalizeH="0" baseline="0" noProof="0" dirty="0" smtClean="0">
                <a:ln>
                  <a:noFill/>
                </a:ln>
                <a:solidFill>
                  <a:srgbClr val="000000"/>
                </a:solidFill>
                <a:effectLst/>
                <a:uLnTx/>
                <a:uFillTx/>
                <a:latin typeface="Arial"/>
                <a:ea typeface="黑体" panose="02010609060101010101" pitchFamily="49" charset="-122"/>
                <a:cs typeface="+mn-cs"/>
              </a:rPr>
              <a:t>，尾数部分</a:t>
            </a:r>
          </a:p>
          <a:p>
            <a:pPr marL="342900" marR="0" lvl="0" indent="-342900" algn="l" defTabSz="914400" rtl="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Arial"/>
                <a:ea typeface="黑体" panose="02010609060101010101" pitchFamily="49" charset="-122"/>
                <a:cs typeface="+mn-cs"/>
              </a:rPr>
              <a:t>         </a:t>
            </a:r>
            <a:r>
              <a:rPr kumimoji="0" lang="en-US" altLang="zh-CN" sz="2400" b="1" i="0" u="none" strike="noStrike" kern="0" cap="none" spc="0" normalizeH="0" baseline="0" noProof="0" dirty="0" smtClean="0">
                <a:ln>
                  <a:noFill/>
                </a:ln>
                <a:solidFill>
                  <a:srgbClr val="990000"/>
                </a:solidFill>
                <a:effectLst/>
                <a:uLnTx/>
                <a:uFillTx/>
                <a:latin typeface="Arial"/>
                <a:ea typeface="黑体" panose="02010609060101010101" pitchFamily="49" charset="-122"/>
                <a:cs typeface="+mn-cs"/>
              </a:rPr>
              <a:t>(</a:t>
            </a:r>
            <a:r>
              <a:rPr kumimoji="0" lang="zh-CN" altLang="en-US" sz="2400" b="1" i="0" u="none" strike="noStrike" kern="0" cap="none" spc="0" normalizeH="0" baseline="0" noProof="0" dirty="0" smtClean="0">
                <a:ln>
                  <a:noFill/>
                </a:ln>
                <a:solidFill>
                  <a:srgbClr val="990000"/>
                </a:solidFill>
                <a:effectLst/>
                <a:uLnTx/>
                <a:uFillTx/>
                <a:latin typeface="Arial"/>
                <a:ea typeface="黑体" panose="02010609060101010101" pitchFamily="49" charset="-122"/>
                <a:cs typeface="+mn-cs"/>
              </a:rPr>
              <a:t>基可以是 </a:t>
            </a:r>
            <a:r>
              <a:rPr kumimoji="0" lang="en-US" altLang="zh-CN" sz="2400" b="1" i="0" u="none" strike="noStrike" kern="0" cap="none" spc="0" normalizeH="0" baseline="0" noProof="0" dirty="0" smtClean="0">
                <a:ln>
                  <a:noFill/>
                </a:ln>
                <a:solidFill>
                  <a:srgbClr val="990000"/>
                </a:solidFill>
                <a:effectLst/>
                <a:uLnTx/>
                <a:uFillTx/>
                <a:latin typeface="Arial"/>
                <a:ea typeface="黑体" panose="02010609060101010101" pitchFamily="49" charset="-122"/>
                <a:cs typeface="+mn-cs"/>
              </a:rPr>
              <a:t>2/ 4 / 8 / 16</a:t>
            </a:r>
            <a:r>
              <a:rPr kumimoji="0" lang="zh-CN" altLang="en-US" sz="2400" b="1" i="0" u="none" strike="noStrike" kern="0" cap="none" spc="0" normalizeH="0" baseline="0" noProof="0" dirty="0" smtClean="0">
                <a:ln>
                  <a:noFill/>
                </a:ln>
                <a:solidFill>
                  <a:srgbClr val="990000"/>
                </a:solidFill>
                <a:effectLst/>
                <a:uLnTx/>
                <a:uFillTx/>
                <a:latin typeface="Arial"/>
                <a:ea typeface="黑体" panose="02010609060101010101" pitchFamily="49" charset="-122"/>
                <a:cs typeface="+mn-cs"/>
              </a:rPr>
              <a:t>，约定信息，无需显式表示 </a:t>
            </a:r>
            <a:r>
              <a:rPr kumimoji="0" lang="en-US" altLang="zh-CN" sz="2400" b="1" i="0" u="none" strike="noStrike" kern="0" cap="none" spc="0" normalizeH="0" baseline="0" noProof="0" dirty="0" smtClean="0">
                <a:ln>
                  <a:noFill/>
                </a:ln>
                <a:solidFill>
                  <a:srgbClr val="990000"/>
                </a:solidFill>
                <a:effectLst/>
                <a:uLnTx/>
                <a:uFillTx/>
                <a:latin typeface="Arial"/>
                <a:ea typeface="黑体" panose="02010609060101010101" pitchFamily="49" charset="-122"/>
                <a:cs typeface="+mn-cs"/>
              </a:rPr>
              <a:t>)</a:t>
            </a:r>
          </a:p>
          <a:p>
            <a:pPr marL="342900" marR="0" lvl="0" indent="-342900" algn="l" defTabSz="914400" rtl="0" eaLnBrk="0" fontAlgn="base" latinLnBrk="0" hangingPunct="0">
              <a:lnSpc>
                <a:spcPct val="100000"/>
              </a:lnSpc>
              <a:spcBef>
                <a:spcPct val="30000"/>
              </a:spcBef>
              <a:spcAft>
                <a:spcPct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Arial"/>
                <a:ea typeface="黑体" panose="02010609060101010101" pitchFamily="49" charset="-122"/>
                <a:cs typeface="+mn-cs"/>
              </a:rPr>
              <a:t>°</a:t>
            </a:r>
            <a:r>
              <a:rPr kumimoji="0" lang="zh-CN" altLang="en-US" sz="2400" b="1" i="0" u="none" strike="noStrike" kern="0" cap="none" spc="0" normalizeH="0" baseline="0" noProof="0" dirty="0" smtClean="0">
                <a:ln>
                  <a:noFill/>
                </a:ln>
                <a:solidFill>
                  <a:srgbClr val="000000"/>
                </a:solidFill>
                <a:effectLst/>
                <a:uLnTx/>
                <a:uFillTx/>
                <a:latin typeface="Arial"/>
                <a:ea typeface="黑体" panose="02010609060101010101" pitchFamily="49" charset="-122"/>
                <a:cs typeface="+mn-cs"/>
              </a:rPr>
              <a:t>早期的计算机，各自定义自己的浮点数格式</a:t>
            </a:r>
            <a:endParaRPr kumimoji="0" lang="en-US" altLang="zh-CN" sz="2400" b="1" i="0" u="none" strike="noStrike" kern="0" cap="none" spc="0" normalizeH="0" baseline="0" noProof="0" dirty="0" smtClean="0">
              <a:ln>
                <a:noFill/>
              </a:ln>
              <a:solidFill>
                <a:srgbClr val="000000"/>
              </a:solidFill>
              <a:effectLst/>
              <a:uLnTx/>
              <a:uFillTx/>
              <a:latin typeface="Arial"/>
              <a:ea typeface="黑体" panose="02010609060101010101" pitchFamily="49" charset="-122"/>
              <a:cs typeface="+mn-cs"/>
            </a:endParaRPr>
          </a:p>
        </p:txBody>
      </p:sp>
      <p:grpSp>
        <p:nvGrpSpPr>
          <p:cNvPr id="13" name="Group 8"/>
          <p:cNvGrpSpPr>
            <a:grpSpLocks/>
          </p:cNvGrpSpPr>
          <p:nvPr/>
        </p:nvGrpSpPr>
        <p:grpSpPr bwMode="auto">
          <a:xfrm>
            <a:off x="836613" y="2905125"/>
            <a:ext cx="6781800" cy="460375"/>
            <a:chOff x="525" y="1319"/>
            <a:chExt cx="4272" cy="290"/>
          </a:xfrm>
        </p:grpSpPr>
        <p:sp>
          <p:nvSpPr>
            <p:cNvPr id="14" name="Rectangle 4"/>
            <p:cNvSpPr>
              <a:spLocks noChangeArrowheads="1"/>
            </p:cNvSpPr>
            <p:nvPr/>
          </p:nvSpPr>
          <p:spPr bwMode="auto">
            <a:xfrm>
              <a:off x="525" y="1321"/>
              <a:ext cx="4272" cy="288"/>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eaLnBrk="0" fontAlgn="auto" latinLnBrk="0" hangingPunct="0">
                <a:lnSpc>
                  <a:spcPct val="100000"/>
                </a:lnSpc>
                <a:spcBef>
                  <a:spcPct val="0"/>
                </a:spcBef>
                <a:spcAft>
                  <a:spcPts val="0"/>
                </a:spcAft>
                <a:buClrTx/>
                <a:buSzTx/>
                <a:buFontTx/>
                <a:buNone/>
                <a:tabLst/>
                <a:defRPr/>
              </a:pPr>
              <a:endParaRPr kumimoji="0" lang="zh-CN" altLang="en-US" sz="1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 name="Line 5"/>
            <p:cNvSpPr>
              <a:spLocks noChangeShapeType="1"/>
            </p:cNvSpPr>
            <p:nvPr/>
          </p:nvSpPr>
          <p:spPr bwMode="auto">
            <a:xfrm>
              <a:off x="813" y="1319"/>
              <a:ext cx="0" cy="288"/>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16" name="Line 6"/>
            <p:cNvSpPr>
              <a:spLocks noChangeShapeType="1"/>
            </p:cNvSpPr>
            <p:nvPr/>
          </p:nvSpPr>
          <p:spPr bwMode="auto">
            <a:xfrm>
              <a:off x="2109" y="1319"/>
              <a:ext cx="0" cy="288"/>
            </a:xfrm>
            <a:prstGeom prst="line">
              <a:avLst/>
            </a:prstGeom>
            <a:noFill/>
            <a:ln w="28575">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grpSp>
      <p:sp>
        <p:nvSpPr>
          <p:cNvPr id="17" name="Text Box 9"/>
          <p:cNvSpPr txBox="1">
            <a:spLocks noChangeArrowheads="1"/>
          </p:cNvSpPr>
          <p:nvPr/>
        </p:nvSpPr>
        <p:spPr bwMode="auto">
          <a:xfrm>
            <a:off x="566738" y="6200775"/>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l" eaLnBrk="0" hangingPunct="0">
              <a:lnSpc>
                <a:spcPct val="100000"/>
              </a:lnSpc>
              <a:spcBef>
                <a:spcPct val="50000"/>
              </a:spcBef>
              <a:buFontTx/>
              <a:buNone/>
            </a:pPr>
            <a:r>
              <a:rPr lang="zh-CN" altLang="en-US" dirty="0" smtClean="0">
                <a:solidFill>
                  <a:srgbClr val="CC0000"/>
                </a:solidFill>
                <a:latin typeface="黑体" panose="02010609060101010101" pitchFamily="49" charset="-122"/>
                <a:ea typeface="黑体" panose="02010609060101010101" pitchFamily="49" charset="-122"/>
                <a:cs typeface="+mn-cs"/>
              </a:rPr>
              <a:t>问题：浮点数表示不统一会带来什么问题？</a:t>
            </a:r>
          </a:p>
        </p:txBody>
      </p:sp>
    </p:spTree>
    <p:extLst>
      <p:ext uri="{BB962C8B-B14F-4D97-AF65-F5344CB8AC3E}">
        <p14:creationId xmlns:p14="http://schemas.microsoft.com/office/powerpoint/2010/main" val="3758040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animEffect transition="in" filter="blinds(horizontal)">
                                      <p:cBhvr>
                                        <p:cTn id="7" dur="500"/>
                                        <p:tgtEl>
                                          <p:spTgt spid="12">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7" end="7"/>
                                            </p:txEl>
                                          </p:spTgt>
                                        </p:tgtEl>
                                        <p:attrNameLst>
                                          <p:attrName>style.visibility</p:attrName>
                                        </p:attrNameLst>
                                      </p:cBhvr>
                                      <p:to>
                                        <p:strVal val="visible"/>
                                      </p:to>
                                    </p:set>
                                    <p:animEffect transition="in" filter="blinds(horizontal)">
                                      <p:cBhvr>
                                        <p:cTn id="12" dur="500"/>
                                        <p:tgtEl>
                                          <p:spTgt spid="1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8" end="8"/>
                                            </p:txEl>
                                          </p:spTgt>
                                        </p:tgtEl>
                                        <p:attrNameLst>
                                          <p:attrName>style.visibility</p:attrName>
                                        </p:attrNameLst>
                                      </p:cBhvr>
                                      <p:to>
                                        <p:strVal val="visible"/>
                                      </p:to>
                                    </p:set>
                                    <p:animEffect transition="in" filter="blinds(horizontal)">
                                      <p:cBhvr>
                                        <p:cTn id="17" dur="500"/>
                                        <p:tgtEl>
                                          <p:spTgt spid="1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xEl>
                                              <p:pRg st="9" end="9"/>
                                            </p:txEl>
                                          </p:spTgt>
                                        </p:tgtEl>
                                        <p:attrNameLst>
                                          <p:attrName>style.visibility</p:attrName>
                                        </p:attrNameLst>
                                      </p:cBhvr>
                                      <p:to>
                                        <p:strVal val="visible"/>
                                      </p:to>
                                    </p:set>
                                    <p:animEffect transition="in" filter="blinds(horizontal)">
                                      <p:cBhvr>
                                        <p:cTn id="22" dur="500"/>
                                        <p:tgtEl>
                                          <p:spTgt spid="1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27" dur="500"/>
                                        <p:tgtEl>
                                          <p:spTgt spid="12">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ln/>
        </p:spPr>
        <p:txBody>
          <a:bodyPr/>
          <a:lstStyle/>
          <a:p>
            <a:pPr marL="119063" indent="-119063"/>
            <a:r>
              <a:rPr lang="en-US"/>
              <a:t>Today: Floating Point</a:t>
            </a:r>
          </a:p>
        </p:txBody>
      </p:sp>
      <p:sp>
        <p:nvSpPr>
          <p:cNvPr id="17412" name="Rectangle 4"/>
          <p:cNvSpPr>
            <a:spLocks noGrp="1" noChangeArrowheads="1"/>
          </p:cNvSpPr>
          <p:nvPr>
            <p:ph type="body" idx="1"/>
          </p:nvPr>
        </p:nvSpPr>
        <p:spPr>
          <a:ln/>
        </p:spPr>
        <p:txBody>
          <a:bodyPr/>
          <a:lstStyle/>
          <a:p>
            <a:r>
              <a:rPr lang="en-US">
                <a:solidFill>
                  <a:srgbClr val="B3B3B3"/>
                </a:solidFill>
              </a:rPr>
              <a:t>Background: Fractional binary numbers</a:t>
            </a:r>
          </a:p>
          <a:p>
            <a:r>
              <a:rPr lang="en-US"/>
              <a:t>IEEE floating point standard: Definition</a:t>
            </a:r>
          </a:p>
          <a:p>
            <a:r>
              <a:rPr lang="en-US">
                <a:solidFill>
                  <a:srgbClr val="B3B3B3"/>
                </a:solidFill>
              </a:rPr>
              <a:t>Example and properties</a:t>
            </a:r>
          </a:p>
          <a:p>
            <a:r>
              <a:rPr lang="en-US">
                <a:solidFill>
                  <a:srgbClr val="B3B3B3"/>
                </a:solidFill>
              </a:rPr>
              <a:t>Rounding, addition, multiplication</a:t>
            </a:r>
          </a:p>
          <a:p>
            <a:r>
              <a:rPr lang="en-US">
                <a:solidFill>
                  <a:srgbClr val="B3B3B3"/>
                </a:solidFill>
              </a:rPr>
              <a:t>Floating point in C</a:t>
            </a:r>
          </a:p>
          <a:p>
            <a:r>
              <a:rPr lang="en-US">
                <a:solidFill>
                  <a:srgbClr val="B3B3B3"/>
                </a:solidFill>
              </a:rPr>
              <a:t>Summary</a:t>
            </a:r>
          </a:p>
        </p:txBody>
      </p:sp>
    </p:spTree>
  </p:cSld>
  <p:clrMapOvr>
    <a:masterClrMapping/>
  </p:clrMapOvr>
  <p:transition/>
</p:sld>
</file>

<file path=ppt/theme/theme1.xml><?xml version="1.0" encoding="utf-8"?>
<a:theme xmlns:a="http://schemas.openxmlformats.org/drawingml/2006/main" name="Title Slide">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Slide">
      <a:majorFont>
        <a:latin typeface="Calibri Bold"/>
        <a:ea typeface="ヒラギノ角ゴ ProN W6"/>
        <a:cs typeface="ヒラギノ角ゴ ProN W6"/>
      </a:majorFont>
      <a:minorFont>
        <a:latin typeface="Calibri"/>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nd Content">
  <a:themeElements>
    <a:clrScheme name="">
      <a:dk1>
        <a:srgbClr val="000000"/>
      </a:dk1>
      <a:lt1>
        <a:srgbClr val="FFFFFF"/>
      </a:lt1>
      <a:dk2>
        <a:srgbClr val="000000"/>
      </a:dk2>
      <a:lt2>
        <a:srgbClr val="00000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Only">
  <a:themeElements>
    <a:clrScheme name="">
      <a:dk1>
        <a:srgbClr val="000000"/>
      </a:dk1>
      <a:lt1>
        <a:srgbClr val="FFFFFF"/>
      </a:lt1>
      <a:dk2>
        <a:srgbClr val="000000"/>
      </a:dk2>
      <a:lt2>
        <a:srgbClr val="808080"/>
      </a:lt2>
      <a:accent1>
        <a:srgbClr val="990000"/>
      </a:accent1>
      <a:accent2>
        <a:srgbClr val="333399"/>
      </a:accent2>
      <a:accent3>
        <a:srgbClr val="FFFFFF"/>
      </a:accent3>
      <a:accent4>
        <a:srgbClr val="000000"/>
      </a:accent4>
      <a:accent5>
        <a:srgbClr val="CAAAAA"/>
      </a:accent5>
      <a:accent6>
        <a:srgbClr val="2D2D8A"/>
      </a:accent6>
      <a:hlink>
        <a:srgbClr val="009999"/>
      </a:hlink>
      <a:folHlink>
        <a:srgbClr val="99CC00"/>
      </a:folHlink>
    </a:clrScheme>
    <a:fontScheme name="Title Only">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Onl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4228</TotalTime>
  <Pages>0</Pages>
  <Words>2320</Words>
  <Characters>0</Characters>
  <Application>Microsoft Office PowerPoint</Application>
  <PresentationFormat>全屏显示(4:3)</PresentationFormat>
  <Lines>0</Lines>
  <Paragraphs>403</Paragraphs>
  <Slides>31</Slides>
  <Notes>12</Notes>
  <HiddenSlides>0</HiddenSlides>
  <MMClips>0</MMClips>
  <ScaleCrop>false</ScaleCrop>
  <HeadingPairs>
    <vt:vector size="6" baseType="variant">
      <vt:variant>
        <vt:lpstr>已用的字体</vt:lpstr>
      </vt:variant>
      <vt:variant>
        <vt:i4>27</vt:i4>
      </vt:variant>
      <vt:variant>
        <vt:lpstr>主题</vt:lpstr>
      </vt:variant>
      <vt:variant>
        <vt:i4>5</vt:i4>
      </vt:variant>
      <vt:variant>
        <vt:lpstr>幻灯片标题</vt:lpstr>
      </vt:variant>
      <vt:variant>
        <vt:i4>31</vt:i4>
      </vt:variant>
    </vt:vector>
  </HeadingPairs>
  <TitlesOfParts>
    <vt:vector size="63" baseType="lpstr">
      <vt:lpstr>Apple Symbols</vt:lpstr>
      <vt:lpstr>Arial,Bold</vt:lpstr>
      <vt:lpstr>Gill Sans</vt:lpstr>
      <vt:lpstr>Lucida Grande</vt:lpstr>
      <vt:lpstr>Monaco</vt:lpstr>
      <vt:lpstr>ＭＳ Ｐゴシック</vt:lpstr>
      <vt:lpstr>Zapf Dingbats</vt:lpstr>
      <vt:lpstr>ヒラギノ角ゴ ProN W3</vt:lpstr>
      <vt:lpstr>ヒラギノ角ゴ ProN W6</vt:lpstr>
      <vt:lpstr>黑体</vt:lpstr>
      <vt:lpstr>宋体</vt:lpstr>
      <vt:lpstr>微软雅黑</vt:lpstr>
      <vt:lpstr>Arial</vt:lpstr>
      <vt:lpstr>Arial Narrow</vt:lpstr>
      <vt:lpstr>Calibri</vt:lpstr>
      <vt:lpstr>Calibri Bold</vt:lpstr>
      <vt:lpstr>Calibri Bold Italic</vt:lpstr>
      <vt:lpstr>Calibri Italic</vt:lpstr>
      <vt:lpstr>Courier New</vt:lpstr>
      <vt:lpstr>Courier New Bold</vt:lpstr>
      <vt:lpstr>Helvetica</vt:lpstr>
      <vt:lpstr>Symbol</vt:lpstr>
      <vt:lpstr>Tahoma</vt:lpstr>
      <vt:lpstr>Times</vt:lpstr>
      <vt:lpstr>Times New Roman</vt:lpstr>
      <vt:lpstr>Wingdings</vt:lpstr>
      <vt:lpstr>Wingdings 2</vt:lpstr>
      <vt:lpstr>Title Slide</vt:lpstr>
      <vt:lpstr>Title and Content</vt:lpstr>
      <vt:lpstr>Title Only</vt:lpstr>
      <vt:lpstr>template2007</vt:lpstr>
      <vt:lpstr>默认设计模板</vt:lpstr>
      <vt:lpstr>Floating Point  15-213/18-213/15-513: Introduction to Computer Systems 4th Lecture, Sept. 7, 2017</vt:lpstr>
      <vt:lpstr>Today: Floating Point</vt:lpstr>
      <vt:lpstr>PowerPoint 演示文稿</vt:lpstr>
      <vt:lpstr>Fractional binary numbers</vt:lpstr>
      <vt:lpstr>Fractional Binary Numbers</vt:lpstr>
      <vt:lpstr>Fractional Binary Numbers: Examples</vt:lpstr>
      <vt:lpstr>Representable Numbers</vt:lpstr>
      <vt:lpstr>PowerPoint 演示文稿</vt:lpstr>
      <vt:lpstr>Today: Floating Point</vt:lpstr>
      <vt:lpstr>PowerPoint 演示文稿</vt:lpstr>
      <vt:lpstr>IEEE Floating Point</vt:lpstr>
      <vt:lpstr>Floating Point Representation</vt:lpstr>
      <vt:lpstr>Precision options</vt:lpstr>
      <vt:lpstr>Three “kinds” of floating point numbers</vt:lpstr>
      <vt:lpstr>“Normalized” Values</vt:lpstr>
      <vt:lpstr>Normalized Encoding Example</vt:lpstr>
      <vt:lpstr>PowerPoint 演示文稿</vt:lpstr>
      <vt:lpstr>Ex: Converting Binary FP to Decimal</vt:lpstr>
      <vt:lpstr>Ex: Converting Decimal to FP</vt:lpstr>
      <vt:lpstr>Normalized numbers（规格化数）</vt:lpstr>
      <vt:lpstr>Denormalized Values</vt:lpstr>
      <vt:lpstr>Special Values</vt:lpstr>
      <vt:lpstr>Visualization: Floating Point Encodings</vt:lpstr>
      <vt:lpstr>C float Decoding Example</vt:lpstr>
      <vt:lpstr>C float Decoding Example</vt:lpstr>
      <vt:lpstr>C float Decoding Example</vt:lpstr>
      <vt:lpstr>Today: Floating Point</vt:lpstr>
      <vt:lpstr>Floating Point in C</vt:lpstr>
      <vt:lpstr>Floating Point Puzzles</vt:lpstr>
      <vt:lpstr>C语言中的浮点数类型-32位</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 1st Lecture, Jan. 12th</dc:title>
  <dc:creator>Markus Pueschel</dc:creator>
  <cp:lastModifiedBy>lenovo</cp:lastModifiedBy>
  <cp:revision>152</cp:revision>
  <cp:lastPrinted>2012-09-05T04:08:39Z</cp:lastPrinted>
  <dcterms:created xsi:type="dcterms:W3CDTF">2012-09-06T15:16:51Z</dcterms:created>
  <dcterms:modified xsi:type="dcterms:W3CDTF">2019-01-08T00:33:31Z</dcterms:modified>
</cp:coreProperties>
</file>