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2" r:id="rId2"/>
    <p:sldId id="698" r:id="rId3"/>
    <p:sldId id="699" r:id="rId4"/>
    <p:sldId id="700" r:id="rId5"/>
    <p:sldId id="703" r:id="rId6"/>
    <p:sldId id="702" r:id="rId7"/>
    <p:sldId id="704" r:id="rId8"/>
    <p:sldId id="646" r:id="rId9"/>
    <p:sldId id="680" r:id="rId10"/>
    <p:sldId id="692" r:id="rId11"/>
    <p:sldId id="661" r:id="rId12"/>
    <p:sldId id="693" r:id="rId13"/>
    <p:sldId id="651" r:id="rId14"/>
    <p:sldId id="639" r:id="rId15"/>
    <p:sldId id="694" r:id="rId16"/>
    <p:sldId id="707" r:id="rId17"/>
    <p:sldId id="708" r:id="rId18"/>
    <p:sldId id="709" r:id="rId19"/>
    <p:sldId id="710" r:id="rId20"/>
    <p:sldId id="649" r:id="rId21"/>
    <p:sldId id="597" r:id="rId22"/>
    <p:sldId id="598" r:id="rId23"/>
    <p:sldId id="682" r:id="rId24"/>
    <p:sldId id="599" r:id="rId25"/>
    <p:sldId id="601" r:id="rId26"/>
    <p:sldId id="602" r:id="rId27"/>
    <p:sldId id="663" r:id="rId28"/>
    <p:sldId id="664" r:id="rId29"/>
    <p:sldId id="665" r:id="rId30"/>
    <p:sldId id="666" r:id="rId31"/>
    <p:sldId id="667" r:id="rId32"/>
    <p:sldId id="668" r:id="rId33"/>
    <p:sldId id="695" r:id="rId34"/>
    <p:sldId id="678" r:id="rId35"/>
    <p:sldId id="712" r:id="rId36"/>
    <p:sldId id="713" r:id="rId37"/>
    <p:sldId id="714" r:id="rId38"/>
    <p:sldId id="715" r:id="rId39"/>
    <p:sldId id="670" r:id="rId40"/>
    <p:sldId id="672" r:id="rId41"/>
    <p:sldId id="673" r:id="rId42"/>
    <p:sldId id="674" r:id="rId43"/>
    <p:sldId id="679" r:id="rId44"/>
    <p:sldId id="647" r:id="rId45"/>
    <p:sldId id="588" r:id="rId46"/>
    <p:sldId id="589" r:id="rId47"/>
    <p:sldId id="685" r:id="rId48"/>
    <p:sldId id="686" r:id="rId49"/>
    <p:sldId id="705" r:id="rId50"/>
    <p:sldId id="706" r:id="rId51"/>
    <p:sldId id="591" r:id="rId52"/>
    <p:sldId id="592" r:id="rId53"/>
    <p:sldId id="593" r:id="rId54"/>
    <p:sldId id="687" r:id="rId55"/>
    <p:sldId id="594" r:id="rId56"/>
    <p:sldId id="595" r:id="rId57"/>
    <p:sldId id="659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698"/>
            <p14:sldId id="699"/>
            <p14:sldId id="700"/>
            <p14:sldId id="703"/>
            <p14:sldId id="702"/>
            <p14:sldId id="704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707"/>
            <p14:sldId id="708"/>
            <p14:sldId id="709"/>
            <p14:sldId id="710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78"/>
            <p14:sldId id="712"/>
            <p14:sldId id="713"/>
            <p14:sldId id="714"/>
            <p14:sldId id="715"/>
            <p14:sldId id="670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705"/>
            <p14:sldId id="706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0" autoAdjust="0"/>
    <p:restoredTop sz="91226" autoAdjust="0"/>
  </p:normalViewPr>
  <p:slideViewPr>
    <p:cSldViewPr snapToGrid="0" snapToObjects="1">
      <p:cViewPr varScale="1">
        <p:scale>
          <a:sx n="102" d="100"/>
          <a:sy n="102" d="100"/>
        </p:scale>
        <p:origin x="924" y="9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（）：表示间接寻址</a:t>
            </a:r>
            <a:endParaRPr lang="en-US" dirty="0" smtClean="0"/>
          </a:p>
          <a:p>
            <a:r>
              <a:rPr lang="en-US" dirty="0" smtClean="0"/>
              <a:t>Pointer dereferencing</a:t>
            </a:r>
            <a:r>
              <a:rPr lang="zh-CN" altLang="en-US" dirty="0" smtClean="0"/>
              <a:t>：指针的间接引用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3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3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5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Lea-load effective address</a:t>
            </a:r>
          </a:p>
          <a:p>
            <a:r>
              <a:rPr lang="en-US" altLang="zh-CN" dirty="0" smtClean="0"/>
              <a:t>Computing addresses without a memory reference-</a:t>
            </a:r>
            <a:r>
              <a:rPr lang="zh-CN" altLang="en-US" dirty="0" smtClean="0"/>
              <a:t>计算地址，但没有引用内存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8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语言代码和汇编语言对应关系，汇编语言：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x+y+z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=3y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=48y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=x+48y+4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rax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5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4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0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4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3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%al,%ah,%ax,%</a:t>
            </a:r>
            <a:r>
              <a:rPr lang="en-US" dirty="0" err="1" smtClean="0"/>
              <a:t>eax</a:t>
            </a:r>
            <a:r>
              <a:rPr lang="en-US" dirty="0" smtClean="0"/>
              <a:t>,%</a:t>
            </a:r>
            <a:r>
              <a:rPr lang="en-US" dirty="0" err="1" smtClean="0"/>
              <a:t>rax</a:t>
            </a:r>
            <a:r>
              <a:rPr lang="zh-CN" altLang="en-US" dirty="0" smtClean="0"/>
              <a:t>这些寄存器可以直接使用</a:t>
            </a:r>
            <a:endParaRPr lang="en-US" dirty="0" smtClean="0"/>
          </a:p>
          <a:p>
            <a:r>
              <a:rPr lang="en-US" dirty="0" smtClean="0"/>
              <a:t>Obsolete-</a:t>
            </a:r>
            <a:r>
              <a:rPr lang="zh-CN" altLang="en-US" dirty="0" smtClean="0"/>
              <a:t>废弃的；老式的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15-213/18-213/15-213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12, 2017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Today’s Instructor: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/>
              <a:t>Phil Gibbons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22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的寻址方式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488" y="942975"/>
            <a:ext cx="8937625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存储单元中（属于</a:t>
            </a:r>
            <a:r>
              <a:rPr lang="zh-CN" altLang="en-US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存储器操作数，按字节编址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实地址模式</a:t>
            </a:r>
            <a:r>
              <a:rPr lang="zh-CN" altLang="en-US" sz="2000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为与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寻址空间为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位地址：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保护模式</a:t>
            </a:r>
            <a:r>
              <a:rPr lang="zh-CN" altLang="en-US" sz="2000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80286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寻址空间为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0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位线性地址分段（</a:t>
            </a:r>
            <a:r>
              <a:rPr lang="zh-CN" altLang="en-US" kern="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段基址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kern="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段内偏移量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070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2032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保护模式下的寻址方式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0825" y="5648325"/>
            <a:ext cx="840898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段寄存器（间接）确定操作数所在段的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zh-CN" altLang="en-US" sz="2000" kern="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给出操作数在所在段的偏移地址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833438"/>
            <a:ext cx="898207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61925" y="2047875"/>
            <a:ext cx="8596313" cy="2249488"/>
          </a:xfrm>
          <a:prstGeom prst="rect">
            <a:avLst/>
          </a:prstGeom>
          <a:solidFill>
            <a:srgbClr val="BBE0E3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1925" y="4298950"/>
            <a:ext cx="8596313" cy="360363"/>
          </a:xfrm>
          <a:prstGeom prst="rect">
            <a:avLst/>
          </a:prstGeom>
          <a:solidFill>
            <a:srgbClr val="FF33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466850" y="2047875"/>
            <a:ext cx="6254750" cy="4005263"/>
            <a:chOff x="924" y="1224"/>
            <a:chExt cx="3940" cy="2523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7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4616450" y="2047875"/>
            <a:ext cx="1169988" cy="3735388"/>
            <a:chOff x="2908" y="1224"/>
            <a:chExt cx="737" cy="2297"/>
          </a:xfrm>
        </p:grpSpPr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7812088" y="2138363"/>
            <a:ext cx="765175" cy="2055812"/>
            <a:chOff x="4921" y="1281"/>
            <a:chExt cx="482" cy="1295"/>
          </a:xfrm>
        </p:grpSpPr>
        <p:sp>
          <p:nvSpPr>
            <p:cNvPr id="31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存储器操作数</a:t>
              </a:r>
            </a:p>
          </p:txBody>
        </p:sp>
      </p:grp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192838" y="4298950"/>
            <a:ext cx="25193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跳转目标指令地址</a:t>
            </a:r>
          </a:p>
        </p:txBody>
      </p:sp>
    </p:spTree>
    <p:extLst>
      <p:ext uri="{BB962C8B-B14F-4D97-AF65-F5344CB8AC3E}">
        <p14:creationId xmlns:p14="http://schemas.microsoft.com/office/powerpoint/2010/main" val="2190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57200" y="2222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存储器操作数的寻址方式</a:t>
            </a:r>
            <a:r>
              <a:rPr lang="en-US" altLang="zh-CN" sz="3600" dirty="0"/>
              <a:t>(32</a:t>
            </a:r>
            <a:r>
              <a:rPr lang="zh-CN" altLang="en-US" sz="3600" dirty="0"/>
              <a:t>位</a:t>
            </a:r>
            <a:r>
              <a:rPr lang="en-US" altLang="zh-CN" sz="3600" dirty="0"/>
              <a:t>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68313" y="653058"/>
            <a:ext cx="3113087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float a[100];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short b[4][4];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char c;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long *c1;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double d[10];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96863" y="3327400"/>
            <a:ext cx="427513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i=99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20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+j×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i=3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j=2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d[i]</a:t>
            </a:r>
            <a:r>
              <a:rPr lang="zh-CN" altLang="en-US" sz="22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的地址如何计算？</a:t>
            </a:r>
          </a:p>
          <a:p>
            <a:pPr eaLnBrk="1" hangingPunct="1"/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2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eaLnBrk="1" hangingPunct="1"/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i=9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544+9×8=616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4886325" y="808038"/>
            <a:ext cx="4211638" cy="6030912"/>
            <a:chOff x="3022" y="459"/>
            <a:chExt cx="2653" cy="3799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b31			     b0</a:t>
              </a: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a[0]</a:t>
              </a:r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a[99]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b[0][1]</a:t>
              </a: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b[0][0]</a:t>
              </a: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b[3][3]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b[3][2]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500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504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532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536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544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d[0]</a:t>
              </a:r>
            </a:p>
          </p:txBody>
        </p:sp>
        <p:sp>
          <p:nvSpPr>
            <p:cNvPr id="91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d[9]</a:t>
              </a: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616</a:t>
              </a: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8298548" y="2839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对齐</a:t>
            </a:r>
            <a:endParaRPr lang="en-US" altLang="zh-CN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57200" y="1841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存储器操作数的寻址方式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296863" y="2813586"/>
            <a:ext cx="40957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kern="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：位移 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+i×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+j×</a:t>
            </a:r>
            <a:r>
              <a:rPr lang="en-US" altLang="zh-CN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kern="0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基址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比例变址</a:t>
            </a:r>
            <a:r>
              <a:rPr lang="en-US" altLang="zh-CN" sz="2000" kern="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kern="0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 sz="2000" kern="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763" y="555034"/>
            <a:ext cx="22955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float a[100];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short b[4][4];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char c;</a:t>
            </a:r>
          </a:p>
          <a:p>
            <a:pPr eaLnBrk="1" fontAlgn="auto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/>
              </a:rPr>
              <a:t>long *c1;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double d[10];</a:t>
            </a:r>
            <a:r>
              <a:rPr kumimoji="0" lang="en-US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4932363" y="858838"/>
            <a:ext cx="4211637" cy="6030912"/>
            <a:chOff x="3022" y="459"/>
            <a:chExt cx="2653" cy="3799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b31			     b0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a[0]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a[99]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b[0][1]</a:t>
              </a:r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104</a:t>
              </a: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b[0][0]</a:t>
              </a: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b[3][3]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b[3][2]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500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504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532</a:t>
              </a: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536</a:t>
              </a: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544</a:t>
              </a: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d[0]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d[9]</a:t>
              </a: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616</a:t>
              </a:r>
            </a:p>
          </p:txBody>
        </p:sp>
      </p:grpSp>
      <p:sp>
        <p:nvSpPr>
          <p:cNvPr id="97" name="Rectangle 48"/>
          <p:cNvSpPr>
            <a:spLocks noChangeArrowheads="1"/>
          </p:cNvSpPr>
          <p:nvPr/>
        </p:nvSpPr>
        <p:spPr bwMode="auto">
          <a:xfrm>
            <a:off x="187325" y="5276930"/>
            <a:ext cx="4699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b[i][j]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取到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movw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504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(%ebp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,%esi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000" dirty="0" err="1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ct val="35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i×8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为比例因子</a:t>
            </a:r>
          </a:p>
        </p:txBody>
      </p:sp>
    </p:spTree>
    <p:extLst>
      <p:ext uri="{BB962C8B-B14F-4D97-AF65-F5344CB8AC3E}">
        <p14:creationId xmlns:p14="http://schemas.microsoft.com/office/powerpoint/2010/main" val="1547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937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程序的转换与机器级表示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2900" y="955675"/>
            <a:ext cx="864076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语言程序与机器级指令之间的对应关系。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主要包括：程序转换概述、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指令系统、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本章所用的机器级表示主要以汇编语言形式表示为主。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79988" y="6065838"/>
            <a:ext cx="346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采用逆向工程方法！</a:t>
            </a:r>
          </a:p>
        </p:txBody>
      </p:sp>
    </p:spTree>
    <p:extLst>
      <p:ext uri="{BB962C8B-B14F-4D97-AF65-F5344CB8AC3E}">
        <p14:creationId xmlns:p14="http://schemas.microsoft.com/office/powerpoint/2010/main" val="18770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</a:t>
            </a:r>
            <a:r>
              <a:rPr lang="en-US" b="1" dirty="0">
                <a:solidFill>
                  <a:srgbClr val="FF0000"/>
                </a:solidFill>
              </a:rPr>
              <a:t>1, 2,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r>
                <a:rPr lang="en-US" dirty="0" smtClean="0">
                  <a:latin typeface="Courier New" pitchFamily="49" charset="0"/>
                </a:rPr>
                <a:t>(n=8~15)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4549" y="519644"/>
            <a:ext cx="26768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ATT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格式</a:t>
            </a:r>
            <a:endParaRPr lang="en-US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530" y="1768701"/>
            <a:ext cx="24609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规定，</a:t>
            </a:r>
            <a:r>
              <a:rPr lang="en-US" altLang="zh-CN" dirty="0"/>
              <a:t>16</a:t>
            </a:r>
            <a:r>
              <a:rPr lang="zh-CN" altLang="en-US" dirty="0"/>
              <a:t>进制数必须以 </a:t>
            </a:r>
            <a:r>
              <a:rPr lang="en-US" altLang="zh-CN" dirty="0"/>
              <a:t>0x</a:t>
            </a:r>
            <a:r>
              <a:rPr lang="zh-CN" altLang="en-US" dirty="0"/>
              <a:t>开头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程序的机器级表示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6250" y="862013"/>
            <a:ext cx="82296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第二讲：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IA-32 /x86-64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第三讲：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循环结构的机器级表示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过程调用的机器级表示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第五讲：越界访问和缓冲区溢出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416675" y="1176338"/>
            <a:ext cx="23399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从高级语言程序出发，用其对应的机器级代码以及内存（栈）中信息的变化来说明底层实现</a:t>
            </a:r>
            <a:endParaRPr lang="en-US" altLang="zh-CN" sz="200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5472113" y="324802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146800" y="4011613"/>
            <a:ext cx="23860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语言中的语句和复杂数据类型，解释其在底层机器级的实现方法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38758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</a:t>
            </a:r>
            <a:r>
              <a:rPr lang="en-US" dirty="0">
                <a:solidFill>
                  <a:srgbClr val="FF0000"/>
                </a:solidFill>
              </a:rPr>
              <a:t>except 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6250" y="1428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33437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）传送指令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通用数据传送指令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：一般传送，包括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movb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：符号扩展传送，如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movsbw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movswl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：零扩展传送，如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movzwl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movzbl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XCHG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：数据交换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PUSH/POP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pushl,pushw,popl,popw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地址传送指令 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：加载有效地址，如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leal (%edx,%eax), %eax”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的功能为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R[eax]←R[edx]+R[eax]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，执行前，若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R[edx]=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，则指令执行后，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R[eax]=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输入输出指令 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端口与寄存器之间的交换</a:t>
            </a:r>
          </a:p>
          <a:p>
            <a:pPr marL="838200" marR="0" lvl="1" indent="-3810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标志传送指令</a:t>
            </a:r>
          </a:p>
          <a:p>
            <a:pPr marL="1371600" marR="0" lvl="2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PUSHF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POPF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EFLAG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压栈，或将栈顶内容送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EFLAG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64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6250" y="2508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75" y="989013"/>
            <a:ext cx="8596313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减运算（影响标志、不区分无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：减，包括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运算（影响除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：减，包括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取负运算（影响标志、若对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取负，则结果为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0/CF=0,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CF=1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：取负，包括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negl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比较运算（做减法得到标志、不区分无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：比较，包括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 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除运算（</a:t>
            </a:r>
            <a:r>
              <a:rPr lang="zh-CN" altLang="en-US" kern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影响标志、区分无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 / IMUL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：无符号乘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DIV/ IDIV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：带无符号除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带符号除</a:t>
            </a:r>
          </a:p>
        </p:txBody>
      </p:sp>
    </p:spTree>
    <p:extLst>
      <p:ext uri="{BB962C8B-B14F-4D97-AF65-F5344CB8AC3E}">
        <p14:creationId xmlns:p14="http://schemas.microsoft.com/office/powerpoint/2010/main" val="38594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905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313" y="884238"/>
            <a:ext cx="8356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逻辑运算（仅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不影响标志，其他指令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OF=CF=0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根据结果设置：若全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ZF=1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；若最高位为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SF=1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：与，包括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：或，包括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：异或，包括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xorl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移位运算（左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右移时，最高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最低位送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SHL/SHR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shlb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shrl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SAL/SAR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：算术左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右移，左移判溢出，右移高位补符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ROL/ROR: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循环左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右移，包括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rolb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rorw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roll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RCL/RCR: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带循环左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右移，将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作为操作数一部分循环移位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6267450"/>
            <a:ext cx="756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以上内容不要死记硬背，遇到具体指令时能查阅到并理解即可。</a:t>
            </a:r>
          </a:p>
        </p:txBody>
      </p:sp>
    </p:spTree>
    <p:extLst>
      <p:ext uri="{BB962C8B-B14F-4D97-AF65-F5344CB8AC3E}">
        <p14:creationId xmlns:p14="http://schemas.microsoft.com/office/powerpoint/2010/main" val="3438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905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IA-32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常用指令类型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313" y="884238"/>
            <a:ext cx="8596312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）控制转移指令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指令执行可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按顺序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或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跳转到转移目标指令处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无条件转移指令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JMP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：无条件转移到目标指令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条件转移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为条件码，根据标志（条件码）判断是否满足条件，若满足，则转移到目标指令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处执行，否则按顺序执行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条件设置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SETcc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：将条件码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保存到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（通常是一个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位寄存器 ）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调用和返回指令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（用于过程调用）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CALL 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返回地址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入栈，转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1143000" marR="0" lvl="2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：从栈中取出返回地址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，转到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处执行</a:t>
            </a:r>
          </a:p>
          <a:p>
            <a:pPr marL="4572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0825" y="6267450"/>
            <a:ext cx="756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以上内容不要死记硬背，遇到具体指令时能查阅到并理解即可。</a:t>
            </a:r>
          </a:p>
        </p:txBody>
      </p:sp>
    </p:spTree>
    <p:extLst>
      <p:ext uri="{BB962C8B-B14F-4D97-AF65-F5344CB8AC3E}">
        <p14:creationId xmlns:p14="http://schemas.microsoft.com/office/powerpoint/2010/main" val="1550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340100" y="4506348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($0x1000),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# 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1000H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rbx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),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= %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889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“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指令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”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的概念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344613"/>
            <a:ext cx="8513763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计算机中的指令有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伪（宏）指令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之分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是微程序级命令，属于硬件范畴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是由若干机器指令组成的指令序列，属于软件范畴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介于二者之间，处于硬件和软件的交界面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本章中提及的指令都指机器指令</a:t>
            </a:r>
            <a:endParaRPr lang="zh-CN" altLang="en-US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是机器指令的汇编表示形式，即符号表示</a:t>
            </a:r>
            <a:endParaRPr lang="zh-CN" altLang="en-US" sz="2200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机器指令和汇编指令一一对应，它们都与具体机器结构有关，都属于</a:t>
            </a:r>
            <a:r>
              <a:rPr lang="zh-CN" altLang="en-US" sz="22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机器级指令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5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4" name="直接箭头连接符 3"/>
          <p:cNvCxnSpPr>
            <a:endCxn id="17413" idx="1"/>
          </p:cNvCxnSpPr>
          <p:nvPr/>
        </p:nvCxnSpPr>
        <p:spPr bwMode="auto">
          <a:xfrm flipV="1">
            <a:off x="3733800" y="2425700"/>
            <a:ext cx="515937" cy="10414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-219075" y="19208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                GCC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使用举例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62038" y="798584"/>
            <a:ext cx="79787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两个源程序文件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test1.c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test2.c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，最终生成可执行文件为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-O1 test1.c test2.c -o test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表示一级优化，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为二级优化，选项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指出输出文件名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目标文件可用“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objdump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-d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test.o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”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反汇编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汇编语言程序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53975"/>
            <a:ext cx="31765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add: 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pushl	%ebp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%esp, %ebp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subl 	$16, %esp 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12(%ebp),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8(%ebp), %edx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leal  	(%edx, %eax),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%eax, -4(%ebp)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-4(%ebp),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leave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 &lt;add&gt;: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-E test.c -o test.i </a:t>
            </a:r>
          </a:p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-S test.i -o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–S test.c –o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test.s</a:t>
            </a:r>
          </a:p>
        </p:txBody>
      </p: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位移量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rgbClr val="BBE0E3">
                <a:alpha val="25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机器指令</a:t>
                </a: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8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1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汇编指令</a:t>
                </a: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编译得到的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反汇编得到的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汇编指令形式稍有差异</a:t>
            </a:r>
          </a:p>
        </p:txBody>
      </p:sp>
    </p:spTree>
    <p:extLst>
      <p:ext uri="{BB962C8B-B14F-4D97-AF65-F5344CB8AC3E}">
        <p14:creationId xmlns:p14="http://schemas.microsoft.com/office/powerpoint/2010/main" val="1428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57200" y="1746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机器级指令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50825" y="849313"/>
            <a:ext cx="8229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机器指令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汇编指令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一一对应，都是机器级指令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机器指令是一个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0/1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序列，由若干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字段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组成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汇编指令是机器指令的符号表示（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可能有不同的格式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movb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%bx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等都是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助记符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指令的功能为：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M[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R[bx]+R[di]-6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R[cl]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1196975" y="1976438"/>
            <a:ext cx="6840538" cy="1560512"/>
            <a:chOff x="867" y="1253"/>
            <a:chExt cx="4026" cy="983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            寻址方式  寄存器编号            立即数</a:t>
              </a:r>
              <a:r>
                <a:rPr lang="en-US" altLang="zh-CN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位移量</a:t>
              </a:r>
              <a:r>
                <a:rPr lang="en-US" altLang="zh-CN" sz="2000" smtClean="0">
                  <a:solidFill>
                    <a:srgbClr val="0076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1150938" y="4225925"/>
            <a:ext cx="7470775" cy="862013"/>
            <a:chOff x="725" y="2755"/>
            <a:chExt cx="4706" cy="543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mov [bx+di-6], cl</a:t>
              </a:r>
              <a:endParaRPr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movb %cl, -6(%bx,%di)</a:t>
              </a:r>
              <a:endParaRPr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或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AT&amp;T 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642100" y="1300163"/>
            <a:ext cx="19796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en-US" altLang="zh-CN" sz="19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11111010</a:t>
            </a:r>
            <a:r>
              <a:rPr lang="zh-CN" altLang="en-US" sz="1900" smtClean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的真值为多少？</a:t>
            </a:r>
            <a:endParaRPr lang="en-US" altLang="zh-CN" sz="1900" smtClean="0">
              <a:solidFill>
                <a:srgbClr val="0050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0" y="5980113"/>
            <a:ext cx="6345238" cy="666750"/>
            <a:chOff x="0" y="3719"/>
            <a:chExt cx="3997" cy="420"/>
          </a:xfrm>
        </p:grpSpPr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寄存器传送语言 </a:t>
              </a:r>
              <a:r>
                <a:rPr lang="en-US" altLang="zh-CN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RLT</a:t>
              </a: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 Transfer Language</a:t>
              </a:r>
              <a:r>
                <a:rPr lang="zh-CN" altLang="en-US" sz="2000" smtClean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800" b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597650" y="5305425"/>
            <a:ext cx="2249488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：寄存器内容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：存储单元内容</a:t>
            </a:r>
          </a:p>
        </p:txBody>
      </p:sp>
    </p:spTree>
    <p:extLst>
      <p:ext uri="{BB962C8B-B14F-4D97-AF65-F5344CB8AC3E}">
        <p14:creationId xmlns:p14="http://schemas.microsoft.com/office/powerpoint/2010/main" val="9756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413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     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两种目标文件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67300" y="2484438"/>
            <a:ext cx="37353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test” </a:t>
            </a:r>
            <a:r>
              <a:rPr lang="zh-CN" altLang="en-US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&lt;add&gt;: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test.o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中的代码从地址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开始，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80483d4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开始！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080483d4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&lt;add&gt;: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80483d4:    55                push ...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80483d5:    89 e5    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80483d7:    83 ec 10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80483da:    8b 45 0c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80483dd:    8b 55 08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80483e0:    8d 04 02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80483e3:    89 45 fc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80483e6:    8b 45 fc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80483e9:    c9         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80483ea:    c3                 ret       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test.o”</a:t>
            </a:r>
            <a:r>
              <a:rPr lang="zh-CN" altLang="en-US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：可执行目标文件</a:t>
            </a:r>
          </a:p>
        </p:txBody>
      </p:sp>
    </p:spTree>
    <p:extLst>
      <p:ext uri="{BB962C8B-B14F-4D97-AF65-F5344CB8AC3E}">
        <p14:creationId xmlns:p14="http://schemas.microsoft.com/office/powerpoint/2010/main" val="2019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241" y="99189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6157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43100" y="3853898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计算机中数据的存储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8313" y="96996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>
                <a:ea typeface="微软雅黑" panose="020B0503020204020204" pitchFamily="34" charset="-122"/>
              </a:rPr>
              <a:t>计算机中的数据存放在哪里？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92250"/>
            <a:ext cx="8529638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827213" y="2122488"/>
            <a:ext cx="674687" cy="6746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777038" y="3113088"/>
            <a:ext cx="944562" cy="7635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2546350" y="1492250"/>
            <a:ext cx="3870325" cy="701675"/>
            <a:chOff x="1604" y="856"/>
            <a:chExt cx="2438" cy="442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398" y="856"/>
              <a:ext cx="16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寄存器文件</a:t>
              </a:r>
            </a:p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通用寄存器组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1604" y="1054"/>
              <a:ext cx="82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7046913" y="2257425"/>
            <a:ext cx="1350962" cy="809625"/>
            <a:chOff x="4439" y="1338"/>
            <a:chExt cx="851" cy="510"/>
          </a:xfrm>
        </p:grpSpPr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439" y="1338"/>
              <a:ext cx="8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>
              <a:off x="4638" y="1565"/>
              <a:ext cx="156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31800" y="4237038"/>
            <a:ext cx="8505825" cy="2439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指令中需给出的信息：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操作性质（操作码）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源操作数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源操作数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   </a:t>
            </a: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（立即数、寄存器编号、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目的操作数地址   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（寄存器编号、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存储地址的描述与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操作数的数据结构</a:t>
            </a:r>
            <a:r>
              <a:rPr kumimoji="0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有关！</a:t>
            </a:r>
          </a:p>
        </p:txBody>
      </p:sp>
    </p:spTree>
    <p:extLst>
      <p:ext uri="{BB962C8B-B14F-4D97-AF65-F5344CB8AC3E}">
        <p14:creationId xmlns:p14="http://schemas.microsoft.com/office/powerpoint/2010/main" val="18329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511300" y="2752725"/>
            <a:ext cx="6751638" cy="3016250"/>
            <a:chOff x="1689" y="1054"/>
            <a:chExt cx="4253" cy="19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626" y="2064"/>
              <a:ext cx="27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080" y="2054"/>
              <a:ext cx="3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2300" y="1519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Compiler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032" y="1460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Operating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208" y="1635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System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171" y="111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456" y="2351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Digital Design</a:t>
              </a: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2320" y="2605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Circuit Design</a:t>
              </a: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25" descr="50%"/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pattFill prst="pct50">
              <a:fgClr>
                <a:srgbClr val="BBE0E3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Instruction Set</a:t>
              </a:r>
            </a:p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Architecture</a:t>
              </a:r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2889" y="2063"/>
              <a:ext cx="32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MM</a:t>
              </a:r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029"/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rgbClr val="009999">
                <a:alpha val="7843"/>
              </a:srgbClr>
            </a:solidFill>
            <a:ln w="2857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031"/>
            <p:cNvSpPr>
              <a:spLocks noChangeArrowheads="1"/>
            </p:cNvSpPr>
            <p:nvPr/>
          </p:nvSpPr>
          <p:spPr bwMode="auto">
            <a:xfrm>
              <a:off x="2271" y="1708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Assembler</a:t>
              </a:r>
            </a:p>
          </p:txBody>
        </p:sp>
        <p:sp>
          <p:nvSpPr>
            <p:cNvPr id="62" name="Rectangle 1032"/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57200" y="2317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指令集体系结构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ISA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61925" y="862013"/>
            <a:ext cx="83708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Architecture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）位于软件和硬件之间</a:t>
            </a:r>
          </a:p>
          <a:p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硬件的功能通过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提供出来</a:t>
            </a:r>
          </a:p>
          <a:p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软件通过</a:t>
            </a:r>
            <a:r>
              <a:rPr lang="en-US" altLang="zh-CN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规定的</a:t>
            </a:r>
            <a:r>
              <a:rPr lang="en-US" altLang="zh-CN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300" kern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使用硬件</a:t>
            </a: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161925" y="2301875"/>
            <a:ext cx="8802688" cy="440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kumimoji="0" lang="zh-CN" altLang="en-US" sz="2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规定了：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可执行的指令的集合，包括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指令格式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操作种类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以及每种操作对应的操作数的相应规定；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指令可以接受的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操作数的类型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操作数所能存放的寄存器组的结构，包括每个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寄存器的名称、编号、长度和用途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操作数所能存放的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存储空间的大小和编址方式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操作数在存储空间存放时按照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大端还是小端方式存放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指令获取操作数的方式，即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寻址方式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指令执行过程的控制方式，包括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程序计数器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条件码定义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3172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2208478" y="1246325"/>
            <a:ext cx="3200400" cy="178486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862040"/>
            <a:ext cx="28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Caches, clock </a:t>
            </a:r>
            <a:r>
              <a:rPr lang="en-US" sz="1800" dirty="0" err="1">
                <a:latin typeface="Calibri" pitchFamily="34" charset="0"/>
              </a:rPr>
              <a:t>freq</a:t>
            </a:r>
            <a:r>
              <a:rPr lang="en-US" sz="1800" dirty="0">
                <a:latin typeface="Calibri" pitchFamily="34" charset="0"/>
              </a:rPr>
              <a:t>,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472" y="6231372"/>
            <a:ext cx="7961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Of course, you know that:  It’s why you are taking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21420</TotalTime>
  <Words>5978</Words>
  <Application>Microsoft Office PowerPoint</Application>
  <PresentationFormat>全屏显示(4:3)</PresentationFormat>
  <Paragraphs>1093</Paragraphs>
  <Slides>57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9" baseType="lpstr">
      <vt:lpstr>Courier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Machine-Level Programming I: Basics  15-213/18-213/15-213: Introduction to Computer Systems  5th Lecture, September 12, 2017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PowerPoint 演示文稿</vt:lpstr>
      <vt:lpstr>PowerPoint 演示文稿</vt:lpstr>
      <vt:lpstr>PowerPoint 演示文稿</vt:lpstr>
      <vt:lpstr>PowerPoint 演示文稿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PowerPoint 演示文稿</vt:lpstr>
      <vt:lpstr>PowerPoint 演示文稿</vt:lpstr>
      <vt:lpstr>PowerPoint 演示文稿</vt:lpstr>
      <vt:lpstr>PowerPoint 演示文稿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PowerPoint 演示文稿</vt:lpstr>
      <vt:lpstr>PowerPoint 演示文稿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lenovo</cp:lastModifiedBy>
  <cp:revision>745</cp:revision>
  <cp:lastPrinted>2011-09-12T20:37:42Z</cp:lastPrinted>
  <dcterms:created xsi:type="dcterms:W3CDTF">2012-09-11T15:51:41Z</dcterms:created>
  <dcterms:modified xsi:type="dcterms:W3CDTF">2019-01-08T01:00:56Z</dcterms:modified>
  <cp:category/>
</cp:coreProperties>
</file>