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3" r:id="rId4"/>
  </p:sldMasterIdLst>
  <p:notesMasterIdLst>
    <p:notesMasterId r:id="rId64"/>
  </p:notesMasterIdLst>
  <p:sldIdLst>
    <p:sldId id="335" r:id="rId5"/>
    <p:sldId id="425" r:id="rId6"/>
    <p:sldId id="370" r:id="rId7"/>
    <p:sldId id="399" r:id="rId8"/>
    <p:sldId id="398" r:id="rId9"/>
    <p:sldId id="400" r:id="rId10"/>
    <p:sldId id="401" r:id="rId11"/>
    <p:sldId id="397" r:id="rId12"/>
    <p:sldId id="402" r:id="rId13"/>
    <p:sldId id="407" r:id="rId14"/>
    <p:sldId id="260" r:id="rId15"/>
    <p:sldId id="371" r:id="rId16"/>
    <p:sldId id="292" r:id="rId17"/>
    <p:sldId id="372" r:id="rId18"/>
    <p:sldId id="373" r:id="rId19"/>
    <p:sldId id="374" r:id="rId20"/>
    <p:sldId id="375" r:id="rId21"/>
    <p:sldId id="387" r:id="rId22"/>
    <p:sldId id="376" r:id="rId23"/>
    <p:sldId id="377" r:id="rId24"/>
    <p:sldId id="388" r:id="rId25"/>
    <p:sldId id="295" r:id="rId26"/>
    <p:sldId id="297" r:id="rId27"/>
    <p:sldId id="309" r:id="rId28"/>
    <p:sldId id="310" r:id="rId29"/>
    <p:sldId id="408" r:id="rId30"/>
    <p:sldId id="409" r:id="rId31"/>
    <p:sldId id="411" r:id="rId32"/>
    <p:sldId id="412" r:id="rId33"/>
    <p:sldId id="413" r:id="rId34"/>
    <p:sldId id="385" r:id="rId35"/>
    <p:sldId id="381" r:id="rId36"/>
    <p:sldId id="410" r:id="rId37"/>
    <p:sldId id="382" r:id="rId38"/>
    <p:sldId id="325" r:id="rId39"/>
    <p:sldId id="326" r:id="rId40"/>
    <p:sldId id="327" r:id="rId41"/>
    <p:sldId id="383" r:id="rId42"/>
    <p:sldId id="423" r:id="rId43"/>
    <p:sldId id="424" r:id="rId44"/>
    <p:sldId id="384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386" r:id="rId53"/>
    <p:sldId id="389" r:id="rId54"/>
    <p:sldId id="328" r:id="rId55"/>
    <p:sldId id="390" r:id="rId56"/>
    <p:sldId id="391" r:id="rId57"/>
    <p:sldId id="393" r:id="rId58"/>
    <p:sldId id="394" r:id="rId59"/>
    <p:sldId id="395" r:id="rId60"/>
    <p:sldId id="396" r:id="rId61"/>
    <p:sldId id="366" r:id="rId62"/>
    <p:sldId id="334" r:id="rId6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5" autoAdjust="0"/>
    <p:restoredTop sz="84487" autoAdjust="0"/>
  </p:normalViewPr>
  <p:slideViewPr>
    <p:cSldViewPr snapToGrid="0">
      <p:cViewPr varScale="1">
        <p:scale>
          <a:sx n="95" d="100"/>
          <a:sy n="95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8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84245-4571-4C90-8BD5-DFDBDCB8E868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85A2-FA6A-46DD-B3E5-15C95E45F6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2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7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在本例中没有为局部变量分配栈空间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疑问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：栈操作不是运用传统的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pop</a:t>
            </a:r>
            <a:r>
              <a:rPr lang="zh-CN" altLang="en-US" dirty="0" smtClean="0"/>
              <a:t>操作，直接移动指针，两者含义是否相同？</a:t>
            </a:r>
            <a:endParaRPr lang="en-US" altLang="zh-CN" dirty="0" smtClean="0"/>
          </a:p>
          <a:p>
            <a:r>
              <a:rPr lang="zh-CN" altLang="en-US" dirty="0" smtClean="0"/>
              <a:t>疑问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：为何多申请了一个</a:t>
            </a:r>
            <a:r>
              <a:rPr lang="en-US" altLang="zh-CN" dirty="0" smtClean="0"/>
              <a:t>8</a:t>
            </a:r>
            <a:r>
              <a:rPr lang="zh-CN" altLang="en-US" dirty="0" smtClean="0"/>
              <a:t>字节空间？对齐</a:t>
            </a:r>
            <a:endParaRPr lang="en-US" altLang="zh-CN" dirty="0" smtClean="0"/>
          </a:p>
          <a:p>
            <a:r>
              <a:rPr lang="zh-CN" altLang="en-US" dirty="0" smtClean="0"/>
              <a:t>疑问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：何时申请栈中局部空间，何时不需要申请？子程序中需要使用寄存器的值、指针（地址）引用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4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0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2032000"/>
            <a:ext cx="7772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 b="1" dirty="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/>
          </p:cNvSpPr>
          <p:nvPr/>
        </p:nvSpPr>
        <p:spPr bwMode="auto">
          <a:xfrm>
            <a:off x="685800" y="4572000"/>
            <a:ext cx="2095125" cy="66172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Today’s Instructor:</a:t>
            </a:r>
            <a: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 </a:t>
            </a:r>
            <a:br>
              <a:rPr lang="en-US" sz="2000" b="1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  <a:ea typeface="Calibri" charset="0"/>
                <a:cs typeface="Calibri"/>
                <a:sym typeface="Calibri" charset="0"/>
              </a:rPr>
              <a:t>Phil Gibbons</a:t>
            </a:r>
            <a:endParaRPr lang="en-US" sz="2000" dirty="0">
              <a:latin typeface="Calibri"/>
              <a:cs typeface="Calibri"/>
              <a:sym typeface="Calibri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>
          <a:xfrm>
            <a:off x="531118" y="1769026"/>
            <a:ext cx="8760719" cy="25908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Machine-Level Programming III: Procedures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2000" dirty="0">
                <a:latin typeface="+mn-lt"/>
              </a:rPr>
              <a:t>15-213/18-213/15-513: Introduction to Computer Systems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7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Lecture, September 19, 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/>
          <p:cNvSpPr txBox="1">
            <a:spLocks noChangeArrowheads="1"/>
          </p:cNvSpPr>
          <p:nvPr/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popq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Dest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Read value at address given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Increment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by 8</a:t>
            </a:r>
          </a:p>
          <a:p>
            <a:pPr marL="552450" lvl="1"/>
            <a:r>
              <a:rPr lang="en-US" dirty="0"/>
              <a:t>Store value at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/>
              <a:t>(usually a </a:t>
            </a:r>
            <a:r>
              <a:rPr lang="en-US" dirty="0"/>
              <a:t>register)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44034" name="Line 2"/>
          <p:cNvSpPr>
            <a:spLocks noChangeShapeType="1"/>
          </p:cNvSpPr>
          <p:nvPr/>
        </p:nvSpPr>
        <p:spPr bwMode="auto">
          <a:xfrm>
            <a:off x="5130800" y="4693525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2559593" y="4461750"/>
            <a:ext cx="2539457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1" name="Rectangle 1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Stack: Pop</a:t>
            </a:r>
          </a:p>
        </p:txBody>
      </p:sp>
      <p:sp>
        <p:nvSpPr>
          <p:cNvPr id="44052" name="Rectangle 20"/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8" name="Rectangle 26"/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59" name="Rectangle 27"/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5946118" y="4876800"/>
            <a:ext cx="1103970" cy="369849"/>
          </a:xfrm>
          <a:prstGeom prst="ellipse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val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650" y="5293232"/>
            <a:ext cx="5335841" cy="10772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(The memory doesn’t change,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only the value of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xmlns="" id="{56EFD4F1-5698-40E8-86FC-42E752902BE8}"/>
              </a:ext>
            </a:extLst>
          </p:cNvPr>
          <p:cNvSpPr>
            <a:spLocks/>
          </p:cNvSpPr>
          <p:nvPr/>
        </p:nvSpPr>
        <p:spPr bwMode="auto">
          <a:xfrm>
            <a:off x="5434806" y="1557337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xmlns="" id="{E6A13F9B-2838-4E0A-9CE8-0F8BFF2F98F1}"/>
              </a:ext>
            </a:extLst>
          </p:cNvPr>
          <p:cNvSpPr>
            <a:spLocks/>
          </p:cNvSpPr>
          <p:nvPr/>
        </p:nvSpPr>
        <p:spPr bwMode="auto">
          <a:xfrm>
            <a:off x="5691426" y="5340151"/>
            <a:ext cx="1555750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24" name="AutoShape 1">
            <a:extLst>
              <a:ext uri="{FF2B5EF4-FFF2-40B4-BE49-F238E27FC236}">
                <a16:creationId xmlns:a16="http://schemas.microsoft.com/office/drawing/2014/main" xmlns="" id="{39CC9290-FA29-4445-9E40-1D97850D8A9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097588" y="4949826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952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816" y="0"/>
            <a:ext cx="3070184" cy="1143000"/>
          </a:xfrm>
        </p:spPr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199" y="4395486"/>
            <a:ext cx="3963365" cy="1507603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6199" y="624069"/>
            <a:ext cx="5835569" cy="154039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00154" y="1828800"/>
            <a:ext cx="6781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%rbx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37338847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Control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Use stack to support procedure call and return</a:t>
            </a:r>
          </a:p>
          <a:p>
            <a:r>
              <a:rPr lang="en-US" dirty="0">
                <a:solidFill>
                  <a:srgbClr val="980002"/>
                </a:solidFill>
              </a:rPr>
              <a:t>Procedure call: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Push return address on stack</a:t>
            </a:r>
          </a:p>
          <a:p>
            <a:pPr marL="552450" lvl="1"/>
            <a:r>
              <a:rPr lang="en-US" dirty="0"/>
              <a:t>Jump to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dirty="0"/>
          </a:p>
          <a:p>
            <a:r>
              <a:rPr lang="en-US" dirty="0"/>
              <a:t>Return address:</a:t>
            </a:r>
          </a:p>
          <a:p>
            <a:pPr marL="552450" lvl="1"/>
            <a:r>
              <a:rPr lang="en-US" dirty="0"/>
              <a:t>Address of the next instruction right after call</a:t>
            </a:r>
          </a:p>
          <a:p>
            <a:pPr marL="552450" lvl="1"/>
            <a:r>
              <a:rPr lang="en-US" dirty="0"/>
              <a:t>Example from disassembly</a:t>
            </a:r>
          </a:p>
          <a:p>
            <a:r>
              <a:rPr lang="en-US" dirty="0">
                <a:solidFill>
                  <a:srgbClr val="980002"/>
                </a:solidFill>
              </a:rPr>
              <a:t>Procedure return: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dirty="0"/>
              <a:t>Pop address from stack</a:t>
            </a:r>
          </a:p>
          <a:p>
            <a:pPr marL="552450" lvl="1"/>
            <a:r>
              <a:rPr lang="en-US" dirty="0"/>
              <a:t>Jump to address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#1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4751696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#2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3041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#3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1376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Example #4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6629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ectangle 3"/>
          <p:cNvSpPr>
            <a:spLocks/>
          </p:cNvSpPr>
          <p:nvPr/>
        </p:nvSpPr>
        <p:spPr bwMode="auto"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36625658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Illustrations of Recursion &amp; Pointers</a:t>
            </a:r>
          </a:p>
        </p:txBody>
      </p:sp>
    </p:spTree>
    <p:extLst>
      <p:ext uri="{BB962C8B-B14F-4D97-AF65-F5344CB8AC3E}">
        <p14:creationId xmlns:p14="http://schemas.microsoft.com/office/powerpoint/2010/main" val="11031544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Procedure Data Flow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6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Return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5025" y="5791199"/>
            <a:ext cx="4041775" cy="334963"/>
          </a:xfrm>
        </p:spPr>
        <p:txBody>
          <a:bodyPr/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6" name="矩形 5"/>
          <p:cNvSpPr/>
          <p:nvPr/>
        </p:nvSpPr>
        <p:spPr bwMode="auto">
          <a:xfrm>
            <a:off x="5892800" y="3009900"/>
            <a:ext cx="829733" cy="22563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7484533" y="2819400"/>
            <a:ext cx="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484533" y="2952571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  <a:cs typeface="Calibri" panose="020F0502020204030204" pitchFamily="34" charset="0"/>
              </a:rPr>
              <a:t>生</a:t>
            </a:r>
            <a:endParaRPr lang="en-US" altLang="zh-CN" sz="1800" dirty="0" smtClean="0">
              <a:latin typeface="华文行楷" pitchFamily="2" charset="-122"/>
              <a:ea typeface="华文行楷" pitchFamily="2" charset="-122"/>
              <a:cs typeface="Calibri" panose="020F0502020204030204" pitchFamily="34" charset="0"/>
            </a:endParaRP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  <a:cs typeface="Calibri" panose="020F0502020204030204" pitchFamily="34" charset="0"/>
              </a:rPr>
              <a:t>长</a:t>
            </a:r>
            <a:endParaRPr lang="en-US" altLang="zh-CN" sz="1800" dirty="0" smtClean="0">
              <a:latin typeface="华文行楷" pitchFamily="2" charset="-122"/>
              <a:ea typeface="华文行楷" pitchFamily="2" charset="-122"/>
              <a:cs typeface="Calibri" panose="020F0502020204030204" pitchFamily="34" charset="0"/>
            </a:endParaRP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  <a:cs typeface="Calibri" panose="020F0502020204030204" pitchFamily="34" charset="0"/>
              </a:rPr>
              <a:t>方</a:t>
            </a:r>
            <a:endParaRPr lang="en-US" altLang="zh-CN" sz="1800" dirty="0" smtClean="0">
              <a:latin typeface="华文行楷" pitchFamily="2" charset="-122"/>
              <a:ea typeface="华文行楷" pitchFamily="2" charset="-122"/>
              <a:cs typeface="Calibri" panose="020F0502020204030204" pitchFamily="34" charset="0"/>
            </a:endParaRPr>
          </a:p>
          <a:p>
            <a:r>
              <a:rPr lang="zh-CN" altLang="en-US" sz="1800" dirty="0" smtClean="0">
                <a:latin typeface="华文行楷" pitchFamily="2" charset="-122"/>
                <a:ea typeface="华文行楷" pitchFamily="2" charset="-122"/>
                <a:cs typeface="Calibri" panose="020F0502020204030204" pitchFamily="34" charset="0"/>
              </a:rPr>
              <a:t>向</a:t>
            </a:r>
          </a:p>
        </p:txBody>
      </p:sp>
    </p:spTree>
    <p:extLst>
      <p:ext uri="{BB962C8B-B14F-4D97-AF65-F5344CB8AC3E}">
        <p14:creationId xmlns:p14="http://schemas.microsoft.com/office/powerpoint/2010/main" val="32985504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/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/>
              <a:t>Calling Conventions</a:t>
            </a:r>
          </a:p>
          <a:p>
            <a:pPr lvl="2"/>
            <a:r>
              <a:rPr lang="en-US" b="1" dirty="0"/>
              <a:t>Passing control</a:t>
            </a:r>
          </a:p>
          <a:p>
            <a:pPr lvl="2"/>
            <a:r>
              <a:rPr lang="en-US" b="1" dirty="0"/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/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48283529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Save at dest</a:t>
            </a:r>
          </a:p>
          <a:p>
            <a:pPr algn="l"/>
            <a:r>
              <a:rPr lang="sk-SK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/>
              <a:t>• • •</a:t>
            </a:r>
            <a:endParaRPr lang="sk-SK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965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rgbClr val="7F7F7F"/>
                </a:solidFill>
              </a:rPr>
              <a:t>Passing data</a:t>
            </a:r>
          </a:p>
          <a:p>
            <a:pPr lvl="2"/>
            <a:r>
              <a:rPr lang="en-US" b="1" dirty="0"/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38313009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Stack-Based Languages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Languages that support recursion</a:t>
            </a:r>
          </a:p>
          <a:p>
            <a:pPr marL="552450" lvl="1"/>
            <a:r>
              <a:rPr lang="en-US" dirty="0"/>
              <a:t>e.g., C, Pascal, Java</a:t>
            </a:r>
          </a:p>
          <a:p>
            <a:pPr marL="552450" lvl="1"/>
            <a:r>
              <a:rPr lang="en-US" dirty="0"/>
              <a:t>Code must be “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dirty="0"/>
              <a:t>”</a:t>
            </a:r>
          </a:p>
          <a:p>
            <a:pPr marL="838200" lvl="2"/>
            <a:r>
              <a:rPr lang="en-US" dirty="0"/>
              <a:t>Multiple simultaneous instantiations of single procedure</a:t>
            </a:r>
          </a:p>
          <a:p>
            <a:pPr marL="552450" lvl="1"/>
            <a:r>
              <a:rPr lang="en-US" dirty="0"/>
              <a:t>Need some place to store state of each instantiation</a:t>
            </a:r>
          </a:p>
          <a:p>
            <a:pPr marL="838200" lvl="2"/>
            <a:r>
              <a:rPr lang="en-US" dirty="0"/>
              <a:t>Arguments</a:t>
            </a:r>
          </a:p>
          <a:p>
            <a:pPr marL="838200" lvl="2"/>
            <a:r>
              <a:rPr lang="en-US" dirty="0"/>
              <a:t>Local variables</a:t>
            </a:r>
          </a:p>
          <a:p>
            <a:pPr marL="838200" lvl="2"/>
            <a:r>
              <a:rPr lang="en-US" dirty="0"/>
              <a:t>Return pointer</a:t>
            </a:r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State for given procedure needed for limited time</a:t>
            </a:r>
          </a:p>
          <a:p>
            <a:pPr marL="838200" lvl="2"/>
            <a:r>
              <a:rPr lang="en-US" dirty="0"/>
              <a:t>From when called to when return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returns before caller does</a:t>
            </a:r>
          </a:p>
          <a:p>
            <a:r>
              <a:rPr lang="en-US" dirty="0"/>
              <a:t>Stack allocated in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dirty="0"/>
          </a:p>
          <a:p>
            <a:pPr marL="552450" lvl="1"/>
            <a:r>
              <a:rPr lang="en-US" dirty="0"/>
              <a:t>state for single procedure instantiation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535737" y="2271713"/>
            <a:ext cx="7175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4019550" y="2084388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Stack Frames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648200" cy="5435600"/>
          </a:xfrm>
          <a:ln/>
        </p:spPr>
        <p:txBody>
          <a:bodyPr/>
          <a:lstStyle/>
          <a:p>
            <a:r>
              <a:rPr lang="en-US" dirty="0"/>
              <a:t>Contents</a:t>
            </a:r>
          </a:p>
          <a:p>
            <a:pPr marL="552450" lvl="1"/>
            <a:r>
              <a:rPr lang="en-US" dirty="0"/>
              <a:t>Return information</a:t>
            </a:r>
          </a:p>
          <a:p>
            <a:pPr marL="552450" lvl="1"/>
            <a:r>
              <a:rPr lang="en-US" dirty="0"/>
              <a:t>Local storage (if needed)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Management</a:t>
            </a:r>
          </a:p>
          <a:p>
            <a:pPr marL="552450" lvl="1"/>
            <a:r>
              <a:rPr lang="en-US" dirty="0"/>
              <a:t>Space allocated when enter procedure</a:t>
            </a:r>
          </a:p>
          <a:p>
            <a:pPr marL="838200" lvl="2"/>
            <a:r>
              <a:rPr lang="en-US" dirty="0"/>
              <a:t>“Set-up” code</a:t>
            </a:r>
          </a:p>
          <a:p>
            <a:pPr marL="838200" lvl="2"/>
            <a:r>
              <a:rPr lang="en-US" dirty="0"/>
              <a:t>Includes push by </a:t>
            </a:r>
            <a:r>
              <a:rPr lang="en-US" b="1" dirty="0">
                <a:latin typeface="Courier New"/>
                <a:cs typeface="Courier New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 err="1"/>
              <a:t>Deallocated</a:t>
            </a:r>
            <a:r>
              <a:rPr lang="en-US" dirty="0"/>
              <a:t> when return</a:t>
            </a:r>
          </a:p>
          <a:p>
            <a:pPr marL="838200" lvl="2"/>
            <a:r>
              <a:rPr lang="en-US" dirty="0"/>
              <a:t>“Finish” code</a:t>
            </a:r>
          </a:p>
          <a:p>
            <a:pPr marL="838200" lvl="2"/>
            <a:r>
              <a:rPr lang="en-US" dirty="0"/>
              <a:t>Includes pop by </a:t>
            </a:r>
            <a:r>
              <a:rPr lang="en-US" b="1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6545262" y="3641725"/>
            <a:ext cx="71755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184" name="Rectangle 8"/>
          <p:cNvSpPr>
            <a:spLocks/>
          </p:cNvSpPr>
          <p:nvPr/>
        </p:nvSpPr>
        <p:spPr bwMode="auto">
          <a:xfrm>
            <a:off x="4068762" y="3452813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0185" name="Rectangle 9"/>
          <p:cNvSpPr>
            <a:spLocks/>
          </p:cNvSpPr>
          <p:nvPr/>
        </p:nvSpPr>
        <p:spPr bwMode="auto">
          <a:xfrm>
            <a:off x="7262812" y="389255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graphicFrame>
        <p:nvGraphicFramePr>
          <p:cNvPr id="5018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23245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Rectangle 4"/>
          <p:cNvSpPr>
            <a:spLocks/>
          </p:cNvSpPr>
          <p:nvPr/>
        </p:nvSpPr>
        <p:spPr bwMode="auto">
          <a:xfrm>
            <a:off x="4021137" y="236537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5372100" cy="5435600"/>
          </a:xfrm>
          <a:ln/>
        </p:spPr>
        <p:txBody>
          <a:bodyPr/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build:”</a:t>
            </a:r>
            <a:br>
              <a:rPr lang="en-US" dirty="0"/>
            </a:br>
            <a:r>
              <a:rPr lang="en-US" dirty="0"/>
              <a:t>Parameters for function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can’t keep in registers</a:t>
            </a:r>
          </a:p>
          <a:p>
            <a:pPr marL="552450" lvl="1"/>
            <a:r>
              <a:rPr lang="en-US" dirty="0"/>
              <a:t>Saved register context</a:t>
            </a:r>
          </a:p>
          <a:p>
            <a:pPr marL="552450" lvl="1"/>
            <a:r>
              <a:rPr lang="en-US" dirty="0"/>
              <a:t>Old frame pointer (optional)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3" name="Rectangle 9"/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8" name="Rectangle 14"/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/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1314"/>
              </p:ext>
            </p:extLst>
          </p:nvPr>
        </p:nvGraphicFramePr>
        <p:xfrm>
          <a:off x="5257800" y="4114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330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02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886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15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1419" y="2891880"/>
            <a:ext cx="88152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疑问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：栈操作不是运用传统的</a:t>
            </a:r>
            <a:r>
              <a:rPr lang="en-US" altLang="zh-CN" sz="1800" dirty="0">
                <a:solidFill>
                  <a:srgbClr val="FF0000"/>
                </a:solidFill>
              </a:rPr>
              <a:t>push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pop</a:t>
            </a:r>
            <a:r>
              <a:rPr lang="zh-CN" altLang="en-US" sz="1800" dirty="0">
                <a:solidFill>
                  <a:srgbClr val="FF0000"/>
                </a:solidFill>
              </a:rPr>
              <a:t>操作，直接移动指针，两者含义是否相同</a:t>
            </a:r>
            <a:r>
              <a:rPr lang="zh-CN" altLang="en-US" sz="1800" dirty="0" smtClean="0">
                <a:solidFill>
                  <a:srgbClr val="FF0000"/>
                </a:solidFill>
              </a:rPr>
              <a:t>？</a:t>
            </a:r>
            <a:endParaRPr 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1"/>
          <p:cNvSpPr txBox="1"/>
          <p:nvPr/>
        </p:nvSpPr>
        <p:spPr>
          <a:xfrm>
            <a:off x="2342535" y="3355446"/>
            <a:ext cx="41344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疑问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zh-CN" altLang="en-US" sz="1800" dirty="0">
                <a:solidFill>
                  <a:srgbClr val="FF0000"/>
                </a:solidFill>
              </a:rPr>
              <a:t>：为何多申请了一个</a:t>
            </a:r>
            <a:r>
              <a:rPr lang="en-US" altLang="zh-CN" sz="1800" dirty="0">
                <a:solidFill>
                  <a:srgbClr val="FF0000"/>
                </a:solidFill>
              </a:rPr>
              <a:t>8</a:t>
            </a:r>
            <a:r>
              <a:rPr lang="zh-CN" altLang="en-US" sz="1800" dirty="0">
                <a:solidFill>
                  <a:srgbClr val="FF0000"/>
                </a:solidFill>
              </a:rPr>
              <a:t>字节空间</a:t>
            </a:r>
            <a:r>
              <a:rPr lang="zh-CN" altLang="en-US" sz="1800" dirty="0" smtClean="0">
                <a:solidFill>
                  <a:srgbClr val="FF0000"/>
                </a:solidFill>
              </a:rPr>
              <a:t>？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1906626" y="3798585"/>
            <a:ext cx="537588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zh-CN" altLang="en-US" sz="1800" dirty="0">
                <a:solidFill>
                  <a:srgbClr val="FF0000"/>
                </a:solidFill>
              </a:rPr>
              <a:t>疑问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>
                <a:solidFill>
                  <a:srgbClr val="FF0000"/>
                </a:solidFill>
              </a:rPr>
              <a:t>：何时申请栈中局部空间，何时不需要申请</a:t>
            </a:r>
            <a:r>
              <a:rPr lang="zh-CN" altLang="en-US" sz="1800" dirty="0" smtClean="0">
                <a:solidFill>
                  <a:srgbClr val="FF0000"/>
                </a:solidFill>
              </a:rPr>
              <a:t>？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60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64611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977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92342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6921" y="3200400"/>
            <a:ext cx="7233583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1: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$3000,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Remember,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-&gt; %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zeros out high order 32 bits.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use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movl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instead of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movq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1 byte shorter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641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23457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38053" y="3512971"/>
            <a:ext cx="5994534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Aside 2: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Computes %rsp+8</a:t>
            </a:r>
          </a:p>
          <a:p>
            <a:pPr marL="173038" indent="-173038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Actually, used for what it is meant!</a:t>
            </a:r>
          </a:p>
        </p:txBody>
      </p:sp>
    </p:spTree>
    <p:extLst>
      <p:ext uri="{BB962C8B-B14F-4D97-AF65-F5344CB8AC3E}">
        <p14:creationId xmlns:p14="http://schemas.microsoft.com/office/powerpoint/2010/main" val="430788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69331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069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2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587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359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1143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00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971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6936"/>
              </p:ext>
            </p:extLst>
          </p:nvPr>
        </p:nvGraphicFramePr>
        <p:xfrm>
          <a:off x="5257800" y="4114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464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20560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8587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#5a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b="1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9781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762000"/>
            <a:ext cx="16606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25908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103589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477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6983413" y="6096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4648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1753888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#5b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7685"/>
              </p:ext>
            </p:extLst>
          </p:nvPr>
        </p:nvGraphicFramePr>
        <p:xfrm>
          <a:off x="5257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6553200" y="2895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7059613" y="2667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6019800" y="1219200"/>
            <a:ext cx="26238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532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59613" y="57150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6019800" y="4648200"/>
            <a:ext cx="22118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41787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➙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Conventions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 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calls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r>
              <a:rPr lang="en-US" dirty="0"/>
              <a:t> is the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caller</a:t>
            </a:r>
            <a:endParaRPr lang="en-US" dirty="0"/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dirty="0"/>
              <a:t> is the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Can register be used for temporary storage?</a:t>
            </a:r>
          </a:p>
          <a:p>
            <a:r>
              <a:rPr lang="en-US" dirty="0"/>
              <a:t>Conventions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“Caller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/>
              <a:t>Caller saves temporary values in its frame before the call</a:t>
            </a:r>
          </a:p>
          <a:p>
            <a:pPr marL="552450" lvl="1"/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“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Callee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Saved”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saves temporary values in its frame before using</a:t>
            </a:r>
          </a:p>
          <a:p>
            <a:pPr marL="838200" lvl="2"/>
            <a:r>
              <a:rPr lang="en-US" dirty="0" err="1"/>
              <a:t>Callee</a:t>
            </a:r>
            <a:r>
              <a:rPr lang="en-US" dirty="0"/>
              <a:t> restores them before returning to caller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4770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54356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Return value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b="0" dirty="0">
                <a:cs typeface="Courier New Bold" charset="0"/>
                <a:sym typeface="Courier New Bold" charset="0"/>
              </a:rPr>
              <a:t>, ...,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Also 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b="0" dirty="0">
                <a:cs typeface="Courier New Bold" charset="0"/>
                <a:sym typeface="Courier New Bold" charset="0"/>
              </a:rPr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Caller-saved</a:t>
            </a:r>
          </a:p>
          <a:p>
            <a:pPr marL="552450" lvl="1"/>
            <a:r>
              <a:rPr lang="en-US" dirty="0"/>
              <a:t>Can be modified by procedure</a:t>
            </a:r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  <a:p>
            <a:pPr marL="552450" lvl="1"/>
            <a:endParaRPr lang="en-US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6324600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6324600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6324600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5867400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4522513" y="1600200"/>
            <a:ext cx="1273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6324600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6324600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6324600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6324600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4687071" y="3200400"/>
            <a:ext cx="1109040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4486772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5867400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6019800" cy="1143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064000" cy="4394200"/>
          </a:xfrm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29210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dirty="0"/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pPr marL="552450" lvl="1"/>
            <a:r>
              <a:rPr lang="en-US" dirty="0"/>
              <a:t>May be used as frame pointer</a:t>
            </a:r>
          </a:p>
          <a:p>
            <a:pPr marL="552450" lvl="1"/>
            <a:r>
              <a:rPr lang="en-US" dirty="0"/>
              <a:t>Can mix &amp; match</a:t>
            </a: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 save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5943600" y="1371600"/>
            <a:ext cx="304800" cy="22098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5715000" y="32004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4572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4933950" y="3429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6400800" y="3200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</p:spTree>
    <p:extLst>
      <p:ext uri="{BB962C8B-B14F-4D97-AF65-F5344CB8AC3E}">
        <p14:creationId xmlns:p14="http://schemas.microsoft.com/office/powerpoint/2010/main" val="185356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81000" y="30251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381000" y="415290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Where are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b0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,…,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b4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passed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381000" y="336804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stack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381000" y="459486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r8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81000" y="521589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228600" indent="-228600"/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Which registers do we need to save?</a:t>
            </a:r>
            <a:endParaRPr lang="en-US" kern="0" dirty="0">
              <a:latin typeface="Calibri" panose="020F0502020204030204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565785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Ill-posed question. Need assembly. </a:t>
            </a:r>
            <a:endParaRPr lang="en-US" kern="0" dirty="0">
              <a:latin typeface="+mj-lt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81000" y="6069330"/>
            <a:ext cx="580263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pPr marL="0" indent="0">
              <a:buNone/>
              <a:tabLst>
                <a:tab pos="228600" algn="l"/>
              </a:tabLst>
            </a:pPr>
            <a:r>
              <a:rPr lang="en-US" kern="0" dirty="0">
                <a:latin typeface="Calibri" panose="020F0502020204030204" pitchFamily="34" charset="0"/>
                <a:sym typeface="Courier New Bold" charset="0"/>
              </a:rPr>
              <a:t>	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, </a:t>
            </a:r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rbp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,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r9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 (during first call to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add5</a:t>
            </a:r>
            <a:r>
              <a:rPr lang="en-US" kern="0" dirty="0">
                <a:latin typeface="+mj-lt"/>
                <a:cs typeface="Courier New" panose="02070309020205020404" pitchFamily="49" charset="0"/>
                <a:sym typeface="Courier New Bold" charset="0"/>
              </a:rPr>
              <a:t>)</a:t>
            </a: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318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beginning of procedure code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Arc 10"/>
          <p:cNvSpPr/>
          <p:nvPr/>
        </p:nvSpPr>
        <p:spPr bwMode="auto">
          <a:xfrm rot="10800000">
            <a:off x="5333999" y="2171700"/>
            <a:ext cx="1371600" cy="3314700"/>
          </a:xfrm>
          <a:prstGeom prst="arc">
            <a:avLst>
              <a:gd name="adj1" fmla="val 16200000"/>
              <a:gd name="adj2" fmla="val 55674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043960" y="1996068"/>
            <a:ext cx="2086671" cy="2085278"/>
          </a:xfrm>
          <a:custGeom>
            <a:avLst/>
            <a:gdLst>
              <a:gd name="connsiteX0" fmla="*/ 1616926 w 2665494"/>
              <a:gd name="connsiteY0" fmla="*/ 0 h 2230244"/>
              <a:gd name="connsiteX1" fmla="*/ 2631687 w 2665494"/>
              <a:gd name="connsiteY1" fmla="*/ 1248937 h 2230244"/>
              <a:gd name="connsiteX2" fmla="*/ 512956 w 2665494"/>
              <a:gd name="connsiteY2" fmla="*/ 1873405 h 2230244"/>
              <a:gd name="connsiteX3" fmla="*/ 0 w 2665494"/>
              <a:gd name="connsiteY3" fmla="*/ 2230244 h 2230244"/>
              <a:gd name="connsiteX0" fmla="*/ 1616926 w 2445343"/>
              <a:gd name="connsiteY0" fmla="*/ 0 h 2230244"/>
              <a:gd name="connsiteX1" fmla="*/ 2397512 w 2445343"/>
              <a:gd name="connsiteY1" fmla="*/ 970156 h 2230244"/>
              <a:gd name="connsiteX2" fmla="*/ 512956 w 2445343"/>
              <a:gd name="connsiteY2" fmla="*/ 1873405 h 2230244"/>
              <a:gd name="connsiteX3" fmla="*/ 0 w 2445343"/>
              <a:gd name="connsiteY3" fmla="*/ 2230244 h 2230244"/>
              <a:gd name="connsiteX0" fmla="*/ 1616926 w 2415785"/>
              <a:gd name="connsiteY0" fmla="*/ 0 h 2230244"/>
              <a:gd name="connsiteX1" fmla="*/ 2397512 w 2415785"/>
              <a:gd name="connsiteY1" fmla="*/ 970156 h 2230244"/>
              <a:gd name="connsiteX2" fmla="*/ 512956 w 2415785"/>
              <a:gd name="connsiteY2" fmla="*/ 1873405 h 2230244"/>
              <a:gd name="connsiteX3" fmla="*/ 0 w 2415785"/>
              <a:gd name="connsiteY3" fmla="*/ 2230244 h 2230244"/>
              <a:gd name="connsiteX0" fmla="*/ 1616926 w 2410056"/>
              <a:gd name="connsiteY0" fmla="*/ 0 h 2230244"/>
              <a:gd name="connsiteX1" fmla="*/ 2397512 w 2410056"/>
              <a:gd name="connsiteY1" fmla="*/ 970156 h 2230244"/>
              <a:gd name="connsiteX2" fmla="*/ 1170878 w 2410056"/>
              <a:gd name="connsiteY2" fmla="*/ 970156 h 2230244"/>
              <a:gd name="connsiteX3" fmla="*/ 0 w 2410056"/>
              <a:gd name="connsiteY3" fmla="*/ 2230244 h 2230244"/>
              <a:gd name="connsiteX0" fmla="*/ 1293541 w 2086671"/>
              <a:gd name="connsiteY0" fmla="*/ 0 h 2085278"/>
              <a:gd name="connsiteX1" fmla="*/ 2074127 w 2086671"/>
              <a:gd name="connsiteY1" fmla="*/ 970156 h 2085278"/>
              <a:gd name="connsiteX2" fmla="*/ 847493 w 2086671"/>
              <a:gd name="connsiteY2" fmla="*/ 970156 h 2085278"/>
              <a:gd name="connsiteX3" fmla="*/ 0 w 2086671"/>
              <a:gd name="connsiteY3" fmla="*/ 2085278 h 208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671" h="2085278">
                <a:moveTo>
                  <a:pt x="1293541" y="0"/>
                </a:moveTo>
                <a:cubicBezTo>
                  <a:pt x="1892919" y="468351"/>
                  <a:pt x="2148468" y="808463"/>
                  <a:pt x="2074127" y="970156"/>
                </a:cubicBezTo>
                <a:cubicBezTo>
                  <a:pt x="1999786" y="1131849"/>
                  <a:pt x="1193181" y="784302"/>
                  <a:pt x="847493" y="970156"/>
                </a:cubicBezTo>
                <a:cubicBezTo>
                  <a:pt x="501805" y="1156010"/>
                  <a:pt x="0" y="2085278"/>
                  <a:pt x="0" y="2085278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1226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Small Exercise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23" y="1224776"/>
            <a:ext cx="2471173" cy="391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642" y="1149467"/>
            <a:ext cx="5977581" cy="174232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add5(long b0, long b1, long b2, long b3, long b4) {                                                                                     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b0+b1+b2+b3+b4; 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add10(long a0, long a1, long a2, long a3, long a4, long a5,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long a6, long a7, long a8, long a9)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return add5(a0, a1, a2, a3, a4)+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add5(a5, a6, a7, a8, a9);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4760" y="5089602"/>
            <a:ext cx="3089849" cy="1235593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add5: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rsi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(%rcx,%r8), %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9642" y="3179639"/>
            <a:ext cx="3089849" cy="3103051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add10: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pushq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%r9,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48(%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%r8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40(%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rcx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32(%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rdx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24(%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rsi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movq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rbp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rdi</a:t>
            </a:r>
            <a:endParaRPr lang="en-US" sz="12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call    add5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rbx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rax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rbx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popq</a:t>
            </a:r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%</a:t>
            </a:r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rbp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ret</a:t>
            </a:r>
          </a:p>
        </p:txBody>
      </p:sp>
    </p:spTree>
    <p:extLst>
      <p:ext uri="{BB962C8B-B14F-4D97-AF65-F5344CB8AC3E}">
        <p14:creationId xmlns:p14="http://schemas.microsoft.com/office/powerpoint/2010/main" val="994360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8621" y="3788339"/>
            <a:ext cx="6301804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comes in register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call to incr.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should be put x, so we can use it after the call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incr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84430" y="1285203"/>
            <a:ext cx="1792147" cy="1353343"/>
            <a:chOff x="1784430" y="1285203"/>
            <a:chExt cx="1792147" cy="1353343"/>
          </a:xfrm>
        </p:grpSpPr>
        <p:sp>
          <p:nvSpPr>
            <p:cNvPr id="3" name="Oval 2"/>
            <p:cNvSpPr/>
            <p:nvPr/>
          </p:nvSpPr>
          <p:spPr bwMode="auto">
            <a:xfrm>
              <a:off x="3125165" y="1285203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784430" y="2138354"/>
              <a:ext cx="451412" cy="5001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791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25844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57821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55535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#3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1066800"/>
            <a:ext cx="23014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61785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35814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57912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6503987" y="3172354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7010400" y="2943754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5181600" y="1505054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2419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1" name="Rectangle 9"/>
          <p:cNvSpPr>
            <a:spLocks/>
          </p:cNvSpPr>
          <p:nvPr/>
        </p:nvSpPr>
        <p:spPr bwMode="auto">
          <a:xfrm>
            <a:off x="5181600" y="2800454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7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#4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register.</a:t>
            </a:r>
          </a:p>
        </p:txBody>
      </p:sp>
    </p:spTree>
    <p:extLst>
      <p:ext uri="{BB962C8B-B14F-4D97-AF65-F5344CB8AC3E}">
        <p14:creationId xmlns:p14="http://schemas.microsoft.com/office/powerpoint/2010/main" val="3205499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saved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saved register.</a:t>
            </a:r>
          </a:p>
        </p:txBody>
      </p:sp>
    </p:spTree>
    <p:extLst>
      <p:ext uri="{BB962C8B-B14F-4D97-AF65-F5344CB8AC3E}">
        <p14:creationId xmlns:p14="http://schemas.microsoft.com/office/powerpoint/2010/main" val="1526351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#6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x+v2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22850" y="4699321"/>
            <a:ext cx="397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X Is safe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90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#7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4826643"/>
            <a:ext cx="397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Return result 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76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#8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02732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2798725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35102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6" name="Rectangle 7"/>
          <p:cNvSpPr>
            <a:spLocks/>
          </p:cNvSpPr>
          <p:nvPr/>
        </p:nvSpPr>
        <p:spPr bwMode="auto">
          <a:xfrm>
            <a:off x="5181600" y="6034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25" name="Rectangle 9"/>
          <p:cNvSpPr>
            <a:spLocks/>
          </p:cNvSpPr>
          <p:nvPr/>
        </p:nvSpPr>
        <p:spPr bwMode="auto">
          <a:xfrm>
            <a:off x="5181600" y="6415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503987" y="5655123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7010400" y="5426523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8" name="Rectangle 13"/>
          <p:cNvSpPr>
            <a:spLocks/>
          </p:cNvSpPr>
          <p:nvPr/>
        </p:nvSpPr>
        <p:spPr bwMode="auto">
          <a:xfrm>
            <a:off x="5181600" y="4347303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9" name="Rectangle 9"/>
          <p:cNvSpPr>
            <a:spLocks/>
          </p:cNvSpPr>
          <p:nvPr/>
        </p:nvSpPr>
        <p:spPr bwMode="auto">
          <a:xfrm>
            <a:off x="5181600" y="5272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5181600" y="5653623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5943600" y="3974940"/>
            <a:ext cx="22195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22193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Callee</a:t>
            </a:r>
            <a:r>
              <a:rPr lang="en-US" dirty="0"/>
              <a:t>-Saved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6477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6983413" y="57848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5943600" y="4267200"/>
            <a:ext cx="280856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503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7010400" y="343535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5943600" y="838200"/>
            <a:ext cx="267781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6477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6983413" y="3048000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2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Procedure arguments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010400" y="2133600"/>
            <a:ext cx="2286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6248400" y="2133600"/>
            <a:ext cx="914400" cy="3200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8040255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1777357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Terminal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76898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87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91809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655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6324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87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1879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45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05193"/>
              </p:ext>
            </p:extLst>
          </p:nvPr>
        </p:nvGraphicFramePr>
        <p:xfrm>
          <a:off x="228600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12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821"/>
              </p:ext>
            </p:extLst>
          </p:nvPr>
        </p:nvGraphicFramePr>
        <p:xfrm>
          <a:off x="228600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06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&amp; 1)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5486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ebx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 algn="l"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85376"/>
              </p:ext>
            </p:extLst>
          </p:nvPr>
        </p:nvGraphicFramePr>
        <p:xfrm>
          <a:off x="228600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7086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7593013" y="5562600"/>
            <a:ext cx="654025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817057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Observations About Recursion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  <a:ln/>
        </p:spPr>
        <p:txBody>
          <a:bodyPr/>
          <a:lstStyle/>
          <a:p>
            <a:r>
              <a:rPr lang="en-US" dirty="0"/>
              <a:t>Handled Without Special Consideration</a:t>
            </a:r>
          </a:p>
          <a:p>
            <a:pPr lvl="1"/>
            <a:r>
              <a:rPr lang="en-US" dirty="0"/>
              <a:t>Stack frames mean that each function call has private storage</a:t>
            </a:r>
          </a:p>
          <a:p>
            <a:pPr lvl="2"/>
            <a:r>
              <a:rPr lang="en-US" dirty="0"/>
              <a:t>Saved registers &amp; local variables</a:t>
            </a:r>
          </a:p>
          <a:p>
            <a:pPr lvl="2"/>
            <a:r>
              <a:rPr lang="en-US" dirty="0"/>
              <a:t>Saved return pointer</a:t>
            </a:r>
          </a:p>
          <a:p>
            <a:pPr lvl="1"/>
            <a:r>
              <a:rPr lang="en-US" dirty="0"/>
              <a:t>Register saving conventions prevent one function call from corrupting another’s data</a:t>
            </a:r>
          </a:p>
          <a:p>
            <a:pPr lvl="2"/>
            <a:r>
              <a:rPr lang="en-US" dirty="0"/>
              <a:t>Unless the C code explicitly does so (e.g., buffer overflow in Lecture 9)</a:t>
            </a:r>
          </a:p>
          <a:p>
            <a:pPr lvl="1"/>
            <a:r>
              <a:rPr lang="en-US" dirty="0"/>
              <a:t>Stack discipline follows call / return pattern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2"/>
            <a:r>
              <a:rPr lang="en-US" dirty="0"/>
              <a:t>Last-In, First-Out</a:t>
            </a:r>
          </a:p>
          <a:p>
            <a:r>
              <a:rPr lang="en-US" dirty="0"/>
              <a:t>Also works for mutual recursion</a:t>
            </a:r>
          </a:p>
          <a:p>
            <a:pPr lvl="1"/>
            <a:r>
              <a:rPr lang="en-US" dirty="0"/>
              <a:t>P calls Q; Q calls 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85195" y="1315975"/>
            <a:ext cx="6516547" cy="5232400"/>
          </a:xfrm>
        </p:spPr>
        <p:txBody>
          <a:bodyPr/>
          <a:lstStyle/>
          <a:p>
            <a:r>
              <a:rPr lang="en-US" dirty="0"/>
              <a:t>Important Points</a:t>
            </a:r>
          </a:p>
          <a:p>
            <a:pPr marL="404813" lvl="1" indent="-173038"/>
            <a:r>
              <a:rPr lang="en-US" dirty="0"/>
              <a:t>Stack is the right data structure for procedure call/return</a:t>
            </a:r>
          </a:p>
          <a:p>
            <a:pPr marL="625475" lvl="2" indent="-220663"/>
            <a:r>
              <a:rPr lang="en-US" dirty="0"/>
              <a:t>If P calls Q, then Q returns before P</a:t>
            </a:r>
          </a:p>
          <a:p>
            <a:r>
              <a:rPr lang="en-US" dirty="0"/>
              <a:t>Recursion (&amp; mutual recursion) handled by normal calling conventions</a:t>
            </a:r>
          </a:p>
          <a:p>
            <a:pPr marL="404813" lvl="1" indent="-173038"/>
            <a:r>
              <a:rPr lang="en-US" dirty="0"/>
              <a:t>Can safely store values in local stack frame and in </a:t>
            </a:r>
            <a:br>
              <a:rPr lang="en-US" dirty="0"/>
            </a:br>
            <a:r>
              <a:rPr lang="en-US" dirty="0" err="1"/>
              <a:t>callee</a:t>
            </a:r>
            <a:r>
              <a:rPr lang="en-US" dirty="0"/>
              <a:t>-saved registers</a:t>
            </a:r>
          </a:p>
          <a:p>
            <a:pPr marL="404813" lvl="1" indent="-173038"/>
            <a:r>
              <a:rPr lang="en-US" dirty="0"/>
              <a:t>Put function arguments at top of stack</a:t>
            </a:r>
          </a:p>
          <a:p>
            <a:pPr marL="404813" lvl="1" indent="-173038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endParaRPr lang="en-US" dirty="0">
              <a:latin typeface="Courier New Bold"/>
            </a:endParaRPr>
          </a:p>
          <a:p>
            <a:r>
              <a:rPr lang="en-US" b="0" dirty="0"/>
              <a:t>Pointers are addresses of values</a:t>
            </a:r>
          </a:p>
          <a:p>
            <a:pPr marL="404813" lvl="1" indent="-173038"/>
            <a:r>
              <a:rPr lang="en-US" dirty="0">
                <a:latin typeface="+mn-lt"/>
              </a:rPr>
              <a:t>On stack or global</a:t>
            </a:r>
          </a:p>
        </p:txBody>
      </p:sp>
      <p:sp>
        <p:nvSpPr>
          <p:cNvPr id="81924" name="Rectangle 4"/>
          <p:cNvSpPr>
            <a:spLocks/>
          </p:cNvSpPr>
          <p:nvPr/>
        </p:nvSpPr>
        <p:spPr bwMode="auto">
          <a:xfrm>
            <a:off x="768945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81925" name="Rectangle 5"/>
          <p:cNvSpPr>
            <a:spLocks/>
          </p:cNvSpPr>
          <p:nvPr/>
        </p:nvSpPr>
        <p:spPr bwMode="auto">
          <a:xfrm>
            <a:off x="768945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1926" name="Rectangle 6"/>
          <p:cNvSpPr>
            <a:spLocks/>
          </p:cNvSpPr>
          <p:nvPr/>
        </p:nvSpPr>
        <p:spPr bwMode="auto">
          <a:xfrm>
            <a:off x="7689450" y="5699125"/>
            <a:ext cx="1270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1927" name="Rectangle 7"/>
          <p:cNvSpPr>
            <a:spLocks/>
          </p:cNvSpPr>
          <p:nvPr/>
        </p:nvSpPr>
        <p:spPr bwMode="auto">
          <a:xfrm>
            <a:off x="768945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28" name="Rectangle 8"/>
          <p:cNvSpPr>
            <a:spLocks/>
          </p:cNvSpPr>
          <p:nvPr/>
        </p:nvSpPr>
        <p:spPr bwMode="auto">
          <a:xfrm>
            <a:off x="7689450" y="3581400"/>
            <a:ext cx="1270000" cy="304800"/>
          </a:xfrm>
          <a:prstGeom prst="rect">
            <a:avLst/>
          </a:prstGeom>
          <a:solidFill>
            <a:srgbClr val="D9D9D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%</a:t>
            </a:r>
            <a:r>
              <a:rPr lang="en-US" sz="1800" dirty="0" err="1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rbp</a:t>
            </a:r>
            <a:endParaRPr lang="en-US" sz="1800" dirty="0">
              <a:solidFill>
                <a:srgbClr val="7F7F7F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1929" name="Rectangle 9"/>
          <p:cNvSpPr>
            <a:spLocks/>
          </p:cNvSpPr>
          <p:nvPr/>
        </p:nvSpPr>
        <p:spPr bwMode="auto">
          <a:xfrm>
            <a:off x="768945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81930" name="Rectangle 10"/>
          <p:cNvSpPr>
            <a:spLocks/>
          </p:cNvSpPr>
          <p:nvPr/>
        </p:nvSpPr>
        <p:spPr bwMode="auto">
          <a:xfrm>
            <a:off x="6605188" y="2125663"/>
            <a:ext cx="68421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81931" name="AutoShape 11"/>
          <p:cNvSpPr>
            <a:spLocks/>
          </p:cNvSpPr>
          <p:nvPr/>
        </p:nvSpPr>
        <p:spPr bwMode="auto">
          <a:xfrm>
            <a:off x="7352900" y="1295400"/>
            <a:ext cx="228600" cy="2286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7276700" y="3732213"/>
            <a:ext cx="280988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3" name="Rectangle 13"/>
          <p:cNvSpPr>
            <a:spLocks/>
          </p:cNvSpPr>
          <p:nvPr/>
        </p:nvSpPr>
        <p:spPr bwMode="auto">
          <a:xfrm>
            <a:off x="5716188" y="3552825"/>
            <a:ext cx="15621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+mn-lt"/>
                <a:cs typeface="Courier New Bold" charset="0"/>
                <a:sym typeface="Courier New Bold" charset="0"/>
              </a:rPr>
              <a:t>(Optional)</a:t>
            </a: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7276700" y="6365875"/>
            <a:ext cx="2905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35" name="Rectangle 15"/>
          <p:cNvSpPr>
            <a:spLocks/>
          </p:cNvSpPr>
          <p:nvPr/>
        </p:nvSpPr>
        <p:spPr bwMode="auto">
          <a:xfrm>
            <a:off x="5835250" y="6184900"/>
            <a:ext cx="1485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Memory 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Allocate during procedure execution</a:t>
            </a:r>
          </a:p>
          <a:p>
            <a:pPr lvl="1"/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Deallocate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922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5257800" cy="5435600"/>
          </a:xfrm>
        </p:spPr>
        <p:txBody>
          <a:bodyPr/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 err="1"/>
              <a:t>Deallocate</a:t>
            </a:r>
            <a:r>
              <a:rPr lang="en-US" dirty="0"/>
              <a:t> upon return</a:t>
            </a:r>
          </a:p>
          <a:p>
            <a:r>
              <a:rPr lang="en-US" dirty="0"/>
              <a:t>Mechanisms all implemented with machine instructions</a:t>
            </a:r>
          </a:p>
          <a:p>
            <a:r>
              <a:rPr lang="en-US" dirty="0"/>
              <a:t>x86-64 implementation of a procedure uses only those mechanisms required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219200"/>
            <a:ext cx="8686800" cy="3139321"/>
          </a:xfrm>
          <a:prstGeom prst="rect">
            <a:avLst/>
          </a:prstGeom>
          <a:solidFill>
            <a:srgbClr val="FFC000"/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Machine instructions implement the mechanisms, but the choices are determined by designers.  These choices make up the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Binary Interface (ABI)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43505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Today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Procedures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Mechanisms</a:t>
            </a:r>
          </a:p>
          <a:p>
            <a:pPr lvl="1"/>
            <a:r>
              <a:rPr lang="en-US" b="1" dirty="0"/>
              <a:t>Stack Structure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Calling Conventions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control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Passing data</a:t>
            </a:r>
          </a:p>
          <a:p>
            <a:pPr lvl="2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Managing local data</a:t>
            </a:r>
          </a:p>
          <a:p>
            <a:pPr lvl="1"/>
            <a:r>
              <a:rPr lang="en-US" b="1" dirty="0">
                <a:solidFill>
                  <a:srgbClr val="7F7F7F"/>
                </a:solidFill>
              </a:rPr>
              <a:t>Illustration of Recursion</a:t>
            </a:r>
          </a:p>
        </p:txBody>
      </p:sp>
    </p:spTree>
    <p:extLst>
      <p:ext uri="{BB962C8B-B14F-4D97-AF65-F5344CB8AC3E}">
        <p14:creationId xmlns:p14="http://schemas.microsoft.com/office/powerpoint/2010/main" val="2888908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Stack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4457700" cy="5435600"/>
          </a:xfrm>
          <a:ln/>
        </p:spPr>
        <p:txBody>
          <a:bodyPr/>
          <a:lstStyle/>
          <a:p>
            <a:r>
              <a:rPr lang="en-US" dirty="0"/>
              <a:t>Region of memory managed with stack discipline</a:t>
            </a:r>
          </a:p>
          <a:p>
            <a:r>
              <a:rPr lang="en-US" dirty="0"/>
              <a:t>Grows toward </a:t>
            </a:r>
            <a:r>
              <a:rPr lang="en-US" dirty="0">
                <a:solidFill>
                  <a:srgbClr val="FF0000"/>
                </a:solidFill>
              </a:rPr>
              <a:t>lower addresses</a:t>
            </a:r>
          </a:p>
          <a:p>
            <a:endParaRPr lang="en-US" dirty="0"/>
          </a:p>
          <a:p>
            <a:r>
              <a:rPr lang="en-US" dirty="0"/>
              <a:t>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dirty="0"/>
              <a:t> contains </a:t>
            </a:r>
            <a:br>
              <a:rPr lang="en-US" dirty="0"/>
            </a:br>
            <a:r>
              <a:rPr lang="en-US" dirty="0"/>
              <a:t>lowest  stack address</a:t>
            </a:r>
          </a:p>
          <a:p>
            <a:pPr marL="552450" lvl="1"/>
            <a:r>
              <a:rPr lang="en-US" dirty="0"/>
              <a:t>address of “top” element</a:t>
            </a: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359766" y="1655413"/>
            <a:ext cx="6559550" cy="4254500"/>
            <a:chOff x="0" y="288"/>
            <a:chExt cx="4131" cy="2680"/>
          </a:xfrm>
        </p:grpSpPr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1" name="Rectangle 7"/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41992" name="Rectangle 8"/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6" name="Rectangle 12"/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41997" name="Rectangle 13"/>
            <p:cNvSpPr>
              <a:spLocks/>
            </p:cNvSpPr>
            <p:nvPr/>
          </p:nvSpPr>
          <p:spPr bwMode="auto">
            <a:xfrm>
              <a:off x="2048" y="268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999" name="Rectangle 15"/>
            <p:cNvSpPr>
              <a:spLocks/>
            </p:cNvSpPr>
            <p:nvPr/>
          </p:nvSpPr>
          <p:spPr bwMode="auto">
            <a:xfrm>
              <a:off x="1872" y="288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42000" name="AutoShape 16"/>
            <p:cNvSpPr>
              <a:spLocks/>
            </p:cNvSpPr>
            <p:nvPr/>
          </p:nvSpPr>
          <p:spPr bwMode="auto">
            <a:xfrm>
              <a:off x="2288" y="1992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1603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360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21191</TotalTime>
  <Pages>0</Pages>
  <Words>5269</Words>
  <Characters>0</Characters>
  <Application>Microsoft Office PowerPoint</Application>
  <PresentationFormat>全屏显示(4:3)</PresentationFormat>
  <Lines>0</Lines>
  <Paragraphs>1368</Paragraphs>
  <Slides>59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84" baseType="lpstr">
      <vt:lpstr>Gill Sans</vt:lpstr>
      <vt:lpstr>Lucida Grande</vt:lpstr>
      <vt:lpstr>Monaco</vt:lpstr>
      <vt:lpstr>ＭＳ Ｐゴシック</vt:lpstr>
      <vt:lpstr>Zapf Dingbats</vt:lpstr>
      <vt:lpstr>ヒラギノ角ゴ ProN W3</vt:lpstr>
      <vt:lpstr>ヒラギノ角ゴ ProN W6</vt:lpstr>
      <vt:lpstr>华文行楷</vt:lpstr>
      <vt:lpstr>宋体</vt:lpstr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Times New Roman</vt:lpstr>
      <vt:lpstr>Wingdings</vt:lpstr>
      <vt:lpstr>Wingdings 2</vt:lpstr>
      <vt:lpstr>Title Slide</vt:lpstr>
      <vt:lpstr>Title and Content</vt:lpstr>
      <vt:lpstr>Title Only</vt:lpstr>
      <vt:lpstr>Title and Content: Build</vt:lpstr>
      <vt:lpstr>Machine-Level Programming III: Procedures  15-213/18-213/15-513: Introduction to Computer Systems 7th Lecture, September 19, 2017</vt:lpstr>
      <vt:lpstr>Today</vt:lpstr>
      <vt:lpstr>Mechanisms in Procedures</vt:lpstr>
      <vt:lpstr>Mechanisms in Procedures</vt:lpstr>
      <vt:lpstr>Mechanisms in Procedures</vt:lpstr>
      <vt:lpstr>Mechanisms in Procedures</vt:lpstr>
      <vt:lpstr>Mechanisms in Procedures</vt:lpstr>
      <vt:lpstr>Today</vt:lpstr>
      <vt:lpstr>x86-64 Stack</vt:lpstr>
      <vt:lpstr>x86-64 Stack: Pop</vt:lpstr>
      <vt:lpstr>Today</vt:lpstr>
      <vt:lpstr>Code Examples</vt:lpstr>
      <vt:lpstr>Procedure Control Flow</vt:lpstr>
      <vt:lpstr>Control Flow Example #1</vt:lpstr>
      <vt:lpstr>Control Flow Example #2</vt:lpstr>
      <vt:lpstr>Control Flow Example #3</vt:lpstr>
      <vt:lpstr>Control Flow Example #4</vt:lpstr>
      <vt:lpstr>Today</vt:lpstr>
      <vt:lpstr>Procedure Data Flow</vt:lpstr>
      <vt:lpstr>Data Flow Examples</vt:lpstr>
      <vt:lpstr>Today</vt:lpstr>
      <vt:lpstr>Stack-Based Languages</vt:lpstr>
      <vt:lpstr>Stack Frames</vt:lpstr>
      <vt:lpstr>x86-64/Linux Stack Frame</vt:lpstr>
      <vt:lpstr>Example: incr</vt:lpstr>
      <vt:lpstr>Example: Calling incr #1</vt:lpstr>
      <vt:lpstr>Example: Calling incr #2</vt:lpstr>
      <vt:lpstr>Example: Calling incr #2</vt:lpstr>
      <vt:lpstr>Example: Calling incr #2</vt:lpstr>
      <vt:lpstr>Example: Calling incr #2</vt:lpstr>
      <vt:lpstr>Example: Calling incr #3</vt:lpstr>
      <vt:lpstr>Example: Calling incr #4</vt:lpstr>
      <vt:lpstr>Example: Calling incr #5a</vt:lpstr>
      <vt:lpstr>Example: Calling incr #5b</vt:lpstr>
      <vt:lpstr>Register Saving Conventions</vt:lpstr>
      <vt:lpstr>Register Saving Conventions</vt:lpstr>
      <vt:lpstr>x86-64 Linux Register Usage #1</vt:lpstr>
      <vt:lpstr>x86-64 Linux Register Usage #2</vt:lpstr>
      <vt:lpstr>Small Exercise</vt:lpstr>
      <vt:lpstr>Small Exercise</vt:lpstr>
      <vt:lpstr>Callee-Saved Example #1</vt:lpstr>
      <vt:lpstr>Callee-Saved Example #2</vt:lpstr>
      <vt:lpstr>Callee-Saved Example #3</vt:lpstr>
      <vt:lpstr>Callee-Saved Example #4</vt:lpstr>
      <vt:lpstr>Callee-Saved Example #5</vt:lpstr>
      <vt:lpstr>Callee-Saved Example #6</vt:lpstr>
      <vt:lpstr>Callee-Saved Example #7</vt:lpstr>
      <vt:lpstr>Callee-Saved Example #8</vt:lpstr>
      <vt:lpstr>Callee-Saved Example #2</vt:lpstr>
      <vt:lpstr>Today</vt:lpstr>
      <vt:lpstr>Recursive Function</vt:lpstr>
      <vt:lpstr>Recursive Function Terminal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Observations About Recursion</vt:lpstr>
      <vt:lpstr>x86-64 Procedure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lenovo</cp:lastModifiedBy>
  <cp:revision>459</cp:revision>
  <dcterms:created xsi:type="dcterms:W3CDTF">2012-09-18T14:16:22Z</dcterms:created>
  <dcterms:modified xsi:type="dcterms:W3CDTF">2019-01-08T01:12:09Z</dcterms:modified>
</cp:coreProperties>
</file>