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42" r:id="rId2"/>
    <p:sldId id="827" r:id="rId3"/>
    <p:sldId id="833" r:id="rId4"/>
    <p:sldId id="948" r:id="rId5"/>
    <p:sldId id="877" r:id="rId6"/>
    <p:sldId id="835" r:id="rId7"/>
    <p:sldId id="878" r:id="rId8"/>
    <p:sldId id="839" r:id="rId9"/>
    <p:sldId id="946" r:id="rId10"/>
    <p:sldId id="932" r:id="rId11"/>
    <p:sldId id="933" r:id="rId12"/>
    <p:sldId id="934" r:id="rId13"/>
    <p:sldId id="935" r:id="rId14"/>
    <p:sldId id="841" r:id="rId15"/>
    <p:sldId id="962" r:id="rId16"/>
    <p:sldId id="856" r:id="rId17"/>
    <p:sldId id="929" r:id="rId18"/>
    <p:sldId id="857" r:id="rId19"/>
    <p:sldId id="908" r:id="rId20"/>
    <p:sldId id="909" r:id="rId21"/>
    <p:sldId id="911" r:id="rId22"/>
    <p:sldId id="912" r:id="rId23"/>
    <p:sldId id="914" r:id="rId24"/>
    <p:sldId id="915" r:id="rId25"/>
    <p:sldId id="918" r:id="rId26"/>
    <p:sldId id="919" r:id="rId27"/>
    <p:sldId id="940" r:id="rId28"/>
    <p:sldId id="944" r:id="rId29"/>
    <p:sldId id="941" r:id="rId30"/>
    <p:sldId id="945" r:id="rId31"/>
    <p:sldId id="963" r:id="rId32"/>
    <p:sldId id="953" r:id="rId33"/>
    <p:sldId id="954" r:id="rId34"/>
    <p:sldId id="955" r:id="rId35"/>
    <p:sldId id="956" r:id="rId36"/>
    <p:sldId id="957" r:id="rId37"/>
    <p:sldId id="958" r:id="rId38"/>
    <p:sldId id="959" r:id="rId39"/>
    <p:sldId id="960" r:id="rId40"/>
    <p:sldId id="961" r:id="rId41"/>
  </p:sldIdLst>
  <p:sldSz cx="9144000" cy="6858000" type="screen4x3"/>
  <p:notesSz cx="6985000" cy="92837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F5BD"/>
    <a:srgbClr val="CC6600"/>
    <a:srgbClr val="990000"/>
    <a:srgbClr val="D5F1CF"/>
    <a:srgbClr val="F1C7C7"/>
    <a:srgbClr val="CDF1C5"/>
    <a:srgbClr val="FF9999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89260" autoAdjust="0"/>
  </p:normalViewPr>
  <p:slideViewPr>
    <p:cSldViewPr snapToObjects="1">
      <p:cViewPr varScale="1">
        <p:scale>
          <a:sx n="100" d="100"/>
          <a:sy n="100" d="100"/>
        </p:scale>
        <p:origin x="16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564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64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7074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94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15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5674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05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57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21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Datum:</a:t>
            </a:r>
            <a:r>
              <a:rPr lang="zh-CN" altLang="en-US" dirty="0" smtClean="0"/>
              <a:t>基点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Span</a:t>
            </a:r>
            <a:r>
              <a:rPr lang="zh-CN" altLang="en-US" smtClean="0"/>
              <a:t>：跨度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8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pseudo</a:t>
            </a:r>
            <a:r>
              <a:rPr lang="en-US" baseline="0" dirty="0"/>
              <a:t>-code for the assembly, which field / element is being accessed?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0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567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5674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0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1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4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9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7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6666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95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4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8134672" cy="2406650"/>
          </a:xfrm>
        </p:spPr>
        <p:txBody>
          <a:bodyPr/>
          <a:lstStyle/>
          <a:p>
            <a:pPr marL="0" indent="0"/>
            <a:r>
              <a:rPr lang="en-US" dirty="0">
                <a:latin typeface="Calibri" pitchFamily="-96" charset="0"/>
              </a:rPr>
              <a:t>Machine-Level Programming IV: Data</a:t>
            </a:r>
            <a:br>
              <a:rPr lang="en-US" dirty="0">
                <a:latin typeface="Calibri" pitchFamily="-96" charset="0"/>
              </a:rPr>
            </a:br>
            <a:r>
              <a:rPr lang="en-US" dirty="0">
                <a:latin typeface="Calibri" pitchFamily="-96" charset="0"/>
              </a:rPr>
              <a:t/>
            </a:r>
            <a:br>
              <a:rPr lang="en-US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15-213/18-213/15-513: Introduction to Computer Systems</a:t>
            </a:r>
            <a:r>
              <a:rPr lang="en-US" b="0" dirty="0">
                <a:latin typeface="Calibri" pitchFamily="-96" charset="0"/>
              </a:rPr>
              <a:t/>
            </a:r>
            <a:br>
              <a:rPr lang="en-US" b="0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8</a:t>
            </a:r>
            <a:r>
              <a:rPr lang="en-US" sz="2000" b="0" baseline="30000" dirty="0">
                <a:latin typeface="Calibri" pitchFamily="-96" charset="0"/>
              </a:rPr>
              <a:t>th</a:t>
            </a:r>
            <a:r>
              <a:rPr lang="en-US" sz="2000" b="0" dirty="0">
                <a:latin typeface="Calibri" pitchFamily="-96" charset="0"/>
              </a:rPr>
              <a:t> Lecture, September 21, 2017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678738" cy="1752600"/>
          </a:xfrm>
        </p:spPr>
        <p:txBody>
          <a:bodyPr/>
          <a:lstStyle/>
          <a:p>
            <a:r>
              <a:rPr lang="en-US" b="1" dirty="0">
                <a:latin typeface="Calibri" pitchFamily="-96" charset="0"/>
              </a:rPr>
              <a:t>Today’s Instructor:</a:t>
            </a:r>
            <a:r>
              <a:rPr lang="en-US" dirty="0">
                <a:latin typeface="Calibri" pitchFamily="-96" charset="0"/>
              </a:rPr>
              <a:t> </a:t>
            </a:r>
          </a:p>
          <a:p>
            <a:r>
              <a:rPr lang="en-US" dirty="0">
                <a:latin typeface="Calibri" pitchFamily="-96" charset="0"/>
              </a:rPr>
              <a:t>Phil Gibbons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6471"/>
              </p:ext>
            </p:extLst>
          </p:nvPr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018736"/>
              </p:ext>
            </p:extLst>
          </p:nvPr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747038"/>
              </p:ext>
            </p:extLst>
          </p:nvPr>
        </p:nvGraphicFramePr>
        <p:xfrm>
          <a:off x="539554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B0019FC-088B-4EE6-91A5-A2FEBA344EDF}"/>
              </a:ext>
            </a:extLst>
          </p:cNvPr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xmlns="" id="{3C0A4EA2-0860-48A6-9B7F-6150D248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>
              <a:extLst>
                <a:ext uri="{FF2B5EF4-FFF2-40B4-BE49-F238E27FC236}">
                  <a16:creationId xmlns:a16="http://schemas.microsoft.com/office/drawing/2014/main" xmlns="" id="{D643A26C-5362-4FD3-841F-DDDBED331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xmlns="" id="{67816139-3361-46F6-AE54-EE59A93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xmlns="" id="{795BBACB-E60E-4D93-9409-2CA04F99E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84C89BF-1841-4E98-9C25-30FD56C21F90}"/>
              </a:ext>
            </a:extLst>
          </p:cNvPr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xmlns="" id="{5364E6B7-EDE5-462F-8CC2-F9501E6E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AD8E34C1-FC35-4A00-8C2B-7A600C14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33">
              <a:extLst>
                <a:ext uri="{FF2B5EF4-FFF2-40B4-BE49-F238E27FC236}">
                  <a16:creationId xmlns:a16="http://schemas.microsoft.com/office/drawing/2014/main" xmlns="" id="{D4BCE8C5-5ED1-42B6-9559-D639E797F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267B0612-D904-479D-8226-F169B9DA3B95}"/>
                </a:ext>
              </a:extLst>
            </p:cNvPr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CF320DF3-C97A-4638-AB39-3D47BBA40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xmlns="" id="{FB0D89A0-0F1E-43B9-9B81-8A77A555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9D9B20ED-6B72-4FC3-B558-2E827EA9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21B49F38-6C15-4A35-A948-70B6C86E414D}"/>
                </a:ext>
              </a:extLst>
            </p:cNvPr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xmlns="" id="{0C10392D-3E29-4D4D-AB09-2FA02FB4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F897ED7E-1BF6-4C89-903C-D4FF078B25EA}"/>
                </a:ext>
              </a:extLst>
            </p:cNvPr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32ABAC3-6CC6-4270-95D5-72DE83614B48}"/>
              </a:ext>
            </a:extLst>
          </p:cNvPr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xmlns="" id="{126187E0-CDCD-4A4C-8E65-B14B4348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xmlns="" id="{FC4B0094-8785-4E6D-9004-3F986B920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xmlns="" id="{653493BE-AE59-4E4C-A304-452439AAA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xmlns="" id="{54306423-C9EA-4066-82BA-3BE731EF8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xmlns="" id="{3E4FE1B5-E102-4954-8D54-784747B62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xmlns="" id="{EEA3B8DC-D246-4BBB-9B91-0BBF69BA2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xmlns="" id="{06D0C0DA-60E2-4925-A0FC-27D050B98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xmlns="" id="{6EC9CF51-8F63-4113-BAA7-1E1CAC304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84D710F9-6761-453C-BA11-61DC0BEB005D}"/>
              </a:ext>
            </a:extLst>
          </p:cNvPr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xmlns="" id="{A26F367E-550C-4FA8-8E16-0812798A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xmlns="" id="{6BB75058-F13E-4D33-A785-9CE82681B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0C1473A2-9C49-448A-82C5-B6C8EC4A35C3}"/>
                </a:ext>
              </a:extLst>
            </p:cNvPr>
            <p:cNvCxnSpPr>
              <a:endCxn id="38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CFFBBABF-59E9-4786-90C9-54B981A36BC3}"/>
                </a:ext>
              </a:extLst>
            </p:cNvPr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37" name="Rectangle 27">
                <a:extLst>
                  <a:ext uri="{FF2B5EF4-FFF2-40B4-BE49-F238E27FC236}">
                    <a16:creationId xmlns:a16="http://schemas.microsoft.com/office/drawing/2014/main" xmlns="" id="{A416BC53-01E4-494E-BC02-C9ED191A5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xmlns="" id="{F10A5A0E-DF60-42F5-9174-112864525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Rectangle 27">
                <a:extLst>
                  <a:ext uri="{FF2B5EF4-FFF2-40B4-BE49-F238E27FC236}">
                    <a16:creationId xmlns:a16="http://schemas.microsoft.com/office/drawing/2014/main" xmlns="" id="{2FDBECF7-B8A6-45A6-8202-E665EAC10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xmlns="" id="{2E74EB01-EE4E-4EE0-A0DE-61E9B917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309746"/>
              </p:ext>
            </p:extLst>
          </p:nvPr>
        </p:nvGraphicFramePr>
        <p:xfrm>
          <a:off x="539552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ourier New" pitchFamily="-96" charset="0"/>
              </a:rPr>
              <a:t>][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ourier New" pitchFamily="-96" charset="0"/>
              </a:rPr>
              <a:t>];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2D array of data type </a:t>
            </a:r>
            <a:r>
              <a:rPr lang="en-US" i="1" dirty="0">
                <a:latin typeface="Calibri" pitchFamily="-96" charset="0"/>
              </a:rPr>
              <a:t>T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rows,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columns</a:t>
            </a:r>
          </a:p>
          <a:p>
            <a:r>
              <a:rPr lang="en-US" dirty="0">
                <a:latin typeface="Calibri" pitchFamily="-96" charset="0"/>
              </a:rPr>
              <a:t>Array Size</a:t>
            </a: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dirty="0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725144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125194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344394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191994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latin typeface="Calibri" pitchFamily="-96" charset="0"/>
              </a:rPr>
              <a:t>Structures</a:t>
            </a:r>
          </a:p>
          <a:p>
            <a:pPr lvl="1"/>
            <a:r>
              <a:rPr lang="en-US" altLang="zh-CN" dirty="0">
                <a:latin typeface="Calibri" pitchFamily="-96" charset="0"/>
              </a:rPr>
              <a:t>Allocation</a:t>
            </a:r>
          </a:p>
          <a:p>
            <a:pPr lvl="1"/>
            <a:r>
              <a:rPr lang="en-US" altLang="zh-CN" dirty="0">
                <a:latin typeface="Calibri" pitchFamily="-96" charset="0"/>
              </a:rPr>
              <a:t>Access</a:t>
            </a:r>
          </a:p>
          <a:p>
            <a:pPr lvl="1"/>
            <a:r>
              <a:rPr lang="en-US" altLang="zh-CN" dirty="0">
                <a:latin typeface="Calibri" pitchFamily="-96" charset="0"/>
              </a:rPr>
              <a:t>Alignment</a:t>
            </a:r>
          </a:p>
          <a:p>
            <a:r>
              <a:rPr lang="en-US" altLang="zh-CN" dirty="0" smtClean="0">
                <a:solidFill>
                  <a:srgbClr val="7F7F7F"/>
                </a:solidFill>
                <a:latin typeface="Calibri" pitchFamily="-96" charset="0"/>
              </a:rPr>
              <a:t>Unions</a:t>
            </a:r>
            <a:endParaRPr lang="en-US" altLang="zh-CN" dirty="0">
              <a:solidFill>
                <a:srgbClr val="7F7F7F"/>
              </a:solidFill>
              <a:latin typeface="Calibri" pitchFamily="-96" charset="0"/>
            </a:endParaRPr>
          </a:p>
          <a:p>
            <a:endParaRPr lang="en-US" dirty="0">
              <a:solidFill>
                <a:srgbClr val="7F7F7F"/>
              </a:solidFill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5296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3" y="4929198"/>
            <a:ext cx="4541966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  <p:bldP spid="3235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54497" y="4819456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16(%rdi),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24(%rdi), %rdi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= M[r+24]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 = r-&gt;</a:t>
            </a:r>
            <a:r>
              <a:rPr lang="nn-NO" sz="1800" dirty="0" err="1"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44534"/>
              </p:ext>
            </p:extLst>
          </p:nvPr>
        </p:nvGraphicFramePr>
        <p:xfrm>
          <a:off x="6140289" y="3565984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altLang="zh-CN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altLang="zh-CN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altLang="zh-CN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altLang="zh-CN" dirty="0" smtClean="0">
                <a:solidFill>
                  <a:srgbClr val="7F7F7F"/>
                </a:solidFill>
                <a:latin typeface="Calibri" pitchFamily="-96" charset="0"/>
              </a:rPr>
              <a:t>Unions</a:t>
            </a:r>
            <a:endParaRPr lang="en-US" altLang="zh-CN" dirty="0">
              <a:solidFill>
                <a:srgbClr val="7F7F7F"/>
              </a:solidFill>
              <a:latin typeface="Calibri" pitchFamily="-96" charset="0"/>
            </a:endParaRPr>
          </a:p>
          <a:p>
            <a:endParaRPr lang="en-US" dirty="0">
              <a:solidFill>
                <a:srgbClr val="7F7F7F"/>
              </a:solidFill>
              <a:latin typeface="Calibri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cache lines (64 bytes).  Intel states should avoid crossing 16 byte boundaries.</a:t>
            </a:r>
          </a:p>
          <a:p>
            <a:pPr marL="838200" lvl="2"/>
            <a:r>
              <a:rPr lang="en-US" dirty="0"/>
              <a:t>Virtual memory trickier when datum spans 2 pages (4 KB pages)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get_j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].j;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  <p:bldP spid="2970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(largest alignment requirement 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378904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767" y="623731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3503432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767" y="623731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592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27377" y="4077072"/>
            <a:ext cx="1821234" cy="369332"/>
            <a:chOff x="1127377" y="4077072"/>
            <a:chExt cx="1821234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12737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716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2694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673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2651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630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2608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5872" y="4077072"/>
            <a:ext cx="2071024" cy="369332"/>
            <a:chOff x="2875872" y="4077072"/>
            <a:chExt cx="207102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28758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565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544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2522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501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479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7458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243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7592" y="4581128"/>
            <a:ext cx="1071879" cy="369332"/>
            <a:chOff x="877592" y="4581128"/>
            <a:chExt cx="1071879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87759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2737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716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2694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76732" y="4581128"/>
            <a:ext cx="822094" cy="369332"/>
            <a:chOff x="1876732" y="4581128"/>
            <a:chExt cx="82209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87673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2651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7630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626087" y="45811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75872" y="4581128"/>
            <a:ext cx="2071024" cy="369332"/>
            <a:chOff x="2875872" y="4581128"/>
            <a:chExt cx="207102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28758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2565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7544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2522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501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2479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7458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243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7592" y="5085184"/>
            <a:ext cx="2071019" cy="369332"/>
            <a:chOff x="877592" y="5085184"/>
            <a:chExt cx="2071019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87759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2737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7716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2694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673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2651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7630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2608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105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19438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473668" y="3205081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374779" y="1052736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0670" y="622572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2991084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+ 12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19553"/>
            <a:chOff x="2515700" y="4343402"/>
            <a:chExt cx="6399700" cy="719554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+ 24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+ 16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+ 24</a:t>
              </a:r>
              <a:endParaRPr lang="en-US" sz="1600" b="0" i="1" dirty="0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19438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473668" y="3205081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374779" y="1052736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5329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5114" y="4077072"/>
            <a:ext cx="822094" cy="369332"/>
            <a:chOff x="933353" y="4077072"/>
            <a:chExt cx="82209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3335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313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292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74469" y="4077072"/>
            <a:ext cx="1071879" cy="369332"/>
            <a:chOff x="1682708" y="4077072"/>
            <a:chExt cx="1071879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168270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249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8227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206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3609" y="4077072"/>
            <a:ext cx="2071024" cy="369332"/>
            <a:chOff x="2681848" y="4077072"/>
            <a:chExt cx="207102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26818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163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8141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120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098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077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8055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75329" y="4581128"/>
            <a:ext cx="2071019" cy="369332"/>
            <a:chOff x="683568" y="4581128"/>
            <a:chExt cx="2071019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68356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335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313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3292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682708" y="4581128"/>
              <a:ext cx="822094" cy="369332"/>
              <a:chOff x="1876732" y="4581128"/>
              <a:chExt cx="822094" cy="36933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87673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26517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7630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43206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873609" y="4581128"/>
            <a:ext cx="2071024" cy="369332"/>
            <a:chOff x="2681848" y="4581128"/>
            <a:chExt cx="207102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26818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163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81417" y="4581128"/>
              <a:ext cx="44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3120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98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3077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055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303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0670" y="622572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1886489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itchFamily="-96" charset="0"/>
              </a:rPr>
              <a:t>Alignment</a:t>
            </a:r>
          </a:p>
          <a:p>
            <a:r>
              <a:rPr lang="en-US" altLang="zh-CN" dirty="0" smtClean="0">
                <a:latin typeface="Calibri" pitchFamily="-96" charset="0"/>
              </a:rPr>
              <a:t>Unions</a:t>
            </a:r>
            <a:endParaRPr lang="en-US" altLang="zh-CN" dirty="0">
              <a:latin typeface="Calibri" pitchFamily="-96" charset="0"/>
            </a:endParaRPr>
          </a:p>
          <a:p>
            <a:endParaRPr lang="en-US" dirty="0">
              <a:solidFill>
                <a:srgbClr val="7F7F7F"/>
              </a:solidFill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9574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56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490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1"/>
            <a:ext cx="8307387" cy="5486400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 smtClean="0"/>
              <a:t>Which byte </a:t>
            </a:r>
            <a:r>
              <a:rPr lang="en-US" dirty="0"/>
              <a:t>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 smtClean="0"/>
              <a:t>Sparc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Internet</a:t>
            </a:r>
            <a:endParaRPr lang="en-US" i="1" dirty="0">
              <a:solidFill>
                <a:srgbClr val="C00000"/>
              </a:solidFill>
            </a:endParaRP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</a:t>
            </a:r>
            <a:r>
              <a:rPr lang="en-US" dirty="0" smtClean="0"/>
              <a:t>x86, ARM Android and IOS</a:t>
            </a:r>
          </a:p>
          <a:p>
            <a:r>
              <a:rPr lang="en-US" dirty="0" smtClean="0"/>
              <a:t>Bi </a:t>
            </a:r>
            <a:r>
              <a:rPr lang="en-US" dirty="0" err="1" smtClean="0"/>
              <a:t>Endian</a:t>
            </a:r>
            <a:endParaRPr lang="en-US" dirty="0" smtClean="0"/>
          </a:p>
          <a:p>
            <a:pPr lvl="1"/>
            <a:r>
              <a:rPr lang="en-US" dirty="0" smtClean="0"/>
              <a:t>Can be configured either way</a:t>
            </a:r>
          </a:p>
          <a:p>
            <a:pPr lvl="1"/>
            <a:r>
              <a:rPr lang="en-US" dirty="0" smtClean="0"/>
              <a:t>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64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1150938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61739"/>
              </p:ext>
            </p:extLst>
          </p:nvPr>
        </p:nvGraphicFramePr>
        <p:xfrm>
          <a:off x="1676400" y="33934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39344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74991"/>
              </p:ext>
            </p:extLst>
          </p:nvPr>
        </p:nvGraphicFramePr>
        <p:xfrm>
          <a:off x="1676400" y="51460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4604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64-bit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1524000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How are the bytes inside </a:t>
            </a:r>
            <a:br>
              <a:rPr lang="en-US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short/</a:t>
            </a:r>
            <a:r>
              <a:rPr lang="en-US" dirty="0" err="1" smtClean="0">
                <a:solidFill>
                  <a:srgbClr val="C00000"/>
                </a:solidFill>
                <a:latin typeface="Calibri" pitchFamily="34" charset="0"/>
              </a:rPr>
              <a:t>int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/long stored?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783691" y="3241039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600200" y="3079527"/>
            <a:ext cx="22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Memory addresses growing</a:t>
            </a:r>
          </a:p>
        </p:txBody>
      </p:sp>
    </p:spTree>
    <p:extLst>
      <p:ext uri="{BB962C8B-B14F-4D97-AF65-F5344CB8AC3E}">
        <p14:creationId xmlns:p14="http://schemas.microsoft.com/office/powerpoint/2010/main" val="1947686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 (Cont).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</p:spTree>
    <p:extLst>
      <p:ext uri="{BB962C8B-B14F-4D97-AF65-F5344CB8AC3E}">
        <p14:creationId xmlns:p14="http://schemas.microsoft.com/office/powerpoint/2010/main" val="1723785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619079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824625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16906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917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Summary of Compound Types in C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  <a:ln/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</a:t>
            </a:r>
            <a:r>
              <a:rPr lang="en-US" dirty="0" smtClean="0"/>
              <a:t>requirement</a:t>
            </a:r>
          </a:p>
          <a:p>
            <a:pPr marL="552450" lvl="1"/>
            <a:r>
              <a:rPr lang="en-US" dirty="0" smtClean="0"/>
              <a:t>Pointer </a:t>
            </a:r>
            <a:r>
              <a:rPr lang="en-US" dirty="0"/>
              <a:t>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</p:spTree>
    <p:extLst>
      <p:ext uri="{BB962C8B-B14F-4D97-AF65-F5344CB8AC3E}">
        <p14:creationId xmlns:p14="http://schemas.microsoft.com/office/powerpoint/2010/main" val="3997064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+ 4 *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//&amp;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484195"/>
            <a:ext cx="8382000" cy="137795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Declaration “</a:t>
            </a:r>
            <a:r>
              <a:rPr lang="en-US" sz="2000" dirty="0" err="1">
                <a:latin typeface="Courier New" pitchFamily="-96" charset="0"/>
              </a:rPr>
              <a:t>zip_dig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alibri" pitchFamily="-96" charset="0"/>
              </a:rPr>
              <a:t>” equivalent to “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ourier New" pitchFamily="-96" charset="0"/>
              </a:rPr>
              <a:t>[5]</a:t>
            </a:r>
            <a:r>
              <a:rPr lang="en-US" sz="2000" dirty="0">
                <a:latin typeface="Calibri" pitchFamily="-96" charset="0"/>
              </a:rPr>
              <a:t>”</a:t>
            </a:r>
          </a:p>
          <a:p>
            <a:r>
              <a:rPr lang="en-US" sz="2000" dirty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dirty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124744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typedef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[ZLEN];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3078832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3126457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880519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928144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718719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766344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7818" y="3529794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rsi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ourier New" pitchFamily="-96" charset="0"/>
              </a:rPr>
              <a:t> + 4*%</a:t>
            </a:r>
            <a:r>
              <a:rPr lang="en-US" sz="2000" dirty="0" err="1">
                <a:latin typeface="Courier New" pitchFamily="-96" charset="0"/>
              </a:rPr>
              <a:t>rsi</a:t>
            </a:r>
            <a:endParaRPr lang="en-US" sz="2000" dirty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(%rdi,%rsi,4)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rsi</a:t>
            </a:r>
            <a:r>
              <a:rPr lang="en-US" sz="1800" dirty="0">
                <a:latin typeface="Courier New" pitchFamily="-96" charset="0"/>
              </a:rPr>
              <a:t> = 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>
                <a:latin typeface="Courier New" pitchFamily="-96" charset="0"/>
              </a:rPr>
              <a:t>movl</a:t>
            </a:r>
            <a:r>
              <a:rPr lang="cs-CZ" sz="1800" dirty="0">
                <a:latin typeface="Courier New" pitchFamily="-96" charset="0"/>
              </a:rPr>
              <a:t> (%rdi,%rsi,4),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x86-64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88024" y="3240460"/>
            <a:ext cx="3456384" cy="311973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60032" y="3500438"/>
            <a:ext cx="316835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044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25389</TotalTime>
  <Words>2690</Words>
  <Application>Microsoft Office PowerPoint</Application>
  <PresentationFormat>全屏显示(4:3)</PresentationFormat>
  <Paragraphs>987</Paragraphs>
  <Slides>40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7" baseType="lpstr">
      <vt:lpstr>Courier</vt:lpstr>
      <vt:lpstr>Lucida Grande</vt:lpstr>
      <vt:lpstr>Monaco</vt:lpstr>
      <vt:lpstr>ＭＳ Ｐゴシック</vt:lpstr>
      <vt:lpstr>ヒラギノ角ゴ ProN W3</vt:lpstr>
      <vt:lpstr>ヒラギノ角ゴ ProN W6</vt:lpstr>
      <vt:lpstr>Arial</vt:lpstr>
      <vt:lpstr>Arial Narrow</vt:lpstr>
      <vt:lpstr>Calibri</vt:lpstr>
      <vt:lpstr>Calibri Bold</vt:lpstr>
      <vt:lpstr>Calibri Bold Italic</vt:lpstr>
      <vt:lpstr>Courier New</vt:lpstr>
      <vt:lpstr>Courier New Bold</vt:lpstr>
      <vt:lpstr>Times New Roman</vt:lpstr>
      <vt:lpstr>Wingdings</vt:lpstr>
      <vt:lpstr>Wingdings 2</vt:lpstr>
      <vt:lpstr>template2007</vt:lpstr>
      <vt:lpstr>Machine-Level Programming IV: Data  15-213/18-213/15-513: Introduction to Computer Systems 8th Lecture, September 21, 2017</vt:lpstr>
      <vt:lpstr>Today</vt:lpstr>
      <vt:lpstr>Array Allocation</vt:lpstr>
      <vt:lpstr>Array Access</vt:lpstr>
      <vt:lpstr>Array Access</vt:lpstr>
      <vt:lpstr>Array Example</vt:lpstr>
      <vt:lpstr>Array Accessing Example</vt:lpstr>
      <vt:lpstr>Array Loop Example</vt:lpstr>
      <vt:lpstr>Array Loop Example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Multidimensional (Nested) Arrays</vt:lpstr>
      <vt:lpstr>Today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Example Struct Exam Question</vt:lpstr>
      <vt:lpstr>Example Struct Exam Question</vt:lpstr>
      <vt:lpstr>Example Struct Exam Question (Cont’d)</vt:lpstr>
      <vt:lpstr>Example Struct Exam Question (Cont’d)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Example (Cont).</vt:lpstr>
      <vt:lpstr>Byte Ordering on IA32</vt:lpstr>
      <vt:lpstr>Byte Ordering on Sun</vt:lpstr>
      <vt:lpstr>Byte Ordering on x86-64</vt:lpstr>
      <vt:lpstr>Summary of Compound Types in 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lenovo</cp:lastModifiedBy>
  <cp:revision>805</cp:revision>
  <cp:lastPrinted>2017-02-09T18:13:43Z</cp:lastPrinted>
  <dcterms:created xsi:type="dcterms:W3CDTF">2012-09-20T14:26:38Z</dcterms:created>
  <dcterms:modified xsi:type="dcterms:W3CDTF">2019-01-08T01:13:21Z</dcterms:modified>
</cp:coreProperties>
</file>