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0"/>
  </p:notesMasterIdLst>
  <p:handoutMasterIdLst>
    <p:handoutMasterId r:id="rId41"/>
  </p:handoutMasterIdLst>
  <p:sldIdLst>
    <p:sldId id="542" r:id="rId2"/>
    <p:sldId id="1052" r:id="rId3"/>
    <p:sldId id="1091" r:id="rId4"/>
    <p:sldId id="945" r:id="rId5"/>
    <p:sldId id="946" r:id="rId6"/>
    <p:sldId id="948" r:id="rId7"/>
    <p:sldId id="1090" r:id="rId8"/>
    <p:sldId id="1063" r:id="rId9"/>
    <p:sldId id="1108" r:id="rId10"/>
    <p:sldId id="1069" r:id="rId11"/>
    <p:sldId id="1070" r:id="rId12"/>
    <p:sldId id="977" r:id="rId13"/>
    <p:sldId id="954" r:id="rId14"/>
    <p:sldId id="955" r:id="rId15"/>
    <p:sldId id="957" r:id="rId16"/>
    <p:sldId id="1071" r:id="rId17"/>
    <p:sldId id="958" r:id="rId18"/>
    <p:sldId id="1072" r:id="rId19"/>
    <p:sldId id="1074" r:id="rId20"/>
    <p:sldId id="1077" r:id="rId21"/>
    <p:sldId id="1089" r:id="rId22"/>
    <p:sldId id="1084" r:id="rId23"/>
    <p:sldId id="1088" r:id="rId24"/>
    <p:sldId id="1083" r:id="rId25"/>
    <p:sldId id="1068" r:id="rId26"/>
    <p:sldId id="972" r:id="rId27"/>
    <p:sldId id="973" r:id="rId28"/>
    <p:sldId id="1076" r:id="rId29"/>
    <p:sldId id="1043" r:id="rId30"/>
    <p:sldId id="1044" r:id="rId31"/>
    <p:sldId id="1045" r:id="rId32"/>
    <p:sldId id="1046" r:id="rId33"/>
    <p:sldId id="1078" r:id="rId34"/>
    <p:sldId id="1079" r:id="rId35"/>
    <p:sldId id="1081" r:id="rId36"/>
    <p:sldId id="1080" r:id="rId37"/>
    <p:sldId id="1085" r:id="rId38"/>
    <p:sldId id="966" r:id="rId39"/>
  </p:sldIdLst>
  <p:sldSz cx="9144000" cy="6858000" type="screen4x3"/>
  <p:notesSz cx="7302500" cy="9586913"/>
  <p:custDataLst>
    <p:tags r:id="rId42"/>
  </p:custDataLst>
  <p:defaultTextStyle>
    <a:defPPr>
      <a:defRPr lang="en-US"/>
    </a:defPPr>
    <a:lvl1pPr algn="l" rtl="0" fontAlgn="base">
      <a:spcBef>
        <a:spcPct val="0"/>
      </a:spcBef>
      <a:spcAft>
        <a:spcPct val="0"/>
      </a:spcAft>
      <a:defRPr sz="2400" b="1" kern="1200">
        <a:solidFill>
          <a:schemeClr val="tx1"/>
        </a:solidFill>
        <a:latin typeface="Arial Narrow" pitchFamily="34" charset="0"/>
        <a:ea typeface="+mn-ea"/>
        <a:cs typeface="Arial" charset="0"/>
      </a:defRPr>
    </a:lvl1pPr>
    <a:lvl2pPr marL="457200" algn="l" rtl="0" fontAlgn="base">
      <a:spcBef>
        <a:spcPct val="0"/>
      </a:spcBef>
      <a:spcAft>
        <a:spcPct val="0"/>
      </a:spcAft>
      <a:defRPr sz="2400" b="1" kern="1200">
        <a:solidFill>
          <a:schemeClr val="tx1"/>
        </a:solidFill>
        <a:latin typeface="Arial Narrow" pitchFamily="34" charset="0"/>
        <a:ea typeface="+mn-ea"/>
        <a:cs typeface="Arial" charset="0"/>
      </a:defRPr>
    </a:lvl2pPr>
    <a:lvl3pPr marL="914400" algn="l" rtl="0" fontAlgn="base">
      <a:spcBef>
        <a:spcPct val="0"/>
      </a:spcBef>
      <a:spcAft>
        <a:spcPct val="0"/>
      </a:spcAft>
      <a:defRPr sz="2400" b="1" kern="1200">
        <a:solidFill>
          <a:schemeClr val="tx1"/>
        </a:solidFill>
        <a:latin typeface="Arial Narrow" pitchFamily="34" charset="0"/>
        <a:ea typeface="+mn-ea"/>
        <a:cs typeface="Arial" charset="0"/>
      </a:defRPr>
    </a:lvl3pPr>
    <a:lvl4pPr marL="1371600" algn="l" rtl="0" fontAlgn="base">
      <a:spcBef>
        <a:spcPct val="0"/>
      </a:spcBef>
      <a:spcAft>
        <a:spcPct val="0"/>
      </a:spcAft>
      <a:defRPr sz="2400" b="1" kern="1200">
        <a:solidFill>
          <a:schemeClr val="tx1"/>
        </a:solidFill>
        <a:latin typeface="Arial Narrow" pitchFamily="34" charset="0"/>
        <a:ea typeface="+mn-ea"/>
        <a:cs typeface="Arial" charset="0"/>
      </a:defRPr>
    </a:lvl4pPr>
    <a:lvl5pPr marL="1828800" algn="l" rtl="0" fontAlgn="base">
      <a:spcBef>
        <a:spcPct val="0"/>
      </a:spcBef>
      <a:spcAft>
        <a:spcPct val="0"/>
      </a:spcAft>
      <a:defRPr sz="2400" b="1" kern="1200">
        <a:solidFill>
          <a:schemeClr val="tx1"/>
        </a:solidFill>
        <a:latin typeface="Arial Narrow" pitchFamily="34" charset="0"/>
        <a:ea typeface="+mn-ea"/>
        <a:cs typeface="Arial" charset="0"/>
      </a:defRPr>
    </a:lvl5pPr>
    <a:lvl6pPr marL="2286000" algn="l" defTabSz="914400" rtl="0" eaLnBrk="1" latinLnBrk="0" hangingPunct="1">
      <a:defRPr sz="2400" b="1" kern="1200">
        <a:solidFill>
          <a:schemeClr val="tx1"/>
        </a:solidFill>
        <a:latin typeface="Arial Narrow" pitchFamily="34" charset="0"/>
        <a:ea typeface="+mn-ea"/>
        <a:cs typeface="Arial" charset="0"/>
      </a:defRPr>
    </a:lvl6pPr>
    <a:lvl7pPr marL="2743200" algn="l" defTabSz="914400" rtl="0" eaLnBrk="1" latinLnBrk="0" hangingPunct="1">
      <a:defRPr sz="2400" b="1" kern="1200">
        <a:solidFill>
          <a:schemeClr val="tx1"/>
        </a:solidFill>
        <a:latin typeface="Arial Narrow" pitchFamily="34" charset="0"/>
        <a:ea typeface="+mn-ea"/>
        <a:cs typeface="Arial" charset="0"/>
      </a:defRPr>
    </a:lvl7pPr>
    <a:lvl8pPr marL="3200400" algn="l" defTabSz="914400" rtl="0" eaLnBrk="1" latinLnBrk="0" hangingPunct="1">
      <a:defRPr sz="2400" b="1" kern="1200">
        <a:solidFill>
          <a:schemeClr val="tx1"/>
        </a:solidFill>
        <a:latin typeface="Arial Narrow" pitchFamily="34" charset="0"/>
        <a:ea typeface="+mn-ea"/>
        <a:cs typeface="Arial" charset="0"/>
      </a:defRPr>
    </a:lvl8pPr>
    <a:lvl9pPr marL="3657600" algn="l" defTabSz="914400" rtl="0" eaLnBrk="1" latinLnBrk="0" hangingPunct="1">
      <a:defRPr sz="2400" b="1" kern="1200">
        <a:solidFill>
          <a:schemeClr val="tx1"/>
        </a:solidFill>
        <a:latin typeface="Arial Narrow" pitchFamily="34" charset="0"/>
        <a:ea typeface="+mn-ea"/>
        <a:cs typeface="Arial" charset="0"/>
      </a:defRPr>
    </a:lvl9pPr>
  </p:defaultTextStyle>
  <p:extLst>
    <p:ext uri="{EFAFB233-063F-42B5-8137-9DF3F51BA10A}">
      <p15:sldGuideLst xmlns:p15="http://schemas.microsoft.com/office/powerpoint/2012/main">
        <p15:guide id="1" orient="horz" pos="1536">
          <p15:clr>
            <a:srgbClr val="A4A3A4"/>
          </p15:clr>
        </p15:guide>
        <p15:guide id="2" pos="3840">
          <p15:clr>
            <a:srgbClr val="A4A3A4"/>
          </p15:clr>
        </p15:guide>
      </p15:sldGuideLst>
    </p:ext>
    <p:ext uri="{2D200454-40CA-4A62-9FC3-DE9A4176ACB9}">
      <p15:notesGuideLst xmlns:p15="http://schemas.microsoft.com/office/powerpoint/2012/main">
        <p15:guide id="1" orient="horz" pos="3019">
          <p15:clr>
            <a:srgbClr val="A4A3A4"/>
          </p15:clr>
        </p15:guide>
        <p15:guide id="2" pos="23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1C7C7"/>
    <a:srgbClr val="A8E799"/>
    <a:srgbClr val="D5F1CF"/>
    <a:srgbClr val="FFFFCC"/>
    <a:srgbClr val="CDF1C5"/>
    <a:srgbClr val="FF9999"/>
    <a:srgbClr val="F6F5BD"/>
    <a:srgbClr val="990000"/>
    <a:srgbClr val="EDEA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15" autoAdjust="0"/>
    <p:restoredTop sz="92265" autoAdjust="0"/>
  </p:normalViewPr>
  <p:slideViewPr>
    <p:cSldViewPr snapToObjects="1">
      <p:cViewPr varScale="1">
        <p:scale>
          <a:sx n="103" d="100"/>
          <a:sy n="103" d="100"/>
        </p:scale>
        <p:origin x="1362" y="114"/>
      </p:cViewPr>
      <p:guideLst>
        <p:guide orient="horz" pos="1536"/>
        <p:guide pos="3840"/>
      </p:guideLst>
    </p:cSldViewPr>
  </p:slideViewPr>
  <p:notesTextViewPr>
    <p:cViewPr>
      <p:scale>
        <a:sx n="100" d="100"/>
        <a:sy n="100" d="100"/>
      </p:scale>
      <p:origin x="0" y="0"/>
    </p:cViewPr>
  </p:notesTextViewPr>
  <p:sorterViewPr>
    <p:cViewPr>
      <p:scale>
        <a:sx n="80" d="100"/>
        <a:sy n="80" d="100"/>
      </p:scale>
      <p:origin x="0" y="0"/>
    </p:cViewPr>
  </p:sorterViewPr>
  <p:notesViewPr>
    <p:cSldViewPr snapToObjects="1">
      <p:cViewPr varScale="1">
        <p:scale>
          <a:sx n="43" d="100"/>
          <a:sy n="43" d="100"/>
        </p:scale>
        <p:origin x="-1936" y="-104"/>
      </p:cViewPr>
      <p:guideLst>
        <p:guide orient="horz" pos="3019"/>
        <p:guide pos="23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eaLnBrk="0" hangingPunct="0">
              <a:defRPr sz="1200">
                <a:latin typeface="Times New Roman" pitchFamily="18" charset="0"/>
                <a:cs typeface="+mn-cs"/>
              </a:defRPr>
            </a:lvl1pPr>
          </a:lstStyle>
          <a:p>
            <a:pPr>
              <a:defRPr/>
            </a:pPr>
            <a:endParaRPr lang="en-US"/>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eaLnBrk="0" hangingPunct="0">
              <a:defRPr sz="1200">
                <a:latin typeface="Times New Roman" pitchFamily="18" charset="0"/>
                <a:cs typeface="+mn-cs"/>
              </a:defRPr>
            </a:lvl1pPr>
          </a:lstStyle>
          <a:p>
            <a:pPr>
              <a:defRPr/>
            </a:pPr>
            <a:fld id="{A4067047-E766-4254-821F-B27F8CFA18AA}" type="slidenum">
              <a:rPr lang="en-US"/>
              <a:pPr>
                <a:defRPr/>
              </a:pPr>
              <a:t>‹#›</a:t>
            </a:fld>
            <a:endParaRPr lang="en-US"/>
          </a:p>
        </p:txBody>
      </p:sp>
    </p:spTree>
    <p:extLst>
      <p:ext uri="{BB962C8B-B14F-4D97-AF65-F5344CB8AC3E}">
        <p14:creationId xmlns:p14="http://schemas.microsoft.com/office/powerpoint/2010/main" val="3956764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b="0">
                <a:latin typeface="Times New Roman" pitchFamily="18" charset="0"/>
                <a:cs typeface="+mn-cs"/>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Times New Roman" pitchFamily="18" charset="0"/>
                <a:cs typeface="+mn-cs"/>
              </a:defRPr>
            </a:lvl1pPr>
          </a:lstStyle>
          <a:p>
            <a:pPr>
              <a:defRPr/>
            </a:pPr>
            <a:endParaRPr lang="en-US"/>
          </a:p>
        </p:txBody>
      </p:sp>
      <p:sp>
        <p:nvSpPr>
          <p:cNvPr id="6554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b="0">
                <a:latin typeface="Times New Roman" pitchFamily="18" charset="0"/>
                <a:cs typeface="+mn-cs"/>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atin typeface="Times New Roman" pitchFamily="18" charset="0"/>
                <a:cs typeface="+mn-cs"/>
              </a:defRPr>
            </a:lvl1pPr>
          </a:lstStyle>
          <a:p>
            <a:pPr>
              <a:defRPr/>
            </a:pPr>
            <a:fld id="{FD8AD92D-85DC-42ED-A1F9-C1217E42EA98}" type="slidenum">
              <a:rPr lang="en-US"/>
              <a:pPr>
                <a:defRPr/>
              </a:pPr>
              <a:t>‹#›</a:t>
            </a:fld>
            <a:endParaRPr lang="en-US"/>
          </a:p>
        </p:txBody>
      </p:sp>
    </p:spTree>
    <p:extLst>
      <p:ext uri="{BB962C8B-B14F-4D97-AF65-F5344CB8AC3E}">
        <p14:creationId xmlns:p14="http://schemas.microsoft.com/office/powerpoint/2010/main" val="24382332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smtClean="0"/>
          </a:p>
        </p:txBody>
      </p:sp>
      <p:sp>
        <p:nvSpPr>
          <p:cNvPr id="66564" name="Slide Number Placeholder 3"/>
          <p:cNvSpPr>
            <a:spLocks noGrp="1"/>
          </p:cNvSpPr>
          <p:nvPr>
            <p:ph type="sldNum" sz="quarter" idx="5"/>
          </p:nvPr>
        </p:nvSpPr>
        <p:spPr/>
        <p:txBody>
          <a:bodyPr/>
          <a:lstStyle/>
          <a:p>
            <a:pPr>
              <a:defRPr/>
            </a:pPr>
            <a:fld id="{9B422CA9-8481-40C3-B5AE-2BC95BA02134}" type="slidenum">
              <a:rPr lang="en-US" smtClean="0"/>
              <a:pPr>
                <a:defRPr/>
              </a:pPr>
              <a:t>1</a:t>
            </a:fld>
            <a:endParaRPr lang="en-US" smtClean="0"/>
          </a:p>
        </p:txBody>
      </p:sp>
    </p:spTree>
    <p:extLst>
      <p:ext uri="{BB962C8B-B14F-4D97-AF65-F5344CB8AC3E}">
        <p14:creationId xmlns:p14="http://schemas.microsoft.com/office/powerpoint/2010/main" val="3358200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168156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648155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540127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942950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795106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809144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37094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p:spPr>
        <p:txBody>
          <a:bodyPr/>
          <a:lstStyle/>
          <a:p>
            <a:r>
              <a:rPr lang="en-US" dirty="0" smtClean="0"/>
              <a:t>Jump from text to stack</a:t>
            </a:r>
          </a:p>
          <a:p>
            <a:r>
              <a:rPr lang="en-US" dirty="0" smtClean="0"/>
              <a:t>Show</a:t>
            </a:r>
            <a:r>
              <a:rPr lang="en-US" baseline="0" dirty="0" smtClean="0"/>
              <a:t> string and code on stack</a:t>
            </a:r>
            <a:endParaRPr lang="en-US" dirty="0" smtClean="0"/>
          </a:p>
        </p:txBody>
      </p:sp>
    </p:spTree>
    <p:extLst>
      <p:ext uri="{BB962C8B-B14F-4D97-AF65-F5344CB8AC3E}">
        <p14:creationId xmlns:p14="http://schemas.microsoft.com/office/powerpoint/2010/main" val="931052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018487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545493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p:cNvSpPr>
          <p:nvPr>
            <p:ph type="sldImg"/>
          </p:nvPr>
        </p:nvSpPr>
        <p:spPr>
          <a:ln/>
        </p:spPr>
      </p:sp>
      <p:sp>
        <p:nvSpPr>
          <p:cNvPr id="116738" name="Notes Placeholder 2"/>
          <p:cNvSpPr>
            <a:spLocks noGrp="1"/>
          </p:cNvSpPr>
          <p:nvPr>
            <p:ph type="body" idx="1"/>
          </p:nvPr>
        </p:nvSpPr>
        <p:spPr>
          <a:noFill/>
          <a:ln/>
        </p:spPr>
        <p:txBody>
          <a:bodyPr/>
          <a:lstStyle/>
          <a:p>
            <a:endParaRPr lang="en-US">
              <a:latin typeface="Times New Roman" pitchFamily="-96" charset="0"/>
            </a:endParaRPr>
          </a:p>
        </p:txBody>
      </p:sp>
      <p:sp>
        <p:nvSpPr>
          <p:cNvPr id="116739" name="Slide Number Placeholder 3"/>
          <p:cNvSpPr>
            <a:spLocks noGrp="1"/>
          </p:cNvSpPr>
          <p:nvPr>
            <p:ph type="sldNum" sz="quarter" idx="5"/>
          </p:nvPr>
        </p:nvSpPr>
        <p:spPr>
          <a:noFill/>
        </p:spPr>
        <p:txBody>
          <a:bodyPr/>
          <a:lstStyle/>
          <a:p>
            <a:fld id="{89FAAA19-1E5D-463C-8B4E-E985891BF04A}" type="slidenum">
              <a:rPr lang="en-US" smtClean="0">
                <a:latin typeface="Times New Roman" pitchFamily="-96" charset="0"/>
                <a:ea typeface="ＭＳ Ｐゴシック" pitchFamily="-96" charset="-128"/>
                <a:cs typeface="ＭＳ Ｐゴシック" pitchFamily="-96" charset="-128"/>
              </a:rPr>
              <a:pPr/>
              <a:t>2</a:t>
            </a:fld>
            <a:endParaRPr lang="en-US" smtClean="0">
              <a:latin typeface="Times New Roman" pitchFamily="-96" charset="0"/>
              <a:ea typeface="ＭＳ Ｐゴシック" pitchFamily="-96" charset="-128"/>
              <a:cs typeface="ＭＳ Ｐゴシック" pitchFamily="-96" charset="-128"/>
            </a:endParaRPr>
          </a:p>
        </p:txBody>
      </p:sp>
    </p:spTree>
    <p:extLst>
      <p:ext uri="{BB962C8B-B14F-4D97-AF65-F5344CB8AC3E}">
        <p14:creationId xmlns:p14="http://schemas.microsoft.com/office/powerpoint/2010/main" val="15875033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p:spPr>
        <p:txBody>
          <a:bodyPr/>
          <a:lstStyle/>
          <a:p>
            <a:r>
              <a:rPr lang="en-US" dirty="0" smtClean="0"/>
              <a:t>Jump from text to stack</a:t>
            </a:r>
          </a:p>
          <a:p>
            <a:r>
              <a:rPr lang="en-US" dirty="0" smtClean="0"/>
              <a:t>Show</a:t>
            </a:r>
            <a:r>
              <a:rPr lang="en-US" baseline="0" dirty="0" smtClean="0"/>
              <a:t> string and code on stack</a:t>
            </a:r>
            <a:endParaRPr lang="en-US" dirty="0" smtClean="0"/>
          </a:p>
        </p:txBody>
      </p:sp>
    </p:spTree>
    <p:extLst>
      <p:ext uri="{BB962C8B-B14F-4D97-AF65-F5344CB8AC3E}">
        <p14:creationId xmlns:p14="http://schemas.microsoft.com/office/powerpoint/2010/main" val="23323700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25026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0272939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4655382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2227642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0514839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0030976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3262975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p:spPr>
        <p:txBody>
          <a:bodyPr/>
          <a:lstStyle/>
          <a:p>
            <a:r>
              <a:rPr lang="en-US" altLang="zh-CN" dirty="0" smtClean="0"/>
              <a:t>32</a:t>
            </a:r>
            <a:r>
              <a:rPr lang="zh-CN" altLang="en-US" dirty="0" smtClean="0"/>
              <a:t>位机器提供</a:t>
            </a:r>
            <a:r>
              <a:rPr lang="en-US" altLang="zh-CN" dirty="0" smtClean="0"/>
              <a:t>%</a:t>
            </a:r>
            <a:r>
              <a:rPr lang="en-US" altLang="zh-CN" dirty="0" err="1" smtClean="0"/>
              <a:t>fs</a:t>
            </a:r>
            <a:r>
              <a:rPr lang="zh-CN" altLang="en-US" dirty="0" smtClean="0"/>
              <a:t>寄存器，</a:t>
            </a:r>
            <a:r>
              <a:rPr lang="en-US" altLang="zh-CN" dirty="0" smtClean="0"/>
              <a:t>FS</a:t>
            </a:r>
            <a:r>
              <a:rPr lang="zh-CN" altLang="en-US" dirty="0" smtClean="0"/>
              <a:t>寄存器指向当前活动线程的</a:t>
            </a:r>
            <a:r>
              <a:rPr lang="en-US" altLang="zh-CN" dirty="0" smtClean="0"/>
              <a:t>TEB</a:t>
            </a:r>
            <a:r>
              <a:rPr lang="zh-CN" altLang="en-US" dirty="0" smtClean="0"/>
              <a:t>结构（线程结构）</a:t>
            </a:r>
            <a:endParaRPr lang="en-US" altLang="zh-CN" dirty="0" smtClean="0"/>
          </a:p>
          <a:p>
            <a:endParaRPr lang="en-US" altLang="zh-CN" dirty="0" smtClean="0"/>
          </a:p>
        </p:txBody>
      </p:sp>
    </p:spTree>
    <p:extLst>
      <p:ext uri="{BB962C8B-B14F-4D97-AF65-F5344CB8AC3E}">
        <p14:creationId xmlns:p14="http://schemas.microsoft.com/office/powerpoint/2010/main" val="27178234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392189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3288938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Times New Roman" pitchFamily="18" charset="0"/>
                <a:ea typeface="+mn-ea"/>
                <a:cs typeface="+mn-cs"/>
              </a:rPr>
              <a:t>该技术允许攻击者在安全</a:t>
            </a:r>
            <a:r>
              <a:rPr lang="zh-CN" altLang="en-US" sz="1200" b="0" i="0" u="none" strike="noStrike" kern="1200" dirty="0" smtClean="0">
                <a:solidFill>
                  <a:schemeClr val="tx1"/>
                </a:solidFill>
                <a:effectLst/>
                <a:latin typeface="Times New Roman" pitchFamily="18" charset="0"/>
                <a:ea typeface="+mn-ea"/>
                <a:cs typeface="+mn-cs"/>
              </a:rPr>
              <a:t>防御</a:t>
            </a:r>
            <a:r>
              <a:rPr lang="zh-CN" altLang="en-US" sz="1200" b="0" i="0" kern="1200" dirty="0" smtClean="0">
                <a:solidFill>
                  <a:schemeClr val="tx1"/>
                </a:solidFill>
                <a:effectLst/>
                <a:latin typeface="Times New Roman" pitchFamily="18" charset="0"/>
                <a:ea typeface="+mn-ea"/>
                <a:cs typeface="+mn-cs"/>
              </a:rPr>
              <a:t>的情况下执行代码，如不可执行的内存和代码签名</a:t>
            </a:r>
            <a:endParaRPr lang="zh-CN" altLang="en-US" dirty="0"/>
          </a:p>
        </p:txBody>
      </p:sp>
      <p:sp>
        <p:nvSpPr>
          <p:cNvPr id="4" name="灯片编号占位符 3"/>
          <p:cNvSpPr>
            <a:spLocks noGrp="1"/>
          </p:cNvSpPr>
          <p:nvPr>
            <p:ph type="sldNum" sz="quarter" idx="10"/>
          </p:nvPr>
        </p:nvSpPr>
        <p:spPr/>
        <p:txBody>
          <a:bodyPr/>
          <a:lstStyle/>
          <a:p>
            <a:pPr>
              <a:defRPr/>
            </a:pPr>
            <a:fld id="{FD8AD92D-85DC-42ED-A1F9-C1217E42EA98}" type="slidenum">
              <a:rPr lang="en-US" smtClean="0"/>
              <a:pPr>
                <a:defRPr/>
              </a:pPr>
              <a:t>33</a:t>
            </a:fld>
            <a:endParaRPr lang="en-US"/>
          </a:p>
        </p:txBody>
      </p:sp>
    </p:spTree>
    <p:extLst>
      <p:ext uri="{BB962C8B-B14F-4D97-AF65-F5344CB8AC3E}">
        <p14:creationId xmlns:p14="http://schemas.microsoft.com/office/powerpoint/2010/main" val="33632236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5248605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488290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931752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602673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nb-NO" altLang="zh-CN" sz="1200" dirty="0" smtClean="0">
                <a:latin typeface="Courier New" charset="0"/>
                <a:ea typeface="Courier New" charset="0"/>
                <a:cs typeface="Courier New" charset="0"/>
              </a:rPr>
              <a:t>0x7fffd43e45d0</a:t>
            </a:r>
            <a:r>
              <a:rPr lang="en-US" altLang="zh-CN" sz="1200" dirty="0" smtClean="0">
                <a:latin typeface="Courier New" charset="0"/>
                <a:ea typeface="Courier New" charset="0"/>
                <a:cs typeface="Courier New" charset="0"/>
              </a:rPr>
              <a:t>-</a:t>
            </a:r>
            <a:r>
              <a:rPr lang="nb-NO" altLang="zh-CN" sz="1200" dirty="0" smtClean="0">
                <a:latin typeface="Courier New" charset="0"/>
                <a:ea typeface="Courier New" charset="0"/>
                <a:cs typeface="Courier New" charset="0"/>
              </a:rPr>
              <a:t>0x7fffd43a45c0</a:t>
            </a:r>
            <a:r>
              <a:rPr lang="en-US" altLang="zh-CN" sz="1200" dirty="0" smtClean="0">
                <a:latin typeface="Courier New" charset="0"/>
                <a:ea typeface="Courier New" charset="0"/>
                <a:cs typeface="Courier New" charset="0"/>
              </a:rPr>
              <a:t>=0x40010</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latin typeface="Courier New" charset="0"/>
                <a:ea typeface="Courier New" charset="0"/>
                <a:cs typeface="Courier New" charset="0"/>
              </a:rPr>
              <a:t>2&lt;&lt;15</a:t>
            </a:r>
            <a:r>
              <a:rPr lang="zh-CN" altLang="en-US" sz="1200" dirty="0" smtClean="0">
                <a:latin typeface="Courier New" charset="0"/>
                <a:ea typeface="Courier New" charset="0"/>
                <a:cs typeface="Courier New" charset="0"/>
              </a:rPr>
              <a:t>是</a:t>
            </a:r>
            <a:r>
              <a:rPr lang="en-US" altLang="zh-CN" sz="1200" dirty="0" smtClean="0">
                <a:latin typeface="Courier New" charset="0"/>
                <a:ea typeface="Courier New" charset="0"/>
                <a:cs typeface="Courier New" charset="0"/>
              </a:rPr>
              <a:t>2</a:t>
            </a:r>
            <a:r>
              <a:rPr lang="zh-CN" altLang="en-US" sz="1200" dirty="0" smtClean="0">
                <a:latin typeface="Courier New" charset="0"/>
                <a:ea typeface="Courier New" charset="0"/>
                <a:cs typeface="Courier New" charset="0"/>
              </a:rPr>
              <a:t>的</a:t>
            </a:r>
            <a:r>
              <a:rPr lang="en-US" altLang="zh-CN" sz="1200" dirty="0" smtClean="0">
                <a:latin typeface="Courier New" charset="0"/>
                <a:ea typeface="Courier New" charset="0"/>
                <a:cs typeface="Courier New" charset="0"/>
              </a:rPr>
              <a:t>16</a:t>
            </a:r>
            <a:r>
              <a:rPr lang="zh-CN" altLang="en-US" sz="1200" dirty="0" smtClean="0">
                <a:latin typeface="Courier New" charset="0"/>
                <a:ea typeface="Courier New" charset="0"/>
                <a:cs typeface="Courier New" charset="0"/>
              </a:rPr>
              <a:t>次方，再乘以</a:t>
            </a:r>
            <a:r>
              <a:rPr lang="en-US" altLang="zh-CN" sz="1200" dirty="0" smtClean="0">
                <a:latin typeface="Courier New" charset="0"/>
                <a:ea typeface="Courier New" charset="0"/>
                <a:cs typeface="Courier New" charset="0"/>
              </a:rPr>
              <a:t>4</a:t>
            </a:r>
            <a:r>
              <a:rPr lang="zh-CN" altLang="en-US" sz="1200" dirty="0" smtClean="0">
                <a:latin typeface="Courier New" charset="0"/>
                <a:ea typeface="Courier New" charset="0"/>
                <a:cs typeface="Courier New" charset="0"/>
              </a:rPr>
              <a:t>个字节，所以是</a:t>
            </a:r>
            <a:r>
              <a:rPr lang="en-US" altLang="zh-CN" sz="1200" dirty="0" smtClean="0">
                <a:latin typeface="Courier New" charset="0"/>
                <a:ea typeface="Courier New" charset="0"/>
                <a:cs typeface="Courier New" charset="0"/>
              </a:rPr>
              <a:t>256k</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Courier New" charset="0"/>
                <a:ea typeface="Courier New" charset="0"/>
                <a:cs typeface="Courier New" charset="0"/>
              </a:rPr>
              <a:t>多余的</a:t>
            </a:r>
            <a:r>
              <a:rPr lang="en-US" altLang="zh-CN" sz="1200" dirty="0" smtClean="0">
                <a:latin typeface="Courier New" charset="0"/>
                <a:ea typeface="Courier New" charset="0"/>
                <a:cs typeface="Courier New" charset="0"/>
              </a:rPr>
              <a:t>0x10</a:t>
            </a:r>
            <a:r>
              <a:rPr lang="zh-CN" altLang="en-US" sz="1200" dirty="0" smtClean="0">
                <a:latin typeface="Courier New" charset="0"/>
                <a:ea typeface="Courier New" charset="0"/>
                <a:cs typeface="Courier New" charset="0"/>
              </a:rPr>
              <a:t>（</a:t>
            </a:r>
            <a:r>
              <a:rPr lang="en-US" altLang="zh-CN" sz="1200" dirty="0" smtClean="0">
                <a:latin typeface="Courier New" charset="0"/>
                <a:ea typeface="Courier New" charset="0"/>
                <a:cs typeface="Courier New" charset="0"/>
              </a:rPr>
              <a:t>16</a:t>
            </a:r>
            <a:r>
              <a:rPr lang="zh-CN" altLang="en-US" sz="1200" dirty="0" smtClean="0">
                <a:latin typeface="Courier New" charset="0"/>
                <a:ea typeface="Courier New" charset="0"/>
                <a:cs typeface="Courier New" charset="0"/>
              </a:rPr>
              <a:t>个字节）是返回值</a:t>
            </a:r>
            <a:r>
              <a:rPr lang="en-US" altLang="zh-CN" sz="1200" dirty="0" smtClean="0">
                <a:latin typeface="Courier New" charset="0"/>
                <a:ea typeface="Courier New" charset="0"/>
                <a:cs typeface="Courier New" charset="0"/>
              </a:rPr>
              <a:t>8</a:t>
            </a:r>
            <a:r>
              <a:rPr lang="zh-CN" altLang="en-US" sz="1200" dirty="0" smtClean="0">
                <a:latin typeface="Courier New" charset="0"/>
                <a:ea typeface="Courier New" charset="0"/>
                <a:cs typeface="Courier New" charset="0"/>
              </a:rPr>
              <a:t>个，</a:t>
            </a:r>
            <a:r>
              <a:rPr lang="en-US" altLang="zh-CN" sz="1200" dirty="0" smtClean="0">
                <a:latin typeface="Courier New" charset="0"/>
                <a:ea typeface="Courier New" charset="0"/>
                <a:cs typeface="Courier New" charset="0"/>
              </a:rPr>
              <a:t>8</a:t>
            </a:r>
            <a:r>
              <a:rPr lang="zh-CN" altLang="en-US" sz="1200" dirty="0" smtClean="0">
                <a:latin typeface="Courier New" charset="0"/>
                <a:ea typeface="Courier New" charset="0"/>
                <a:cs typeface="Courier New" charset="0"/>
              </a:rPr>
              <a:t>个对齐或者</a:t>
            </a:r>
            <a:r>
              <a:rPr lang="en-US" altLang="zh-CN" sz="1200" dirty="0" err="1" smtClean="0">
                <a:latin typeface="Courier New" charset="0"/>
                <a:ea typeface="Courier New" charset="0"/>
                <a:cs typeface="Courier New" charset="0"/>
              </a:rPr>
              <a:t>rbp</a:t>
            </a:r>
            <a:r>
              <a:rPr lang="zh-CN" altLang="en-US" sz="1200" dirty="0" smtClean="0">
                <a:latin typeface="Courier New" charset="0"/>
                <a:ea typeface="Courier New" charset="0"/>
                <a:cs typeface="Courier New" charset="0"/>
              </a:rPr>
              <a:t>？</a:t>
            </a:r>
            <a:endParaRPr lang="nb-NO" altLang="zh-CN" sz="1200" dirty="0" smtClean="0">
              <a:latin typeface="Courier New" charset="0"/>
              <a:ea typeface="Courier New" charset="0"/>
              <a:cs typeface="Courier New" charset="0"/>
            </a:endParaRPr>
          </a:p>
          <a:p>
            <a:endParaRPr lang="en-US" dirty="0" smtClean="0"/>
          </a:p>
        </p:txBody>
      </p:sp>
    </p:spTree>
    <p:extLst>
      <p:ext uri="{BB962C8B-B14F-4D97-AF65-F5344CB8AC3E}">
        <p14:creationId xmlns:p14="http://schemas.microsoft.com/office/powerpoint/2010/main" val="450455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p:cNvSpPr>
          <p:nvPr>
            <p:ph type="sldImg"/>
          </p:nvPr>
        </p:nvSpPr>
        <p:spPr>
          <a:ln/>
        </p:spPr>
      </p:sp>
      <p:sp>
        <p:nvSpPr>
          <p:cNvPr id="116738" name="Notes Placeholder 2"/>
          <p:cNvSpPr>
            <a:spLocks noGrp="1"/>
          </p:cNvSpPr>
          <p:nvPr>
            <p:ph type="body" idx="1"/>
          </p:nvPr>
        </p:nvSpPr>
        <p:spPr>
          <a:noFill/>
          <a:ln/>
        </p:spPr>
        <p:txBody>
          <a:bodyPr/>
          <a:lstStyle/>
          <a:p>
            <a:endParaRPr lang="en-US">
              <a:latin typeface="Times New Roman" pitchFamily="-96" charset="0"/>
            </a:endParaRPr>
          </a:p>
        </p:txBody>
      </p:sp>
      <p:sp>
        <p:nvSpPr>
          <p:cNvPr id="116739" name="Slide Number Placeholder 3"/>
          <p:cNvSpPr>
            <a:spLocks noGrp="1"/>
          </p:cNvSpPr>
          <p:nvPr>
            <p:ph type="sldNum" sz="quarter" idx="5"/>
          </p:nvPr>
        </p:nvSpPr>
        <p:spPr>
          <a:noFill/>
        </p:spPr>
        <p:txBody>
          <a:bodyPr/>
          <a:lstStyle/>
          <a:p>
            <a:fld id="{89FAAA19-1E5D-463C-8B4E-E985891BF04A}" type="slidenum">
              <a:rPr lang="en-US" smtClean="0">
                <a:latin typeface="Times New Roman" pitchFamily="-96" charset="0"/>
                <a:ea typeface="ＭＳ Ｐゴシック" pitchFamily="-96" charset="-128"/>
                <a:cs typeface="ＭＳ Ｐゴシック" pitchFamily="-96" charset="-128"/>
              </a:rPr>
              <a:pPr/>
              <a:t>8</a:t>
            </a:fld>
            <a:endParaRPr lang="en-US" smtClean="0">
              <a:latin typeface="Times New Roman" pitchFamily="-96" charset="0"/>
              <a:ea typeface="ＭＳ Ｐゴシック" pitchFamily="-96" charset="-128"/>
              <a:cs typeface="ＭＳ Ｐゴシック" pitchFamily="-96" charset="-128"/>
            </a:endParaRPr>
          </a:p>
        </p:txBody>
      </p:sp>
    </p:spTree>
    <p:extLst>
      <p:ext uri="{BB962C8B-B14F-4D97-AF65-F5344CB8AC3E}">
        <p14:creationId xmlns:p14="http://schemas.microsoft.com/office/powerpoint/2010/main" val="2032546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D8AD92D-85DC-42ED-A1F9-C1217E42EA98}" type="slidenum">
              <a:rPr lang="en-US" smtClean="0"/>
              <a:pPr>
                <a:defRPr/>
              </a:pPr>
              <a:t>11</a:t>
            </a:fld>
            <a:endParaRPr lang="en-US"/>
          </a:p>
        </p:txBody>
      </p:sp>
    </p:spTree>
    <p:extLst>
      <p:ext uri="{BB962C8B-B14F-4D97-AF65-F5344CB8AC3E}">
        <p14:creationId xmlns:p14="http://schemas.microsoft.com/office/powerpoint/2010/main" val="2138314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588583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374650" y="371475"/>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3"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eaLnBrk="0" hangingPunct="0">
              <a:defRPr/>
            </a:pPr>
            <a:endParaRPr lang="en-US" b="0">
              <a:latin typeface="Times New Roman" pitchFamily="18" charset="0"/>
              <a:cs typeface="+mn-cs"/>
            </a:endParaRPr>
          </a:p>
        </p:txBody>
      </p:sp>
      <p:sp>
        <p:nvSpPr>
          <p:cNvPr id="7" name="Text Box 5"/>
          <p:cNvSpPr txBox="1">
            <a:spLocks noChangeArrowheads="1"/>
          </p:cNvSpPr>
          <p:nvPr/>
        </p:nvSpPr>
        <p:spPr bwMode="auto">
          <a:xfrm>
            <a:off x="7897813" y="-26988"/>
            <a:ext cx="1309687" cy="277813"/>
          </a:xfrm>
          <a:prstGeom prst="rect">
            <a:avLst/>
          </a:prstGeom>
          <a:noFill/>
          <a:ln w="25400">
            <a:noFill/>
            <a:miter lim="800000"/>
            <a:headEnd/>
            <a:tailEnd/>
          </a:ln>
          <a:effectLst/>
        </p:spPr>
        <p:txBody>
          <a:bodyPr>
            <a:spAutoFit/>
          </a:bodyPr>
          <a:lstStyle/>
          <a:p>
            <a:pPr eaLnBrk="0" hangingPunct="0">
              <a:defRPr/>
            </a:pPr>
            <a:r>
              <a:rPr lang="en-US" sz="1200" dirty="0">
                <a:solidFill>
                  <a:schemeClr val="bg1"/>
                </a:solidFill>
                <a:latin typeface="Times New Roman" pitchFamily="18" charset="0"/>
                <a:cs typeface="+mn-cs"/>
              </a:rPr>
              <a:t>Carnegie Mellon</a:t>
            </a:r>
          </a:p>
        </p:txBody>
      </p:sp>
      <p:sp>
        <p:nvSpPr>
          <p:cNvPr id="6" name="Rectangle 5"/>
          <p:cNvSpPr/>
          <p:nvPr userDrawn="1"/>
        </p:nvSpPr>
        <p:spPr>
          <a:xfrm>
            <a:off x="8839200" y="6611779"/>
            <a:ext cx="338554"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itchFamily="-96" charset="-128"/>
                <a:cs typeface="ＭＳ Ｐゴシック" pitchFamily="-96" charset="-128"/>
              </a:rPr>
              <a:pPr/>
              <a:t>‹#›</a:t>
            </a:fld>
            <a:endParaRPr lang="en-US" dirty="0">
              <a:latin typeface="Calibri" panose="020F0502020204030204" pitchFamily="34" charset="0"/>
            </a:endParaRPr>
          </a:p>
        </p:txBody>
      </p:sp>
      <p:sp>
        <p:nvSpPr>
          <p:cNvPr id="8" name="TextBox 7"/>
          <p:cNvSpPr txBox="1"/>
          <p:nvPr userDrawn="1"/>
        </p:nvSpPr>
        <p:spPr>
          <a:xfrm>
            <a:off x="-16031" y="6629400"/>
            <a:ext cx="4649342" cy="246221"/>
          </a:xfrm>
          <a:prstGeom prst="rect">
            <a:avLst/>
          </a:prstGeom>
          <a:noFill/>
        </p:spPr>
        <p:txBody>
          <a:bodyPr wrap="none" rtlCol="0">
            <a:spAutoFit/>
          </a:bodyPr>
          <a:lstStyle/>
          <a:p>
            <a:r>
              <a:rPr lang="en-US" sz="1000" b="0" i="0" dirty="0" smtClean="0">
                <a:latin typeface="Calibri" pitchFamily="34" charset="0"/>
              </a:rPr>
              <a:t>Bryant</a:t>
            </a:r>
            <a:r>
              <a:rPr lang="en-US" sz="1000" b="0" i="0" baseline="0" dirty="0" smtClean="0">
                <a:latin typeface="Calibri" pitchFamily="34" charset="0"/>
              </a:rPr>
              <a:t> and </a:t>
            </a:r>
            <a:r>
              <a:rPr lang="en-US" sz="1000" b="0" i="0" baseline="0" dirty="0" err="1" smtClean="0">
                <a:latin typeface="Calibri" pitchFamily="34" charset="0"/>
              </a:rPr>
              <a:t>O’Hallaron</a:t>
            </a:r>
            <a:r>
              <a:rPr lang="en-US" sz="1000" b="0" i="0" baseline="0" dirty="0" smtClean="0">
                <a:latin typeface="Calibri" pitchFamily="34" charset="0"/>
              </a:rPr>
              <a:t>, Computer Systems: A Programmer’s Perspective, Third Edition</a:t>
            </a:r>
            <a:endParaRPr lang="en-US" sz="1000" b="0" i="0" dirty="0" smtClean="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marL="119063" indent="-119063" algn="l" rtl="0" eaLnBrk="0" fontAlgn="base" hangingPunct="0">
        <a:spcBef>
          <a:spcPct val="0"/>
        </a:spcBef>
        <a:spcAft>
          <a:spcPct val="0"/>
        </a:spcAft>
        <a:defRPr sz="3600" b="1">
          <a:solidFill>
            <a:schemeClr val="tx1"/>
          </a:solidFill>
          <a:latin typeface="Calibri" pitchFamily="34" charset="0"/>
          <a:ea typeface="+mj-ea"/>
          <a:cs typeface="+mj-cs"/>
        </a:defRPr>
      </a:lvl1pPr>
      <a:lvl2pPr marL="119063" indent="-119063" algn="l" rtl="0" eaLnBrk="0" fontAlgn="base" hangingPunct="0">
        <a:spcBef>
          <a:spcPct val="0"/>
        </a:spcBef>
        <a:spcAft>
          <a:spcPct val="0"/>
        </a:spcAft>
        <a:defRPr sz="3600" b="1">
          <a:solidFill>
            <a:schemeClr val="tx1"/>
          </a:solidFill>
          <a:latin typeface="Calibri" pitchFamily="34" charset="0"/>
        </a:defRPr>
      </a:lvl2pPr>
      <a:lvl3pPr marL="119063" indent="-119063" algn="l" rtl="0" eaLnBrk="0" fontAlgn="base" hangingPunct="0">
        <a:spcBef>
          <a:spcPct val="0"/>
        </a:spcBef>
        <a:spcAft>
          <a:spcPct val="0"/>
        </a:spcAft>
        <a:defRPr sz="3600" b="1">
          <a:solidFill>
            <a:schemeClr val="tx1"/>
          </a:solidFill>
          <a:latin typeface="Calibri" pitchFamily="34" charset="0"/>
        </a:defRPr>
      </a:lvl3pPr>
      <a:lvl4pPr marL="119063" indent="-119063" algn="l" rtl="0" eaLnBrk="0" fontAlgn="base" hangingPunct="0">
        <a:spcBef>
          <a:spcPct val="0"/>
        </a:spcBef>
        <a:spcAft>
          <a:spcPct val="0"/>
        </a:spcAft>
        <a:defRPr sz="3600" b="1">
          <a:solidFill>
            <a:schemeClr val="tx1"/>
          </a:solidFill>
          <a:latin typeface="Calibri" pitchFamily="34" charset="0"/>
        </a:defRPr>
      </a:lvl4pPr>
      <a:lvl5pPr marL="119063" indent="-119063" algn="l" rtl="0" eaLnBrk="0" fontAlgn="base" hangingPunct="0">
        <a:spcBef>
          <a:spcPct val="0"/>
        </a:spcBef>
        <a:spcAft>
          <a:spcPct val="0"/>
        </a:spcAft>
        <a:defRPr sz="3600" b="1">
          <a:solidFill>
            <a:schemeClr val="tx1"/>
          </a:solidFill>
          <a:latin typeface="Calibri"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0" fontAlgn="base" hangingPunct="0">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0" fontAlgn="base" hangingPunct="0">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package" Target="../embeddings/Microsoft_Excel____2.xlsx"/><Relationship Id="rId3" Type="http://schemas.openxmlformats.org/officeDocument/2006/relationships/notesSlide" Target="../notesSlides/notesSlide24.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package" Target="../embeddings/Microsoft_Excel____1.xlsx"/><Relationship Id="rId4" Type="http://schemas.openxmlformats.org/officeDocument/2006/relationships/oleObject" Target="../embeddings/oleObject1.bin"/><Relationship Id="rId9" Type="http://schemas.openxmlformats.org/officeDocument/2006/relationships/image" Target="../media/image3.e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package" Target="../embeddings/Microsoft_Excel____3.xlsx"/><Relationship Id="rId4" Type="http://schemas.openxmlformats.org/officeDocument/2006/relationships/oleObject" Target="../embeddings/oleObject3.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685800" y="1524000"/>
            <a:ext cx="7772400" cy="2178050"/>
          </a:xfrm>
        </p:spPr>
        <p:txBody>
          <a:bodyPr/>
          <a:lstStyle/>
          <a:p>
            <a:pPr marL="0" indent="0" eaLnBrk="1" hangingPunct="1"/>
            <a:r>
              <a:rPr lang="en-US" dirty="0" smtClean="0"/>
              <a:t>Machine-Level Programming V:</a:t>
            </a:r>
            <a:br>
              <a:rPr lang="en-US" dirty="0" smtClean="0"/>
            </a:br>
            <a:r>
              <a:rPr lang="en-US" dirty="0" smtClean="0"/>
              <a:t>Advanced Topics</a:t>
            </a:r>
            <a:br>
              <a:rPr lang="en-US" dirty="0" smtClean="0"/>
            </a:br>
            <a:r>
              <a:rPr lang="en-US" dirty="0" smtClean="0"/>
              <a:t/>
            </a:r>
            <a:br>
              <a:rPr lang="en-US" dirty="0" smtClean="0"/>
            </a:br>
            <a:r>
              <a:rPr lang="en-US" sz="2000" b="0" dirty="0" smtClean="0"/>
              <a:t>15-213: Introduction to Computer Systems</a:t>
            </a:r>
            <a:r>
              <a:rPr lang="en-US" b="0" dirty="0" smtClean="0"/>
              <a:t/>
            </a:r>
            <a:br>
              <a:rPr lang="en-US" b="0" dirty="0" smtClean="0"/>
            </a:br>
            <a:r>
              <a:rPr lang="en-US" sz="2000" b="0" dirty="0" smtClean="0"/>
              <a:t>9</a:t>
            </a:r>
            <a:r>
              <a:rPr lang="en-US" sz="2000" b="0" baseline="30000" dirty="0" smtClean="0"/>
              <a:t>th</a:t>
            </a:r>
            <a:r>
              <a:rPr lang="en-US" sz="2000" b="0" dirty="0" smtClean="0"/>
              <a:t> Lecture, September 26, 2017</a:t>
            </a:r>
          </a:p>
        </p:txBody>
      </p:sp>
      <p:sp>
        <p:nvSpPr>
          <p:cNvPr id="6147" name="Subtitle 2"/>
          <p:cNvSpPr>
            <a:spLocks noGrp="1"/>
          </p:cNvSpPr>
          <p:nvPr>
            <p:ph type="subTitle" idx="1"/>
          </p:nvPr>
        </p:nvSpPr>
        <p:spPr>
          <a:xfrm>
            <a:off x="685800" y="4267200"/>
            <a:ext cx="7678738" cy="1752600"/>
          </a:xfrm>
        </p:spPr>
        <p:txBody>
          <a:bodyPr/>
          <a:lstStyle/>
          <a:p>
            <a:pPr eaLnBrk="1" hangingPunct="1"/>
            <a:r>
              <a:rPr lang="en-US" b="1" dirty="0" smtClean="0"/>
              <a:t>Instructor:</a:t>
            </a:r>
            <a:r>
              <a:rPr lang="en-US" dirty="0" smtClean="0"/>
              <a:t> </a:t>
            </a:r>
          </a:p>
          <a:p>
            <a:r>
              <a:rPr lang="en-US" dirty="0" smtClean="0"/>
              <a:t>Randy Bryant</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title"/>
          </p:nvPr>
        </p:nvSpPr>
        <p:spPr>
          <a:xfrm>
            <a:off x="357188" y="50800"/>
            <a:ext cx="8558212" cy="1549400"/>
          </a:xfrm>
          <a:ln/>
        </p:spPr>
        <p:txBody>
          <a:bodyPr/>
          <a:lstStyle/>
          <a:p>
            <a:pPr marL="119063" indent="-119063"/>
            <a:r>
              <a:rPr lang="en-US" b="1" dirty="0" smtClean="0"/>
              <a:t>Recall: Memory </a:t>
            </a:r>
            <a:r>
              <a:rPr lang="en-US" b="1" dirty="0"/>
              <a:t>Referencing Bug Example</a:t>
            </a:r>
          </a:p>
        </p:txBody>
      </p:sp>
      <p:sp>
        <p:nvSpPr>
          <p:cNvPr id="18438" name="Rectangle 6"/>
          <p:cNvSpPr>
            <a:spLocks noGrp="1" noChangeArrowheads="1"/>
          </p:cNvSpPr>
          <p:nvPr>
            <p:ph idx="1"/>
          </p:nvPr>
        </p:nvSpPr>
        <p:spPr bwMode="auto">
          <a:xfrm>
            <a:off x="457200" y="6096000"/>
            <a:ext cx="8229600" cy="563563"/>
          </a:xfrm>
          <a:noFill/>
          <a:ln>
            <a:miter lim="800000"/>
            <a:headEnd/>
            <a:tailEnd/>
          </a:ln>
        </p:spPr>
        <p:txBody>
          <a:bodyPr wrap="square" lIns="38100" tIns="38100" rIns="38100" bIns="38100" numCol="1" anchor="t" anchorCtr="0" compatLnSpc="1">
            <a:prstTxWarp prst="textNoShape">
              <a:avLst/>
            </a:prstTxWarp>
          </a:bodyPr>
          <a:lstStyle/>
          <a:p>
            <a:pPr lvl="1" indent="-342900"/>
            <a:r>
              <a:rPr lang="en-US" dirty="0" smtClean="0"/>
              <a:t>Result </a:t>
            </a:r>
            <a:r>
              <a:rPr lang="en-US" dirty="0"/>
              <a:t>is </a:t>
            </a:r>
            <a:r>
              <a:rPr lang="en-US" b="1" dirty="0" smtClean="0">
                <a:solidFill>
                  <a:srgbClr val="FF0000"/>
                </a:solidFill>
              </a:rPr>
              <a:t>system specific</a:t>
            </a:r>
            <a:endParaRPr lang="en-US" b="1" dirty="0">
              <a:solidFill>
                <a:srgbClr val="FF0000"/>
              </a:solidFill>
            </a:endParaRPr>
          </a:p>
        </p:txBody>
      </p:sp>
      <p:sp>
        <p:nvSpPr>
          <p:cNvPr id="18437" name="Rectangle 5"/>
          <p:cNvSpPr>
            <a:spLocks/>
          </p:cNvSpPr>
          <p:nvPr/>
        </p:nvSpPr>
        <p:spPr bwMode="auto">
          <a:xfrm>
            <a:off x="825500" y="4267200"/>
            <a:ext cx="7327900" cy="1828800"/>
          </a:xfrm>
          <a:prstGeom prst="rect">
            <a:avLst/>
          </a:prstGeom>
          <a:solidFill>
            <a:srgbClr val="FFFFFF"/>
          </a:solidFill>
          <a:ln w="12700" cap="flat">
            <a:noFill/>
            <a:miter lim="800000"/>
            <a:headEnd type="none" w="med" len="med"/>
            <a:tailEnd type="none" w="med" len="med"/>
          </a:ln>
        </p:spPr>
        <p:txBody>
          <a:bodyPr lIns="38100" tIns="38100" rIns="38100" bIns="38100">
            <a:prstTxWarp prst="textNoShape">
              <a:avLst/>
            </a:prstTxWarp>
          </a:bodyPr>
          <a:lstStyle/>
          <a:p>
            <a:pPr algn="l"/>
            <a:r>
              <a:rPr lang="en-US" sz="1800" dirty="0">
                <a:solidFill>
                  <a:schemeClr val="tx1"/>
                </a:solidFill>
                <a:latin typeface="Courier New" charset="0"/>
                <a:ea typeface="Zapf Dingbats" charset="2"/>
                <a:cs typeface="Zapf Dingbats" charset="2"/>
                <a:sym typeface="Courier New" charset="0"/>
              </a:rPr>
              <a:t>fun(0)  </a:t>
            </a:r>
            <a:r>
              <a:rPr lang="en-US" sz="1800" dirty="0" smtClean="0">
                <a:solidFill>
                  <a:schemeClr val="tx1"/>
                </a:solidFill>
                <a:latin typeface="Courier New" charset="0"/>
                <a:ea typeface="Zapf Dingbats" charset="2"/>
                <a:cs typeface="Zapf Dingbats" charset="2"/>
                <a:sym typeface="Courier New" charset="0"/>
              </a:rPr>
              <a:t>-&gt;</a:t>
            </a:r>
            <a:r>
              <a:rPr lang="en-US" sz="1800" dirty="0">
                <a:solidFill>
                  <a:schemeClr val="tx1"/>
                </a:solidFill>
                <a:latin typeface="Courier New" charset="0"/>
                <a:ea typeface="Zapf Dingbats" charset="2"/>
                <a:cs typeface="Zapf Dingbats" charset="2"/>
                <a:sym typeface="Courier New" charset="0"/>
              </a:rPr>
              <a:t>	</a:t>
            </a:r>
            <a:r>
              <a:rPr lang="en-US" sz="1800" dirty="0" smtClean="0">
                <a:solidFill>
                  <a:schemeClr val="tx1"/>
                </a:solidFill>
                <a:latin typeface="Courier New" charset="0"/>
                <a:ea typeface="Zapf Dingbats" charset="2"/>
                <a:cs typeface="Zapf Dingbats" charset="2"/>
                <a:sym typeface="Courier New" charset="0"/>
              </a:rPr>
              <a:t>3.1400000000</a:t>
            </a:r>
            <a:endParaRPr lang="en-US" sz="2400" dirty="0">
              <a:solidFill>
                <a:schemeClr val="tx1"/>
              </a:solidFill>
              <a:latin typeface="Arial Narrow" charset="0"/>
              <a:ea typeface="Lucida Grande" charset="0"/>
              <a:cs typeface="Lucida Grande" charset="0"/>
              <a:sym typeface="Arial Narrow" charset="0"/>
            </a:endParaRPr>
          </a:p>
          <a:p>
            <a:pPr lvl="0"/>
            <a:r>
              <a:rPr lang="en-US" sz="1800" dirty="0">
                <a:solidFill>
                  <a:schemeClr val="tx1"/>
                </a:solidFill>
                <a:latin typeface="Courier New" charset="0"/>
                <a:ea typeface="Courier New" charset="0"/>
                <a:cs typeface="Courier New" charset="0"/>
                <a:sym typeface="Courier New" charset="0"/>
              </a:rPr>
              <a:t>fun(1)  </a:t>
            </a:r>
            <a:r>
              <a:rPr lang="en-US" sz="1800" dirty="0" smtClean="0">
                <a:solidFill>
                  <a:schemeClr val="tx1"/>
                </a:solidFill>
                <a:latin typeface="Courier New" charset="0"/>
                <a:ea typeface="Courier New" charset="0"/>
                <a:cs typeface="Courier New" charset="0"/>
                <a:sym typeface="Courier New" charset="0"/>
              </a:rPr>
              <a:t>-&gt;</a:t>
            </a:r>
            <a:r>
              <a:rPr lang="en-US" sz="1800" dirty="0">
                <a:solidFill>
                  <a:schemeClr val="tx1"/>
                </a:solidFill>
                <a:latin typeface="Courier New" charset="0"/>
                <a:ea typeface="Monaco" charset="0"/>
                <a:cs typeface="Monaco" charset="0"/>
                <a:sym typeface="Courier New" charset="0"/>
              </a:rPr>
              <a:t>	</a:t>
            </a:r>
            <a:r>
              <a:rPr lang="en-US" sz="1800" dirty="0" smtClean="0">
                <a:solidFill>
                  <a:schemeClr val="tx1"/>
                </a:solidFill>
                <a:latin typeface="Courier New" charset="0"/>
                <a:ea typeface="Monaco" charset="0"/>
                <a:cs typeface="Monaco" charset="0"/>
                <a:sym typeface="Courier New" charset="0"/>
              </a:rPr>
              <a:t>3.14</a:t>
            </a:r>
            <a:r>
              <a:rPr lang="en-US" sz="1800" dirty="0" smtClean="0">
                <a:solidFill>
                  <a:srgbClr val="000000"/>
                </a:solidFill>
                <a:latin typeface="Courier New" charset="0"/>
                <a:ea typeface="Zapf Dingbats" charset="2"/>
                <a:cs typeface="Zapf Dingbats" charset="2"/>
                <a:sym typeface="Courier New" charset="0"/>
              </a:rPr>
              <a:t>00000000</a:t>
            </a:r>
            <a:endParaRPr lang="en-US" sz="2400" dirty="0">
              <a:solidFill>
                <a:schemeClr val="tx1"/>
              </a:solidFill>
              <a:latin typeface="Arial Narrow" charset="0"/>
              <a:ea typeface="Lucida Grande" charset="0"/>
              <a:cs typeface="Lucida Grande" charset="0"/>
              <a:sym typeface="Arial Narrow" charset="0"/>
            </a:endParaRPr>
          </a:p>
          <a:p>
            <a:pPr algn="l"/>
            <a:r>
              <a:rPr lang="en-US" sz="1800" dirty="0">
                <a:solidFill>
                  <a:schemeClr val="tx1"/>
                </a:solidFill>
                <a:latin typeface="Courier New" charset="0"/>
                <a:ea typeface="Courier New" charset="0"/>
                <a:cs typeface="Courier New" charset="0"/>
                <a:sym typeface="Courier New" charset="0"/>
              </a:rPr>
              <a:t>fun(2)  </a:t>
            </a:r>
            <a:r>
              <a:rPr lang="en-US" sz="1800" dirty="0" smtClean="0">
                <a:solidFill>
                  <a:schemeClr val="tx1"/>
                </a:solidFill>
                <a:latin typeface="Courier New" charset="0"/>
                <a:ea typeface="Courier New" charset="0"/>
                <a:cs typeface="Courier New" charset="0"/>
                <a:sym typeface="Courier New" charset="0"/>
              </a:rPr>
              <a:t>-&gt;</a:t>
            </a:r>
            <a:r>
              <a:rPr lang="en-US" sz="1800" dirty="0">
                <a:solidFill>
                  <a:schemeClr val="tx1"/>
                </a:solidFill>
                <a:latin typeface="Courier New" charset="0"/>
                <a:ea typeface="Monaco" charset="0"/>
                <a:cs typeface="Monaco" charset="0"/>
                <a:sym typeface="Courier New" charset="0"/>
              </a:rPr>
              <a:t>	</a:t>
            </a:r>
            <a:r>
              <a:rPr lang="en-US" sz="1800" dirty="0" smtClean="0">
                <a:solidFill>
                  <a:schemeClr val="tx1"/>
                </a:solidFill>
                <a:latin typeface="Courier New" charset="0"/>
                <a:ea typeface="Monaco" charset="0"/>
                <a:cs typeface="Monaco" charset="0"/>
                <a:sym typeface="Courier New" charset="0"/>
              </a:rPr>
              <a:t>3.1399998665</a:t>
            </a:r>
            <a:endParaRPr lang="en-US" sz="2400" dirty="0">
              <a:solidFill>
                <a:schemeClr val="tx1"/>
              </a:solidFill>
              <a:latin typeface="Arial Narrow" charset="0"/>
              <a:ea typeface="Lucida Grande" charset="0"/>
              <a:cs typeface="Lucida Grande" charset="0"/>
              <a:sym typeface="Arial Narrow" charset="0"/>
            </a:endParaRPr>
          </a:p>
          <a:p>
            <a:pPr algn="l"/>
            <a:r>
              <a:rPr lang="en-US" sz="1800" dirty="0">
                <a:solidFill>
                  <a:schemeClr val="tx1"/>
                </a:solidFill>
                <a:latin typeface="Courier New" charset="0"/>
                <a:ea typeface="Courier New" charset="0"/>
                <a:cs typeface="Courier New" charset="0"/>
                <a:sym typeface="Courier New" charset="0"/>
              </a:rPr>
              <a:t>fun(3)  </a:t>
            </a:r>
            <a:r>
              <a:rPr lang="en-US" sz="1800" dirty="0" smtClean="0">
                <a:solidFill>
                  <a:schemeClr val="tx1"/>
                </a:solidFill>
                <a:latin typeface="Courier New" charset="0"/>
                <a:ea typeface="Courier New" charset="0"/>
                <a:cs typeface="Courier New" charset="0"/>
                <a:sym typeface="Courier New" charset="0"/>
              </a:rPr>
              <a:t>-&gt;</a:t>
            </a:r>
            <a:r>
              <a:rPr lang="en-US" sz="1800" dirty="0">
                <a:solidFill>
                  <a:schemeClr val="tx1"/>
                </a:solidFill>
                <a:latin typeface="Courier New" charset="0"/>
                <a:ea typeface="Monaco" charset="0"/>
                <a:cs typeface="Monaco" charset="0"/>
                <a:sym typeface="Courier New" charset="0"/>
              </a:rPr>
              <a:t>	</a:t>
            </a:r>
            <a:r>
              <a:rPr lang="en-US" sz="1800" dirty="0" smtClean="0">
                <a:solidFill>
                  <a:schemeClr val="tx1"/>
                </a:solidFill>
                <a:latin typeface="Courier New" charset="0"/>
                <a:ea typeface="Monaco" charset="0"/>
                <a:cs typeface="Monaco" charset="0"/>
                <a:sym typeface="Courier New" charset="0"/>
              </a:rPr>
              <a:t>2.0000006104</a:t>
            </a:r>
            <a:endParaRPr lang="en-US" sz="2400" dirty="0">
              <a:solidFill>
                <a:schemeClr val="tx1"/>
              </a:solidFill>
              <a:latin typeface="Arial Narrow" charset="0"/>
              <a:ea typeface="Lucida Grande" charset="0"/>
              <a:cs typeface="Lucida Grande" charset="0"/>
              <a:sym typeface="Arial Narrow" charset="0"/>
            </a:endParaRPr>
          </a:p>
          <a:p>
            <a:pPr algn="l"/>
            <a:r>
              <a:rPr lang="en-US" sz="1800" dirty="0" smtClean="0">
                <a:solidFill>
                  <a:schemeClr val="tx1"/>
                </a:solidFill>
                <a:latin typeface="Courier New" charset="0"/>
                <a:ea typeface="Courier New" charset="0"/>
                <a:cs typeface="Courier New" charset="0"/>
                <a:sym typeface="Courier New" charset="0"/>
              </a:rPr>
              <a:t>fun(4)  -&gt;</a:t>
            </a:r>
            <a:r>
              <a:rPr lang="en-US" sz="1800" dirty="0">
                <a:solidFill>
                  <a:schemeClr val="tx1"/>
                </a:solidFill>
                <a:latin typeface="Courier New" charset="0"/>
                <a:ea typeface="Monaco" charset="0"/>
                <a:cs typeface="Monaco" charset="0"/>
                <a:sym typeface="Courier New" charset="0"/>
              </a:rPr>
              <a:t>	</a:t>
            </a:r>
            <a:r>
              <a:rPr lang="en-US" sz="1800" dirty="0" smtClean="0">
                <a:solidFill>
                  <a:schemeClr val="tx1"/>
                </a:solidFill>
                <a:latin typeface="Calibri"/>
                <a:ea typeface="Monaco" charset="0"/>
                <a:cs typeface="Calibri"/>
                <a:sym typeface="Courier New" charset="0"/>
              </a:rPr>
              <a:t>Segmentation fault</a:t>
            </a:r>
          </a:p>
          <a:p>
            <a:pPr lvl="0"/>
            <a:r>
              <a:rPr lang="en-US" sz="1800" dirty="0" smtClean="0">
                <a:latin typeface="Courier New" charset="0"/>
                <a:ea typeface="Courier New" charset="0"/>
                <a:cs typeface="Courier New" charset="0"/>
                <a:sym typeface="Courier New" charset="0"/>
              </a:rPr>
              <a:t>fun(8)  </a:t>
            </a:r>
            <a:r>
              <a:rPr lang="en-US" sz="1800" dirty="0">
                <a:latin typeface="Courier New" charset="0"/>
                <a:ea typeface="Courier New" charset="0"/>
                <a:cs typeface="Courier New" charset="0"/>
                <a:sym typeface="Courier New" charset="0"/>
              </a:rPr>
              <a:t>-&gt;</a:t>
            </a:r>
            <a:r>
              <a:rPr lang="en-US" sz="1800" dirty="0">
                <a:latin typeface="Courier New" charset="0"/>
                <a:ea typeface="Monaco" charset="0"/>
                <a:cs typeface="Monaco" charset="0"/>
                <a:sym typeface="Courier New" charset="0"/>
              </a:rPr>
              <a:t>	</a:t>
            </a:r>
            <a:r>
              <a:rPr lang="en-US" sz="1800" dirty="0" smtClean="0">
                <a:latin typeface="Courier New" charset="0"/>
                <a:ea typeface="Monaco" charset="0"/>
                <a:cs typeface="Monaco" charset="0"/>
                <a:sym typeface="Courier New" charset="0"/>
              </a:rPr>
              <a:t>3.14</a:t>
            </a:r>
            <a:r>
              <a:rPr lang="en-US" sz="1800" dirty="0">
                <a:solidFill>
                  <a:srgbClr val="000000"/>
                </a:solidFill>
                <a:latin typeface="Courier New" charset="0"/>
                <a:ea typeface="Zapf Dingbats" charset="2"/>
                <a:cs typeface="Zapf Dingbats" charset="2"/>
                <a:sym typeface="Courier New" charset="0"/>
              </a:rPr>
              <a:t>00000000</a:t>
            </a:r>
            <a:endParaRPr lang="en-US" dirty="0">
              <a:solidFill>
                <a:srgbClr val="000000"/>
              </a:solidFill>
              <a:latin typeface="Arial Narrow" charset="0"/>
              <a:ea typeface="Lucida Grande" charset="0"/>
              <a:cs typeface="Lucida Grande" charset="0"/>
              <a:sym typeface="Arial Narrow" charset="0"/>
            </a:endParaRPr>
          </a:p>
          <a:p>
            <a:endParaRPr lang="en-US" dirty="0">
              <a:latin typeface="Arial Narrow" charset="0"/>
              <a:ea typeface="Lucida Grande" charset="0"/>
              <a:cs typeface="Lucida Grande" charset="0"/>
              <a:sym typeface="Arial Narrow" charset="0"/>
            </a:endParaRPr>
          </a:p>
        </p:txBody>
      </p:sp>
      <p:sp>
        <p:nvSpPr>
          <p:cNvPr id="18436" name="Rectangle 4"/>
          <p:cNvSpPr>
            <a:spLocks/>
          </p:cNvSpPr>
          <p:nvPr/>
        </p:nvSpPr>
        <p:spPr bwMode="auto">
          <a:xfrm>
            <a:off x="838200" y="1295400"/>
            <a:ext cx="6553200" cy="2844800"/>
          </a:xfrm>
          <a:prstGeom prst="rect">
            <a:avLst/>
          </a:prstGeom>
          <a:solidFill>
            <a:srgbClr val="F8F6D9"/>
          </a:solidFill>
          <a:ln w="6350" cap="flat">
            <a:solidFill>
              <a:schemeClr val="tx1"/>
            </a:solidFill>
            <a:prstDash val="solid"/>
            <a:miter lim="800000"/>
            <a:headEnd type="none" w="med" len="med"/>
            <a:tailEnd type="none" w="med" len="med"/>
          </a:ln>
        </p:spPr>
        <p:txBody>
          <a:bodyPr lIns="63500" tIns="63500" rIns="63500" bIns="63500">
            <a:prstTxWarp prst="textNoShape">
              <a:avLst/>
            </a:prstTxWarp>
          </a:bodyPr>
          <a:lstStyle/>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err="1" smtClean="0">
                <a:solidFill>
                  <a:schemeClr val="tx1"/>
                </a:solidFill>
                <a:latin typeface="Courier New"/>
                <a:ea typeface="Monaco" charset="0"/>
                <a:cs typeface="Courier New"/>
                <a:sym typeface="Monaco" charset="0"/>
              </a:rPr>
              <a:t>typedef</a:t>
            </a:r>
            <a:r>
              <a:rPr lang="en-US" sz="1600" b="1" dirty="0" smtClean="0">
                <a:solidFill>
                  <a:schemeClr val="tx1"/>
                </a:solidFill>
                <a:latin typeface="Courier New"/>
                <a:ea typeface="Monaco" charset="0"/>
                <a:cs typeface="Courier New"/>
                <a:sym typeface="Monaco" charset="0"/>
              </a:rPr>
              <a:t> </a:t>
            </a:r>
            <a:r>
              <a:rPr lang="en-US" sz="1600" b="1" dirty="0" err="1" smtClean="0">
                <a:solidFill>
                  <a:schemeClr val="tx1"/>
                </a:solidFill>
                <a:latin typeface="Courier New"/>
                <a:ea typeface="Monaco" charset="0"/>
                <a:cs typeface="Courier New"/>
                <a:sym typeface="Monaco" charset="0"/>
              </a:rPr>
              <a:t>struct</a:t>
            </a:r>
            <a:r>
              <a:rPr lang="en-US" sz="1600" b="1" dirty="0" smtClean="0">
                <a:solidFill>
                  <a:schemeClr val="tx1"/>
                </a:solidFill>
                <a:latin typeface="Courier New"/>
                <a:ea typeface="Monaco" charset="0"/>
                <a:cs typeface="Courier New"/>
                <a:sym typeface="Monaco" charset="0"/>
              </a:rPr>
              <a:t> {</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a:t>
            </a:r>
            <a:r>
              <a:rPr lang="en-US" sz="1600" b="1" dirty="0" smtClean="0">
                <a:solidFill>
                  <a:schemeClr val="tx1"/>
                </a:solidFill>
                <a:latin typeface="Courier New"/>
                <a:ea typeface="Monaco" charset="0"/>
                <a:cs typeface="Courier New"/>
                <a:sym typeface="Monaco" charset="0"/>
              </a:rPr>
              <a:t> </a:t>
            </a:r>
            <a:r>
              <a:rPr lang="en-US" sz="1600" b="1" dirty="0" err="1" smtClean="0">
                <a:solidFill>
                  <a:schemeClr val="tx1"/>
                </a:solidFill>
                <a:latin typeface="Courier New"/>
                <a:ea typeface="Monaco" charset="0"/>
                <a:cs typeface="Courier New"/>
                <a:sym typeface="Monaco" charset="0"/>
              </a:rPr>
              <a:t>int</a:t>
            </a:r>
            <a:r>
              <a:rPr lang="en-US" sz="1600" b="1" dirty="0" smtClean="0">
                <a:solidFill>
                  <a:schemeClr val="tx1"/>
                </a:solidFill>
                <a:latin typeface="Courier New"/>
                <a:ea typeface="Monaco" charset="0"/>
                <a:cs typeface="Courier New"/>
                <a:sym typeface="Monaco" charset="0"/>
              </a:rPr>
              <a:t> a[2];</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smtClean="0">
                <a:solidFill>
                  <a:schemeClr val="tx1"/>
                </a:solidFill>
                <a:latin typeface="Courier New"/>
                <a:ea typeface="Monaco" charset="0"/>
                <a:cs typeface="Courier New"/>
                <a:sym typeface="Monaco" charset="0"/>
              </a:rPr>
              <a:t>  double d;</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smtClean="0">
                <a:solidFill>
                  <a:schemeClr val="tx1"/>
                </a:solidFill>
                <a:latin typeface="Courier New"/>
                <a:ea typeface="Monaco" charset="0"/>
                <a:cs typeface="Courier New"/>
                <a:sym typeface="Monaco" charset="0"/>
              </a:rPr>
              <a:t>} </a:t>
            </a:r>
            <a:r>
              <a:rPr lang="en-US" sz="1600" b="1" dirty="0" err="1" smtClean="0">
                <a:solidFill>
                  <a:schemeClr val="tx1"/>
                </a:solidFill>
                <a:latin typeface="Courier New"/>
                <a:ea typeface="Monaco" charset="0"/>
                <a:cs typeface="Courier New"/>
                <a:sym typeface="Monaco" charset="0"/>
              </a:rPr>
              <a:t>struct_t</a:t>
            </a:r>
            <a:r>
              <a:rPr lang="en-US" sz="1600" b="1" dirty="0" smtClean="0">
                <a:solidFill>
                  <a:schemeClr val="tx1"/>
                </a:solidFill>
                <a:latin typeface="Courier New"/>
                <a:ea typeface="Monaco" charset="0"/>
                <a:cs typeface="Courier New"/>
                <a:sym typeface="Monaco" charset="0"/>
              </a:rPr>
              <a:t>;</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endParaRPr lang="en-US" sz="1600" b="1" dirty="0">
              <a:solidFill>
                <a:schemeClr val="tx1"/>
              </a:solidFill>
              <a:latin typeface="Courier New"/>
              <a:ea typeface="Monaco" charset="0"/>
              <a:cs typeface="Courier New"/>
              <a:sym typeface="Monaco" charset="0"/>
            </a:endParaRP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smtClean="0">
                <a:solidFill>
                  <a:schemeClr val="tx1"/>
                </a:solidFill>
                <a:latin typeface="Courier New"/>
                <a:ea typeface="Monaco" charset="0"/>
                <a:cs typeface="Courier New"/>
                <a:sym typeface="Monaco" charset="0"/>
              </a:rPr>
              <a:t>double </a:t>
            </a:r>
            <a:r>
              <a:rPr lang="en-US" sz="1600" b="1" dirty="0">
                <a:solidFill>
                  <a:schemeClr val="tx1"/>
                </a:solidFill>
                <a:latin typeface="Courier New"/>
                <a:ea typeface="Monaco" charset="0"/>
                <a:cs typeface="Courier New"/>
                <a:sym typeface="Monaco" charset="0"/>
              </a:rPr>
              <a:t>fun(</a:t>
            </a:r>
            <a:r>
              <a:rPr lang="en-US" sz="1600" b="1" dirty="0" err="1">
                <a:solidFill>
                  <a:schemeClr val="tx1"/>
                </a:solidFill>
                <a:latin typeface="Courier New"/>
                <a:ea typeface="Monaco" charset="0"/>
                <a:cs typeface="Courier New"/>
                <a:sym typeface="Monaco" charset="0"/>
              </a:rPr>
              <a:t>int</a:t>
            </a: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i</a:t>
            </a:r>
            <a:r>
              <a:rPr lang="en-US" sz="1600" b="1" dirty="0" smtClean="0">
                <a:solidFill>
                  <a:schemeClr val="tx1"/>
                </a:solidFill>
                <a:latin typeface="Courier New"/>
                <a:ea typeface="Monaco" charset="0"/>
                <a:cs typeface="Courier New"/>
                <a:sym typeface="Monaco" charset="0"/>
              </a:rPr>
              <a:t>) {</a:t>
            </a:r>
            <a:endParaRPr lang="en-US" sz="1600" b="1" dirty="0">
              <a:solidFill>
                <a:schemeClr val="tx1"/>
              </a:solidFill>
              <a:latin typeface="Courier New"/>
              <a:ea typeface="Monaco" charset="0"/>
              <a:cs typeface="Courier New"/>
              <a:sym typeface="Monaco" charset="0"/>
            </a:endParaRP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volatile </a:t>
            </a:r>
            <a:r>
              <a:rPr lang="en-US" sz="1600" b="1" dirty="0" err="1" smtClean="0">
                <a:solidFill>
                  <a:schemeClr val="tx1"/>
                </a:solidFill>
                <a:latin typeface="Courier New"/>
                <a:ea typeface="Monaco" charset="0"/>
                <a:cs typeface="Courier New"/>
                <a:sym typeface="Monaco" charset="0"/>
              </a:rPr>
              <a:t>struct_t</a:t>
            </a:r>
            <a:r>
              <a:rPr lang="en-US" sz="1600" b="1" dirty="0" smtClean="0">
                <a:solidFill>
                  <a:schemeClr val="tx1"/>
                </a:solidFill>
                <a:latin typeface="Courier New"/>
                <a:ea typeface="Monaco" charset="0"/>
                <a:cs typeface="Courier New"/>
                <a:sym typeface="Monaco" charset="0"/>
              </a:rPr>
              <a:t> s;</a:t>
            </a:r>
            <a:endParaRPr lang="en-US" sz="1600" b="1" dirty="0">
              <a:solidFill>
                <a:schemeClr val="tx1"/>
              </a:solidFill>
              <a:latin typeface="Courier New"/>
              <a:ea typeface="Monaco" charset="0"/>
              <a:cs typeface="Courier New"/>
              <a:sym typeface="Monaco" charset="0"/>
            </a:endParaRP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a:t>
            </a:r>
            <a:r>
              <a:rPr lang="en-US" sz="1600" b="1" dirty="0" smtClean="0">
                <a:solidFill>
                  <a:schemeClr val="tx1"/>
                </a:solidFill>
                <a:latin typeface="Courier New"/>
                <a:ea typeface="Monaco" charset="0"/>
                <a:cs typeface="Courier New"/>
                <a:sym typeface="Monaco" charset="0"/>
              </a:rPr>
              <a:t> </a:t>
            </a:r>
            <a:r>
              <a:rPr lang="en-US" sz="1600" b="1" dirty="0" err="1" smtClean="0">
                <a:solidFill>
                  <a:schemeClr val="tx1"/>
                </a:solidFill>
                <a:latin typeface="Courier New"/>
                <a:ea typeface="Monaco" charset="0"/>
                <a:cs typeface="Courier New"/>
                <a:sym typeface="Monaco" charset="0"/>
              </a:rPr>
              <a:t>s.d</a:t>
            </a:r>
            <a:r>
              <a:rPr lang="en-US" sz="1600" b="1" dirty="0" smtClean="0">
                <a:solidFill>
                  <a:schemeClr val="tx1"/>
                </a:solidFill>
                <a:latin typeface="Courier New"/>
                <a:ea typeface="Monaco" charset="0"/>
                <a:cs typeface="Courier New"/>
                <a:sym typeface="Monaco" charset="0"/>
              </a:rPr>
              <a:t> = 3.14;</a:t>
            </a:r>
            <a:endParaRPr lang="en-US" sz="1600" b="1" dirty="0">
              <a:solidFill>
                <a:schemeClr val="tx1"/>
              </a:solidFill>
              <a:latin typeface="Courier New"/>
              <a:ea typeface="Monaco" charset="0"/>
              <a:cs typeface="Courier New"/>
              <a:sym typeface="Monaco" charset="0"/>
            </a:endParaRP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a:t>
            </a:r>
            <a:r>
              <a:rPr lang="en-US" sz="1600" b="1" dirty="0" err="1" smtClean="0">
                <a:solidFill>
                  <a:schemeClr val="tx1"/>
                </a:solidFill>
                <a:latin typeface="Courier New"/>
                <a:ea typeface="Monaco" charset="0"/>
                <a:cs typeface="Courier New"/>
                <a:sym typeface="Monaco" charset="0"/>
              </a:rPr>
              <a:t>s.a</a:t>
            </a:r>
            <a:r>
              <a:rPr lang="en-US" sz="1600" b="1" dirty="0">
                <a:solidFill>
                  <a:schemeClr val="tx1"/>
                </a:solidFill>
                <a:latin typeface="Courier New"/>
                <a:ea typeface="Monaco" charset="0"/>
                <a:cs typeface="Courier New"/>
                <a:sym typeface="Monaco" charset="0"/>
              </a:rPr>
              <a:t>[</a:t>
            </a:r>
            <a:r>
              <a:rPr lang="en-US" sz="1600" b="1" dirty="0" err="1">
                <a:solidFill>
                  <a:schemeClr val="tx1"/>
                </a:solidFill>
                <a:latin typeface="Courier New"/>
                <a:ea typeface="Monaco" charset="0"/>
                <a:cs typeface="Courier New"/>
                <a:sym typeface="Monaco" charset="0"/>
              </a:rPr>
              <a:t>i</a:t>
            </a:r>
            <a:r>
              <a:rPr lang="en-US" sz="1600" b="1" dirty="0">
                <a:solidFill>
                  <a:schemeClr val="tx1"/>
                </a:solidFill>
                <a:latin typeface="Courier New"/>
                <a:ea typeface="Monaco" charset="0"/>
                <a:cs typeface="Courier New"/>
                <a:sym typeface="Monaco" charset="0"/>
              </a:rPr>
              <a:t>] = 1073741824; /* Possibly out of bounds */</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return </a:t>
            </a:r>
            <a:r>
              <a:rPr lang="en-US" sz="1600" b="1" dirty="0" err="1" smtClean="0">
                <a:solidFill>
                  <a:schemeClr val="tx1"/>
                </a:solidFill>
                <a:latin typeface="Courier New"/>
                <a:ea typeface="Monaco" charset="0"/>
                <a:cs typeface="Courier New"/>
                <a:sym typeface="Monaco" charset="0"/>
              </a:rPr>
              <a:t>s.d</a:t>
            </a:r>
            <a:r>
              <a:rPr lang="en-US" sz="1600" b="1" dirty="0" smtClean="0">
                <a:solidFill>
                  <a:schemeClr val="tx1"/>
                </a:solidFill>
                <a:latin typeface="Courier New"/>
                <a:ea typeface="Monaco" charset="0"/>
                <a:cs typeface="Courier New"/>
                <a:sym typeface="Monaco" charset="0"/>
              </a:rPr>
              <a:t>;</a:t>
            </a:r>
            <a:endParaRPr lang="en-US" sz="1600" b="1" dirty="0">
              <a:solidFill>
                <a:schemeClr val="tx1"/>
              </a:solidFill>
              <a:latin typeface="Courier New"/>
              <a:ea typeface="Monaco" charset="0"/>
              <a:cs typeface="Courier New"/>
              <a:sym typeface="Monaco" charset="0"/>
            </a:endParaRP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a:t>
            </a:r>
          </a:p>
        </p:txBody>
      </p:sp>
      <p:grpSp>
        <p:nvGrpSpPr>
          <p:cNvPr id="3" name="组合 2"/>
          <p:cNvGrpSpPr/>
          <p:nvPr/>
        </p:nvGrpSpPr>
        <p:grpSpPr>
          <a:xfrm>
            <a:off x="2590800" y="4267200"/>
            <a:ext cx="4304551" cy="1143000"/>
            <a:chOff x="2590800" y="4267200"/>
            <a:chExt cx="4304551" cy="1143000"/>
          </a:xfrm>
        </p:grpSpPr>
        <p:cxnSp>
          <p:nvCxnSpPr>
            <p:cNvPr id="8" name="Straight Arrow Connector 24"/>
            <p:cNvCxnSpPr>
              <a:stCxn id="9" idx="1"/>
            </p:cNvCxnSpPr>
            <p:nvPr/>
          </p:nvCxnSpPr>
          <p:spPr bwMode="auto">
            <a:xfrm flipH="1">
              <a:off x="4475802" y="4451866"/>
              <a:ext cx="408070" cy="409221"/>
            </a:xfrm>
            <a:prstGeom prst="straightConnector1">
              <a:avLst/>
            </a:prstGeom>
            <a:noFill/>
            <a:ln w="25400" cap="flat" cmpd="sng" algn="ctr">
              <a:solidFill>
                <a:srgbClr val="00B0F0"/>
              </a:solidFill>
              <a:prstDash val="solid"/>
              <a:round/>
              <a:headEnd type="none" w="med" len="med"/>
              <a:tailEnd type="arrow"/>
            </a:ln>
            <a:effectLst/>
          </p:spPr>
        </p:cxnSp>
        <p:grpSp>
          <p:nvGrpSpPr>
            <p:cNvPr id="2" name="组合 1"/>
            <p:cNvGrpSpPr/>
            <p:nvPr/>
          </p:nvGrpSpPr>
          <p:grpSpPr>
            <a:xfrm>
              <a:off x="2590800" y="4267200"/>
              <a:ext cx="4304551" cy="1143000"/>
              <a:chOff x="2590800" y="4267200"/>
              <a:chExt cx="4304551" cy="1143000"/>
            </a:xfrm>
          </p:grpSpPr>
          <p:sp>
            <p:nvSpPr>
              <p:cNvPr id="7" name="矩形 6"/>
              <p:cNvSpPr/>
              <p:nvPr/>
            </p:nvSpPr>
            <p:spPr bwMode="auto">
              <a:xfrm>
                <a:off x="2590800" y="4522697"/>
                <a:ext cx="1898650" cy="887503"/>
              </a:xfrm>
              <a:prstGeom prst="rect">
                <a:avLst/>
              </a:prstGeom>
              <a:noFill/>
              <a:ln w="19050" cap="flat" cmpd="sng" algn="ctr">
                <a:solidFill>
                  <a:schemeClr val="accent1">
                    <a:lumMod val="60000"/>
                    <a:lumOff val="40000"/>
                  </a:schemeClr>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zh-CN" altLang="en-US" dirty="0" smtClean="0">
                  <a:latin typeface="Calibri" pitchFamily="34" charset="0"/>
                </a:endParaRPr>
              </a:p>
            </p:txBody>
          </p:sp>
          <p:sp>
            <p:nvSpPr>
              <p:cNvPr id="9" name="TextBox 8"/>
              <p:cNvSpPr txBox="1"/>
              <p:nvPr/>
            </p:nvSpPr>
            <p:spPr>
              <a:xfrm>
                <a:off x="4883872" y="4267200"/>
                <a:ext cx="2011479" cy="369332"/>
              </a:xfrm>
              <a:prstGeom prst="rect">
                <a:avLst/>
              </a:prstGeom>
              <a:noFill/>
            </p:spPr>
            <p:txBody>
              <a:bodyPr wrap="none" rtlCol="0">
                <a:spAutoFit/>
              </a:bodyPr>
              <a:lstStyle/>
              <a:p>
                <a:r>
                  <a:rPr lang="en-US" altLang="zh-CN" sz="1800" dirty="0" smtClean="0">
                    <a:solidFill>
                      <a:srgbClr val="FF0000"/>
                    </a:solidFill>
                    <a:latin typeface="Calibri" pitchFamily="34" charset="0"/>
                  </a:rPr>
                  <a:t>Why?</a:t>
                </a:r>
                <a:endParaRPr lang="zh-CN" altLang="en-US" sz="1800" dirty="0" smtClean="0">
                  <a:solidFill>
                    <a:srgbClr val="FF0000"/>
                  </a:solidFill>
                  <a:latin typeface="Calibri" pitchFamily="34" charset="0"/>
                </a:endParaRPr>
              </a:p>
            </p:txBody>
          </p:sp>
        </p:grpSp>
      </p:grpSp>
    </p:spTree>
    <p:extLst>
      <p:ext uri="{BB962C8B-B14F-4D97-AF65-F5344CB8AC3E}">
        <p14:creationId xmlns:p14="http://schemas.microsoft.com/office/powerpoint/2010/main" val="2553572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7">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3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3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437">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1000"/>
                                        <p:tgtEl>
                                          <p:spTgt spid="3"/>
                                        </p:tgtEl>
                                      </p:cBhvr>
                                    </p:animEffect>
                                    <p:anim calcmode="lin" valueType="num">
                                      <p:cBhvr>
                                        <p:cTn id="36" dur="1000" fill="hold"/>
                                        <p:tgtEl>
                                          <p:spTgt spid="3"/>
                                        </p:tgtEl>
                                        <p:attrNameLst>
                                          <p:attrName>ppt_x</p:attrName>
                                        </p:attrNameLst>
                                      </p:cBhvr>
                                      <p:tavLst>
                                        <p:tav tm="0">
                                          <p:val>
                                            <p:strVal val="#ppt_x"/>
                                          </p:val>
                                        </p:tav>
                                        <p:tav tm="100000">
                                          <p:val>
                                            <p:strVal val="#ppt_x"/>
                                          </p:val>
                                        </p:tav>
                                      </p:tavLst>
                                    </p:anim>
                                    <p:anim calcmode="lin" valueType="num">
                                      <p:cBhvr>
                                        <p:cTn id="3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8438">
                                            <p:txEl>
                                              <p:pRg st="0" end="0"/>
                                            </p:txEl>
                                          </p:spTgt>
                                        </p:tgtEl>
                                        <p:attrNameLst>
                                          <p:attrName>style.visibility</p:attrName>
                                        </p:attrNameLst>
                                      </p:cBhvr>
                                      <p:to>
                                        <p:strVal val="visible"/>
                                      </p:to>
                                    </p:set>
                                    <p:anim calcmode="lin" valueType="num">
                                      <p:cBhvr additive="base">
                                        <p:cTn id="42" dur="500" fill="hold"/>
                                        <p:tgtEl>
                                          <p:spTgt spid="18438">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843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 grpId="0" build="p"/>
      <p:bldP spid="18437" grpId="0" uiExpand="1"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title"/>
          </p:nvPr>
        </p:nvSpPr>
        <p:spPr>
          <a:ln/>
        </p:spPr>
        <p:txBody>
          <a:bodyPr/>
          <a:lstStyle/>
          <a:p>
            <a:pPr marL="119063" indent="-119063"/>
            <a:r>
              <a:rPr lang="en-US" b="1" dirty="0"/>
              <a:t>Memory Referencing Bug Example</a:t>
            </a:r>
          </a:p>
        </p:txBody>
      </p:sp>
      <p:sp>
        <p:nvSpPr>
          <p:cNvPr id="19460" name="Rectangle 4"/>
          <p:cNvSpPr>
            <a:spLocks/>
          </p:cNvSpPr>
          <p:nvPr/>
        </p:nvSpPr>
        <p:spPr bwMode="auto">
          <a:xfrm>
            <a:off x="762000" y="1270000"/>
            <a:ext cx="2209800" cy="1320800"/>
          </a:xfrm>
          <a:prstGeom prst="rect">
            <a:avLst/>
          </a:prstGeom>
          <a:solidFill>
            <a:srgbClr val="F8F6D9"/>
          </a:solidFill>
          <a:ln w="6350" cap="flat">
            <a:solidFill>
              <a:schemeClr val="tx1"/>
            </a:solidFill>
            <a:prstDash val="solid"/>
            <a:miter lim="800000"/>
            <a:headEnd type="none" w="med" len="med"/>
            <a:tailEnd type="none" w="med" len="med"/>
          </a:ln>
        </p:spPr>
        <p:txBody>
          <a:bodyPr lIns="63500" tIns="63500" rIns="63500" bIns="63500">
            <a:prstTxWarp prst="textNoShape">
              <a:avLst/>
            </a:prstTxWarp>
          </a:bodyPr>
          <a:lstStyle/>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err="1">
                <a:solidFill>
                  <a:schemeClr val="tx1"/>
                </a:solidFill>
                <a:latin typeface="Courier New"/>
                <a:ea typeface="Monaco" charset="0"/>
                <a:cs typeface="Courier New"/>
                <a:sym typeface="Monaco" charset="0"/>
              </a:rPr>
              <a:t>typedef</a:t>
            </a: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struct</a:t>
            </a:r>
            <a:r>
              <a:rPr lang="en-US" sz="1600" b="1" dirty="0">
                <a:solidFill>
                  <a:schemeClr val="tx1"/>
                </a:solidFill>
                <a:latin typeface="Courier New"/>
                <a:ea typeface="Monaco" charset="0"/>
                <a:cs typeface="Courier New"/>
                <a:sym typeface="Monaco" charset="0"/>
              </a:rPr>
              <a:t> {</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int</a:t>
            </a:r>
            <a:r>
              <a:rPr lang="en-US" sz="1600" b="1" dirty="0">
                <a:solidFill>
                  <a:schemeClr val="tx1"/>
                </a:solidFill>
                <a:latin typeface="Courier New"/>
                <a:ea typeface="Monaco" charset="0"/>
                <a:cs typeface="Courier New"/>
                <a:sym typeface="Monaco" charset="0"/>
              </a:rPr>
              <a:t> a[2];</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double d;</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struct_t</a:t>
            </a:r>
            <a:r>
              <a:rPr lang="en-US" sz="1600" b="1" dirty="0">
                <a:solidFill>
                  <a:schemeClr val="tx1"/>
                </a:solidFill>
                <a:latin typeface="Courier New"/>
                <a:ea typeface="Monaco" charset="0"/>
                <a:cs typeface="Courier New"/>
                <a:sym typeface="Monaco" charset="0"/>
              </a:rPr>
              <a:t>;</a:t>
            </a:r>
          </a:p>
        </p:txBody>
      </p:sp>
      <p:sp>
        <p:nvSpPr>
          <p:cNvPr id="19461" name="Rectangle 5"/>
          <p:cNvSpPr>
            <a:spLocks/>
          </p:cNvSpPr>
          <p:nvPr/>
        </p:nvSpPr>
        <p:spPr bwMode="auto">
          <a:xfrm>
            <a:off x="3581400" y="1295400"/>
            <a:ext cx="4419600" cy="1371600"/>
          </a:xfrm>
          <a:prstGeom prst="rect">
            <a:avLst/>
          </a:prstGeom>
          <a:solidFill>
            <a:srgbClr val="FFFFFF"/>
          </a:solidFill>
          <a:ln w="12700" cap="flat">
            <a:noFill/>
            <a:miter lim="800000"/>
            <a:headEnd type="none" w="med" len="med"/>
            <a:tailEnd type="none" w="med" len="med"/>
          </a:ln>
        </p:spPr>
        <p:txBody>
          <a:bodyPr lIns="38100" tIns="38100" rIns="38100" bIns="38100">
            <a:prstTxWarp prst="textNoShape">
              <a:avLst/>
            </a:prstTxWarp>
          </a:bodyPr>
          <a:lstStyle/>
          <a:p>
            <a:r>
              <a:rPr lang="en-US" sz="1800" dirty="0">
                <a:latin typeface="Courier New" charset="0"/>
                <a:ea typeface="Zapf Dingbats" charset="2"/>
                <a:cs typeface="Zapf Dingbats" charset="2"/>
                <a:sym typeface="Courier New" charset="0"/>
              </a:rPr>
              <a:t>fun(0)  -&gt;	3.1400000000</a:t>
            </a:r>
            <a:endParaRPr lang="en-US" dirty="0">
              <a:latin typeface="Arial Narrow" charset="0"/>
              <a:ea typeface="Lucida Grande" charset="0"/>
              <a:cs typeface="Lucida Grande" charset="0"/>
              <a:sym typeface="Arial Narrow" charset="0"/>
            </a:endParaRPr>
          </a:p>
          <a:p>
            <a:pPr lvl="0"/>
            <a:r>
              <a:rPr lang="en-US" sz="1800" dirty="0">
                <a:latin typeface="Courier New" charset="0"/>
                <a:ea typeface="Courier New" charset="0"/>
                <a:cs typeface="Courier New" charset="0"/>
                <a:sym typeface="Courier New" charset="0"/>
              </a:rPr>
              <a:t>fun(1)  -&gt;</a:t>
            </a:r>
            <a:r>
              <a:rPr lang="en-US" sz="1800" dirty="0">
                <a:latin typeface="Courier New" charset="0"/>
                <a:ea typeface="Monaco" charset="0"/>
                <a:cs typeface="Monaco" charset="0"/>
                <a:sym typeface="Courier New" charset="0"/>
              </a:rPr>
              <a:t>	3.14</a:t>
            </a:r>
            <a:r>
              <a:rPr lang="en-US" sz="1800" dirty="0">
                <a:solidFill>
                  <a:srgbClr val="000000"/>
                </a:solidFill>
                <a:latin typeface="Courier New" charset="0"/>
                <a:ea typeface="Zapf Dingbats" charset="2"/>
                <a:cs typeface="Zapf Dingbats" charset="2"/>
                <a:sym typeface="Courier New" charset="0"/>
              </a:rPr>
              <a:t>00000000</a:t>
            </a:r>
            <a:endParaRPr lang="en-US" dirty="0">
              <a:latin typeface="Arial Narrow" charset="0"/>
              <a:ea typeface="Lucida Grande" charset="0"/>
              <a:cs typeface="Lucida Grande" charset="0"/>
              <a:sym typeface="Arial Narrow" charset="0"/>
            </a:endParaRPr>
          </a:p>
          <a:p>
            <a:r>
              <a:rPr lang="en-US" sz="1800" dirty="0">
                <a:latin typeface="Courier New" charset="0"/>
                <a:ea typeface="Courier New" charset="0"/>
                <a:cs typeface="Courier New" charset="0"/>
                <a:sym typeface="Courier New" charset="0"/>
              </a:rPr>
              <a:t>fun(2)  -&gt;</a:t>
            </a:r>
            <a:r>
              <a:rPr lang="en-US" sz="1800" dirty="0">
                <a:latin typeface="Courier New" charset="0"/>
                <a:ea typeface="Monaco" charset="0"/>
                <a:cs typeface="Monaco" charset="0"/>
                <a:sym typeface="Courier New" charset="0"/>
              </a:rPr>
              <a:t>	3.1399998665</a:t>
            </a:r>
            <a:endParaRPr lang="en-US" dirty="0">
              <a:latin typeface="Arial Narrow" charset="0"/>
              <a:ea typeface="Lucida Grande" charset="0"/>
              <a:cs typeface="Lucida Grande" charset="0"/>
              <a:sym typeface="Arial Narrow" charset="0"/>
            </a:endParaRPr>
          </a:p>
          <a:p>
            <a:r>
              <a:rPr lang="en-US" sz="1800" dirty="0">
                <a:latin typeface="Courier New" charset="0"/>
                <a:ea typeface="Courier New" charset="0"/>
                <a:cs typeface="Courier New" charset="0"/>
                <a:sym typeface="Courier New" charset="0"/>
              </a:rPr>
              <a:t>fun(3)  -&gt;</a:t>
            </a:r>
            <a:r>
              <a:rPr lang="en-US" sz="1800" dirty="0">
                <a:latin typeface="Courier New" charset="0"/>
                <a:ea typeface="Monaco" charset="0"/>
                <a:cs typeface="Monaco" charset="0"/>
                <a:sym typeface="Courier New" charset="0"/>
              </a:rPr>
              <a:t>	2.0000006104</a:t>
            </a:r>
            <a:endParaRPr lang="en-US" dirty="0">
              <a:latin typeface="Arial Narrow" charset="0"/>
              <a:ea typeface="Lucida Grande" charset="0"/>
              <a:cs typeface="Lucida Grande" charset="0"/>
              <a:sym typeface="Arial Narrow" charset="0"/>
            </a:endParaRPr>
          </a:p>
          <a:p>
            <a:r>
              <a:rPr lang="en-US" sz="1800" dirty="0">
                <a:latin typeface="Courier New" charset="0"/>
                <a:ea typeface="Courier New" charset="0"/>
                <a:cs typeface="Courier New" charset="0"/>
                <a:sym typeface="Courier New" charset="0"/>
              </a:rPr>
              <a:t>fun(4)  -&gt;</a:t>
            </a:r>
            <a:r>
              <a:rPr lang="en-US" sz="1800" dirty="0">
                <a:latin typeface="Courier New" charset="0"/>
                <a:ea typeface="Monaco" charset="0"/>
                <a:cs typeface="Monaco" charset="0"/>
                <a:sym typeface="Courier New" charset="0"/>
              </a:rPr>
              <a:t>	</a:t>
            </a:r>
            <a:r>
              <a:rPr lang="en-US" sz="1800" dirty="0">
                <a:latin typeface="Calibri"/>
                <a:ea typeface="Monaco" charset="0"/>
                <a:cs typeface="Calibri"/>
                <a:sym typeface="Courier New" charset="0"/>
              </a:rPr>
              <a:t>Segmentation fault</a:t>
            </a:r>
          </a:p>
          <a:p>
            <a:pPr lvl="0"/>
            <a:r>
              <a:rPr lang="en-US" sz="1800" dirty="0">
                <a:latin typeface="Courier New" charset="0"/>
                <a:ea typeface="Courier New" charset="0"/>
                <a:cs typeface="Courier New" charset="0"/>
                <a:sym typeface="Courier New" charset="0"/>
              </a:rPr>
              <a:t>fun(8)  -&gt;</a:t>
            </a:r>
            <a:r>
              <a:rPr lang="en-US" sz="1800" dirty="0">
                <a:latin typeface="Courier New" charset="0"/>
                <a:ea typeface="Monaco" charset="0"/>
                <a:cs typeface="Monaco" charset="0"/>
                <a:sym typeface="Courier New" charset="0"/>
              </a:rPr>
              <a:t>	3.14</a:t>
            </a:r>
            <a:r>
              <a:rPr lang="en-US" sz="1800" dirty="0">
                <a:solidFill>
                  <a:srgbClr val="000000"/>
                </a:solidFill>
                <a:latin typeface="Courier New" charset="0"/>
                <a:ea typeface="Zapf Dingbats" charset="2"/>
                <a:cs typeface="Zapf Dingbats" charset="2"/>
                <a:sym typeface="Courier New" charset="0"/>
              </a:rPr>
              <a:t>00000000</a:t>
            </a:r>
            <a:endParaRPr lang="en-US" sz="1800" dirty="0">
              <a:solidFill>
                <a:srgbClr val="000000"/>
              </a:solidFill>
              <a:latin typeface="Arial Narrow" charset="0"/>
              <a:ea typeface="Lucida Grande" charset="0"/>
              <a:cs typeface="Lucida Grande" charset="0"/>
              <a:sym typeface="Arial Narrow" charset="0"/>
            </a:endParaRPr>
          </a:p>
        </p:txBody>
      </p:sp>
      <p:sp>
        <p:nvSpPr>
          <p:cNvPr id="19462" name="AutoShape 6"/>
          <p:cNvSpPr>
            <a:spLocks/>
          </p:cNvSpPr>
          <p:nvPr/>
        </p:nvSpPr>
        <p:spPr bwMode="auto">
          <a:xfrm>
            <a:off x="4648200" y="3124200"/>
            <a:ext cx="304800" cy="3429000"/>
          </a:xfrm>
          <a:custGeom>
            <a:avLst/>
            <a:gdLst>
              <a:gd name="T0" fmla="*/ 10800 w 21600"/>
              <a:gd name="T1" fmla="*/ 10800 h 21600"/>
            </a:gdLst>
            <a:ahLst/>
            <a:cxnLst>
              <a:cxn ang="0">
                <a:pos x="T0" y="T1"/>
              </a:cxn>
            </a:cxnLst>
            <a:rect l="0" t="0" r="r" b="b"/>
            <a:pathLst>
              <a:path w="21600" h="21600">
                <a:moveTo>
                  <a:pt x="0" y="0"/>
                </a:moveTo>
                <a:cubicBezTo>
                  <a:pt x="5965" y="0"/>
                  <a:pt x="10800" y="631"/>
                  <a:pt x="10800" y="1409"/>
                </a:cubicBezTo>
                <a:lnTo>
                  <a:pt x="10800" y="9391"/>
                </a:lnTo>
                <a:cubicBezTo>
                  <a:pt x="10800" y="10169"/>
                  <a:pt x="15635" y="10800"/>
                  <a:pt x="21600" y="10800"/>
                </a:cubicBezTo>
                <a:cubicBezTo>
                  <a:pt x="15635" y="10800"/>
                  <a:pt x="10800" y="11431"/>
                  <a:pt x="10800" y="12209"/>
                </a:cubicBezTo>
                <a:lnTo>
                  <a:pt x="10800" y="20191"/>
                </a:lnTo>
                <a:cubicBezTo>
                  <a:pt x="10800" y="20969"/>
                  <a:pt x="5965" y="21600"/>
                  <a:pt x="0" y="21600"/>
                </a:cubicBezTo>
              </a:path>
            </a:pathLst>
          </a:custGeom>
          <a:noFill/>
          <a:ln w="28575" cap="flat">
            <a:solidFill>
              <a:srgbClr val="7F7F7F"/>
            </a:solidFill>
            <a:prstDash val="solid"/>
            <a:round/>
            <a:headEnd type="none" w="med" len="med"/>
            <a:tailEnd type="none" w="med" len="med"/>
          </a:ln>
        </p:spPr>
        <p:txBody>
          <a:bodyPr lIns="0" tIns="0" rIns="0" bIns="0">
            <a:prstTxWarp prst="textNoShape">
              <a:avLst/>
            </a:prstTxWarp>
          </a:bodyPr>
          <a:lstStyle/>
          <a:p>
            <a:endParaRPr lang="en-US"/>
          </a:p>
        </p:txBody>
      </p:sp>
      <p:sp>
        <p:nvSpPr>
          <p:cNvPr id="19463" name="Rectangle 7"/>
          <p:cNvSpPr>
            <a:spLocks/>
          </p:cNvSpPr>
          <p:nvPr/>
        </p:nvSpPr>
        <p:spPr bwMode="auto">
          <a:xfrm>
            <a:off x="5105400" y="4953000"/>
            <a:ext cx="2120900" cy="647700"/>
          </a:xfrm>
          <a:prstGeom prst="rect">
            <a:avLst/>
          </a:prstGeom>
          <a:noFill/>
          <a:ln w="19050" cap="flat">
            <a:noFill/>
            <a:miter lim="800000"/>
            <a:headEnd type="none" w="med" len="med"/>
            <a:tailEnd type="none" w="med" len="med"/>
          </a:ln>
        </p:spPr>
        <p:txBody>
          <a:bodyPr lIns="38100" tIns="38100" rIns="38100" bIns="38100">
            <a:prstTxWarp prst="textNoShape">
              <a:avLst/>
            </a:prstTxWarp>
          </a:bodyPr>
          <a:lstStyle/>
          <a:p>
            <a:pPr algn="l">
              <a:lnSpc>
                <a:spcPct val="110000"/>
              </a:lnSpc>
            </a:pPr>
            <a:r>
              <a:rPr lang="en-US" sz="1800" dirty="0">
                <a:solidFill>
                  <a:schemeClr val="tx1"/>
                </a:solidFill>
                <a:latin typeface="Calibri" charset="0"/>
                <a:ea typeface="Calibri" charset="0"/>
                <a:cs typeface="Calibri" charset="0"/>
                <a:sym typeface="Calibri" charset="0"/>
              </a:rPr>
              <a:t>Location accessed by </a:t>
            </a:r>
            <a:r>
              <a:rPr lang="en-US" sz="1800" dirty="0">
                <a:solidFill>
                  <a:schemeClr val="tx1"/>
                </a:solidFill>
                <a:latin typeface="Courier New" charset="0"/>
                <a:ea typeface="Courier New" charset="0"/>
                <a:cs typeface="Courier New" charset="0"/>
                <a:sym typeface="Courier New" charset="0"/>
              </a:rPr>
              <a:t>fun(</a:t>
            </a:r>
            <a:r>
              <a:rPr lang="en-US" sz="1800" dirty="0" err="1">
                <a:solidFill>
                  <a:schemeClr val="tx1"/>
                </a:solidFill>
                <a:latin typeface="Courier New" charset="0"/>
                <a:ea typeface="Courier New" charset="0"/>
                <a:cs typeface="Courier New" charset="0"/>
                <a:sym typeface="Courier New" charset="0"/>
              </a:rPr>
              <a:t>i</a:t>
            </a:r>
            <a:r>
              <a:rPr lang="en-US" sz="1800" dirty="0">
                <a:solidFill>
                  <a:schemeClr val="tx1"/>
                </a:solidFill>
                <a:latin typeface="Courier New" charset="0"/>
                <a:ea typeface="Courier New" charset="0"/>
                <a:cs typeface="Courier New" charset="0"/>
                <a:sym typeface="Courier New" charset="0"/>
              </a:rPr>
              <a:t>)</a:t>
            </a:r>
          </a:p>
        </p:txBody>
      </p:sp>
      <p:sp>
        <p:nvSpPr>
          <p:cNvPr id="19464" name="Rectangle 8"/>
          <p:cNvSpPr>
            <a:spLocks/>
          </p:cNvSpPr>
          <p:nvPr/>
        </p:nvSpPr>
        <p:spPr bwMode="auto">
          <a:xfrm>
            <a:off x="762000" y="3352800"/>
            <a:ext cx="1668462" cy="444500"/>
          </a:xfrm>
          <a:prstGeom prst="rect">
            <a:avLst/>
          </a:prstGeom>
          <a:noFill/>
          <a:ln w="12700" cap="flat">
            <a:noFill/>
            <a:miter lim="800000"/>
            <a:headEnd type="none" w="med" len="med"/>
            <a:tailEnd type="none" w="med" len="med"/>
          </a:ln>
        </p:spPr>
        <p:txBody>
          <a:bodyPr wrap="none" lIns="0" tIns="0" rIns="0" bIns="0">
            <a:prstTxWarp prst="textNoShape">
              <a:avLst/>
            </a:prstTxWarp>
            <a:spAutoFit/>
          </a:bodyPr>
          <a:lstStyle/>
          <a:p>
            <a:r>
              <a:rPr lang="en-US" sz="2400" dirty="0">
                <a:solidFill>
                  <a:schemeClr val="tx1"/>
                </a:solidFill>
                <a:latin typeface="Calibri Bold" charset="0"/>
                <a:ea typeface="Calibri Bold" charset="0"/>
                <a:cs typeface="Calibri Bold" charset="0"/>
                <a:sym typeface="Calibri Bold" charset="0"/>
              </a:rPr>
              <a:t>Explanation:</a:t>
            </a:r>
          </a:p>
        </p:txBody>
      </p:sp>
      <p:graphicFrame>
        <p:nvGraphicFramePr>
          <p:cNvPr id="19465" name="Group 9"/>
          <p:cNvGraphicFramePr>
            <a:graphicFrameLocks noGrp="1"/>
          </p:cNvGraphicFramePr>
          <p:nvPr>
            <p:extLst>
              <p:ext uri="{D42A27DB-BD31-4B8C-83A1-F6EECF244321}">
                <p14:modId xmlns:p14="http://schemas.microsoft.com/office/powerpoint/2010/main" val="916644167"/>
              </p:ext>
            </p:extLst>
          </p:nvPr>
        </p:nvGraphicFramePr>
        <p:xfrm>
          <a:off x="2514600" y="3124200"/>
          <a:ext cx="2070100" cy="3429000"/>
        </p:xfrm>
        <a:graphic>
          <a:graphicData uri="http://schemas.openxmlformats.org/drawingml/2006/table">
            <a:tbl>
              <a:tblPr/>
              <a:tblGrid>
                <a:gridCol w="1638300">
                  <a:extLst>
                    <a:ext uri="{9D8B030D-6E8A-4147-A177-3AD203B41FA5}">
                      <a16:colId xmlns:a16="http://schemas.microsoft.com/office/drawing/2014/main" xmlns="" val="20000"/>
                    </a:ext>
                  </a:extLst>
                </a:gridCol>
                <a:gridCol w="431800">
                  <a:extLst>
                    <a:ext uri="{9D8B030D-6E8A-4147-A177-3AD203B41FA5}">
                      <a16:colId xmlns:a16="http://schemas.microsoft.com/office/drawing/2014/main" xmlns="" val="20001"/>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defRPr/>
                      </a:pPr>
                      <a:r>
                        <a:rPr kumimoji="0" lang="en-US" sz="1800" b="0" i="0" u="none" strike="noStrike" cap="none" normalizeH="0" baseline="0" dirty="0" smtClean="0">
                          <a:ln>
                            <a:noFill/>
                          </a:ln>
                          <a:solidFill>
                            <a:schemeClr val="tx1"/>
                          </a:solidFill>
                          <a:effectLst/>
                          <a:latin typeface="Calibri" panose="020F0502020204030204" pitchFamily="34" charset="0"/>
                          <a:ea typeface="Monaco" charset="0"/>
                          <a:cs typeface="Calibri"/>
                          <a:sym typeface="Monaco" charset="0"/>
                        </a:rPr>
                        <a:t>???</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smtClean="0">
                          <a:ln>
                            <a:noFill/>
                          </a:ln>
                          <a:solidFill>
                            <a:schemeClr val="tx1"/>
                          </a:solidFill>
                          <a:effectLst/>
                          <a:latin typeface="Calibri" panose="020F0502020204030204" pitchFamily="34" charset="0"/>
                          <a:ea typeface="Arial Narrow" charset="0"/>
                          <a:cs typeface="Calibri"/>
                          <a:sym typeface="Arial Narrow" charset="0"/>
                        </a:rPr>
                        <a:t>8</a:t>
                      </a:r>
                      <a:endParaRPr kumimoji="0" lang="en-US" sz="1800" b="0" i="0" u="none" strike="noStrike" cap="none" normalizeH="0" baseline="0" dirty="0">
                        <a:ln>
                          <a:noFill/>
                        </a:ln>
                        <a:solidFill>
                          <a:schemeClr val="tx1"/>
                        </a:solidFill>
                        <a:effectLst/>
                        <a:latin typeface="Calibri" panose="020F0502020204030204" pitchFamily="34" charset="0"/>
                        <a:ea typeface="Arial Narrow" charset="0"/>
                        <a:cs typeface="Calibri"/>
                        <a:sym typeface="Arial Narrow"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1"/>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defRPr/>
                      </a:pPr>
                      <a:r>
                        <a:rPr kumimoji="0" lang="en-US" sz="1800" b="0" i="0" u="none" strike="noStrike" cap="none" normalizeH="0" baseline="0" dirty="0" smtClean="0">
                          <a:ln>
                            <a:noFill/>
                          </a:ln>
                          <a:solidFill>
                            <a:schemeClr val="tx1"/>
                          </a:solidFill>
                          <a:effectLst/>
                          <a:latin typeface="Calibri" panose="020F0502020204030204" pitchFamily="34" charset="0"/>
                          <a:ea typeface="Monaco" charset="0"/>
                          <a:cs typeface="Calibri"/>
                          <a:sym typeface="Monaco" charset="0"/>
                        </a:rPr>
                        <a:t>Critical State</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smtClean="0">
                          <a:ln>
                            <a:noFill/>
                          </a:ln>
                          <a:solidFill>
                            <a:schemeClr val="tx1"/>
                          </a:solidFill>
                          <a:effectLst/>
                          <a:latin typeface="Calibri" panose="020F0502020204030204" pitchFamily="34" charset="0"/>
                          <a:ea typeface="Arial Narrow" charset="0"/>
                          <a:cs typeface="Calibri"/>
                          <a:sym typeface="Arial Narrow" charset="0"/>
                        </a:rPr>
                        <a:t>7</a:t>
                      </a:r>
                      <a:endParaRPr kumimoji="0" lang="en-US" sz="1800" b="0" i="0" u="none" strike="noStrike" cap="none" normalizeH="0" baseline="0" dirty="0">
                        <a:ln>
                          <a:noFill/>
                        </a:ln>
                        <a:solidFill>
                          <a:schemeClr val="tx1"/>
                        </a:solidFill>
                        <a:effectLst/>
                        <a:latin typeface="Calibri" panose="020F0502020204030204" pitchFamily="34" charset="0"/>
                        <a:ea typeface="Arial Narrow" charset="0"/>
                        <a:cs typeface="Calibri"/>
                        <a:sym typeface="Arial Narrow"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2"/>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defRPr/>
                      </a:pPr>
                      <a:r>
                        <a:rPr kumimoji="0" lang="en-US" sz="1800" b="0" i="0" u="none" strike="noStrike" cap="none" normalizeH="0" baseline="0" dirty="0" smtClean="0">
                          <a:ln>
                            <a:noFill/>
                          </a:ln>
                          <a:solidFill>
                            <a:schemeClr val="tx1"/>
                          </a:solidFill>
                          <a:effectLst/>
                          <a:latin typeface="Calibri" panose="020F0502020204030204" pitchFamily="34" charset="0"/>
                          <a:ea typeface="Monaco" charset="0"/>
                          <a:cs typeface="Calibri"/>
                          <a:sym typeface="Monaco" charset="0"/>
                        </a:rPr>
                        <a:t>Critical State</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smtClean="0">
                          <a:ln>
                            <a:noFill/>
                          </a:ln>
                          <a:solidFill>
                            <a:schemeClr val="tx1"/>
                          </a:solidFill>
                          <a:effectLst/>
                          <a:latin typeface="Calibri" panose="020F0502020204030204" pitchFamily="34" charset="0"/>
                          <a:ea typeface="Arial Narrow" charset="0"/>
                          <a:cs typeface="Calibri"/>
                          <a:sym typeface="Arial Narrow" charset="0"/>
                        </a:rPr>
                        <a:t>6</a:t>
                      </a:r>
                      <a:endParaRPr kumimoji="0" lang="en-US" sz="1800" b="0" i="0" u="none" strike="noStrike" cap="none" normalizeH="0" baseline="0" dirty="0">
                        <a:ln>
                          <a:noFill/>
                        </a:ln>
                        <a:solidFill>
                          <a:schemeClr val="tx1"/>
                        </a:solidFill>
                        <a:effectLst/>
                        <a:latin typeface="Calibri" panose="020F0502020204030204" pitchFamily="34" charset="0"/>
                        <a:ea typeface="Arial Narrow" charset="0"/>
                        <a:cs typeface="Calibri"/>
                        <a:sym typeface="Arial Narrow"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7"/>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defRPr/>
                      </a:pPr>
                      <a:r>
                        <a:rPr kumimoji="0" lang="en-US" sz="1800" b="0" i="0" u="none" strike="noStrike" cap="none" normalizeH="0" baseline="0" dirty="0" smtClean="0">
                          <a:ln>
                            <a:noFill/>
                          </a:ln>
                          <a:solidFill>
                            <a:schemeClr val="tx1"/>
                          </a:solidFill>
                          <a:effectLst/>
                          <a:latin typeface="Calibri" panose="020F0502020204030204" pitchFamily="34" charset="0"/>
                          <a:ea typeface="Monaco" charset="0"/>
                          <a:cs typeface="Calibri"/>
                          <a:sym typeface="Monaco" charset="0"/>
                        </a:rPr>
                        <a:t>Critical State</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smtClean="0">
                          <a:ln>
                            <a:noFill/>
                          </a:ln>
                          <a:solidFill>
                            <a:schemeClr val="tx1"/>
                          </a:solidFill>
                          <a:effectLst/>
                          <a:latin typeface="Calibri" panose="020F0502020204030204" pitchFamily="34" charset="0"/>
                          <a:ea typeface="Arial Narrow" charset="0"/>
                          <a:cs typeface="Calibri"/>
                          <a:sym typeface="Arial Narrow" charset="0"/>
                        </a:rPr>
                        <a:t>5</a:t>
                      </a:r>
                      <a:endParaRPr kumimoji="0" lang="en-US" sz="1800" b="0" i="0" u="none" strike="noStrike" cap="none" normalizeH="0" baseline="0" dirty="0">
                        <a:ln>
                          <a:noFill/>
                        </a:ln>
                        <a:solidFill>
                          <a:schemeClr val="tx1"/>
                        </a:solidFill>
                        <a:effectLst/>
                        <a:latin typeface="Calibri" panose="020F0502020204030204" pitchFamily="34" charset="0"/>
                        <a:ea typeface="Arial Narrow" charset="0"/>
                        <a:cs typeface="Calibri"/>
                        <a:sym typeface="Arial Narrow"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8"/>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defRPr/>
                      </a:pPr>
                      <a:r>
                        <a:rPr kumimoji="0" lang="en-US" sz="1800" b="0" i="0" u="none" strike="noStrike" cap="none" normalizeH="0" baseline="0" dirty="0" smtClean="0">
                          <a:ln>
                            <a:noFill/>
                          </a:ln>
                          <a:solidFill>
                            <a:schemeClr val="tx1"/>
                          </a:solidFill>
                          <a:effectLst/>
                          <a:latin typeface="Calibri" panose="020F0502020204030204" pitchFamily="34" charset="0"/>
                          <a:ea typeface="Monaco" charset="0"/>
                          <a:cs typeface="Calibri"/>
                          <a:sym typeface="Monaco" charset="0"/>
                        </a:rPr>
                        <a:t>Critical State</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smtClean="0">
                          <a:ln>
                            <a:noFill/>
                          </a:ln>
                          <a:solidFill>
                            <a:schemeClr val="tx1"/>
                          </a:solidFill>
                          <a:effectLst/>
                          <a:latin typeface="Calibri" panose="020F0502020204030204" pitchFamily="34" charset="0"/>
                          <a:ea typeface="Arial Narrow" charset="0"/>
                          <a:cs typeface="Calibri"/>
                          <a:sym typeface="Arial Narrow" charset="0"/>
                        </a:rPr>
                        <a:t>4</a:t>
                      </a:r>
                      <a:endParaRPr kumimoji="0" lang="en-US" sz="1800" b="0" i="0" u="none" strike="noStrike" cap="none" normalizeH="0" baseline="0" dirty="0">
                        <a:ln>
                          <a:noFill/>
                        </a:ln>
                        <a:solidFill>
                          <a:schemeClr val="tx1"/>
                        </a:solidFill>
                        <a:effectLst/>
                        <a:latin typeface="Calibri" panose="020F0502020204030204" pitchFamily="34" charset="0"/>
                        <a:ea typeface="Arial Narrow" charset="0"/>
                        <a:cs typeface="Calibri"/>
                        <a:sym typeface="Arial Narrow"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0"/>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chemeClr val="tx1"/>
                          </a:solidFill>
                          <a:effectLst/>
                          <a:latin typeface="Courier New" panose="02070309020205020404" pitchFamily="49" charset="0"/>
                          <a:ea typeface="Monaco" charset="0"/>
                          <a:cs typeface="Courier New" panose="02070309020205020404" pitchFamily="49" charset="0"/>
                          <a:sym typeface="Monaco" charset="0"/>
                        </a:rPr>
                        <a:t>d7 ... d4</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panose="020F0502020204030204" pitchFamily="34" charset="0"/>
                          <a:ea typeface="Arial Narrow" charset="0"/>
                          <a:cs typeface="Calibri"/>
                          <a:sym typeface="Arial Narrow" charset="0"/>
                        </a:rPr>
                        <a:t>3</a:t>
                      </a:r>
                    </a:p>
                  </a:txBody>
                  <a:tcPr marL="50800" marR="50800" marT="50800" marB="50800"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3"/>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chemeClr val="tx1"/>
                          </a:solidFill>
                          <a:effectLst/>
                          <a:latin typeface="Courier New" panose="02070309020205020404" pitchFamily="49" charset="0"/>
                          <a:ea typeface="Monaco" charset="0"/>
                          <a:cs typeface="Courier New" panose="02070309020205020404" pitchFamily="49" charset="0"/>
                          <a:sym typeface="Monaco" charset="0"/>
                        </a:rPr>
                        <a:t>d3 ... d0</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panose="020F0502020204030204" pitchFamily="34" charset="0"/>
                          <a:ea typeface="Arial Narrow" charset="0"/>
                          <a:cs typeface="Calibri"/>
                          <a:sym typeface="Arial Narrow" charset="0"/>
                        </a:rPr>
                        <a:t>2</a:t>
                      </a:r>
                    </a:p>
                  </a:txBody>
                  <a:tcPr marL="50800" marR="50800" marT="50800" marB="50800"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4"/>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chemeClr val="tx1"/>
                          </a:solidFill>
                          <a:effectLst/>
                          <a:latin typeface="Courier New" panose="02070309020205020404" pitchFamily="49" charset="0"/>
                          <a:ea typeface="Monaco" charset="0"/>
                          <a:cs typeface="Courier New" panose="02070309020205020404" pitchFamily="49" charset="0"/>
                          <a:sym typeface="Monaco" charset="0"/>
                        </a:rPr>
                        <a:t>a[1]</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panose="020F0502020204030204" pitchFamily="34" charset="0"/>
                          <a:ea typeface="Arial Narrow" charset="0"/>
                          <a:cs typeface="Calibri"/>
                          <a:sym typeface="Arial Narrow" charset="0"/>
                        </a:rPr>
                        <a:t>1</a:t>
                      </a:r>
                    </a:p>
                  </a:txBody>
                  <a:tcPr marL="50800" marR="50800" marT="50800" marB="50800"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5"/>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chemeClr val="tx1"/>
                          </a:solidFill>
                          <a:effectLst/>
                          <a:latin typeface="Courier New" panose="02070309020205020404" pitchFamily="49" charset="0"/>
                          <a:ea typeface="Monaco" charset="0"/>
                          <a:cs typeface="Courier New" panose="02070309020205020404" pitchFamily="49" charset="0"/>
                          <a:sym typeface="Monaco" charset="0"/>
                        </a:rPr>
                        <a:t>a[0]</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panose="020F0502020204030204" pitchFamily="34" charset="0"/>
                          <a:ea typeface="Arial Narrow" charset="0"/>
                          <a:cs typeface="Calibri"/>
                          <a:sym typeface="Arial Narrow" charset="0"/>
                        </a:rPr>
                        <a:t>0</a:t>
                      </a:r>
                    </a:p>
                  </a:txBody>
                  <a:tcPr marL="50800" marR="50800" marT="50800" marB="50800"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6"/>
                  </a:ext>
                </a:extLst>
              </a:tr>
            </a:tbl>
          </a:graphicData>
        </a:graphic>
      </p:graphicFrame>
      <p:sp>
        <p:nvSpPr>
          <p:cNvPr id="11" name="AutoShape 6"/>
          <p:cNvSpPr>
            <a:spLocks/>
          </p:cNvSpPr>
          <p:nvPr/>
        </p:nvSpPr>
        <p:spPr bwMode="auto">
          <a:xfrm flipH="1">
            <a:off x="2057400" y="5029200"/>
            <a:ext cx="304800" cy="1524000"/>
          </a:xfrm>
          <a:custGeom>
            <a:avLst/>
            <a:gdLst>
              <a:gd name="T0" fmla="*/ 10800 w 21600"/>
              <a:gd name="T1" fmla="*/ 10800 h 21600"/>
            </a:gdLst>
            <a:ahLst/>
            <a:cxnLst>
              <a:cxn ang="0">
                <a:pos x="T0" y="T1"/>
              </a:cxn>
            </a:cxnLst>
            <a:rect l="0" t="0" r="r" b="b"/>
            <a:pathLst>
              <a:path w="21600" h="21600">
                <a:moveTo>
                  <a:pt x="0" y="0"/>
                </a:moveTo>
                <a:cubicBezTo>
                  <a:pt x="5965" y="0"/>
                  <a:pt x="10800" y="631"/>
                  <a:pt x="10800" y="1409"/>
                </a:cubicBezTo>
                <a:lnTo>
                  <a:pt x="10800" y="9391"/>
                </a:lnTo>
                <a:cubicBezTo>
                  <a:pt x="10800" y="10169"/>
                  <a:pt x="15635" y="10800"/>
                  <a:pt x="21600" y="10800"/>
                </a:cubicBezTo>
                <a:cubicBezTo>
                  <a:pt x="15635" y="10800"/>
                  <a:pt x="10800" y="11431"/>
                  <a:pt x="10800" y="12209"/>
                </a:cubicBezTo>
                <a:lnTo>
                  <a:pt x="10800" y="20191"/>
                </a:lnTo>
                <a:cubicBezTo>
                  <a:pt x="10800" y="20969"/>
                  <a:pt x="5965" y="21600"/>
                  <a:pt x="0" y="21600"/>
                </a:cubicBezTo>
              </a:path>
            </a:pathLst>
          </a:custGeom>
          <a:noFill/>
          <a:ln w="28575" cap="flat">
            <a:solidFill>
              <a:srgbClr val="7F7F7F"/>
            </a:solidFill>
            <a:prstDash val="solid"/>
            <a:round/>
            <a:headEnd type="none" w="med" len="med"/>
            <a:tailEnd type="none" w="med" len="med"/>
          </a:ln>
        </p:spPr>
        <p:txBody>
          <a:bodyPr lIns="0" tIns="0" rIns="0" bIns="0">
            <a:prstTxWarp prst="textNoShape">
              <a:avLst/>
            </a:prstTxWarp>
          </a:bodyPr>
          <a:lstStyle/>
          <a:p>
            <a:endParaRPr lang="en-US"/>
          </a:p>
        </p:txBody>
      </p:sp>
      <p:sp>
        <p:nvSpPr>
          <p:cNvPr id="2" name="Rectangle 1"/>
          <p:cNvSpPr/>
          <p:nvPr/>
        </p:nvSpPr>
        <p:spPr>
          <a:xfrm>
            <a:off x="609600" y="5638800"/>
            <a:ext cx="1292842" cy="369332"/>
          </a:xfrm>
          <a:prstGeom prst="rect">
            <a:avLst/>
          </a:prstGeom>
        </p:spPr>
        <p:txBody>
          <a:bodyPr wrap="none">
            <a:spAutoFit/>
          </a:bodyPr>
          <a:lstStyle/>
          <a:p>
            <a:r>
              <a:rPr lang="en-US" sz="1800" dirty="0" err="1" smtClean="0">
                <a:solidFill>
                  <a:schemeClr val="tx1"/>
                </a:solidFill>
                <a:latin typeface="Courier New" charset="0"/>
                <a:ea typeface="Courier New" charset="0"/>
                <a:cs typeface="Courier New" charset="0"/>
                <a:sym typeface="Courier New" charset="0"/>
              </a:rPr>
              <a:t>struct_t</a:t>
            </a:r>
            <a:endParaRPr lang="en-US" sz="1800" dirty="0"/>
          </a:p>
        </p:txBody>
      </p:sp>
    </p:spTree>
    <p:extLst>
      <p:ext uri="{BB962C8B-B14F-4D97-AF65-F5344CB8AC3E}">
        <p14:creationId xmlns:p14="http://schemas.microsoft.com/office/powerpoint/2010/main" val="19691663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81000" y="417513"/>
            <a:ext cx="6858000" cy="573087"/>
          </a:xfrm>
        </p:spPr>
        <p:txBody>
          <a:bodyPr/>
          <a:lstStyle/>
          <a:p>
            <a:pPr eaLnBrk="1" hangingPunct="1"/>
            <a:r>
              <a:rPr lang="en-US" dirty="0" smtClean="0"/>
              <a:t>Such problems are a BIG deal</a:t>
            </a:r>
          </a:p>
        </p:txBody>
      </p:sp>
      <p:sp>
        <p:nvSpPr>
          <p:cNvPr id="20483" name="Rectangle 3"/>
          <p:cNvSpPr>
            <a:spLocks noGrp="1" noChangeArrowheads="1"/>
          </p:cNvSpPr>
          <p:nvPr>
            <p:ph type="body" idx="1"/>
          </p:nvPr>
        </p:nvSpPr>
        <p:spPr>
          <a:xfrm>
            <a:off x="381000" y="1295400"/>
            <a:ext cx="8307388" cy="4876800"/>
          </a:xfrm>
        </p:spPr>
        <p:txBody>
          <a:bodyPr/>
          <a:lstStyle/>
          <a:p>
            <a:pPr eaLnBrk="1" hangingPunct="1"/>
            <a:r>
              <a:rPr lang="en-US" dirty="0" smtClean="0"/>
              <a:t>Generally called a “buffer overflow”</a:t>
            </a:r>
          </a:p>
          <a:p>
            <a:pPr lvl="1" eaLnBrk="1" hangingPunct="1"/>
            <a:r>
              <a:rPr lang="en-US" dirty="0"/>
              <a:t>w</a:t>
            </a:r>
            <a:r>
              <a:rPr lang="en-US" dirty="0" smtClean="0"/>
              <a:t>hen exceeding the memory size allocated for an array</a:t>
            </a:r>
          </a:p>
          <a:p>
            <a:pPr eaLnBrk="1" hangingPunct="1"/>
            <a:r>
              <a:rPr lang="en-US" dirty="0" smtClean="0"/>
              <a:t>Why a big deal?</a:t>
            </a:r>
          </a:p>
          <a:p>
            <a:pPr lvl="1" eaLnBrk="1" hangingPunct="1"/>
            <a:r>
              <a:rPr lang="en-US" dirty="0" smtClean="0"/>
              <a:t>It’s the #1 technical cause of security vulnerabilities</a:t>
            </a:r>
          </a:p>
          <a:p>
            <a:pPr lvl="2" eaLnBrk="1" hangingPunct="1"/>
            <a:r>
              <a:rPr lang="en-US" dirty="0" smtClean="0"/>
              <a:t>#1 overall cause is social engineering / user ignorance</a:t>
            </a:r>
          </a:p>
          <a:p>
            <a:pPr eaLnBrk="1" hangingPunct="1"/>
            <a:r>
              <a:rPr lang="en-US" dirty="0" smtClean="0"/>
              <a:t>Most common form</a:t>
            </a:r>
            <a:endParaRPr lang="en-US" dirty="0"/>
          </a:p>
          <a:p>
            <a:pPr lvl="1" eaLnBrk="1" hangingPunct="1"/>
            <a:r>
              <a:rPr lang="en-US" dirty="0" smtClean="0"/>
              <a:t>Unchecked lengths on string inputs</a:t>
            </a:r>
          </a:p>
          <a:p>
            <a:pPr lvl="1" eaLnBrk="1" hangingPunct="1"/>
            <a:r>
              <a:rPr lang="en-US" dirty="0" smtClean="0"/>
              <a:t>Particularly for bounded character arrays on the stack</a:t>
            </a:r>
          </a:p>
          <a:p>
            <a:pPr lvl="2" eaLnBrk="1" hangingPunct="1"/>
            <a:r>
              <a:rPr lang="en-US" dirty="0"/>
              <a:t>s</a:t>
            </a:r>
            <a:r>
              <a:rPr lang="en-US" dirty="0" smtClean="0"/>
              <a:t>ometimes referred to as stack smashing</a:t>
            </a:r>
          </a:p>
          <a:p>
            <a:pPr lvl="1" eaLnBrk="1" hangingPunct="1"/>
            <a:endParaRPr lang="en-US" dirty="0" smtClean="0"/>
          </a:p>
          <a:p>
            <a:pPr eaLnBrk="1" hangingPunct="1"/>
            <a:endParaRPr lang="en-US" dirty="0"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
          <p:cNvSpPr>
            <a:spLocks noGrp="1" noChangeArrowheads="1"/>
          </p:cNvSpPr>
          <p:nvPr>
            <p:ph type="title"/>
          </p:nvPr>
        </p:nvSpPr>
        <p:spPr>
          <a:xfrm>
            <a:off x="381000" y="304800"/>
            <a:ext cx="7591425" cy="762000"/>
          </a:xfrm>
        </p:spPr>
        <p:txBody>
          <a:bodyPr/>
          <a:lstStyle/>
          <a:p>
            <a:pPr eaLnBrk="1" hangingPunct="1"/>
            <a:r>
              <a:rPr lang="en-US" smtClean="0"/>
              <a:t>String Library Code</a:t>
            </a:r>
          </a:p>
        </p:txBody>
      </p:sp>
      <p:sp>
        <p:nvSpPr>
          <p:cNvPr id="22531" name="Rectangle 6"/>
          <p:cNvSpPr>
            <a:spLocks noGrp="1" noChangeArrowheads="1"/>
          </p:cNvSpPr>
          <p:nvPr>
            <p:ph type="body" idx="1"/>
          </p:nvPr>
        </p:nvSpPr>
        <p:spPr>
          <a:xfrm>
            <a:off x="381000" y="990600"/>
            <a:ext cx="8153400" cy="5791200"/>
          </a:xfrm>
        </p:spPr>
        <p:txBody>
          <a:bodyPr/>
          <a:lstStyle/>
          <a:p>
            <a:pPr eaLnBrk="1" hangingPunct="1"/>
            <a:r>
              <a:rPr lang="en-US" dirty="0" smtClean="0"/>
              <a:t>Implementation of Unix function </a:t>
            </a:r>
            <a:r>
              <a:rPr lang="en-US" dirty="0" smtClean="0">
                <a:latin typeface="Courier New" pitchFamily="49" charset="0"/>
              </a:rPr>
              <a:t>gets()</a:t>
            </a:r>
          </a:p>
          <a:p>
            <a:pPr lvl="1" eaLnBrk="1" hangingPunct="1"/>
            <a:endParaRPr lang="en-US" dirty="0" smtClean="0"/>
          </a:p>
          <a:p>
            <a:pPr lvl="1" eaLnBrk="1" hangingPunct="1"/>
            <a:endParaRPr lang="en-US" dirty="0" smtClean="0"/>
          </a:p>
          <a:p>
            <a:pPr lvl="1" eaLnBrk="1" hangingPunct="1"/>
            <a:endParaRPr lang="en-US" dirty="0" smtClean="0"/>
          </a:p>
          <a:p>
            <a:pPr lvl="1" eaLnBrk="1" hangingPunct="1"/>
            <a:endParaRPr lang="en-US" dirty="0" smtClean="0"/>
          </a:p>
          <a:p>
            <a:pPr lvl="1" eaLnBrk="1" hangingPunct="1">
              <a:buFont typeface="Wingdings" pitchFamily="2" charset="2"/>
              <a:buNone/>
            </a:pPr>
            <a:endParaRPr lang="en-US" dirty="0" smtClean="0"/>
          </a:p>
          <a:p>
            <a:pPr lvl="1" eaLnBrk="1" hangingPunct="1">
              <a:buFont typeface="Wingdings" pitchFamily="2" charset="2"/>
              <a:buNone/>
            </a:pPr>
            <a:endParaRPr lang="en-US" dirty="0" smtClean="0"/>
          </a:p>
          <a:p>
            <a:pPr lvl="1" eaLnBrk="1" hangingPunct="1">
              <a:buFont typeface="Wingdings" pitchFamily="2" charset="2"/>
              <a:buNone/>
            </a:pPr>
            <a:endParaRPr lang="en-US" dirty="0" smtClean="0"/>
          </a:p>
          <a:p>
            <a:pPr lvl="1" eaLnBrk="1" hangingPunct="1">
              <a:buFont typeface="Wingdings" pitchFamily="2" charset="2"/>
              <a:buNone/>
            </a:pPr>
            <a:endParaRPr lang="en-US" dirty="0" smtClean="0"/>
          </a:p>
          <a:p>
            <a:pPr lvl="1" eaLnBrk="1" hangingPunct="1">
              <a:buFont typeface="Wingdings" pitchFamily="2" charset="2"/>
              <a:buNone/>
            </a:pPr>
            <a:endParaRPr lang="en-US" dirty="0" smtClean="0"/>
          </a:p>
          <a:p>
            <a:pPr lvl="1" eaLnBrk="1" hangingPunct="1">
              <a:buFont typeface="Wingdings" pitchFamily="2" charset="2"/>
              <a:buNone/>
            </a:pPr>
            <a:endParaRPr lang="en-US" dirty="0" smtClean="0"/>
          </a:p>
          <a:p>
            <a:pPr lvl="1" eaLnBrk="1" hangingPunct="1"/>
            <a:r>
              <a:rPr lang="en-US" dirty="0" smtClean="0"/>
              <a:t>No way to specify limit on number of characters to read</a:t>
            </a:r>
          </a:p>
          <a:p>
            <a:pPr eaLnBrk="1" hangingPunct="1"/>
            <a:r>
              <a:rPr lang="en-US" dirty="0" smtClean="0"/>
              <a:t>Similar problems with other library functions</a:t>
            </a:r>
          </a:p>
          <a:p>
            <a:pPr lvl="1" eaLnBrk="1" hangingPunct="1"/>
            <a:r>
              <a:rPr lang="en-US" b="1" dirty="0" err="1" smtClean="0">
                <a:latin typeface="Courier New" pitchFamily="49" charset="0"/>
              </a:rPr>
              <a:t>strcpy</a:t>
            </a:r>
            <a:r>
              <a:rPr lang="en-US" b="1" dirty="0" smtClean="0"/>
              <a:t>, </a:t>
            </a:r>
            <a:r>
              <a:rPr lang="en-US" b="1" dirty="0" err="1" smtClean="0">
                <a:latin typeface="Courier New" pitchFamily="49" charset="0"/>
              </a:rPr>
              <a:t>strcat</a:t>
            </a:r>
            <a:r>
              <a:rPr lang="en-US" dirty="0" smtClean="0"/>
              <a:t>: Copy strings of arbitrary length</a:t>
            </a:r>
          </a:p>
          <a:p>
            <a:pPr lvl="1" eaLnBrk="1" hangingPunct="1"/>
            <a:r>
              <a:rPr lang="en-US" b="1" dirty="0" err="1" smtClean="0">
                <a:latin typeface="Courier New" pitchFamily="49" charset="0"/>
              </a:rPr>
              <a:t>scanf</a:t>
            </a:r>
            <a:r>
              <a:rPr lang="en-US" b="1" dirty="0" smtClean="0"/>
              <a:t>, </a:t>
            </a:r>
            <a:r>
              <a:rPr lang="en-US" b="1" dirty="0" err="1" smtClean="0">
                <a:latin typeface="Courier New" pitchFamily="49" charset="0"/>
              </a:rPr>
              <a:t>fscanf</a:t>
            </a:r>
            <a:r>
              <a:rPr lang="en-US" b="1" dirty="0" smtClean="0"/>
              <a:t>, </a:t>
            </a:r>
            <a:r>
              <a:rPr lang="en-US" b="1" dirty="0" err="1" smtClean="0">
                <a:latin typeface="Courier New" pitchFamily="49" charset="0"/>
              </a:rPr>
              <a:t>sscanf</a:t>
            </a:r>
            <a:r>
              <a:rPr lang="en-US" b="1" dirty="0" smtClean="0"/>
              <a:t>, </a:t>
            </a:r>
            <a:r>
              <a:rPr lang="en-US" dirty="0" smtClean="0"/>
              <a:t>when given </a:t>
            </a:r>
            <a:r>
              <a:rPr lang="en-US" b="1" dirty="0" smtClean="0">
                <a:latin typeface="Courier New" pitchFamily="49" charset="0"/>
              </a:rPr>
              <a:t>%s</a:t>
            </a:r>
            <a:r>
              <a:rPr lang="en-US" dirty="0" smtClean="0"/>
              <a:t> conversion specification</a:t>
            </a:r>
          </a:p>
        </p:txBody>
      </p:sp>
      <p:sp>
        <p:nvSpPr>
          <p:cNvPr id="22532" name="Rectangle 4"/>
          <p:cNvSpPr>
            <a:spLocks noChangeArrowheads="1"/>
          </p:cNvSpPr>
          <p:nvPr/>
        </p:nvSpPr>
        <p:spPr bwMode="auto">
          <a:xfrm>
            <a:off x="838200" y="1524000"/>
            <a:ext cx="5410200" cy="3397250"/>
          </a:xfrm>
          <a:prstGeom prst="rect">
            <a:avLst/>
          </a:prstGeom>
          <a:solidFill>
            <a:srgbClr val="F6F5BD"/>
          </a:solidFill>
          <a:ln w="12700">
            <a:solidFill>
              <a:schemeClr val="tx1"/>
            </a:solidFill>
            <a:miter lim="800000"/>
            <a:headEnd/>
            <a:tailEnd/>
          </a:ln>
        </p:spPr>
        <p:txBody>
          <a:bodyPr lIns="90487" tIns="44450" rIns="90487" bIns="44450">
            <a:spAutoFit/>
          </a:bodyPr>
          <a:lstStyle/>
          <a:p>
            <a:pPr eaLnBrk="0" hangingPunct="0">
              <a:tabLst>
                <a:tab pos="457200" algn="l"/>
                <a:tab pos="1485900" algn="l"/>
              </a:tabLst>
            </a:pPr>
            <a:r>
              <a:rPr lang="en-US" sz="1800" dirty="0">
                <a:latin typeface="Courier New" pitchFamily="49" charset="0"/>
                <a:ea typeface="MS Mincho" pitchFamily="49" charset="-128"/>
              </a:rPr>
              <a:t>/* Get string from </a:t>
            </a:r>
            <a:r>
              <a:rPr lang="en-US" sz="1800" dirty="0" err="1">
                <a:latin typeface="Courier New" pitchFamily="49" charset="0"/>
                <a:ea typeface="MS Mincho" pitchFamily="49" charset="-128"/>
              </a:rPr>
              <a:t>stdin</a:t>
            </a:r>
            <a:r>
              <a:rPr lang="en-US" sz="1800" dirty="0">
                <a:latin typeface="Courier New" pitchFamily="49" charset="0"/>
                <a:ea typeface="MS Mincho" pitchFamily="49" charset="-128"/>
              </a:rPr>
              <a:t> */</a:t>
            </a:r>
          </a:p>
          <a:p>
            <a:pPr eaLnBrk="0" hangingPunct="0">
              <a:tabLst>
                <a:tab pos="457200" algn="l"/>
                <a:tab pos="1485900" algn="l"/>
              </a:tabLst>
            </a:pPr>
            <a:r>
              <a:rPr lang="en-US" sz="1800" dirty="0">
                <a:latin typeface="Courier New" pitchFamily="49" charset="0"/>
                <a:ea typeface="MS Mincho" pitchFamily="49" charset="-128"/>
              </a:rPr>
              <a:t>char *gets(char *</a:t>
            </a:r>
            <a:r>
              <a:rPr lang="en-US" sz="1800" dirty="0" err="1">
                <a:latin typeface="Courier New" pitchFamily="49" charset="0"/>
                <a:ea typeface="MS Mincho" pitchFamily="49" charset="-128"/>
              </a:rPr>
              <a:t>dest</a:t>
            </a:r>
            <a:r>
              <a:rPr lang="en-US" sz="1800" dirty="0">
                <a:latin typeface="Courier New" pitchFamily="49" charset="0"/>
                <a:ea typeface="MS Mincho" pitchFamily="49" charset="-128"/>
              </a:rPr>
              <a:t>)</a:t>
            </a:r>
            <a:br>
              <a:rPr lang="en-US" sz="1800" dirty="0">
                <a:latin typeface="Courier New" pitchFamily="49" charset="0"/>
                <a:ea typeface="MS Mincho" pitchFamily="49" charset="-128"/>
              </a:rPr>
            </a:br>
            <a:r>
              <a:rPr lang="en-US" sz="1800" dirty="0">
                <a:latin typeface="Courier New" pitchFamily="49" charset="0"/>
                <a:ea typeface="MS Mincho" pitchFamily="49" charset="-128"/>
              </a:rPr>
              <a:t>{</a:t>
            </a:r>
            <a:br>
              <a:rPr lang="en-US" sz="1800" dirty="0">
                <a:latin typeface="Courier New" pitchFamily="49" charset="0"/>
                <a:ea typeface="MS Mincho" pitchFamily="49" charset="-128"/>
              </a:rPr>
            </a:br>
            <a:r>
              <a:rPr lang="en-US" sz="1800" dirty="0">
                <a:latin typeface="Courier New" pitchFamily="49" charset="0"/>
                <a:ea typeface="MS Mincho" pitchFamily="49" charset="-128"/>
              </a:rPr>
              <a:t>    </a:t>
            </a:r>
            <a:r>
              <a:rPr lang="en-US" sz="1800" dirty="0" err="1">
                <a:latin typeface="Courier New" pitchFamily="49" charset="0"/>
                <a:ea typeface="MS Mincho" pitchFamily="49" charset="-128"/>
              </a:rPr>
              <a:t>int</a:t>
            </a:r>
            <a:r>
              <a:rPr lang="en-US" sz="1800" dirty="0">
                <a:latin typeface="Courier New" pitchFamily="49" charset="0"/>
                <a:ea typeface="MS Mincho" pitchFamily="49" charset="-128"/>
              </a:rPr>
              <a:t> c = </a:t>
            </a:r>
            <a:r>
              <a:rPr lang="en-US" sz="1800" dirty="0" err="1">
                <a:latin typeface="Courier New" pitchFamily="49" charset="0"/>
                <a:ea typeface="MS Mincho" pitchFamily="49" charset="-128"/>
              </a:rPr>
              <a:t>getchar</a:t>
            </a:r>
            <a:r>
              <a:rPr lang="en-US" sz="1800" dirty="0">
                <a:latin typeface="Courier New" pitchFamily="49" charset="0"/>
                <a:ea typeface="MS Mincho" pitchFamily="49" charset="-128"/>
              </a:rPr>
              <a:t>();</a:t>
            </a:r>
          </a:p>
          <a:p>
            <a:pPr eaLnBrk="0" hangingPunct="0">
              <a:tabLst>
                <a:tab pos="457200" algn="l"/>
                <a:tab pos="1485900" algn="l"/>
              </a:tabLst>
            </a:pPr>
            <a:r>
              <a:rPr lang="en-US" sz="1800" dirty="0">
                <a:latin typeface="Courier New" pitchFamily="49" charset="0"/>
                <a:ea typeface="MS Mincho" pitchFamily="49" charset="-128"/>
              </a:rPr>
              <a:t>    char *p = </a:t>
            </a:r>
            <a:r>
              <a:rPr lang="en-US" sz="1800" dirty="0" err="1">
                <a:latin typeface="Courier New" pitchFamily="49" charset="0"/>
                <a:ea typeface="MS Mincho" pitchFamily="49" charset="-128"/>
              </a:rPr>
              <a:t>dest</a:t>
            </a:r>
            <a:r>
              <a:rPr lang="en-US" sz="1800" dirty="0">
                <a:latin typeface="Courier New" pitchFamily="49" charset="0"/>
                <a:ea typeface="MS Mincho" pitchFamily="49" charset="-128"/>
              </a:rPr>
              <a:t>;</a:t>
            </a:r>
          </a:p>
          <a:p>
            <a:pPr eaLnBrk="0" hangingPunct="0">
              <a:tabLst>
                <a:tab pos="457200" algn="l"/>
                <a:tab pos="1485900" algn="l"/>
              </a:tabLst>
            </a:pPr>
            <a:r>
              <a:rPr lang="en-US" sz="1800" dirty="0">
                <a:latin typeface="Courier New" pitchFamily="49" charset="0"/>
                <a:ea typeface="MS Mincho" pitchFamily="49" charset="-128"/>
              </a:rPr>
              <a:t>    </a:t>
            </a:r>
            <a:r>
              <a:rPr lang="en-US" sz="1800" dirty="0">
                <a:solidFill>
                  <a:srgbClr val="C00000"/>
                </a:solidFill>
                <a:latin typeface="Courier New" pitchFamily="49" charset="0"/>
                <a:ea typeface="MS Mincho" pitchFamily="49" charset="-128"/>
              </a:rPr>
              <a:t>while (c != EOF &amp;&amp; c != '\n') </a:t>
            </a:r>
            <a:r>
              <a:rPr lang="en-US" sz="1800" dirty="0">
                <a:latin typeface="Courier New" pitchFamily="49" charset="0"/>
                <a:ea typeface="MS Mincho" pitchFamily="49" charset="-128"/>
              </a:rPr>
              <a:t>{</a:t>
            </a:r>
          </a:p>
          <a:p>
            <a:pPr eaLnBrk="0" hangingPunct="0">
              <a:tabLst>
                <a:tab pos="457200" algn="l"/>
                <a:tab pos="1485900" algn="l"/>
              </a:tabLst>
            </a:pPr>
            <a:r>
              <a:rPr lang="en-US" sz="1800" dirty="0">
                <a:latin typeface="Courier New" pitchFamily="49" charset="0"/>
                <a:ea typeface="MS Mincho" pitchFamily="49" charset="-128"/>
              </a:rPr>
              <a:t>        </a:t>
            </a:r>
            <a:r>
              <a:rPr lang="en-US" sz="1800" dirty="0">
                <a:solidFill>
                  <a:srgbClr val="C00000"/>
                </a:solidFill>
                <a:latin typeface="Courier New" pitchFamily="49" charset="0"/>
                <a:ea typeface="MS Mincho" pitchFamily="49" charset="-128"/>
              </a:rPr>
              <a:t>*p++ = c;</a:t>
            </a:r>
          </a:p>
          <a:p>
            <a:pPr eaLnBrk="0" hangingPunct="0">
              <a:tabLst>
                <a:tab pos="457200" algn="l"/>
                <a:tab pos="1485900" algn="l"/>
              </a:tabLst>
            </a:pPr>
            <a:r>
              <a:rPr lang="en-US" sz="1800" dirty="0">
                <a:latin typeface="Courier New" pitchFamily="49" charset="0"/>
                <a:ea typeface="MS Mincho" pitchFamily="49" charset="-128"/>
              </a:rPr>
              <a:t>        c = </a:t>
            </a:r>
            <a:r>
              <a:rPr lang="en-US" sz="1800" dirty="0" err="1">
                <a:latin typeface="Courier New" pitchFamily="49" charset="0"/>
                <a:ea typeface="MS Mincho" pitchFamily="49" charset="-128"/>
              </a:rPr>
              <a:t>getchar</a:t>
            </a:r>
            <a:r>
              <a:rPr lang="en-US" sz="1800" dirty="0">
                <a:latin typeface="Courier New" pitchFamily="49" charset="0"/>
                <a:ea typeface="MS Mincho" pitchFamily="49" charset="-128"/>
              </a:rPr>
              <a:t>();</a:t>
            </a:r>
          </a:p>
          <a:p>
            <a:pPr eaLnBrk="0" hangingPunct="0">
              <a:tabLst>
                <a:tab pos="457200" algn="l"/>
                <a:tab pos="1485900" algn="l"/>
              </a:tabLst>
            </a:pPr>
            <a:r>
              <a:rPr lang="en-US" sz="1800" dirty="0">
                <a:latin typeface="Courier New" pitchFamily="49" charset="0"/>
                <a:ea typeface="MS Mincho" pitchFamily="49" charset="-128"/>
              </a:rPr>
              <a:t>    }</a:t>
            </a:r>
          </a:p>
          <a:p>
            <a:pPr eaLnBrk="0" hangingPunct="0">
              <a:tabLst>
                <a:tab pos="457200" algn="l"/>
                <a:tab pos="1485900" algn="l"/>
              </a:tabLst>
            </a:pPr>
            <a:r>
              <a:rPr lang="en-US" sz="1800" dirty="0">
                <a:latin typeface="Courier New" pitchFamily="49" charset="0"/>
                <a:ea typeface="MS Mincho" pitchFamily="49" charset="-128"/>
              </a:rPr>
              <a:t>    *p = '\0';</a:t>
            </a:r>
          </a:p>
          <a:p>
            <a:pPr eaLnBrk="0" hangingPunct="0">
              <a:tabLst>
                <a:tab pos="457200" algn="l"/>
                <a:tab pos="1485900" algn="l"/>
              </a:tabLst>
            </a:pPr>
            <a:r>
              <a:rPr lang="en-US" sz="1800" dirty="0">
                <a:latin typeface="Courier New" pitchFamily="49" charset="0"/>
                <a:ea typeface="MS Mincho" pitchFamily="49" charset="-128"/>
              </a:rPr>
              <a:t>    return </a:t>
            </a:r>
            <a:r>
              <a:rPr lang="en-US" sz="1800" dirty="0" err="1">
                <a:latin typeface="Courier New" pitchFamily="49" charset="0"/>
                <a:ea typeface="MS Mincho" pitchFamily="49" charset="-128"/>
              </a:rPr>
              <a:t>dest</a:t>
            </a:r>
            <a:r>
              <a:rPr lang="en-US" sz="1800" dirty="0">
                <a:latin typeface="Courier New" pitchFamily="49" charset="0"/>
                <a:ea typeface="MS Mincho" pitchFamily="49" charset="-128"/>
              </a:rPr>
              <a:t>;</a:t>
            </a:r>
          </a:p>
          <a:p>
            <a:pPr eaLnBrk="0" hangingPunct="0">
              <a:tabLst>
                <a:tab pos="457200" algn="l"/>
                <a:tab pos="1485900" algn="l"/>
              </a:tabLst>
            </a:pPr>
            <a:r>
              <a:rPr lang="en-US" sz="1800" dirty="0">
                <a:latin typeface="Courier New" pitchFamily="49" charset="0"/>
                <a:ea typeface="MS Mincho" pitchFamily="49" charset="-128"/>
              </a:rPr>
              <a:t>}</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33400" y="533400"/>
            <a:ext cx="6413500" cy="573088"/>
          </a:xfrm>
        </p:spPr>
        <p:txBody>
          <a:bodyPr/>
          <a:lstStyle/>
          <a:p>
            <a:pPr eaLnBrk="1" hangingPunct="1"/>
            <a:r>
              <a:rPr lang="en-US" smtClean="0"/>
              <a:t>Vulnerable Buffer Code</a:t>
            </a:r>
          </a:p>
        </p:txBody>
      </p:sp>
      <p:sp>
        <p:nvSpPr>
          <p:cNvPr id="23555" name="Rectangle 3"/>
          <p:cNvSpPr>
            <a:spLocks noChangeArrowheads="1"/>
          </p:cNvSpPr>
          <p:nvPr/>
        </p:nvSpPr>
        <p:spPr bwMode="auto">
          <a:xfrm>
            <a:off x="609600" y="3124200"/>
            <a:ext cx="3657600" cy="828432"/>
          </a:xfrm>
          <a:prstGeom prst="rect">
            <a:avLst/>
          </a:prstGeom>
          <a:solidFill>
            <a:srgbClr val="F6F5BD"/>
          </a:solidFill>
          <a:ln w="12700">
            <a:solidFill>
              <a:schemeClr val="tx1"/>
            </a:solidFill>
            <a:miter lim="800000"/>
            <a:headEnd/>
            <a:tailEnd/>
          </a:ln>
        </p:spPr>
        <p:txBody>
          <a:bodyPr lIns="90487" tIns="44450" rIns="90487" bIns="44450">
            <a:spAutoFit/>
          </a:bodyPr>
          <a:lstStyle/>
          <a:p>
            <a:pPr eaLnBrk="0" hangingPunct="0">
              <a:tabLst>
                <a:tab pos="457200" algn="l"/>
                <a:tab pos="1485900" algn="l"/>
              </a:tabLst>
            </a:pPr>
            <a:r>
              <a:rPr lang="en-US" sz="1600" dirty="0" smtClean="0">
                <a:latin typeface="Courier New" pitchFamily="49" charset="0"/>
                <a:ea typeface="MS Mincho" pitchFamily="49" charset="-128"/>
              </a:rPr>
              <a:t>void </a:t>
            </a:r>
            <a:r>
              <a:rPr lang="en-US" sz="1600" dirty="0" err="1" smtClean="0">
                <a:latin typeface="Courier New" pitchFamily="49" charset="0"/>
                <a:ea typeface="MS Mincho" pitchFamily="49" charset="-128"/>
              </a:rPr>
              <a:t>call_echo</a:t>
            </a:r>
            <a:r>
              <a:rPr lang="en-US" sz="1600" dirty="0" smtClean="0">
                <a:latin typeface="Courier New" pitchFamily="49" charset="0"/>
                <a:ea typeface="MS Mincho" pitchFamily="49" charset="-128"/>
              </a:rPr>
              <a:t>() {</a:t>
            </a:r>
          </a:p>
          <a:p>
            <a:pPr eaLnBrk="0" hangingPunct="0">
              <a:tabLst>
                <a:tab pos="457200" algn="l"/>
                <a:tab pos="1485900" algn="l"/>
              </a:tabLst>
            </a:pPr>
            <a:r>
              <a:rPr lang="en-US" sz="1600" dirty="0" smtClean="0">
                <a:latin typeface="Courier New" pitchFamily="49" charset="0"/>
                <a:ea typeface="MS Mincho" pitchFamily="49" charset="-128"/>
              </a:rPr>
              <a:t>    echo();</a:t>
            </a:r>
          </a:p>
          <a:p>
            <a:pPr eaLnBrk="0" hangingPunct="0">
              <a:tabLst>
                <a:tab pos="457200" algn="l"/>
                <a:tab pos="1485900" algn="l"/>
              </a:tabLst>
            </a:pPr>
            <a:r>
              <a:rPr lang="en-US" sz="1600" dirty="0" smtClean="0">
                <a:latin typeface="Courier New" pitchFamily="49" charset="0"/>
                <a:ea typeface="MS Mincho" pitchFamily="49" charset="-128"/>
              </a:rPr>
              <a:t>}</a:t>
            </a:r>
            <a:endParaRPr lang="en-US" sz="1600" dirty="0">
              <a:latin typeface="Courier New" pitchFamily="49" charset="0"/>
              <a:ea typeface="MS Mincho" pitchFamily="49" charset="-128"/>
            </a:endParaRPr>
          </a:p>
        </p:txBody>
      </p:sp>
      <p:sp>
        <p:nvSpPr>
          <p:cNvPr id="23556" name="Rectangle 4"/>
          <p:cNvSpPr>
            <a:spLocks noChangeArrowheads="1"/>
          </p:cNvSpPr>
          <p:nvPr/>
        </p:nvSpPr>
        <p:spPr bwMode="auto">
          <a:xfrm>
            <a:off x="609600" y="1219200"/>
            <a:ext cx="5029200" cy="1812925"/>
          </a:xfrm>
          <a:prstGeom prst="rect">
            <a:avLst/>
          </a:prstGeom>
          <a:solidFill>
            <a:srgbClr val="F6F5BD"/>
          </a:solidFill>
          <a:ln w="12700">
            <a:solidFill>
              <a:schemeClr val="tx1"/>
            </a:solidFill>
            <a:miter lim="800000"/>
            <a:headEnd/>
            <a:tailEnd/>
          </a:ln>
        </p:spPr>
        <p:txBody>
          <a:bodyPr lIns="90487" tIns="44450" rIns="90487" bIns="44450">
            <a:spAutoFit/>
          </a:bodyPr>
          <a:lstStyle/>
          <a:p>
            <a:pPr eaLnBrk="0" hangingPunct="0">
              <a:tabLst>
                <a:tab pos="457200" algn="l"/>
                <a:tab pos="1485900" algn="l"/>
              </a:tabLst>
            </a:pPr>
            <a:r>
              <a:rPr lang="en-US" sz="1600" dirty="0">
                <a:latin typeface="Courier New" pitchFamily="49" charset="0"/>
                <a:ea typeface="MS Mincho" pitchFamily="49" charset="-128"/>
              </a:rPr>
              <a:t>/* Echo Line */</a:t>
            </a:r>
            <a:br>
              <a:rPr lang="en-US" sz="1600" dirty="0">
                <a:latin typeface="Courier New" pitchFamily="49" charset="0"/>
                <a:ea typeface="MS Mincho" pitchFamily="49" charset="-128"/>
              </a:rPr>
            </a:br>
            <a:r>
              <a:rPr lang="en-US" sz="1600" dirty="0">
                <a:latin typeface="Courier New" pitchFamily="49" charset="0"/>
                <a:ea typeface="MS Mincho" pitchFamily="49" charset="-128"/>
              </a:rPr>
              <a:t>void echo()</a:t>
            </a:r>
            <a:br>
              <a:rPr lang="en-US" sz="1600" dirty="0">
                <a:latin typeface="Courier New" pitchFamily="49" charset="0"/>
                <a:ea typeface="MS Mincho" pitchFamily="49" charset="-128"/>
              </a:rPr>
            </a:br>
            <a:r>
              <a:rPr lang="en-US" sz="1600" dirty="0">
                <a:latin typeface="Courier New" pitchFamily="49" charset="0"/>
                <a:ea typeface="MS Mincho" pitchFamily="49" charset="-128"/>
              </a:rPr>
              <a:t>{</a:t>
            </a:r>
            <a:br>
              <a:rPr lang="en-US" sz="1600" dirty="0">
                <a:latin typeface="Courier New" pitchFamily="49" charset="0"/>
                <a:ea typeface="MS Mincho" pitchFamily="49" charset="-128"/>
              </a:rPr>
            </a:br>
            <a:r>
              <a:rPr lang="en-US" sz="1600" dirty="0">
                <a:latin typeface="Courier New" pitchFamily="49" charset="0"/>
                <a:ea typeface="MS Mincho" pitchFamily="49" charset="-128"/>
              </a:rPr>
              <a:t>    char </a:t>
            </a:r>
            <a:r>
              <a:rPr lang="en-US" sz="1600" dirty="0" err="1">
                <a:latin typeface="Courier New" pitchFamily="49" charset="0"/>
                <a:ea typeface="MS Mincho" pitchFamily="49" charset="-128"/>
              </a:rPr>
              <a:t>buf</a:t>
            </a:r>
            <a:r>
              <a:rPr lang="en-US" sz="1600" dirty="0">
                <a:latin typeface="Courier New" pitchFamily="49" charset="0"/>
                <a:ea typeface="MS Mincho" pitchFamily="49" charset="-128"/>
              </a:rPr>
              <a:t>[4];  /* Way too small! */</a:t>
            </a:r>
            <a:br>
              <a:rPr lang="en-US" sz="1600" dirty="0">
                <a:latin typeface="Courier New" pitchFamily="49" charset="0"/>
                <a:ea typeface="MS Mincho" pitchFamily="49" charset="-128"/>
              </a:rPr>
            </a:br>
            <a:r>
              <a:rPr lang="en-US" sz="1600" dirty="0">
                <a:latin typeface="Courier New" pitchFamily="49" charset="0"/>
                <a:ea typeface="MS Mincho" pitchFamily="49" charset="-128"/>
              </a:rPr>
              <a:t>    gets(</a:t>
            </a:r>
            <a:r>
              <a:rPr lang="en-US" sz="1600" dirty="0" err="1">
                <a:latin typeface="Courier New" pitchFamily="49" charset="0"/>
                <a:ea typeface="MS Mincho" pitchFamily="49" charset="-128"/>
              </a:rPr>
              <a:t>buf</a:t>
            </a:r>
            <a:r>
              <a:rPr lang="en-US" sz="1600" dirty="0">
                <a:latin typeface="Courier New" pitchFamily="49" charset="0"/>
                <a:ea typeface="MS Mincho" pitchFamily="49" charset="-128"/>
              </a:rPr>
              <a:t>);</a:t>
            </a:r>
            <a:br>
              <a:rPr lang="en-US" sz="1600" dirty="0">
                <a:latin typeface="Courier New" pitchFamily="49" charset="0"/>
                <a:ea typeface="MS Mincho" pitchFamily="49" charset="-128"/>
              </a:rPr>
            </a:br>
            <a:r>
              <a:rPr lang="en-US" sz="1600" dirty="0">
                <a:latin typeface="Courier New" pitchFamily="49" charset="0"/>
                <a:ea typeface="MS Mincho" pitchFamily="49" charset="-128"/>
              </a:rPr>
              <a:t>    puts(</a:t>
            </a:r>
            <a:r>
              <a:rPr lang="en-US" sz="1600" dirty="0" err="1">
                <a:latin typeface="Courier New" pitchFamily="49" charset="0"/>
                <a:ea typeface="MS Mincho" pitchFamily="49" charset="-128"/>
              </a:rPr>
              <a:t>buf</a:t>
            </a:r>
            <a:r>
              <a:rPr lang="en-US" sz="1600" dirty="0">
                <a:latin typeface="Courier New" pitchFamily="49" charset="0"/>
                <a:ea typeface="MS Mincho" pitchFamily="49" charset="-128"/>
              </a:rPr>
              <a:t>);</a:t>
            </a:r>
            <a:br>
              <a:rPr lang="en-US" sz="1600" dirty="0">
                <a:latin typeface="Courier New" pitchFamily="49" charset="0"/>
                <a:ea typeface="MS Mincho" pitchFamily="49" charset="-128"/>
              </a:rPr>
            </a:br>
            <a:r>
              <a:rPr lang="en-US" sz="1600" dirty="0">
                <a:latin typeface="Courier New" pitchFamily="49" charset="0"/>
                <a:ea typeface="MS Mincho" pitchFamily="49" charset="-128"/>
              </a:rPr>
              <a:t>}</a:t>
            </a:r>
          </a:p>
        </p:txBody>
      </p:sp>
      <p:sp>
        <p:nvSpPr>
          <p:cNvPr id="5" name="Rectangle 3"/>
          <p:cNvSpPr>
            <a:spLocks noChangeArrowheads="1"/>
          </p:cNvSpPr>
          <p:nvPr/>
        </p:nvSpPr>
        <p:spPr bwMode="auto">
          <a:xfrm>
            <a:off x="3352800" y="4133850"/>
            <a:ext cx="5257800" cy="828432"/>
          </a:xfrm>
          <a:prstGeom prst="rect">
            <a:avLst/>
          </a:prstGeom>
          <a:solidFill>
            <a:schemeClr val="bg1">
              <a:lumMod val="95000"/>
            </a:schemeClr>
          </a:solidFill>
          <a:ln w="12700">
            <a:solidFill>
              <a:schemeClr val="tx1"/>
            </a:solidFill>
            <a:miter lim="800000"/>
            <a:headEnd/>
            <a:tailEnd/>
          </a:ln>
          <a:effectLst/>
        </p:spPr>
        <p:txBody>
          <a:bodyPr wrap="square" lIns="90487" tIns="44450" rIns="90487" bIns="44450">
            <a:spAutoFit/>
          </a:bodyPr>
          <a:lstStyle/>
          <a:p>
            <a:pPr eaLnBrk="0" hangingPunct="0">
              <a:tabLst>
                <a:tab pos="457200" algn="l"/>
                <a:tab pos="1485900" algn="l"/>
              </a:tabLst>
              <a:defRPr/>
            </a:pPr>
            <a:r>
              <a:rPr lang="en-US" sz="1600" dirty="0" err="1">
                <a:latin typeface="Courier New" pitchFamily="49" charset="0"/>
                <a:ea typeface="MS Mincho" pitchFamily="49" charset="-128"/>
                <a:cs typeface="+mn-cs"/>
              </a:rPr>
              <a:t>unix</a:t>
            </a:r>
            <a:r>
              <a:rPr lang="en-US" sz="1600" dirty="0">
                <a:latin typeface="Courier New" pitchFamily="49" charset="0"/>
                <a:ea typeface="MS Mincho" pitchFamily="49" charset="-128"/>
                <a:cs typeface="+mn-cs"/>
              </a:rPr>
              <a:t>&gt;</a:t>
            </a:r>
            <a:r>
              <a:rPr lang="en-US" sz="1600" i="1" dirty="0">
                <a:latin typeface="Courier New" pitchFamily="49" charset="0"/>
                <a:ea typeface="MS Mincho" pitchFamily="49" charset="-128"/>
                <a:cs typeface="+mn-cs"/>
              </a:rPr>
              <a:t>./</a:t>
            </a:r>
            <a:r>
              <a:rPr lang="en-US" sz="1600" i="1" dirty="0" err="1" smtClean="0">
                <a:latin typeface="Courier New" pitchFamily="49" charset="0"/>
                <a:ea typeface="MS Mincho" pitchFamily="49" charset="-128"/>
                <a:cs typeface="+mn-cs"/>
              </a:rPr>
              <a:t>bufdemo-nsp</a:t>
            </a:r>
            <a:endParaRPr lang="en-US" sz="1600" i="1" dirty="0">
              <a:latin typeface="Courier New" pitchFamily="49" charset="0"/>
              <a:ea typeface="MS Mincho" pitchFamily="49" charset="-128"/>
              <a:cs typeface="+mn-cs"/>
            </a:endParaRPr>
          </a:p>
          <a:p>
            <a:pPr eaLnBrk="0" hangingPunct="0">
              <a:tabLst>
                <a:tab pos="457200" algn="l"/>
                <a:tab pos="1485900" algn="l"/>
              </a:tabLst>
              <a:defRPr/>
            </a:pPr>
            <a:r>
              <a:rPr lang="en-US" sz="1600" dirty="0">
                <a:latin typeface="Courier New" pitchFamily="49" charset="0"/>
                <a:ea typeface="MS Mincho" pitchFamily="49" charset="-128"/>
                <a:cs typeface="+mn-cs"/>
              </a:rPr>
              <a:t>Type a </a:t>
            </a:r>
            <a:r>
              <a:rPr lang="en-US" sz="1600" dirty="0" smtClean="0">
                <a:latin typeface="Courier New" pitchFamily="49" charset="0"/>
                <a:ea typeface="MS Mincho" pitchFamily="49" charset="-128"/>
                <a:cs typeface="+mn-cs"/>
              </a:rPr>
              <a:t>string:</a:t>
            </a:r>
            <a:r>
              <a:rPr lang="en-US" sz="1600" i="1" dirty="0" smtClean="0">
                <a:latin typeface="Courier New" pitchFamily="49" charset="0"/>
                <a:ea typeface="MS Mincho" pitchFamily="49" charset="-128"/>
                <a:cs typeface="+mn-cs"/>
              </a:rPr>
              <a:t>01234567890123456789012</a:t>
            </a:r>
            <a:endParaRPr lang="en-US" sz="1600" i="1" dirty="0">
              <a:latin typeface="Courier New" pitchFamily="49" charset="0"/>
              <a:ea typeface="MS Mincho" pitchFamily="49" charset="-128"/>
              <a:cs typeface="+mn-cs"/>
            </a:endParaRPr>
          </a:p>
          <a:p>
            <a:pPr eaLnBrk="0" hangingPunct="0">
              <a:tabLst>
                <a:tab pos="457200" algn="l"/>
                <a:tab pos="1485900" algn="l"/>
              </a:tabLst>
              <a:defRPr/>
            </a:pPr>
            <a:r>
              <a:rPr lang="en-US" sz="1600" dirty="0" smtClean="0">
                <a:latin typeface="Courier New" pitchFamily="49" charset="0"/>
                <a:ea typeface="MS Mincho" pitchFamily="49" charset="-128"/>
              </a:rPr>
              <a:t>01234567890123456789012</a:t>
            </a:r>
            <a:endParaRPr lang="en-US" sz="1600" dirty="0">
              <a:latin typeface="Courier New" pitchFamily="49" charset="0"/>
              <a:ea typeface="MS Mincho" pitchFamily="49" charset="-128"/>
              <a:cs typeface="+mn-cs"/>
            </a:endParaRPr>
          </a:p>
        </p:txBody>
      </p:sp>
      <p:sp>
        <p:nvSpPr>
          <p:cNvPr id="6" name="Rectangle 4"/>
          <p:cNvSpPr>
            <a:spLocks noChangeArrowheads="1"/>
          </p:cNvSpPr>
          <p:nvPr/>
        </p:nvSpPr>
        <p:spPr bwMode="auto">
          <a:xfrm>
            <a:off x="3352800" y="5267325"/>
            <a:ext cx="5257800" cy="1074653"/>
          </a:xfrm>
          <a:prstGeom prst="rect">
            <a:avLst/>
          </a:prstGeom>
          <a:solidFill>
            <a:schemeClr val="bg1">
              <a:lumMod val="95000"/>
            </a:schemeClr>
          </a:solidFill>
          <a:ln w="12700">
            <a:solidFill>
              <a:schemeClr val="tx1"/>
            </a:solidFill>
            <a:miter lim="800000"/>
            <a:headEnd/>
            <a:tailEnd/>
          </a:ln>
          <a:effectLst/>
        </p:spPr>
        <p:txBody>
          <a:bodyPr wrap="square" lIns="90487" tIns="44450" rIns="90487" bIns="44450">
            <a:spAutoFit/>
          </a:bodyPr>
          <a:lstStyle/>
          <a:p>
            <a:pPr eaLnBrk="0" hangingPunct="0">
              <a:tabLst>
                <a:tab pos="457200" algn="l"/>
                <a:tab pos="1485900" algn="l"/>
              </a:tabLst>
              <a:defRPr/>
            </a:pPr>
            <a:r>
              <a:rPr lang="en-US" sz="1600" dirty="0" err="1">
                <a:latin typeface="Courier New" pitchFamily="49" charset="0"/>
                <a:ea typeface="MS Mincho" pitchFamily="49" charset="-128"/>
                <a:cs typeface="+mn-cs"/>
              </a:rPr>
              <a:t>unix</a:t>
            </a:r>
            <a:r>
              <a:rPr lang="en-US" sz="1600" dirty="0">
                <a:latin typeface="Courier New" pitchFamily="49" charset="0"/>
                <a:ea typeface="MS Mincho" pitchFamily="49" charset="-128"/>
                <a:cs typeface="+mn-cs"/>
              </a:rPr>
              <a:t>&gt;./</a:t>
            </a:r>
            <a:r>
              <a:rPr lang="en-US" sz="1600" dirty="0" err="1" smtClean="0">
                <a:latin typeface="Courier New" pitchFamily="49" charset="0"/>
                <a:ea typeface="MS Mincho" pitchFamily="49" charset="-128"/>
                <a:cs typeface="+mn-cs"/>
              </a:rPr>
              <a:t>bufdemo-nsp</a:t>
            </a:r>
            <a:endParaRPr lang="en-US" sz="1600" dirty="0">
              <a:latin typeface="Courier New" pitchFamily="49" charset="0"/>
              <a:ea typeface="MS Mincho" pitchFamily="49" charset="-128"/>
              <a:cs typeface="+mn-cs"/>
            </a:endParaRPr>
          </a:p>
          <a:p>
            <a:pPr eaLnBrk="0" hangingPunct="0">
              <a:tabLst>
                <a:tab pos="457200" algn="l"/>
                <a:tab pos="1485900" algn="l"/>
              </a:tabLst>
              <a:defRPr/>
            </a:pPr>
            <a:r>
              <a:rPr lang="en-US" sz="1600" dirty="0">
                <a:latin typeface="Courier New" pitchFamily="49" charset="0"/>
                <a:ea typeface="MS Mincho" pitchFamily="49" charset="-128"/>
                <a:cs typeface="+mn-cs"/>
              </a:rPr>
              <a:t>Type a </a:t>
            </a:r>
            <a:r>
              <a:rPr lang="en-US" sz="1600" dirty="0" smtClean="0">
                <a:latin typeface="Courier New" pitchFamily="49" charset="0"/>
                <a:ea typeface="MS Mincho" pitchFamily="49" charset="-128"/>
                <a:cs typeface="+mn-cs"/>
              </a:rPr>
              <a:t>string:</a:t>
            </a:r>
            <a:r>
              <a:rPr lang="en-US" sz="1600" i="1" dirty="0" smtClean="0">
                <a:latin typeface="Courier New" pitchFamily="49" charset="0"/>
                <a:ea typeface="MS Mincho" pitchFamily="49" charset="-128"/>
              </a:rPr>
              <a:t>012345678901234567890123</a:t>
            </a:r>
            <a:endParaRPr lang="en-US" sz="1600" i="1" dirty="0">
              <a:latin typeface="Courier New" pitchFamily="49" charset="0"/>
              <a:ea typeface="MS Mincho" pitchFamily="49" charset="-128"/>
            </a:endParaRPr>
          </a:p>
          <a:p>
            <a:pPr eaLnBrk="0" hangingPunct="0">
              <a:tabLst>
                <a:tab pos="457200" algn="l"/>
                <a:tab pos="1485900" algn="l"/>
              </a:tabLst>
              <a:defRPr/>
            </a:pPr>
            <a:r>
              <a:rPr lang="en-US" sz="1600" dirty="0" smtClean="0">
                <a:latin typeface="Courier New" pitchFamily="49" charset="0"/>
                <a:ea typeface="MS Mincho" pitchFamily="49" charset="-128"/>
              </a:rPr>
              <a:t>012345678901234567890123</a:t>
            </a:r>
            <a:endParaRPr lang="en-US" sz="1600" dirty="0">
              <a:latin typeface="Courier New" pitchFamily="49" charset="0"/>
              <a:ea typeface="MS Mincho" pitchFamily="49" charset="-128"/>
            </a:endParaRPr>
          </a:p>
          <a:p>
            <a:pPr eaLnBrk="0" hangingPunct="0">
              <a:tabLst>
                <a:tab pos="457200" algn="l"/>
                <a:tab pos="1485900" algn="l"/>
              </a:tabLst>
              <a:defRPr/>
            </a:pPr>
            <a:r>
              <a:rPr lang="en-US" sz="1600" dirty="0" smtClean="0">
                <a:latin typeface="Courier New" pitchFamily="49" charset="0"/>
                <a:ea typeface="MS Mincho" pitchFamily="49" charset="-128"/>
                <a:cs typeface="+mn-cs"/>
              </a:rPr>
              <a:t>Segmentation </a:t>
            </a:r>
            <a:r>
              <a:rPr lang="en-US" sz="1600" dirty="0">
                <a:latin typeface="Courier New" pitchFamily="49" charset="0"/>
                <a:ea typeface="MS Mincho" pitchFamily="49" charset="-128"/>
                <a:cs typeface="+mn-cs"/>
              </a:rPr>
              <a:t>Fault</a:t>
            </a:r>
          </a:p>
        </p:txBody>
      </p:sp>
      <p:sp>
        <p:nvSpPr>
          <p:cNvPr id="2" name="TextBox 1"/>
          <p:cNvSpPr txBox="1"/>
          <p:nvPr/>
        </p:nvSpPr>
        <p:spPr>
          <a:xfrm>
            <a:off x="5867400" y="1948934"/>
            <a:ext cx="2936621" cy="830997"/>
          </a:xfrm>
          <a:prstGeom prst="rect">
            <a:avLst/>
          </a:prstGeom>
          <a:noFill/>
        </p:spPr>
        <p:txBody>
          <a:bodyPr wrap="none" rtlCol="0">
            <a:spAutoFit/>
          </a:bodyPr>
          <a:lstStyle/>
          <a:p>
            <a:pPr marL="342900" indent="-342900">
              <a:buFont typeface="Wingdings" charset="0"/>
              <a:buChar char="ç"/>
            </a:pPr>
            <a:r>
              <a:rPr lang="en-US" dirty="0" smtClean="0">
                <a:solidFill>
                  <a:srgbClr val="C00000"/>
                </a:solidFill>
                <a:latin typeface="Calibri" pitchFamily="34" charset="0"/>
                <a:sym typeface="Wingdings"/>
              </a:rPr>
              <a:t>btw, how big </a:t>
            </a:r>
          </a:p>
          <a:p>
            <a:r>
              <a:rPr lang="en-US" dirty="0">
                <a:solidFill>
                  <a:srgbClr val="C00000"/>
                </a:solidFill>
                <a:latin typeface="Calibri" pitchFamily="34" charset="0"/>
                <a:sym typeface="Wingdings"/>
              </a:rPr>
              <a:t>	</a:t>
            </a:r>
            <a:r>
              <a:rPr lang="en-US" dirty="0" smtClean="0">
                <a:solidFill>
                  <a:srgbClr val="C00000"/>
                </a:solidFill>
                <a:latin typeface="Calibri" pitchFamily="34" charset="0"/>
                <a:sym typeface="Wingdings"/>
              </a:rPr>
              <a:t>is big enough?</a:t>
            </a:r>
            <a:endParaRPr lang="en-US" dirty="0" smtClean="0">
              <a:solidFill>
                <a:srgbClr val="C00000"/>
              </a:solidFill>
              <a:latin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44500" y="417513"/>
            <a:ext cx="7099300" cy="573087"/>
          </a:xfrm>
        </p:spPr>
        <p:txBody>
          <a:bodyPr/>
          <a:lstStyle/>
          <a:p>
            <a:pPr eaLnBrk="1" hangingPunct="1"/>
            <a:r>
              <a:rPr lang="en-US" smtClean="0"/>
              <a:t>Buffer Overflow Disassembly</a:t>
            </a:r>
          </a:p>
        </p:txBody>
      </p:sp>
      <p:sp>
        <p:nvSpPr>
          <p:cNvPr id="448516" name="Rectangle 4"/>
          <p:cNvSpPr>
            <a:spLocks noChangeArrowheads="1"/>
          </p:cNvSpPr>
          <p:nvPr/>
        </p:nvSpPr>
        <p:spPr bwMode="auto">
          <a:xfrm>
            <a:off x="444500" y="1600200"/>
            <a:ext cx="8578850" cy="2305760"/>
          </a:xfrm>
          <a:prstGeom prst="rect">
            <a:avLst/>
          </a:prstGeom>
          <a:solidFill>
            <a:schemeClr val="bg1">
              <a:lumMod val="95000"/>
            </a:schemeClr>
          </a:solidFill>
          <a:ln w="12700">
            <a:solidFill>
              <a:schemeClr val="tx1"/>
            </a:solidFill>
            <a:miter lim="800000"/>
            <a:headEnd/>
            <a:tailEnd/>
          </a:ln>
          <a:effectLst/>
        </p:spPr>
        <p:txBody>
          <a:bodyPr wrap="square" lIns="90487" tIns="44450" rIns="90487" bIns="44450">
            <a:spAutoFit/>
          </a:bodyPr>
          <a:lstStyle/>
          <a:p>
            <a:pPr eaLnBrk="0" hangingPunct="0">
              <a:tabLst>
                <a:tab pos="457200" algn="l"/>
                <a:tab pos="1485900" algn="l"/>
                <a:tab pos="3771900" algn="l"/>
                <a:tab pos="3943350" algn="l"/>
              </a:tabLst>
              <a:defRPr/>
            </a:pPr>
            <a:r>
              <a:rPr lang="en-US" sz="1800" dirty="0" smtClean="0">
                <a:latin typeface="Courier New" pitchFamily="49" charset="0"/>
                <a:ea typeface="MS Mincho" pitchFamily="49" charset="-128"/>
                <a:cs typeface="+mn-cs"/>
              </a:rPr>
              <a:t> </a:t>
            </a:r>
            <a:r>
              <a:rPr lang="en-US" sz="1800" dirty="0">
                <a:latin typeface="Courier New" pitchFamily="49" charset="0"/>
                <a:ea typeface="MS Mincho" pitchFamily="49" charset="-128"/>
                <a:cs typeface="+mn-cs"/>
              </a:rPr>
              <a:t>00000000004006cf &lt;echo&gt;:</a:t>
            </a:r>
          </a:p>
          <a:p>
            <a:pPr eaLnBrk="0" hangingPunct="0">
              <a:tabLst>
                <a:tab pos="457200" algn="l"/>
                <a:tab pos="1485900" algn="l"/>
                <a:tab pos="3771900" algn="l"/>
                <a:tab pos="3943350" algn="l"/>
              </a:tabLst>
              <a:defRPr/>
            </a:pPr>
            <a:r>
              <a:rPr lang="en-US" sz="1800" dirty="0">
                <a:latin typeface="Courier New" pitchFamily="49" charset="0"/>
                <a:ea typeface="MS Mincho" pitchFamily="49" charset="-128"/>
                <a:cs typeface="+mn-cs"/>
              </a:rPr>
              <a:t>  4006cf:	48 83 </a:t>
            </a:r>
            <a:r>
              <a:rPr lang="en-US" sz="1800" dirty="0" err="1">
                <a:latin typeface="Courier New" pitchFamily="49" charset="0"/>
                <a:ea typeface="MS Mincho" pitchFamily="49" charset="-128"/>
                <a:cs typeface="+mn-cs"/>
              </a:rPr>
              <a:t>ec</a:t>
            </a:r>
            <a:r>
              <a:rPr lang="en-US" sz="1800" dirty="0">
                <a:latin typeface="Courier New" pitchFamily="49" charset="0"/>
                <a:ea typeface="MS Mincho" pitchFamily="49" charset="-128"/>
                <a:cs typeface="+mn-cs"/>
              </a:rPr>
              <a:t> 18          	sub    </a:t>
            </a:r>
            <a:r>
              <a:rPr lang="en-US" sz="1800" dirty="0">
                <a:solidFill>
                  <a:srgbClr val="C00000"/>
                </a:solidFill>
                <a:latin typeface="Courier New" pitchFamily="49" charset="0"/>
                <a:ea typeface="MS Mincho" pitchFamily="49" charset="-128"/>
                <a:cs typeface="+mn-cs"/>
              </a:rPr>
              <a:t>$0x18</a:t>
            </a:r>
            <a:r>
              <a:rPr lang="en-US" sz="1800" dirty="0">
                <a:latin typeface="Courier New" pitchFamily="49" charset="0"/>
                <a:ea typeface="MS Mincho" pitchFamily="49" charset="-128"/>
                <a:cs typeface="+mn-cs"/>
              </a:rPr>
              <a:t>,%rsp</a:t>
            </a:r>
          </a:p>
          <a:p>
            <a:pPr eaLnBrk="0" hangingPunct="0">
              <a:tabLst>
                <a:tab pos="457200" algn="l"/>
                <a:tab pos="1485900" algn="l"/>
                <a:tab pos="3771900" algn="l"/>
                <a:tab pos="3943350" algn="l"/>
              </a:tabLst>
              <a:defRPr/>
            </a:pPr>
            <a:r>
              <a:rPr lang="en-US" sz="1800" dirty="0">
                <a:latin typeface="Courier New" pitchFamily="49" charset="0"/>
                <a:ea typeface="MS Mincho" pitchFamily="49" charset="-128"/>
                <a:cs typeface="+mn-cs"/>
              </a:rPr>
              <a:t>  4006d3:	48 89 e7             	</a:t>
            </a:r>
            <a:r>
              <a:rPr lang="en-US" sz="1800" dirty="0" err="1">
                <a:latin typeface="Courier New" pitchFamily="49" charset="0"/>
                <a:ea typeface="MS Mincho" pitchFamily="49" charset="-128"/>
                <a:cs typeface="+mn-cs"/>
              </a:rPr>
              <a:t>mov</a:t>
            </a:r>
            <a:r>
              <a:rPr lang="en-US" sz="1800" dirty="0">
                <a:latin typeface="Courier New" pitchFamily="49" charset="0"/>
                <a:ea typeface="MS Mincho" pitchFamily="49" charset="-128"/>
                <a:cs typeface="+mn-cs"/>
              </a:rPr>
              <a:t>    </a:t>
            </a:r>
            <a:r>
              <a:rPr lang="en-US" sz="1800" dirty="0">
                <a:solidFill>
                  <a:srgbClr val="C00000"/>
                </a:solidFill>
                <a:latin typeface="Courier New" pitchFamily="49" charset="0"/>
                <a:ea typeface="MS Mincho" pitchFamily="49" charset="-128"/>
                <a:cs typeface="+mn-cs"/>
              </a:rPr>
              <a:t>%</a:t>
            </a:r>
            <a:r>
              <a:rPr lang="en-US" sz="1800" dirty="0" err="1">
                <a:solidFill>
                  <a:srgbClr val="C00000"/>
                </a:solidFill>
                <a:latin typeface="Courier New" pitchFamily="49" charset="0"/>
                <a:ea typeface="MS Mincho" pitchFamily="49" charset="-128"/>
                <a:cs typeface="+mn-cs"/>
              </a:rPr>
              <a:t>rsp</a:t>
            </a:r>
            <a:r>
              <a:rPr lang="en-US" sz="1800" dirty="0">
                <a:solidFill>
                  <a:srgbClr val="C00000"/>
                </a:solidFill>
                <a:latin typeface="Courier New" pitchFamily="49" charset="0"/>
                <a:ea typeface="MS Mincho" pitchFamily="49" charset="-128"/>
                <a:cs typeface="+mn-cs"/>
              </a:rPr>
              <a:t>,%</a:t>
            </a:r>
            <a:r>
              <a:rPr lang="en-US" sz="1800" dirty="0" err="1">
                <a:solidFill>
                  <a:srgbClr val="C00000"/>
                </a:solidFill>
                <a:latin typeface="Courier New" pitchFamily="49" charset="0"/>
                <a:ea typeface="MS Mincho" pitchFamily="49" charset="-128"/>
                <a:cs typeface="+mn-cs"/>
              </a:rPr>
              <a:t>rdi</a:t>
            </a:r>
            <a:endParaRPr lang="en-US" sz="1800" dirty="0">
              <a:solidFill>
                <a:srgbClr val="C00000"/>
              </a:solidFill>
              <a:latin typeface="Courier New" pitchFamily="49" charset="0"/>
              <a:ea typeface="MS Mincho" pitchFamily="49" charset="-128"/>
              <a:cs typeface="+mn-cs"/>
            </a:endParaRPr>
          </a:p>
          <a:p>
            <a:pPr eaLnBrk="0" hangingPunct="0">
              <a:tabLst>
                <a:tab pos="457200" algn="l"/>
                <a:tab pos="1485900" algn="l"/>
                <a:tab pos="3771900" algn="l"/>
                <a:tab pos="3943350" algn="l"/>
              </a:tabLst>
              <a:defRPr/>
            </a:pPr>
            <a:r>
              <a:rPr lang="en-US" sz="1800" dirty="0">
                <a:latin typeface="Courier New" pitchFamily="49" charset="0"/>
                <a:ea typeface="MS Mincho" pitchFamily="49" charset="-128"/>
                <a:cs typeface="+mn-cs"/>
              </a:rPr>
              <a:t>  4006d6:	e8 a5 </a:t>
            </a:r>
            <a:r>
              <a:rPr lang="en-US" sz="1800" dirty="0" err="1">
                <a:latin typeface="Courier New" pitchFamily="49" charset="0"/>
                <a:ea typeface="MS Mincho" pitchFamily="49" charset="-128"/>
                <a:cs typeface="+mn-cs"/>
              </a:rPr>
              <a:t>ff</a:t>
            </a:r>
            <a:r>
              <a:rPr lang="en-US" sz="1800" dirty="0">
                <a:latin typeface="Courier New" pitchFamily="49" charset="0"/>
                <a:ea typeface="MS Mincho" pitchFamily="49" charset="-128"/>
                <a:cs typeface="+mn-cs"/>
              </a:rPr>
              <a:t> </a:t>
            </a:r>
            <a:r>
              <a:rPr lang="en-US" sz="1800" dirty="0" err="1">
                <a:latin typeface="Courier New" pitchFamily="49" charset="0"/>
                <a:ea typeface="MS Mincho" pitchFamily="49" charset="-128"/>
                <a:cs typeface="+mn-cs"/>
              </a:rPr>
              <a:t>ff</a:t>
            </a:r>
            <a:r>
              <a:rPr lang="en-US" sz="1800" dirty="0">
                <a:latin typeface="Courier New" pitchFamily="49" charset="0"/>
                <a:ea typeface="MS Mincho" pitchFamily="49" charset="-128"/>
                <a:cs typeface="+mn-cs"/>
              </a:rPr>
              <a:t> </a:t>
            </a:r>
            <a:r>
              <a:rPr lang="en-US" sz="1800" dirty="0" err="1">
                <a:latin typeface="Courier New" pitchFamily="49" charset="0"/>
                <a:ea typeface="MS Mincho" pitchFamily="49" charset="-128"/>
                <a:cs typeface="+mn-cs"/>
              </a:rPr>
              <a:t>ff</a:t>
            </a:r>
            <a:r>
              <a:rPr lang="en-US" sz="1800" dirty="0">
                <a:latin typeface="Courier New" pitchFamily="49" charset="0"/>
                <a:ea typeface="MS Mincho" pitchFamily="49" charset="-128"/>
                <a:cs typeface="+mn-cs"/>
              </a:rPr>
              <a:t>       	</a:t>
            </a:r>
            <a:r>
              <a:rPr lang="en-US" sz="1800" dirty="0" err="1">
                <a:latin typeface="Courier New" pitchFamily="49" charset="0"/>
                <a:ea typeface="MS Mincho" pitchFamily="49" charset="-128"/>
                <a:cs typeface="+mn-cs"/>
              </a:rPr>
              <a:t>callq</a:t>
            </a:r>
            <a:r>
              <a:rPr lang="en-US" sz="1800" dirty="0">
                <a:latin typeface="Courier New" pitchFamily="49" charset="0"/>
                <a:ea typeface="MS Mincho" pitchFamily="49" charset="-128"/>
                <a:cs typeface="+mn-cs"/>
              </a:rPr>
              <a:t>  400680 &lt;gets&gt;</a:t>
            </a:r>
          </a:p>
          <a:p>
            <a:pPr eaLnBrk="0" hangingPunct="0">
              <a:tabLst>
                <a:tab pos="457200" algn="l"/>
                <a:tab pos="1485900" algn="l"/>
                <a:tab pos="3771900" algn="l"/>
                <a:tab pos="3943350" algn="l"/>
              </a:tabLst>
              <a:defRPr/>
            </a:pPr>
            <a:r>
              <a:rPr lang="en-US" sz="1800" dirty="0">
                <a:latin typeface="Courier New" pitchFamily="49" charset="0"/>
                <a:ea typeface="MS Mincho" pitchFamily="49" charset="-128"/>
                <a:cs typeface="+mn-cs"/>
              </a:rPr>
              <a:t>  4006db:	48 89 e7             	</a:t>
            </a:r>
            <a:r>
              <a:rPr lang="en-US" sz="1800" dirty="0" err="1">
                <a:latin typeface="Courier New" pitchFamily="49" charset="0"/>
                <a:ea typeface="MS Mincho" pitchFamily="49" charset="-128"/>
                <a:cs typeface="+mn-cs"/>
              </a:rPr>
              <a:t>mov</a:t>
            </a:r>
            <a:r>
              <a:rPr lang="en-US" sz="1800" dirty="0">
                <a:latin typeface="Courier New" pitchFamily="49" charset="0"/>
                <a:ea typeface="MS Mincho" pitchFamily="49" charset="-128"/>
                <a:cs typeface="+mn-cs"/>
              </a:rPr>
              <a:t>    %</a:t>
            </a:r>
            <a:r>
              <a:rPr lang="en-US" sz="1800" dirty="0" err="1">
                <a:latin typeface="Courier New" pitchFamily="49" charset="0"/>
                <a:ea typeface="MS Mincho" pitchFamily="49" charset="-128"/>
                <a:cs typeface="+mn-cs"/>
              </a:rPr>
              <a:t>rsp</a:t>
            </a:r>
            <a:r>
              <a:rPr lang="en-US" sz="1800" dirty="0">
                <a:latin typeface="Courier New" pitchFamily="49" charset="0"/>
                <a:ea typeface="MS Mincho" pitchFamily="49" charset="-128"/>
                <a:cs typeface="+mn-cs"/>
              </a:rPr>
              <a:t>,%</a:t>
            </a:r>
            <a:r>
              <a:rPr lang="en-US" sz="1800" dirty="0" err="1">
                <a:latin typeface="Courier New" pitchFamily="49" charset="0"/>
                <a:ea typeface="MS Mincho" pitchFamily="49" charset="-128"/>
                <a:cs typeface="+mn-cs"/>
              </a:rPr>
              <a:t>rdi</a:t>
            </a:r>
            <a:endParaRPr lang="en-US" sz="1800" dirty="0">
              <a:latin typeface="Courier New" pitchFamily="49" charset="0"/>
              <a:ea typeface="MS Mincho" pitchFamily="49" charset="-128"/>
              <a:cs typeface="+mn-cs"/>
            </a:endParaRPr>
          </a:p>
          <a:p>
            <a:pPr eaLnBrk="0" hangingPunct="0">
              <a:tabLst>
                <a:tab pos="457200" algn="l"/>
                <a:tab pos="1485900" algn="l"/>
                <a:tab pos="3771900" algn="l"/>
                <a:tab pos="3943350" algn="l"/>
              </a:tabLst>
              <a:defRPr/>
            </a:pPr>
            <a:r>
              <a:rPr lang="en-US" sz="1800" dirty="0">
                <a:latin typeface="Courier New" pitchFamily="49" charset="0"/>
                <a:ea typeface="MS Mincho" pitchFamily="49" charset="-128"/>
                <a:cs typeface="+mn-cs"/>
              </a:rPr>
              <a:t>  4006de:	e8 3d </a:t>
            </a:r>
            <a:r>
              <a:rPr lang="en-US" sz="1800" dirty="0" err="1">
                <a:latin typeface="Courier New" pitchFamily="49" charset="0"/>
                <a:ea typeface="MS Mincho" pitchFamily="49" charset="-128"/>
                <a:cs typeface="+mn-cs"/>
              </a:rPr>
              <a:t>fe</a:t>
            </a:r>
            <a:r>
              <a:rPr lang="en-US" sz="1800" dirty="0">
                <a:latin typeface="Courier New" pitchFamily="49" charset="0"/>
                <a:ea typeface="MS Mincho" pitchFamily="49" charset="-128"/>
                <a:cs typeface="+mn-cs"/>
              </a:rPr>
              <a:t> </a:t>
            </a:r>
            <a:r>
              <a:rPr lang="en-US" sz="1800" dirty="0" err="1">
                <a:latin typeface="Courier New" pitchFamily="49" charset="0"/>
                <a:ea typeface="MS Mincho" pitchFamily="49" charset="-128"/>
                <a:cs typeface="+mn-cs"/>
              </a:rPr>
              <a:t>ff</a:t>
            </a:r>
            <a:r>
              <a:rPr lang="en-US" sz="1800" dirty="0">
                <a:latin typeface="Courier New" pitchFamily="49" charset="0"/>
                <a:ea typeface="MS Mincho" pitchFamily="49" charset="-128"/>
                <a:cs typeface="+mn-cs"/>
              </a:rPr>
              <a:t> </a:t>
            </a:r>
            <a:r>
              <a:rPr lang="en-US" sz="1800" dirty="0" err="1">
                <a:latin typeface="Courier New" pitchFamily="49" charset="0"/>
                <a:ea typeface="MS Mincho" pitchFamily="49" charset="-128"/>
                <a:cs typeface="+mn-cs"/>
              </a:rPr>
              <a:t>ff</a:t>
            </a:r>
            <a:r>
              <a:rPr lang="en-US" sz="1800" dirty="0">
                <a:latin typeface="Courier New" pitchFamily="49" charset="0"/>
                <a:ea typeface="MS Mincho" pitchFamily="49" charset="-128"/>
                <a:cs typeface="+mn-cs"/>
              </a:rPr>
              <a:t>       	</a:t>
            </a:r>
            <a:r>
              <a:rPr lang="en-US" sz="1800" dirty="0" err="1">
                <a:latin typeface="Courier New" pitchFamily="49" charset="0"/>
                <a:ea typeface="MS Mincho" pitchFamily="49" charset="-128"/>
                <a:cs typeface="+mn-cs"/>
              </a:rPr>
              <a:t>callq</a:t>
            </a:r>
            <a:r>
              <a:rPr lang="en-US" sz="1800" dirty="0">
                <a:latin typeface="Courier New" pitchFamily="49" charset="0"/>
                <a:ea typeface="MS Mincho" pitchFamily="49" charset="-128"/>
                <a:cs typeface="+mn-cs"/>
              </a:rPr>
              <a:t>  400520 &lt;</a:t>
            </a:r>
            <a:r>
              <a:rPr lang="en-US" sz="1800" dirty="0" err="1">
                <a:latin typeface="Courier New" pitchFamily="49" charset="0"/>
                <a:ea typeface="MS Mincho" pitchFamily="49" charset="-128"/>
                <a:cs typeface="+mn-cs"/>
              </a:rPr>
              <a:t>puts@plt</a:t>
            </a:r>
            <a:r>
              <a:rPr lang="en-US" sz="1800" dirty="0">
                <a:latin typeface="Courier New" pitchFamily="49" charset="0"/>
                <a:ea typeface="MS Mincho" pitchFamily="49" charset="-128"/>
                <a:cs typeface="+mn-cs"/>
              </a:rPr>
              <a:t>&gt;</a:t>
            </a:r>
          </a:p>
          <a:p>
            <a:pPr eaLnBrk="0" hangingPunct="0">
              <a:tabLst>
                <a:tab pos="457200" algn="l"/>
                <a:tab pos="1485900" algn="l"/>
                <a:tab pos="3771900" algn="l"/>
                <a:tab pos="3943350" algn="l"/>
              </a:tabLst>
              <a:defRPr/>
            </a:pPr>
            <a:r>
              <a:rPr lang="en-US" sz="1800" dirty="0">
                <a:latin typeface="Courier New" pitchFamily="49" charset="0"/>
                <a:ea typeface="MS Mincho" pitchFamily="49" charset="-128"/>
                <a:cs typeface="+mn-cs"/>
              </a:rPr>
              <a:t>  4006e3:	48 83 c4 18          	add    $0x18,%rsp</a:t>
            </a:r>
          </a:p>
          <a:p>
            <a:pPr eaLnBrk="0" hangingPunct="0">
              <a:tabLst>
                <a:tab pos="457200" algn="l"/>
                <a:tab pos="1485900" algn="l"/>
                <a:tab pos="3771900" algn="l"/>
                <a:tab pos="3943350" algn="l"/>
              </a:tabLst>
              <a:defRPr/>
            </a:pPr>
            <a:r>
              <a:rPr lang="en-US" sz="1800" dirty="0">
                <a:latin typeface="Courier New" pitchFamily="49" charset="0"/>
                <a:ea typeface="MS Mincho" pitchFamily="49" charset="-128"/>
                <a:cs typeface="+mn-cs"/>
              </a:rPr>
              <a:t>  4006e7:	c3                   	</a:t>
            </a:r>
            <a:r>
              <a:rPr lang="en-US" sz="1800" dirty="0" err="1">
                <a:latin typeface="Courier New" pitchFamily="49" charset="0"/>
                <a:ea typeface="MS Mincho" pitchFamily="49" charset="-128"/>
                <a:cs typeface="+mn-cs"/>
              </a:rPr>
              <a:t>retq</a:t>
            </a:r>
            <a:r>
              <a:rPr lang="en-US" sz="1800" dirty="0">
                <a:latin typeface="Courier New" pitchFamily="49" charset="0"/>
                <a:ea typeface="MS Mincho" pitchFamily="49" charset="-128"/>
                <a:cs typeface="+mn-cs"/>
              </a:rPr>
              <a:t> </a:t>
            </a:r>
            <a:endParaRPr lang="ro-RO" sz="1800" dirty="0">
              <a:latin typeface="Courier New" pitchFamily="49" charset="0"/>
              <a:ea typeface="MS Mincho" pitchFamily="49" charset="-128"/>
              <a:cs typeface="+mn-cs"/>
            </a:endParaRPr>
          </a:p>
        </p:txBody>
      </p:sp>
      <p:sp>
        <p:nvSpPr>
          <p:cNvPr id="24580" name="Rectangle 5"/>
          <p:cNvSpPr>
            <a:spLocks noChangeArrowheads="1"/>
          </p:cNvSpPr>
          <p:nvPr/>
        </p:nvSpPr>
        <p:spPr bwMode="auto">
          <a:xfrm>
            <a:off x="565150" y="4826501"/>
            <a:ext cx="8045450" cy="1474763"/>
          </a:xfrm>
          <a:prstGeom prst="rect">
            <a:avLst/>
          </a:prstGeom>
          <a:solidFill>
            <a:srgbClr val="F1C7C7"/>
          </a:solidFill>
          <a:ln w="12700">
            <a:solidFill>
              <a:schemeClr val="tx1"/>
            </a:solidFill>
            <a:miter lim="800000"/>
            <a:headEnd/>
            <a:tailEnd/>
          </a:ln>
        </p:spPr>
        <p:txBody>
          <a:bodyPr lIns="90487" tIns="44450" rIns="90487" bIns="44450">
            <a:spAutoFit/>
          </a:bodyPr>
          <a:lstStyle/>
          <a:p>
            <a:pPr eaLnBrk="0" hangingPunct="0">
              <a:tabLst>
                <a:tab pos="457200" algn="l"/>
                <a:tab pos="1485900" algn="l"/>
              </a:tabLst>
            </a:pPr>
            <a:r>
              <a:rPr lang="en-US" sz="1800" dirty="0">
                <a:latin typeface="Courier New" pitchFamily="49" charset="0"/>
                <a:ea typeface="MS Mincho" pitchFamily="49" charset="-128"/>
              </a:rPr>
              <a:t> </a:t>
            </a:r>
            <a:r>
              <a:rPr lang="en-US" sz="1800" dirty="0" smtClean="0">
                <a:latin typeface="Courier New" pitchFamily="49" charset="0"/>
                <a:ea typeface="MS Mincho" pitchFamily="49" charset="-128"/>
              </a:rPr>
              <a:t> 4006e8</a:t>
            </a:r>
            <a:r>
              <a:rPr lang="en-US" sz="1800" dirty="0">
                <a:latin typeface="Courier New" pitchFamily="49" charset="0"/>
                <a:ea typeface="MS Mincho" pitchFamily="49" charset="-128"/>
              </a:rPr>
              <a:t>:	48 83 </a:t>
            </a:r>
            <a:r>
              <a:rPr lang="en-US" sz="1800" dirty="0" err="1">
                <a:latin typeface="Courier New" pitchFamily="49" charset="0"/>
                <a:ea typeface="MS Mincho" pitchFamily="49" charset="-128"/>
              </a:rPr>
              <a:t>ec</a:t>
            </a:r>
            <a:r>
              <a:rPr lang="en-US" sz="1800" dirty="0">
                <a:latin typeface="Courier New" pitchFamily="49" charset="0"/>
                <a:ea typeface="MS Mincho" pitchFamily="49" charset="-128"/>
              </a:rPr>
              <a:t> 08          	sub    $0x8,%rsp</a:t>
            </a:r>
          </a:p>
          <a:p>
            <a:pPr eaLnBrk="0" hangingPunct="0">
              <a:tabLst>
                <a:tab pos="457200" algn="l"/>
                <a:tab pos="1485900" algn="l"/>
              </a:tabLst>
            </a:pPr>
            <a:r>
              <a:rPr lang="en-US" sz="1800" dirty="0">
                <a:latin typeface="Courier New" pitchFamily="49" charset="0"/>
                <a:ea typeface="MS Mincho" pitchFamily="49" charset="-128"/>
              </a:rPr>
              <a:t>  4006ec:	b8 00 00 00 00       	</a:t>
            </a:r>
            <a:r>
              <a:rPr lang="en-US" sz="1800" dirty="0" err="1">
                <a:latin typeface="Courier New" pitchFamily="49" charset="0"/>
                <a:ea typeface="MS Mincho" pitchFamily="49" charset="-128"/>
              </a:rPr>
              <a:t>mov</a:t>
            </a:r>
            <a:r>
              <a:rPr lang="en-US" sz="1800" dirty="0">
                <a:latin typeface="Courier New" pitchFamily="49" charset="0"/>
                <a:ea typeface="MS Mincho" pitchFamily="49" charset="-128"/>
              </a:rPr>
              <a:t>    $0x0,%eax</a:t>
            </a:r>
          </a:p>
          <a:p>
            <a:pPr eaLnBrk="0" hangingPunct="0">
              <a:tabLst>
                <a:tab pos="457200" algn="l"/>
                <a:tab pos="1485900" algn="l"/>
              </a:tabLst>
            </a:pPr>
            <a:r>
              <a:rPr lang="en-US" sz="1800" dirty="0">
                <a:latin typeface="Courier New" pitchFamily="49" charset="0"/>
                <a:ea typeface="MS Mincho" pitchFamily="49" charset="-128"/>
              </a:rPr>
              <a:t>  4006f1:	e8 d9 </a:t>
            </a:r>
            <a:r>
              <a:rPr lang="en-US" sz="1800" dirty="0" err="1">
                <a:latin typeface="Courier New" pitchFamily="49" charset="0"/>
                <a:ea typeface="MS Mincho" pitchFamily="49" charset="-128"/>
              </a:rPr>
              <a:t>ff</a:t>
            </a:r>
            <a:r>
              <a:rPr lang="en-US" sz="1800" dirty="0">
                <a:latin typeface="Courier New" pitchFamily="49" charset="0"/>
                <a:ea typeface="MS Mincho" pitchFamily="49" charset="-128"/>
              </a:rPr>
              <a:t> </a:t>
            </a:r>
            <a:r>
              <a:rPr lang="en-US" sz="1800" dirty="0" err="1">
                <a:latin typeface="Courier New" pitchFamily="49" charset="0"/>
                <a:ea typeface="MS Mincho" pitchFamily="49" charset="-128"/>
              </a:rPr>
              <a:t>ff</a:t>
            </a:r>
            <a:r>
              <a:rPr lang="en-US" sz="1800" dirty="0">
                <a:latin typeface="Courier New" pitchFamily="49" charset="0"/>
                <a:ea typeface="MS Mincho" pitchFamily="49" charset="-128"/>
              </a:rPr>
              <a:t> </a:t>
            </a:r>
            <a:r>
              <a:rPr lang="en-US" sz="1800" dirty="0" err="1">
                <a:latin typeface="Courier New" pitchFamily="49" charset="0"/>
                <a:ea typeface="MS Mincho" pitchFamily="49" charset="-128"/>
              </a:rPr>
              <a:t>ff</a:t>
            </a:r>
            <a:r>
              <a:rPr lang="en-US" sz="1800" dirty="0">
                <a:latin typeface="Courier New" pitchFamily="49" charset="0"/>
                <a:ea typeface="MS Mincho" pitchFamily="49" charset="-128"/>
              </a:rPr>
              <a:t>       	</a:t>
            </a:r>
            <a:r>
              <a:rPr lang="en-US" sz="1800" dirty="0" err="1">
                <a:latin typeface="Courier New" pitchFamily="49" charset="0"/>
                <a:ea typeface="MS Mincho" pitchFamily="49" charset="-128"/>
              </a:rPr>
              <a:t>callq</a:t>
            </a:r>
            <a:r>
              <a:rPr lang="en-US" sz="1800" dirty="0">
                <a:latin typeface="Courier New" pitchFamily="49" charset="0"/>
                <a:ea typeface="MS Mincho" pitchFamily="49" charset="-128"/>
              </a:rPr>
              <a:t>  4006cf &lt;echo&gt;</a:t>
            </a:r>
          </a:p>
          <a:p>
            <a:pPr eaLnBrk="0" hangingPunct="0">
              <a:tabLst>
                <a:tab pos="457200" algn="l"/>
                <a:tab pos="1485900" algn="l"/>
              </a:tabLst>
            </a:pPr>
            <a:r>
              <a:rPr lang="en-US" sz="1800" dirty="0">
                <a:latin typeface="Courier New" pitchFamily="49" charset="0"/>
                <a:ea typeface="MS Mincho" pitchFamily="49" charset="-128"/>
              </a:rPr>
              <a:t>  </a:t>
            </a:r>
            <a:r>
              <a:rPr lang="en-US" sz="1800" dirty="0">
                <a:solidFill>
                  <a:srgbClr val="0070C0"/>
                </a:solidFill>
                <a:latin typeface="Courier New" pitchFamily="49" charset="0"/>
                <a:ea typeface="MS Mincho" pitchFamily="49" charset="-128"/>
              </a:rPr>
              <a:t>4006f6</a:t>
            </a:r>
            <a:r>
              <a:rPr lang="en-US" sz="1800" dirty="0">
                <a:latin typeface="Courier New" pitchFamily="49" charset="0"/>
                <a:ea typeface="MS Mincho" pitchFamily="49" charset="-128"/>
              </a:rPr>
              <a:t>:	48 83 c4 08          	add    $0x8,%rsp</a:t>
            </a:r>
          </a:p>
          <a:p>
            <a:pPr eaLnBrk="0" hangingPunct="0">
              <a:tabLst>
                <a:tab pos="457200" algn="l"/>
                <a:tab pos="1485900" algn="l"/>
              </a:tabLst>
            </a:pPr>
            <a:r>
              <a:rPr lang="en-US" sz="1800" dirty="0">
                <a:latin typeface="Courier New" pitchFamily="49" charset="0"/>
                <a:ea typeface="MS Mincho" pitchFamily="49" charset="-128"/>
              </a:rPr>
              <a:t>  4006fa:	c3                   	</a:t>
            </a:r>
            <a:r>
              <a:rPr lang="en-US" sz="1800" dirty="0" err="1">
                <a:latin typeface="Courier New" pitchFamily="49" charset="0"/>
                <a:ea typeface="MS Mincho" pitchFamily="49" charset="-128"/>
              </a:rPr>
              <a:t>retq</a:t>
            </a:r>
            <a:r>
              <a:rPr lang="en-US" sz="1800" dirty="0">
                <a:latin typeface="Courier New" pitchFamily="49" charset="0"/>
                <a:ea typeface="MS Mincho" pitchFamily="49" charset="-128"/>
              </a:rPr>
              <a:t> </a:t>
            </a:r>
          </a:p>
        </p:txBody>
      </p:sp>
      <p:sp>
        <p:nvSpPr>
          <p:cNvPr id="5" name="TextBox 4"/>
          <p:cNvSpPr txBox="1"/>
          <p:nvPr/>
        </p:nvSpPr>
        <p:spPr>
          <a:xfrm>
            <a:off x="444500" y="4419600"/>
            <a:ext cx="1469122" cy="461665"/>
          </a:xfrm>
          <a:prstGeom prst="rect">
            <a:avLst/>
          </a:prstGeom>
          <a:noFill/>
        </p:spPr>
        <p:txBody>
          <a:bodyPr wrap="none" rtlCol="0">
            <a:spAutoFit/>
          </a:bodyPr>
          <a:lstStyle/>
          <a:p>
            <a:r>
              <a:rPr lang="en-US" dirty="0" err="1" smtClean="0">
                <a:latin typeface="Calibri" pitchFamily="34" charset="0"/>
              </a:rPr>
              <a:t>call_echo</a:t>
            </a:r>
            <a:r>
              <a:rPr lang="en-US" dirty="0" smtClean="0">
                <a:latin typeface="Calibri" pitchFamily="34" charset="0"/>
              </a:rPr>
              <a:t>:</a:t>
            </a:r>
          </a:p>
        </p:txBody>
      </p:sp>
      <p:sp>
        <p:nvSpPr>
          <p:cNvPr id="6" name="TextBox 5"/>
          <p:cNvSpPr txBox="1"/>
          <p:nvPr/>
        </p:nvSpPr>
        <p:spPr>
          <a:xfrm>
            <a:off x="444500" y="1138535"/>
            <a:ext cx="883575" cy="461665"/>
          </a:xfrm>
          <a:prstGeom prst="rect">
            <a:avLst/>
          </a:prstGeom>
          <a:noFill/>
        </p:spPr>
        <p:txBody>
          <a:bodyPr wrap="none" rtlCol="0">
            <a:spAutoFit/>
          </a:bodyPr>
          <a:lstStyle/>
          <a:p>
            <a:r>
              <a:rPr lang="en-US" dirty="0" smtClean="0">
                <a:latin typeface="Calibri" pitchFamily="34" charset="0"/>
              </a:rPr>
              <a:t>echo:</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19100" y="493713"/>
            <a:ext cx="6489700" cy="573087"/>
          </a:xfrm>
        </p:spPr>
        <p:txBody>
          <a:bodyPr/>
          <a:lstStyle/>
          <a:p>
            <a:pPr eaLnBrk="1" hangingPunct="1"/>
            <a:r>
              <a:rPr lang="en-US" dirty="0" smtClean="0"/>
              <a:t>Buffer Overflow Stack</a:t>
            </a:r>
          </a:p>
        </p:txBody>
      </p:sp>
      <p:sp>
        <p:nvSpPr>
          <p:cNvPr id="360451" name="Rectangle 3"/>
          <p:cNvSpPr>
            <a:spLocks noChangeArrowheads="1"/>
          </p:cNvSpPr>
          <p:nvPr/>
        </p:nvSpPr>
        <p:spPr bwMode="auto">
          <a:xfrm>
            <a:off x="6096000" y="5181600"/>
            <a:ext cx="2601912" cy="1320874"/>
          </a:xfrm>
          <a:prstGeom prst="rect">
            <a:avLst/>
          </a:prstGeom>
          <a:solidFill>
            <a:schemeClr val="bg1">
              <a:lumMod val="95000"/>
            </a:schemeClr>
          </a:solidFill>
          <a:ln w="12700">
            <a:solidFill>
              <a:schemeClr val="tx1"/>
            </a:solidFill>
            <a:miter lim="800000"/>
            <a:headEnd/>
            <a:tailEnd/>
          </a:ln>
          <a:effectLst/>
        </p:spPr>
        <p:txBody>
          <a:bodyPr wrap="square" lIns="90487" tIns="44450" rIns="90487" bIns="44450">
            <a:spAutoFit/>
          </a:bodyPr>
          <a:lstStyle/>
          <a:p>
            <a:pPr eaLnBrk="0" hangingPunct="0">
              <a:tabLst>
                <a:tab pos="457200" algn="l"/>
                <a:tab pos="3146425" algn="l"/>
              </a:tabLst>
              <a:defRPr/>
            </a:pPr>
            <a:r>
              <a:rPr lang="en-US" sz="1600" dirty="0">
                <a:latin typeface="Courier New" pitchFamily="49" charset="0"/>
                <a:ea typeface="MS Mincho" pitchFamily="49" charset="-128"/>
                <a:cs typeface="+mn-cs"/>
              </a:rPr>
              <a:t>echo:</a:t>
            </a:r>
          </a:p>
          <a:p>
            <a:pPr eaLnBrk="0" hangingPunct="0">
              <a:tabLst>
                <a:tab pos="457200" algn="l"/>
                <a:tab pos="3146425" algn="l"/>
              </a:tabLst>
              <a:defRPr/>
            </a:pPr>
            <a:r>
              <a:rPr lang="en-US" sz="1600" dirty="0" smtClean="0">
                <a:latin typeface="Courier New" pitchFamily="49" charset="0"/>
                <a:ea typeface="MS Mincho" pitchFamily="49" charset="-128"/>
                <a:cs typeface="+mn-cs"/>
              </a:rPr>
              <a:t>  </a:t>
            </a:r>
            <a:r>
              <a:rPr lang="en-US" sz="1600" dirty="0" err="1" smtClean="0">
                <a:solidFill>
                  <a:srgbClr val="C00000"/>
                </a:solidFill>
                <a:latin typeface="Courier New" pitchFamily="49" charset="0"/>
                <a:ea typeface="MS Mincho" pitchFamily="49" charset="-128"/>
                <a:cs typeface="+mn-cs"/>
              </a:rPr>
              <a:t>subq</a:t>
            </a:r>
            <a:r>
              <a:rPr lang="en-US" sz="1600" dirty="0" smtClean="0">
                <a:solidFill>
                  <a:srgbClr val="C00000"/>
                </a:solidFill>
                <a:latin typeface="Courier New" pitchFamily="49" charset="0"/>
                <a:ea typeface="MS Mincho" pitchFamily="49" charset="-128"/>
                <a:cs typeface="+mn-cs"/>
              </a:rPr>
              <a:t>  $0x18, </a:t>
            </a:r>
            <a:r>
              <a:rPr lang="en-US" sz="1600" dirty="0">
                <a:solidFill>
                  <a:srgbClr val="C00000"/>
                </a:solidFill>
                <a:latin typeface="Courier New" pitchFamily="49" charset="0"/>
                <a:ea typeface="MS Mincho" pitchFamily="49" charset="-128"/>
                <a:cs typeface="+mn-cs"/>
              </a:rPr>
              <a:t>%</a:t>
            </a:r>
            <a:r>
              <a:rPr lang="en-US" sz="1600" dirty="0" err="1">
                <a:solidFill>
                  <a:srgbClr val="C00000"/>
                </a:solidFill>
                <a:latin typeface="Courier New" pitchFamily="49" charset="0"/>
                <a:ea typeface="MS Mincho" pitchFamily="49" charset="-128"/>
                <a:cs typeface="+mn-cs"/>
              </a:rPr>
              <a:t>rsp</a:t>
            </a:r>
            <a:endParaRPr lang="en-US" sz="1600" dirty="0">
              <a:solidFill>
                <a:srgbClr val="C00000"/>
              </a:solidFill>
              <a:latin typeface="Courier New" pitchFamily="49" charset="0"/>
              <a:ea typeface="MS Mincho" pitchFamily="49" charset="-128"/>
              <a:cs typeface="+mn-cs"/>
            </a:endParaRPr>
          </a:p>
          <a:p>
            <a:pPr eaLnBrk="0" hangingPunct="0">
              <a:tabLst>
                <a:tab pos="457200" algn="l"/>
                <a:tab pos="3146425" algn="l"/>
              </a:tabLst>
              <a:defRPr/>
            </a:pPr>
            <a:r>
              <a:rPr lang="en-US" sz="1600" dirty="0" smtClean="0">
                <a:solidFill>
                  <a:srgbClr val="C00000"/>
                </a:solidFill>
                <a:latin typeface="Courier New" pitchFamily="49" charset="0"/>
                <a:ea typeface="MS Mincho" pitchFamily="49" charset="-128"/>
                <a:cs typeface="+mn-cs"/>
              </a:rPr>
              <a:t>  </a:t>
            </a:r>
            <a:r>
              <a:rPr lang="en-US" sz="1600" dirty="0" err="1" smtClean="0">
                <a:solidFill>
                  <a:srgbClr val="C00000"/>
                </a:solidFill>
                <a:latin typeface="Courier New" pitchFamily="49" charset="0"/>
                <a:ea typeface="MS Mincho" pitchFamily="49" charset="-128"/>
                <a:cs typeface="+mn-cs"/>
              </a:rPr>
              <a:t>movq</a:t>
            </a:r>
            <a:r>
              <a:rPr lang="en-US" sz="1600" dirty="0" smtClean="0">
                <a:solidFill>
                  <a:srgbClr val="C00000"/>
                </a:solidFill>
                <a:latin typeface="Courier New" pitchFamily="49" charset="0"/>
                <a:ea typeface="MS Mincho" pitchFamily="49" charset="-128"/>
                <a:cs typeface="+mn-cs"/>
              </a:rPr>
              <a:t>  %</a:t>
            </a:r>
            <a:r>
              <a:rPr lang="en-US" sz="1600" dirty="0" err="1">
                <a:solidFill>
                  <a:srgbClr val="C00000"/>
                </a:solidFill>
                <a:latin typeface="Courier New" pitchFamily="49" charset="0"/>
                <a:ea typeface="MS Mincho" pitchFamily="49" charset="-128"/>
                <a:cs typeface="+mn-cs"/>
              </a:rPr>
              <a:t>rsp</a:t>
            </a:r>
            <a:r>
              <a:rPr lang="en-US" sz="1600" dirty="0">
                <a:solidFill>
                  <a:srgbClr val="C00000"/>
                </a:solidFill>
                <a:latin typeface="Courier New" pitchFamily="49" charset="0"/>
                <a:ea typeface="MS Mincho" pitchFamily="49" charset="-128"/>
                <a:cs typeface="+mn-cs"/>
              </a:rPr>
              <a:t>, %</a:t>
            </a:r>
            <a:r>
              <a:rPr lang="en-US" sz="1600" dirty="0" err="1">
                <a:solidFill>
                  <a:srgbClr val="C00000"/>
                </a:solidFill>
                <a:latin typeface="Courier New" pitchFamily="49" charset="0"/>
                <a:ea typeface="MS Mincho" pitchFamily="49" charset="-128"/>
                <a:cs typeface="+mn-cs"/>
              </a:rPr>
              <a:t>rdi</a:t>
            </a:r>
            <a:endParaRPr lang="en-US" sz="1600" dirty="0">
              <a:solidFill>
                <a:srgbClr val="C00000"/>
              </a:solidFill>
              <a:latin typeface="Courier New" pitchFamily="49" charset="0"/>
              <a:ea typeface="MS Mincho" pitchFamily="49" charset="-128"/>
              <a:cs typeface="+mn-cs"/>
            </a:endParaRPr>
          </a:p>
          <a:p>
            <a:pPr eaLnBrk="0" hangingPunct="0">
              <a:tabLst>
                <a:tab pos="457200" algn="l"/>
                <a:tab pos="3146425" algn="l"/>
              </a:tabLst>
              <a:defRPr/>
            </a:pPr>
            <a:r>
              <a:rPr lang="en-US" sz="1600" dirty="0" smtClean="0">
                <a:latin typeface="Courier New" pitchFamily="49" charset="0"/>
                <a:ea typeface="MS Mincho" pitchFamily="49" charset="-128"/>
                <a:cs typeface="+mn-cs"/>
              </a:rPr>
              <a:t>  call  gets</a:t>
            </a:r>
            <a:endParaRPr lang="en-US" sz="1600" dirty="0">
              <a:latin typeface="Courier New" pitchFamily="49" charset="0"/>
              <a:ea typeface="MS Mincho" pitchFamily="49" charset="-128"/>
              <a:cs typeface="+mn-cs"/>
            </a:endParaRPr>
          </a:p>
          <a:p>
            <a:pPr eaLnBrk="0" hangingPunct="0">
              <a:tabLst>
                <a:tab pos="457200" algn="l"/>
                <a:tab pos="3146425" algn="l"/>
              </a:tabLst>
              <a:defRPr/>
            </a:pPr>
            <a:r>
              <a:rPr lang="en-US" sz="1600" dirty="0" smtClean="0">
                <a:latin typeface="Courier New" pitchFamily="49" charset="0"/>
                <a:ea typeface="MS Mincho" pitchFamily="49" charset="-128"/>
                <a:cs typeface="+mn-cs"/>
              </a:rPr>
              <a:t>  . . .</a:t>
            </a:r>
            <a:endParaRPr lang="en-US" sz="1600" dirty="0">
              <a:latin typeface="Courier New" pitchFamily="49" charset="0"/>
              <a:ea typeface="MS Mincho" pitchFamily="49" charset="-128"/>
              <a:cs typeface="+mn-cs"/>
            </a:endParaRPr>
          </a:p>
        </p:txBody>
      </p:sp>
      <p:sp>
        <p:nvSpPr>
          <p:cNvPr id="25604" name="Rectangle 4"/>
          <p:cNvSpPr>
            <a:spLocks noChangeArrowheads="1"/>
          </p:cNvSpPr>
          <p:nvPr/>
        </p:nvSpPr>
        <p:spPr bwMode="auto">
          <a:xfrm>
            <a:off x="3733800" y="2286000"/>
            <a:ext cx="5105400" cy="1812925"/>
          </a:xfrm>
          <a:prstGeom prst="rect">
            <a:avLst/>
          </a:prstGeom>
          <a:solidFill>
            <a:srgbClr val="F6F5BD"/>
          </a:solidFill>
          <a:ln w="12700">
            <a:solidFill>
              <a:schemeClr val="tx1"/>
            </a:solidFill>
            <a:miter lim="800000"/>
            <a:headEnd/>
            <a:tailEnd/>
          </a:ln>
        </p:spPr>
        <p:txBody>
          <a:bodyPr lIns="90487" tIns="44450" rIns="90487" bIns="44450">
            <a:spAutoFit/>
          </a:bodyPr>
          <a:lstStyle/>
          <a:p>
            <a:pPr eaLnBrk="0" hangingPunct="0">
              <a:tabLst>
                <a:tab pos="457200" algn="l"/>
                <a:tab pos="1485900" algn="l"/>
              </a:tabLst>
            </a:pPr>
            <a:r>
              <a:rPr lang="en-US" sz="1600" dirty="0">
                <a:latin typeface="Courier New" pitchFamily="49" charset="0"/>
                <a:ea typeface="MS Mincho" pitchFamily="49" charset="-128"/>
              </a:rPr>
              <a:t>/* Echo Line */</a:t>
            </a:r>
            <a:br>
              <a:rPr lang="en-US" sz="1600" dirty="0">
                <a:latin typeface="Courier New" pitchFamily="49" charset="0"/>
                <a:ea typeface="MS Mincho" pitchFamily="49" charset="-128"/>
              </a:rPr>
            </a:br>
            <a:r>
              <a:rPr lang="en-US" sz="1600" dirty="0">
                <a:latin typeface="Courier New" pitchFamily="49" charset="0"/>
                <a:ea typeface="MS Mincho" pitchFamily="49" charset="-128"/>
              </a:rPr>
              <a:t>void echo()</a:t>
            </a:r>
            <a:br>
              <a:rPr lang="en-US" sz="1600" dirty="0">
                <a:latin typeface="Courier New" pitchFamily="49" charset="0"/>
                <a:ea typeface="MS Mincho" pitchFamily="49" charset="-128"/>
              </a:rPr>
            </a:br>
            <a:r>
              <a:rPr lang="en-US" sz="1600" dirty="0">
                <a:latin typeface="Courier New" pitchFamily="49" charset="0"/>
                <a:ea typeface="MS Mincho" pitchFamily="49" charset="-128"/>
              </a:rPr>
              <a:t>{</a:t>
            </a:r>
            <a:br>
              <a:rPr lang="en-US" sz="1600" dirty="0">
                <a:latin typeface="Courier New" pitchFamily="49" charset="0"/>
                <a:ea typeface="MS Mincho" pitchFamily="49" charset="-128"/>
              </a:rPr>
            </a:br>
            <a:r>
              <a:rPr lang="en-US" sz="1600" dirty="0">
                <a:latin typeface="Courier New" pitchFamily="49" charset="0"/>
                <a:ea typeface="MS Mincho" pitchFamily="49" charset="-128"/>
              </a:rPr>
              <a:t>    </a:t>
            </a:r>
            <a:r>
              <a:rPr lang="en-US" sz="1600" dirty="0">
                <a:solidFill>
                  <a:srgbClr val="C00000"/>
                </a:solidFill>
                <a:latin typeface="Courier New" pitchFamily="49" charset="0"/>
                <a:ea typeface="MS Mincho" pitchFamily="49" charset="-128"/>
              </a:rPr>
              <a:t>char </a:t>
            </a:r>
            <a:r>
              <a:rPr lang="en-US" sz="1600" dirty="0" err="1">
                <a:solidFill>
                  <a:srgbClr val="C00000"/>
                </a:solidFill>
                <a:latin typeface="Courier New" pitchFamily="49" charset="0"/>
                <a:ea typeface="MS Mincho" pitchFamily="49" charset="-128"/>
              </a:rPr>
              <a:t>buf</a:t>
            </a:r>
            <a:r>
              <a:rPr lang="en-US" sz="1600" dirty="0">
                <a:solidFill>
                  <a:srgbClr val="C00000"/>
                </a:solidFill>
                <a:latin typeface="Courier New" pitchFamily="49" charset="0"/>
                <a:ea typeface="MS Mincho" pitchFamily="49" charset="-128"/>
              </a:rPr>
              <a:t>[4];  </a:t>
            </a:r>
            <a:r>
              <a:rPr lang="en-US" sz="1600" dirty="0">
                <a:latin typeface="Courier New" pitchFamily="49" charset="0"/>
                <a:ea typeface="MS Mincho" pitchFamily="49" charset="-128"/>
              </a:rPr>
              <a:t>/* Way too small! */</a:t>
            </a:r>
            <a:br>
              <a:rPr lang="en-US" sz="1600" dirty="0">
                <a:latin typeface="Courier New" pitchFamily="49" charset="0"/>
                <a:ea typeface="MS Mincho" pitchFamily="49" charset="-128"/>
              </a:rPr>
            </a:br>
            <a:r>
              <a:rPr lang="en-US" sz="1600" dirty="0">
                <a:latin typeface="Courier New" pitchFamily="49" charset="0"/>
                <a:ea typeface="MS Mincho" pitchFamily="49" charset="-128"/>
              </a:rPr>
              <a:t>    gets(</a:t>
            </a:r>
            <a:r>
              <a:rPr lang="en-US" sz="1600" dirty="0" err="1">
                <a:latin typeface="Courier New" pitchFamily="49" charset="0"/>
                <a:ea typeface="MS Mincho" pitchFamily="49" charset="-128"/>
              </a:rPr>
              <a:t>buf</a:t>
            </a:r>
            <a:r>
              <a:rPr lang="en-US" sz="1600" dirty="0">
                <a:latin typeface="Courier New" pitchFamily="49" charset="0"/>
                <a:ea typeface="MS Mincho" pitchFamily="49" charset="-128"/>
              </a:rPr>
              <a:t>);</a:t>
            </a:r>
            <a:br>
              <a:rPr lang="en-US" sz="1600" dirty="0">
                <a:latin typeface="Courier New" pitchFamily="49" charset="0"/>
                <a:ea typeface="MS Mincho" pitchFamily="49" charset="-128"/>
              </a:rPr>
            </a:br>
            <a:r>
              <a:rPr lang="en-US" sz="1600" dirty="0">
                <a:latin typeface="Courier New" pitchFamily="49" charset="0"/>
                <a:ea typeface="MS Mincho" pitchFamily="49" charset="-128"/>
              </a:rPr>
              <a:t>    puts(</a:t>
            </a:r>
            <a:r>
              <a:rPr lang="en-US" sz="1600" dirty="0" err="1">
                <a:latin typeface="Courier New" pitchFamily="49" charset="0"/>
                <a:ea typeface="MS Mincho" pitchFamily="49" charset="-128"/>
              </a:rPr>
              <a:t>buf</a:t>
            </a:r>
            <a:r>
              <a:rPr lang="en-US" sz="1600" dirty="0">
                <a:latin typeface="Courier New" pitchFamily="49" charset="0"/>
                <a:ea typeface="MS Mincho" pitchFamily="49" charset="-128"/>
              </a:rPr>
              <a:t>);</a:t>
            </a:r>
            <a:br>
              <a:rPr lang="en-US" sz="1600" dirty="0">
                <a:latin typeface="Courier New" pitchFamily="49" charset="0"/>
                <a:ea typeface="MS Mincho" pitchFamily="49" charset="-128"/>
              </a:rPr>
            </a:br>
            <a:r>
              <a:rPr lang="en-US" sz="1600" dirty="0">
                <a:latin typeface="Courier New" pitchFamily="49" charset="0"/>
                <a:ea typeface="MS Mincho" pitchFamily="49" charset="-128"/>
              </a:rPr>
              <a:t>}</a:t>
            </a:r>
          </a:p>
        </p:txBody>
      </p:sp>
      <p:sp>
        <p:nvSpPr>
          <p:cNvPr id="360470" name="Rectangle 22"/>
          <p:cNvSpPr>
            <a:spLocks noChangeArrowheads="1"/>
          </p:cNvSpPr>
          <p:nvPr/>
        </p:nvSpPr>
        <p:spPr bwMode="auto">
          <a:xfrm>
            <a:off x="533400" y="2503486"/>
            <a:ext cx="1797050" cy="608299"/>
          </a:xfrm>
          <a:prstGeom prst="rect">
            <a:avLst/>
          </a:prstGeom>
          <a:solidFill>
            <a:srgbClr val="D5F1CF"/>
          </a:solidFill>
          <a:ln w="28575">
            <a:solidFill>
              <a:schemeClr val="tx1"/>
            </a:solidFill>
            <a:miter lim="800000"/>
            <a:headEnd/>
            <a:tailEnd/>
          </a:ln>
          <a:effectLst/>
        </p:spPr>
        <p:txBody>
          <a:bodyPr wrap="none" anchor="ctr"/>
          <a:lstStyle/>
          <a:p>
            <a:pPr algn="ctr">
              <a:defRPr/>
            </a:pPr>
            <a:r>
              <a:rPr lang="en-US" sz="1800" b="0" dirty="0">
                <a:latin typeface="Calibri" pitchFamily="34" charset="0"/>
                <a:cs typeface="+mn-cs"/>
              </a:rPr>
              <a:t>Return </a:t>
            </a:r>
            <a:r>
              <a:rPr lang="en-US" sz="1800" b="0" dirty="0" smtClean="0">
                <a:latin typeface="Calibri" pitchFamily="34" charset="0"/>
                <a:cs typeface="+mn-cs"/>
              </a:rPr>
              <a:t>Address</a:t>
            </a:r>
          </a:p>
          <a:p>
            <a:pPr algn="ctr">
              <a:defRPr/>
            </a:pPr>
            <a:r>
              <a:rPr lang="en-US" sz="1800" b="0" dirty="0" smtClean="0">
                <a:latin typeface="Calibri" pitchFamily="34" charset="0"/>
                <a:cs typeface="+mn-cs"/>
              </a:rPr>
              <a:t>(8 bytes)</a:t>
            </a:r>
            <a:endParaRPr lang="en-US" sz="1800" b="0" dirty="0">
              <a:latin typeface="Calibri" pitchFamily="34" charset="0"/>
              <a:cs typeface="+mn-cs"/>
            </a:endParaRPr>
          </a:p>
        </p:txBody>
      </p:sp>
      <p:sp>
        <p:nvSpPr>
          <p:cNvPr id="360477" name="Line 29"/>
          <p:cNvSpPr>
            <a:spLocks noChangeShapeType="1"/>
          </p:cNvSpPr>
          <p:nvPr/>
        </p:nvSpPr>
        <p:spPr bwMode="auto">
          <a:xfrm flipH="1">
            <a:off x="2952750" y="4814816"/>
            <a:ext cx="450850" cy="0"/>
          </a:xfrm>
          <a:prstGeom prst="line">
            <a:avLst/>
          </a:prstGeom>
          <a:noFill/>
          <a:ln w="28575">
            <a:solidFill>
              <a:schemeClr val="tx1"/>
            </a:solidFill>
            <a:round/>
            <a:headEnd/>
            <a:tailEnd type="triangle" w="med" len="med"/>
          </a:ln>
        </p:spPr>
        <p:txBody>
          <a:bodyPr/>
          <a:lstStyle/>
          <a:p>
            <a:endParaRPr lang="en-US"/>
          </a:p>
        </p:txBody>
      </p:sp>
      <p:sp>
        <p:nvSpPr>
          <p:cNvPr id="360478" name="Rectangle 30"/>
          <p:cNvSpPr>
            <a:spLocks noChangeArrowheads="1"/>
          </p:cNvSpPr>
          <p:nvPr/>
        </p:nvSpPr>
        <p:spPr bwMode="auto">
          <a:xfrm>
            <a:off x="3365500" y="4641778"/>
            <a:ext cx="738754" cy="369332"/>
          </a:xfrm>
          <a:prstGeom prst="rect">
            <a:avLst/>
          </a:prstGeom>
          <a:noFill/>
          <a:ln w="9525">
            <a:noFill/>
            <a:miter lim="800000"/>
            <a:headEnd/>
            <a:tailEnd/>
          </a:ln>
        </p:spPr>
        <p:txBody>
          <a:bodyPr wrap="none">
            <a:spAutoFit/>
          </a:bodyPr>
          <a:lstStyle/>
          <a:p>
            <a:r>
              <a:rPr lang="en-US" sz="1800" dirty="0" smtClean="0">
                <a:latin typeface="Courier New" pitchFamily="49" charset="0"/>
              </a:rPr>
              <a:t>%</a:t>
            </a:r>
            <a:r>
              <a:rPr lang="en-US" sz="1800" dirty="0" err="1" smtClean="0">
                <a:latin typeface="Courier New" pitchFamily="49" charset="0"/>
              </a:rPr>
              <a:t>rsp</a:t>
            </a:r>
            <a:endParaRPr lang="en-US" sz="1800" dirty="0">
              <a:latin typeface="Courier New" pitchFamily="49" charset="0"/>
            </a:endParaRPr>
          </a:p>
        </p:txBody>
      </p:sp>
      <p:sp>
        <p:nvSpPr>
          <p:cNvPr id="360479" name="Rectangle 31"/>
          <p:cNvSpPr>
            <a:spLocks noChangeArrowheads="1"/>
          </p:cNvSpPr>
          <p:nvPr/>
        </p:nvSpPr>
        <p:spPr bwMode="auto">
          <a:xfrm>
            <a:off x="533400" y="1360487"/>
            <a:ext cx="1797050" cy="1143000"/>
          </a:xfrm>
          <a:prstGeom prst="rect">
            <a:avLst/>
          </a:prstGeom>
          <a:solidFill>
            <a:schemeClr val="bg1">
              <a:lumMod val="95000"/>
            </a:schemeClr>
          </a:solidFill>
          <a:ln w="28575">
            <a:solidFill>
              <a:schemeClr val="tx1"/>
            </a:solidFill>
            <a:miter lim="800000"/>
            <a:headEnd/>
            <a:tailEnd/>
          </a:ln>
          <a:effectLst/>
        </p:spPr>
        <p:txBody>
          <a:bodyPr wrap="none"/>
          <a:lstStyle/>
          <a:p>
            <a:pPr algn="ctr">
              <a:defRPr/>
            </a:pPr>
            <a:r>
              <a:rPr lang="en-US" sz="1800" b="0" dirty="0">
                <a:latin typeface="Calibri" pitchFamily="34" charset="0"/>
                <a:cs typeface="+mn-cs"/>
              </a:rPr>
              <a:t>Stack Frame</a:t>
            </a:r>
          </a:p>
          <a:p>
            <a:pPr algn="ctr">
              <a:defRPr/>
            </a:pPr>
            <a:r>
              <a:rPr lang="en-US" sz="1800" b="0" dirty="0">
                <a:latin typeface="Calibri" pitchFamily="34" charset="0"/>
                <a:cs typeface="+mn-cs"/>
              </a:rPr>
              <a:t>for </a:t>
            </a:r>
            <a:r>
              <a:rPr lang="en-US" sz="1800" dirty="0" err="1" smtClean="0">
                <a:latin typeface="Courier New" pitchFamily="49" charset="0"/>
                <a:cs typeface="+mn-cs"/>
              </a:rPr>
              <a:t>call_echo</a:t>
            </a:r>
            <a:endParaRPr lang="en-US" sz="1800" dirty="0">
              <a:latin typeface="Courier New" pitchFamily="49" charset="0"/>
              <a:cs typeface="+mn-cs"/>
            </a:endParaRPr>
          </a:p>
        </p:txBody>
      </p:sp>
      <p:sp>
        <p:nvSpPr>
          <p:cNvPr id="360472" name="Rectangle 24"/>
          <p:cNvSpPr>
            <a:spLocks noChangeArrowheads="1"/>
          </p:cNvSpPr>
          <p:nvPr/>
        </p:nvSpPr>
        <p:spPr bwMode="auto">
          <a:xfrm>
            <a:off x="533400" y="4648200"/>
            <a:ext cx="449263" cy="304800"/>
          </a:xfrm>
          <a:prstGeom prst="rect">
            <a:avLst/>
          </a:prstGeom>
          <a:solidFill>
            <a:schemeClr val="accent2">
              <a:lumMod val="40000"/>
              <a:lumOff val="60000"/>
            </a:schemeClr>
          </a:solidFill>
          <a:ln w="28575">
            <a:solidFill>
              <a:schemeClr val="tx1"/>
            </a:solidFill>
            <a:miter lim="800000"/>
            <a:headEnd/>
            <a:tailEnd/>
          </a:ln>
          <a:effectLst/>
        </p:spPr>
        <p:txBody>
          <a:bodyPr wrap="none" anchor="ctr"/>
          <a:lstStyle/>
          <a:p>
            <a:pPr algn="ctr">
              <a:defRPr/>
            </a:pPr>
            <a:r>
              <a:rPr lang="en-US" sz="1800" dirty="0">
                <a:solidFill>
                  <a:srgbClr val="C00000"/>
                </a:solidFill>
                <a:latin typeface="Courier New" pitchFamily="49" charset="0"/>
                <a:cs typeface="+mn-cs"/>
              </a:rPr>
              <a:t>[3]</a:t>
            </a:r>
          </a:p>
        </p:txBody>
      </p:sp>
      <p:sp>
        <p:nvSpPr>
          <p:cNvPr id="360473" name="Rectangle 25"/>
          <p:cNvSpPr>
            <a:spLocks noChangeArrowheads="1"/>
          </p:cNvSpPr>
          <p:nvPr/>
        </p:nvSpPr>
        <p:spPr bwMode="auto">
          <a:xfrm>
            <a:off x="982663" y="4648200"/>
            <a:ext cx="449262" cy="304800"/>
          </a:xfrm>
          <a:prstGeom prst="rect">
            <a:avLst/>
          </a:prstGeom>
          <a:solidFill>
            <a:schemeClr val="accent2">
              <a:lumMod val="40000"/>
              <a:lumOff val="60000"/>
            </a:schemeClr>
          </a:solidFill>
          <a:ln w="28575">
            <a:solidFill>
              <a:schemeClr val="tx1"/>
            </a:solidFill>
            <a:miter lim="800000"/>
            <a:headEnd/>
            <a:tailEnd/>
          </a:ln>
          <a:effectLst/>
        </p:spPr>
        <p:txBody>
          <a:bodyPr wrap="none" anchor="ctr"/>
          <a:lstStyle/>
          <a:p>
            <a:pPr algn="ctr">
              <a:defRPr/>
            </a:pPr>
            <a:r>
              <a:rPr lang="en-US" sz="1800">
                <a:solidFill>
                  <a:srgbClr val="C00000"/>
                </a:solidFill>
                <a:latin typeface="Courier New" pitchFamily="49" charset="0"/>
                <a:cs typeface="+mn-cs"/>
              </a:rPr>
              <a:t>[2]</a:t>
            </a:r>
          </a:p>
        </p:txBody>
      </p:sp>
      <p:sp>
        <p:nvSpPr>
          <p:cNvPr id="360474" name="Rectangle 26"/>
          <p:cNvSpPr>
            <a:spLocks noChangeArrowheads="1"/>
          </p:cNvSpPr>
          <p:nvPr/>
        </p:nvSpPr>
        <p:spPr bwMode="auto">
          <a:xfrm>
            <a:off x="1431925" y="4648200"/>
            <a:ext cx="449263" cy="304800"/>
          </a:xfrm>
          <a:prstGeom prst="rect">
            <a:avLst/>
          </a:prstGeom>
          <a:solidFill>
            <a:schemeClr val="accent2">
              <a:lumMod val="40000"/>
              <a:lumOff val="60000"/>
            </a:schemeClr>
          </a:solidFill>
          <a:ln w="28575">
            <a:solidFill>
              <a:schemeClr val="tx1"/>
            </a:solidFill>
            <a:miter lim="800000"/>
            <a:headEnd/>
            <a:tailEnd/>
          </a:ln>
          <a:effectLst/>
        </p:spPr>
        <p:txBody>
          <a:bodyPr wrap="none" anchor="ctr"/>
          <a:lstStyle/>
          <a:p>
            <a:pPr algn="ctr">
              <a:defRPr/>
            </a:pPr>
            <a:r>
              <a:rPr lang="en-US" sz="1800">
                <a:solidFill>
                  <a:srgbClr val="C00000"/>
                </a:solidFill>
                <a:latin typeface="Courier New" pitchFamily="49" charset="0"/>
                <a:cs typeface="+mn-cs"/>
              </a:rPr>
              <a:t>[1]</a:t>
            </a:r>
          </a:p>
        </p:txBody>
      </p:sp>
      <p:sp>
        <p:nvSpPr>
          <p:cNvPr id="360475" name="Rectangle 27"/>
          <p:cNvSpPr>
            <a:spLocks noChangeArrowheads="1"/>
          </p:cNvSpPr>
          <p:nvPr/>
        </p:nvSpPr>
        <p:spPr bwMode="auto">
          <a:xfrm>
            <a:off x="1881188" y="4648200"/>
            <a:ext cx="449262" cy="304800"/>
          </a:xfrm>
          <a:prstGeom prst="rect">
            <a:avLst/>
          </a:prstGeom>
          <a:solidFill>
            <a:schemeClr val="accent2">
              <a:lumMod val="40000"/>
              <a:lumOff val="60000"/>
            </a:schemeClr>
          </a:solidFill>
          <a:ln w="28575">
            <a:solidFill>
              <a:schemeClr val="tx1"/>
            </a:solidFill>
            <a:miter lim="800000"/>
            <a:headEnd/>
            <a:tailEnd/>
          </a:ln>
          <a:effectLst/>
        </p:spPr>
        <p:txBody>
          <a:bodyPr wrap="none" anchor="ctr"/>
          <a:lstStyle/>
          <a:p>
            <a:pPr algn="ctr">
              <a:defRPr/>
            </a:pPr>
            <a:r>
              <a:rPr lang="en-US" sz="1800">
                <a:solidFill>
                  <a:srgbClr val="C00000"/>
                </a:solidFill>
                <a:latin typeface="Courier New" pitchFamily="49" charset="0"/>
                <a:cs typeface="+mn-cs"/>
              </a:rPr>
              <a:t>[0]</a:t>
            </a:r>
          </a:p>
        </p:txBody>
      </p:sp>
      <p:sp>
        <p:nvSpPr>
          <p:cNvPr id="360476" name="Rectangle 28"/>
          <p:cNvSpPr>
            <a:spLocks noChangeArrowheads="1"/>
          </p:cNvSpPr>
          <p:nvPr/>
        </p:nvSpPr>
        <p:spPr bwMode="auto">
          <a:xfrm>
            <a:off x="2330450" y="4648200"/>
            <a:ext cx="593725" cy="366712"/>
          </a:xfrm>
          <a:prstGeom prst="rect">
            <a:avLst/>
          </a:prstGeom>
          <a:noFill/>
          <a:ln w="9525">
            <a:noFill/>
            <a:miter lim="800000"/>
            <a:headEnd/>
            <a:tailEnd/>
          </a:ln>
        </p:spPr>
        <p:txBody>
          <a:bodyPr wrap="none">
            <a:spAutoFit/>
          </a:bodyPr>
          <a:lstStyle/>
          <a:p>
            <a:r>
              <a:rPr lang="en-US" sz="1800" dirty="0" err="1">
                <a:solidFill>
                  <a:srgbClr val="C00000"/>
                </a:solidFill>
                <a:latin typeface="Courier New" pitchFamily="49" charset="0"/>
              </a:rPr>
              <a:t>buf</a:t>
            </a:r>
            <a:endParaRPr lang="en-US" sz="1800" dirty="0">
              <a:solidFill>
                <a:srgbClr val="C00000"/>
              </a:solidFill>
              <a:latin typeface="Courier New" pitchFamily="49" charset="0"/>
            </a:endParaRPr>
          </a:p>
        </p:txBody>
      </p:sp>
      <p:sp>
        <p:nvSpPr>
          <p:cNvPr id="16" name="TextBox 15"/>
          <p:cNvSpPr txBox="1">
            <a:spLocks noChangeArrowheads="1"/>
          </p:cNvSpPr>
          <p:nvPr/>
        </p:nvSpPr>
        <p:spPr bwMode="auto">
          <a:xfrm>
            <a:off x="457200" y="990600"/>
            <a:ext cx="1908175" cy="369887"/>
          </a:xfrm>
          <a:prstGeom prst="rect">
            <a:avLst/>
          </a:prstGeom>
          <a:noFill/>
          <a:ln w="9525">
            <a:noFill/>
            <a:miter lim="800000"/>
            <a:headEnd/>
            <a:tailEnd/>
          </a:ln>
        </p:spPr>
        <p:txBody>
          <a:bodyPr wrap="none">
            <a:spAutoFit/>
          </a:bodyPr>
          <a:lstStyle/>
          <a:p>
            <a:pPr eaLnBrk="0" hangingPunct="0"/>
            <a:r>
              <a:rPr lang="en-US" sz="1800" i="1">
                <a:solidFill>
                  <a:srgbClr val="C00000"/>
                </a:solidFill>
                <a:latin typeface="Calibri" pitchFamily="34" charset="0"/>
              </a:rPr>
              <a:t>Before call to gets</a:t>
            </a:r>
          </a:p>
        </p:txBody>
      </p:sp>
      <p:sp>
        <p:nvSpPr>
          <p:cNvPr id="18" name="Rectangle 23"/>
          <p:cNvSpPr>
            <a:spLocks noChangeArrowheads="1"/>
          </p:cNvSpPr>
          <p:nvPr/>
        </p:nvSpPr>
        <p:spPr bwMode="auto">
          <a:xfrm>
            <a:off x="533400" y="3113087"/>
            <a:ext cx="1797050" cy="1531207"/>
          </a:xfrm>
          <a:prstGeom prst="rect">
            <a:avLst/>
          </a:prstGeom>
          <a:solidFill>
            <a:schemeClr val="bg2">
              <a:lumMod val="40000"/>
              <a:lumOff val="60000"/>
            </a:schemeClr>
          </a:solidFill>
          <a:ln w="28575">
            <a:solidFill>
              <a:schemeClr val="tx1"/>
            </a:solidFill>
            <a:miter lim="800000"/>
            <a:headEnd/>
            <a:tailEnd/>
          </a:ln>
          <a:effectLst/>
        </p:spPr>
        <p:txBody>
          <a:bodyPr wrap="none" anchor="ctr"/>
          <a:lstStyle/>
          <a:p>
            <a:pPr algn="ctr">
              <a:defRPr/>
            </a:pPr>
            <a:r>
              <a:rPr lang="en-US" sz="1800" b="0" dirty="0" smtClean="0">
                <a:latin typeface="Calibri" pitchFamily="34" charset="0"/>
              </a:rPr>
              <a:t>20 bytes unused</a:t>
            </a:r>
            <a:endParaRPr lang="en-US" sz="1800" dirty="0">
              <a:latin typeface="Courier New" pitchFamily="49" charset="0"/>
            </a:endParaRPr>
          </a:p>
        </p:txBody>
      </p:sp>
    </p:spTree>
    <p:extLst>
      <p:ext uri="{BB962C8B-B14F-4D97-AF65-F5344CB8AC3E}">
        <p14:creationId xmlns:p14="http://schemas.microsoft.com/office/powerpoint/2010/main" val="180568135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19100" y="493713"/>
            <a:ext cx="6489700" cy="573087"/>
          </a:xfrm>
        </p:spPr>
        <p:txBody>
          <a:bodyPr/>
          <a:lstStyle/>
          <a:p>
            <a:pPr eaLnBrk="1" hangingPunct="1"/>
            <a:r>
              <a:rPr lang="en-US" dirty="0" smtClean="0"/>
              <a:t>Buffer Overflow Stack Example</a:t>
            </a:r>
          </a:p>
        </p:txBody>
      </p:sp>
      <p:sp>
        <p:nvSpPr>
          <p:cNvPr id="360451" name="Rectangle 3"/>
          <p:cNvSpPr>
            <a:spLocks noChangeArrowheads="1"/>
          </p:cNvSpPr>
          <p:nvPr/>
        </p:nvSpPr>
        <p:spPr bwMode="auto">
          <a:xfrm>
            <a:off x="5486400" y="1219200"/>
            <a:ext cx="2601912" cy="1320874"/>
          </a:xfrm>
          <a:prstGeom prst="rect">
            <a:avLst/>
          </a:prstGeom>
          <a:solidFill>
            <a:schemeClr val="bg1">
              <a:lumMod val="95000"/>
            </a:schemeClr>
          </a:solidFill>
          <a:ln w="12700">
            <a:solidFill>
              <a:schemeClr val="tx1"/>
            </a:solidFill>
            <a:miter lim="800000"/>
            <a:headEnd/>
            <a:tailEnd/>
          </a:ln>
          <a:effectLst/>
        </p:spPr>
        <p:txBody>
          <a:bodyPr wrap="square" lIns="90487" tIns="44450" rIns="90487" bIns="44450">
            <a:spAutoFit/>
          </a:bodyPr>
          <a:lstStyle/>
          <a:p>
            <a:pPr eaLnBrk="0" hangingPunct="0">
              <a:tabLst>
                <a:tab pos="457200" algn="l"/>
                <a:tab pos="3146425" algn="l"/>
              </a:tabLst>
              <a:defRPr/>
            </a:pPr>
            <a:r>
              <a:rPr lang="en-US" sz="1600" dirty="0">
                <a:latin typeface="Courier New" pitchFamily="49" charset="0"/>
                <a:ea typeface="MS Mincho" pitchFamily="49" charset="-128"/>
                <a:cs typeface="+mn-cs"/>
              </a:rPr>
              <a:t>echo:</a:t>
            </a:r>
          </a:p>
          <a:p>
            <a:pPr eaLnBrk="0" hangingPunct="0">
              <a:tabLst>
                <a:tab pos="457200" algn="l"/>
                <a:tab pos="3146425" algn="l"/>
              </a:tabLst>
              <a:defRPr/>
            </a:pPr>
            <a:r>
              <a:rPr lang="en-US" sz="1600" dirty="0" smtClean="0">
                <a:latin typeface="Courier New" pitchFamily="49" charset="0"/>
                <a:ea typeface="MS Mincho" pitchFamily="49" charset="-128"/>
                <a:cs typeface="+mn-cs"/>
              </a:rPr>
              <a:t>  </a:t>
            </a:r>
            <a:r>
              <a:rPr lang="en-US" sz="1600" dirty="0" err="1" smtClean="0">
                <a:latin typeface="Courier New" pitchFamily="49" charset="0"/>
                <a:ea typeface="MS Mincho" pitchFamily="49" charset="-128"/>
                <a:cs typeface="+mn-cs"/>
              </a:rPr>
              <a:t>subq</a:t>
            </a:r>
            <a:r>
              <a:rPr lang="en-US" sz="1600" dirty="0" smtClean="0">
                <a:latin typeface="Courier New" pitchFamily="49" charset="0"/>
                <a:ea typeface="MS Mincho" pitchFamily="49" charset="-128"/>
                <a:cs typeface="+mn-cs"/>
              </a:rPr>
              <a:t>  $</a:t>
            </a:r>
            <a:r>
              <a:rPr lang="en-US" sz="1600" dirty="0">
                <a:latin typeface="Courier New" pitchFamily="49" charset="0"/>
                <a:ea typeface="MS Mincho" pitchFamily="49" charset="-128"/>
                <a:cs typeface="+mn-cs"/>
              </a:rPr>
              <a:t>24, %</a:t>
            </a:r>
            <a:r>
              <a:rPr lang="en-US" sz="1600" dirty="0" err="1">
                <a:latin typeface="Courier New" pitchFamily="49" charset="0"/>
                <a:ea typeface="MS Mincho" pitchFamily="49" charset="-128"/>
                <a:cs typeface="+mn-cs"/>
              </a:rPr>
              <a:t>rsp</a:t>
            </a:r>
            <a:endParaRPr lang="en-US" sz="1600" dirty="0">
              <a:latin typeface="Courier New" pitchFamily="49" charset="0"/>
              <a:ea typeface="MS Mincho" pitchFamily="49" charset="-128"/>
              <a:cs typeface="+mn-cs"/>
            </a:endParaRPr>
          </a:p>
          <a:p>
            <a:pPr eaLnBrk="0" hangingPunct="0">
              <a:tabLst>
                <a:tab pos="457200" algn="l"/>
                <a:tab pos="3146425" algn="l"/>
              </a:tabLst>
              <a:defRPr/>
            </a:pPr>
            <a:r>
              <a:rPr lang="en-US" sz="1600" dirty="0" smtClean="0">
                <a:latin typeface="Courier New" pitchFamily="49" charset="0"/>
                <a:ea typeface="MS Mincho" pitchFamily="49" charset="-128"/>
                <a:cs typeface="+mn-cs"/>
              </a:rPr>
              <a:t>  </a:t>
            </a:r>
            <a:r>
              <a:rPr lang="en-US" sz="1600" dirty="0" err="1" smtClean="0">
                <a:latin typeface="Courier New" pitchFamily="49" charset="0"/>
                <a:ea typeface="MS Mincho" pitchFamily="49" charset="-128"/>
                <a:cs typeface="+mn-cs"/>
              </a:rPr>
              <a:t>movq</a:t>
            </a:r>
            <a:r>
              <a:rPr lang="en-US" sz="1600" dirty="0" smtClean="0">
                <a:latin typeface="Courier New" pitchFamily="49" charset="0"/>
                <a:ea typeface="MS Mincho" pitchFamily="49" charset="-128"/>
                <a:cs typeface="+mn-cs"/>
              </a:rPr>
              <a:t>  %</a:t>
            </a:r>
            <a:r>
              <a:rPr lang="en-US" sz="1600" dirty="0" err="1">
                <a:latin typeface="Courier New" pitchFamily="49" charset="0"/>
                <a:ea typeface="MS Mincho" pitchFamily="49" charset="-128"/>
                <a:cs typeface="+mn-cs"/>
              </a:rPr>
              <a:t>rsp</a:t>
            </a:r>
            <a:r>
              <a:rPr lang="en-US" sz="1600" dirty="0">
                <a:latin typeface="Courier New" pitchFamily="49" charset="0"/>
                <a:ea typeface="MS Mincho" pitchFamily="49" charset="-128"/>
                <a:cs typeface="+mn-cs"/>
              </a:rPr>
              <a:t>, %</a:t>
            </a:r>
            <a:r>
              <a:rPr lang="en-US" sz="1600" dirty="0" err="1">
                <a:latin typeface="Courier New" pitchFamily="49" charset="0"/>
                <a:ea typeface="MS Mincho" pitchFamily="49" charset="-128"/>
                <a:cs typeface="+mn-cs"/>
              </a:rPr>
              <a:t>rdi</a:t>
            </a:r>
            <a:endParaRPr lang="en-US" sz="1600" dirty="0">
              <a:latin typeface="Courier New" pitchFamily="49" charset="0"/>
              <a:ea typeface="MS Mincho" pitchFamily="49" charset="-128"/>
              <a:cs typeface="+mn-cs"/>
            </a:endParaRPr>
          </a:p>
          <a:p>
            <a:pPr eaLnBrk="0" hangingPunct="0">
              <a:tabLst>
                <a:tab pos="457200" algn="l"/>
                <a:tab pos="3146425" algn="l"/>
              </a:tabLst>
              <a:defRPr/>
            </a:pPr>
            <a:r>
              <a:rPr lang="en-US" sz="1600" dirty="0" smtClean="0">
                <a:latin typeface="Courier New" pitchFamily="49" charset="0"/>
                <a:ea typeface="MS Mincho" pitchFamily="49" charset="-128"/>
                <a:cs typeface="+mn-cs"/>
              </a:rPr>
              <a:t>  call  gets</a:t>
            </a:r>
            <a:endParaRPr lang="en-US" sz="1600" dirty="0">
              <a:latin typeface="Courier New" pitchFamily="49" charset="0"/>
              <a:ea typeface="MS Mincho" pitchFamily="49" charset="-128"/>
              <a:cs typeface="+mn-cs"/>
            </a:endParaRPr>
          </a:p>
          <a:p>
            <a:pPr eaLnBrk="0" hangingPunct="0">
              <a:tabLst>
                <a:tab pos="457200" algn="l"/>
                <a:tab pos="3146425" algn="l"/>
              </a:tabLst>
              <a:defRPr/>
            </a:pPr>
            <a:r>
              <a:rPr lang="en-US" sz="1600" dirty="0" smtClean="0">
                <a:latin typeface="Courier New" pitchFamily="49" charset="0"/>
                <a:ea typeface="MS Mincho" pitchFamily="49" charset="-128"/>
                <a:cs typeface="+mn-cs"/>
              </a:rPr>
              <a:t>  . . .</a:t>
            </a:r>
            <a:endParaRPr lang="en-US" sz="1600" dirty="0">
              <a:latin typeface="Courier New" pitchFamily="49" charset="0"/>
              <a:ea typeface="MS Mincho" pitchFamily="49" charset="-128"/>
              <a:cs typeface="+mn-cs"/>
            </a:endParaRPr>
          </a:p>
        </p:txBody>
      </p:sp>
      <p:sp>
        <p:nvSpPr>
          <p:cNvPr id="25604" name="Rectangle 4"/>
          <p:cNvSpPr>
            <a:spLocks noChangeArrowheads="1"/>
          </p:cNvSpPr>
          <p:nvPr/>
        </p:nvSpPr>
        <p:spPr bwMode="auto">
          <a:xfrm>
            <a:off x="3048000" y="1219200"/>
            <a:ext cx="2438400" cy="1567096"/>
          </a:xfrm>
          <a:prstGeom prst="rect">
            <a:avLst/>
          </a:prstGeom>
          <a:solidFill>
            <a:srgbClr val="F6F5BD"/>
          </a:solidFill>
          <a:ln w="12700">
            <a:solidFill>
              <a:schemeClr val="tx1"/>
            </a:solidFill>
            <a:miter lim="800000"/>
            <a:headEnd/>
            <a:tailEnd/>
          </a:ln>
        </p:spPr>
        <p:txBody>
          <a:bodyPr wrap="square" lIns="90487" tIns="44450" rIns="90487" bIns="44450">
            <a:spAutoFit/>
          </a:bodyPr>
          <a:lstStyle/>
          <a:p>
            <a:pPr eaLnBrk="0" hangingPunct="0">
              <a:tabLst>
                <a:tab pos="457200" algn="l"/>
                <a:tab pos="1485900" algn="l"/>
              </a:tabLst>
            </a:pPr>
            <a:r>
              <a:rPr lang="en-US" sz="1600" dirty="0" smtClean="0">
                <a:latin typeface="Courier New" pitchFamily="49" charset="0"/>
                <a:ea typeface="MS Mincho" pitchFamily="49" charset="-128"/>
              </a:rPr>
              <a:t>void </a:t>
            </a:r>
            <a:r>
              <a:rPr lang="en-US" sz="1600" dirty="0">
                <a:solidFill>
                  <a:srgbClr val="0070C0"/>
                </a:solidFill>
                <a:latin typeface="Courier New" pitchFamily="49" charset="0"/>
                <a:ea typeface="MS Mincho" pitchFamily="49" charset="-128"/>
              </a:rPr>
              <a:t>echo</a:t>
            </a:r>
            <a:r>
              <a:rPr lang="en-US" sz="1600" dirty="0">
                <a:latin typeface="Courier New" pitchFamily="49" charset="0"/>
                <a:ea typeface="MS Mincho" pitchFamily="49" charset="-128"/>
              </a:rPr>
              <a:t>()</a:t>
            </a:r>
            <a:br>
              <a:rPr lang="en-US" sz="1600" dirty="0">
                <a:latin typeface="Courier New" pitchFamily="49" charset="0"/>
                <a:ea typeface="MS Mincho" pitchFamily="49" charset="-128"/>
              </a:rPr>
            </a:br>
            <a:r>
              <a:rPr lang="en-US" sz="1600" dirty="0">
                <a:latin typeface="Courier New" pitchFamily="49" charset="0"/>
                <a:ea typeface="MS Mincho" pitchFamily="49" charset="-128"/>
              </a:rPr>
              <a:t>{</a:t>
            </a:r>
            <a:br>
              <a:rPr lang="en-US" sz="1600" dirty="0">
                <a:latin typeface="Courier New" pitchFamily="49" charset="0"/>
                <a:ea typeface="MS Mincho" pitchFamily="49" charset="-128"/>
              </a:rPr>
            </a:br>
            <a:r>
              <a:rPr lang="en-US" sz="1600" dirty="0">
                <a:latin typeface="Courier New" pitchFamily="49" charset="0"/>
                <a:ea typeface="MS Mincho" pitchFamily="49" charset="-128"/>
              </a:rPr>
              <a:t>    char </a:t>
            </a:r>
            <a:r>
              <a:rPr lang="en-US" sz="1600" dirty="0" err="1">
                <a:latin typeface="Courier New" pitchFamily="49" charset="0"/>
                <a:ea typeface="MS Mincho" pitchFamily="49" charset="-128"/>
              </a:rPr>
              <a:t>buf</a:t>
            </a:r>
            <a:r>
              <a:rPr lang="en-US" sz="1600" dirty="0">
                <a:latin typeface="Courier New" pitchFamily="49" charset="0"/>
                <a:ea typeface="MS Mincho" pitchFamily="49" charset="-128"/>
              </a:rPr>
              <a:t>[4]; </a:t>
            </a:r>
            <a:endParaRPr lang="en-US" sz="1600" dirty="0" smtClean="0">
              <a:latin typeface="Courier New" pitchFamily="49" charset="0"/>
              <a:ea typeface="MS Mincho" pitchFamily="49" charset="-128"/>
            </a:endParaRPr>
          </a:p>
          <a:p>
            <a:pPr eaLnBrk="0" hangingPunct="0">
              <a:tabLst>
                <a:tab pos="457200" algn="l"/>
                <a:tab pos="1485900" algn="l"/>
              </a:tabLst>
            </a:pPr>
            <a:r>
              <a:rPr lang="en-US" sz="1600" dirty="0">
                <a:latin typeface="Courier New" pitchFamily="49" charset="0"/>
                <a:ea typeface="MS Mincho" pitchFamily="49" charset="-128"/>
              </a:rPr>
              <a:t> </a:t>
            </a:r>
            <a:r>
              <a:rPr lang="en-US" sz="1600" dirty="0" smtClean="0">
                <a:latin typeface="Courier New" pitchFamily="49" charset="0"/>
                <a:ea typeface="MS Mincho" pitchFamily="49" charset="-128"/>
              </a:rPr>
              <a:t>   gets</a:t>
            </a:r>
            <a:r>
              <a:rPr lang="en-US" sz="1600" dirty="0">
                <a:latin typeface="Courier New" pitchFamily="49" charset="0"/>
                <a:ea typeface="MS Mincho" pitchFamily="49" charset="-128"/>
              </a:rPr>
              <a:t>(</a:t>
            </a:r>
            <a:r>
              <a:rPr lang="en-US" sz="1600" dirty="0" err="1">
                <a:latin typeface="Courier New" pitchFamily="49" charset="0"/>
                <a:ea typeface="MS Mincho" pitchFamily="49" charset="-128"/>
              </a:rPr>
              <a:t>buf</a:t>
            </a:r>
            <a:r>
              <a:rPr lang="en-US" sz="1600" dirty="0">
                <a:latin typeface="Courier New" pitchFamily="49" charset="0"/>
                <a:ea typeface="MS Mincho" pitchFamily="49" charset="-128"/>
              </a:rPr>
              <a:t>);</a:t>
            </a:r>
            <a:br>
              <a:rPr lang="en-US" sz="1600" dirty="0">
                <a:latin typeface="Courier New" pitchFamily="49" charset="0"/>
                <a:ea typeface="MS Mincho" pitchFamily="49" charset="-128"/>
              </a:rPr>
            </a:br>
            <a:r>
              <a:rPr lang="en-US" sz="1600" dirty="0">
                <a:latin typeface="Courier New" pitchFamily="49" charset="0"/>
                <a:ea typeface="MS Mincho" pitchFamily="49" charset="-128"/>
              </a:rPr>
              <a:t>    </a:t>
            </a:r>
            <a:r>
              <a:rPr lang="en-US" sz="1600" dirty="0" smtClean="0">
                <a:latin typeface="Courier New" pitchFamily="49" charset="0"/>
                <a:ea typeface="MS Mincho" pitchFamily="49" charset="-128"/>
              </a:rPr>
              <a:t>. . .</a:t>
            </a:r>
            <a:r>
              <a:rPr lang="en-US" sz="1600" dirty="0">
                <a:latin typeface="Courier New" pitchFamily="49" charset="0"/>
                <a:ea typeface="MS Mincho" pitchFamily="49" charset="-128"/>
              </a:rPr>
              <a:t/>
            </a:r>
            <a:br>
              <a:rPr lang="en-US" sz="1600" dirty="0">
                <a:latin typeface="Courier New" pitchFamily="49" charset="0"/>
                <a:ea typeface="MS Mincho" pitchFamily="49" charset="-128"/>
              </a:rPr>
            </a:br>
            <a:r>
              <a:rPr lang="en-US" sz="1600" dirty="0">
                <a:latin typeface="Courier New" pitchFamily="49" charset="0"/>
                <a:ea typeface="MS Mincho" pitchFamily="49" charset="-128"/>
              </a:rPr>
              <a:t>}</a:t>
            </a:r>
          </a:p>
        </p:txBody>
      </p:sp>
      <p:sp>
        <p:nvSpPr>
          <p:cNvPr id="360470" name="Rectangle 22"/>
          <p:cNvSpPr>
            <a:spLocks noChangeArrowheads="1"/>
          </p:cNvSpPr>
          <p:nvPr/>
        </p:nvSpPr>
        <p:spPr bwMode="auto">
          <a:xfrm>
            <a:off x="533400" y="2503486"/>
            <a:ext cx="1797050" cy="608299"/>
          </a:xfrm>
          <a:prstGeom prst="rect">
            <a:avLst/>
          </a:prstGeom>
          <a:solidFill>
            <a:schemeClr val="bg1">
              <a:lumMod val="95000"/>
            </a:schemeClr>
          </a:solidFill>
          <a:ln w="28575">
            <a:solidFill>
              <a:schemeClr val="tx1"/>
            </a:solidFill>
            <a:miter lim="800000"/>
            <a:headEnd/>
            <a:tailEnd/>
          </a:ln>
          <a:effectLst/>
        </p:spPr>
        <p:txBody>
          <a:bodyPr wrap="none" anchor="ctr"/>
          <a:lstStyle/>
          <a:p>
            <a:pPr algn="ctr">
              <a:defRPr/>
            </a:pPr>
            <a:r>
              <a:rPr lang="en-US" sz="1800" b="0" dirty="0">
                <a:latin typeface="Calibri" pitchFamily="34" charset="0"/>
                <a:cs typeface="+mn-cs"/>
              </a:rPr>
              <a:t>Return </a:t>
            </a:r>
            <a:r>
              <a:rPr lang="en-US" sz="1800" b="0" dirty="0" smtClean="0">
                <a:latin typeface="Calibri" pitchFamily="34" charset="0"/>
                <a:cs typeface="+mn-cs"/>
              </a:rPr>
              <a:t>Address</a:t>
            </a:r>
          </a:p>
          <a:p>
            <a:pPr algn="ctr">
              <a:defRPr/>
            </a:pPr>
            <a:r>
              <a:rPr lang="en-US" sz="1800" b="0" dirty="0" smtClean="0">
                <a:latin typeface="Calibri" pitchFamily="34" charset="0"/>
                <a:cs typeface="+mn-cs"/>
              </a:rPr>
              <a:t>(8 bytes)</a:t>
            </a:r>
            <a:endParaRPr lang="en-US" sz="1800" b="0" dirty="0">
              <a:latin typeface="Calibri" pitchFamily="34" charset="0"/>
              <a:cs typeface="+mn-cs"/>
            </a:endParaRPr>
          </a:p>
        </p:txBody>
      </p:sp>
      <p:sp>
        <p:nvSpPr>
          <p:cNvPr id="360477" name="Line 29"/>
          <p:cNvSpPr>
            <a:spLocks noChangeShapeType="1"/>
          </p:cNvSpPr>
          <p:nvPr/>
        </p:nvSpPr>
        <p:spPr bwMode="auto">
          <a:xfrm flipH="1">
            <a:off x="2952750" y="4814816"/>
            <a:ext cx="450850" cy="0"/>
          </a:xfrm>
          <a:prstGeom prst="line">
            <a:avLst/>
          </a:prstGeom>
          <a:noFill/>
          <a:ln w="28575">
            <a:solidFill>
              <a:schemeClr val="tx1"/>
            </a:solidFill>
            <a:round/>
            <a:headEnd/>
            <a:tailEnd type="triangle" w="med" len="med"/>
          </a:ln>
        </p:spPr>
        <p:txBody>
          <a:bodyPr/>
          <a:lstStyle/>
          <a:p>
            <a:endParaRPr lang="en-US"/>
          </a:p>
        </p:txBody>
      </p:sp>
      <p:sp>
        <p:nvSpPr>
          <p:cNvPr id="360478" name="Rectangle 30"/>
          <p:cNvSpPr>
            <a:spLocks noChangeArrowheads="1"/>
          </p:cNvSpPr>
          <p:nvPr/>
        </p:nvSpPr>
        <p:spPr bwMode="auto">
          <a:xfrm>
            <a:off x="3365500" y="4641778"/>
            <a:ext cx="738754" cy="369332"/>
          </a:xfrm>
          <a:prstGeom prst="rect">
            <a:avLst/>
          </a:prstGeom>
          <a:noFill/>
          <a:ln w="9525">
            <a:noFill/>
            <a:miter lim="800000"/>
            <a:headEnd/>
            <a:tailEnd/>
          </a:ln>
        </p:spPr>
        <p:txBody>
          <a:bodyPr wrap="none">
            <a:spAutoFit/>
          </a:bodyPr>
          <a:lstStyle/>
          <a:p>
            <a:r>
              <a:rPr lang="en-US" sz="1800" dirty="0" smtClean="0">
                <a:latin typeface="Courier New" pitchFamily="49" charset="0"/>
              </a:rPr>
              <a:t>%</a:t>
            </a:r>
            <a:r>
              <a:rPr lang="en-US" sz="1800" dirty="0" err="1" smtClean="0">
                <a:latin typeface="Courier New" pitchFamily="49" charset="0"/>
              </a:rPr>
              <a:t>rsp</a:t>
            </a:r>
            <a:endParaRPr lang="en-US" sz="1800" dirty="0">
              <a:latin typeface="Courier New" pitchFamily="49" charset="0"/>
            </a:endParaRPr>
          </a:p>
        </p:txBody>
      </p:sp>
      <p:sp>
        <p:nvSpPr>
          <p:cNvPr id="360479" name="Rectangle 31"/>
          <p:cNvSpPr>
            <a:spLocks noChangeArrowheads="1"/>
          </p:cNvSpPr>
          <p:nvPr/>
        </p:nvSpPr>
        <p:spPr bwMode="auto">
          <a:xfrm>
            <a:off x="533400" y="1360487"/>
            <a:ext cx="1797050" cy="1143000"/>
          </a:xfrm>
          <a:prstGeom prst="rect">
            <a:avLst/>
          </a:prstGeom>
          <a:solidFill>
            <a:schemeClr val="bg1">
              <a:lumMod val="95000"/>
            </a:schemeClr>
          </a:solidFill>
          <a:ln w="28575">
            <a:solidFill>
              <a:schemeClr val="tx1"/>
            </a:solidFill>
            <a:miter lim="800000"/>
            <a:headEnd/>
            <a:tailEnd/>
          </a:ln>
          <a:effectLst/>
        </p:spPr>
        <p:txBody>
          <a:bodyPr wrap="none"/>
          <a:lstStyle/>
          <a:p>
            <a:pPr algn="ctr">
              <a:defRPr/>
            </a:pPr>
            <a:r>
              <a:rPr lang="en-US" sz="1800" b="0" dirty="0">
                <a:latin typeface="Calibri" pitchFamily="34" charset="0"/>
                <a:cs typeface="+mn-cs"/>
              </a:rPr>
              <a:t>Stack Frame</a:t>
            </a:r>
          </a:p>
          <a:p>
            <a:pPr algn="ctr">
              <a:defRPr/>
            </a:pPr>
            <a:r>
              <a:rPr lang="en-US" sz="1800" b="0" dirty="0">
                <a:latin typeface="Calibri" pitchFamily="34" charset="0"/>
                <a:cs typeface="+mn-cs"/>
              </a:rPr>
              <a:t>for </a:t>
            </a:r>
            <a:r>
              <a:rPr lang="en-US" sz="1800" dirty="0" err="1" smtClean="0">
                <a:latin typeface="Courier New" pitchFamily="49" charset="0"/>
                <a:cs typeface="+mn-cs"/>
              </a:rPr>
              <a:t>call_echo</a:t>
            </a:r>
            <a:endParaRPr lang="en-US" sz="1800" dirty="0">
              <a:latin typeface="Courier New" pitchFamily="49" charset="0"/>
              <a:cs typeface="+mn-cs"/>
            </a:endParaRPr>
          </a:p>
        </p:txBody>
      </p:sp>
      <p:sp>
        <p:nvSpPr>
          <p:cNvPr id="360472" name="Rectangle 24"/>
          <p:cNvSpPr>
            <a:spLocks noChangeArrowheads="1"/>
          </p:cNvSpPr>
          <p:nvPr/>
        </p:nvSpPr>
        <p:spPr bwMode="auto">
          <a:xfrm>
            <a:off x="533400" y="4648200"/>
            <a:ext cx="449263" cy="304800"/>
          </a:xfrm>
          <a:prstGeom prst="rect">
            <a:avLst/>
          </a:prstGeom>
          <a:solidFill>
            <a:schemeClr val="accent2">
              <a:lumMod val="40000"/>
              <a:lumOff val="60000"/>
            </a:schemeClr>
          </a:solidFill>
          <a:ln w="28575">
            <a:solidFill>
              <a:schemeClr val="tx1"/>
            </a:solidFill>
            <a:miter lim="800000"/>
            <a:headEnd/>
            <a:tailEnd/>
          </a:ln>
          <a:effectLst/>
        </p:spPr>
        <p:txBody>
          <a:bodyPr wrap="none" anchor="ctr"/>
          <a:lstStyle/>
          <a:p>
            <a:pPr algn="ctr">
              <a:defRPr/>
            </a:pPr>
            <a:r>
              <a:rPr lang="en-US" sz="1800" dirty="0">
                <a:latin typeface="Courier New" pitchFamily="49" charset="0"/>
                <a:cs typeface="+mn-cs"/>
              </a:rPr>
              <a:t>[3]</a:t>
            </a:r>
          </a:p>
        </p:txBody>
      </p:sp>
      <p:sp>
        <p:nvSpPr>
          <p:cNvPr id="360473" name="Rectangle 25"/>
          <p:cNvSpPr>
            <a:spLocks noChangeArrowheads="1"/>
          </p:cNvSpPr>
          <p:nvPr/>
        </p:nvSpPr>
        <p:spPr bwMode="auto">
          <a:xfrm>
            <a:off x="982663" y="4648200"/>
            <a:ext cx="449262" cy="304800"/>
          </a:xfrm>
          <a:prstGeom prst="rect">
            <a:avLst/>
          </a:prstGeom>
          <a:solidFill>
            <a:schemeClr val="accent2">
              <a:lumMod val="40000"/>
              <a:lumOff val="60000"/>
            </a:schemeClr>
          </a:solidFill>
          <a:ln w="28575">
            <a:solidFill>
              <a:schemeClr val="tx1"/>
            </a:solidFill>
            <a:miter lim="800000"/>
            <a:headEnd/>
            <a:tailEnd/>
          </a:ln>
          <a:effectLst/>
        </p:spPr>
        <p:txBody>
          <a:bodyPr wrap="none" anchor="ctr"/>
          <a:lstStyle/>
          <a:p>
            <a:pPr algn="ctr">
              <a:defRPr/>
            </a:pPr>
            <a:r>
              <a:rPr lang="en-US" sz="1800">
                <a:latin typeface="Courier New" pitchFamily="49" charset="0"/>
                <a:cs typeface="+mn-cs"/>
              </a:rPr>
              <a:t>[2]</a:t>
            </a:r>
          </a:p>
        </p:txBody>
      </p:sp>
      <p:sp>
        <p:nvSpPr>
          <p:cNvPr id="360474" name="Rectangle 26"/>
          <p:cNvSpPr>
            <a:spLocks noChangeArrowheads="1"/>
          </p:cNvSpPr>
          <p:nvPr/>
        </p:nvSpPr>
        <p:spPr bwMode="auto">
          <a:xfrm>
            <a:off x="1431925" y="4648200"/>
            <a:ext cx="449263" cy="304800"/>
          </a:xfrm>
          <a:prstGeom prst="rect">
            <a:avLst/>
          </a:prstGeom>
          <a:solidFill>
            <a:schemeClr val="accent2">
              <a:lumMod val="40000"/>
              <a:lumOff val="60000"/>
            </a:schemeClr>
          </a:solidFill>
          <a:ln w="28575">
            <a:solidFill>
              <a:schemeClr val="tx1"/>
            </a:solidFill>
            <a:miter lim="800000"/>
            <a:headEnd/>
            <a:tailEnd/>
          </a:ln>
          <a:effectLst/>
        </p:spPr>
        <p:txBody>
          <a:bodyPr wrap="none" anchor="ctr"/>
          <a:lstStyle/>
          <a:p>
            <a:pPr algn="ctr">
              <a:defRPr/>
            </a:pPr>
            <a:r>
              <a:rPr lang="en-US" sz="1800">
                <a:latin typeface="Courier New" pitchFamily="49" charset="0"/>
                <a:cs typeface="+mn-cs"/>
              </a:rPr>
              <a:t>[1]</a:t>
            </a:r>
          </a:p>
        </p:txBody>
      </p:sp>
      <p:sp>
        <p:nvSpPr>
          <p:cNvPr id="360475" name="Rectangle 27"/>
          <p:cNvSpPr>
            <a:spLocks noChangeArrowheads="1"/>
          </p:cNvSpPr>
          <p:nvPr/>
        </p:nvSpPr>
        <p:spPr bwMode="auto">
          <a:xfrm>
            <a:off x="1881188" y="4648200"/>
            <a:ext cx="449262" cy="304800"/>
          </a:xfrm>
          <a:prstGeom prst="rect">
            <a:avLst/>
          </a:prstGeom>
          <a:solidFill>
            <a:schemeClr val="accent2">
              <a:lumMod val="40000"/>
              <a:lumOff val="60000"/>
            </a:schemeClr>
          </a:solidFill>
          <a:ln w="28575">
            <a:solidFill>
              <a:schemeClr val="tx1"/>
            </a:solidFill>
            <a:miter lim="800000"/>
            <a:headEnd/>
            <a:tailEnd/>
          </a:ln>
          <a:effectLst/>
        </p:spPr>
        <p:txBody>
          <a:bodyPr wrap="none" anchor="ctr"/>
          <a:lstStyle/>
          <a:p>
            <a:pPr algn="ctr">
              <a:defRPr/>
            </a:pPr>
            <a:r>
              <a:rPr lang="en-US" sz="1800">
                <a:latin typeface="Courier New" pitchFamily="49" charset="0"/>
                <a:cs typeface="+mn-cs"/>
              </a:rPr>
              <a:t>[0]</a:t>
            </a:r>
          </a:p>
        </p:txBody>
      </p:sp>
      <p:sp>
        <p:nvSpPr>
          <p:cNvPr id="360476" name="Rectangle 28"/>
          <p:cNvSpPr>
            <a:spLocks noChangeArrowheads="1"/>
          </p:cNvSpPr>
          <p:nvPr/>
        </p:nvSpPr>
        <p:spPr bwMode="auto">
          <a:xfrm>
            <a:off x="2330450" y="4648200"/>
            <a:ext cx="593725" cy="366712"/>
          </a:xfrm>
          <a:prstGeom prst="rect">
            <a:avLst/>
          </a:prstGeom>
          <a:noFill/>
          <a:ln w="9525">
            <a:noFill/>
            <a:miter lim="800000"/>
            <a:headEnd/>
            <a:tailEnd/>
          </a:ln>
        </p:spPr>
        <p:txBody>
          <a:bodyPr wrap="none">
            <a:spAutoFit/>
          </a:bodyPr>
          <a:lstStyle/>
          <a:p>
            <a:r>
              <a:rPr lang="en-US" sz="1800" dirty="0" err="1">
                <a:latin typeface="Courier New" pitchFamily="49" charset="0"/>
              </a:rPr>
              <a:t>buf</a:t>
            </a:r>
            <a:endParaRPr lang="en-US" sz="1800" dirty="0">
              <a:latin typeface="Courier New" pitchFamily="49" charset="0"/>
            </a:endParaRPr>
          </a:p>
        </p:txBody>
      </p:sp>
      <p:sp>
        <p:nvSpPr>
          <p:cNvPr id="16" name="TextBox 15"/>
          <p:cNvSpPr txBox="1">
            <a:spLocks noChangeArrowheads="1"/>
          </p:cNvSpPr>
          <p:nvPr/>
        </p:nvSpPr>
        <p:spPr bwMode="auto">
          <a:xfrm>
            <a:off x="457200" y="990600"/>
            <a:ext cx="1908175" cy="369887"/>
          </a:xfrm>
          <a:prstGeom prst="rect">
            <a:avLst/>
          </a:prstGeom>
          <a:noFill/>
          <a:ln w="9525">
            <a:noFill/>
            <a:miter lim="800000"/>
            <a:headEnd/>
            <a:tailEnd/>
          </a:ln>
        </p:spPr>
        <p:txBody>
          <a:bodyPr wrap="none">
            <a:spAutoFit/>
          </a:bodyPr>
          <a:lstStyle/>
          <a:p>
            <a:pPr eaLnBrk="0" hangingPunct="0"/>
            <a:r>
              <a:rPr lang="en-US" sz="1800" i="1">
                <a:solidFill>
                  <a:srgbClr val="C00000"/>
                </a:solidFill>
                <a:latin typeface="Calibri" pitchFamily="34" charset="0"/>
              </a:rPr>
              <a:t>Before call to gets</a:t>
            </a:r>
          </a:p>
        </p:txBody>
      </p:sp>
      <p:sp>
        <p:nvSpPr>
          <p:cNvPr id="18" name="Rectangle 23"/>
          <p:cNvSpPr>
            <a:spLocks noChangeArrowheads="1"/>
          </p:cNvSpPr>
          <p:nvPr/>
        </p:nvSpPr>
        <p:spPr bwMode="auto">
          <a:xfrm>
            <a:off x="533400" y="3113087"/>
            <a:ext cx="1797050" cy="1531207"/>
          </a:xfrm>
          <a:prstGeom prst="rect">
            <a:avLst/>
          </a:prstGeom>
          <a:solidFill>
            <a:schemeClr val="bg2">
              <a:lumMod val="40000"/>
              <a:lumOff val="60000"/>
            </a:schemeClr>
          </a:solidFill>
          <a:ln w="28575">
            <a:solidFill>
              <a:schemeClr val="tx1"/>
            </a:solidFill>
            <a:miter lim="800000"/>
            <a:headEnd/>
            <a:tailEnd/>
          </a:ln>
          <a:effectLst/>
        </p:spPr>
        <p:txBody>
          <a:bodyPr wrap="none" anchor="ctr"/>
          <a:lstStyle/>
          <a:p>
            <a:pPr algn="ctr">
              <a:defRPr/>
            </a:pPr>
            <a:r>
              <a:rPr lang="en-US" sz="1800" b="0" dirty="0" smtClean="0">
                <a:latin typeface="Calibri" pitchFamily="34" charset="0"/>
              </a:rPr>
              <a:t>20 bytes unused</a:t>
            </a:r>
            <a:endParaRPr lang="en-US" sz="1800" dirty="0">
              <a:latin typeface="Courier New" pitchFamily="49" charset="0"/>
            </a:endParaRPr>
          </a:p>
        </p:txBody>
      </p:sp>
      <p:sp>
        <p:nvSpPr>
          <p:cNvPr id="25" name="Rectangle 5"/>
          <p:cNvSpPr>
            <a:spLocks noChangeArrowheads="1"/>
          </p:cNvSpPr>
          <p:nvPr/>
        </p:nvSpPr>
        <p:spPr bwMode="auto">
          <a:xfrm>
            <a:off x="3403600" y="3444014"/>
            <a:ext cx="4718485" cy="1197764"/>
          </a:xfrm>
          <a:prstGeom prst="rect">
            <a:avLst/>
          </a:prstGeom>
          <a:solidFill>
            <a:srgbClr val="F1C7C7"/>
          </a:solidFill>
          <a:ln w="12700">
            <a:solidFill>
              <a:schemeClr val="tx1"/>
            </a:solidFill>
            <a:miter lim="800000"/>
            <a:headEnd/>
            <a:tailEnd/>
          </a:ln>
        </p:spPr>
        <p:txBody>
          <a:bodyPr wrap="square" lIns="90487" tIns="44450" rIns="90487" bIns="44450">
            <a:spAutoFit/>
          </a:bodyPr>
          <a:lstStyle/>
          <a:p>
            <a:pPr eaLnBrk="0" hangingPunct="0">
              <a:tabLst>
                <a:tab pos="457200" algn="l"/>
                <a:tab pos="1485900" algn="l"/>
              </a:tabLst>
            </a:pPr>
            <a:r>
              <a:rPr lang="en-US" sz="1800" dirty="0" smtClean="0">
                <a:latin typeface="Courier New" pitchFamily="49" charset="0"/>
                <a:ea typeface="MS Mincho" pitchFamily="49" charset="-128"/>
              </a:rPr>
              <a:t>  . . .</a:t>
            </a:r>
          </a:p>
          <a:p>
            <a:pPr eaLnBrk="0" hangingPunct="0">
              <a:tabLst>
                <a:tab pos="457200" algn="l"/>
                <a:tab pos="1485900" algn="l"/>
              </a:tabLst>
            </a:pPr>
            <a:r>
              <a:rPr lang="en-US" sz="1800" dirty="0" smtClean="0">
                <a:latin typeface="Courier New" pitchFamily="49" charset="0"/>
                <a:ea typeface="MS Mincho" pitchFamily="49" charset="-128"/>
              </a:rPr>
              <a:t>  4006f1</a:t>
            </a:r>
            <a:r>
              <a:rPr lang="en-US" sz="1800" dirty="0">
                <a:latin typeface="Courier New" pitchFamily="49" charset="0"/>
                <a:ea typeface="MS Mincho" pitchFamily="49" charset="-128"/>
              </a:rPr>
              <a:t>:	</a:t>
            </a:r>
            <a:r>
              <a:rPr lang="en-US" sz="1800" dirty="0" err="1" smtClean="0">
                <a:latin typeface="Courier New" pitchFamily="49" charset="0"/>
                <a:ea typeface="MS Mincho" pitchFamily="49" charset="-128"/>
              </a:rPr>
              <a:t>callq</a:t>
            </a:r>
            <a:r>
              <a:rPr lang="en-US" sz="1800" dirty="0" smtClean="0">
                <a:latin typeface="Courier New" pitchFamily="49" charset="0"/>
                <a:ea typeface="MS Mincho" pitchFamily="49" charset="-128"/>
              </a:rPr>
              <a:t>  </a:t>
            </a:r>
            <a:r>
              <a:rPr lang="en-US" sz="1800" dirty="0">
                <a:latin typeface="Courier New" pitchFamily="49" charset="0"/>
                <a:ea typeface="MS Mincho" pitchFamily="49" charset="-128"/>
              </a:rPr>
              <a:t>4006cf &lt;</a:t>
            </a:r>
            <a:r>
              <a:rPr lang="en-US" sz="1800" dirty="0">
                <a:solidFill>
                  <a:srgbClr val="0070C0"/>
                </a:solidFill>
                <a:latin typeface="Courier New" pitchFamily="49" charset="0"/>
                <a:ea typeface="MS Mincho" pitchFamily="49" charset="-128"/>
              </a:rPr>
              <a:t>echo</a:t>
            </a:r>
            <a:r>
              <a:rPr lang="en-US" sz="1800" dirty="0">
                <a:latin typeface="Courier New" pitchFamily="49" charset="0"/>
                <a:ea typeface="MS Mincho" pitchFamily="49" charset="-128"/>
              </a:rPr>
              <a:t>&gt;</a:t>
            </a:r>
          </a:p>
          <a:p>
            <a:pPr eaLnBrk="0" hangingPunct="0">
              <a:tabLst>
                <a:tab pos="457200" algn="l"/>
                <a:tab pos="1485900" algn="l"/>
              </a:tabLst>
            </a:pPr>
            <a:r>
              <a:rPr lang="en-US" sz="1800" dirty="0">
                <a:latin typeface="Courier New" pitchFamily="49" charset="0"/>
                <a:ea typeface="MS Mincho" pitchFamily="49" charset="-128"/>
              </a:rPr>
              <a:t>  </a:t>
            </a:r>
            <a:r>
              <a:rPr lang="en-US" sz="1800" dirty="0">
                <a:solidFill>
                  <a:srgbClr val="C00000"/>
                </a:solidFill>
                <a:latin typeface="Courier New" pitchFamily="49" charset="0"/>
                <a:ea typeface="MS Mincho" pitchFamily="49" charset="-128"/>
              </a:rPr>
              <a:t>4006f6</a:t>
            </a:r>
            <a:r>
              <a:rPr lang="en-US" sz="1800" dirty="0">
                <a:latin typeface="Courier New" pitchFamily="49" charset="0"/>
                <a:ea typeface="MS Mincho" pitchFamily="49" charset="-128"/>
              </a:rPr>
              <a:t>:	</a:t>
            </a:r>
            <a:r>
              <a:rPr lang="en-US" sz="1800" dirty="0" smtClean="0">
                <a:latin typeface="Courier New" pitchFamily="49" charset="0"/>
                <a:ea typeface="MS Mincho" pitchFamily="49" charset="-128"/>
              </a:rPr>
              <a:t>add    </a:t>
            </a:r>
            <a:r>
              <a:rPr lang="en-US" sz="1800" dirty="0">
                <a:latin typeface="Courier New" pitchFamily="49" charset="0"/>
                <a:ea typeface="MS Mincho" pitchFamily="49" charset="-128"/>
              </a:rPr>
              <a:t>$0x8,%rsp</a:t>
            </a:r>
          </a:p>
          <a:p>
            <a:pPr eaLnBrk="0" hangingPunct="0">
              <a:tabLst>
                <a:tab pos="457200" algn="l"/>
                <a:tab pos="1485900" algn="l"/>
              </a:tabLst>
            </a:pPr>
            <a:r>
              <a:rPr lang="en-US" sz="1800" dirty="0">
                <a:latin typeface="Courier New" pitchFamily="49" charset="0"/>
                <a:ea typeface="MS Mincho" pitchFamily="49" charset="-128"/>
              </a:rPr>
              <a:t>  </a:t>
            </a:r>
            <a:r>
              <a:rPr lang="en-US" sz="1800" dirty="0" smtClean="0">
                <a:latin typeface="Courier New" pitchFamily="49" charset="0"/>
                <a:ea typeface="MS Mincho" pitchFamily="49" charset="-128"/>
              </a:rPr>
              <a:t>. . .</a:t>
            </a:r>
            <a:endParaRPr lang="en-US" sz="1800" dirty="0">
              <a:latin typeface="Courier New" pitchFamily="49" charset="0"/>
              <a:ea typeface="MS Mincho" pitchFamily="49" charset="-128"/>
            </a:endParaRPr>
          </a:p>
        </p:txBody>
      </p:sp>
      <p:sp>
        <p:nvSpPr>
          <p:cNvPr id="26" name="TextBox 25"/>
          <p:cNvSpPr txBox="1"/>
          <p:nvPr/>
        </p:nvSpPr>
        <p:spPr>
          <a:xfrm>
            <a:off x="3282950" y="3037113"/>
            <a:ext cx="1469122" cy="461665"/>
          </a:xfrm>
          <a:prstGeom prst="rect">
            <a:avLst/>
          </a:prstGeom>
          <a:noFill/>
        </p:spPr>
        <p:txBody>
          <a:bodyPr wrap="none" rtlCol="0">
            <a:spAutoFit/>
          </a:bodyPr>
          <a:lstStyle/>
          <a:p>
            <a:r>
              <a:rPr lang="en-US" dirty="0" err="1" smtClean="0">
                <a:latin typeface="Calibri" pitchFamily="34" charset="0"/>
              </a:rPr>
              <a:t>call_echo</a:t>
            </a:r>
            <a:r>
              <a:rPr lang="en-US" dirty="0" smtClean="0">
                <a:latin typeface="Calibri" pitchFamily="34" charset="0"/>
              </a:rPr>
              <a:t>:</a:t>
            </a:r>
          </a:p>
        </p:txBody>
      </p:sp>
      <p:grpSp>
        <p:nvGrpSpPr>
          <p:cNvPr id="3" name="Group 2"/>
          <p:cNvGrpSpPr/>
          <p:nvPr/>
        </p:nvGrpSpPr>
        <p:grpSpPr>
          <a:xfrm>
            <a:off x="533400" y="2811289"/>
            <a:ext cx="1797050" cy="304800"/>
            <a:chOff x="2377022" y="2811289"/>
            <a:chExt cx="1797050" cy="304800"/>
          </a:xfrm>
          <a:solidFill>
            <a:srgbClr val="D5F1CF"/>
          </a:solidFill>
        </p:grpSpPr>
        <p:sp>
          <p:nvSpPr>
            <p:cNvPr id="27" name="Rectangle 24"/>
            <p:cNvSpPr>
              <a:spLocks noChangeArrowheads="1"/>
            </p:cNvSpPr>
            <p:nvPr/>
          </p:nvSpPr>
          <p:spPr bwMode="auto">
            <a:xfrm>
              <a:off x="2377022" y="2811289"/>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00</a:t>
              </a:r>
              <a:endParaRPr lang="en-US" sz="1800" dirty="0">
                <a:solidFill>
                  <a:srgbClr val="C00000"/>
                </a:solidFill>
                <a:latin typeface="Courier New" pitchFamily="49" charset="0"/>
                <a:cs typeface="+mn-cs"/>
              </a:endParaRPr>
            </a:p>
          </p:txBody>
        </p:sp>
        <p:sp>
          <p:nvSpPr>
            <p:cNvPr id="28" name="Rectangle 25"/>
            <p:cNvSpPr>
              <a:spLocks noChangeArrowheads="1"/>
            </p:cNvSpPr>
            <p:nvPr/>
          </p:nvSpPr>
          <p:spPr bwMode="auto">
            <a:xfrm>
              <a:off x="2826285" y="2811289"/>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40</a:t>
              </a:r>
              <a:endParaRPr lang="en-US" sz="1800" dirty="0">
                <a:solidFill>
                  <a:srgbClr val="C00000"/>
                </a:solidFill>
                <a:latin typeface="Courier New" pitchFamily="49" charset="0"/>
                <a:cs typeface="+mn-cs"/>
              </a:endParaRPr>
            </a:p>
          </p:txBody>
        </p:sp>
        <p:sp>
          <p:nvSpPr>
            <p:cNvPr id="29" name="Rectangle 26"/>
            <p:cNvSpPr>
              <a:spLocks noChangeArrowheads="1"/>
            </p:cNvSpPr>
            <p:nvPr/>
          </p:nvSpPr>
          <p:spPr bwMode="auto">
            <a:xfrm>
              <a:off x="3275547" y="2811289"/>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06</a:t>
              </a:r>
              <a:endParaRPr lang="en-US" sz="1800" dirty="0">
                <a:solidFill>
                  <a:srgbClr val="C00000"/>
                </a:solidFill>
                <a:latin typeface="Courier New" pitchFamily="49" charset="0"/>
                <a:cs typeface="+mn-cs"/>
              </a:endParaRPr>
            </a:p>
          </p:txBody>
        </p:sp>
        <p:sp>
          <p:nvSpPr>
            <p:cNvPr id="30" name="Rectangle 27"/>
            <p:cNvSpPr>
              <a:spLocks noChangeArrowheads="1"/>
            </p:cNvSpPr>
            <p:nvPr/>
          </p:nvSpPr>
          <p:spPr bwMode="auto">
            <a:xfrm>
              <a:off x="3724810" y="2811289"/>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f6</a:t>
              </a:r>
              <a:endParaRPr lang="en-US" sz="1800" dirty="0">
                <a:solidFill>
                  <a:srgbClr val="C00000"/>
                </a:solidFill>
                <a:latin typeface="Courier New" pitchFamily="49" charset="0"/>
                <a:cs typeface="+mn-cs"/>
              </a:endParaRPr>
            </a:p>
          </p:txBody>
        </p:sp>
      </p:grpSp>
      <p:grpSp>
        <p:nvGrpSpPr>
          <p:cNvPr id="32" name="Group 31"/>
          <p:cNvGrpSpPr/>
          <p:nvPr/>
        </p:nvGrpSpPr>
        <p:grpSpPr>
          <a:xfrm>
            <a:off x="538208" y="2481496"/>
            <a:ext cx="1797050" cy="304800"/>
            <a:chOff x="2377022" y="2811289"/>
            <a:chExt cx="1797050" cy="304800"/>
          </a:xfrm>
          <a:solidFill>
            <a:srgbClr val="D5F1CF"/>
          </a:solidFill>
        </p:grpSpPr>
        <p:sp>
          <p:nvSpPr>
            <p:cNvPr id="33" name="Rectangle 24"/>
            <p:cNvSpPr>
              <a:spLocks noChangeArrowheads="1"/>
            </p:cNvSpPr>
            <p:nvPr/>
          </p:nvSpPr>
          <p:spPr bwMode="auto">
            <a:xfrm>
              <a:off x="2377022" y="2811289"/>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00</a:t>
              </a:r>
              <a:endParaRPr lang="en-US" sz="1800" dirty="0">
                <a:solidFill>
                  <a:srgbClr val="C00000"/>
                </a:solidFill>
                <a:latin typeface="Courier New" pitchFamily="49" charset="0"/>
                <a:cs typeface="+mn-cs"/>
              </a:endParaRPr>
            </a:p>
          </p:txBody>
        </p:sp>
        <p:sp>
          <p:nvSpPr>
            <p:cNvPr id="34" name="Rectangle 25"/>
            <p:cNvSpPr>
              <a:spLocks noChangeArrowheads="1"/>
            </p:cNvSpPr>
            <p:nvPr/>
          </p:nvSpPr>
          <p:spPr bwMode="auto">
            <a:xfrm>
              <a:off x="2826285" y="2811289"/>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00</a:t>
              </a:r>
              <a:endParaRPr lang="en-US" sz="1800" dirty="0">
                <a:solidFill>
                  <a:srgbClr val="C00000"/>
                </a:solidFill>
                <a:latin typeface="Courier New" pitchFamily="49" charset="0"/>
                <a:cs typeface="+mn-cs"/>
              </a:endParaRPr>
            </a:p>
          </p:txBody>
        </p:sp>
        <p:sp>
          <p:nvSpPr>
            <p:cNvPr id="35" name="Rectangle 26"/>
            <p:cNvSpPr>
              <a:spLocks noChangeArrowheads="1"/>
            </p:cNvSpPr>
            <p:nvPr/>
          </p:nvSpPr>
          <p:spPr bwMode="auto">
            <a:xfrm>
              <a:off x="3275547" y="2811289"/>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00</a:t>
              </a:r>
              <a:endParaRPr lang="en-US" sz="1800" dirty="0">
                <a:solidFill>
                  <a:srgbClr val="C00000"/>
                </a:solidFill>
                <a:latin typeface="Courier New" pitchFamily="49" charset="0"/>
                <a:cs typeface="+mn-cs"/>
              </a:endParaRPr>
            </a:p>
          </p:txBody>
        </p:sp>
        <p:sp>
          <p:nvSpPr>
            <p:cNvPr id="36" name="Rectangle 27"/>
            <p:cNvSpPr>
              <a:spLocks noChangeArrowheads="1"/>
            </p:cNvSpPr>
            <p:nvPr/>
          </p:nvSpPr>
          <p:spPr bwMode="auto">
            <a:xfrm>
              <a:off x="3724810" y="2811289"/>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00</a:t>
              </a:r>
              <a:endParaRPr lang="en-US" sz="1800" dirty="0">
                <a:solidFill>
                  <a:srgbClr val="C00000"/>
                </a:solidFill>
                <a:latin typeface="Courier New" pitchFamily="49" charset="0"/>
                <a:cs typeface="+mn-cs"/>
              </a:endParaRPr>
            </a:p>
          </p:txBody>
        </p:sp>
      </p:grpSp>
      <p:sp>
        <p:nvSpPr>
          <p:cNvPr id="5" name="Arc 4"/>
          <p:cNvSpPr/>
          <p:nvPr/>
        </p:nvSpPr>
        <p:spPr bwMode="auto">
          <a:xfrm>
            <a:off x="2438400" y="1360487"/>
            <a:ext cx="1460500" cy="2513847"/>
          </a:xfrm>
          <a:prstGeom prst="arc">
            <a:avLst>
              <a:gd name="adj1" fmla="val 5393125"/>
              <a:gd name="adj2" fmla="val 15866911"/>
            </a:avLst>
          </a:prstGeom>
          <a:noFill/>
          <a:ln w="25400" cap="flat" cmpd="sng" algn="ctr">
            <a:solidFill>
              <a:schemeClr val="tx1">
                <a:lumMod val="50000"/>
                <a:lumOff val="50000"/>
              </a:schemeClr>
            </a:solidFill>
            <a:prstDash val="solid"/>
            <a:round/>
            <a:headEnd type="none" w="med" len="med"/>
            <a:tailEnd type="stealth" w="med" len="med"/>
          </a:ln>
          <a:effectLst/>
        </p:spPr>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04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animBg="1"/>
      <p:bldP spid="25604"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19099" y="493713"/>
            <a:ext cx="7229491" cy="573087"/>
          </a:xfrm>
        </p:spPr>
        <p:txBody>
          <a:bodyPr/>
          <a:lstStyle/>
          <a:p>
            <a:pPr eaLnBrk="1" hangingPunct="1"/>
            <a:r>
              <a:rPr lang="en-US" dirty="0" smtClean="0"/>
              <a:t>Buffer Overflow Stack Example #1</a:t>
            </a:r>
          </a:p>
        </p:txBody>
      </p:sp>
      <p:sp>
        <p:nvSpPr>
          <p:cNvPr id="360451" name="Rectangle 3"/>
          <p:cNvSpPr>
            <a:spLocks noChangeArrowheads="1"/>
          </p:cNvSpPr>
          <p:nvPr/>
        </p:nvSpPr>
        <p:spPr bwMode="auto">
          <a:xfrm>
            <a:off x="5486400" y="1219200"/>
            <a:ext cx="2601912" cy="1320874"/>
          </a:xfrm>
          <a:prstGeom prst="rect">
            <a:avLst/>
          </a:prstGeom>
          <a:solidFill>
            <a:schemeClr val="bg1">
              <a:lumMod val="95000"/>
            </a:schemeClr>
          </a:solidFill>
          <a:ln w="12700">
            <a:solidFill>
              <a:schemeClr val="tx1"/>
            </a:solidFill>
            <a:miter lim="800000"/>
            <a:headEnd/>
            <a:tailEnd/>
          </a:ln>
          <a:effectLst/>
        </p:spPr>
        <p:txBody>
          <a:bodyPr wrap="square" lIns="90487" tIns="44450" rIns="90487" bIns="44450">
            <a:spAutoFit/>
          </a:bodyPr>
          <a:lstStyle/>
          <a:p>
            <a:pPr eaLnBrk="0" hangingPunct="0">
              <a:tabLst>
                <a:tab pos="457200" algn="l"/>
                <a:tab pos="3146425" algn="l"/>
              </a:tabLst>
              <a:defRPr/>
            </a:pPr>
            <a:r>
              <a:rPr lang="en-US" sz="1600" dirty="0">
                <a:latin typeface="Courier New" pitchFamily="49" charset="0"/>
                <a:ea typeface="MS Mincho" pitchFamily="49" charset="-128"/>
                <a:cs typeface="+mn-cs"/>
              </a:rPr>
              <a:t>echo:</a:t>
            </a:r>
          </a:p>
          <a:p>
            <a:pPr eaLnBrk="0" hangingPunct="0">
              <a:tabLst>
                <a:tab pos="457200" algn="l"/>
                <a:tab pos="3146425" algn="l"/>
              </a:tabLst>
              <a:defRPr/>
            </a:pPr>
            <a:r>
              <a:rPr lang="en-US" sz="1600" dirty="0" smtClean="0">
                <a:latin typeface="Courier New" pitchFamily="49" charset="0"/>
                <a:ea typeface="MS Mincho" pitchFamily="49" charset="-128"/>
                <a:cs typeface="+mn-cs"/>
              </a:rPr>
              <a:t>  </a:t>
            </a:r>
            <a:r>
              <a:rPr lang="en-US" sz="1600" dirty="0" err="1" smtClean="0">
                <a:latin typeface="Courier New" pitchFamily="49" charset="0"/>
                <a:ea typeface="MS Mincho" pitchFamily="49" charset="-128"/>
                <a:cs typeface="+mn-cs"/>
              </a:rPr>
              <a:t>subq</a:t>
            </a:r>
            <a:r>
              <a:rPr lang="en-US" sz="1600" dirty="0" smtClean="0">
                <a:latin typeface="Courier New" pitchFamily="49" charset="0"/>
                <a:ea typeface="MS Mincho" pitchFamily="49" charset="-128"/>
                <a:cs typeface="+mn-cs"/>
              </a:rPr>
              <a:t>  $</a:t>
            </a:r>
            <a:r>
              <a:rPr lang="en-US" sz="1600" dirty="0">
                <a:latin typeface="Courier New" pitchFamily="49" charset="0"/>
                <a:ea typeface="MS Mincho" pitchFamily="49" charset="-128"/>
                <a:cs typeface="+mn-cs"/>
              </a:rPr>
              <a:t>24, %</a:t>
            </a:r>
            <a:r>
              <a:rPr lang="en-US" sz="1600" dirty="0" err="1">
                <a:latin typeface="Courier New" pitchFamily="49" charset="0"/>
                <a:ea typeface="MS Mincho" pitchFamily="49" charset="-128"/>
                <a:cs typeface="+mn-cs"/>
              </a:rPr>
              <a:t>rsp</a:t>
            </a:r>
            <a:endParaRPr lang="en-US" sz="1600" dirty="0">
              <a:latin typeface="Courier New" pitchFamily="49" charset="0"/>
              <a:ea typeface="MS Mincho" pitchFamily="49" charset="-128"/>
              <a:cs typeface="+mn-cs"/>
            </a:endParaRPr>
          </a:p>
          <a:p>
            <a:pPr eaLnBrk="0" hangingPunct="0">
              <a:tabLst>
                <a:tab pos="457200" algn="l"/>
                <a:tab pos="3146425" algn="l"/>
              </a:tabLst>
              <a:defRPr/>
            </a:pPr>
            <a:r>
              <a:rPr lang="en-US" sz="1600" dirty="0" smtClean="0">
                <a:latin typeface="Courier New" pitchFamily="49" charset="0"/>
                <a:ea typeface="MS Mincho" pitchFamily="49" charset="-128"/>
                <a:cs typeface="+mn-cs"/>
              </a:rPr>
              <a:t>  </a:t>
            </a:r>
            <a:r>
              <a:rPr lang="en-US" sz="1600" dirty="0" err="1" smtClean="0">
                <a:latin typeface="Courier New" pitchFamily="49" charset="0"/>
                <a:ea typeface="MS Mincho" pitchFamily="49" charset="-128"/>
                <a:cs typeface="+mn-cs"/>
              </a:rPr>
              <a:t>movq</a:t>
            </a:r>
            <a:r>
              <a:rPr lang="en-US" sz="1600" dirty="0" smtClean="0">
                <a:latin typeface="Courier New" pitchFamily="49" charset="0"/>
                <a:ea typeface="MS Mincho" pitchFamily="49" charset="-128"/>
                <a:cs typeface="+mn-cs"/>
              </a:rPr>
              <a:t>  %</a:t>
            </a:r>
            <a:r>
              <a:rPr lang="en-US" sz="1600" dirty="0" err="1">
                <a:latin typeface="Courier New" pitchFamily="49" charset="0"/>
                <a:ea typeface="MS Mincho" pitchFamily="49" charset="-128"/>
                <a:cs typeface="+mn-cs"/>
              </a:rPr>
              <a:t>rsp</a:t>
            </a:r>
            <a:r>
              <a:rPr lang="en-US" sz="1600" dirty="0">
                <a:latin typeface="Courier New" pitchFamily="49" charset="0"/>
                <a:ea typeface="MS Mincho" pitchFamily="49" charset="-128"/>
                <a:cs typeface="+mn-cs"/>
              </a:rPr>
              <a:t>, %</a:t>
            </a:r>
            <a:r>
              <a:rPr lang="en-US" sz="1600" dirty="0" err="1">
                <a:latin typeface="Courier New" pitchFamily="49" charset="0"/>
                <a:ea typeface="MS Mincho" pitchFamily="49" charset="-128"/>
                <a:cs typeface="+mn-cs"/>
              </a:rPr>
              <a:t>rdi</a:t>
            </a:r>
            <a:endParaRPr lang="en-US" sz="1600" dirty="0">
              <a:latin typeface="Courier New" pitchFamily="49" charset="0"/>
              <a:ea typeface="MS Mincho" pitchFamily="49" charset="-128"/>
              <a:cs typeface="+mn-cs"/>
            </a:endParaRPr>
          </a:p>
          <a:p>
            <a:pPr eaLnBrk="0" hangingPunct="0">
              <a:tabLst>
                <a:tab pos="457200" algn="l"/>
                <a:tab pos="3146425" algn="l"/>
              </a:tabLst>
              <a:defRPr/>
            </a:pPr>
            <a:r>
              <a:rPr lang="en-US" sz="1600" dirty="0" smtClean="0">
                <a:latin typeface="Courier New" pitchFamily="49" charset="0"/>
                <a:ea typeface="MS Mincho" pitchFamily="49" charset="-128"/>
                <a:cs typeface="+mn-cs"/>
              </a:rPr>
              <a:t>  call  gets</a:t>
            </a:r>
            <a:endParaRPr lang="en-US" sz="1600" dirty="0">
              <a:latin typeface="Courier New" pitchFamily="49" charset="0"/>
              <a:ea typeface="MS Mincho" pitchFamily="49" charset="-128"/>
              <a:cs typeface="+mn-cs"/>
            </a:endParaRPr>
          </a:p>
          <a:p>
            <a:pPr eaLnBrk="0" hangingPunct="0">
              <a:tabLst>
                <a:tab pos="457200" algn="l"/>
                <a:tab pos="3146425" algn="l"/>
              </a:tabLst>
              <a:defRPr/>
            </a:pPr>
            <a:r>
              <a:rPr lang="en-US" sz="1600" dirty="0" smtClean="0">
                <a:latin typeface="Courier New" pitchFamily="49" charset="0"/>
                <a:ea typeface="MS Mincho" pitchFamily="49" charset="-128"/>
                <a:cs typeface="+mn-cs"/>
              </a:rPr>
              <a:t>  . . .</a:t>
            </a:r>
            <a:endParaRPr lang="en-US" sz="1600" dirty="0">
              <a:latin typeface="Courier New" pitchFamily="49" charset="0"/>
              <a:ea typeface="MS Mincho" pitchFamily="49" charset="-128"/>
              <a:cs typeface="+mn-cs"/>
            </a:endParaRPr>
          </a:p>
        </p:txBody>
      </p:sp>
      <p:sp>
        <p:nvSpPr>
          <p:cNvPr id="25604" name="Rectangle 4"/>
          <p:cNvSpPr>
            <a:spLocks noChangeArrowheads="1"/>
          </p:cNvSpPr>
          <p:nvPr/>
        </p:nvSpPr>
        <p:spPr bwMode="auto">
          <a:xfrm>
            <a:off x="3048000" y="1219200"/>
            <a:ext cx="2438400" cy="1567096"/>
          </a:xfrm>
          <a:prstGeom prst="rect">
            <a:avLst/>
          </a:prstGeom>
          <a:solidFill>
            <a:srgbClr val="F6F5BD"/>
          </a:solidFill>
          <a:ln w="12700">
            <a:solidFill>
              <a:schemeClr val="tx1"/>
            </a:solidFill>
            <a:miter lim="800000"/>
            <a:headEnd/>
            <a:tailEnd/>
          </a:ln>
        </p:spPr>
        <p:txBody>
          <a:bodyPr wrap="square" lIns="90487" tIns="44450" rIns="90487" bIns="44450">
            <a:spAutoFit/>
          </a:bodyPr>
          <a:lstStyle/>
          <a:p>
            <a:pPr eaLnBrk="0" hangingPunct="0">
              <a:tabLst>
                <a:tab pos="457200" algn="l"/>
                <a:tab pos="1485900" algn="l"/>
              </a:tabLst>
            </a:pPr>
            <a:r>
              <a:rPr lang="en-US" sz="1600" dirty="0" smtClean="0">
                <a:latin typeface="Courier New" pitchFamily="49" charset="0"/>
                <a:ea typeface="MS Mincho" pitchFamily="49" charset="-128"/>
              </a:rPr>
              <a:t>void </a:t>
            </a:r>
            <a:r>
              <a:rPr lang="en-US" sz="1600" dirty="0">
                <a:latin typeface="Courier New" pitchFamily="49" charset="0"/>
                <a:ea typeface="MS Mincho" pitchFamily="49" charset="-128"/>
              </a:rPr>
              <a:t>echo()</a:t>
            </a:r>
            <a:br>
              <a:rPr lang="en-US" sz="1600" dirty="0">
                <a:latin typeface="Courier New" pitchFamily="49" charset="0"/>
                <a:ea typeface="MS Mincho" pitchFamily="49" charset="-128"/>
              </a:rPr>
            </a:br>
            <a:r>
              <a:rPr lang="en-US" sz="1600" dirty="0">
                <a:latin typeface="Courier New" pitchFamily="49" charset="0"/>
                <a:ea typeface="MS Mincho" pitchFamily="49" charset="-128"/>
              </a:rPr>
              <a:t>{</a:t>
            </a:r>
            <a:br>
              <a:rPr lang="en-US" sz="1600" dirty="0">
                <a:latin typeface="Courier New" pitchFamily="49" charset="0"/>
                <a:ea typeface="MS Mincho" pitchFamily="49" charset="-128"/>
              </a:rPr>
            </a:br>
            <a:r>
              <a:rPr lang="en-US" sz="1600" dirty="0">
                <a:latin typeface="Courier New" pitchFamily="49" charset="0"/>
                <a:ea typeface="MS Mincho" pitchFamily="49" charset="-128"/>
              </a:rPr>
              <a:t>    char </a:t>
            </a:r>
            <a:r>
              <a:rPr lang="en-US" sz="1600" dirty="0" err="1">
                <a:latin typeface="Courier New" pitchFamily="49" charset="0"/>
                <a:ea typeface="MS Mincho" pitchFamily="49" charset="-128"/>
              </a:rPr>
              <a:t>buf</a:t>
            </a:r>
            <a:r>
              <a:rPr lang="en-US" sz="1600" dirty="0">
                <a:latin typeface="Courier New" pitchFamily="49" charset="0"/>
                <a:ea typeface="MS Mincho" pitchFamily="49" charset="-128"/>
              </a:rPr>
              <a:t>[4]; </a:t>
            </a:r>
            <a:endParaRPr lang="en-US" sz="1600" dirty="0" smtClean="0">
              <a:latin typeface="Courier New" pitchFamily="49" charset="0"/>
              <a:ea typeface="MS Mincho" pitchFamily="49" charset="-128"/>
            </a:endParaRPr>
          </a:p>
          <a:p>
            <a:pPr eaLnBrk="0" hangingPunct="0">
              <a:tabLst>
                <a:tab pos="457200" algn="l"/>
                <a:tab pos="1485900" algn="l"/>
              </a:tabLst>
            </a:pPr>
            <a:r>
              <a:rPr lang="en-US" sz="1600" dirty="0">
                <a:latin typeface="Courier New" pitchFamily="49" charset="0"/>
                <a:ea typeface="MS Mincho" pitchFamily="49" charset="-128"/>
              </a:rPr>
              <a:t> </a:t>
            </a:r>
            <a:r>
              <a:rPr lang="en-US" sz="1600" dirty="0" smtClean="0">
                <a:latin typeface="Courier New" pitchFamily="49" charset="0"/>
                <a:ea typeface="MS Mincho" pitchFamily="49" charset="-128"/>
              </a:rPr>
              <a:t>   gets</a:t>
            </a:r>
            <a:r>
              <a:rPr lang="en-US" sz="1600" dirty="0">
                <a:latin typeface="Courier New" pitchFamily="49" charset="0"/>
                <a:ea typeface="MS Mincho" pitchFamily="49" charset="-128"/>
              </a:rPr>
              <a:t>(</a:t>
            </a:r>
            <a:r>
              <a:rPr lang="en-US" sz="1600" dirty="0" err="1">
                <a:latin typeface="Courier New" pitchFamily="49" charset="0"/>
                <a:ea typeface="MS Mincho" pitchFamily="49" charset="-128"/>
              </a:rPr>
              <a:t>buf</a:t>
            </a:r>
            <a:r>
              <a:rPr lang="en-US" sz="1600" dirty="0">
                <a:latin typeface="Courier New" pitchFamily="49" charset="0"/>
                <a:ea typeface="MS Mincho" pitchFamily="49" charset="-128"/>
              </a:rPr>
              <a:t>);</a:t>
            </a:r>
            <a:br>
              <a:rPr lang="en-US" sz="1600" dirty="0">
                <a:latin typeface="Courier New" pitchFamily="49" charset="0"/>
                <a:ea typeface="MS Mincho" pitchFamily="49" charset="-128"/>
              </a:rPr>
            </a:br>
            <a:r>
              <a:rPr lang="en-US" sz="1600" dirty="0">
                <a:latin typeface="Courier New" pitchFamily="49" charset="0"/>
                <a:ea typeface="MS Mincho" pitchFamily="49" charset="-128"/>
              </a:rPr>
              <a:t>    </a:t>
            </a:r>
            <a:r>
              <a:rPr lang="en-US" sz="1600" dirty="0" smtClean="0">
                <a:latin typeface="Courier New" pitchFamily="49" charset="0"/>
                <a:ea typeface="MS Mincho" pitchFamily="49" charset="-128"/>
              </a:rPr>
              <a:t>. . .</a:t>
            </a:r>
            <a:r>
              <a:rPr lang="en-US" sz="1600" dirty="0">
                <a:latin typeface="Courier New" pitchFamily="49" charset="0"/>
                <a:ea typeface="MS Mincho" pitchFamily="49" charset="-128"/>
              </a:rPr>
              <a:t/>
            </a:r>
            <a:br>
              <a:rPr lang="en-US" sz="1600" dirty="0">
                <a:latin typeface="Courier New" pitchFamily="49" charset="0"/>
                <a:ea typeface="MS Mincho" pitchFamily="49" charset="-128"/>
              </a:rPr>
            </a:br>
            <a:r>
              <a:rPr lang="en-US" sz="1600" dirty="0">
                <a:latin typeface="Courier New" pitchFamily="49" charset="0"/>
                <a:ea typeface="MS Mincho" pitchFamily="49" charset="-128"/>
              </a:rPr>
              <a:t>}</a:t>
            </a:r>
          </a:p>
        </p:txBody>
      </p:sp>
      <p:sp>
        <p:nvSpPr>
          <p:cNvPr id="360470" name="Rectangle 22"/>
          <p:cNvSpPr>
            <a:spLocks noChangeArrowheads="1"/>
          </p:cNvSpPr>
          <p:nvPr/>
        </p:nvSpPr>
        <p:spPr bwMode="auto">
          <a:xfrm>
            <a:off x="533400" y="2503486"/>
            <a:ext cx="1797050" cy="608299"/>
          </a:xfrm>
          <a:prstGeom prst="rect">
            <a:avLst/>
          </a:prstGeom>
          <a:solidFill>
            <a:schemeClr val="bg1">
              <a:lumMod val="95000"/>
            </a:schemeClr>
          </a:solidFill>
          <a:ln w="28575">
            <a:solidFill>
              <a:schemeClr val="tx1"/>
            </a:solidFill>
            <a:miter lim="800000"/>
            <a:headEnd/>
            <a:tailEnd/>
          </a:ln>
          <a:effectLst/>
        </p:spPr>
        <p:txBody>
          <a:bodyPr wrap="none" anchor="ctr"/>
          <a:lstStyle/>
          <a:p>
            <a:pPr algn="ctr">
              <a:defRPr/>
            </a:pPr>
            <a:r>
              <a:rPr lang="en-US" sz="1800" b="0" dirty="0">
                <a:latin typeface="Calibri" pitchFamily="34" charset="0"/>
                <a:cs typeface="+mn-cs"/>
              </a:rPr>
              <a:t>Return </a:t>
            </a:r>
            <a:r>
              <a:rPr lang="en-US" sz="1800" b="0" dirty="0" smtClean="0">
                <a:latin typeface="Calibri" pitchFamily="34" charset="0"/>
                <a:cs typeface="+mn-cs"/>
              </a:rPr>
              <a:t>Address</a:t>
            </a:r>
          </a:p>
          <a:p>
            <a:pPr algn="ctr">
              <a:defRPr/>
            </a:pPr>
            <a:r>
              <a:rPr lang="en-US" sz="1800" b="0" dirty="0" smtClean="0">
                <a:latin typeface="Calibri" pitchFamily="34" charset="0"/>
                <a:cs typeface="+mn-cs"/>
              </a:rPr>
              <a:t>(8 bytes)</a:t>
            </a:r>
            <a:endParaRPr lang="en-US" sz="1800" b="0" dirty="0">
              <a:latin typeface="Calibri" pitchFamily="34" charset="0"/>
              <a:cs typeface="+mn-cs"/>
            </a:endParaRPr>
          </a:p>
        </p:txBody>
      </p:sp>
      <p:sp>
        <p:nvSpPr>
          <p:cNvPr id="360477" name="Line 29"/>
          <p:cNvSpPr>
            <a:spLocks noChangeShapeType="1"/>
          </p:cNvSpPr>
          <p:nvPr/>
        </p:nvSpPr>
        <p:spPr bwMode="auto">
          <a:xfrm flipH="1">
            <a:off x="2952750" y="4814816"/>
            <a:ext cx="450850" cy="0"/>
          </a:xfrm>
          <a:prstGeom prst="line">
            <a:avLst/>
          </a:prstGeom>
          <a:noFill/>
          <a:ln w="28575">
            <a:solidFill>
              <a:schemeClr val="tx1"/>
            </a:solidFill>
            <a:round/>
            <a:headEnd/>
            <a:tailEnd type="triangle" w="med" len="med"/>
          </a:ln>
        </p:spPr>
        <p:txBody>
          <a:bodyPr/>
          <a:lstStyle/>
          <a:p>
            <a:endParaRPr lang="en-US"/>
          </a:p>
        </p:txBody>
      </p:sp>
      <p:sp>
        <p:nvSpPr>
          <p:cNvPr id="360478" name="Rectangle 30"/>
          <p:cNvSpPr>
            <a:spLocks noChangeArrowheads="1"/>
          </p:cNvSpPr>
          <p:nvPr/>
        </p:nvSpPr>
        <p:spPr bwMode="auto">
          <a:xfrm>
            <a:off x="3365500" y="4641778"/>
            <a:ext cx="738754" cy="369332"/>
          </a:xfrm>
          <a:prstGeom prst="rect">
            <a:avLst/>
          </a:prstGeom>
          <a:noFill/>
          <a:ln w="9525">
            <a:noFill/>
            <a:miter lim="800000"/>
            <a:headEnd/>
            <a:tailEnd/>
          </a:ln>
        </p:spPr>
        <p:txBody>
          <a:bodyPr wrap="none">
            <a:spAutoFit/>
          </a:bodyPr>
          <a:lstStyle/>
          <a:p>
            <a:r>
              <a:rPr lang="en-US" sz="1800" dirty="0" smtClean="0">
                <a:latin typeface="Courier New" pitchFamily="49" charset="0"/>
              </a:rPr>
              <a:t>%</a:t>
            </a:r>
            <a:r>
              <a:rPr lang="en-US" sz="1800" dirty="0" err="1" smtClean="0">
                <a:latin typeface="Courier New" pitchFamily="49" charset="0"/>
              </a:rPr>
              <a:t>rsp</a:t>
            </a:r>
            <a:endParaRPr lang="en-US" sz="1800" dirty="0">
              <a:latin typeface="Courier New" pitchFamily="49" charset="0"/>
            </a:endParaRPr>
          </a:p>
        </p:txBody>
      </p:sp>
      <p:sp>
        <p:nvSpPr>
          <p:cNvPr id="360479" name="Rectangle 31"/>
          <p:cNvSpPr>
            <a:spLocks noChangeArrowheads="1"/>
          </p:cNvSpPr>
          <p:nvPr/>
        </p:nvSpPr>
        <p:spPr bwMode="auto">
          <a:xfrm>
            <a:off x="533400" y="1360487"/>
            <a:ext cx="1797050" cy="1143000"/>
          </a:xfrm>
          <a:prstGeom prst="rect">
            <a:avLst/>
          </a:prstGeom>
          <a:solidFill>
            <a:schemeClr val="bg1">
              <a:lumMod val="95000"/>
            </a:schemeClr>
          </a:solidFill>
          <a:ln w="28575">
            <a:solidFill>
              <a:schemeClr val="tx1"/>
            </a:solidFill>
            <a:miter lim="800000"/>
            <a:headEnd/>
            <a:tailEnd/>
          </a:ln>
          <a:effectLst/>
        </p:spPr>
        <p:txBody>
          <a:bodyPr wrap="none"/>
          <a:lstStyle/>
          <a:p>
            <a:pPr algn="ctr">
              <a:defRPr/>
            </a:pPr>
            <a:r>
              <a:rPr lang="en-US" sz="1800" b="0" dirty="0">
                <a:latin typeface="Calibri" pitchFamily="34" charset="0"/>
                <a:cs typeface="+mn-cs"/>
              </a:rPr>
              <a:t>Stack Frame</a:t>
            </a:r>
          </a:p>
          <a:p>
            <a:pPr algn="ctr">
              <a:defRPr/>
            </a:pPr>
            <a:r>
              <a:rPr lang="en-US" sz="1800" b="0" dirty="0">
                <a:latin typeface="Calibri" pitchFamily="34" charset="0"/>
                <a:cs typeface="+mn-cs"/>
              </a:rPr>
              <a:t>for </a:t>
            </a:r>
            <a:r>
              <a:rPr lang="en-US" sz="1800" dirty="0" err="1" smtClean="0">
                <a:latin typeface="Courier New" pitchFamily="49" charset="0"/>
                <a:cs typeface="+mn-cs"/>
              </a:rPr>
              <a:t>call_echo</a:t>
            </a:r>
            <a:endParaRPr lang="en-US" sz="1800" dirty="0">
              <a:latin typeface="Courier New" pitchFamily="49" charset="0"/>
              <a:cs typeface="+mn-cs"/>
            </a:endParaRPr>
          </a:p>
        </p:txBody>
      </p:sp>
      <p:grpSp>
        <p:nvGrpSpPr>
          <p:cNvPr id="2" name="Group 1"/>
          <p:cNvGrpSpPr/>
          <p:nvPr/>
        </p:nvGrpSpPr>
        <p:grpSpPr>
          <a:xfrm>
            <a:off x="533400" y="4648200"/>
            <a:ext cx="1797050" cy="304800"/>
            <a:chOff x="533400" y="4648200"/>
            <a:chExt cx="1797050" cy="304800"/>
          </a:xfrm>
        </p:grpSpPr>
        <p:sp>
          <p:nvSpPr>
            <p:cNvPr id="360472" name="Rectangle 24"/>
            <p:cNvSpPr>
              <a:spLocks noChangeArrowheads="1"/>
            </p:cNvSpPr>
            <p:nvPr/>
          </p:nvSpPr>
          <p:spPr bwMode="auto">
            <a:xfrm>
              <a:off x="533400" y="4648200"/>
              <a:ext cx="449263" cy="304800"/>
            </a:xfrm>
            <a:prstGeom prst="rect">
              <a:avLst/>
            </a:prstGeom>
            <a:solidFill>
              <a:schemeClr val="accent2">
                <a:lumMod val="40000"/>
                <a:lumOff val="60000"/>
              </a:schemeClr>
            </a:solid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33</a:t>
              </a:r>
              <a:endParaRPr lang="en-US" sz="1800" dirty="0">
                <a:latin typeface="Courier New" pitchFamily="49" charset="0"/>
                <a:cs typeface="+mn-cs"/>
              </a:endParaRPr>
            </a:p>
          </p:txBody>
        </p:sp>
        <p:sp>
          <p:nvSpPr>
            <p:cNvPr id="360473" name="Rectangle 25"/>
            <p:cNvSpPr>
              <a:spLocks noChangeArrowheads="1"/>
            </p:cNvSpPr>
            <p:nvPr/>
          </p:nvSpPr>
          <p:spPr bwMode="auto">
            <a:xfrm>
              <a:off x="982663" y="4648200"/>
              <a:ext cx="449262" cy="304800"/>
            </a:xfrm>
            <a:prstGeom prst="rect">
              <a:avLst/>
            </a:prstGeom>
            <a:solidFill>
              <a:schemeClr val="accent2">
                <a:lumMod val="40000"/>
                <a:lumOff val="60000"/>
              </a:schemeClr>
            </a:solid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32</a:t>
              </a:r>
              <a:endParaRPr lang="en-US" sz="1800" dirty="0">
                <a:latin typeface="Courier New" pitchFamily="49" charset="0"/>
                <a:cs typeface="+mn-cs"/>
              </a:endParaRPr>
            </a:p>
          </p:txBody>
        </p:sp>
        <p:sp>
          <p:nvSpPr>
            <p:cNvPr id="360474" name="Rectangle 26"/>
            <p:cNvSpPr>
              <a:spLocks noChangeArrowheads="1"/>
            </p:cNvSpPr>
            <p:nvPr/>
          </p:nvSpPr>
          <p:spPr bwMode="auto">
            <a:xfrm>
              <a:off x="1431925" y="4648200"/>
              <a:ext cx="449263" cy="304800"/>
            </a:xfrm>
            <a:prstGeom prst="rect">
              <a:avLst/>
            </a:prstGeom>
            <a:solidFill>
              <a:schemeClr val="accent2">
                <a:lumMod val="40000"/>
                <a:lumOff val="60000"/>
              </a:schemeClr>
            </a:solid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31</a:t>
              </a:r>
              <a:endParaRPr lang="en-US" sz="1800" dirty="0">
                <a:latin typeface="Courier New" pitchFamily="49" charset="0"/>
                <a:cs typeface="+mn-cs"/>
              </a:endParaRPr>
            </a:p>
          </p:txBody>
        </p:sp>
        <p:sp>
          <p:nvSpPr>
            <p:cNvPr id="360475" name="Rectangle 27"/>
            <p:cNvSpPr>
              <a:spLocks noChangeArrowheads="1"/>
            </p:cNvSpPr>
            <p:nvPr/>
          </p:nvSpPr>
          <p:spPr bwMode="auto">
            <a:xfrm>
              <a:off x="1881188" y="4648200"/>
              <a:ext cx="449262" cy="304800"/>
            </a:xfrm>
            <a:prstGeom prst="rect">
              <a:avLst/>
            </a:prstGeom>
            <a:solidFill>
              <a:schemeClr val="accent2">
                <a:lumMod val="40000"/>
                <a:lumOff val="60000"/>
              </a:schemeClr>
            </a:solid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30</a:t>
              </a:r>
              <a:endParaRPr lang="en-US" sz="1800" dirty="0">
                <a:latin typeface="Courier New" pitchFamily="49" charset="0"/>
                <a:cs typeface="+mn-cs"/>
              </a:endParaRPr>
            </a:p>
          </p:txBody>
        </p:sp>
      </p:grpSp>
      <p:sp>
        <p:nvSpPr>
          <p:cNvPr id="360476" name="Rectangle 28"/>
          <p:cNvSpPr>
            <a:spLocks noChangeArrowheads="1"/>
          </p:cNvSpPr>
          <p:nvPr/>
        </p:nvSpPr>
        <p:spPr bwMode="auto">
          <a:xfrm>
            <a:off x="2330450" y="4648200"/>
            <a:ext cx="593725" cy="366712"/>
          </a:xfrm>
          <a:prstGeom prst="rect">
            <a:avLst/>
          </a:prstGeom>
          <a:noFill/>
          <a:ln w="9525">
            <a:noFill/>
            <a:miter lim="800000"/>
            <a:headEnd/>
            <a:tailEnd/>
          </a:ln>
        </p:spPr>
        <p:txBody>
          <a:bodyPr wrap="none">
            <a:spAutoFit/>
          </a:bodyPr>
          <a:lstStyle/>
          <a:p>
            <a:r>
              <a:rPr lang="en-US" sz="1800" dirty="0" err="1">
                <a:latin typeface="Courier New" pitchFamily="49" charset="0"/>
              </a:rPr>
              <a:t>buf</a:t>
            </a:r>
            <a:endParaRPr lang="en-US" sz="1800" dirty="0">
              <a:latin typeface="Courier New" pitchFamily="49" charset="0"/>
            </a:endParaRPr>
          </a:p>
        </p:txBody>
      </p:sp>
      <p:sp>
        <p:nvSpPr>
          <p:cNvPr id="16" name="TextBox 15"/>
          <p:cNvSpPr txBox="1">
            <a:spLocks noChangeArrowheads="1"/>
          </p:cNvSpPr>
          <p:nvPr/>
        </p:nvSpPr>
        <p:spPr bwMode="auto">
          <a:xfrm>
            <a:off x="457200" y="990600"/>
            <a:ext cx="1816172" cy="369332"/>
          </a:xfrm>
          <a:prstGeom prst="rect">
            <a:avLst/>
          </a:prstGeom>
          <a:noFill/>
          <a:ln w="9525">
            <a:noFill/>
            <a:miter lim="800000"/>
            <a:headEnd/>
            <a:tailEnd/>
          </a:ln>
        </p:spPr>
        <p:txBody>
          <a:bodyPr wrap="none">
            <a:spAutoFit/>
          </a:bodyPr>
          <a:lstStyle/>
          <a:p>
            <a:pPr eaLnBrk="0" hangingPunct="0"/>
            <a:r>
              <a:rPr lang="en-US" sz="1800" i="1" dirty="0" smtClean="0">
                <a:solidFill>
                  <a:srgbClr val="C00000"/>
                </a:solidFill>
                <a:latin typeface="Calibri" pitchFamily="34" charset="0"/>
              </a:rPr>
              <a:t>After </a:t>
            </a:r>
            <a:r>
              <a:rPr lang="en-US" sz="1800" i="1" dirty="0">
                <a:solidFill>
                  <a:srgbClr val="C00000"/>
                </a:solidFill>
                <a:latin typeface="Calibri" pitchFamily="34" charset="0"/>
              </a:rPr>
              <a:t>call to gets</a:t>
            </a:r>
          </a:p>
        </p:txBody>
      </p:sp>
      <p:sp>
        <p:nvSpPr>
          <p:cNvPr id="18" name="Rectangle 23"/>
          <p:cNvSpPr>
            <a:spLocks noChangeArrowheads="1"/>
          </p:cNvSpPr>
          <p:nvPr/>
        </p:nvSpPr>
        <p:spPr bwMode="auto">
          <a:xfrm>
            <a:off x="533400" y="3113087"/>
            <a:ext cx="1797050" cy="1531207"/>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algn="ctr">
              <a:defRPr/>
            </a:pPr>
            <a:r>
              <a:rPr lang="en-US" sz="1800" b="0" dirty="0" smtClean="0">
                <a:latin typeface="Calibri" pitchFamily="34" charset="0"/>
              </a:rPr>
              <a:t>20 bytes unused</a:t>
            </a:r>
            <a:endParaRPr lang="en-US" sz="1800" dirty="0">
              <a:latin typeface="Courier New" pitchFamily="49" charset="0"/>
            </a:endParaRPr>
          </a:p>
        </p:txBody>
      </p:sp>
      <p:sp>
        <p:nvSpPr>
          <p:cNvPr id="25" name="Rectangle 5"/>
          <p:cNvSpPr>
            <a:spLocks noChangeArrowheads="1"/>
          </p:cNvSpPr>
          <p:nvPr/>
        </p:nvSpPr>
        <p:spPr bwMode="auto">
          <a:xfrm>
            <a:off x="3403600" y="3444014"/>
            <a:ext cx="4718485" cy="1197764"/>
          </a:xfrm>
          <a:prstGeom prst="rect">
            <a:avLst/>
          </a:prstGeom>
          <a:solidFill>
            <a:srgbClr val="F1C7C7"/>
          </a:solidFill>
          <a:ln w="12700">
            <a:solidFill>
              <a:schemeClr val="tx1"/>
            </a:solidFill>
            <a:miter lim="800000"/>
            <a:headEnd/>
            <a:tailEnd/>
          </a:ln>
        </p:spPr>
        <p:txBody>
          <a:bodyPr wrap="square" lIns="90487" tIns="44450" rIns="90487" bIns="44450">
            <a:spAutoFit/>
          </a:bodyPr>
          <a:lstStyle/>
          <a:p>
            <a:pPr eaLnBrk="0" hangingPunct="0">
              <a:tabLst>
                <a:tab pos="457200" algn="l"/>
                <a:tab pos="1485900" algn="l"/>
              </a:tabLst>
            </a:pPr>
            <a:r>
              <a:rPr lang="en-US" sz="1800" dirty="0" smtClean="0">
                <a:latin typeface="Courier New" pitchFamily="49" charset="0"/>
                <a:ea typeface="MS Mincho" pitchFamily="49" charset="-128"/>
              </a:rPr>
              <a:t>  . . .</a:t>
            </a:r>
          </a:p>
          <a:p>
            <a:pPr eaLnBrk="0" hangingPunct="0">
              <a:tabLst>
                <a:tab pos="457200" algn="l"/>
                <a:tab pos="1485900" algn="l"/>
              </a:tabLst>
            </a:pPr>
            <a:r>
              <a:rPr lang="en-US" sz="1800" dirty="0" smtClean="0">
                <a:latin typeface="Courier New" pitchFamily="49" charset="0"/>
                <a:ea typeface="MS Mincho" pitchFamily="49" charset="-128"/>
              </a:rPr>
              <a:t>  4006f1</a:t>
            </a:r>
            <a:r>
              <a:rPr lang="en-US" sz="1800" dirty="0">
                <a:latin typeface="Courier New" pitchFamily="49" charset="0"/>
                <a:ea typeface="MS Mincho" pitchFamily="49" charset="-128"/>
              </a:rPr>
              <a:t>:	</a:t>
            </a:r>
            <a:r>
              <a:rPr lang="en-US" sz="1800" dirty="0" err="1" smtClean="0">
                <a:latin typeface="Courier New" pitchFamily="49" charset="0"/>
                <a:ea typeface="MS Mincho" pitchFamily="49" charset="-128"/>
              </a:rPr>
              <a:t>callq</a:t>
            </a:r>
            <a:r>
              <a:rPr lang="en-US" sz="1800" dirty="0" smtClean="0">
                <a:latin typeface="Courier New" pitchFamily="49" charset="0"/>
                <a:ea typeface="MS Mincho" pitchFamily="49" charset="-128"/>
              </a:rPr>
              <a:t>  </a:t>
            </a:r>
            <a:r>
              <a:rPr lang="en-US" sz="1800" dirty="0">
                <a:latin typeface="Courier New" pitchFamily="49" charset="0"/>
                <a:ea typeface="MS Mincho" pitchFamily="49" charset="-128"/>
              </a:rPr>
              <a:t>4006cf &lt;echo&gt;</a:t>
            </a:r>
          </a:p>
          <a:p>
            <a:pPr eaLnBrk="0" hangingPunct="0">
              <a:tabLst>
                <a:tab pos="457200" algn="l"/>
                <a:tab pos="1485900" algn="l"/>
              </a:tabLst>
            </a:pPr>
            <a:r>
              <a:rPr lang="en-US" sz="1800" dirty="0">
                <a:latin typeface="Courier New" pitchFamily="49" charset="0"/>
                <a:ea typeface="MS Mincho" pitchFamily="49" charset="-128"/>
              </a:rPr>
              <a:t>  </a:t>
            </a:r>
            <a:r>
              <a:rPr lang="en-US" sz="1800" dirty="0">
                <a:solidFill>
                  <a:srgbClr val="0070C0"/>
                </a:solidFill>
                <a:latin typeface="Courier New" pitchFamily="49" charset="0"/>
                <a:ea typeface="MS Mincho" pitchFamily="49" charset="-128"/>
              </a:rPr>
              <a:t>4006f6</a:t>
            </a:r>
            <a:r>
              <a:rPr lang="en-US" sz="1800" dirty="0">
                <a:latin typeface="Courier New" pitchFamily="49" charset="0"/>
                <a:ea typeface="MS Mincho" pitchFamily="49" charset="-128"/>
              </a:rPr>
              <a:t>:	</a:t>
            </a:r>
            <a:r>
              <a:rPr lang="en-US" sz="1800" dirty="0" smtClean="0">
                <a:latin typeface="Courier New" pitchFamily="49" charset="0"/>
                <a:ea typeface="MS Mincho" pitchFamily="49" charset="-128"/>
              </a:rPr>
              <a:t>add    </a:t>
            </a:r>
            <a:r>
              <a:rPr lang="en-US" sz="1800" dirty="0">
                <a:latin typeface="Courier New" pitchFamily="49" charset="0"/>
                <a:ea typeface="MS Mincho" pitchFamily="49" charset="-128"/>
              </a:rPr>
              <a:t>$0x8,%rsp</a:t>
            </a:r>
          </a:p>
          <a:p>
            <a:pPr eaLnBrk="0" hangingPunct="0">
              <a:tabLst>
                <a:tab pos="457200" algn="l"/>
                <a:tab pos="1485900" algn="l"/>
              </a:tabLst>
            </a:pPr>
            <a:r>
              <a:rPr lang="en-US" sz="1800" dirty="0">
                <a:latin typeface="Courier New" pitchFamily="49" charset="0"/>
                <a:ea typeface="MS Mincho" pitchFamily="49" charset="-128"/>
              </a:rPr>
              <a:t>  </a:t>
            </a:r>
            <a:r>
              <a:rPr lang="en-US" sz="1800" dirty="0" smtClean="0">
                <a:latin typeface="Courier New" pitchFamily="49" charset="0"/>
                <a:ea typeface="MS Mincho" pitchFamily="49" charset="-128"/>
              </a:rPr>
              <a:t>. . .</a:t>
            </a:r>
            <a:endParaRPr lang="en-US" sz="1800" dirty="0">
              <a:latin typeface="Courier New" pitchFamily="49" charset="0"/>
              <a:ea typeface="MS Mincho" pitchFamily="49" charset="-128"/>
            </a:endParaRPr>
          </a:p>
        </p:txBody>
      </p:sp>
      <p:sp>
        <p:nvSpPr>
          <p:cNvPr id="26" name="TextBox 25"/>
          <p:cNvSpPr txBox="1"/>
          <p:nvPr/>
        </p:nvSpPr>
        <p:spPr>
          <a:xfrm>
            <a:off x="3282950" y="3037113"/>
            <a:ext cx="1469122" cy="461665"/>
          </a:xfrm>
          <a:prstGeom prst="rect">
            <a:avLst/>
          </a:prstGeom>
          <a:noFill/>
        </p:spPr>
        <p:txBody>
          <a:bodyPr wrap="none" rtlCol="0">
            <a:spAutoFit/>
          </a:bodyPr>
          <a:lstStyle/>
          <a:p>
            <a:r>
              <a:rPr lang="en-US" dirty="0" err="1" smtClean="0">
                <a:latin typeface="Calibri" pitchFamily="34" charset="0"/>
              </a:rPr>
              <a:t>call_echo</a:t>
            </a:r>
            <a:r>
              <a:rPr lang="en-US" dirty="0" smtClean="0">
                <a:latin typeface="Calibri" pitchFamily="34" charset="0"/>
              </a:rPr>
              <a:t>:</a:t>
            </a:r>
          </a:p>
        </p:txBody>
      </p:sp>
      <p:grpSp>
        <p:nvGrpSpPr>
          <p:cNvPr id="3" name="Group 2"/>
          <p:cNvGrpSpPr/>
          <p:nvPr/>
        </p:nvGrpSpPr>
        <p:grpSpPr>
          <a:xfrm>
            <a:off x="533400" y="2811289"/>
            <a:ext cx="1797050" cy="304800"/>
            <a:chOff x="2377022" y="2811289"/>
            <a:chExt cx="1797050" cy="304800"/>
          </a:xfrm>
          <a:solidFill>
            <a:srgbClr val="D5F1CF"/>
          </a:solidFill>
        </p:grpSpPr>
        <p:sp>
          <p:nvSpPr>
            <p:cNvPr id="27" name="Rectangle 24"/>
            <p:cNvSpPr>
              <a:spLocks noChangeArrowheads="1"/>
            </p:cNvSpPr>
            <p:nvPr/>
          </p:nvSpPr>
          <p:spPr bwMode="auto">
            <a:xfrm>
              <a:off x="2377022" y="2811289"/>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0070C0"/>
                  </a:solidFill>
                  <a:latin typeface="Courier New" pitchFamily="49" charset="0"/>
                  <a:cs typeface="+mn-cs"/>
                </a:rPr>
                <a:t>00</a:t>
              </a:r>
              <a:endParaRPr lang="en-US" sz="1800" dirty="0">
                <a:solidFill>
                  <a:srgbClr val="0070C0"/>
                </a:solidFill>
                <a:latin typeface="Courier New" pitchFamily="49" charset="0"/>
                <a:cs typeface="+mn-cs"/>
              </a:endParaRPr>
            </a:p>
          </p:txBody>
        </p:sp>
        <p:sp>
          <p:nvSpPr>
            <p:cNvPr id="28" name="Rectangle 25"/>
            <p:cNvSpPr>
              <a:spLocks noChangeArrowheads="1"/>
            </p:cNvSpPr>
            <p:nvPr/>
          </p:nvSpPr>
          <p:spPr bwMode="auto">
            <a:xfrm>
              <a:off x="2826285" y="2811289"/>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0070C0"/>
                  </a:solidFill>
                  <a:latin typeface="Courier New" pitchFamily="49" charset="0"/>
                  <a:cs typeface="+mn-cs"/>
                </a:rPr>
                <a:t>40</a:t>
              </a:r>
              <a:endParaRPr lang="en-US" sz="1800" dirty="0">
                <a:solidFill>
                  <a:srgbClr val="0070C0"/>
                </a:solidFill>
                <a:latin typeface="Courier New" pitchFamily="49" charset="0"/>
                <a:cs typeface="+mn-cs"/>
              </a:endParaRPr>
            </a:p>
          </p:txBody>
        </p:sp>
        <p:sp>
          <p:nvSpPr>
            <p:cNvPr id="29" name="Rectangle 26"/>
            <p:cNvSpPr>
              <a:spLocks noChangeArrowheads="1"/>
            </p:cNvSpPr>
            <p:nvPr/>
          </p:nvSpPr>
          <p:spPr bwMode="auto">
            <a:xfrm>
              <a:off x="3275547" y="2811289"/>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0070C0"/>
                  </a:solidFill>
                  <a:latin typeface="Courier New" pitchFamily="49" charset="0"/>
                  <a:cs typeface="+mn-cs"/>
                </a:rPr>
                <a:t>06</a:t>
              </a:r>
              <a:endParaRPr lang="en-US" sz="1800" dirty="0">
                <a:solidFill>
                  <a:srgbClr val="0070C0"/>
                </a:solidFill>
                <a:latin typeface="Courier New" pitchFamily="49" charset="0"/>
                <a:cs typeface="+mn-cs"/>
              </a:endParaRPr>
            </a:p>
          </p:txBody>
        </p:sp>
        <p:sp>
          <p:nvSpPr>
            <p:cNvPr id="30" name="Rectangle 27"/>
            <p:cNvSpPr>
              <a:spLocks noChangeArrowheads="1"/>
            </p:cNvSpPr>
            <p:nvPr/>
          </p:nvSpPr>
          <p:spPr bwMode="auto">
            <a:xfrm>
              <a:off x="3724810" y="2811289"/>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0070C0"/>
                  </a:solidFill>
                  <a:latin typeface="Courier New" pitchFamily="49" charset="0"/>
                  <a:cs typeface="+mn-cs"/>
                </a:rPr>
                <a:t>f6</a:t>
              </a:r>
              <a:endParaRPr lang="en-US" sz="1800" dirty="0">
                <a:solidFill>
                  <a:srgbClr val="0070C0"/>
                </a:solidFill>
                <a:latin typeface="Courier New" pitchFamily="49" charset="0"/>
                <a:cs typeface="+mn-cs"/>
              </a:endParaRPr>
            </a:p>
          </p:txBody>
        </p:sp>
      </p:grpSp>
      <p:grpSp>
        <p:nvGrpSpPr>
          <p:cNvPr id="32" name="Group 31"/>
          <p:cNvGrpSpPr/>
          <p:nvPr/>
        </p:nvGrpSpPr>
        <p:grpSpPr>
          <a:xfrm>
            <a:off x="538208" y="2481496"/>
            <a:ext cx="1797050" cy="304800"/>
            <a:chOff x="2377022" y="2811289"/>
            <a:chExt cx="1797050" cy="304800"/>
          </a:xfrm>
          <a:solidFill>
            <a:srgbClr val="D5F1CF"/>
          </a:solidFill>
        </p:grpSpPr>
        <p:sp>
          <p:nvSpPr>
            <p:cNvPr id="33" name="Rectangle 24"/>
            <p:cNvSpPr>
              <a:spLocks noChangeArrowheads="1"/>
            </p:cNvSpPr>
            <p:nvPr/>
          </p:nvSpPr>
          <p:spPr bwMode="auto">
            <a:xfrm>
              <a:off x="2377022" y="2811289"/>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0070C0"/>
                  </a:solidFill>
                  <a:latin typeface="Courier New" pitchFamily="49" charset="0"/>
                  <a:cs typeface="+mn-cs"/>
                </a:rPr>
                <a:t>00</a:t>
              </a:r>
              <a:endParaRPr lang="en-US" sz="1800" dirty="0">
                <a:solidFill>
                  <a:srgbClr val="0070C0"/>
                </a:solidFill>
                <a:latin typeface="Courier New" pitchFamily="49" charset="0"/>
                <a:cs typeface="+mn-cs"/>
              </a:endParaRPr>
            </a:p>
          </p:txBody>
        </p:sp>
        <p:sp>
          <p:nvSpPr>
            <p:cNvPr id="34" name="Rectangle 25"/>
            <p:cNvSpPr>
              <a:spLocks noChangeArrowheads="1"/>
            </p:cNvSpPr>
            <p:nvPr/>
          </p:nvSpPr>
          <p:spPr bwMode="auto">
            <a:xfrm>
              <a:off x="2826285" y="2811289"/>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0070C0"/>
                  </a:solidFill>
                  <a:latin typeface="Courier New" pitchFamily="49" charset="0"/>
                  <a:cs typeface="+mn-cs"/>
                </a:rPr>
                <a:t>00</a:t>
              </a:r>
              <a:endParaRPr lang="en-US" sz="1800" dirty="0">
                <a:solidFill>
                  <a:srgbClr val="0070C0"/>
                </a:solidFill>
                <a:latin typeface="Courier New" pitchFamily="49" charset="0"/>
                <a:cs typeface="+mn-cs"/>
              </a:endParaRPr>
            </a:p>
          </p:txBody>
        </p:sp>
        <p:sp>
          <p:nvSpPr>
            <p:cNvPr id="35" name="Rectangle 26"/>
            <p:cNvSpPr>
              <a:spLocks noChangeArrowheads="1"/>
            </p:cNvSpPr>
            <p:nvPr/>
          </p:nvSpPr>
          <p:spPr bwMode="auto">
            <a:xfrm>
              <a:off x="3275547" y="2811289"/>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0070C0"/>
                  </a:solidFill>
                  <a:latin typeface="Courier New" pitchFamily="49" charset="0"/>
                  <a:cs typeface="+mn-cs"/>
                </a:rPr>
                <a:t>00</a:t>
              </a:r>
              <a:endParaRPr lang="en-US" sz="1800" dirty="0">
                <a:solidFill>
                  <a:srgbClr val="0070C0"/>
                </a:solidFill>
                <a:latin typeface="Courier New" pitchFamily="49" charset="0"/>
                <a:cs typeface="+mn-cs"/>
              </a:endParaRPr>
            </a:p>
          </p:txBody>
        </p:sp>
        <p:sp>
          <p:nvSpPr>
            <p:cNvPr id="36" name="Rectangle 27"/>
            <p:cNvSpPr>
              <a:spLocks noChangeArrowheads="1"/>
            </p:cNvSpPr>
            <p:nvPr/>
          </p:nvSpPr>
          <p:spPr bwMode="auto">
            <a:xfrm>
              <a:off x="3724810" y="2811289"/>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0070C0"/>
                  </a:solidFill>
                  <a:latin typeface="Courier New" pitchFamily="49" charset="0"/>
                  <a:cs typeface="+mn-cs"/>
                </a:rPr>
                <a:t>00</a:t>
              </a:r>
              <a:endParaRPr lang="en-US" sz="1800" dirty="0">
                <a:solidFill>
                  <a:srgbClr val="0070C0"/>
                </a:solidFill>
                <a:latin typeface="Courier New" pitchFamily="49" charset="0"/>
                <a:cs typeface="+mn-cs"/>
              </a:endParaRPr>
            </a:p>
          </p:txBody>
        </p:sp>
      </p:grpSp>
      <p:sp>
        <p:nvSpPr>
          <p:cNvPr id="37" name="Rectangle 3"/>
          <p:cNvSpPr>
            <a:spLocks noChangeArrowheads="1"/>
          </p:cNvSpPr>
          <p:nvPr/>
        </p:nvSpPr>
        <p:spPr bwMode="auto">
          <a:xfrm>
            <a:off x="2390791" y="5029200"/>
            <a:ext cx="5257800" cy="828432"/>
          </a:xfrm>
          <a:prstGeom prst="rect">
            <a:avLst/>
          </a:prstGeom>
          <a:solidFill>
            <a:schemeClr val="bg1">
              <a:lumMod val="95000"/>
            </a:schemeClr>
          </a:solidFill>
          <a:ln w="12700">
            <a:solidFill>
              <a:schemeClr val="tx1"/>
            </a:solidFill>
            <a:miter lim="800000"/>
            <a:headEnd/>
            <a:tailEnd/>
          </a:ln>
          <a:effectLst/>
        </p:spPr>
        <p:txBody>
          <a:bodyPr wrap="square" lIns="90487" tIns="44450" rIns="90487" bIns="44450">
            <a:spAutoFit/>
          </a:bodyPr>
          <a:lstStyle/>
          <a:p>
            <a:pPr eaLnBrk="0" hangingPunct="0">
              <a:tabLst>
                <a:tab pos="457200" algn="l"/>
                <a:tab pos="1485900" algn="l"/>
              </a:tabLst>
              <a:defRPr/>
            </a:pPr>
            <a:r>
              <a:rPr lang="en-US" sz="1600" dirty="0" err="1">
                <a:latin typeface="Courier New" pitchFamily="49" charset="0"/>
                <a:ea typeface="MS Mincho" pitchFamily="49" charset="-128"/>
                <a:cs typeface="+mn-cs"/>
              </a:rPr>
              <a:t>unix</a:t>
            </a:r>
            <a:r>
              <a:rPr lang="en-US" sz="1600" dirty="0">
                <a:latin typeface="Courier New" pitchFamily="49" charset="0"/>
                <a:ea typeface="MS Mincho" pitchFamily="49" charset="-128"/>
                <a:cs typeface="+mn-cs"/>
              </a:rPr>
              <a:t>&gt;</a:t>
            </a:r>
            <a:r>
              <a:rPr lang="en-US" sz="1600" i="1" dirty="0">
                <a:latin typeface="Courier New" pitchFamily="49" charset="0"/>
                <a:ea typeface="MS Mincho" pitchFamily="49" charset="-128"/>
                <a:cs typeface="+mn-cs"/>
              </a:rPr>
              <a:t>./</a:t>
            </a:r>
            <a:r>
              <a:rPr lang="en-US" sz="1600" i="1" dirty="0" err="1" smtClean="0">
                <a:latin typeface="Courier New" pitchFamily="49" charset="0"/>
                <a:ea typeface="MS Mincho" pitchFamily="49" charset="-128"/>
                <a:cs typeface="+mn-cs"/>
              </a:rPr>
              <a:t>bufdemo-nsp</a:t>
            </a:r>
            <a:endParaRPr lang="en-US" sz="1600" i="1" dirty="0">
              <a:latin typeface="Courier New" pitchFamily="49" charset="0"/>
              <a:ea typeface="MS Mincho" pitchFamily="49" charset="-128"/>
              <a:cs typeface="+mn-cs"/>
            </a:endParaRPr>
          </a:p>
          <a:p>
            <a:pPr eaLnBrk="0" hangingPunct="0">
              <a:tabLst>
                <a:tab pos="457200" algn="l"/>
                <a:tab pos="1485900" algn="l"/>
              </a:tabLst>
              <a:defRPr/>
            </a:pPr>
            <a:r>
              <a:rPr lang="en-US" sz="1600" dirty="0">
                <a:latin typeface="Courier New" pitchFamily="49" charset="0"/>
                <a:ea typeface="MS Mincho" pitchFamily="49" charset="-128"/>
                <a:cs typeface="+mn-cs"/>
              </a:rPr>
              <a:t>Type a string</a:t>
            </a:r>
            <a:r>
              <a:rPr lang="en-US" sz="1600" dirty="0" smtClean="0">
                <a:latin typeface="Courier New" pitchFamily="49" charset="0"/>
                <a:ea typeface="MS Mincho" pitchFamily="49" charset="-128"/>
                <a:cs typeface="+mn-cs"/>
              </a:rPr>
              <a:t>:</a:t>
            </a:r>
            <a:r>
              <a:rPr lang="en-US" sz="1600" i="1" dirty="0" smtClean="0">
                <a:latin typeface="Courier New" pitchFamily="49" charset="0"/>
                <a:ea typeface="MS Mincho" pitchFamily="49" charset="-128"/>
                <a:cs typeface="+mn-cs"/>
              </a:rPr>
              <a:t>01234567890123456789012</a:t>
            </a:r>
            <a:endParaRPr lang="en-US" sz="1600" i="1" dirty="0">
              <a:latin typeface="Courier New" pitchFamily="49" charset="0"/>
              <a:ea typeface="MS Mincho" pitchFamily="49" charset="-128"/>
              <a:cs typeface="+mn-cs"/>
            </a:endParaRPr>
          </a:p>
          <a:p>
            <a:pPr eaLnBrk="0" hangingPunct="0">
              <a:tabLst>
                <a:tab pos="457200" algn="l"/>
                <a:tab pos="1485900" algn="l"/>
              </a:tabLst>
              <a:defRPr/>
            </a:pPr>
            <a:r>
              <a:rPr lang="en-US" sz="1600" dirty="0" smtClean="0">
                <a:latin typeface="Courier New" pitchFamily="49" charset="0"/>
                <a:ea typeface="MS Mincho" pitchFamily="49" charset="-128"/>
              </a:rPr>
              <a:t>01234567890123456789012</a:t>
            </a:r>
            <a:endParaRPr lang="en-US" sz="1600" dirty="0">
              <a:latin typeface="Courier New" pitchFamily="49" charset="0"/>
              <a:ea typeface="MS Mincho" pitchFamily="49" charset="-128"/>
              <a:cs typeface="+mn-cs"/>
            </a:endParaRPr>
          </a:p>
        </p:txBody>
      </p:sp>
      <p:grpSp>
        <p:nvGrpSpPr>
          <p:cNvPr id="43" name="Group 42"/>
          <p:cNvGrpSpPr/>
          <p:nvPr/>
        </p:nvGrpSpPr>
        <p:grpSpPr>
          <a:xfrm>
            <a:off x="533400" y="4336978"/>
            <a:ext cx="1797050" cy="304800"/>
            <a:chOff x="533400" y="4648200"/>
            <a:chExt cx="1797050" cy="304800"/>
          </a:xfrm>
          <a:solidFill>
            <a:schemeClr val="bg2">
              <a:lumMod val="40000"/>
              <a:lumOff val="60000"/>
            </a:schemeClr>
          </a:solidFill>
        </p:grpSpPr>
        <p:sp>
          <p:nvSpPr>
            <p:cNvPr id="44" name="Rectangle 24"/>
            <p:cNvSpPr>
              <a:spLocks noChangeArrowheads="1"/>
            </p:cNvSpPr>
            <p:nvPr/>
          </p:nvSpPr>
          <p:spPr bwMode="auto">
            <a:xfrm>
              <a:off x="533400" y="4648200"/>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37</a:t>
              </a:r>
              <a:endParaRPr lang="en-US" sz="1800" dirty="0">
                <a:latin typeface="Courier New" pitchFamily="49" charset="0"/>
                <a:cs typeface="+mn-cs"/>
              </a:endParaRPr>
            </a:p>
          </p:txBody>
        </p:sp>
        <p:sp>
          <p:nvSpPr>
            <p:cNvPr id="45" name="Rectangle 25"/>
            <p:cNvSpPr>
              <a:spLocks noChangeArrowheads="1"/>
            </p:cNvSpPr>
            <p:nvPr/>
          </p:nvSpPr>
          <p:spPr bwMode="auto">
            <a:xfrm>
              <a:off x="982663" y="4648200"/>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36</a:t>
              </a:r>
              <a:endParaRPr lang="en-US" sz="1800" dirty="0">
                <a:latin typeface="Courier New" pitchFamily="49" charset="0"/>
                <a:cs typeface="+mn-cs"/>
              </a:endParaRPr>
            </a:p>
          </p:txBody>
        </p:sp>
        <p:sp>
          <p:nvSpPr>
            <p:cNvPr id="46" name="Rectangle 26"/>
            <p:cNvSpPr>
              <a:spLocks noChangeArrowheads="1"/>
            </p:cNvSpPr>
            <p:nvPr/>
          </p:nvSpPr>
          <p:spPr bwMode="auto">
            <a:xfrm>
              <a:off x="1431925" y="4648200"/>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35</a:t>
              </a:r>
              <a:endParaRPr lang="en-US" sz="1800" dirty="0">
                <a:latin typeface="Courier New" pitchFamily="49" charset="0"/>
                <a:cs typeface="+mn-cs"/>
              </a:endParaRPr>
            </a:p>
          </p:txBody>
        </p:sp>
        <p:sp>
          <p:nvSpPr>
            <p:cNvPr id="47" name="Rectangle 27"/>
            <p:cNvSpPr>
              <a:spLocks noChangeArrowheads="1"/>
            </p:cNvSpPr>
            <p:nvPr/>
          </p:nvSpPr>
          <p:spPr bwMode="auto">
            <a:xfrm>
              <a:off x="1881188" y="4648200"/>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34</a:t>
              </a:r>
              <a:endParaRPr lang="en-US" sz="1800" dirty="0">
                <a:latin typeface="Courier New" pitchFamily="49" charset="0"/>
                <a:cs typeface="+mn-cs"/>
              </a:endParaRPr>
            </a:p>
          </p:txBody>
        </p:sp>
      </p:grpSp>
      <p:grpSp>
        <p:nvGrpSpPr>
          <p:cNvPr id="48" name="Group 47"/>
          <p:cNvGrpSpPr/>
          <p:nvPr/>
        </p:nvGrpSpPr>
        <p:grpSpPr>
          <a:xfrm>
            <a:off x="533400" y="4025756"/>
            <a:ext cx="1797050" cy="304800"/>
            <a:chOff x="533400" y="4648200"/>
            <a:chExt cx="1797050" cy="304800"/>
          </a:xfrm>
          <a:solidFill>
            <a:schemeClr val="bg2">
              <a:lumMod val="40000"/>
              <a:lumOff val="60000"/>
            </a:schemeClr>
          </a:solidFill>
        </p:grpSpPr>
        <p:sp>
          <p:nvSpPr>
            <p:cNvPr id="49" name="Rectangle 24"/>
            <p:cNvSpPr>
              <a:spLocks noChangeArrowheads="1"/>
            </p:cNvSpPr>
            <p:nvPr/>
          </p:nvSpPr>
          <p:spPr bwMode="auto">
            <a:xfrm>
              <a:off x="533400" y="4648200"/>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31</a:t>
              </a:r>
              <a:endParaRPr lang="en-US" sz="1800" dirty="0">
                <a:latin typeface="Courier New" pitchFamily="49" charset="0"/>
                <a:cs typeface="+mn-cs"/>
              </a:endParaRPr>
            </a:p>
          </p:txBody>
        </p:sp>
        <p:sp>
          <p:nvSpPr>
            <p:cNvPr id="50" name="Rectangle 25"/>
            <p:cNvSpPr>
              <a:spLocks noChangeArrowheads="1"/>
            </p:cNvSpPr>
            <p:nvPr/>
          </p:nvSpPr>
          <p:spPr bwMode="auto">
            <a:xfrm>
              <a:off x="982663" y="4648200"/>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30</a:t>
              </a:r>
              <a:endParaRPr lang="en-US" sz="1800" dirty="0">
                <a:latin typeface="Courier New" pitchFamily="49" charset="0"/>
                <a:cs typeface="+mn-cs"/>
              </a:endParaRPr>
            </a:p>
          </p:txBody>
        </p:sp>
        <p:sp>
          <p:nvSpPr>
            <p:cNvPr id="51" name="Rectangle 26"/>
            <p:cNvSpPr>
              <a:spLocks noChangeArrowheads="1"/>
            </p:cNvSpPr>
            <p:nvPr/>
          </p:nvSpPr>
          <p:spPr bwMode="auto">
            <a:xfrm>
              <a:off x="1431925" y="4648200"/>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39</a:t>
              </a:r>
              <a:endParaRPr lang="en-US" sz="1800" dirty="0">
                <a:latin typeface="Courier New" pitchFamily="49" charset="0"/>
                <a:cs typeface="+mn-cs"/>
              </a:endParaRPr>
            </a:p>
          </p:txBody>
        </p:sp>
        <p:sp>
          <p:nvSpPr>
            <p:cNvPr id="52" name="Rectangle 27"/>
            <p:cNvSpPr>
              <a:spLocks noChangeArrowheads="1"/>
            </p:cNvSpPr>
            <p:nvPr/>
          </p:nvSpPr>
          <p:spPr bwMode="auto">
            <a:xfrm>
              <a:off x="1881188" y="4648200"/>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38</a:t>
              </a:r>
              <a:endParaRPr lang="en-US" sz="1800" dirty="0">
                <a:latin typeface="Courier New" pitchFamily="49" charset="0"/>
                <a:cs typeface="+mn-cs"/>
              </a:endParaRPr>
            </a:p>
          </p:txBody>
        </p:sp>
      </p:grpSp>
      <p:grpSp>
        <p:nvGrpSpPr>
          <p:cNvPr id="53" name="Group 52"/>
          <p:cNvGrpSpPr/>
          <p:nvPr/>
        </p:nvGrpSpPr>
        <p:grpSpPr>
          <a:xfrm>
            <a:off x="533400" y="3714534"/>
            <a:ext cx="1797050" cy="304800"/>
            <a:chOff x="533400" y="4648200"/>
            <a:chExt cx="1797050" cy="304800"/>
          </a:xfrm>
          <a:solidFill>
            <a:schemeClr val="bg2">
              <a:lumMod val="40000"/>
              <a:lumOff val="60000"/>
            </a:schemeClr>
          </a:solidFill>
        </p:grpSpPr>
        <p:sp>
          <p:nvSpPr>
            <p:cNvPr id="54" name="Rectangle 24"/>
            <p:cNvSpPr>
              <a:spLocks noChangeArrowheads="1"/>
            </p:cNvSpPr>
            <p:nvPr/>
          </p:nvSpPr>
          <p:spPr bwMode="auto">
            <a:xfrm>
              <a:off x="533400" y="4648200"/>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35</a:t>
              </a:r>
              <a:endParaRPr lang="en-US" sz="1800" dirty="0">
                <a:latin typeface="Courier New" pitchFamily="49" charset="0"/>
                <a:cs typeface="+mn-cs"/>
              </a:endParaRPr>
            </a:p>
          </p:txBody>
        </p:sp>
        <p:sp>
          <p:nvSpPr>
            <p:cNvPr id="55" name="Rectangle 25"/>
            <p:cNvSpPr>
              <a:spLocks noChangeArrowheads="1"/>
            </p:cNvSpPr>
            <p:nvPr/>
          </p:nvSpPr>
          <p:spPr bwMode="auto">
            <a:xfrm>
              <a:off x="982663" y="4648200"/>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34</a:t>
              </a:r>
              <a:endParaRPr lang="en-US" sz="1800" dirty="0">
                <a:latin typeface="Courier New" pitchFamily="49" charset="0"/>
                <a:cs typeface="+mn-cs"/>
              </a:endParaRPr>
            </a:p>
          </p:txBody>
        </p:sp>
        <p:sp>
          <p:nvSpPr>
            <p:cNvPr id="56" name="Rectangle 26"/>
            <p:cNvSpPr>
              <a:spLocks noChangeArrowheads="1"/>
            </p:cNvSpPr>
            <p:nvPr/>
          </p:nvSpPr>
          <p:spPr bwMode="auto">
            <a:xfrm>
              <a:off x="1431925" y="4648200"/>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33</a:t>
              </a:r>
              <a:endParaRPr lang="en-US" sz="1800" dirty="0">
                <a:latin typeface="Courier New" pitchFamily="49" charset="0"/>
                <a:cs typeface="+mn-cs"/>
              </a:endParaRPr>
            </a:p>
          </p:txBody>
        </p:sp>
        <p:sp>
          <p:nvSpPr>
            <p:cNvPr id="57" name="Rectangle 27"/>
            <p:cNvSpPr>
              <a:spLocks noChangeArrowheads="1"/>
            </p:cNvSpPr>
            <p:nvPr/>
          </p:nvSpPr>
          <p:spPr bwMode="auto">
            <a:xfrm>
              <a:off x="1881188" y="4648200"/>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32</a:t>
              </a:r>
              <a:endParaRPr lang="en-US" sz="1800" dirty="0">
                <a:latin typeface="Courier New" pitchFamily="49" charset="0"/>
                <a:cs typeface="+mn-cs"/>
              </a:endParaRPr>
            </a:p>
          </p:txBody>
        </p:sp>
      </p:grpSp>
      <p:grpSp>
        <p:nvGrpSpPr>
          <p:cNvPr id="58" name="Group 57"/>
          <p:cNvGrpSpPr/>
          <p:nvPr/>
        </p:nvGrpSpPr>
        <p:grpSpPr>
          <a:xfrm>
            <a:off x="533400" y="3403312"/>
            <a:ext cx="1797050" cy="304800"/>
            <a:chOff x="533400" y="4648200"/>
            <a:chExt cx="1797050" cy="304800"/>
          </a:xfrm>
          <a:solidFill>
            <a:schemeClr val="bg2">
              <a:lumMod val="40000"/>
              <a:lumOff val="60000"/>
            </a:schemeClr>
          </a:solidFill>
        </p:grpSpPr>
        <p:sp>
          <p:nvSpPr>
            <p:cNvPr id="59" name="Rectangle 24"/>
            <p:cNvSpPr>
              <a:spLocks noChangeArrowheads="1"/>
            </p:cNvSpPr>
            <p:nvPr/>
          </p:nvSpPr>
          <p:spPr bwMode="auto">
            <a:xfrm>
              <a:off x="533400" y="4648200"/>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39</a:t>
              </a:r>
              <a:endParaRPr lang="en-US" sz="1800" dirty="0">
                <a:latin typeface="Courier New" pitchFamily="49" charset="0"/>
                <a:cs typeface="+mn-cs"/>
              </a:endParaRPr>
            </a:p>
          </p:txBody>
        </p:sp>
        <p:sp>
          <p:nvSpPr>
            <p:cNvPr id="60" name="Rectangle 25"/>
            <p:cNvSpPr>
              <a:spLocks noChangeArrowheads="1"/>
            </p:cNvSpPr>
            <p:nvPr/>
          </p:nvSpPr>
          <p:spPr bwMode="auto">
            <a:xfrm>
              <a:off x="982663" y="4648200"/>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38</a:t>
              </a:r>
              <a:endParaRPr lang="en-US" sz="1800" dirty="0">
                <a:latin typeface="Courier New" pitchFamily="49" charset="0"/>
                <a:cs typeface="+mn-cs"/>
              </a:endParaRPr>
            </a:p>
          </p:txBody>
        </p:sp>
        <p:sp>
          <p:nvSpPr>
            <p:cNvPr id="61" name="Rectangle 26"/>
            <p:cNvSpPr>
              <a:spLocks noChangeArrowheads="1"/>
            </p:cNvSpPr>
            <p:nvPr/>
          </p:nvSpPr>
          <p:spPr bwMode="auto">
            <a:xfrm>
              <a:off x="1431925" y="4648200"/>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37</a:t>
              </a:r>
              <a:endParaRPr lang="en-US" sz="1800" dirty="0">
                <a:latin typeface="Courier New" pitchFamily="49" charset="0"/>
                <a:cs typeface="+mn-cs"/>
              </a:endParaRPr>
            </a:p>
          </p:txBody>
        </p:sp>
        <p:sp>
          <p:nvSpPr>
            <p:cNvPr id="62" name="Rectangle 27"/>
            <p:cNvSpPr>
              <a:spLocks noChangeArrowheads="1"/>
            </p:cNvSpPr>
            <p:nvPr/>
          </p:nvSpPr>
          <p:spPr bwMode="auto">
            <a:xfrm>
              <a:off x="1881188" y="4648200"/>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36</a:t>
              </a:r>
              <a:endParaRPr lang="en-US" sz="1800" dirty="0">
                <a:latin typeface="Courier New" pitchFamily="49" charset="0"/>
                <a:cs typeface="+mn-cs"/>
              </a:endParaRPr>
            </a:p>
          </p:txBody>
        </p:sp>
      </p:grpSp>
      <p:grpSp>
        <p:nvGrpSpPr>
          <p:cNvPr id="63" name="Group 62"/>
          <p:cNvGrpSpPr/>
          <p:nvPr/>
        </p:nvGrpSpPr>
        <p:grpSpPr>
          <a:xfrm>
            <a:off x="533400" y="3092090"/>
            <a:ext cx="1797050" cy="304800"/>
            <a:chOff x="533400" y="4648200"/>
            <a:chExt cx="1797050" cy="304800"/>
          </a:xfrm>
          <a:solidFill>
            <a:schemeClr val="bg2">
              <a:lumMod val="40000"/>
              <a:lumOff val="60000"/>
            </a:schemeClr>
          </a:solidFill>
        </p:grpSpPr>
        <p:sp>
          <p:nvSpPr>
            <p:cNvPr id="64" name="Rectangle 24"/>
            <p:cNvSpPr>
              <a:spLocks noChangeArrowheads="1"/>
            </p:cNvSpPr>
            <p:nvPr/>
          </p:nvSpPr>
          <p:spPr bwMode="auto">
            <a:xfrm>
              <a:off x="533400" y="4648200"/>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FF0000"/>
                  </a:solidFill>
                  <a:latin typeface="Courier New" pitchFamily="49" charset="0"/>
                  <a:cs typeface="+mn-cs"/>
                </a:rPr>
                <a:t>00</a:t>
              </a:r>
              <a:endParaRPr lang="en-US" sz="1800" dirty="0">
                <a:solidFill>
                  <a:srgbClr val="FF0000"/>
                </a:solidFill>
                <a:latin typeface="Courier New" pitchFamily="49" charset="0"/>
                <a:cs typeface="+mn-cs"/>
              </a:endParaRPr>
            </a:p>
          </p:txBody>
        </p:sp>
        <p:sp>
          <p:nvSpPr>
            <p:cNvPr id="65" name="Rectangle 25"/>
            <p:cNvSpPr>
              <a:spLocks noChangeArrowheads="1"/>
            </p:cNvSpPr>
            <p:nvPr/>
          </p:nvSpPr>
          <p:spPr bwMode="auto">
            <a:xfrm>
              <a:off x="982663" y="4648200"/>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32</a:t>
              </a:r>
              <a:endParaRPr lang="en-US" sz="1800" dirty="0">
                <a:latin typeface="Courier New" pitchFamily="49" charset="0"/>
                <a:cs typeface="+mn-cs"/>
              </a:endParaRPr>
            </a:p>
          </p:txBody>
        </p:sp>
        <p:sp>
          <p:nvSpPr>
            <p:cNvPr id="66" name="Rectangle 26"/>
            <p:cNvSpPr>
              <a:spLocks noChangeArrowheads="1"/>
            </p:cNvSpPr>
            <p:nvPr/>
          </p:nvSpPr>
          <p:spPr bwMode="auto">
            <a:xfrm>
              <a:off x="1431925" y="4648200"/>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31</a:t>
              </a:r>
              <a:endParaRPr lang="en-US" sz="1800" dirty="0">
                <a:latin typeface="Courier New" pitchFamily="49" charset="0"/>
                <a:cs typeface="+mn-cs"/>
              </a:endParaRPr>
            </a:p>
          </p:txBody>
        </p:sp>
        <p:sp>
          <p:nvSpPr>
            <p:cNvPr id="67" name="Rectangle 27"/>
            <p:cNvSpPr>
              <a:spLocks noChangeArrowheads="1"/>
            </p:cNvSpPr>
            <p:nvPr/>
          </p:nvSpPr>
          <p:spPr bwMode="auto">
            <a:xfrm>
              <a:off x="1881188" y="4648200"/>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30</a:t>
              </a:r>
              <a:endParaRPr lang="en-US" sz="1800" dirty="0">
                <a:latin typeface="Courier New" pitchFamily="49" charset="0"/>
                <a:cs typeface="+mn-cs"/>
              </a:endParaRPr>
            </a:p>
          </p:txBody>
        </p:sp>
      </p:grpSp>
      <p:sp>
        <p:nvSpPr>
          <p:cNvPr id="4" name="TextBox 3"/>
          <p:cNvSpPr txBox="1"/>
          <p:nvPr/>
        </p:nvSpPr>
        <p:spPr>
          <a:xfrm>
            <a:off x="982663" y="6292334"/>
            <a:ext cx="4429418" cy="369332"/>
          </a:xfrm>
          <a:prstGeom prst="rect">
            <a:avLst/>
          </a:prstGeom>
          <a:noFill/>
        </p:spPr>
        <p:txBody>
          <a:bodyPr wrap="none" rtlCol="0">
            <a:spAutoFit/>
          </a:bodyPr>
          <a:lstStyle/>
          <a:p>
            <a:r>
              <a:rPr lang="en-US" sz="1800" dirty="0" smtClean="0">
                <a:solidFill>
                  <a:srgbClr val="C00000"/>
                </a:solidFill>
                <a:latin typeface="Calibri" pitchFamily="34" charset="0"/>
              </a:rPr>
              <a:t>Overflowed buffer, but did not corrupt state</a:t>
            </a:r>
          </a:p>
        </p:txBody>
      </p:sp>
      <p:sp>
        <p:nvSpPr>
          <p:cNvPr id="68" name="Rectangle 3"/>
          <p:cNvSpPr>
            <a:spLocks noChangeArrowheads="1"/>
          </p:cNvSpPr>
          <p:nvPr/>
        </p:nvSpPr>
        <p:spPr bwMode="auto">
          <a:xfrm>
            <a:off x="2390791" y="5943600"/>
            <a:ext cx="3552809" cy="335989"/>
          </a:xfrm>
          <a:prstGeom prst="rect">
            <a:avLst/>
          </a:prstGeom>
          <a:solidFill>
            <a:schemeClr val="bg2">
              <a:lumMod val="40000"/>
              <a:lumOff val="60000"/>
            </a:schemeClr>
          </a:solidFill>
          <a:ln w="12700">
            <a:noFill/>
            <a:miter lim="800000"/>
            <a:headEnd/>
            <a:tailEnd/>
          </a:ln>
          <a:effectLst/>
        </p:spPr>
        <p:txBody>
          <a:bodyPr wrap="square" lIns="90487" tIns="44450" rIns="90487" bIns="44450">
            <a:spAutoFit/>
          </a:bodyPr>
          <a:lstStyle/>
          <a:p>
            <a:pPr eaLnBrk="0" hangingPunct="0">
              <a:tabLst>
                <a:tab pos="457200" algn="l"/>
                <a:tab pos="1485900" algn="l"/>
              </a:tabLst>
              <a:defRPr/>
            </a:pPr>
            <a:r>
              <a:rPr lang="en-US" sz="1600" dirty="0" smtClean="0">
                <a:latin typeface="Courier New" pitchFamily="49" charset="0"/>
                <a:ea typeface="MS Mincho" pitchFamily="49" charset="-128"/>
              </a:rPr>
              <a:t>“01234567890123456789012</a:t>
            </a:r>
            <a:r>
              <a:rPr lang="en-US" sz="1600" dirty="0" smtClean="0">
                <a:solidFill>
                  <a:srgbClr val="C00000"/>
                </a:solidFill>
                <a:latin typeface="Courier New" pitchFamily="49" charset="0"/>
                <a:ea typeface="MS Mincho" pitchFamily="49" charset="-128"/>
              </a:rPr>
              <a:t>\0</a:t>
            </a:r>
            <a:r>
              <a:rPr lang="en-US" sz="1600" dirty="0" smtClean="0">
                <a:latin typeface="Courier New" pitchFamily="49" charset="0"/>
                <a:ea typeface="MS Mincho" pitchFamily="49" charset="-128"/>
              </a:rPr>
              <a:t>”</a:t>
            </a:r>
            <a:endParaRPr lang="en-US" sz="1600" dirty="0">
              <a:latin typeface="Courier New" pitchFamily="49" charset="0"/>
              <a:ea typeface="MS Mincho" pitchFamily="49" charset="-128"/>
              <a:cs typeface="+mn-cs"/>
            </a:endParaRPr>
          </a:p>
        </p:txBody>
      </p:sp>
    </p:spTree>
    <p:extLst>
      <p:ext uri="{BB962C8B-B14F-4D97-AF65-F5344CB8AC3E}">
        <p14:creationId xmlns:p14="http://schemas.microsoft.com/office/powerpoint/2010/main" val="261356221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19099" y="493713"/>
            <a:ext cx="7229491" cy="573087"/>
          </a:xfrm>
        </p:spPr>
        <p:txBody>
          <a:bodyPr/>
          <a:lstStyle/>
          <a:p>
            <a:pPr eaLnBrk="1" hangingPunct="1"/>
            <a:r>
              <a:rPr lang="en-US" dirty="0" smtClean="0"/>
              <a:t>Buffer Overflow Stack Example #2</a:t>
            </a:r>
          </a:p>
        </p:txBody>
      </p:sp>
      <p:sp>
        <p:nvSpPr>
          <p:cNvPr id="360451" name="Rectangle 3"/>
          <p:cNvSpPr>
            <a:spLocks noChangeArrowheads="1"/>
          </p:cNvSpPr>
          <p:nvPr/>
        </p:nvSpPr>
        <p:spPr bwMode="auto">
          <a:xfrm>
            <a:off x="5486400" y="1219200"/>
            <a:ext cx="2601912" cy="1320874"/>
          </a:xfrm>
          <a:prstGeom prst="rect">
            <a:avLst/>
          </a:prstGeom>
          <a:solidFill>
            <a:schemeClr val="bg1">
              <a:lumMod val="95000"/>
            </a:schemeClr>
          </a:solidFill>
          <a:ln w="12700">
            <a:solidFill>
              <a:schemeClr val="tx1"/>
            </a:solidFill>
            <a:miter lim="800000"/>
            <a:headEnd/>
            <a:tailEnd/>
          </a:ln>
          <a:effectLst/>
        </p:spPr>
        <p:txBody>
          <a:bodyPr wrap="square" lIns="90487" tIns="44450" rIns="90487" bIns="44450">
            <a:spAutoFit/>
          </a:bodyPr>
          <a:lstStyle/>
          <a:p>
            <a:pPr eaLnBrk="0" hangingPunct="0">
              <a:tabLst>
                <a:tab pos="457200" algn="l"/>
                <a:tab pos="3146425" algn="l"/>
              </a:tabLst>
              <a:defRPr/>
            </a:pPr>
            <a:r>
              <a:rPr lang="en-US" sz="1600" dirty="0">
                <a:latin typeface="Courier New" pitchFamily="49" charset="0"/>
                <a:ea typeface="MS Mincho" pitchFamily="49" charset="-128"/>
                <a:cs typeface="+mn-cs"/>
              </a:rPr>
              <a:t>echo:</a:t>
            </a:r>
          </a:p>
          <a:p>
            <a:pPr eaLnBrk="0" hangingPunct="0">
              <a:tabLst>
                <a:tab pos="457200" algn="l"/>
                <a:tab pos="3146425" algn="l"/>
              </a:tabLst>
              <a:defRPr/>
            </a:pPr>
            <a:r>
              <a:rPr lang="en-US" sz="1600" dirty="0" smtClean="0">
                <a:latin typeface="Courier New" pitchFamily="49" charset="0"/>
                <a:ea typeface="MS Mincho" pitchFamily="49" charset="-128"/>
                <a:cs typeface="+mn-cs"/>
              </a:rPr>
              <a:t>  </a:t>
            </a:r>
            <a:r>
              <a:rPr lang="en-US" sz="1600" dirty="0" err="1" smtClean="0">
                <a:latin typeface="Courier New" pitchFamily="49" charset="0"/>
                <a:ea typeface="MS Mincho" pitchFamily="49" charset="-128"/>
                <a:cs typeface="+mn-cs"/>
              </a:rPr>
              <a:t>subq</a:t>
            </a:r>
            <a:r>
              <a:rPr lang="en-US" sz="1600" dirty="0" smtClean="0">
                <a:latin typeface="Courier New" pitchFamily="49" charset="0"/>
                <a:ea typeface="MS Mincho" pitchFamily="49" charset="-128"/>
                <a:cs typeface="+mn-cs"/>
              </a:rPr>
              <a:t>  $</a:t>
            </a:r>
            <a:r>
              <a:rPr lang="en-US" sz="1600" dirty="0">
                <a:latin typeface="Courier New" pitchFamily="49" charset="0"/>
                <a:ea typeface="MS Mincho" pitchFamily="49" charset="-128"/>
                <a:cs typeface="+mn-cs"/>
              </a:rPr>
              <a:t>24, %</a:t>
            </a:r>
            <a:r>
              <a:rPr lang="en-US" sz="1600" dirty="0" err="1">
                <a:latin typeface="Courier New" pitchFamily="49" charset="0"/>
                <a:ea typeface="MS Mincho" pitchFamily="49" charset="-128"/>
                <a:cs typeface="+mn-cs"/>
              </a:rPr>
              <a:t>rsp</a:t>
            </a:r>
            <a:endParaRPr lang="en-US" sz="1600" dirty="0">
              <a:latin typeface="Courier New" pitchFamily="49" charset="0"/>
              <a:ea typeface="MS Mincho" pitchFamily="49" charset="-128"/>
              <a:cs typeface="+mn-cs"/>
            </a:endParaRPr>
          </a:p>
          <a:p>
            <a:pPr eaLnBrk="0" hangingPunct="0">
              <a:tabLst>
                <a:tab pos="457200" algn="l"/>
                <a:tab pos="3146425" algn="l"/>
              </a:tabLst>
              <a:defRPr/>
            </a:pPr>
            <a:r>
              <a:rPr lang="en-US" sz="1600" dirty="0" smtClean="0">
                <a:latin typeface="Courier New" pitchFamily="49" charset="0"/>
                <a:ea typeface="MS Mincho" pitchFamily="49" charset="-128"/>
                <a:cs typeface="+mn-cs"/>
              </a:rPr>
              <a:t>  </a:t>
            </a:r>
            <a:r>
              <a:rPr lang="en-US" sz="1600" dirty="0" err="1" smtClean="0">
                <a:latin typeface="Courier New" pitchFamily="49" charset="0"/>
                <a:ea typeface="MS Mincho" pitchFamily="49" charset="-128"/>
                <a:cs typeface="+mn-cs"/>
              </a:rPr>
              <a:t>movq</a:t>
            </a:r>
            <a:r>
              <a:rPr lang="en-US" sz="1600" dirty="0" smtClean="0">
                <a:latin typeface="Courier New" pitchFamily="49" charset="0"/>
                <a:ea typeface="MS Mincho" pitchFamily="49" charset="-128"/>
                <a:cs typeface="+mn-cs"/>
              </a:rPr>
              <a:t>  %</a:t>
            </a:r>
            <a:r>
              <a:rPr lang="en-US" sz="1600" dirty="0" err="1">
                <a:latin typeface="Courier New" pitchFamily="49" charset="0"/>
                <a:ea typeface="MS Mincho" pitchFamily="49" charset="-128"/>
                <a:cs typeface="+mn-cs"/>
              </a:rPr>
              <a:t>rsp</a:t>
            </a:r>
            <a:r>
              <a:rPr lang="en-US" sz="1600" dirty="0">
                <a:latin typeface="Courier New" pitchFamily="49" charset="0"/>
                <a:ea typeface="MS Mincho" pitchFamily="49" charset="-128"/>
                <a:cs typeface="+mn-cs"/>
              </a:rPr>
              <a:t>, %</a:t>
            </a:r>
            <a:r>
              <a:rPr lang="en-US" sz="1600" dirty="0" err="1">
                <a:latin typeface="Courier New" pitchFamily="49" charset="0"/>
                <a:ea typeface="MS Mincho" pitchFamily="49" charset="-128"/>
                <a:cs typeface="+mn-cs"/>
              </a:rPr>
              <a:t>rdi</a:t>
            </a:r>
            <a:endParaRPr lang="en-US" sz="1600" dirty="0">
              <a:latin typeface="Courier New" pitchFamily="49" charset="0"/>
              <a:ea typeface="MS Mincho" pitchFamily="49" charset="-128"/>
              <a:cs typeface="+mn-cs"/>
            </a:endParaRPr>
          </a:p>
          <a:p>
            <a:pPr eaLnBrk="0" hangingPunct="0">
              <a:tabLst>
                <a:tab pos="457200" algn="l"/>
                <a:tab pos="3146425" algn="l"/>
              </a:tabLst>
              <a:defRPr/>
            </a:pPr>
            <a:r>
              <a:rPr lang="en-US" sz="1600" dirty="0" smtClean="0">
                <a:latin typeface="Courier New" pitchFamily="49" charset="0"/>
                <a:ea typeface="MS Mincho" pitchFamily="49" charset="-128"/>
                <a:cs typeface="+mn-cs"/>
              </a:rPr>
              <a:t>  call  gets</a:t>
            </a:r>
            <a:endParaRPr lang="en-US" sz="1600" dirty="0">
              <a:latin typeface="Courier New" pitchFamily="49" charset="0"/>
              <a:ea typeface="MS Mincho" pitchFamily="49" charset="-128"/>
              <a:cs typeface="+mn-cs"/>
            </a:endParaRPr>
          </a:p>
          <a:p>
            <a:pPr eaLnBrk="0" hangingPunct="0">
              <a:tabLst>
                <a:tab pos="457200" algn="l"/>
                <a:tab pos="3146425" algn="l"/>
              </a:tabLst>
              <a:defRPr/>
            </a:pPr>
            <a:r>
              <a:rPr lang="en-US" sz="1600" dirty="0" smtClean="0">
                <a:latin typeface="Courier New" pitchFamily="49" charset="0"/>
                <a:ea typeface="MS Mincho" pitchFamily="49" charset="-128"/>
                <a:cs typeface="+mn-cs"/>
              </a:rPr>
              <a:t>  . . .</a:t>
            </a:r>
            <a:endParaRPr lang="en-US" sz="1600" dirty="0">
              <a:latin typeface="Courier New" pitchFamily="49" charset="0"/>
              <a:ea typeface="MS Mincho" pitchFamily="49" charset="-128"/>
              <a:cs typeface="+mn-cs"/>
            </a:endParaRPr>
          </a:p>
        </p:txBody>
      </p:sp>
      <p:sp>
        <p:nvSpPr>
          <p:cNvPr id="25604" name="Rectangle 4"/>
          <p:cNvSpPr>
            <a:spLocks noChangeArrowheads="1"/>
          </p:cNvSpPr>
          <p:nvPr/>
        </p:nvSpPr>
        <p:spPr bwMode="auto">
          <a:xfrm>
            <a:off x="3048000" y="1219200"/>
            <a:ext cx="2438400" cy="1567096"/>
          </a:xfrm>
          <a:prstGeom prst="rect">
            <a:avLst/>
          </a:prstGeom>
          <a:solidFill>
            <a:srgbClr val="F6F5BD"/>
          </a:solidFill>
          <a:ln w="12700">
            <a:solidFill>
              <a:schemeClr val="tx1"/>
            </a:solidFill>
            <a:miter lim="800000"/>
            <a:headEnd/>
            <a:tailEnd/>
          </a:ln>
        </p:spPr>
        <p:txBody>
          <a:bodyPr wrap="square" lIns="90487" tIns="44450" rIns="90487" bIns="44450">
            <a:spAutoFit/>
          </a:bodyPr>
          <a:lstStyle/>
          <a:p>
            <a:pPr eaLnBrk="0" hangingPunct="0">
              <a:tabLst>
                <a:tab pos="457200" algn="l"/>
                <a:tab pos="1485900" algn="l"/>
              </a:tabLst>
            </a:pPr>
            <a:r>
              <a:rPr lang="en-US" sz="1600" dirty="0" smtClean="0">
                <a:latin typeface="Courier New" pitchFamily="49" charset="0"/>
                <a:ea typeface="MS Mincho" pitchFamily="49" charset="-128"/>
              </a:rPr>
              <a:t>void </a:t>
            </a:r>
            <a:r>
              <a:rPr lang="en-US" sz="1600" dirty="0">
                <a:latin typeface="Courier New" pitchFamily="49" charset="0"/>
                <a:ea typeface="MS Mincho" pitchFamily="49" charset="-128"/>
              </a:rPr>
              <a:t>echo()</a:t>
            </a:r>
            <a:br>
              <a:rPr lang="en-US" sz="1600" dirty="0">
                <a:latin typeface="Courier New" pitchFamily="49" charset="0"/>
                <a:ea typeface="MS Mincho" pitchFamily="49" charset="-128"/>
              </a:rPr>
            </a:br>
            <a:r>
              <a:rPr lang="en-US" sz="1600" dirty="0">
                <a:latin typeface="Courier New" pitchFamily="49" charset="0"/>
                <a:ea typeface="MS Mincho" pitchFamily="49" charset="-128"/>
              </a:rPr>
              <a:t>{</a:t>
            </a:r>
            <a:br>
              <a:rPr lang="en-US" sz="1600" dirty="0">
                <a:latin typeface="Courier New" pitchFamily="49" charset="0"/>
                <a:ea typeface="MS Mincho" pitchFamily="49" charset="-128"/>
              </a:rPr>
            </a:br>
            <a:r>
              <a:rPr lang="en-US" sz="1600" dirty="0">
                <a:latin typeface="Courier New" pitchFamily="49" charset="0"/>
                <a:ea typeface="MS Mincho" pitchFamily="49" charset="-128"/>
              </a:rPr>
              <a:t>    char </a:t>
            </a:r>
            <a:r>
              <a:rPr lang="en-US" sz="1600" dirty="0" err="1">
                <a:latin typeface="Courier New" pitchFamily="49" charset="0"/>
                <a:ea typeface="MS Mincho" pitchFamily="49" charset="-128"/>
              </a:rPr>
              <a:t>buf</a:t>
            </a:r>
            <a:r>
              <a:rPr lang="en-US" sz="1600" dirty="0">
                <a:latin typeface="Courier New" pitchFamily="49" charset="0"/>
                <a:ea typeface="MS Mincho" pitchFamily="49" charset="-128"/>
              </a:rPr>
              <a:t>[4]; </a:t>
            </a:r>
            <a:endParaRPr lang="en-US" sz="1600" dirty="0" smtClean="0">
              <a:latin typeface="Courier New" pitchFamily="49" charset="0"/>
              <a:ea typeface="MS Mincho" pitchFamily="49" charset="-128"/>
            </a:endParaRPr>
          </a:p>
          <a:p>
            <a:pPr eaLnBrk="0" hangingPunct="0">
              <a:tabLst>
                <a:tab pos="457200" algn="l"/>
                <a:tab pos="1485900" algn="l"/>
              </a:tabLst>
            </a:pPr>
            <a:r>
              <a:rPr lang="en-US" sz="1600" dirty="0">
                <a:latin typeface="Courier New" pitchFamily="49" charset="0"/>
                <a:ea typeface="MS Mincho" pitchFamily="49" charset="-128"/>
              </a:rPr>
              <a:t> </a:t>
            </a:r>
            <a:r>
              <a:rPr lang="en-US" sz="1600" dirty="0" smtClean="0">
                <a:latin typeface="Courier New" pitchFamily="49" charset="0"/>
                <a:ea typeface="MS Mincho" pitchFamily="49" charset="-128"/>
              </a:rPr>
              <a:t>   gets</a:t>
            </a:r>
            <a:r>
              <a:rPr lang="en-US" sz="1600" dirty="0">
                <a:latin typeface="Courier New" pitchFamily="49" charset="0"/>
                <a:ea typeface="MS Mincho" pitchFamily="49" charset="-128"/>
              </a:rPr>
              <a:t>(</a:t>
            </a:r>
            <a:r>
              <a:rPr lang="en-US" sz="1600" dirty="0" err="1">
                <a:latin typeface="Courier New" pitchFamily="49" charset="0"/>
                <a:ea typeface="MS Mincho" pitchFamily="49" charset="-128"/>
              </a:rPr>
              <a:t>buf</a:t>
            </a:r>
            <a:r>
              <a:rPr lang="en-US" sz="1600" dirty="0">
                <a:latin typeface="Courier New" pitchFamily="49" charset="0"/>
                <a:ea typeface="MS Mincho" pitchFamily="49" charset="-128"/>
              </a:rPr>
              <a:t>);</a:t>
            </a:r>
            <a:br>
              <a:rPr lang="en-US" sz="1600" dirty="0">
                <a:latin typeface="Courier New" pitchFamily="49" charset="0"/>
                <a:ea typeface="MS Mincho" pitchFamily="49" charset="-128"/>
              </a:rPr>
            </a:br>
            <a:r>
              <a:rPr lang="en-US" sz="1600" dirty="0">
                <a:latin typeface="Courier New" pitchFamily="49" charset="0"/>
                <a:ea typeface="MS Mincho" pitchFamily="49" charset="-128"/>
              </a:rPr>
              <a:t>    </a:t>
            </a:r>
            <a:r>
              <a:rPr lang="en-US" sz="1600" dirty="0" smtClean="0">
                <a:latin typeface="Courier New" pitchFamily="49" charset="0"/>
                <a:ea typeface="MS Mincho" pitchFamily="49" charset="-128"/>
              </a:rPr>
              <a:t>. . .</a:t>
            </a:r>
            <a:r>
              <a:rPr lang="en-US" sz="1600" dirty="0">
                <a:latin typeface="Courier New" pitchFamily="49" charset="0"/>
                <a:ea typeface="MS Mincho" pitchFamily="49" charset="-128"/>
              </a:rPr>
              <a:t/>
            </a:r>
            <a:br>
              <a:rPr lang="en-US" sz="1600" dirty="0">
                <a:latin typeface="Courier New" pitchFamily="49" charset="0"/>
                <a:ea typeface="MS Mincho" pitchFamily="49" charset="-128"/>
              </a:rPr>
            </a:br>
            <a:r>
              <a:rPr lang="en-US" sz="1600" dirty="0">
                <a:latin typeface="Courier New" pitchFamily="49" charset="0"/>
                <a:ea typeface="MS Mincho" pitchFamily="49" charset="-128"/>
              </a:rPr>
              <a:t>}</a:t>
            </a:r>
          </a:p>
        </p:txBody>
      </p:sp>
      <p:sp>
        <p:nvSpPr>
          <p:cNvPr id="360470" name="Rectangle 22"/>
          <p:cNvSpPr>
            <a:spLocks noChangeArrowheads="1"/>
          </p:cNvSpPr>
          <p:nvPr/>
        </p:nvSpPr>
        <p:spPr bwMode="auto">
          <a:xfrm>
            <a:off x="533400" y="2503486"/>
            <a:ext cx="1797050" cy="608299"/>
          </a:xfrm>
          <a:prstGeom prst="rect">
            <a:avLst/>
          </a:prstGeom>
          <a:solidFill>
            <a:schemeClr val="bg1">
              <a:lumMod val="95000"/>
            </a:schemeClr>
          </a:solidFill>
          <a:ln w="28575">
            <a:solidFill>
              <a:schemeClr val="tx1"/>
            </a:solidFill>
            <a:miter lim="800000"/>
            <a:headEnd/>
            <a:tailEnd/>
          </a:ln>
          <a:effectLst/>
        </p:spPr>
        <p:txBody>
          <a:bodyPr wrap="none" anchor="ctr"/>
          <a:lstStyle/>
          <a:p>
            <a:pPr algn="ctr">
              <a:defRPr/>
            </a:pPr>
            <a:r>
              <a:rPr lang="en-US" sz="1800" b="0" dirty="0">
                <a:latin typeface="Calibri" pitchFamily="34" charset="0"/>
                <a:cs typeface="+mn-cs"/>
              </a:rPr>
              <a:t>Return </a:t>
            </a:r>
            <a:r>
              <a:rPr lang="en-US" sz="1800" b="0" dirty="0" smtClean="0">
                <a:latin typeface="Calibri" pitchFamily="34" charset="0"/>
                <a:cs typeface="+mn-cs"/>
              </a:rPr>
              <a:t>Address</a:t>
            </a:r>
          </a:p>
          <a:p>
            <a:pPr algn="ctr">
              <a:defRPr/>
            </a:pPr>
            <a:r>
              <a:rPr lang="en-US" sz="1800" b="0" dirty="0" smtClean="0">
                <a:latin typeface="Calibri" pitchFamily="34" charset="0"/>
                <a:cs typeface="+mn-cs"/>
              </a:rPr>
              <a:t>(8 bytes)</a:t>
            </a:r>
            <a:endParaRPr lang="en-US" sz="1800" b="0" dirty="0">
              <a:latin typeface="Calibri" pitchFamily="34" charset="0"/>
              <a:cs typeface="+mn-cs"/>
            </a:endParaRPr>
          </a:p>
        </p:txBody>
      </p:sp>
      <p:sp>
        <p:nvSpPr>
          <p:cNvPr id="360477" name="Line 29"/>
          <p:cNvSpPr>
            <a:spLocks noChangeShapeType="1"/>
          </p:cNvSpPr>
          <p:nvPr/>
        </p:nvSpPr>
        <p:spPr bwMode="auto">
          <a:xfrm flipH="1">
            <a:off x="2952750" y="4814816"/>
            <a:ext cx="450850" cy="0"/>
          </a:xfrm>
          <a:prstGeom prst="line">
            <a:avLst/>
          </a:prstGeom>
          <a:noFill/>
          <a:ln w="28575">
            <a:solidFill>
              <a:schemeClr val="tx1"/>
            </a:solidFill>
            <a:round/>
            <a:headEnd/>
            <a:tailEnd type="triangle" w="med" len="med"/>
          </a:ln>
        </p:spPr>
        <p:txBody>
          <a:bodyPr/>
          <a:lstStyle/>
          <a:p>
            <a:endParaRPr lang="en-US"/>
          </a:p>
        </p:txBody>
      </p:sp>
      <p:sp>
        <p:nvSpPr>
          <p:cNvPr id="360478" name="Rectangle 30"/>
          <p:cNvSpPr>
            <a:spLocks noChangeArrowheads="1"/>
          </p:cNvSpPr>
          <p:nvPr/>
        </p:nvSpPr>
        <p:spPr bwMode="auto">
          <a:xfrm>
            <a:off x="3365500" y="4641778"/>
            <a:ext cx="738754" cy="369332"/>
          </a:xfrm>
          <a:prstGeom prst="rect">
            <a:avLst/>
          </a:prstGeom>
          <a:noFill/>
          <a:ln w="9525">
            <a:noFill/>
            <a:miter lim="800000"/>
            <a:headEnd/>
            <a:tailEnd/>
          </a:ln>
        </p:spPr>
        <p:txBody>
          <a:bodyPr wrap="none">
            <a:spAutoFit/>
          </a:bodyPr>
          <a:lstStyle/>
          <a:p>
            <a:r>
              <a:rPr lang="en-US" sz="1800" dirty="0" smtClean="0">
                <a:latin typeface="Courier New" pitchFamily="49" charset="0"/>
              </a:rPr>
              <a:t>%</a:t>
            </a:r>
            <a:r>
              <a:rPr lang="en-US" sz="1800" dirty="0" err="1" smtClean="0">
                <a:latin typeface="Courier New" pitchFamily="49" charset="0"/>
              </a:rPr>
              <a:t>rsp</a:t>
            </a:r>
            <a:endParaRPr lang="en-US" sz="1800" dirty="0">
              <a:latin typeface="Courier New" pitchFamily="49" charset="0"/>
            </a:endParaRPr>
          </a:p>
        </p:txBody>
      </p:sp>
      <p:sp>
        <p:nvSpPr>
          <p:cNvPr id="360479" name="Rectangle 31"/>
          <p:cNvSpPr>
            <a:spLocks noChangeArrowheads="1"/>
          </p:cNvSpPr>
          <p:nvPr/>
        </p:nvSpPr>
        <p:spPr bwMode="auto">
          <a:xfrm>
            <a:off x="533400" y="1360487"/>
            <a:ext cx="1797050" cy="1143000"/>
          </a:xfrm>
          <a:prstGeom prst="rect">
            <a:avLst/>
          </a:prstGeom>
          <a:solidFill>
            <a:schemeClr val="bg1">
              <a:lumMod val="95000"/>
            </a:schemeClr>
          </a:solidFill>
          <a:ln w="28575">
            <a:solidFill>
              <a:schemeClr val="tx1"/>
            </a:solidFill>
            <a:miter lim="800000"/>
            <a:headEnd/>
            <a:tailEnd/>
          </a:ln>
          <a:effectLst/>
        </p:spPr>
        <p:txBody>
          <a:bodyPr wrap="none"/>
          <a:lstStyle/>
          <a:p>
            <a:pPr algn="ctr">
              <a:defRPr/>
            </a:pPr>
            <a:r>
              <a:rPr lang="en-US" sz="1800" b="0" dirty="0">
                <a:latin typeface="Calibri" pitchFamily="34" charset="0"/>
                <a:cs typeface="+mn-cs"/>
              </a:rPr>
              <a:t>Stack Frame</a:t>
            </a:r>
          </a:p>
          <a:p>
            <a:pPr algn="ctr">
              <a:defRPr/>
            </a:pPr>
            <a:r>
              <a:rPr lang="en-US" sz="1800" b="0" dirty="0">
                <a:latin typeface="Calibri" pitchFamily="34" charset="0"/>
                <a:cs typeface="+mn-cs"/>
              </a:rPr>
              <a:t>for </a:t>
            </a:r>
            <a:r>
              <a:rPr lang="en-US" sz="1800" dirty="0" err="1" smtClean="0">
                <a:latin typeface="Courier New" pitchFamily="49" charset="0"/>
                <a:cs typeface="+mn-cs"/>
              </a:rPr>
              <a:t>call_echo</a:t>
            </a:r>
            <a:endParaRPr lang="en-US" sz="1800" dirty="0">
              <a:latin typeface="Courier New" pitchFamily="49" charset="0"/>
              <a:cs typeface="+mn-cs"/>
            </a:endParaRPr>
          </a:p>
        </p:txBody>
      </p:sp>
      <p:grpSp>
        <p:nvGrpSpPr>
          <p:cNvPr id="2" name="Group 1"/>
          <p:cNvGrpSpPr/>
          <p:nvPr/>
        </p:nvGrpSpPr>
        <p:grpSpPr>
          <a:xfrm>
            <a:off x="533400" y="4648200"/>
            <a:ext cx="1797050" cy="304800"/>
            <a:chOff x="533400" y="4648200"/>
            <a:chExt cx="1797050" cy="304800"/>
          </a:xfrm>
        </p:grpSpPr>
        <p:sp>
          <p:nvSpPr>
            <p:cNvPr id="360472" name="Rectangle 24"/>
            <p:cNvSpPr>
              <a:spLocks noChangeArrowheads="1"/>
            </p:cNvSpPr>
            <p:nvPr/>
          </p:nvSpPr>
          <p:spPr bwMode="auto">
            <a:xfrm>
              <a:off x="533400" y="4648200"/>
              <a:ext cx="449263" cy="304800"/>
            </a:xfrm>
            <a:prstGeom prst="rect">
              <a:avLst/>
            </a:prstGeom>
            <a:solidFill>
              <a:schemeClr val="accent2">
                <a:lumMod val="40000"/>
                <a:lumOff val="60000"/>
              </a:schemeClr>
            </a:solid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33</a:t>
              </a:r>
              <a:endParaRPr lang="en-US" sz="1800" dirty="0">
                <a:latin typeface="Courier New" pitchFamily="49" charset="0"/>
                <a:cs typeface="+mn-cs"/>
              </a:endParaRPr>
            </a:p>
          </p:txBody>
        </p:sp>
        <p:sp>
          <p:nvSpPr>
            <p:cNvPr id="360473" name="Rectangle 25"/>
            <p:cNvSpPr>
              <a:spLocks noChangeArrowheads="1"/>
            </p:cNvSpPr>
            <p:nvPr/>
          </p:nvSpPr>
          <p:spPr bwMode="auto">
            <a:xfrm>
              <a:off x="982663" y="4648200"/>
              <a:ext cx="449262" cy="304800"/>
            </a:xfrm>
            <a:prstGeom prst="rect">
              <a:avLst/>
            </a:prstGeom>
            <a:solidFill>
              <a:schemeClr val="accent2">
                <a:lumMod val="40000"/>
                <a:lumOff val="60000"/>
              </a:schemeClr>
            </a:solid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32</a:t>
              </a:r>
              <a:endParaRPr lang="en-US" sz="1800" dirty="0">
                <a:latin typeface="Courier New" pitchFamily="49" charset="0"/>
                <a:cs typeface="+mn-cs"/>
              </a:endParaRPr>
            </a:p>
          </p:txBody>
        </p:sp>
        <p:sp>
          <p:nvSpPr>
            <p:cNvPr id="360474" name="Rectangle 26"/>
            <p:cNvSpPr>
              <a:spLocks noChangeArrowheads="1"/>
            </p:cNvSpPr>
            <p:nvPr/>
          </p:nvSpPr>
          <p:spPr bwMode="auto">
            <a:xfrm>
              <a:off x="1431925" y="4648200"/>
              <a:ext cx="449263" cy="304800"/>
            </a:xfrm>
            <a:prstGeom prst="rect">
              <a:avLst/>
            </a:prstGeom>
            <a:solidFill>
              <a:schemeClr val="accent2">
                <a:lumMod val="40000"/>
                <a:lumOff val="60000"/>
              </a:schemeClr>
            </a:solid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31</a:t>
              </a:r>
              <a:endParaRPr lang="en-US" sz="1800" dirty="0">
                <a:latin typeface="Courier New" pitchFamily="49" charset="0"/>
                <a:cs typeface="+mn-cs"/>
              </a:endParaRPr>
            </a:p>
          </p:txBody>
        </p:sp>
        <p:sp>
          <p:nvSpPr>
            <p:cNvPr id="360475" name="Rectangle 27"/>
            <p:cNvSpPr>
              <a:spLocks noChangeArrowheads="1"/>
            </p:cNvSpPr>
            <p:nvPr/>
          </p:nvSpPr>
          <p:spPr bwMode="auto">
            <a:xfrm>
              <a:off x="1881188" y="4648200"/>
              <a:ext cx="449262" cy="304800"/>
            </a:xfrm>
            <a:prstGeom prst="rect">
              <a:avLst/>
            </a:prstGeom>
            <a:solidFill>
              <a:schemeClr val="accent2">
                <a:lumMod val="40000"/>
                <a:lumOff val="60000"/>
              </a:schemeClr>
            </a:solid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30</a:t>
              </a:r>
              <a:endParaRPr lang="en-US" sz="1800" dirty="0">
                <a:latin typeface="Courier New" pitchFamily="49" charset="0"/>
                <a:cs typeface="+mn-cs"/>
              </a:endParaRPr>
            </a:p>
          </p:txBody>
        </p:sp>
      </p:grpSp>
      <p:sp>
        <p:nvSpPr>
          <p:cNvPr id="360476" name="Rectangle 28"/>
          <p:cNvSpPr>
            <a:spLocks noChangeArrowheads="1"/>
          </p:cNvSpPr>
          <p:nvPr/>
        </p:nvSpPr>
        <p:spPr bwMode="auto">
          <a:xfrm>
            <a:off x="2330450" y="4648200"/>
            <a:ext cx="593725" cy="366712"/>
          </a:xfrm>
          <a:prstGeom prst="rect">
            <a:avLst/>
          </a:prstGeom>
          <a:noFill/>
          <a:ln w="9525">
            <a:noFill/>
            <a:miter lim="800000"/>
            <a:headEnd/>
            <a:tailEnd/>
          </a:ln>
        </p:spPr>
        <p:txBody>
          <a:bodyPr wrap="none">
            <a:spAutoFit/>
          </a:bodyPr>
          <a:lstStyle/>
          <a:p>
            <a:r>
              <a:rPr lang="en-US" sz="1800" dirty="0" err="1">
                <a:latin typeface="Courier New" pitchFamily="49" charset="0"/>
              </a:rPr>
              <a:t>buf</a:t>
            </a:r>
            <a:endParaRPr lang="en-US" sz="1800" dirty="0">
              <a:latin typeface="Courier New" pitchFamily="49" charset="0"/>
            </a:endParaRPr>
          </a:p>
        </p:txBody>
      </p:sp>
      <p:sp>
        <p:nvSpPr>
          <p:cNvPr id="16" name="TextBox 15"/>
          <p:cNvSpPr txBox="1">
            <a:spLocks noChangeArrowheads="1"/>
          </p:cNvSpPr>
          <p:nvPr/>
        </p:nvSpPr>
        <p:spPr bwMode="auto">
          <a:xfrm>
            <a:off x="457200" y="990600"/>
            <a:ext cx="1816172" cy="369332"/>
          </a:xfrm>
          <a:prstGeom prst="rect">
            <a:avLst/>
          </a:prstGeom>
          <a:noFill/>
          <a:ln w="9525">
            <a:noFill/>
            <a:miter lim="800000"/>
            <a:headEnd/>
            <a:tailEnd/>
          </a:ln>
        </p:spPr>
        <p:txBody>
          <a:bodyPr wrap="none">
            <a:spAutoFit/>
          </a:bodyPr>
          <a:lstStyle/>
          <a:p>
            <a:pPr eaLnBrk="0" hangingPunct="0"/>
            <a:r>
              <a:rPr lang="en-US" sz="1800" i="1" dirty="0" smtClean="0">
                <a:solidFill>
                  <a:srgbClr val="C00000"/>
                </a:solidFill>
                <a:latin typeface="Calibri" pitchFamily="34" charset="0"/>
              </a:rPr>
              <a:t>After </a:t>
            </a:r>
            <a:r>
              <a:rPr lang="en-US" sz="1800" i="1" dirty="0">
                <a:solidFill>
                  <a:srgbClr val="C00000"/>
                </a:solidFill>
                <a:latin typeface="Calibri" pitchFamily="34" charset="0"/>
              </a:rPr>
              <a:t>call to gets</a:t>
            </a:r>
          </a:p>
        </p:txBody>
      </p:sp>
      <p:sp>
        <p:nvSpPr>
          <p:cNvPr id="18" name="Rectangle 23"/>
          <p:cNvSpPr>
            <a:spLocks noChangeArrowheads="1"/>
          </p:cNvSpPr>
          <p:nvPr/>
        </p:nvSpPr>
        <p:spPr bwMode="auto">
          <a:xfrm>
            <a:off x="533400" y="3113087"/>
            <a:ext cx="1797050" cy="1531207"/>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algn="ctr">
              <a:defRPr/>
            </a:pPr>
            <a:r>
              <a:rPr lang="en-US" sz="1800" b="0" dirty="0" smtClean="0">
                <a:latin typeface="Calibri" pitchFamily="34" charset="0"/>
              </a:rPr>
              <a:t>20 bytes unused</a:t>
            </a:r>
            <a:endParaRPr lang="en-US" sz="1800" dirty="0">
              <a:latin typeface="Courier New" pitchFamily="49" charset="0"/>
            </a:endParaRPr>
          </a:p>
        </p:txBody>
      </p:sp>
      <p:sp>
        <p:nvSpPr>
          <p:cNvPr id="25" name="Rectangle 5"/>
          <p:cNvSpPr>
            <a:spLocks noChangeArrowheads="1"/>
          </p:cNvSpPr>
          <p:nvPr/>
        </p:nvSpPr>
        <p:spPr bwMode="auto">
          <a:xfrm>
            <a:off x="3403600" y="3444014"/>
            <a:ext cx="4718485" cy="1197764"/>
          </a:xfrm>
          <a:prstGeom prst="rect">
            <a:avLst/>
          </a:prstGeom>
          <a:solidFill>
            <a:srgbClr val="F1C7C7"/>
          </a:solidFill>
          <a:ln w="12700">
            <a:solidFill>
              <a:schemeClr val="tx1"/>
            </a:solidFill>
            <a:miter lim="800000"/>
            <a:headEnd/>
            <a:tailEnd/>
          </a:ln>
        </p:spPr>
        <p:txBody>
          <a:bodyPr wrap="square" lIns="90487" tIns="44450" rIns="90487" bIns="44450">
            <a:spAutoFit/>
          </a:bodyPr>
          <a:lstStyle/>
          <a:p>
            <a:pPr eaLnBrk="0" hangingPunct="0">
              <a:tabLst>
                <a:tab pos="457200" algn="l"/>
                <a:tab pos="1485900" algn="l"/>
              </a:tabLst>
            </a:pPr>
            <a:r>
              <a:rPr lang="en-US" sz="1800" dirty="0" smtClean="0">
                <a:latin typeface="Courier New" pitchFamily="49" charset="0"/>
                <a:ea typeface="MS Mincho" pitchFamily="49" charset="-128"/>
              </a:rPr>
              <a:t>  . . .</a:t>
            </a:r>
          </a:p>
          <a:p>
            <a:pPr eaLnBrk="0" hangingPunct="0">
              <a:tabLst>
                <a:tab pos="457200" algn="l"/>
                <a:tab pos="1485900" algn="l"/>
              </a:tabLst>
            </a:pPr>
            <a:r>
              <a:rPr lang="en-US" sz="1800" dirty="0" smtClean="0">
                <a:latin typeface="Courier New" pitchFamily="49" charset="0"/>
                <a:ea typeface="MS Mincho" pitchFamily="49" charset="-128"/>
              </a:rPr>
              <a:t>  4006f1</a:t>
            </a:r>
            <a:r>
              <a:rPr lang="en-US" sz="1800" dirty="0">
                <a:latin typeface="Courier New" pitchFamily="49" charset="0"/>
                <a:ea typeface="MS Mincho" pitchFamily="49" charset="-128"/>
              </a:rPr>
              <a:t>:	</a:t>
            </a:r>
            <a:r>
              <a:rPr lang="en-US" sz="1800" dirty="0" err="1" smtClean="0">
                <a:latin typeface="Courier New" pitchFamily="49" charset="0"/>
                <a:ea typeface="MS Mincho" pitchFamily="49" charset="-128"/>
              </a:rPr>
              <a:t>callq</a:t>
            </a:r>
            <a:r>
              <a:rPr lang="en-US" sz="1800" dirty="0" smtClean="0">
                <a:latin typeface="Courier New" pitchFamily="49" charset="0"/>
                <a:ea typeface="MS Mincho" pitchFamily="49" charset="-128"/>
              </a:rPr>
              <a:t>  </a:t>
            </a:r>
            <a:r>
              <a:rPr lang="en-US" sz="1800" dirty="0">
                <a:latin typeface="Courier New" pitchFamily="49" charset="0"/>
                <a:ea typeface="MS Mincho" pitchFamily="49" charset="-128"/>
              </a:rPr>
              <a:t>4006cf &lt;echo&gt;</a:t>
            </a:r>
          </a:p>
          <a:p>
            <a:pPr eaLnBrk="0" hangingPunct="0">
              <a:tabLst>
                <a:tab pos="457200" algn="l"/>
                <a:tab pos="1485900" algn="l"/>
              </a:tabLst>
            </a:pPr>
            <a:r>
              <a:rPr lang="en-US" sz="1800" dirty="0">
                <a:latin typeface="Courier New" pitchFamily="49" charset="0"/>
                <a:ea typeface="MS Mincho" pitchFamily="49" charset="-128"/>
              </a:rPr>
              <a:t>  </a:t>
            </a:r>
            <a:r>
              <a:rPr lang="en-US" sz="1800" dirty="0">
                <a:solidFill>
                  <a:srgbClr val="FF0000"/>
                </a:solidFill>
                <a:latin typeface="Courier New" pitchFamily="49" charset="0"/>
                <a:ea typeface="MS Mincho" pitchFamily="49" charset="-128"/>
              </a:rPr>
              <a:t>4006f6</a:t>
            </a:r>
            <a:r>
              <a:rPr lang="en-US" sz="1800" dirty="0">
                <a:latin typeface="Courier New" pitchFamily="49" charset="0"/>
                <a:ea typeface="MS Mincho" pitchFamily="49" charset="-128"/>
              </a:rPr>
              <a:t>:	</a:t>
            </a:r>
            <a:r>
              <a:rPr lang="en-US" sz="1800" dirty="0" smtClean="0">
                <a:latin typeface="Courier New" pitchFamily="49" charset="0"/>
                <a:ea typeface="MS Mincho" pitchFamily="49" charset="-128"/>
              </a:rPr>
              <a:t>add    </a:t>
            </a:r>
            <a:r>
              <a:rPr lang="en-US" sz="1800" dirty="0">
                <a:latin typeface="Courier New" pitchFamily="49" charset="0"/>
                <a:ea typeface="MS Mincho" pitchFamily="49" charset="-128"/>
              </a:rPr>
              <a:t>$0x8,%rsp</a:t>
            </a:r>
          </a:p>
          <a:p>
            <a:pPr eaLnBrk="0" hangingPunct="0">
              <a:tabLst>
                <a:tab pos="457200" algn="l"/>
                <a:tab pos="1485900" algn="l"/>
              </a:tabLst>
            </a:pPr>
            <a:r>
              <a:rPr lang="en-US" sz="1800" dirty="0">
                <a:latin typeface="Courier New" pitchFamily="49" charset="0"/>
                <a:ea typeface="MS Mincho" pitchFamily="49" charset="-128"/>
              </a:rPr>
              <a:t>  </a:t>
            </a:r>
            <a:r>
              <a:rPr lang="en-US" sz="1800" dirty="0" smtClean="0">
                <a:latin typeface="Courier New" pitchFamily="49" charset="0"/>
                <a:ea typeface="MS Mincho" pitchFamily="49" charset="-128"/>
              </a:rPr>
              <a:t>. . .</a:t>
            </a:r>
            <a:endParaRPr lang="en-US" sz="1800" dirty="0">
              <a:latin typeface="Courier New" pitchFamily="49" charset="0"/>
              <a:ea typeface="MS Mincho" pitchFamily="49" charset="-128"/>
            </a:endParaRPr>
          </a:p>
        </p:txBody>
      </p:sp>
      <p:sp>
        <p:nvSpPr>
          <p:cNvPr id="26" name="TextBox 25"/>
          <p:cNvSpPr txBox="1"/>
          <p:nvPr/>
        </p:nvSpPr>
        <p:spPr>
          <a:xfrm>
            <a:off x="3282950" y="3037113"/>
            <a:ext cx="1469122" cy="461665"/>
          </a:xfrm>
          <a:prstGeom prst="rect">
            <a:avLst/>
          </a:prstGeom>
          <a:noFill/>
        </p:spPr>
        <p:txBody>
          <a:bodyPr wrap="none" rtlCol="0">
            <a:spAutoFit/>
          </a:bodyPr>
          <a:lstStyle/>
          <a:p>
            <a:r>
              <a:rPr lang="en-US" dirty="0" err="1" smtClean="0">
                <a:latin typeface="Calibri" pitchFamily="34" charset="0"/>
              </a:rPr>
              <a:t>call_echo</a:t>
            </a:r>
            <a:r>
              <a:rPr lang="en-US" dirty="0" smtClean="0">
                <a:latin typeface="Calibri" pitchFamily="34" charset="0"/>
              </a:rPr>
              <a:t>:</a:t>
            </a:r>
          </a:p>
        </p:txBody>
      </p:sp>
      <p:grpSp>
        <p:nvGrpSpPr>
          <p:cNvPr id="32" name="Group 31"/>
          <p:cNvGrpSpPr/>
          <p:nvPr/>
        </p:nvGrpSpPr>
        <p:grpSpPr>
          <a:xfrm>
            <a:off x="532564" y="2509716"/>
            <a:ext cx="1797050" cy="304800"/>
            <a:chOff x="2377022" y="2811289"/>
            <a:chExt cx="1797050" cy="304800"/>
          </a:xfrm>
          <a:solidFill>
            <a:srgbClr val="CDF1C5"/>
          </a:solidFill>
        </p:grpSpPr>
        <p:sp>
          <p:nvSpPr>
            <p:cNvPr id="33" name="Rectangle 24"/>
            <p:cNvSpPr>
              <a:spLocks noChangeArrowheads="1"/>
            </p:cNvSpPr>
            <p:nvPr/>
          </p:nvSpPr>
          <p:spPr bwMode="auto">
            <a:xfrm>
              <a:off x="2377022" y="2811289"/>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0070C0"/>
                  </a:solidFill>
                  <a:latin typeface="Courier New" pitchFamily="49" charset="0"/>
                  <a:cs typeface="+mn-cs"/>
                </a:rPr>
                <a:t>00</a:t>
              </a:r>
              <a:endParaRPr lang="en-US" sz="1800" dirty="0">
                <a:solidFill>
                  <a:srgbClr val="0070C0"/>
                </a:solidFill>
                <a:latin typeface="Courier New" pitchFamily="49" charset="0"/>
                <a:cs typeface="+mn-cs"/>
              </a:endParaRPr>
            </a:p>
          </p:txBody>
        </p:sp>
        <p:sp>
          <p:nvSpPr>
            <p:cNvPr id="34" name="Rectangle 25"/>
            <p:cNvSpPr>
              <a:spLocks noChangeArrowheads="1"/>
            </p:cNvSpPr>
            <p:nvPr/>
          </p:nvSpPr>
          <p:spPr bwMode="auto">
            <a:xfrm>
              <a:off x="2826285" y="2811289"/>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0070C0"/>
                  </a:solidFill>
                  <a:latin typeface="Courier New" pitchFamily="49" charset="0"/>
                  <a:cs typeface="+mn-cs"/>
                </a:rPr>
                <a:t>00</a:t>
              </a:r>
              <a:endParaRPr lang="en-US" sz="1800" dirty="0">
                <a:solidFill>
                  <a:srgbClr val="0070C0"/>
                </a:solidFill>
                <a:latin typeface="Courier New" pitchFamily="49" charset="0"/>
                <a:cs typeface="+mn-cs"/>
              </a:endParaRPr>
            </a:p>
          </p:txBody>
        </p:sp>
        <p:sp>
          <p:nvSpPr>
            <p:cNvPr id="35" name="Rectangle 26"/>
            <p:cNvSpPr>
              <a:spLocks noChangeArrowheads="1"/>
            </p:cNvSpPr>
            <p:nvPr/>
          </p:nvSpPr>
          <p:spPr bwMode="auto">
            <a:xfrm>
              <a:off x="3275547" y="2811289"/>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0070C0"/>
                  </a:solidFill>
                  <a:latin typeface="Courier New" pitchFamily="49" charset="0"/>
                  <a:cs typeface="+mn-cs"/>
                </a:rPr>
                <a:t>00</a:t>
              </a:r>
              <a:endParaRPr lang="en-US" sz="1800" dirty="0">
                <a:solidFill>
                  <a:srgbClr val="0070C0"/>
                </a:solidFill>
                <a:latin typeface="Courier New" pitchFamily="49" charset="0"/>
                <a:cs typeface="+mn-cs"/>
              </a:endParaRPr>
            </a:p>
          </p:txBody>
        </p:sp>
        <p:sp>
          <p:nvSpPr>
            <p:cNvPr id="36" name="Rectangle 27"/>
            <p:cNvSpPr>
              <a:spLocks noChangeArrowheads="1"/>
            </p:cNvSpPr>
            <p:nvPr/>
          </p:nvSpPr>
          <p:spPr bwMode="auto">
            <a:xfrm>
              <a:off x="3724810" y="2811289"/>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0070C0"/>
                  </a:solidFill>
                  <a:latin typeface="Courier New" pitchFamily="49" charset="0"/>
                  <a:cs typeface="+mn-cs"/>
                </a:rPr>
                <a:t>00</a:t>
              </a:r>
              <a:endParaRPr lang="en-US" sz="1800" dirty="0">
                <a:solidFill>
                  <a:srgbClr val="0070C0"/>
                </a:solidFill>
                <a:latin typeface="Courier New" pitchFamily="49" charset="0"/>
                <a:cs typeface="+mn-cs"/>
              </a:endParaRPr>
            </a:p>
          </p:txBody>
        </p:sp>
      </p:grpSp>
      <p:sp>
        <p:nvSpPr>
          <p:cNvPr id="37" name="Rectangle 3"/>
          <p:cNvSpPr>
            <a:spLocks noChangeArrowheads="1"/>
          </p:cNvSpPr>
          <p:nvPr/>
        </p:nvSpPr>
        <p:spPr bwMode="auto">
          <a:xfrm>
            <a:off x="2390791" y="5029200"/>
            <a:ext cx="5257800" cy="1074653"/>
          </a:xfrm>
          <a:prstGeom prst="rect">
            <a:avLst/>
          </a:prstGeom>
          <a:solidFill>
            <a:schemeClr val="bg1">
              <a:lumMod val="95000"/>
            </a:schemeClr>
          </a:solidFill>
          <a:ln w="12700">
            <a:solidFill>
              <a:schemeClr val="tx1"/>
            </a:solidFill>
            <a:miter lim="800000"/>
            <a:headEnd/>
            <a:tailEnd/>
          </a:ln>
          <a:effectLst/>
        </p:spPr>
        <p:txBody>
          <a:bodyPr wrap="square" lIns="90487" tIns="44450" rIns="90487" bIns="44450">
            <a:spAutoFit/>
          </a:bodyPr>
          <a:lstStyle/>
          <a:p>
            <a:pPr eaLnBrk="0" hangingPunct="0">
              <a:tabLst>
                <a:tab pos="457200" algn="l"/>
                <a:tab pos="1485900" algn="l"/>
              </a:tabLst>
              <a:defRPr/>
            </a:pPr>
            <a:r>
              <a:rPr lang="en-US" sz="1600" dirty="0" err="1">
                <a:latin typeface="Courier New" pitchFamily="49" charset="0"/>
                <a:ea typeface="MS Mincho" pitchFamily="49" charset="-128"/>
                <a:cs typeface="+mn-cs"/>
              </a:rPr>
              <a:t>unix</a:t>
            </a:r>
            <a:r>
              <a:rPr lang="en-US" sz="1600" dirty="0">
                <a:latin typeface="Courier New" pitchFamily="49" charset="0"/>
                <a:ea typeface="MS Mincho" pitchFamily="49" charset="-128"/>
                <a:cs typeface="+mn-cs"/>
              </a:rPr>
              <a:t>&gt;</a:t>
            </a:r>
            <a:r>
              <a:rPr lang="en-US" sz="1600" i="1" dirty="0">
                <a:latin typeface="Courier New" pitchFamily="49" charset="0"/>
                <a:ea typeface="MS Mincho" pitchFamily="49" charset="-128"/>
                <a:cs typeface="+mn-cs"/>
              </a:rPr>
              <a:t>./</a:t>
            </a:r>
            <a:r>
              <a:rPr lang="en-US" sz="1600" i="1" dirty="0" err="1" smtClean="0">
                <a:latin typeface="Courier New" pitchFamily="49" charset="0"/>
                <a:ea typeface="MS Mincho" pitchFamily="49" charset="-128"/>
                <a:cs typeface="+mn-cs"/>
              </a:rPr>
              <a:t>bufdemo-nsp</a:t>
            </a:r>
            <a:endParaRPr lang="en-US" sz="1600" i="1" dirty="0">
              <a:latin typeface="Courier New" pitchFamily="49" charset="0"/>
              <a:ea typeface="MS Mincho" pitchFamily="49" charset="-128"/>
              <a:cs typeface="+mn-cs"/>
            </a:endParaRPr>
          </a:p>
          <a:p>
            <a:pPr eaLnBrk="0" hangingPunct="0">
              <a:tabLst>
                <a:tab pos="457200" algn="l"/>
                <a:tab pos="1485900" algn="l"/>
              </a:tabLst>
              <a:defRPr/>
            </a:pPr>
            <a:r>
              <a:rPr lang="en-US" sz="1600" dirty="0">
                <a:latin typeface="Courier New" pitchFamily="49" charset="0"/>
                <a:ea typeface="MS Mincho" pitchFamily="49" charset="-128"/>
                <a:cs typeface="+mn-cs"/>
              </a:rPr>
              <a:t>Type a string</a:t>
            </a:r>
            <a:r>
              <a:rPr lang="en-US" sz="1600" dirty="0" smtClean="0">
                <a:latin typeface="Courier New" pitchFamily="49" charset="0"/>
                <a:ea typeface="MS Mincho" pitchFamily="49" charset="-128"/>
                <a:cs typeface="+mn-cs"/>
              </a:rPr>
              <a:t>:</a:t>
            </a:r>
            <a:r>
              <a:rPr lang="en-US" sz="1600" i="1" dirty="0" smtClean="0">
                <a:latin typeface="Courier New" pitchFamily="49" charset="0"/>
                <a:ea typeface="MS Mincho" pitchFamily="49" charset="-128"/>
                <a:cs typeface="+mn-cs"/>
              </a:rPr>
              <a:t>012345678901234567890123</a:t>
            </a:r>
            <a:endParaRPr lang="en-US" sz="1600" i="1" dirty="0">
              <a:latin typeface="Courier New" pitchFamily="49" charset="0"/>
              <a:ea typeface="MS Mincho" pitchFamily="49" charset="-128"/>
              <a:cs typeface="+mn-cs"/>
            </a:endParaRPr>
          </a:p>
          <a:p>
            <a:pPr eaLnBrk="0" hangingPunct="0">
              <a:tabLst>
                <a:tab pos="457200" algn="l"/>
                <a:tab pos="1485900" algn="l"/>
              </a:tabLst>
              <a:defRPr/>
            </a:pPr>
            <a:r>
              <a:rPr lang="en-US" sz="1600" dirty="0" smtClean="0">
                <a:latin typeface="Courier New" pitchFamily="49" charset="0"/>
                <a:ea typeface="MS Mincho" pitchFamily="49" charset="-128"/>
              </a:rPr>
              <a:t>012345678901234567890123</a:t>
            </a:r>
            <a:endParaRPr lang="en-US" sz="1600" dirty="0">
              <a:latin typeface="Courier New" pitchFamily="49" charset="0"/>
              <a:ea typeface="MS Mincho" pitchFamily="49" charset="-128"/>
            </a:endParaRPr>
          </a:p>
          <a:p>
            <a:pPr eaLnBrk="0" hangingPunct="0">
              <a:tabLst>
                <a:tab pos="457200" algn="l"/>
                <a:tab pos="1485900" algn="l"/>
              </a:tabLst>
              <a:defRPr/>
            </a:pPr>
            <a:r>
              <a:rPr lang="en-US" sz="1600" dirty="0" smtClean="0">
                <a:latin typeface="Courier New" pitchFamily="49" charset="0"/>
                <a:ea typeface="MS Mincho" pitchFamily="49" charset="-128"/>
              </a:rPr>
              <a:t>Segmentation fault</a:t>
            </a:r>
            <a:endParaRPr lang="en-US" sz="1600" dirty="0">
              <a:latin typeface="Courier New" pitchFamily="49" charset="0"/>
              <a:ea typeface="MS Mincho" pitchFamily="49" charset="-128"/>
            </a:endParaRPr>
          </a:p>
        </p:txBody>
      </p:sp>
      <p:grpSp>
        <p:nvGrpSpPr>
          <p:cNvPr id="43" name="Group 42"/>
          <p:cNvGrpSpPr/>
          <p:nvPr/>
        </p:nvGrpSpPr>
        <p:grpSpPr>
          <a:xfrm>
            <a:off x="533400" y="4336978"/>
            <a:ext cx="1797050" cy="304800"/>
            <a:chOff x="533400" y="4648200"/>
            <a:chExt cx="1797050" cy="304800"/>
          </a:xfrm>
          <a:solidFill>
            <a:schemeClr val="bg2">
              <a:lumMod val="40000"/>
              <a:lumOff val="60000"/>
            </a:schemeClr>
          </a:solidFill>
        </p:grpSpPr>
        <p:sp>
          <p:nvSpPr>
            <p:cNvPr id="44" name="Rectangle 24"/>
            <p:cNvSpPr>
              <a:spLocks noChangeArrowheads="1"/>
            </p:cNvSpPr>
            <p:nvPr/>
          </p:nvSpPr>
          <p:spPr bwMode="auto">
            <a:xfrm>
              <a:off x="533400" y="4648200"/>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37</a:t>
              </a:r>
              <a:endParaRPr lang="en-US" sz="1800" dirty="0">
                <a:latin typeface="Courier New" pitchFamily="49" charset="0"/>
                <a:cs typeface="+mn-cs"/>
              </a:endParaRPr>
            </a:p>
          </p:txBody>
        </p:sp>
        <p:sp>
          <p:nvSpPr>
            <p:cNvPr id="45" name="Rectangle 25"/>
            <p:cNvSpPr>
              <a:spLocks noChangeArrowheads="1"/>
            </p:cNvSpPr>
            <p:nvPr/>
          </p:nvSpPr>
          <p:spPr bwMode="auto">
            <a:xfrm>
              <a:off x="982663" y="4648200"/>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36</a:t>
              </a:r>
              <a:endParaRPr lang="en-US" sz="1800" dirty="0">
                <a:latin typeface="Courier New" pitchFamily="49" charset="0"/>
                <a:cs typeface="+mn-cs"/>
              </a:endParaRPr>
            </a:p>
          </p:txBody>
        </p:sp>
        <p:sp>
          <p:nvSpPr>
            <p:cNvPr id="46" name="Rectangle 26"/>
            <p:cNvSpPr>
              <a:spLocks noChangeArrowheads="1"/>
            </p:cNvSpPr>
            <p:nvPr/>
          </p:nvSpPr>
          <p:spPr bwMode="auto">
            <a:xfrm>
              <a:off x="1431925" y="4648200"/>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35</a:t>
              </a:r>
              <a:endParaRPr lang="en-US" sz="1800" dirty="0">
                <a:latin typeface="Courier New" pitchFamily="49" charset="0"/>
                <a:cs typeface="+mn-cs"/>
              </a:endParaRPr>
            </a:p>
          </p:txBody>
        </p:sp>
        <p:sp>
          <p:nvSpPr>
            <p:cNvPr id="47" name="Rectangle 27"/>
            <p:cNvSpPr>
              <a:spLocks noChangeArrowheads="1"/>
            </p:cNvSpPr>
            <p:nvPr/>
          </p:nvSpPr>
          <p:spPr bwMode="auto">
            <a:xfrm>
              <a:off x="1881188" y="4648200"/>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34</a:t>
              </a:r>
              <a:endParaRPr lang="en-US" sz="1800" dirty="0">
                <a:latin typeface="Courier New" pitchFamily="49" charset="0"/>
                <a:cs typeface="+mn-cs"/>
              </a:endParaRPr>
            </a:p>
          </p:txBody>
        </p:sp>
      </p:grpSp>
      <p:grpSp>
        <p:nvGrpSpPr>
          <p:cNvPr id="48" name="Group 47"/>
          <p:cNvGrpSpPr/>
          <p:nvPr/>
        </p:nvGrpSpPr>
        <p:grpSpPr>
          <a:xfrm>
            <a:off x="533400" y="4025756"/>
            <a:ext cx="1797050" cy="304800"/>
            <a:chOff x="533400" y="4648200"/>
            <a:chExt cx="1797050" cy="304800"/>
          </a:xfrm>
          <a:solidFill>
            <a:schemeClr val="bg2">
              <a:lumMod val="40000"/>
              <a:lumOff val="60000"/>
            </a:schemeClr>
          </a:solidFill>
        </p:grpSpPr>
        <p:sp>
          <p:nvSpPr>
            <p:cNvPr id="49" name="Rectangle 24"/>
            <p:cNvSpPr>
              <a:spLocks noChangeArrowheads="1"/>
            </p:cNvSpPr>
            <p:nvPr/>
          </p:nvSpPr>
          <p:spPr bwMode="auto">
            <a:xfrm>
              <a:off x="533400" y="4648200"/>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31</a:t>
              </a:r>
              <a:endParaRPr lang="en-US" sz="1800" dirty="0">
                <a:latin typeface="Courier New" pitchFamily="49" charset="0"/>
                <a:cs typeface="+mn-cs"/>
              </a:endParaRPr>
            </a:p>
          </p:txBody>
        </p:sp>
        <p:sp>
          <p:nvSpPr>
            <p:cNvPr id="50" name="Rectangle 25"/>
            <p:cNvSpPr>
              <a:spLocks noChangeArrowheads="1"/>
            </p:cNvSpPr>
            <p:nvPr/>
          </p:nvSpPr>
          <p:spPr bwMode="auto">
            <a:xfrm>
              <a:off x="982663" y="4648200"/>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30</a:t>
              </a:r>
              <a:endParaRPr lang="en-US" sz="1800" dirty="0">
                <a:latin typeface="Courier New" pitchFamily="49" charset="0"/>
                <a:cs typeface="+mn-cs"/>
              </a:endParaRPr>
            </a:p>
          </p:txBody>
        </p:sp>
        <p:sp>
          <p:nvSpPr>
            <p:cNvPr id="51" name="Rectangle 26"/>
            <p:cNvSpPr>
              <a:spLocks noChangeArrowheads="1"/>
            </p:cNvSpPr>
            <p:nvPr/>
          </p:nvSpPr>
          <p:spPr bwMode="auto">
            <a:xfrm>
              <a:off x="1431925" y="4648200"/>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39</a:t>
              </a:r>
              <a:endParaRPr lang="en-US" sz="1800" dirty="0">
                <a:latin typeface="Courier New" pitchFamily="49" charset="0"/>
                <a:cs typeface="+mn-cs"/>
              </a:endParaRPr>
            </a:p>
          </p:txBody>
        </p:sp>
        <p:sp>
          <p:nvSpPr>
            <p:cNvPr id="52" name="Rectangle 27"/>
            <p:cNvSpPr>
              <a:spLocks noChangeArrowheads="1"/>
            </p:cNvSpPr>
            <p:nvPr/>
          </p:nvSpPr>
          <p:spPr bwMode="auto">
            <a:xfrm>
              <a:off x="1881188" y="4648200"/>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38</a:t>
              </a:r>
              <a:endParaRPr lang="en-US" sz="1800" dirty="0">
                <a:latin typeface="Courier New" pitchFamily="49" charset="0"/>
                <a:cs typeface="+mn-cs"/>
              </a:endParaRPr>
            </a:p>
          </p:txBody>
        </p:sp>
      </p:grpSp>
      <p:grpSp>
        <p:nvGrpSpPr>
          <p:cNvPr id="53" name="Group 52"/>
          <p:cNvGrpSpPr/>
          <p:nvPr/>
        </p:nvGrpSpPr>
        <p:grpSpPr>
          <a:xfrm>
            <a:off x="533400" y="3714534"/>
            <a:ext cx="1797050" cy="304800"/>
            <a:chOff x="533400" y="4648200"/>
            <a:chExt cx="1797050" cy="304800"/>
          </a:xfrm>
          <a:solidFill>
            <a:schemeClr val="bg2">
              <a:lumMod val="40000"/>
              <a:lumOff val="60000"/>
            </a:schemeClr>
          </a:solidFill>
        </p:grpSpPr>
        <p:sp>
          <p:nvSpPr>
            <p:cNvPr id="54" name="Rectangle 24"/>
            <p:cNvSpPr>
              <a:spLocks noChangeArrowheads="1"/>
            </p:cNvSpPr>
            <p:nvPr/>
          </p:nvSpPr>
          <p:spPr bwMode="auto">
            <a:xfrm>
              <a:off x="533400" y="4648200"/>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35</a:t>
              </a:r>
              <a:endParaRPr lang="en-US" sz="1800" dirty="0">
                <a:latin typeface="Courier New" pitchFamily="49" charset="0"/>
                <a:cs typeface="+mn-cs"/>
              </a:endParaRPr>
            </a:p>
          </p:txBody>
        </p:sp>
        <p:sp>
          <p:nvSpPr>
            <p:cNvPr id="55" name="Rectangle 25"/>
            <p:cNvSpPr>
              <a:spLocks noChangeArrowheads="1"/>
            </p:cNvSpPr>
            <p:nvPr/>
          </p:nvSpPr>
          <p:spPr bwMode="auto">
            <a:xfrm>
              <a:off x="982663" y="4648200"/>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34</a:t>
              </a:r>
              <a:endParaRPr lang="en-US" sz="1800" dirty="0">
                <a:latin typeface="Courier New" pitchFamily="49" charset="0"/>
                <a:cs typeface="+mn-cs"/>
              </a:endParaRPr>
            </a:p>
          </p:txBody>
        </p:sp>
        <p:sp>
          <p:nvSpPr>
            <p:cNvPr id="56" name="Rectangle 26"/>
            <p:cNvSpPr>
              <a:spLocks noChangeArrowheads="1"/>
            </p:cNvSpPr>
            <p:nvPr/>
          </p:nvSpPr>
          <p:spPr bwMode="auto">
            <a:xfrm>
              <a:off x="1431925" y="4648200"/>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33</a:t>
              </a:r>
              <a:endParaRPr lang="en-US" sz="1800" dirty="0">
                <a:latin typeface="Courier New" pitchFamily="49" charset="0"/>
                <a:cs typeface="+mn-cs"/>
              </a:endParaRPr>
            </a:p>
          </p:txBody>
        </p:sp>
        <p:sp>
          <p:nvSpPr>
            <p:cNvPr id="57" name="Rectangle 27"/>
            <p:cNvSpPr>
              <a:spLocks noChangeArrowheads="1"/>
            </p:cNvSpPr>
            <p:nvPr/>
          </p:nvSpPr>
          <p:spPr bwMode="auto">
            <a:xfrm>
              <a:off x="1881188" y="4648200"/>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32</a:t>
              </a:r>
              <a:endParaRPr lang="en-US" sz="1800" dirty="0">
                <a:latin typeface="Courier New" pitchFamily="49" charset="0"/>
                <a:cs typeface="+mn-cs"/>
              </a:endParaRPr>
            </a:p>
          </p:txBody>
        </p:sp>
      </p:grpSp>
      <p:grpSp>
        <p:nvGrpSpPr>
          <p:cNvPr id="58" name="Group 57"/>
          <p:cNvGrpSpPr/>
          <p:nvPr/>
        </p:nvGrpSpPr>
        <p:grpSpPr>
          <a:xfrm>
            <a:off x="533400" y="3403312"/>
            <a:ext cx="1797050" cy="304800"/>
            <a:chOff x="533400" y="4648200"/>
            <a:chExt cx="1797050" cy="304800"/>
          </a:xfrm>
          <a:solidFill>
            <a:schemeClr val="bg2">
              <a:lumMod val="40000"/>
              <a:lumOff val="60000"/>
            </a:schemeClr>
          </a:solidFill>
        </p:grpSpPr>
        <p:sp>
          <p:nvSpPr>
            <p:cNvPr id="59" name="Rectangle 24"/>
            <p:cNvSpPr>
              <a:spLocks noChangeArrowheads="1"/>
            </p:cNvSpPr>
            <p:nvPr/>
          </p:nvSpPr>
          <p:spPr bwMode="auto">
            <a:xfrm>
              <a:off x="533400" y="4648200"/>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39</a:t>
              </a:r>
              <a:endParaRPr lang="en-US" sz="1800" dirty="0">
                <a:latin typeface="Courier New" pitchFamily="49" charset="0"/>
                <a:cs typeface="+mn-cs"/>
              </a:endParaRPr>
            </a:p>
          </p:txBody>
        </p:sp>
        <p:sp>
          <p:nvSpPr>
            <p:cNvPr id="60" name="Rectangle 25"/>
            <p:cNvSpPr>
              <a:spLocks noChangeArrowheads="1"/>
            </p:cNvSpPr>
            <p:nvPr/>
          </p:nvSpPr>
          <p:spPr bwMode="auto">
            <a:xfrm>
              <a:off x="982663" y="4648200"/>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38</a:t>
              </a:r>
              <a:endParaRPr lang="en-US" sz="1800" dirty="0">
                <a:latin typeface="Courier New" pitchFamily="49" charset="0"/>
                <a:cs typeface="+mn-cs"/>
              </a:endParaRPr>
            </a:p>
          </p:txBody>
        </p:sp>
        <p:sp>
          <p:nvSpPr>
            <p:cNvPr id="61" name="Rectangle 26"/>
            <p:cNvSpPr>
              <a:spLocks noChangeArrowheads="1"/>
            </p:cNvSpPr>
            <p:nvPr/>
          </p:nvSpPr>
          <p:spPr bwMode="auto">
            <a:xfrm>
              <a:off x="1431925" y="4648200"/>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37</a:t>
              </a:r>
              <a:endParaRPr lang="en-US" sz="1800" dirty="0">
                <a:latin typeface="Courier New" pitchFamily="49" charset="0"/>
                <a:cs typeface="+mn-cs"/>
              </a:endParaRPr>
            </a:p>
          </p:txBody>
        </p:sp>
        <p:sp>
          <p:nvSpPr>
            <p:cNvPr id="62" name="Rectangle 27"/>
            <p:cNvSpPr>
              <a:spLocks noChangeArrowheads="1"/>
            </p:cNvSpPr>
            <p:nvPr/>
          </p:nvSpPr>
          <p:spPr bwMode="auto">
            <a:xfrm>
              <a:off x="1881188" y="4648200"/>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36</a:t>
              </a:r>
              <a:endParaRPr lang="en-US" sz="1800" dirty="0">
                <a:latin typeface="Courier New" pitchFamily="49" charset="0"/>
                <a:cs typeface="+mn-cs"/>
              </a:endParaRPr>
            </a:p>
          </p:txBody>
        </p:sp>
      </p:grpSp>
      <p:grpSp>
        <p:nvGrpSpPr>
          <p:cNvPr id="63" name="Group 62"/>
          <p:cNvGrpSpPr/>
          <p:nvPr/>
        </p:nvGrpSpPr>
        <p:grpSpPr>
          <a:xfrm>
            <a:off x="533400" y="3092090"/>
            <a:ext cx="1797050" cy="304800"/>
            <a:chOff x="533400" y="4648200"/>
            <a:chExt cx="1797050" cy="304800"/>
          </a:xfrm>
          <a:solidFill>
            <a:schemeClr val="bg2">
              <a:lumMod val="40000"/>
              <a:lumOff val="60000"/>
            </a:schemeClr>
          </a:solidFill>
        </p:grpSpPr>
        <p:sp>
          <p:nvSpPr>
            <p:cNvPr id="64" name="Rectangle 24"/>
            <p:cNvSpPr>
              <a:spLocks noChangeArrowheads="1"/>
            </p:cNvSpPr>
            <p:nvPr/>
          </p:nvSpPr>
          <p:spPr bwMode="auto">
            <a:xfrm>
              <a:off x="533400" y="4648200"/>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33</a:t>
              </a:r>
              <a:endParaRPr lang="en-US" sz="1800" dirty="0">
                <a:latin typeface="Courier New" pitchFamily="49" charset="0"/>
                <a:cs typeface="+mn-cs"/>
              </a:endParaRPr>
            </a:p>
          </p:txBody>
        </p:sp>
        <p:sp>
          <p:nvSpPr>
            <p:cNvPr id="65" name="Rectangle 25"/>
            <p:cNvSpPr>
              <a:spLocks noChangeArrowheads="1"/>
            </p:cNvSpPr>
            <p:nvPr/>
          </p:nvSpPr>
          <p:spPr bwMode="auto">
            <a:xfrm>
              <a:off x="982663" y="4648200"/>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32</a:t>
              </a:r>
              <a:endParaRPr lang="en-US" sz="1800" dirty="0">
                <a:latin typeface="Courier New" pitchFamily="49" charset="0"/>
                <a:cs typeface="+mn-cs"/>
              </a:endParaRPr>
            </a:p>
          </p:txBody>
        </p:sp>
        <p:sp>
          <p:nvSpPr>
            <p:cNvPr id="66" name="Rectangle 26"/>
            <p:cNvSpPr>
              <a:spLocks noChangeArrowheads="1"/>
            </p:cNvSpPr>
            <p:nvPr/>
          </p:nvSpPr>
          <p:spPr bwMode="auto">
            <a:xfrm>
              <a:off x="1431925" y="4648200"/>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31</a:t>
              </a:r>
              <a:endParaRPr lang="en-US" sz="1800" dirty="0">
                <a:latin typeface="Courier New" pitchFamily="49" charset="0"/>
                <a:cs typeface="+mn-cs"/>
              </a:endParaRPr>
            </a:p>
          </p:txBody>
        </p:sp>
        <p:sp>
          <p:nvSpPr>
            <p:cNvPr id="67" name="Rectangle 27"/>
            <p:cNvSpPr>
              <a:spLocks noChangeArrowheads="1"/>
            </p:cNvSpPr>
            <p:nvPr/>
          </p:nvSpPr>
          <p:spPr bwMode="auto">
            <a:xfrm>
              <a:off x="1881188" y="4648200"/>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30</a:t>
              </a:r>
              <a:endParaRPr lang="en-US" sz="1800" dirty="0">
                <a:latin typeface="Courier New" pitchFamily="49" charset="0"/>
                <a:cs typeface="+mn-cs"/>
              </a:endParaRPr>
            </a:p>
          </p:txBody>
        </p:sp>
      </p:grpSp>
      <p:sp>
        <p:nvSpPr>
          <p:cNvPr id="4" name="TextBox 3"/>
          <p:cNvSpPr txBox="1"/>
          <p:nvPr/>
        </p:nvSpPr>
        <p:spPr>
          <a:xfrm>
            <a:off x="982663" y="6292334"/>
            <a:ext cx="5265288" cy="369332"/>
          </a:xfrm>
          <a:prstGeom prst="rect">
            <a:avLst/>
          </a:prstGeom>
          <a:noFill/>
        </p:spPr>
        <p:txBody>
          <a:bodyPr wrap="none" rtlCol="0">
            <a:spAutoFit/>
          </a:bodyPr>
          <a:lstStyle/>
          <a:p>
            <a:r>
              <a:rPr lang="en-US" sz="1800" dirty="0" smtClean="0">
                <a:solidFill>
                  <a:srgbClr val="C00000"/>
                </a:solidFill>
                <a:latin typeface="Calibri" pitchFamily="34" charset="0"/>
              </a:rPr>
              <a:t>Program “returned” to 0x0400600, and then crashed.</a:t>
            </a:r>
          </a:p>
        </p:txBody>
      </p:sp>
      <p:grpSp>
        <p:nvGrpSpPr>
          <p:cNvPr id="68" name="Group 67"/>
          <p:cNvGrpSpPr/>
          <p:nvPr/>
        </p:nvGrpSpPr>
        <p:grpSpPr>
          <a:xfrm>
            <a:off x="533400" y="2819400"/>
            <a:ext cx="1797050" cy="304800"/>
            <a:chOff x="2377022" y="2811289"/>
            <a:chExt cx="1797050" cy="304800"/>
          </a:xfrm>
          <a:solidFill>
            <a:srgbClr val="D5F1CF"/>
          </a:solidFill>
        </p:grpSpPr>
        <p:sp>
          <p:nvSpPr>
            <p:cNvPr id="69" name="Rectangle 24"/>
            <p:cNvSpPr>
              <a:spLocks noChangeArrowheads="1"/>
            </p:cNvSpPr>
            <p:nvPr/>
          </p:nvSpPr>
          <p:spPr bwMode="auto">
            <a:xfrm>
              <a:off x="2377022" y="2811289"/>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0070C0"/>
                  </a:solidFill>
                  <a:latin typeface="Courier New" pitchFamily="49" charset="0"/>
                  <a:cs typeface="+mn-cs"/>
                </a:rPr>
                <a:t>00</a:t>
              </a:r>
              <a:endParaRPr lang="en-US" sz="1800" dirty="0">
                <a:solidFill>
                  <a:srgbClr val="0070C0"/>
                </a:solidFill>
                <a:latin typeface="Courier New" pitchFamily="49" charset="0"/>
                <a:cs typeface="+mn-cs"/>
              </a:endParaRPr>
            </a:p>
          </p:txBody>
        </p:sp>
        <p:sp>
          <p:nvSpPr>
            <p:cNvPr id="70" name="Rectangle 25"/>
            <p:cNvSpPr>
              <a:spLocks noChangeArrowheads="1"/>
            </p:cNvSpPr>
            <p:nvPr/>
          </p:nvSpPr>
          <p:spPr bwMode="auto">
            <a:xfrm>
              <a:off x="2826285" y="2811289"/>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0070C0"/>
                  </a:solidFill>
                  <a:latin typeface="Courier New" pitchFamily="49" charset="0"/>
                  <a:cs typeface="+mn-cs"/>
                </a:rPr>
                <a:t>40</a:t>
              </a:r>
              <a:endParaRPr lang="en-US" sz="1800" dirty="0">
                <a:solidFill>
                  <a:srgbClr val="0070C0"/>
                </a:solidFill>
                <a:latin typeface="Courier New" pitchFamily="49" charset="0"/>
                <a:cs typeface="+mn-cs"/>
              </a:endParaRPr>
            </a:p>
          </p:txBody>
        </p:sp>
        <p:sp>
          <p:nvSpPr>
            <p:cNvPr id="71" name="Rectangle 26"/>
            <p:cNvSpPr>
              <a:spLocks noChangeArrowheads="1"/>
            </p:cNvSpPr>
            <p:nvPr/>
          </p:nvSpPr>
          <p:spPr bwMode="auto">
            <a:xfrm>
              <a:off x="3275547" y="2811289"/>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0070C0"/>
                  </a:solidFill>
                  <a:latin typeface="Courier New" pitchFamily="49" charset="0"/>
                  <a:cs typeface="+mn-cs"/>
                </a:rPr>
                <a:t>06</a:t>
              </a:r>
              <a:endParaRPr lang="en-US" sz="1800" dirty="0">
                <a:solidFill>
                  <a:srgbClr val="0070C0"/>
                </a:solidFill>
                <a:latin typeface="Courier New" pitchFamily="49" charset="0"/>
                <a:cs typeface="+mn-cs"/>
              </a:endParaRPr>
            </a:p>
          </p:txBody>
        </p:sp>
        <p:sp>
          <p:nvSpPr>
            <p:cNvPr id="72" name="Rectangle 27"/>
            <p:cNvSpPr>
              <a:spLocks noChangeArrowheads="1"/>
            </p:cNvSpPr>
            <p:nvPr/>
          </p:nvSpPr>
          <p:spPr bwMode="auto">
            <a:xfrm>
              <a:off x="3724810" y="2811289"/>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FF0000"/>
                  </a:solidFill>
                  <a:latin typeface="Courier New" pitchFamily="49" charset="0"/>
                  <a:cs typeface="+mn-cs"/>
                </a:rPr>
                <a:t>00</a:t>
              </a:r>
              <a:endParaRPr lang="en-US" sz="1800" dirty="0">
                <a:solidFill>
                  <a:srgbClr val="FF0000"/>
                </a:solidFill>
                <a:latin typeface="Courier New" pitchFamily="49" charset="0"/>
                <a:cs typeface="+mn-cs"/>
              </a:endParaRPr>
            </a:p>
          </p:txBody>
        </p:sp>
      </p:grpSp>
    </p:spTree>
    <p:extLst>
      <p:ext uri="{BB962C8B-B14F-4D97-AF65-F5344CB8AC3E}">
        <p14:creationId xmlns:p14="http://schemas.microsoft.com/office/powerpoint/2010/main" val="275310512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itle 1"/>
          <p:cNvSpPr>
            <a:spLocks noGrp="1"/>
          </p:cNvSpPr>
          <p:nvPr>
            <p:ph type="title"/>
          </p:nvPr>
        </p:nvSpPr>
        <p:spPr>
          <a:xfrm>
            <a:off x="357188" y="434975"/>
            <a:ext cx="7591425" cy="762000"/>
          </a:xfrm>
        </p:spPr>
        <p:txBody>
          <a:bodyPr/>
          <a:lstStyle/>
          <a:p>
            <a:r>
              <a:rPr lang="en-US" dirty="0" smtClean="0">
                <a:latin typeface="Calibri" pitchFamily="-96" charset="0"/>
              </a:rPr>
              <a:t>Today</a:t>
            </a:r>
          </a:p>
        </p:txBody>
      </p:sp>
      <p:sp>
        <p:nvSpPr>
          <p:cNvPr id="3" name="Content Placeholder 2"/>
          <p:cNvSpPr>
            <a:spLocks noGrp="1"/>
          </p:cNvSpPr>
          <p:nvPr>
            <p:ph idx="1"/>
          </p:nvPr>
        </p:nvSpPr>
        <p:spPr/>
        <p:txBody>
          <a:bodyPr/>
          <a:lstStyle/>
          <a:p>
            <a:pPr>
              <a:defRPr/>
            </a:pPr>
            <a:r>
              <a:rPr lang="en-US" dirty="0" smtClean="0"/>
              <a:t>Memory Layout</a:t>
            </a:r>
          </a:p>
          <a:p>
            <a:pPr>
              <a:defRPr/>
            </a:pPr>
            <a:r>
              <a:rPr lang="en-US" dirty="0" smtClean="0">
                <a:solidFill>
                  <a:srgbClr val="7F7F7F"/>
                </a:solidFill>
              </a:rPr>
              <a:t>Buffer Overflow</a:t>
            </a:r>
          </a:p>
          <a:p>
            <a:pPr lvl="1">
              <a:defRPr/>
            </a:pPr>
            <a:r>
              <a:rPr lang="en-US" dirty="0" smtClean="0">
                <a:solidFill>
                  <a:srgbClr val="7F7F7F"/>
                </a:solidFill>
              </a:rPr>
              <a:t>Vulnerability</a:t>
            </a:r>
          </a:p>
          <a:p>
            <a:pPr lvl="1">
              <a:defRPr/>
            </a:pPr>
            <a:r>
              <a:rPr lang="en-US" dirty="0" smtClean="0">
                <a:solidFill>
                  <a:srgbClr val="7F7F7F"/>
                </a:solidFill>
              </a:rPr>
              <a:t>Protection</a:t>
            </a:r>
          </a:p>
          <a:p>
            <a:pPr>
              <a:defRPr/>
            </a:pPr>
            <a:r>
              <a:rPr lang="en-US" dirty="0" smtClean="0">
                <a:solidFill>
                  <a:srgbClr val="7F7F7F"/>
                </a:solidFill>
              </a:rPr>
              <a:t>Unions</a:t>
            </a:r>
          </a:p>
          <a:p>
            <a:pPr>
              <a:buFont typeface="Wingdings" pitchFamily="2" charset="2"/>
              <a:buChar char="§"/>
              <a:defRPr/>
            </a:pPr>
            <a:endParaRPr lang="en-US" dirty="0" smtClean="0">
              <a:solidFill>
                <a:srgbClr val="7F7F7F"/>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81000" y="533400"/>
            <a:ext cx="8305800" cy="573088"/>
          </a:xfrm>
        </p:spPr>
        <p:txBody>
          <a:bodyPr/>
          <a:lstStyle/>
          <a:p>
            <a:pPr eaLnBrk="1" hangingPunct="1"/>
            <a:r>
              <a:rPr lang="en-US" dirty="0" smtClean="0"/>
              <a:t>Stack Smashing Attacks</a:t>
            </a:r>
          </a:p>
        </p:txBody>
      </p:sp>
      <p:sp>
        <p:nvSpPr>
          <p:cNvPr id="30723" name="Rectangle 3"/>
          <p:cNvSpPr>
            <a:spLocks noGrp="1" noChangeArrowheads="1"/>
          </p:cNvSpPr>
          <p:nvPr>
            <p:ph type="body" idx="1"/>
          </p:nvPr>
        </p:nvSpPr>
        <p:spPr>
          <a:xfrm>
            <a:off x="457200" y="5562600"/>
            <a:ext cx="8255000" cy="1143000"/>
          </a:xfrm>
        </p:spPr>
        <p:txBody>
          <a:bodyPr anchor="ctr"/>
          <a:lstStyle/>
          <a:p>
            <a:pPr marL="160338" defTabSz="895350" eaLnBrk="1" hangingPunct="1">
              <a:lnSpc>
                <a:spcPct val="90000"/>
              </a:lnSpc>
            </a:pPr>
            <a:r>
              <a:rPr lang="en-US" sz="2000" dirty="0" smtClean="0"/>
              <a:t>Overwrite normal return address A with address of some other code S</a:t>
            </a:r>
          </a:p>
          <a:p>
            <a:pPr marL="160338" defTabSz="895350" eaLnBrk="1" hangingPunct="1">
              <a:lnSpc>
                <a:spcPct val="90000"/>
              </a:lnSpc>
            </a:pPr>
            <a:r>
              <a:rPr lang="en-US" sz="2000" dirty="0" smtClean="0"/>
              <a:t>When </a:t>
            </a:r>
            <a:r>
              <a:rPr lang="en-US" sz="2000" dirty="0" smtClean="0">
                <a:latin typeface="Courier New" pitchFamily="49" charset="0"/>
              </a:rPr>
              <a:t>Q</a:t>
            </a:r>
            <a:r>
              <a:rPr lang="en-US" sz="2000" dirty="0" smtClean="0"/>
              <a:t> executes</a:t>
            </a:r>
            <a:r>
              <a:rPr lang="en-US" sz="2000" dirty="0" smtClean="0">
                <a:latin typeface="Courier New" pitchFamily="49" charset="0"/>
              </a:rPr>
              <a:t> ret</a:t>
            </a:r>
            <a:r>
              <a:rPr lang="en-US" sz="2000" dirty="0" smtClean="0"/>
              <a:t>, will jump to other code</a:t>
            </a:r>
          </a:p>
        </p:txBody>
      </p:sp>
      <p:sp>
        <p:nvSpPr>
          <p:cNvPr id="30724" name="Rectangle 4"/>
          <p:cNvSpPr>
            <a:spLocks noChangeArrowheads="1"/>
          </p:cNvSpPr>
          <p:nvPr/>
        </p:nvSpPr>
        <p:spPr bwMode="auto">
          <a:xfrm>
            <a:off x="533400" y="2438400"/>
            <a:ext cx="2438400" cy="1749425"/>
          </a:xfrm>
          <a:prstGeom prst="rect">
            <a:avLst/>
          </a:prstGeom>
          <a:solidFill>
            <a:srgbClr val="F6F5BD"/>
          </a:solidFill>
          <a:ln w="12700">
            <a:solidFill>
              <a:schemeClr val="tx1"/>
            </a:solidFill>
            <a:miter lim="800000"/>
            <a:headEnd/>
            <a:tailEnd/>
          </a:ln>
        </p:spPr>
        <p:txBody>
          <a:bodyPr lIns="90487" tIns="44450" rIns="90487" bIns="44450">
            <a:spAutoFit/>
          </a:bodyPr>
          <a:lstStyle/>
          <a:p>
            <a:pPr eaLnBrk="0" hangingPunct="0">
              <a:tabLst>
                <a:tab pos="457200" algn="l"/>
                <a:tab pos="1485900" algn="l"/>
              </a:tabLst>
            </a:pPr>
            <a:r>
              <a:rPr lang="en-US" sz="1800" dirty="0" err="1">
                <a:latin typeface="Courier New" pitchFamily="49" charset="0"/>
              </a:rPr>
              <a:t>int</a:t>
            </a:r>
            <a:r>
              <a:rPr lang="en-US" sz="1800" dirty="0">
                <a:latin typeface="Courier New" pitchFamily="49" charset="0"/>
              </a:rPr>
              <a:t> </a:t>
            </a:r>
            <a:r>
              <a:rPr lang="en-US" sz="1800" dirty="0" smtClean="0">
                <a:latin typeface="Courier New" pitchFamily="49" charset="0"/>
              </a:rPr>
              <a:t>Q(</a:t>
            </a:r>
            <a:r>
              <a:rPr lang="en-US" sz="1800" dirty="0">
                <a:latin typeface="Courier New" pitchFamily="49" charset="0"/>
              </a:rPr>
              <a:t>) {</a:t>
            </a:r>
          </a:p>
          <a:p>
            <a:pPr eaLnBrk="0" hangingPunct="0">
              <a:tabLst>
                <a:tab pos="457200" algn="l"/>
                <a:tab pos="1485900" algn="l"/>
              </a:tabLst>
            </a:pPr>
            <a:r>
              <a:rPr lang="en-US" sz="1800" dirty="0">
                <a:latin typeface="Courier New" pitchFamily="49" charset="0"/>
              </a:rPr>
              <a:t>  char </a:t>
            </a:r>
            <a:r>
              <a:rPr lang="en-US" sz="1800" dirty="0" err="1">
                <a:latin typeface="Courier New" pitchFamily="49" charset="0"/>
              </a:rPr>
              <a:t>buf</a:t>
            </a:r>
            <a:r>
              <a:rPr lang="en-US" sz="1800" dirty="0">
                <a:latin typeface="Courier New" pitchFamily="49" charset="0"/>
              </a:rPr>
              <a:t>[64]; </a:t>
            </a:r>
          </a:p>
          <a:p>
            <a:pPr eaLnBrk="0" hangingPunct="0">
              <a:tabLst>
                <a:tab pos="457200" algn="l"/>
                <a:tab pos="1485900" algn="l"/>
              </a:tabLst>
            </a:pPr>
            <a:r>
              <a:rPr lang="en-US" sz="1800" dirty="0">
                <a:latin typeface="Courier New" pitchFamily="49" charset="0"/>
              </a:rPr>
              <a:t>  </a:t>
            </a:r>
            <a:r>
              <a:rPr lang="en-US" sz="1800" dirty="0">
                <a:solidFill>
                  <a:srgbClr val="C00000"/>
                </a:solidFill>
                <a:latin typeface="Courier New" pitchFamily="49" charset="0"/>
              </a:rPr>
              <a:t>gets(</a:t>
            </a:r>
            <a:r>
              <a:rPr lang="en-US" sz="1800" dirty="0" err="1">
                <a:solidFill>
                  <a:srgbClr val="C00000"/>
                </a:solidFill>
                <a:latin typeface="Courier New" pitchFamily="49" charset="0"/>
              </a:rPr>
              <a:t>buf</a:t>
            </a:r>
            <a:r>
              <a:rPr lang="en-US" sz="1800" dirty="0">
                <a:solidFill>
                  <a:srgbClr val="C00000"/>
                </a:solidFill>
                <a:latin typeface="Courier New" pitchFamily="49" charset="0"/>
              </a:rPr>
              <a:t>); </a:t>
            </a:r>
          </a:p>
          <a:p>
            <a:pPr eaLnBrk="0" hangingPunct="0">
              <a:tabLst>
                <a:tab pos="457200" algn="l"/>
                <a:tab pos="1485900" algn="l"/>
              </a:tabLst>
            </a:pPr>
            <a:r>
              <a:rPr lang="en-US" sz="1800" dirty="0">
                <a:latin typeface="Courier New" pitchFamily="49" charset="0"/>
              </a:rPr>
              <a:t>  ...</a:t>
            </a:r>
          </a:p>
          <a:p>
            <a:pPr eaLnBrk="0" hangingPunct="0">
              <a:tabLst>
                <a:tab pos="457200" algn="l"/>
                <a:tab pos="1485900" algn="l"/>
              </a:tabLst>
            </a:pPr>
            <a:r>
              <a:rPr lang="en-US" sz="1800" dirty="0">
                <a:latin typeface="Courier New" pitchFamily="49" charset="0"/>
              </a:rPr>
              <a:t>  return ...; </a:t>
            </a:r>
          </a:p>
          <a:p>
            <a:pPr eaLnBrk="0" hangingPunct="0">
              <a:tabLst>
                <a:tab pos="457200" algn="l"/>
                <a:tab pos="1485900" algn="l"/>
              </a:tabLst>
            </a:pPr>
            <a:r>
              <a:rPr lang="en-US" sz="1800" dirty="0">
                <a:latin typeface="Courier New" pitchFamily="49" charset="0"/>
              </a:rPr>
              <a:t>}</a:t>
            </a:r>
          </a:p>
        </p:txBody>
      </p:sp>
      <p:sp>
        <p:nvSpPr>
          <p:cNvPr id="30725" name="Rectangle 5"/>
          <p:cNvSpPr>
            <a:spLocks noChangeArrowheads="1"/>
          </p:cNvSpPr>
          <p:nvPr/>
        </p:nvSpPr>
        <p:spPr bwMode="auto">
          <a:xfrm>
            <a:off x="533400" y="1143000"/>
            <a:ext cx="1828800" cy="1200150"/>
          </a:xfrm>
          <a:prstGeom prst="rect">
            <a:avLst/>
          </a:prstGeom>
          <a:solidFill>
            <a:srgbClr val="F6F5BD"/>
          </a:solidFill>
          <a:ln w="12700">
            <a:solidFill>
              <a:schemeClr val="tx1"/>
            </a:solidFill>
            <a:miter lim="800000"/>
            <a:headEnd/>
            <a:tailEnd/>
          </a:ln>
        </p:spPr>
        <p:txBody>
          <a:bodyPr lIns="90487" tIns="44450" rIns="90487" bIns="44450">
            <a:spAutoFit/>
          </a:bodyPr>
          <a:lstStyle/>
          <a:p>
            <a:pPr eaLnBrk="0" hangingPunct="0">
              <a:tabLst>
                <a:tab pos="457200" algn="l"/>
                <a:tab pos="1485900" algn="l"/>
              </a:tabLst>
            </a:pPr>
            <a:r>
              <a:rPr lang="en-US" sz="1800" dirty="0">
                <a:latin typeface="Courier New" pitchFamily="49" charset="0"/>
              </a:rPr>
              <a:t>void </a:t>
            </a:r>
            <a:r>
              <a:rPr lang="en-US" sz="1800" dirty="0" smtClean="0">
                <a:latin typeface="Courier New" pitchFamily="49" charset="0"/>
              </a:rPr>
              <a:t>P(</a:t>
            </a:r>
            <a:r>
              <a:rPr lang="en-US" sz="1800" dirty="0">
                <a:latin typeface="Courier New" pitchFamily="49" charset="0"/>
              </a:rPr>
              <a:t>){</a:t>
            </a:r>
          </a:p>
          <a:p>
            <a:pPr eaLnBrk="0" hangingPunct="0">
              <a:tabLst>
                <a:tab pos="457200" algn="l"/>
                <a:tab pos="1485900" algn="l"/>
              </a:tabLst>
            </a:pPr>
            <a:r>
              <a:rPr lang="en-US" sz="1800" dirty="0">
                <a:latin typeface="Courier New" pitchFamily="49" charset="0"/>
              </a:rPr>
              <a:t>  </a:t>
            </a:r>
            <a:r>
              <a:rPr lang="en-US" sz="1800" dirty="0" smtClean="0">
                <a:latin typeface="Courier New" pitchFamily="49" charset="0"/>
              </a:rPr>
              <a:t>Q(</a:t>
            </a:r>
            <a:r>
              <a:rPr lang="en-US" sz="1800" dirty="0">
                <a:latin typeface="Courier New" pitchFamily="49" charset="0"/>
              </a:rPr>
              <a:t>);</a:t>
            </a:r>
          </a:p>
          <a:p>
            <a:pPr eaLnBrk="0" hangingPunct="0">
              <a:tabLst>
                <a:tab pos="457200" algn="l"/>
                <a:tab pos="1485900" algn="l"/>
              </a:tabLst>
            </a:pPr>
            <a:r>
              <a:rPr lang="en-US" sz="1800" dirty="0">
                <a:latin typeface="Courier New" pitchFamily="49" charset="0"/>
              </a:rPr>
              <a:t>  </a:t>
            </a:r>
            <a:r>
              <a:rPr lang="en-US" sz="1800" dirty="0">
                <a:solidFill>
                  <a:srgbClr val="C00000"/>
                </a:solidFill>
                <a:latin typeface="Courier New" pitchFamily="49" charset="0"/>
              </a:rPr>
              <a:t>...</a:t>
            </a:r>
          </a:p>
          <a:p>
            <a:pPr eaLnBrk="0" hangingPunct="0">
              <a:tabLst>
                <a:tab pos="457200" algn="l"/>
                <a:tab pos="1485900" algn="l"/>
              </a:tabLst>
            </a:pPr>
            <a:r>
              <a:rPr lang="en-US" sz="1800" dirty="0">
                <a:latin typeface="Courier New" pitchFamily="49" charset="0"/>
              </a:rPr>
              <a:t>}</a:t>
            </a:r>
          </a:p>
        </p:txBody>
      </p:sp>
      <p:sp>
        <p:nvSpPr>
          <p:cNvPr id="30730" name="Text Box 12"/>
          <p:cNvSpPr txBox="1">
            <a:spLocks noChangeArrowheads="1"/>
          </p:cNvSpPr>
          <p:nvPr/>
        </p:nvSpPr>
        <p:spPr bwMode="auto">
          <a:xfrm>
            <a:off x="2593975" y="1444625"/>
            <a:ext cx="911225" cy="923925"/>
          </a:xfrm>
          <a:prstGeom prst="rect">
            <a:avLst/>
          </a:prstGeom>
          <a:noFill/>
          <a:ln w="28575">
            <a:noFill/>
            <a:miter lim="800000"/>
            <a:headEnd/>
            <a:tailEnd/>
          </a:ln>
        </p:spPr>
        <p:txBody>
          <a:bodyPr wrap="none" anchor="ctr">
            <a:spAutoFit/>
          </a:bodyPr>
          <a:lstStyle/>
          <a:p>
            <a:pPr eaLnBrk="0" hangingPunct="0"/>
            <a:r>
              <a:rPr lang="en-US" sz="1800" b="0" dirty="0">
                <a:latin typeface="Calibri" pitchFamily="34" charset="0"/>
              </a:rPr>
              <a:t>return</a:t>
            </a:r>
          </a:p>
          <a:p>
            <a:pPr eaLnBrk="0" hangingPunct="0"/>
            <a:r>
              <a:rPr lang="en-US" sz="1800" b="0" dirty="0">
                <a:latin typeface="Calibri" pitchFamily="34" charset="0"/>
              </a:rPr>
              <a:t>address</a:t>
            </a:r>
          </a:p>
          <a:p>
            <a:pPr eaLnBrk="0" hangingPunct="0"/>
            <a:r>
              <a:rPr lang="en-US" sz="1800" b="0" dirty="0">
                <a:solidFill>
                  <a:srgbClr val="C00000"/>
                </a:solidFill>
                <a:latin typeface="Calibri" pitchFamily="34" charset="0"/>
              </a:rPr>
              <a:t>A</a:t>
            </a:r>
          </a:p>
        </p:txBody>
      </p:sp>
      <p:sp>
        <p:nvSpPr>
          <p:cNvPr id="30731" name="Line 13"/>
          <p:cNvSpPr>
            <a:spLocks noChangeShapeType="1"/>
          </p:cNvSpPr>
          <p:nvPr/>
        </p:nvSpPr>
        <p:spPr bwMode="auto">
          <a:xfrm flipH="1">
            <a:off x="1905000" y="1901825"/>
            <a:ext cx="688975" cy="0"/>
          </a:xfrm>
          <a:prstGeom prst="line">
            <a:avLst/>
          </a:prstGeom>
          <a:noFill/>
          <a:ln w="28575">
            <a:solidFill>
              <a:schemeClr val="tx1"/>
            </a:solidFill>
            <a:round/>
            <a:headEnd/>
            <a:tailEnd type="triangle" w="med" len="med"/>
          </a:ln>
        </p:spPr>
        <p:txBody>
          <a:bodyPr anchor="ctr">
            <a:spAutoFit/>
          </a:bodyPr>
          <a:lstStyle/>
          <a:p>
            <a:endParaRPr lang="en-US"/>
          </a:p>
        </p:txBody>
      </p:sp>
      <p:sp>
        <p:nvSpPr>
          <p:cNvPr id="30726" name="Text Box 6"/>
          <p:cNvSpPr txBox="1">
            <a:spLocks noChangeArrowheads="1"/>
          </p:cNvSpPr>
          <p:nvPr/>
        </p:nvSpPr>
        <p:spPr bwMode="auto">
          <a:xfrm>
            <a:off x="5630863" y="1154113"/>
            <a:ext cx="2674937" cy="369887"/>
          </a:xfrm>
          <a:prstGeom prst="rect">
            <a:avLst/>
          </a:prstGeom>
          <a:noFill/>
          <a:ln w="25400">
            <a:noFill/>
            <a:miter lim="800000"/>
            <a:headEnd/>
            <a:tailEnd/>
          </a:ln>
        </p:spPr>
        <p:txBody>
          <a:bodyPr wrap="none">
            <a:spAutoFit/>
          </a:bodyPr>
          <a:lstStyle/>
          <a:p>
            <a:pPr eaLnBrk="0" hangingPunct="0"/>
            <a:r>
              <a:rPr lang="en-US" sz="1800" b="0" dirty="0">
                <a:latin typeface="Calibri" pitchFamily="34" charset="0"/>
              </a:rPr>
              <a:t>Stack after call to </a:t>
            </a:r>
            <a:r>
              <a:rPr lang="en-US" sz="1800" dirty="0">
                <a:latin typeface="Courier New" pitchFamily="49" charset="0"/>
              </a:rPr>
              <a:t>gets()</a:t>
            </a:r>
          </a:p>
        </p:txBody>
      </p:sp>
      <p:sp>
        <p:nvSpPr>
          <p:cNvPr id="365575" name="Rectangle 7"/>
          <p:cNvSpPr>
            <a:spLocks noChangeArrowheads="1"/>
          </p:cNvSpPr>
          <p:nvPr/>
        </p:nvSpPr>
        <p:spPr bwMode="auto">
          <a:xfrm>
            <a:off x="5727700" y="2819400"/>
            <a:ext cx="1066800" cy="381000"/>
          </a:xfrm>
          <a:prstGeom prst="rect">
            <a:avLst/>
          </a:prstGeom>
          <a:solidFill>
            <a:srgbClr val="A8E799"/>
          </a:solidFill>
          <a:ln w="28575">
            <a:solidFill>
              <a:schemeClr val="tx1"/>
            </a:solidFill>
            <a:miter lim="800000"/>
            <a:headEnd/>
            <a:tailEnd/>
          </a:ln>
          <a:effectLst/>
        </p:spPr>
        <p:txBody>
          <a:bodyPr wrap="none" anchor="ctr"/>
          <a:lstStyle/>
          <a:p>
            <a:pPr eaLnBrk="0" hangingPunct="0">
              <a:defRPr/>
            </a:pPr>
            <a:r>
              <a:rPr lang="en-US" sz="1800" strike="sngStrike" dirty="0" smtClean="0">
                <a:solidFill>
                  <a:srgbClr val="C00000"/>
                </a:solidFill>
                <a:latin typeface="Calibri" pitchFamily="34" charset="0"/>
                <a:cs typeface="+mn-cs"/>
              </a:rPr>
              <a:t>A</a:t>
            </a:r>
            <a:r>
              <a:rPr lang="en-US" sz="1800" dirty="0" smtClean="0">
                <a:solidFill>
                  <a:srgbClr val="C00000"/>
                </a:solidFill>
                <a:latin typeface="Calibri" pitchFamily="34" charset="0"/>
                <a:cs typeface="+mn-cs"/>
              </a:rPr>
              <a:t> B</a:t>
            </a:r>
            <a:endParaRPr lang="en-US" sz="1800" dirty="0">
              <a:solidFill>
                <a:srgbClr val="C00000"/>
              </a:solidFill>
              <a:latin typeface="Calibri" pitchFamily="34" charset="0"/>
              <a:cs typeface="+mn-cs"/>
            </a:endParaRPr>
          </a:p>
        </p:txBody>
      </p:sp>
      <p:sp>
        <p:nvSpPr>
          <p:cNvPr id="365576" name="Rectangle 8"/>
          <p:cNvSpPr>
            <a:spLocks noChangeArrowheads="1"/>
          </p:cNvSpPr>
          <p:nvPr/>
        </p:nvSpPr>
        <p:spPr bwMode="auto">
          <a:xfrm>
            <a:off x="5727700" y="1600201"/>
            <a:ext cx="1066800" cy="1558924"/>
          </a:xfrm>
          <a:prstGeom prst="rect">
            <a:avLst/>
          </a:prstGeom>
          <a:solidFill>
            <a:schemeClr val="bg1">
              <a:lumMod val="95000"/>
            </a:schemeClr>
          </a:solidFill>
          <a:ln w="28575">
            <a:solidFill>
              <a:schemeClr val="tx1"/>
            </a:solidFill>
            <a:miter lim="800000"/>
            <a:headEnd/>
            <a:tailEnd/>
          </a:ln>
          <a:effectLst/>
        </p:spPr>
        <p:txBody>
          <a:bodyPr wrap="none" anchor="ctr"/>
          <a:lstStyle/>
          <a:p>
            <a:pPr eaLnBrk="0" hangingPunct="0">
              <a:defRPr/>
            </a:pPr>
            <a:endParaRPr lang="en-US" sz="1800" dirty="0">
              <a:latin typeface="Calibri" pitchFamily="34" charset="0"/>
              <a:cs typeface="+mn-cs"/>
            </a:endParaRPr>
          </a:p>
        </p:txBody>
      </p:sp>
      <p:sp>
        <p:nvSpPr>
          <p:cNvPr id="365579" name="Rectangle 11"/>
          <p:cNvSpPr>
            <a:spLocks noChangeArrowheads="1"/>
          </p:cNvSpPr>
          <p:nvPr/>
        </p:nvSpPr>
        <p:spPr bwMode="auto">
          <a:xfrm>
            <a:off x="5727700" y="3156441"/>
            <a:ext cx="1066800" cy="2190260"/>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eaLnBrk="0" hangingPunct="0">
              <a:defRPr/>
            </a:pPr>
            <a:endParaRPr lang="en-US" sz="1800" dirty="0">
              <a:latin typeface="Calibri" pitchFamily="34" charset="0"/>
              <a:cs typeface="+mn-cs"/>
            </a:endParaRPr>
          </a:p>
          <a:p>
            <a:pPr eaLnBrk="0" hangingPunct="0">
              <a:defRPr/>
            </a:pPr>
            <a:endParaRPr lang="en-US" sz="1800" dirty="0">
              <a:latin typeface="Calibri" pitchFamily="34" charset="0"/>
              <a:cs typeface="+mn-cs"/>
            </a:endParaRPr>
          </a:p>
        </p:txBody>
      </p:sp>
      <p:sp>
        <p:nvSpPr>
          <p:cNvPr id="30732" name="Text Box 14"/>
          <p:cNvSpPr txBox="1">
            <a:spLocks noChangeArrowheads="1"/>
          </p:cNvSpPr>
          <p:nvPr/>
        </p:nvSpPr>
        <p:spPr bwMode="auto">
          <a:xfrm>
            <a:off x="7162800" y="2023547"/>
            <a:ext cx="1555346" cy="369332"/>
          </a:xfrm>
          <a:prstGeom prst="rect">
            <a:avLst/>
          </a:prstGeom>
          <a:noFill/>
          <a:ln w="28575">
            <a:noFill/>
            <a:miter lim="800000"/>
            <a:headEnd/>
            <a:tailEnd/>
          </a:ln>
        </p:spPr>
        <p:txBody>
          <a:bodyPr wrap="none" anchor="ctr">
            <a:spAutoFit/>
          </a:bodyPr>
          <a:lstStyle/>
          <a:p>
            <a:pPr eaLnBrk="0" hangingPunct="0"/>
            <a:r>
              <a:rPr lang="en-US" sz="1800" dirty="0" smtClean="0">
                <a:latin typeface="Courier New" pitchFamily="49" charset="0"/>
              </a:rPr>
              <a:t>P</a:t>
            </a:r>
            <a:r>
              <a:rPr lang="en-US" sz="1800" b="0" dirty="0" smtClean="0">
                <a:latin typeface="Courier New" pitchFamily="49" charset="0"/>
              </a:rPr>
              <a:t> </a:t>
            </a:r>
            <a:r>
              <a:rPr lang="en-US" sz="1800" b="0" dirty="0">
                <a:latin typeface="Calibri" pitchFamily="34" charset="0"/>
              </a:rPr>
              <a:t>stack frame</a:t>
            </a:r>
          </a:p>
        </p:txBody>
      </p:sp>
      <p:sp>
        <p:nvSpPr>
          <p:cNvPr id="30733" name="Text Box 15"/>
          <p:cNvSpPr txBox="1">
            <a:spLocks noChangeArrowheads="1"/>
          </p:cNvSpPr>
          <p:nvPr/>
        </p:nvSpPr>
        <p:spPr bwMode="auto">
          <a:xfrm>
            <a:off x="7162800" y="4097615"/>
            <a:ext cx="1469009" cy="369332"/>
          </a:xfrm>
          <a:prstGeom prst="rect">
            <a:avLst/>
          </a:prstGeom>
          <a:noFill/>
          <a:ln w="28575">
            <a:noFill/>
            <a:miter lim="800000"/>
            <a:headEnd/>
            <a:tailEnd/>
          </a:ln>
        </p:spPr>
        <p:txBody>
          <a:bodyPr wrap="none" anchor="ctr">
            <a:spAutoFit/>
          </a:bodyPr>
          <a:lstStyle/>
          <a:p>
            <a:pPr eaLnBrk="0" hangingPunct="0"/>
            <a:r>
              <a:rPr lang="en-US" sz="1800" dirty="0" smtClean="0">
                <a:latin typeface="Courier New" pitchFamily="49" charset="0"/>
              </a:rPr>
              <a:t>Q</a:t>
            </a:r>
            <a:r>
              <a:rPr lang="en-US" sz="1800" b="0" dirty="0" smtClean="0">
                <a:latin typeface="Calibri" pitchFamily="34" charset="0"/>
              </a:rPr>
              <a:t> </a:t>
            </a:r>
            <a:r>
              <a:rPr lang="en-US" sz="1800" b="0" dirty="0">
                <a:latin typeface="Calibri" pitchFamily="34" charset="0"/>
              </a:rPr>
              <a:t>stack frame</a:t>
            </a:r>
          </a:p>
        </p:txBody>
      </p:sp>
      <p:sp>
        <p:nvSpPr>
          <p:cNvPr id="30738" name="Text Box 21"/>
          <p:cNvSpPr txBox="1">
            <a:spLocks noChangeArrowheads="1"/>
          </p:cNvSpPr>
          <p:nvPr/>
        </p:nvSpPr>
        <p:spPr bwMode="auto">
          <a:xfrm>
            <a:off x="3733800" y="3451225"/>
            <a:ext cx="1371600" cy="646113"/>
          </a:xfrm>
          <a:prstGeom prst="rect">
            <a:avLst/>
          </a:prstGeom>
          <a:noFill/>
          <a:ln w="28575">
            <a:noFill/>
            <a:miter lim="800000"/>
            <a:headEnd/>
            <a:tailEnd/>
          </a:ln>
        </p:spPr>
        <p:txBody>
          <a:bodyPr anchor="ctr">
            <a:spAutoFit/>
          </a:bodyPr>
          <a:lstStyle/>
          <a:p>
            <a:pPr eaLnBrk="0" hangingPunct="0"/>
            <a:r>
              <a:rPr lang="en-US" sz="1800" b="0" dirty="0">
                <a:latin typeface="Calibri" pitchFamily="34" charset="0"/>
              </a:rPr>
              <a:t>data written</a:t>
            </a:r>
          </a:p>
          <a:p>
            <a:pPr eaLnBrk="0" hangingPunct="0"/>
            <a:r>
              <a:rPr lang="en-US" sz="1800" b="0" dirty="0">
                <a:latin typeface="Calibri" pitchFamily="34" charset="0"/>
              </a:rPr>
              <a:t>by </a:t>
            </a:r>
            <a:r>
              <a:rPr lang="en-US" sz="1800" dirty="0">
                <a:latin typeface="Courier New" pitchFamily="49" charset="0"/>
              </a:rPr>
              <a:t>gets()</a:t>
            </a:r>
          </a:p>
        </p:txBody>
      </p:sp>
      <p:sp>
        <p:nvSpPr>
          <p:cNvPr id="30739" name="AutoShape 16"/>
          <p:cNvSpPr>
            <a:spLocks/>
          </p:cNvSpPr>
          <p:nvPr/>
        </p:nvSpPr>
        <p:spPr bwMode="auto">
          <a:xfrm rot="10800000">
            <a:off x="6892925" y="1600200"/>
            <a:ext cx="228600" cy="1600200"/>
          </a:xfrm>
          <a:prstGeom prst="leftBrace">
            <a:avLst>
              <a:gd name="adj1" fmla="val 74991"/>
              <a:gd name="adj2" fmla="val 50000"/>
            </a:avLst>
          </a:prstGeom>
          <a:noFill/>
          <a:ln w="25400">
            <a:solidFill>
              <a:schemeClr val="tx1"/>
            </a:solidFill>
            <a:round/>
            <a:headEnd/>
            <a:tailEnd/>
          </a:ln>
        </p:spPr>
        <p:txBody>
          <a:bodyPr wrap="none" anchor="ctr"/>
          <a:lstStyle/>
          <a:p>
            <a:pPr eaLnBrk="0" hangingPunct="0"/>
            <a:endParaRPr lang="en-US" sz="1800">
              <a:latin typeface="Calibri" pitchFamily="34" charset="0"/>
            </a:endParaRPr>
          </a:p>
        </p:txBody>
      </p:sp>
      <p:sp>
        <p:nvSpPr>
          <p:cNvPr id="30740" name="AutoShape 16"/>
          <p:cNvSpPr>
            <a:spLocks/>
          </p:cNvSpPr>
          <p:nvPr/>
        </p:nvSpPr>
        <p:spPr bwMode="auto">
          <a:xfrm rot="10800000">
            <a:off x="6892925" y="3200400"/>
            <a:ext cx="228600" cy="2157413"/>
          </a:xfrm>
          <a:prstGeom prst="leftBrace">
            <a:avLst>
              <a:gd name="adj1" fmla="val 74976"/>
              <a:gd name="adj2" fmla="val 50000"/>
            </a:avLst>
          </a:prstGeom>
          <a:noFill/>
          <a:ln w="25400">
            <a:solidFill>
              <a:schemeClr val="tx1"/>
            </a:solidFill>
            <a:round/>
            <a:headEnd/>
            <a:tailEnd/>
          </a:ln>
        </p:spPr>
        <p:txBody>
          <a:bodyPr wrap="none" anchor="ctr"/>
          <a:lstStyle/>
          <a:p>
            <a:pPr eaLnBrk="0" hangingPunct="0"/>
            <a:endParaRPr lang="en-US" sz="1800">
              <a:latin typeface="Calibri" pitchFamily="34" charset="0"/>
            </a:endParaRPr>
          </a:p>
        </p:txBody>
      </p:sp>
      <p:sp>
        <p:nvSpPr>
          <p:cNvPr id="30741" name="AutoShape 16"/>
          <p:cNvSpPr>
            <a:spLocks/>
          </p:cNvSpPr>
          <p:nvPr/>
        </p:nvSpPr>
        <p:spPr bwMode="auto">
          <a:xfrm rot="10800000" flipH="1">
            <a:off x="5359400" y="2819400"/>
            <a:ext cx="228600" cy="1905000"/>
          </a:xfrm>
          <a:prstGeom prst="leftBrace">
            <a:avLst>
              <a:gd name="adj1" fmla="val 75000"/>
              <a:gd name="adj2" fmla="val 50000"/>
            </a:avLst>
          </a:prstGeom>
          <a:noFill/>
          <a:ln w="25400">
            <a:solidFill>
              <a:schemeClr val="tx1"/>
            </a:solidFill>
            <a:round/>
            <a:headEnd/>
            <a:tailEnd/>
          </a:ln>
        </p:spPr>
        <p:txBody>
          <a:bodyPr wrap="none" anchor="ctr"/>
          <a:lstStyle/>
          <a:p>
            <a:pPr eaLnBrk="0" hangingPunct="0"/>
            <a:endParaRPr lang="en-US" sz="1800">
              <a:latin typeface="Calibri" pitchFamily="34" charset="0"/>
            </a:endParaRPr>
          </a:p>
        </p:txBody>
      </p:sp>
      <p:sp>
        <p:nvSpPr>
          <p:cNvPr id="365587" name="Rectangle 19"/>
          <p:cNvSpPr>
            <a:spLocks noChangeArrowheads="1"/>
          </p:cNvSpPr>
          <p:nvPr/>
        </p:nvSpPr>
        <p:spPr bwMode="auto">
          <a:xfrm>
            <a:off x="5727700" y="3159125"/>
            <a:ext cx="1065213" cy="1559290"/>
          </a:xfrm>
          <a:prstGeom prst="rect">
            <a:avLst/>
          </a:prstGeom>
          <a:solidFill>
            <a:schemeClr val="bg1">
              <a:lumMod val="75000"/>
            </a:schemeClr>
          </a:solidFill>
          <a:ln w="28575">
            <a:solidFill>
              <a:schemeClr val="tx1"/>
            </a:solidFill>
            <a:miter lim="800000"/>
            <a:headEnd/>
            <a:tailEnd/>
          </a:ln>
          <a:effectLst/>
        </p:spPr>
        <p:txBody>
          <a:bodyPr anchor="ctr"/>
          <a:lstStyle/>
          <a:p>
            <a:pPr eaLnBrk="0" hangingPunct="0">
              <a:defRPr/>
            </a:pPr>
            <a:r>
              <a:rPr lang="en-US" sz="1800" dirty="0">
                <a:latin typeface="Calibri" pitchFamily="34" charset="0"/>
                <a:cs typeface="+mn-cs"/>
              </a:rPr>
              <a:t>pad</a:t>
            </a:r>
          </a:p>
        </p:txBody>
      </p:sp>
      <p:sp>
        <p:nvSpPr>
          <p:cNvPr id="27" name="Rectangle 7"/>
          <p:cNvSpPr>
            <a:spLocks noChangeArrowheads="1"/>
          </p:cNvSpPr>
          <p:nvPr/>
        </p:nvSpPr>
        <p:spPr bwMode="auto">
          <a:xfrm>
            <a:off x="5732584" y="2775440"/>
            <a:ext cx="1066800" cy="381000"/>
          </a:xfrm>
          <a:prstGeom prst="rect">
            <a:avLst/>
          </a:prstGeom>
          <a:solidFill>
            <a:srgbClr val="A8E799"/>
          </a:solidFill>
          <a:ln w="28575">
            <a:solidFill>
              <a:schemeClr val="tx1"/>
            </a:solidFill>
            <a:miter lim="800000"/>
            <a:headEnd/>
            <a:tailEnd/>
          </a:ln>
          <a:effectLst/>
        </p:spPr>
        <p:txBody>
          <a:bodyPr wrap="none" anchor="ctr"/>
          <a:lstStyle/>
          <a:p>
            <a:pPr eaLnBrk="0" hangingPunct="0">
              <a:defRPr/>
            </a:pPr>
            <a:r>
              <a:rPr lang="en-US" sz="1800" dirty="0">
                <a:solidFill>
                  <a:srgbClr val="C00000"/>
                </a:solidFill>
                <a:latin typeface="Calibri" pitchFamily="34" charset="0"/>
                <a:cs typeface="+mn-cs"/>
              </a:rPr>
              <a:t>A</a:t>
            </a:r>
          </a:p>
        </p:txBody>
      </p:sp>
      <p:sp>
        <p:nvSpPr>
          <p:cNvPr id="23" name="Rectangle 7"/>
          <p:cNvSpPr>
            <a:spLocks noChangeArrowheads="1"/>
          </p:cNvSpPr>
          <p:nvPr/>
        </p:nvSpPr>
        <p:spPr bwMode="auto">
          <a:xfrm>
            <a:off x="5732584" y="2775440"/>
            <a:ext cx="1066800" cy="381000"/>
          </a:xfrm>
          <a:prstGeom prst="rect">
            <a:avLst/>
          </a:prstGeom>
          <a:solidFill>
            <a:srgbClr val="A8E799"/>
          </a:solidFill>
          <a:ln w="28575">
            <a:solidFill>
              <a:schemeClr val="tx1"/>
            </a:solidFill>
            <a:miter lim="800000"/>
            <a:headEnd/>
            <a:tailEnd/>
          </a:ln>
          <a:effectLst/>
        </p:spPr>
        <p:txBody>
          <a:bodyPr wrap="none" anchor="ctr"/>
          <a:lstStyle/>
          <a:p>
            <a:pPr eaLnBrk="0" hangingPunct="0">
              <a:defRPr/>
            </a:pPr>
            <a:r>
              <a:rPr lang="en-US" sz="1800" dirty="0" smtClean="0">
                <a:solidFill>
                  <a:srgbClr val="C00000"/>
                </a:solidFill>
                <a:latin typeface="Calibri" pitchFamily="34" charset="0"/>
                <a:cs typeface="+mn-cs"/>
              </a:rPr>
              <a:t>A </a:t>
            </a:r>
            <a:r>
              <a:rPr lang="en-US" sz="1800" dirty="0" smtClean="0">
                <a:solidFill>
                  <a:srgbClr val="C00000"/>
                </a:solidFill>
                <a:latin typeface="Calibri" pitchFamily="34" charset="0"/>
                <a:cs typeface="+mn-cs"/>
                <a:sym typeface="Wingdings"/>
              </a:rPr>
              <a:t> </a:t>
            </a:r>
            <a:r>
              <a:rPr lang="en-US" sz="1800" dirty="0" smtClean="0">
                <a:solidFill>
                  <a:srgbClr val="C00000"/>
                </a:solidFill>
                <a:latin typeface="Calibri" pitchFamily="34" charset="0"/>
                <a:cs typeface="+mn-cs"/>
              </a:rPr>
              <a:t>S</a:t>
            </a:r>
            <a:endParaRPr lang="en-US" sz="1800" dirty="0">
              <a:solidFill>
                <a:srgbClr val="C00000"/>
              </a:solidFill>
              <a:latin typeface="Calibri" pitchFamily="34" charset="0"/>
              <a:cs typeface="+mn-cs"/>
            </a:endParaRPr>
          </a:p>
        </p:txBody>
      </p:sp>
      <p:sp>
        <p:nvSpPr>
          <p:cNvPr id="24" name="Rectangle 5"/>
          <p:cNvSpPr>
            <a:spLocks noChangeArrowheads="1"/>
          </p:cNvSpPr>
          <p:nvPr/>
        </p:nvSpPr>
        <p:spPr bwMode="auto">
          <a:xfrm>
            <a:off x="541180" y="4267200"/>
            <a:ext cx="2463800" cy="1474763"/>
          </a:xfrm>
          <a:prstGeom prst="rect">
            <a:avLst/>
          </a:prstGeom>
          <a:solidFill>
            <a:srgbClr val="F6F5BD"/>
          </a:solidFill>
          <a:ln w="12700">
            <a:solidFill>
              <a:schemeClr val="tx1"/>
            </a:solidFill>
            <a:miter lim="800000"/>
            <a:headEnd/>
            <a:tailEnd/>
          </a:ln>
        </p:spPr>
        <p:txBody>
          <a:bodyPr wrap="square" lIns="90487" tIns="44450" rIns="90487" bIns="44450">
            <a:spAutoFit/>
          </a:bodyPr>
          <a:lstStyle/>
          <a:p>
            <a:pPr eaLnBrk="0" hangingPunct="0">
              <a:tabLst>
                <a:tab pos="457200" algn="l"/>
                <a:tab pos="1485900" algn="l"/>
              </a:tabLst>
            </a:pPr>
            <a:r>
              <a:rPr lang="en-US" sz="1800" dirty="0">
                <a:latin typeface="Courier New" pitchFamily="49" charset="0"/>
              </a:rPr>
              <a:t>void </a:t>
            </a:r>
            <a:r>
              <a:rPr lang="en-US" sz="1800" dirty="0" smtClean="0">
                <a:latin typeface="Courier New" pitchFamily="49" charset="0"/>
              </a:rPr>
              <a:t>S(</a:t>
            </a:r>
            <a:r>
              <a:rPr lang="en-US" sz="1800" dirty="0">
                <a:latin typeface="Courier New" pitchFamily="49" charset="0"/>
              </a:rPr>
              <a:t>){</a:t>
            </a:r>
          </a:p>
          <a:p>
            <a:pPr eaLnBrk="0" hangingPunct="0">
              <a:tabLst>
                <a:tab pos="457200" algn="l"/>
                <a:tab pos="1485900" algn="l"/>
              </a:tabLst>
            </a:pPr>
            <a:r>
              <a:rPr lang="en-US" sz="1800" dirty="0" smtClean="0">
                <a:latin typeface="Courier New" pitchFamily="49" charset="0"/>
              </a:rPr>
              <a:t>/* Something</a:t>
            </a:r>
          </a:p>
          <a:p>
            <a:pPr eaLnBrk="0" hangingPunct="0">
              <a:tabLst>
                <a:tab pos="457200" algn="l"/>
                <a:tab pos="1485900" algn="l"/>
              </a:tabLst>
            </a:pPr>
            <a:r>
              <a:rPr lang="en-US" sz="1800" dirty="0">
                <a:latin typeface="Courier New" pitchFamily="49" charset="0"/>
              </a:rPr>
              <a:t> </a:t>
            </a:r>
            <a:r>
              <a:rPr lang="en-US" sz="1800" dirty="0" smtClean="0">
                <a:latin typeface="Courier New" pitchFamily="49" charset="0"/>
              </a:rPr>
              <a:t>  unexpected */</a:t>
            </a:r>
            <a:endParaRPr lang="en-US" sz="1800" dirty="0">
              <a:latin typeface="Courier New" pitchFamily="49" charset="0"/>
            </a:endParaRPr>
          </a:p>
          <a:p>
            <a:pPr eaLnBrk="0" hangingPunct="0">
              <a:tabLst>
                <a:tab pos="457200" algn="l"/>
                <a:tab pos="1485900" algn="l"/>
              </a:tabLst>
            </a:pPr>
            <a:r>
              <a:rPr lang="en-US" sz="1800" dirty="0">
                <a:latin typeface="Courier New" pitchFamily="49" charset="0"/>
              </a:rPr>
              <a:t>  </a:t>
            </a:r>
            <a:r>
              <a:rPr lang="en-US" sz="1800" dirty="0">
                <a:solidFill>
                  <a:srgbClr val="C00000"/>
                </a:solidFill>
                <a:latin typeface="Courier New" pitchFamily="49" charset="0"/>
              </a:rPr>
              <a:t>...</a:t>
            </a:r>
          </a:p>
          <a:p>
            <a:pPr eaLnBrk="0" hangingPunct="0">
              <a:tabLst>
                <a:tab pos="457200" algn="l"/>
                <a:tab pos="1485900" algn="l"/>
              </a:tabLst>
            </a:pPr>
            <a:r>
              <a:rPr lang="en-US" sz="1800" dirty="0">
                <a:latin typeface="Courier New" pitchFamily="49" charset="0"/>
              </a:rPr>
              <a:t>}</a:t>
            </a:r>
          </a:p>
        </p:txBody>
      </p:sp>
    </p:spTree>
    <p:extLst>
      <p:ext uri="{BB962C8B-B14F-4D97-AF65-F5344CB8AC3E}">
        <p14:creationId xmlns:p14="http://schemas.microsoft.com/office/powerpoint/2010/main" val="11136700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7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558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7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7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7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animBg="1"/>
      <p:bldP spid="30730" grpId="0"/>
      <p:bldP spid="30731" grpId="0" animBg="1"/>
      <p:bldP spid="30726" grpId="0"/>
      <p:bldP spid="30733" grpId="0"/>
      <p:bldP spid="30738" grpId="0"/>
      <p:bldP spid="30740" grpId="0" animBg="1"/>
      <p:bldP spid="30741" grpId="0" animBg="1"/>
      <p:bldP spid="365587" grpId="0" animBg="1"/>
      <p:bldP spid="27" grpId="0" animBg="1"/>
      <p:bldP spid="23" grpId="0" animBg="1"/>
      <p:bldP spid="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19099" y="493713"/>
            <a:ext cx="7229491" cy="573087"/>
          </a:xfrm>
        </p:spPr>
        <p:txBody>
          <a:bodyPr/>
          <a:lstStyle/>
          <a:p>
            <a:pPr eaLnBrk="1" hangingPunct="1"/>
            <a:r>
              <a:rPr lang="en-US" dirty="0" smtClean="0"/>
              <a:t>Crafting Smashing String</a:t>
            </a:r>
          </a:p>
        </p:txBody>
      </p:sp>
      <p:sp>
        <p:nvSpPr>
          <p:cNvPr id="360479" name="Rectangle 31"/>
          <p:cNvSpPr>
            <a:spLocks noChangeArrowheads="1"/>
          </p:cNvSpPr>
          <p:nvPr/>
        </p:nvSpPr>
        <p:spPr bwMode="auto">
          <a:xfrm>
            <a:off x="533400" y="1360486"/>
            <a:ext cx="1797050" cy="3592513"/>
          </a:xfrm>
          <a:prstGeom prst="rect">
            <a:avLst/>
          </a:prstGeom>
          <a:solidFill>
            <a:schemeClr val="bg1">
              <a:lumMod val="95000"/>
            </a:schemeClr>
          </a:solidFill>
          <a:ln w="28575">
            <a:solidFill>
              <a:schemeClr val="tx1"/>
            </a:solidFill>
            <a:miter lim="800000"/>
            <a:headEnd/>
            <a:tailEnd/>
          </a:ln>
          <a:effectLst/>
        </p:spPr>
        <p:txBody>
          <a:bodyPr wrap="none"/>
          <a:lstStyle/>
          <a:p>
            <a:pPr algn="ctr">
              <a:defRPr/>
            </a:pPr>
            <a:r>
              <a:rPr lang="en-US" sz="1600" b="0" dirty="0">
                <a:latin typeface="Calibri" pitchFamily="34" charset="0"/>
                <a:cs typeface="+mn-cs"/>
              </a:rPr>
              <a:t>Stack Frame</a:t>
            </a:r>
          </a:p>
          <a:p>
            <a:pPr algn="ctr">
              <a:defRPr/>
            </a:pPr>
            <a:r>
              <a:rPr lang="en-US" sz="1600" b="0" dirty="0">
                <a:latin typeface="Calibri" pitchFamily="34" charset="0"/>
                <a:cs typeface="+mn-cs"/>
              </a:rPr>
              <a:t>for </a:t>
            </a:r>
            <a:r>
              <a:rPr lang="en-US" sz="1600" dirty="0" err="1" smtClean="0">
                <a:latin typeface="Courier New" pitchFamily="49" charset="0"/>
                <a:cs typeface="+mn-cs"/>
              </a:rPr>
              <a:t>call_echo</a:t>
            </a:r>
            <a:endParaRPr lang="en-US" sz="1600" dirty="0">
              <a:latin typeface="Courier New" pitchFamily="49" charset="0"/>
              <a:cs typeface="+mn-cs"/>
            </a:endParaRPr>
          </a:p>
        </p:txBody>
      </p:sp>
      <p:sp>
        <p:nvSpPr>
          <p:cNvPr id="73" name="Rectangle 3"/>
          <p:cNvSpPr>
            <a:spLocks noChangeArrowheads="1"/>
          </p:cNvSpPr>
          <p:nvPr/>
        </p:nvSpPr>
        <p:spPr bwMode="auto">
          <a:xfrm>
            <a:off x="76200" y="5715000"/>
            <a:ext cx="8915400" cy="582211"/>
          </a:xfrm>
          <a:prstGeom prst="rect">
            <a:avLst/>
          </a:prstGeom>
          <a:solidFill>
            <a:schemeClr val="bg2">
              <a:lumMod val="40000"/>
              <a:lumOff val="60000"/>
            </a:schemeClr>
          </a:solidFill>
          <a:ln w="12700">
            <a:solidFill>
              <a:schemeClr val="bg2">
                <a:lumMod val="40000"/>
                <a:lumOff val="60000"/>
              </a:schemeClr>
            </a:solidFill>
            <a:miter lim="800000"/>
            <a:headEnd/>
            <a:tailEnd/>
          </a:ln>
          <a:effectLst/>
        </p:spPr>
        <p:txBody>
          <a:bodyPr wrap="square" lIns="90487" tIns="44450" rIns="90487" bIns="44450">
            <a:spAutoFit/>
          </a:bodyPr>
          <a:lstStyle/>
          <a:p>
            <a:pPr eaLnBrk="0" hangingPunct="0">
              <a:tabLst>
                <a:tab pos="457200" algn="l"/>
                <a:tab pos="1485900" algn="l"/>
              </a:tabLst>
              <a:defRPr/>
            </a:pPr>
            <a:r>
              <a:rPr lang="en-US" sz="1600" dirty="0" smtClean="0">
                <a:latin typeface="Courier New" pitchFamily="49" charset="0"/>
                <a:ea typeface="MS Mincho" pitchFamily="49" charset="-128"/>
                <a:cs typeface="+mn-cs"/>
              </a:rPr>
              <a:t>30 31 32 33 34 35 36 37 38 39 30 31 32 33 34 35 36 37 38 39 30 31 32 33 fb 06 40 00 00 00 00 00</a:t>
            </a:r>
            <a:endParaRPr lang="en-US" sz="1600" dirty="0">
              <a:latin typeface="Courier New" pitchFamily="49" charset="0"/>
              <a:ea typeface="MS Mincho" pitchFamily="49" charset="-128"/>
              <a:cs typeface="+mn-cs"/>
            </a:endParaRPr>
          </a:p>
        </p:txBody>
      </p:sp>
      <p:sp>
        <p:nvSpPr>
          <p:cNvPr id="75" name="Rectangle 22"/>
          <p:cNvSpPr>
            <a:spLocks noChangeArrowheads="1"/>
          </p:cNvSpPr>
          <p:nvPr/>
        </p:nvSpPr>
        <p:spPr bwMode="auto">
          <a:xfrm>
            <a:off x="533400" y="1887758"/>
            <a:ext cx="1797050" cy="608299"/>
          </a:xfrm>
          <a:prstGeom prst="rect">
            <a:avLst/>
          </a:prstGeom>
          <a:solidFill>
            <a:srgbClr val="FFFFCC"/>
          </a:solidFill>
          <a:ln w="28575">
            <a:solidFill>
              <a:schemeClr val="tx1"/>
            </a:solidFill>
            <a:miter lim="800000"/>
            <a:headEnd/>
            <a:tailEnd/>
          </a:ln>
          <a:effectLst/>
        </p:spPr>
        <p:txBody>
          <a:bodyPr wrap="none" anchor="ctr"/>
          <a:lstStyle/>
          <a:p>
            <a:pPr algn="ctr">
              <a:defRPr/>
            </a:pPr>
            <a:r>
              <a:rPr lang="en-US" sz="1800" b="0" dirty="0">
                <a:latin typeface="Calibri" pitchFamily="34" charset="0"/>
                <a:cs typeface="+mn-cs"/>
              </a:rPr>
              <a:t>Return </a:t>
            </a:r>
            <a:r>
              <a:rPr lang="en-US" sz="1800" b="0" dirty="0" smtClean="0">
                <a:latin typeface="Calibri" pitchFamily="34" charset="0"/>
                <a:cs typeface="+mn-cs"/>
              </a:rPr>
              <a:t>Address</a:t>
            </a:r>
          </a:p>
          <a:p>
            <a:pPr algn="ctr">
              <a:defRPr/>
            </a:pPr>
            <a:r>
              <a:rPr lang="en-US" sz="1800" b="0" dirty="0" smtClean="0">
                <a:latin typeface="Calibri" pitchFamily="34" charset="0"/>
                <a:cs typeface="+mn-cs"/>
              </a:rPr>
              <a:t>(8 bytes)</a:t>
            </a:r>
            <a:endParaRPr lang="en-US" sz="1800" b="0" dirty="0">
              <a:latin typeface="Calibri" pitchFamily="34" charset="0"/>
              <a:cs typeface="+mn-cs"/>
            </a:endParaRPr>
          </a:p>
        </p:txBody>
      </p:sp>
      <p:grpSp>
        <p:nvGrpSpPr>
          <p:cNvPr id="76" name="Group 75"/>
          <p:cNvGrpSpPr/>
          <p:nvPr/>
        </p:nvGrpSpPr>
        <p:grpSpPr>
          <a:xfrm>
            <a:off x="538208" y="1887584"/>
            <a:ext cx="1797050" cy="304800"/>
            <a:chOff x="2377022" y="2811289"/>
            <a:chExt cx="1797050" cy="304800"/>
          </a:xfrm>
          <a:solidFill>
            <a:srgbClr val="FFFFCC"/>
          </a:solidFill>
        </p:grpSpPr>
        <p:sp>
          <p:nvSpPr>
            <p:cNvPr id="77" name="Rectangle 24"/>
            <p:cNvSpPr>
              <a:spLocks noChangeArrowheads="1"/>
            </p:cNvSpPr>
            <p:nvPr/>
          </p:nvSpPr>
          <p:spPr bwMode="auto">
            <a:xfrm>
              <a:off x="2377022" y="2811289"/>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00B050"/>
                  </a:solidFill>
                  <a:latin typeface="Courier New" pitchFamily="49" charset="0"/>
                  <a:cs typeface="+mn-cs"/>
                </a:rPr>
                <a:t>00</a:t>
              </a:r>
              <a:endParaRPr lang="en-US" sz="1800" dirty="0">
                <a:solidFill>
                  <a:srgbClr val="00B050"/>
                </a:solidFill>
                <a:latin typeface="Courier New" pitchFamily="49" charset="0"/>
                <a:cs typeface="+mn-cs"/>
              </a:endParaRPr>
            </a:p>
          </p:txBody>
        </p:sp>
        <p:sp>
          <p:nvSpPr>
            <p:cNvPr id="78" name="Rectangle 25"/>
            <p:cNvSpPr>
              <a:spLocks noChangeArrowheads="1"/>
            </p:cNvSpPr>
            <p:nvPr/>
          </p:nvSpPr>
          <p:spPr bwMode="auto">
            <a:xfrm>
              <a:off x="2826285" y="2811289"/>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00B050"/>
                  </a:solidFill>
                  <a:latin typeface="Courier New" pitchFamily="49" charset="0"/>
                  <a:cs typeface="+mn-cs"/>
                </a:rPr>
                <a:t>00</a:t>
              </a:r>
              <a:endParaRPr lang="en-US" sz="1800" dirty="0">
                <a:solidFill>
                  <a:srgbClr val="00B050"/>
                </a:solidFill>
                <a:latin typeface="Courier New" pitchFamily="49" charset="0"/>
                <a:cs typeface="+mn-cs"/>
              </a:endParaRPr>
            </a:p>
          </p:txBody>
        </p:sp>
        <p:sp>
          <p:nvSpPr>
            <p:cNvPr id="79" name="Rectangle 26"/>
            <p:cNvSpPr>
              <a:spLocks noChangeArrowheads="1"/>
            </p:cNvSpPr>
            <p:nvPr/>
          </p:nvSpPr>
          <p:spPr bwMode="auto">
            <a:xfrm>
              <a:off x="3275547" y="2811289"/>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00B050"/>
                  </a:solidFill>
                  <a:latin typeface="Courier New" pitchFamily="49" charset="0"/>
                  <a:cs typeface="+mn-cs"/>
                </a:rPr>
                <a:t>00</a:t>
              </a:r>
              <a:endParaRPr lang="en-US" sz="1800" dirty="0">
                <a:solidFill>
                  <a:srgbClr val="00B050"/>
                </a:solidFill>
                <a:latin typeface="Courier New" pitchFamily="49" charset="0"/>
                <a:cs typeface="+mn-cs"/>
              </a:endParaRPr>
            </a:p>
          </p:txBody>
        </p:sp>
        <p:sp>
          <p:nvSpPr>
            <p:cNvPr id="80" name="Rectangle 27"/>
            <p:cNvSpPr>
              <a:spLocks noChangeArrowheads="1"/>
            </p:cNvSpPr>
            <p:nvPr/>
          </p:nvSpPr>
          <p:spPr bwMode="auto">
            <a:xfrm>
              <a:off x="3724810" y="2811289"/>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00B050"/>
                  </a:solidFill>
                  <a:latin typeface="Courier New" pitchFamily="49" charset="0"/>
                  <a:cs typeface="+mn-cs"/>
                </a:rPr>
                <a:t>00</a:t>
              </a:r>
              <a:endParaRPr lang="en-US" sz="1800" dirty="0">
                <a:solidFill>
                  <a:srgbClr val="00B050"/>
                </a:solidFill>
                <a:latin typeface="Courier New" pitchFamily="49" charset="0"/>
                <a:cs typeface="+mn-cs"/>
              </a:endParaRPr>
            </a:p>
          </p:txBody>
        </p:sp>
      </p:grpSp>
      <p:grpSp>
        <p:nvGrpSpPr>
          <p:cNvPr id="81" name="Group 80"/>
          <p:cNvGrpSpPr/>
          <p:nvPr/>
        </p:nvGrpSpPr>
        <p:grpSpPr>
          <a:xfrm>
            <a:off x="533400" y="2203672"/>
            <a:ext cx="1797050" cy="304800"/>
            <a:chOff x="2377022" y="2811289"/>
            <a:chExt cx="1797050" cy="304800"/>
          </a:xfrm>
          <a:solidFill>
            <a:srgbClr val="FFFFCC"/>
          </a:solidFill>
        </p:grpSpPr>
        <p:sp>
          <p:nvSpPr>
            <p:cNvPr id="82" name="Rectangle 24"/>
            <p:cNvSpPr>
              <a:spLocks noChangeArrowheads="1"/>
            </p:cNvSpPr>
            <p:nvPr/>
          </p:nvSpPr>
          <p:spPr bwMode="auto">
            <a:xfrm>
              <a:off x="2377022" y="2811289"/>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00B050"/>
                  </a:solidFill>
                  <a:latin typeface="Courier New" pitchFamily="49" charset="0"/>
                  <a:cs typeface="+mn-cs"/>
                </a:rPr>
                <a:t>00</a:t>
              </a:r>
              <a:endParaRPr lang="en-US" sz="1800" dirty="0">
                <a:solidFill>
                  <a:srgbClr val="00B050"/>
                </a:solidFill>
                <a:latin typeface="Courier New" pitchFamily="49" charset="0"/>
                <a:cs typeface="+mn-cs"/>
              </a:endParaRPr>
            </a:p>
          </p:txBody>
        </p:sp>
        <p:sp>
          <p:nvSpPr>
            <p:cNvPr id="83" name="Rectangle 25"/>
            <p:cNvSpPr>
              <a:spLocks noChangeArrowheads="1"/>
            </p:cNvSpPr>
            <p:nvPr/>
          </p:nvSpPr>
          <p:spPr bwMode="auto">
            <a:xfrm>
              <a:off x="2826285" y="2811289"/>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00B050"/>
                  </a:solidFill>
                  <a:latin typeface="Courier New" pitchFamily="49" charset="0"/>
                  <a:cs typeface="+mn-cs"/>
                </a:rPr>
                <a:t>48</a:t>
              </a:r>
              <a:endParaRPr lang="en-US" sz="1800" dirty="0">
                <a:solidFill>
                  <a:srgbClr val="00B050"/>
                </a:solidFill>
                <a:latin typeface="Courier New" pitchFamily="49" charset="0"/>
                <a:cs typeface="+mn-cs"/>
              </a:endParaRPr>
            </a:p>
          </p:txBody>
        </p:sp>
        <p:sp>
          <p:nvSpPr>
            <p:cNvPr id="84" name="Rectangle 26"/>
            <p:cNvSpPr>
              <a:spLocks noChangeArrowheads="1"/>
            </p:cNvSpPr>
            <p:nvPr/>
          </p:nvSpPr>
          <p:spPr bwMode="auto">
            <a:xfrm>
              <a:off x="3275547" y="2811289"/>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00B050"/>
                  </a:solidFill>
                  <a:latin typeface="Courier New" pitchFamily="49" charset="0"/>
                  <a:cs typeface="+mn-cs"/>
                </a:rPr>
                <a:t>83</a:t>
              </a:r>
              <a:endParaRPr lang="en-US" sz="1800" dirty="0">
                <a:solidFill>
                  <a:srgbClr val="00B050"/>
                </a:solidFill>
                <a:latin typeface="Courier New" pitchFamily="49" charset="0"/>
                <a:cs typeface="+mn-cs"/>
              </a:endParaRPr>
            </a:p>
          </p:txBody>
        </p:sp>
        <p:sp>
          <p:nvSpPr>
            <p:cNvPr id="85" name="Rectangle 27"/>
            <p:cNvSpPr>
              <a:spLocks noChangeArrowheads="1"/>
            </p:cNvSpPr>
            <p:nvPr/>
          </p:nvSpPr>
          <p:spPr bwMode="auto">
            <a:xfrm>
              <a:off x="3724810" y="2811289"/>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00B050"/>
                  </a:solidFill>
                  <a:latin typeface="Courier New" pitchFamily="49" charset="0"/>
                  <a:cs typeface="+mn-cs"/>
                </a:rPr>
                <a:t>80</a:t>
              </a:r>
              <a:endParaRPr lang="en-US" sz="1800" dirty="0">
                <a:solidFill>
                  <a:srgbClr val="00B050"/>
                </a:solidFill>
                <a:latin typeface="Courier New" pitchFamily="49" charset="0"/>
                <a:cs typeface="+mn-cs"/>
              </a:endParaRPr>
            </a:p>
          </p:txBody>
        </p:sp>
      </p:grpSp>
      <p:sp>
        <p:nvSpPr>
          <p:cNvPr id="86" name="Line 29"/>
          <p:cNvSpPr>
            <a:spLocks noChangeShapeType="1"/>
          </p:cNvSpPr>
          <p:nvPr/>
        </p:nvSpPr>
        <p:spPr bwMode="auto">
          <a:xfrm flipH="1">
            <a:off x="2362200" y="3031907"/>
            <a:ext cx="450850" cy="0"/>
          </a:xfrm>
          <a:prstGeom prst="line">
            <a:avLst/>
          </a:prstGeom>
          <a:noFill/>
          <a:ln w="28575">
            <a:solidFill>
              <a:srgbClr val="C00000"/>
            </a:solidFill>
            <a:round/>
            <a:headEnd/>
            <a:tailEnd type="triangle" w="med" len="med"/>
          </a:ln>
        </p:spPr>
        <p:txBody>
          <a:bodyPr/>
          <a:lstStyle/>
          <a:p>
            <a:endParaRPr lang="en-US"/>
          </a:p>
        </p:txBody>
      </p:sp>
      <p:sp>
        <p:nvSpPr>
          <p:cNvPr id="87" name="Rectangle 30"/>
          <p:cNvSpPr>
            <a:spLocks noChangeArrowheads="1"/>
          </p:cNvSpPr>
          <p:nvPr/>
        </p:nvSpPr>
        <p:spPr bwMode="auto">
          <a:xfrm>
            <a:off x="2762250" y="2858869"/>
            <a:ext cx="819150" cy="369332"/>
          </a:xfrm>
          <a:prstGeom prst="rect">
            <a:avLst/>
          </a:prstGeom>
          <a:noFill/>
          <a:ln w="9525">
            <a:noFill/>
            <a:miter lim="800000"/>
            <a:headEnd/>
            <a:tailEnd/>
          </a:ln>
        </p:spPr>
        <p:txBody>
          <a:bodyPr wrap="square">
            <a:spAutoFit/>
          </a:bodyPr>
          <a:lstStyle/>
          <a:p>
            <a:r>
              <a:rPr lang="en-US" sz="1800" dirty="0" smtClean="0">
                <a:solidFill>
                  <a:srgbClr val="C00000"/>
                </a:solidFill>
                <a:latin typeface="Courier New" pitchFamily="49" charset="0"/>
              </a:rPr>
              <a:t>%</a:t>
            </a:r>
            <a:r>
              <a:rPr lang="en-US" sz="1800" dirty="0" err="1" smtClean="0">
                <a:solidFill>
                  <a:srgbClr val="C00000"/>
                </a:solidFill>
                <a:latin typeface="Courier New" pitchFamily="49" charset="0"/>
              </a:rPr>
              <a:t>rsp</a:t>
            </a:r>
            <a:endParaRPr lang="en-US" sz="1800" dirty="0">
              <a:solidFill>
                <a:srgbClr val="C00000"/>
              </a:solidFill>
              <a:latin typeface="Courier New" pitchFamily="49" charset="0"/>
            </a:endParaRPr>
          </a:p>
        </p:txBody>
      </p:sp>
      <p:sp>
        <p:nvSpPr>
          <p:cNvPr id="89" name="Rectangle 5"/>
          <p:cNvSpPr>
            <a:spLocks noChangeArrowheads="1"/>
          </p:cNvSpPr>
          <p:nvPr/>
        </p:nvSpPr>
        <p:spPr bwMode="auto">
          <a:xfrm>
            <a:off x="3707101" y="4701902"/>
            <a:ext cx="3962400" cy="643766"/>
          </a:xfrm>
          <a:prstGeom prst="rect">
            <a:avLst/>
          </a:prstGeom>
          <a:solidFill>
            <a:srgbClr val="F1C7C7"/>
          </a:solidFill>
          <a:ln w="12700">
            <a:solidFill>
              <a:schemeClr val="tx1"/>
            </a:solidFill>
            <a:miter lim="800000"/>
            <a:headEnd/>
            <a:tailEnd/>
          </a:ln>
        </p:spPr>
        <p:txBody>
          <a:bodyPr wrap="square" lIns="90487" tIns="44450" rIns="90487" bIns="44450">
            <a:spAutoFit/>
          </a:bodyPr>
          <a:lstStyle/>
          <a:p>
            <a:pPr eaLnBrk="0" hangingPunct="0">
              <a:tabLst>
                <a:tab pos="457200" algn="l"/>
                <a:tab pos="1485900" algn="l"/>
              </a:tabLst>
            </a:pPr>
            <a:r>
              <a:rPr lang="ro-RO" sz="1800" dirty="0" smtClean="0">
                <a:solidFill>
                  <a:srgbClr val="7030A0"/>
                </a:solidFill>
                <a:latin typeface="Courier New" pitchFamily="49" charset="0"/>
                <a:ea typeface="MS Mincho" pitchFamily="49" charset="-128"/>
              </a:rPr>
              <a:t>00000000004006fb </a:t>
            </a:r>
            <a:r>
              <a:rPr lang="ro-RO" sz="1800" dirty="0">
                <a:solidFill>
                  <a:srgbClr val="7030A0"/>
                </a:solidFill>
                <a:latin typeface="Courier New" pitchFamily="49" charset="0"/>
                <a:ea typeface="MS Mincho" pitchFamily="49" charset="-128"/>
              </a:rPr>
              <a:t>&lt;smash&gt;:</a:t>
            </a:r>
          </a:p>
          <a:p>
            <a:pPr eaLnBrk="0" hangingPunct="0">
              <a:tabLst>
                <a:tab pos="457200" algn="l"/>
                <a:tab pos="1485900" algn="l"/>
              </a:tabLst>
            </a:pPr>
            <a:r>
              <a:rPr lang="ro-RO" sz="1800" dirty="0">
                <a:solidFill>
                  <a:srgbClr val="7030A0"/>
                </a:solidFill>
                <a:latin typeface="Courier New" pitchFamily="49" charset="0"/>
                <a:ea typeface="MS Mincho" pitchFamily="49" charset="-128"/>
              </a:rPr>
              <a:t>  </a:t>
            </a:r>
            <a:r>
              <a:rPr lang="ro-RO" sz="1800" dirty="0" smtClean="0">
                <a:solidFill>
                  <a:srgbClr val="7030A0"/>
                </a:solidFill>
                <a:latin typeface="Courier New" pitchFamily="49" charset="0"/>
                <a:ea typeface="MS Mincho" pitchFamily="49" charset="-128"/>
              </a:rPr>
              <a:t>4006fb:       </a:t>
            </a:r>
            <a:r>
              <a:rPr lang="ro-RO" sz="1800" dirty="0">
                <a:solidFill>
                  <a:srgbClr val="7030A0"/>
                </a:solidFill>
                <a:latin typeface="Courier New" pitchFamily="49" charset="0"/>
                <a:ea typeface="MS Mincho" pitchFamily="49" charset="-128"/>
              </a:rPr>
              <a:t>48 83 ec </a:t>
            </a:r>
            <a:r>
              <a:rPr lang="ro-RO" sz="1800" dirty="0" smtClean="0">
                <a:solidFill>
                  <a:srgbClr val="7030A0"/>
                </a:solidFill>
                <a:latin typeface="Courier New" pitchFamily="49" charset="0"/>
                <a:ea typeface="MS Mincho" pitchFamily="49" charset="-128"/>
              </a:rPr>
              <a:t>08</a:t>
            </a:r>
            <a:endParaRPr lang="ro-RO" sz="1800" dirty="0">
              <a:solidFill>
                <a:srgbClr val="7030A0"/>
              </a:solidFill>
              <a:latin typeface="Courier New" pitchFamily="49" charset="0"/>
              <a:ea typeface="MS Mincho" pitchFamily="49" charset="-128"/>
            </a:endParaRPr>
          </a:p>
        </p:txBody>
      </p:sp>
      <p:sp>
        <p:nvSpPr>
          <p:cNvPr id="90" name="TextBox 89"/>
          <p:cNvSpPr txBox="1">
            <a:spLocks noChangeArrowheads="1"/>
          </p:cNvSpPr>
          <p:nvPr/>
        </p:nvSpPr>
        <p:spPr bwMode="auto">
          <a:xfrm>
            <a:off x="5562600" y="2882932"/>
            <a:ext cx="1454820" cy="369332"/>
          </a:xfrm>
          <a:prstGeom prst="rect">
            <a:avLst/>
          </a:prstGeom>
          <a:noFill/>
          <a:ln w="9525">
            <a:noFill/>
            <a:miter lim="800000"/>
            <a:headEnd/>
            <a:tailEnd/>
          </a:ln>
        </p:spPr>
        <p:txBody>
          <a:bodyPr wrap="none">
            <a:spAutoFit/>
          </a:bodyPr>
          <a:lstStyle/>
          <a:p>
            <a:pPr eaLnBrk="0" hangingPunct="0"/>
            <a:r>
              <a:rPr lang="en-US" sz="1800" i="1" dirty="0" smtClean="0">
                <a:solidFill>
                  <a:srgbClr val="C00000"/>
                </a:solidFill>
                <a:latin typeface="Calibri" pitchFamily="34" charset="0"/>
              </a:rPr>
              <a:t>Target  Code</a:t>
            </a:r>
            <a:endParaRPr lang="en-US" sz="1800" i="1" dirty="0">
              <a:solidFill>
                <a:srgbClr val="C00000"/>
              </a:solidFill>
              <a:latin typeface="Calibri" pitchFamily="34" charset="0"/>
            </a:endParaRPr>
          </a:p>
        </p:txBody>
      </p:sp>
      <p:sp>
        <p:nvSpPr>
          <p:cNvPr id="91" name="Rectangle 4"/>
          <p:cNvSpPr>
            <a:spLocks noChangeArrowheads="1"/>
          </p:cNvSpPr>
          <p:nvPr/>
        </p:nvSpPr>
        <p:spPr bwMode="auto">
          <a:xfrm>
            <a:off x="2606272" y="1109444"/>
            <a:ext cx="2438400" cy="1749425"/>
          </a:xfrm>
          <a:prstGeom prst="rect">
            <a:avLst/>
          </a:prstGeom>
          <a:solidFill>
            <a:srgbClr val="F6F5BD"/>
          </a:solidFill>
          <a:ln w="12700">
            <a:solidFill>
              <a:schemeClr val="tx1"/>
            </a:solidFill>
            <a:miter lim="800000"/>
            <a:headEnd/>
            <a:tailEnd/>
          </a:ln>
        </p:spPr>
        <p:txBody>
          <a:bodyPr lIns="90487" tIns="44450" rIns="90487" bIns="44450">
            <a:spAutoFit/>
          </a:bodyPr>
          <a:lstStyle/>
          <a:p>
            <a:pPr eaLnBrk="0" hangingPunct="0">
              <a:tabLst>
                <a:tab pos="457200" algn="l"/>
                <a:tab pos="1485900" algn="l"/>
              </a:tabLst>
            </a:pPr>
            <a:r>
              <a:rPr lang="en-US" sz="1800" dirty="0" err="1">
                <a:latin typeface="Courier New" pitchFamily="49" charset="0"/>
              </a:rPr>
              <a:t>int</a:t>
            </a:r>
            <a:r>
              <a:rPr lang="en-US" sz="1800" dirty="0">
                <a:latin typeface="Courier New" pitchFamily="49" charset="0"/>
              </a:rPr>
              <a:t> </a:t>
            </a:r>
            <a:r>
              <a:rPr lang="en-US" sz="1800" dirty="0" smtClean="0">
                <a:latin typeface="Courier New" pitchFamily="49" charset="0"/>
              </a:rPr>
              <a:t>echo() </a:t>
            </a:r>
            <a:r>
              <a:rPr lang="en-US" sz="1800" dirty="0">
                <a:latin typeface="Courier New" pitchFamily="49" charset="0"/>
              </a:rPr>
              <a:t>{</a:t>
            </a:r>
          </a:p>
          <a:p>
            <a:pPr eaLnBrk="0" hangingPunct="0">
              <a:tabLst>
                <a:tab pos="457200" algn="l"/>
                <a:tab pos="1485900" algn="l"/>
              </a:tabLst>
            </a:pPr>
            <a:r>
              <a:rPr lang="en-US" sz="1800" dirty="0">
                <a:latin typeface="Courier New" pitchFamily="49" charset="0"/>
              </a:rPr>
              <a:t>  char </a:t>
            </a:r>
            <a:r>
              <a:rPr lang="en-US" sz="1800" dirty="0" err="1" smtClean="0">
                <a:latin typeface="Courier New" pitchFamily="49" charset="0"/>
              </a:rPr>
              <a:t>buf</a:t>
            </a:r>
            <a:r>
              <a:rPr lang="en-US" sz="1800" dirty="0" smtClean="0">
                <a:latin typeface="Courier New" pitchFamily="49" charset="0"/>
              </a:rPr>
              <a:t>[4</a:t>
            </a:r>
            <a:r>
              <a:rPr lang="en-US" sz="1800" dirty="0">
                <a:latin typeface="Courier New" pitchFamily="49" charset="0"/>
              </a:rPr>
              <a:t>]; </a:t>
            </a:r>
          </a:p>
          <a:p>
            <a:pPr eaLnBrk="0" hangingPunct="0">
              <a:tabLst>
                <a:tab pos="457200" algn="l"/>
                <a:tab pos="1485900" algn="l"/>
              </a:tabLst>
            </a:pPr>
            <a:r>
              <a:rPr lang="en-US" sz="1800" dirty="0">
                <a:latin typeface="Courier New" pitchFamily="49" charset="0"/>
              </a:rPr>
              <a:t>  </a:t>
            </a:r>
            <a:r>
              <a:rPr lang="en-US" sz="1800" dirty="0">
                <a:solidFill>
                  <a:srgbClr val="0070C0"/>
                </a:solidFill>
                <a:latin typeface="Courier New" pitchFamily="49" charset="0"/>
              </a:rPr>
              <a:t>gets(</a:t>
            </a:r>
            <a:r>
              <a:rPr lang="en-US" sz="1800" dirty="0" err="1">
                <a:solidFill>
                  <a:srgbClr val="0070C0"/>
                </a:solidFill>
                <a:latin typeface="Courier New" pitchFamily="49" charset="0"/>
              </a:rPr>
              <a:t>buf</a:t>
            </a:r>
            <a:r>
              <a:rPr lang="en-US" sz="1800" dirty="0">
                <a:solidFill>
                  <a:srgbClr val="0070C0"/>
                </a:solidFill>
                <a:latin typeface="Courier New" pitchFamily="49" charset="0"/>
              </a:rPr>
              <a:t>); </a:t>
            </a:r>
          </a:p>
          <a:p>
            <a:pPr eaLnBrk="0" hangingPunct="0">
              <a:tabLst>
                <a:tab pos="457200" algn="l"/>
                <a:tab pos="1485900" algn="l"/>
              </a:tabLst>
            </a:pPr>
            <a:r>
              <a:rPr lang="en-US" sz="1800" dirty="0">
                <a:latin typeface="Courier New" pitchFamily="49" charset="0"/>
              </a:rPr>
              <a:t>  ...</a:t>
            </a:r>
          </a:p>
          <a:p>
            <a:pPr eaLnBrk="0" hangingPunct="0">
              <a:tabLst>
                <a:tab pos="457200" algn="l"/>
                <a:tab pos="1485900" algn="l"/>
              </a:tabLst>
            </a:pPr>
            <a:r>
              <a:rPr lang="en-US" sz="1800" dirty="0">
                <a:latin typeface="Courier New" pitchFamily="49" charset="0"/>
              </a:rPr>
              <a:t>  </a:t>
            </a:r>
            <a:r>
              <a:rPr lang="en-US" sz="1800" dirty="0">
                <a:solidFill>
                  <a:srgbClr val="C00000"/>
                </a:solidFill>
                <a:latin typeface="Courier New" pitchFamily="49" charset="0"/>
              </a:rPr>
              <a:t>return ...;</a:t>
            </a:r>
            <a:r>
              <a:rPr lang="en-US" sz="1800" dirty="0">
                <a:latin typeface="Courier New" pitchFamily="49" charset="0"/>
              </a:rPr>
              <a:t> </a:t>
            </a:r>
          </a:p>
          <a:p>
            <a:pPr eaLnBrk="0" hangingPunct="0">
              <a:tabLst>
                <a:tab pos="457200" algn="l"/>
                <a:tab pos="1485900" algn="l"/>
              </a:tabLst>
            </a:pPr>
            <a:r>
              <a:rPr lang="en-US" sz="1800" dirty="0">
                <a:latin typeface="Courier New" pitchFamily="49" charset="0"/>
              </a:rPr>
              <a:t>}</a:t>
            </a:r>
          </a:p>
        </p:txBody>
      </p:sp>
      <p:sp>
        <p:nvSpPr>
          <p:cNvPr id="92" name="TextBox 91"/>
          <p:cNvSpPr txBox="1">
            <a:spLocks noChangeArrowheads="1"/>
          </p:cNvSpPr>
          <p:nvPr/>
        </p:nvSpPr>
        <p:spPr bwMode="auto">
          <a:xfrm>
            <a:off x="533400" y="5345668"/>
            <a:ext cx="2042384" cy="369332"/>
          </a:xfrm>
          <a:prstGeom prst="rect">
            <a:avLst/>
          </a:prstGeom>
          <a:noFill/>
          <a:ln w="9525">
            <a:noFill/>
            <a:miter lim="800000"/>
            <a:headEnd/>
            <a:tailEnd/>
          </a:ln>
        </p:spPr>
        <p:txBody>
          <a:bodyPr wrap="none">
            <a:spAutoFit/>
          </a:bodyPr>
          <a:lstStyle/>
          <a:p>
            <a:pPr eaLnBrk="0" hangingPunct="0"/>
            <a:r>
              <a:rPr lang="en-US" sz="1800" i="1" dirty="0" smtClean="0">
                <a:solidFill>
                  <a:srgbClr val="C00000"/>
                </a:solidFill>
                <a:latin typeface="Calibri" pitchFamily="34" charset="0"/>
              </a:rPr>
              <a:t>Attack String (Hex)</a:t>
            </a:r>
            <a:endParaRPr lang="en-US" sz="1800" i="1" dirty="0">
              <a:solidFill>
                <a:srgbClr val="C00000"/>
              </a:solidFill>
              <a:latin typeface="Calibri" pitchFamily="34" charset="0"/>
            </a:endParaRPr>
          </a:p>
        </p:txBody>
      </p:sp>
      <p:sp>
        <p:nvSpPr>
          <p:cNvPr id="360470" name="Rectangle 22"/>
          <p:cNvSpPr>
            <a:spLocks noChangeArrowheads="1"/>
          </p:cNvSpPr>
          <p:nvPr/>
        </p:nvSpPr>
        <p:spPr bwMode="auto">
          <a:xfrm>
            <a:off x="533400" y="2503486"/>
            <a:ext cx="1797050" cy="608299"/>
          </a:xfrm>
          <a:prstGeom prst="rect">
            <a:avLst/>
          </a:prstGeom>
          <a:solidFill>
            <a:schemeClr val="bg1">
              <a:lumMod val="95000"/>
            </a:schemeClr>
          </a:solidFill>
          <a:ln w="28575">
            <a:solidFill>
              <a:schemeClr val="tx1"/>
            </a:solidFill>
            <a:miter lim="800000"/>
            <a:headEnd/>
            <a:tailEnd/>
          </a:ln>
          <a:effectLst/>
        </p:spPr>
        <p:txBody>
          <a:bodyPr wrap="none" anchor="ctr"/>
          <a:lstStyle/>
          <a:p>
            <a:pPr algn="ctr">
              <a:defRPr/>
            </a:pPr>
            <a:r>
              <a:rPr lang="en-US" sz="1800" b="0" dirty="0">
                <a:latin typeface="Calibri" pitchFamily="34" charset="0"/>
                <a:cs typeface="+mn-cs"/>
              </a:rPr>
              <a:t>Return </a:t>
            </a:r>
            <a:r>
              <a:rPr lang="en-US" sz="1800" b="0" dirty="0" smtClean="0">
                <a:latin typeface="Calibri" pitchFamily="34" charset="0"/>
                <a:cs typeface="+mn-cs"/>
              </a:rPr>
              <a:t>Address</a:t>
            </a:r>
          </a:p>
          <a:p>
            <a:pPr algn="ctr">
              <a:defRPr/>
            </a:pPr>
            <a:r>
              <a:rPr lang="en-US" sz="1800" b="0" dirty="0" smtClean="0">
                <a:latin typeface="Calibri" pitchFamily="34" charset="0"/>
                <a:cs typeface="+mn-cs"/>
              </a:rPr>
              <a:t>(8 bytes)</a:t>
            </a:r>
            <a:endParaRPr lang="en-US" sz="1800" b="0" dirty="0">
              <a:latin typeface="Calibri" pitchFamily="34" charset="0"/>
              <a:cs typeface="+mn-cs"/>
            </a:endParaRPr>
          </a:p>
        </p:txBody>
      </p:sp>
      <p:grpSp>
        <p:nvGrpSpPr>
          <p:cNvPr id="2" name="Group 1"/>
          <p:cNvGrpSpPr/>
          <p:nvPr/>
        </p:nvGrpSpPr>
        <p:grpSpPr>
          <a:xfrm>
            <a:off x="533400" y="4648200"/>
            <a:ext cx="1797050" cy="304800"/>
            <a:chOff x="533400" y="4648200"/>
            <a:chExt cx="1797050" cy="304800"/>
          </a:xfrm>
          <a:solidFill>
            <a:srgbClr val="BFBFBF"/>
          </a:solidFill>
        </p:grpSpPr>
        <p:sp>
          <p:nvSpPr>
            <p:cNvPr id="360472" name="Rectangle 24"/>
            <p:cNvSpPr>
              <a:spLocks noChangeArrowheads="1"/>
            </p:cNvSpPr>
            <p:nvPr/>
          </p:nvSpPr>
          <p:spPr bwMode="auto">
            <a:xfrm>
              <a:off x="533400" y="4648200"/>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chemeClr val="bg1">
                      <a:lumMod val="75000"/>
                    </a:schemeClr>
                  </a:solidFill>
                  <a:latin typeface="Courier New" pitchFamily="49" charset="0"/>
                  <a:cs typeface="+mn-cs"/>
                </a:rPr>
                <a:t>33</a:t>
              </a:r>
              <a:endParaRPr lang="en-US" sz="1800" dirty="0">
                <a:solidFill>
                  <a:schemeClr val="bg1">
                    <a:lumMod val="75000"/>
                  </a:schemeClr>
                </a:solidFill>
                <a:latin typeface="Courier New" pitchFamily="49" charset="0"/>
                <a:cs typeface="+mn-cs"/>
              </a:endParaRPr>
            </a:p>
          </p:txBody>
        </p:sp>
        <p:sp>
          <p:nvSpPr>
            <p:cNvPr id="360473" name="Rectangle 25"/>
            <p:cNvSpPr>
              <a:spLocks noChangeArrowheads="1"/>
            </p:cNvSpPr>
            <p:nvPr/>
          </p:nvSpPr>
          <p:spPr bwMode="auto">
            <a:xfrm>
              <a:off x="982663" y="4648200"/>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chemeClr val="bg1">
                      <a:lumMod val="75000"/>
                    </a:schemeClr>
                  </a:solidFill>
                  <a:latin typeface="Courier New" pitchFamily="49" charset="0"/>
                  <a:cs typeface="+mn-cs"/>
                </a:rPr>
                <a:t>32</a:t>
              </a:r>
              <a:endParaRPr lang="en-US" sz="1800" dirty="0">
                <a:solidFill>
                  <a:schemeClr val="bg1">
                    <a:lumMod val="75000"/>
                  </a:schemeClr>
                </a:solidFill>
                <a:latin typeface="Courier New" pitchFamily="49" charset="0"/>
                <a:cs typeface="+mn-cs"/>
              </a:endParaRPr>
            </a:p>
          </p:txBody>
        </p:sp>
        <p:sp>
          <p:nvSpPr>
            <p:cNvPr id="360474" name="Rectangle 26"/>
            <p:cNvSpPr>
              <a:spLocks noChangeArrowheads="1"/>
            </p:cNvSpPr>
            <p:nvPr/>
          </p:nvSpPr>
          <p:spPr bwMode="auto">
            <a:xfrm>
              <a:off x="1431925" y="4648200"/>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chemeClr val="bg1">
                      <a:lumMod val="75000"/>
                    </a:schemeClr>
                  </a:solidFill>
                  <a:latin typeface="Courier New" pitchFamily="49" charset="0"/>
                  <a:cs typeface="+mn-cs"/>
                </a:rPr>
                <a:t>31</a:t>
              </a:r>
              <a:endParaRPr lang="en-US" sz="1800" dirty="0">
                <a:solidFill>
                  <a:schemeClr val="bg1">
                    <a:lumMod val="75000"/>
                  </a:schemeClr>
                </a:solidFill>
                <a:latin typeface="Courier New" pitchFamily="49" charset="0"/>
                <a:cs typeface="+mn-cs"/>
              </a:endParaRPr>
            </a:p>
          </p:txBody>
        </p:sp>
        <p:sp>
          <p:nvSpPr>
            <p:cNvPr id="360475" name="Rectangle 27"/>
            <p:cNvSpPr>
              <a:spLocks noChangeArrowheads="1"/>
            </p:cNvSpPr>
            <p:nvPr/>
          </p:nvSpPr>
          <p:spPr bwMode="auto">
            <a:xfrm>
              <a:off x="1881188" y="4648200"/>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chemeClr val="bg1">
                      <a:lumMod val="75000"/>
                    </a:schemeClr>
                  </a:solidFill>
                  <a:latin typeface="Courier New" pitchFamily="49" charset="0"/>
                  <a:cs typeface="+mn-cs"/>
                </a:rPr>
                <a:t>30</a:t>
              </a:r>
              <a:endParaRPr lang="en-US" sz="1800" dirty="0">
                <a:solidFill>
                  <a:schemeClr val="bg1">
                    <a:lumMod val="75000"/>
                  </a:schemeClr>
                </a:solidFill>
                <a:latin typeface="Courier New" pitchFamily="49" charset="0"/>
                <a:cs typeface="+mn-cs"/>
              </a:endParaRPr>
            </a:p>
          </p:txBody>
        </p:sp>
      </p:grpSp>
      <p:sp>
        <p:nvSpPr>
          <p:cNvPr id="18" name="Rectangle 23"/>
          <p:cNvSpPr>
            <a:spLocks noChangeArrowheads="1"/>
          </p:cNvSpPr>
          <p:nvPr/>
        </p:nvSpPr>
        <p:spPr bwMode="auto">
          <a:xfrm>
            <a:off x="533400" y="3113087"/>
            <a:ext cx="1797050" cy="1531207"/>
          </a:xfrm>
          <a:prstGeom prst="rect">
            <a:avLst/>
          </a:prstGeom>
          <a:solidFill>
            <a:srgbClr val="BFBFBF"/>
          </a:solidFill>
          <a:ln w="28575">
            <a:solidFill>
              <a:schemeClr val="tx1"/>
            </a:solidFill>
            <a:miter lim="800000"/>
            <a:headEnd/>
            <a:tailEnd/>
          </a:ln>
          <a:effectLst/>
        </p:spPr>
        <p:txBody>
          <a:bodyPr wrap="none" anchor="ctr"/>
          <a:lstStyle/>
          <a:p>
            <a:pPr algn="ctr">
              <a:defRPr/>
            </a:pPr>
            <a:r>
              <a:rPr lang="en-US" sz="1800" b="0" dirty="0" smtClean="0">
                <a:solidFill>
                  <a:schemeClr val="bg1">
                    <a:lumMod val="75000"/>
                  </a:schemeClr>
                </a:solidFill>
                <a:latin typeface="Calibri" pitchFamily="34" charset="0"/>
              </a:rPr>
              <a:t>20 bytes unused</a:t>
            </a:r>
            <a:endParaRPr lang="en-US" sz="1800" dirty="0">
              <a:solidFill>
                <a:schemeClr val="bg1">
                  <a:lumMod val="75000"/>
                </a:schemeClr>
              </a:solidFill>
              <a:latin typeface="Courier New" pitchFamily="49" charset="0"/>
            </a:endParaRPr>
          </a:p>
        </p:txBody>
      </p:sp>
      <p:grpSp>
        <p:nvGrpSpPr>
          <p:cNvPr id="32" name="Group 31"/>
          <p:cNvGrpSpPr/>
          <p:nvPr/>
        </p:nvGrpSpPr>
        <p:grpSpPr>
          <a:xfrm>
            <a:off x="532564" y="2509716"/>
            <a:ext cx="1797050" cy="304800"/>
            <a:chOff x="2377022" y="2811289"/>
            <a:chExt cx="1797050" cy="304800"/>
          </a:xfrm>
          <a:solidFill>
            <a:srgbClr val="CDF1C5"/>
          </a:solidFill>
        </p:grpSpPr>
        <p:sp>
          <p:nvSpPr>
            <p:cNvPr id="33" name="Rectangle 24"/>
            <p:cNvSpPr>
              <a:spLocks noChangeArrowheads="1"/>
            </p:cNvSpPr>
            <p:nvPr/>
          </p:nvSpPr>
          <p:spPr bwMode="auto">
            <a:xfrm>
              <a:off x="2377022" y="2811289"/>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00</a:t>
              </a:r>
              <a:endParaRPr lang="en-US" sz="1800" dirty="0">
                <a:solidFill>
                  <a:srgbClr val="C00000"/>
                </a:solidFill>
                <a:latin typeface="Courier New" pitchFamily="49" charset="0"/>
                <a:cs typeface="+mn-cs"/>
              </a:endParaRPr>
            </a:p>
          </p:txBody>
        </p:sp>
        <p:sp>
          <p:nvSpPr>
            <p:cNvPr id="34" name="Rectangle 25"/>
            <p:cNvSpPr>
              <a:spLocks noChangeArrowheads="1"/>
            </p:cNvSpPr>
            <p:nvPr/>
          </p:nvSpPr>
          <p:spPr bwMode="auto">
            <a:xfrm>
              <a:off x="2826285" y="2811289"/>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00</a:t>
              </a:r>
              <a:endParaRPr lang="en-US" sz="1800" dirty="0">
                <a:solidFill>
                  <a:srgbClr val="C00000"/>
                </a:solidFill>
                <a:latin typeface="Courier New" pitchFamily="49" charset="0"/>
                <a:cs typeface="+mn-cs"/>
              </a:endParaRPr>
            </a:p>
          </p:txBody>
        </p:sp>
        <p:sp>
          <p:nvSpPr>
            <p:cNvPr id="35" name="Rectangle 26"/>
            <p:cNvSpPr>
              <a:spLocks noChangeArrowheads="1"/>
            </p:cNvSpPr>
            <p:nvPr/>
          </p:nvSpPr>
          <p:spPr bwMode="auto">
            <a:xfrm>
              <a:off x="3275547" y="2811289"/>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07</a:t>
              </a:r>
              <a:endParaRPr lang="en-US" sz="1800" dirty="0">
                <a:solidFill>
                  <a:srgbClr val="C00000"/>
                </a:solidFill>
                <a:latin typeface="Courier New" pitchFamily="49" charset="0"/>
                <a:cs typeface="+mn-cs"/>
              </a:endParaRPr>
            </a:p>
          </p:txBody>
        </p:sp>
        <p:sp>
          <p:nvSpPr>
            <p:cNvPr id="36" name="Rectangle 27"/>
            <p:cNvSpPr>
              <a:spLocks noChangeArrowheads="1"/>
            </p:cNvSpPr>
            <p:nvPr/>
          </p:nvSpPr>
          <p:spPr bwMode="auto">
            <a:xfrm>
              <a:off x="3724810" y="2811289"/>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FF</a:t>
              </a:r>
              <a:endParaRPr lang="en-US" sz="1800" dirty="0">
                <a:solidFill>
                  <a:srgbClr val="C00000"/>
                </a:solidFill>
                <a:latin typeface="Courier New" pitchFamily="49" charset="0"/>
                <a:cs typeface="+mn-cs"/>
              </a:endParaRPr>
            </a:p>
          </p:txBody>
        </p:sp>
      </p:grpSp>
      <p:grpSp>
        <p:nvGrpSpPr>
          <p:cNvPr id="43" name="Group 42"/>
          <p:cNvGrpSpPr/>
          <p:nvPr/>
        </p:nvGrpSpPr>
        <p:grpSpPr>
          <a:xfrm>
            <a:off x="533400" y="4336978"/>
            <a:ext cx="1797050" cy="304800"/>
            <a:chOff x="533400" y="4648200"/>
            <a:chExt cx="1797050" cy="304800"/>
          </a:xfrm>
          <a:solidFill>
            <a:srgbClr val="BFBFBF"/>
          </a:solidFill>
        </p:grpSpPr>
        <p:sp>
          <p:nvSpPr>
            <p:cNvPr id="44" name="Rectangle 24"/>
            <p:cNvSpPr>
              <a:spLocks noChangeArrowheads="1"/>
            </p:cNvSpPr>
            <p:nvPr/>
          </p:nvSpPr>
          <p:spPr bwMode="auto">
            <a:xfrm>
              <a:off x="533400" y="4648200"/>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chemeClr val="bg1">
                      <a:lumMod val="75000"/>
                    </a:schemeClr>
                  </a:solidFill>
                  <a:latin typeface="Courier New" pitchFamily="49" charset="0"/>
                  <a:cs typeface="+mn-cs"/>
                </a:rPr>
                <a:t>37</a:t>
              </a:r>
              <a:endParaRPr lang="en-US" sz="1800" dirty="0">
                <a:solidFill>
                  <a:schemeClr val="bg1">
                    <a:lumMod val="75000"/>
                  </a:schemeClr>
                </a:solidFill>
                <a:latin typeface="Courier New" pitchFamily="49" charset="0"/>
                <a:cs typeface="+mn-cs"/>
              </a:endParaRPr>
            </a:p>
          </p:txBody>
        </p:sp>
        <p:sp>
          <p:nvSpPr>
            <p:cNvPr id="45" name="Rectangle 25"/>
            <p:cNvSpPr>
              <a:spLocks noChangeArrowheads="1"/>
            </p:cNvSpPr>
            <p:nvPr/>
          </p:nvSpPr>
          <p:spPr bwMode="auto">
            <a:xfrm>
              <a:off x="982663" y="4648200"/>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chemeClr val="bg1">
                      <a:lumMod val="75000"/>
                    </a:schemeClr>
                  </a:solidFill>
                  <a:latin typeface="Courier New" pitchFamily="49" charset="0"/>
                  <a:cs typeface="+mn-cs"/>
                </a:rPr>
                <a:t>36</a:t>
              </a:r>
              <a:endParaRPr lang="en-US" sz="1800" dirty="0">
                <a:solidFill>
                  <a:schemeClr val="bg1">
                    <a:lumMod val="75000"/>
                  </a:schemeClr>
                </a:solidFill>
                <a:latin typeface="Courier New" pitchFamily="49" charset="0"/>
                <a:cs typeface="+mn-cs"/>
              </a:endParaRPr>
            </a:p>
          </p:txBody>
        </p:sp>
        <p:sp>
          <p:nvSpPr>
            <p:cNvPr id="46" name="Rectangle 26"/>
            <p:cNvSpPr>
              <a:spLocks noChangeArrowheads="1"/>
            </p:cNvSpPr>
            <p:nvPr/>
          </p:nvSpPr>
          <p:spPr bwMode="auto">
            <a:xfrm>
              <a:off x="1431925" y="4648200"/>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chemeClr val="bg1">
                      <a:lumMod val="75000"/>
                    </a:schemeClr>
                  </a:solidFill>
                  <a:latin typeface="Courier New" pitchFamily="49" charset="0"/>
                  <a:cs typeface="+mn-cs"/>
                </a:rPr>
                <a:t>35</a:t>
              </a:r>
              <a:endParaRPr lang="en-US" sz="1800" dirty="0">
                <a:solidFill>
                  <a:schemeClr val="bg1">
                    <a:lumMod val="75000"/>
                  </a:schemeClr>
                </a:solidFill>
                <a:latin typeface="Courier New" pitchFamily="49" charset="0"/>
                <a:cs typeface="+mn-cs"/>
              </a:endParaRPr>
            </a:p>
          </p:txBody>
        </p:sp>
        <p:sp>
          <p:nvSpPr>
            <p:cNvPr id="47" name="Rectangle 27"/>
            <p:cNvSpPr>
              <a:spLocks noChangeArrowheads="1"/>
            </p:cNvSpPr>
            <p:nvPr/>
          </p:nvSpPr>
          <p:spPr bwMode="auto">
            <a:xfrm>
              <a:off x="1881188" y="4648200"/>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chemeClr val="bg1">
                      <a:lumMod val="75000"/>
                    </a:schemeClr>
                  </a:solidFill>
                  <a:latin typeface="Courier New" pitchFamily="49" charset="0"/>
                  <a:cs typeface="+mn-cs"/>
                </a:rPr>
                <a:t>34</a:t>
              </a:r>
              <a:endParaRPr lang="en-US" sz="1800" dirty="0">
                <a:solidFill>
                  <a:schemeClr val="bg1">
                    <a:lumMod val="75000"/>
                  </a:schemeClr>
                </a:solidFill>
                <a:latin typeface="Courier New" pitchFamily="49" charset="0"/>
                <a:cs typeface="+mn-cs"/>
              </a:endParaRPr>
            </a:p>
          </p:txBody>
        </p:sp>
      </p:grpSp>
      <p:grpSp>
        <p:nvGrpSpPr>
          <p:cNvPr id="48" name="Group 47"/>
          <p:cNvGrpSpPr/>
          <p:nvPr/>
        </p:nvGrpSpPr>
        <p:grpSpPr>
          <a:xfrm>
            <a:off x="533400" y="4025756"/>
            <a:ext cx="1797050" cy="304800"/>
            <a:chOff x="533400" y="4648200"/>
            <a:chExt cx="1797050" cy="304800"/>
          </a:xfrm>
          <a:solidFill>
            <a:srgbClr val="BFBFBF"/>
          </a:solidFill>
        </p:grpSpPr>
        <p:sp>
          <p:nvSpPr>
            <p:cNvPr id="49" name="Rectangle 24"/>
            <p:cNvSpPr>
              <a:spLocks noChangeArrowheads="1"/>
            </p:cNvSpPr>
            <p:nvPr/>
          </p:nvSpPr>
          <p:spPr bwMode="auto">
            <a:xfrm>
              <a:off x="533400" y="4648200"/>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chemeClr val="bg1">
                      <a:lumMod val="75000"/>
                    </a:schemeClr>
                  </a:solidFill>
                  <a:latin typeface="Courier New" pitchFamily="49" charset="0"/>
                  <a:cs typeface="+mn-cs"/>
                </a:rPr>
                <a:t>31</a:t>
              </a:r>
              <a:endParaRPr lang="en-US" sz="1800" dirty="0">
                <a:solidFill>
                  <a:schemeClr val="bg1">
                    <a:lumMod val="75000"/>
                  </a:schemeClr>
                </a:solidFill>
                <a:latin typeface="Courier New" pitchFamily="49" charset="0"/>
                <a:cs typeface="+mn-cs"/>
              </a:endParaRPr>
            </a:p>
          </p:txBody>
        </p:sp>
        <p:sp>
          <p:nvSpPr>
            <p:cNvPr id="50" name="Rectangle 25"/>
            <p:cNvSpPr>
              <a:spLocks noChangeArrowheads="1"/>
            </p:cNvSpPr>
            <p:nvPr/>
          </p:nvSpPr>
          <p:spPr bwMode="auto">
            <a:xfrm>
              <a:off x="982663" y="4648200"/>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chemeClr val="bg1">
                      <a:lumMod val="75000"/>
                    </a:schemeClr>
                  </a:solidFill>
                  <a:latin typeface="Courier New" pitchFamily="49" charset="0"/>
                  <a:cs typeface="+mn-cs"/>
                </a:rPr>
                <a:t>30</a:t>
              </a:r>
              <a:endParaRPr lang="en-US" sz="1800" dirty="0">
                <a:solidFill>
                  <a:schemeClr val="bg1">
                    <a:lumMod val="75000"/>
                  </a:schemeClr>
                </a:solidFill>
                <a:latin typeface="Courier New" pitchFamily="49" charset="0"/>
                <a:cs typeface="+mn-cs"/>
              </a:endParaRPr>
            </a:p>
          </p:txBody>
        </p:sp>
        <p:sp>
          <p:nvSpPr>
            <p:cNvPr id="51" name="Rectangle 26"/>
            <p:cNvSpPr>
              <a:spLocks noChangeArrowheads="1"/>
            </p:cNvSpPr>
            <p:nvPr/>
          </p:nvSpPr>
          <p:spPr bwMode="auto">
            <a:xfrm>
              <a:off x="1431925" y="4648200"/>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chemeClr val="bg1">
                      <a:lumMod val="75000"/>
                    </a:schemeClr>
                  </a:solidFill>
                  <a:latin typeface="Courier New" pitchFamily="49" charset="0"/>
                  <a:cs typeface="+mn-cs"/>
                </a:rPr>
                <a:t>39</a:t>
              </a:r>
              <a:endParaRPr lang="en-US" sz="1800" dirty="0">
                <a:solidFill>
                  <a:schemeClr val="bg1">
                    <a:lumMod val="75000"/>
                  </a:schemeClr>
                </a:solidFill>
                <a:latin typeface="Courier New" pitchFamily="49" charset="0"/>
                <a:cs typeface="+mn-cs"/>
              </a:endParaRPr>
            </a:p>
          </p:txBody>
        </p:sp>
        <p:sp>
          <p:nvSpPr>
            <p:cNvPr id="52" name="Rectangle 27"/>
            <p:cNvSpPr>
              <a:spLocks noChangeArrowheads="1"/>
            </p:cNvSpPr>
            <p:nvPr/>
          </p:nvSpPr>
          <p:spPr bwMode="auto">
            <a:xfrm>
              <a:off x="1881188" y="4648200"/>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chemeClr val="bg1">
                      <a:lumMod val="75000"/>
                    </a:schemeClr>
                  </a:solidFill>
                  <a:latin typeface="Courier New" pitchFamily="49" charset="0"/>
                  <a:cs typeface="+mn-cs"/>
                </a:rPr>
                <a:t>38</a:t>
              </a:r>
              <a:endParaRPr lang="en-US" sz="1800" dirty="0">
                <a:solidFill>
                  <a:schemeClr val="bg1">
                    <a:lumMod val="75000"/>
                  </a:schemeClr>
                </a:solidFill>
                <a:latin typeface="Courier New" pitchFamily="49" charset="0"/>
                <a:cs typeface="+mn-cs"/>
              </a:endParaRPr>
            </a:p>
          </p:txBody>
        </p:sp>
      </p:grpSp>
      <p:grpSp>
        <p:nvGrpSpPr>
          <p:cNvPr id="53" name="Group 52"/>
          <p:cNvGrpSpPr/>
          <p:nvPr/>
        </p:nvGrpSpPr>
        <p:grpSpPr>
          <a:xfrm>
            <a:off x="533400" y="3714534"/>
            <a:ext cx="1797050" cy="304800"/>
            <a:chOff x="533400" y="4648200"/>
            <a:chExt cx="1797050" cy="304800"/>
          </a:xfrm>
          <a:solidFill>
            <a:srgbClr val="BFBFBF"/>
          </a:solidFill>
        </p:grpSpPr>
        <p:sp>
          <p:nvSpPr>
            <p:cNvPr id="54" name="Rectangle 24"/>
            <p:cNvSpPr>
              <a:spLocks noChangeArrowheads="1"/>
            </p:cNvSpPr>
            <p:nvPr/>
          </p:nvSpPr>
          <p:spPr bwMode="auto">
            <a:xfrm>
              <a:off x="533400" y="4648200"/>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chemeClr val="bg1">
                      <a:lumMod val="75000"/>
                    </a:schemeClr>
                  </a:solidFill>
                  <a:latin typeface="Courier New" pitchFamily="49" charset="0"/>
                  <a:cs typeface="+mn-cs"/>
                </a:rPr>
                <a:t>35</a:t>
              </a:r>
              <a:endParaRPr lang="en-US" sz="1800" dirty="0">
                <a:solidFill>
                  <a:schemeClr val="bg1">
                    <a:lumMod val="75000"/>
                  </a:schemeClr>
                </a:solidFill>
                <a:latin typeface="Courier New" pitchFamily="49" charset="0"/>
                <a:cs typeface="+mn-cs"/>
              </a:endParaRPr>
            </a:p>
          </p:txBody>
        </p:sp>
        <p:sp>
          <p:nvSpPr>
            <p:cNvPr id="55" name="Rectangle 25"/>
            <p:cNvSpPr>
              <a:spLocks noChangeArrowheads="1"/>
            </p:cNvSpPr>
            <p:nvPr/>
          </p:nvSpPr>
          <p:spPr bwMode="auto">
            <a:xfrm>
              <a:off x="982663" y="4648200"/>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chemeClr val="bg1">
                      <a:lumMod val="75000"/>
                    </a:schemeClr>
                  </a:solidFill>
                  <a:latin typeface="Courier New" pitchFamily="49" charset="0"/>
                  <a:cs typeface="+mn-cs"/>
                </a:rPr>
                <a:t>34</a:t>
              </a:r>
              <a:endParaRPr lang="en-US" sz="1800" dirty="0">
                <a:solidFill>
                  <a:schemeClr val="bg1">
                    <a:lumMod val="75000"/>
                  </a:schemeClr>
                </a:solidFill>
                <a:latin typeface="Courier New" pitchFamily="49" charset="0"/>
                <a:cs typeface="+mn-cs"/>
              </a:endParaRPr>
            </a:p>
          </p:txBody>
        </p:sp>
        <p:sp>
          <p:nvSpPr>
            <p:cNvPr id="56" name="Rectangle 26"/>
            <p:cNvSpPr>
              <a:spLocks noChangeArrowheads="1"/>
            </p:cNvSpPr>
            <p:nvPr/>
          </p:nvSpPr>
          <p:spPr bwMode="auto">
            <a:xfrm>
              <a:off x="1431925" y="4648200"/>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chemeClr val="bg1">
                      <a:lumMod val="75000"/>
                    </a:schemeClr>
                  </a:solidFill>
                  <a:latin typeface="Courier New" pitchFamily="49" charset="0"/>
                  <a:cs typeface="+mn-cs"/>
                </a:rPr>
                <a:t>33</a:t>
              </a:r>
              <a:endParaRPr lang="en-US" sz="1800" dirty="0">
                <a:solidFill>
                  <a:schemeClr val="bg1">
                    <a:lumMod val="75000"/>
                  </a:schemeClr>
                </a:solidFill>
                <a:latin typeface="Courier New" pitchFamily="49" charset="0"/>
                <a:cs typeface="+mn-cs"/>
              </a:endParaRPr>
            </a:p>
          </p:txBody>
        </p:sp>
        <p:sp>
          <p:nvSpPr>
            <p:cNvPr id="57" name="Rectangle 27"/>
            <p:cNvSpPr>
              <a:spLocks noChangeArrowheads="1"/>
            </p:cNvSpPr>
            <p:nvPr/>
          </p:nvSpPr>
          <p:spPr bwMode="auto">
            <a:xfrm>
              <a:off x="1881188" y="4648200"/>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chemeClr val="bg1">
                      <a:lumMod val="75000"/>
                    </a:schemeClr>
                  </a:solidFill>
                  <a:latin typeface="Courier New" pitchFamily="49" charset="0"/>
                  <a:cs typeface="+mn-cs"/>
                </a:rPr>
                <a:t>32</a:t>
              </a:r>
              <a:endParaRPr lang="en-US" sz="1800" dirty="0">
                <a:solidFill>
                  <a:schemeClr val="bg1">
                    <a:lumMod val="75000"/>
                  </a:schemeClr>
                </a:solidFill>
                <a:latin typeface="Courier New" pitchFamily="49" charset="0"/>
                <a:cs typeface="+mn-cs"/>
              </a:endParaRPr>
            </a:p>
          </p:txBody>
        </p:sp>
      </p:grpSp>
      <p:grpSp>
        <p:nvGrpSpPr>
          <p:cNvPr id="58" name="Group 57"/>
          <p:cNvGrpSpPr/>
          <p:nvPr/>
        </p:nvGrpSpPr>
        <p:grpSpPr>
          <a:xfrm>
            <a:off x="533400" y="3403312"/>
            <a:ext cx="1797050" cy="304800"/>
            <a:chOff x="533400" y="4648200"/>
            <a:chExt cx="1797050" cy="304800"/>
          </a:xfrm>
          <a:solidFill>
            <a:srgbClr val="BFBFBF"/>
          </a:solidFill>
        </p:grpSpPr>
        <p:sp>
          <p:nvSpPr>
            <p:cNvPr id="59" name="Rectangle 24"/>
            <p:cNvSpPr>
              <a:spLocks noChangeArrowheads="1"/>
            </p:cNvSpPr>
            <p:nvPr/>
          </p:nvSpPr>
          <p:spPr bwMode="auto">
            <a:xfrm>
              <a:off x="533400" y="4648200"/>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chemeClr val="bg1">
                      <a:lumMod val="75000"/>
                    </a:schemeClr>
                  </a:solidFill>
                  <a:latin typeface="Courier New" pitchFamily="49" charset="0"/>
                  <a:cs typeface="+mn-cs"/>
                </a:rPr>
                <a:t>39</a:t>
              </a:r>
              <a:endParaRPr lang="en-US" sz="1800" dirty="0">
                <a:solidFill>
                  <a:schemeClr val="bg1">
                    <a:lumMod val="75000"/>
                  </a:schemeClr>
                </a:solidFill>
                <a:latin typeface="Courier New" pitchFamily="49" charset="0"/>
                <a:cs typeface="+mn-cs"/>
              </a:endParaRPr>
            </a:p>
          </p:txBody>
        </p:sp>
        <p:sp>
          <p:nvSpPr>
            <p:cNvPr id="60" name="Rectangle 25"/>
            <p:cNvSpPr>
              <a:spLocks noChangeArrowheads="1"/>
            </p:cNvSpPr>
            <p:nvPr/>
          </p:nvSpPr>
          <p:spPr bwMode="auto">
            <a:xfrm>
              <a:off x="982663" y="4648200"/>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chemeClr val="bg1">
                      <a:lumMod val="75000"/>
                    </a:schemeClr>
                  </a:solidFill>
                  <a:latin typeface="Courier New" pitchFamily="49" charset="0"/>
                  <a:cs typeface="+mn-cs"/>
                </a:rPr>
                <a:t>38</a:t>
              </a:r>
              <a:endParaRPr lang="en-US" sz="1800" dirty="0">
                <a:solidFill>
                  <a:schemeClr val="bg1">
                    <a:lumMod val="75000"/>
                  </a:schemeClr>
                </a:solidFill>
                <a:latin typeface="Courier New" pitchFamily="49" charset="0"/>
                <a:cs typeface="+mn-cs"/>
              </a:endParaRPr>
            </a:p>
          </p:txBody>
        </p:sp>
        <p:sp>
          <p:nvSpPr>
            <p:cNvPr id="61" name="Rectangle 26"/>
            <p:cNvSpPr>
              <a:spLocks noChangeArrowheads="1"/>
            </p:cNvSpPr>
            <p:nvPr/>
          </p:nvSpPr>
          <p:spPr bwMode="auto">
            <a:xfrm>
              <a:off x="1431925" y="4648200"/>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chemeClr val="bg1">
                      <a:lumMod val="75000"/>
                    </a:schemeClr>
                  </a:solidFill>
                  <a:latin typeface="Courier New" pitchFamily="49" charset="0"/>
                  <a:cs typeface="+mn-cs"/>
                </a:rPr>
                <a:t>37</a:t>
              </a:r>
              <a:endParaRPr lang="en-US" sz="1800" dirty="0">
                <a:solidFill>
                  <a:schemeClr val="bg1">
                    <a:lumMod val="75000"/>
                  </a:schemeClr>
                </a:solidFill>
                <a:latin typeface="Courier New" pitchFamily="49" charset="0"/>
                <a:cs typeface="+mn-cs"/>
              </a:endParaRPr>
            </a:p>
          </p:txBody>
        </p:sp>
        <p:sp>
          <p:nvSpPr>
            <p:cNvPr id="62" name="Rectangle 27"/>
            <p:cNvSpPr>
              <a:spLocks noChangeArrowheads="1"/>
            </p:cNvSpPr>
            <p:nvPr/>
          </p:nvSpPr>
          <p:spPr bwMode="auto">
            <a:xfrm>
              <a:off x="1881188" y="4648200"/>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chemeClr val="bg1">
                      <a:lumMod val="75000"/>
                    </a:schemeClr>
                  </a:solidFill>
                  <a:latin typeface="Courier New" pitchFamily="49" charset="0"/>
                  <a:cs typeface="+mn-cs"/>
                </a:rPr>
                <a:t>36</a:t>
              </a:r>
              <a:endParaRPr lang="en-US" sz="1800" dirty="0">
                <a:solidFill>
                  <a:schemeClr val="bg1">
                    <a:lumMod val="75000"/>
                  </a:schemeClr>
                </a:solidFill>
                <a:latin typeface="Courier New" pitchFamily="49" charset="0"/>
                <a:cs typeface="+mn-cs"/>
              </a:endParaRPr>
            </a:p>
          </p:txBody>
        </p:sp>
      </p:grpSp>
      <p:grpSp>
        <p:nvGrpSpPr>
          <p:cNvPr id="63" name="Group 62"/>
          <p:cNvGrpSpPr/>
          <p:nvPr/>
        </p:nvGrpSpPr>
        <p:grpSpPr>
          <a:xfrm>
            <a:off x="533400" y="3092090"/>
            <a:ext cx="1797050" cy="304800"/>
            <a:chOff x="533400" y="4648200"/>
            <a:chExt cx="1797050" cy="304800"/>
          </a:xfrm>
          <a:solidFill>
            <a:srgbClr val="BFBFBF"/>
          </a:solidFill>
        </p:grpSpPr>
        <p:sp>
          <p:nvSpPr>
            <p:cNvPr id="64" name="Rectangle 24"/>
            <p:cNvSpPr>
              <a:spLocks noChangeArrowheads="1"/>
            </p:cNvSpPr>
            <p:nvPr/>
          </p:nvSpPr>
          <p:spPr bwMode="auto">
            <a:xfrm>
              <a:off x="533400" y="4648200"/>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chemeClr val="bg1">
                      <a:lumMod val="75000"/>
                    </a:schemeClr>
                  </a:solidFill>
                  <a:latin typeface="Courier New" pitchFamily="49" charset="0"/>
                  <a:cs typeface="+mn-cs"/>
                </a:rPr>
                <a:t>33</a:t>
              </a:r>
              <a:endParaRPr lang="en-US" sz="1800" dirty="0">
                <a:solidFill>
                  <a:schemeClr val="bg1">
                    <a:lumMod val="75000"/>
                  </a:schemeClr>
                </a:solidFill>
                <a:latin typeface="Courier New" pitchFamily="49" charset="0"/>
                <a:cs typeface="+mn-cs"/>
              </a:endParaRPr>
            </a:p>
          </p:txBody>
        </p:sp>
        <p:sp>
          <p:nvSpPr>
            <p:cNvPr id="65" name="Rectangle 25"/>
            <p:cNvSpPr>
              <a:spLocks noChangeArrowheads="1"/>
            </p:cNvSpPr>
            <p:nvPr/>
          </p:nvSpPr>
          <p:spPr bwMode="auto">
            <a:xfrm>
              <a:off x="982663" y="4648200"/>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chemeClr val="bg1">
                      <a:lumMod val="75000"/>
                    </a:schemeClr>
                  </a:solidFill>
                  <a:latin typeface="Courier New" pitchFamily="49" charset="0"/>
                  <a:cs typeface="+mn-cs"/>
                </a:rPr>
                <a:t>32</a:t>
              </a:r>
              <a:endParaRPr lang="en-US" sz="1800" dirty="0">
                <a:solidFill>
                  <a:schemeClr val="bg1">
                    <a:lumMod val="75000"/>
                  </a:schemeClr>
                </a:solidFill>
                <a:latin typeface="Courier New" pitchFamily="49" charset="0"/>
                <a:cs typeface="+mn-cs"/>
              </a:endParaRPr>
            </a:p>
          </p:txBody>
        </p:sp>
        <p:sp>
          <p:nvSpPr>
            <p:cNvPr id="66" name="Rectangle 26"/>
            <p:cNvSpPr>
              <a:spLocks noChangeArrowheads="1"/>
            </p:cNvSpPr>
            <p:nvPr/>
          </p:nvSpPr>
          <p:spPr bwMode="auto">
            <a:xfrm>
              <a:off x="1431925" y="4648200"/>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chemeClr val="bg1">
                      <a:lumMod val="75000"/>
                    </a:schemeClr>
                  </a:solidFill>
                  <a:latin typeface="Courier New" pitchFamily="49" charset="0"/>
                  <a:cs typeface="+mn-cs"/>
                </a:rPr>
                <a:t>31</a:t>
              </a:r>
              <a:endParaRPr lang="en-US" sz="1800" dirty="0">
                <a:solidFill>
                  <a:schemeClr val="bg1">
                    <a:lumMod val="75000"/>
                  </a:schemeClr>
                </a:solidFill>
                <a:latin typeface="Courier New" pitchFamily="49" charset="0"/>
                <a:cs typeface="+mn-cs"/>
              </a:endParaRPr>
            </a:p>
          </p:txBody>
        </p:sp>
        <p:sp>
          <p:nvSpPr>
            <p:cNvPr id="67" name="Rectangle 27"/>
            <p:cNvSpPr>
              <a:spLocks noChangeArrowheads="1"/>
            </p:cNvSpPr>
            <p:nvPr/>
          </p:nvSpPr>
          <p:spPr bwMode="auto">
            <a:xfrm>
              <a:off x="1881188" y="4648200"/>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chemeClr val="bg1">
                      <a:lumMod val="75000"/>
                    </a:schemeClr>
                  </a:solidFill>
                  <a:latin typeface="Courier New" pitchFamily="49" charset="0"/>
                  <a:cs typeface="+mn-cs"/>
                </a:rPr>
                <a:t>30</a:t>
              </a:r>
              <a:endParaRPr lang="en-US" sz="1800" dirty="0">
                <a:solidFill>
                  <a:schemeClr val="bg1">
                    <a:lumMod val="75000"/>
                  </a:schemeClr>
                </a:solidFill>
                <a:latin typeface="Courier New" pitchFamily="49" charset="0"/>
                <a:cs typeface="+mn-cs"/>
              </a:endParaRPr>
            </a:p>
          </p:txBody>
        </p:sp>
      </p:grpSp>
      <p:grpSp>
        <p:nvGrpSpPr>
          <p:cNvPr id="68" name="Group 67"/>
          <p:cNvGrpSpPr/>
          <p:nvPr/>
        </p:nvGrpSpPr>
        <p:grpSpPr>
          <a:xfrm>
            <a:off x="533400" y="2819400"/>
            <a:ext cx="1797050" cy="304800"/>
            <a:chOff x="2377022" y="2811289"/>
            <a:chExt cx="1797050" cy="304800"/>
          </a:xfrm>
          <a:solidFill>
            <a:srgbClr val="D5F1CF"/>
          </a:solidFill>
        </p:grpSpPr>
        <p:sp>
          <p:nvSpPr>
            <p:cNvPr id="69" name="Rectangle 24"/>
            <p:cNvSpPr>
              <a:spLocks noChangeArrowheads="1"/>
            </p:cNvSpPr>
            <p:nvPr/>
          </p:nvSpPr>
          <p:spPr bwMode="auto">
            <a:xfrm>
              <a:off x="2377022" y="2811289"/>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FF</a:t>
              </a:r>
              <a:endParaRPr lang="en-US" sz="1800" dirty="0">
                <a:solidFill>
                  <a:srgbClr val="C00000"/>
                </a:solidFill>
                <a:latin typeface="Courier New" pitchFamily="49" charset="0"/>
                <a:cs typeface="+mn-cs"/>
              </a:endParaRPr>
            </a:p>
          </p:txBody>
        </p:sp>
        <p:sp>
          <p:nvSpPr>
            <p:cNvPr id="70" name="Rectangle 25"/>
            <p:cNvSpPr>
              <a:spLocks noChangeArrowheads="1"/>
            </p:cNvSpPr>
            <p:nvPr/>
          </p:nvSpPr>
          <p:spPr bwMode="auto">
            <a:xfrm>
              <a:off x="2826285" y="2811289"/>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FF</a:t>
              </a:r>
              <a:endParaRPr lang="en-US" sz="1800" dirty="0">
                <a:solidFill>
                  <a:srgbClr val="C00000"/>
                </a:solidFill>
                <a:latin typeface="Courier New" pitchFamily="49" charset="0"/>
                <a:cs typeface="+mn-cs"/>
              </a:endParaRPr>
            </a:p>
          </p:txBody>
        </p:sp>
        <p:sp>
          <p:nvSpPr>
            <p:cNvPr id="71" name="Rectangle 26"/>
            <p:cNvSpPr>
              <a:spLocks noChangeArrowheads="1"/>
            </p:cNvSpPr>
            <p:nvPr/>
          </p:nvSpPr>
          <p:spPr bwMode="auto">
            <a:xfrm>
              <a:off x="3275547" y="2811289"/>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AB</a:t>
              </a:r>
              <a:endParaRPr lang="en-US" sz="1800" dirty="0">
                <a:solidFill>
                  <a:srgbClr val="C00000"/>
                </a:solidFill>
                <a:latin typeface="Courier New" pitchFamily="49" charset="0"/>
                <a:cs typeface="+mn-cs"/>
              </a:endParaRPr>
            </a:p>
          </p:txBody>
        </p:sp>
        <p:sp>
          <p:nvSpPr>
            <p:cNvPr id="72" name="Rectangle 27"/>
            <p:cNvSpPr>
              <a:spLocks noChangeArrowheads="1"/>
            </p:cNvSpPr>
            <p:nvPr/>
          </p:nvSpPr>
          <p:spPr bwMode="auto">
            <a:xfrm>
              <a:off x="3724810" y="2811289"/>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80</a:t>
              </a:r>
              <a:endParaRPr lang="en-US" sz="1800" dirty="0">
                <a:solidFill>
                  <a:srgbClr val="C00000"/>
                </a:solidFill>
                <a:latin typeface="Courier New" pitchFamily="49" charset="0"/>
                <a:cs typeface="+mn-cs"/>
              </a:endParaRPr>
            </a:p>
          </p:txBody>
        </p:sp>
      </p:grpSp>
      <p:grpSp>
        <p:nvGrpSpPr>
          <p:cNvPr id="97" name="Group 96"/>
          <p:cNvGrpSpPr/>
          <p:nvPr/>
        </p:nvGrpSpPr>
        <p:grpSpPr>
          <a:xfrm>
            <a:off x="527006" y="2811289"/>
            <a:ext cx="1797050" cy="304800"/>
            <a:chOff x="2377022" y="2811289"/>
            <a:chExt cx="1797050" cy="304800"/>
          </a:xfrm>
          <a:solidFill>
            <a:srgbClr val="D5F1CF"/>
          </a:solidFill>
        </p:grpSpPr>
        <p:sp>
          <p:nvSpPr>
            <p:cNvPr id="98" name="Rectangle 24"/>
            <p:cNvSpPr>
              <a:spLocks noChangeArrowheads="1"/>
            </p:cNvSpPr>
            <p:nvPr/>
          </p:nvSpPr>
          <p:spPr bwMode="auto">
            <a:xfrm>
              <a:off x="2377022" y="2811289"/>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00</a:t>
              </a:r>
              <a:endParaRPr lang="en-US" sz="1800" dirty="0">
                <a:solidFill>
                  <a:srgbClr val="C00000"/>
                </a:solidFill>
                <a:latin typeface="Courier New" pitchFamily="49" charset="0"/>
                <a:cs typeface="+mn-cs"/>
              </a:endParaRPr>
            </a:p>
          </p:txBody>
        </p:sp>
        <p:sp>
          <p:nvSpPr>
            <p:cNvPr id="99" name="Rectangle 25"/>
            <p:cNvSpPr>
              <a:spLocks noChangeArrowheads="1"/>
            </p:cNvSpPr>
            <p:nvPr/>
          </p:nvSpPr>
          <p:spPr bwMode="auto">
            <a:xfrm>
              <a:off x="2826285" y="2811289"/>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40</a:t>
              </a:r>
              <a:endParaRPr lang="en-US" sz="1800" dirty="0">
                <a:solidFill>
                  <a:srgbClr val="C00000"/>
                </a:solidFill>
                <a:latin typeface="Courier New" pitchFamily="49" charset="0"/>
                <a:cs typeface="+mn-cs"/>
              </a:endParaRPr>
            </a:p>
          </p:txBody>
        </p:sp>
        <p:sp>
          <p:nvSpPr>
            <p:cNvPr id="100" name="Rectangle 26"/>
            <p:cNvSpPr>
              <a:spLocks noChangeArrowheads="1"/>
            </p:cNvSpPr>
            <p:nvPr/>
          </p:nvSpPr>
          <p:spPr bwMode="auto">
            <a:xfrm>
              <a:off x="3275547" y="2811289"/>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06</a:t>
              </a:r>
              <a:endParaRPr lang="en-US" sz="1800" dirty="0">
                <a:solidFill>
                  <a:srgbClr val="C00000"/>
                </a:solidFill>
                <a:latin typeface="Courier New" pitchFamily="49" charset="0"/>
                <a:cs typeface="+mn-cs"/>
              </a:endParaRPr>
            </a:p>
          </p:txBody>
        </p:sp>
        <p:sp>
          <p:nvSpPr>
            <p:cNvPr id="101" name="Rectangle 27"/>
            <p:cNvSpPr>
              <a:spLocks noChangeArrowheads="1"/>
            </p:cNvSpPr>
            <p:nvPr/>
          </p:nvSpPr>
          <p:spPr bwMode="auto">
            <a:xfrm>
              <a:off x="3724810" y="2811289"/>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fb</a:t>
              </a:r>
              <a:endParaRPr lang="en-US" sz="1800" dirty="0">
                <a:solidFill>
                  <a:srgbClr val="C00000"/>
                </a:solidFill>
                <a:latin typeface="Courier New" pitchFamily="49" charset="0"/>
                <a:cs typeface="+mn-cs"/>
              </a:endParaRPr>
            </a:p>
          </p:txBody>
        </p:sp>
      </p:grpSp>
      <p:grpSp>
        <p:nvGrpSpPr>
          <p:cNvPr id="102" name="Group 101"/>
          <p:cNvGrpSpPr/>
          <p:nvPr/>
        </p:nvGrpSpPr>
        <p:grpSpPr>
          <a:xfrm>
            <a:off x="527006" y="2514600"/>
            <a:ext cx="1797050" cy="304800"/>
            <a:chOff x="2377022" y="2811289"/>
            <a:chExt cx="1797050" cy="304800"/>
          </a:xfrm>
          <a:solidFill>
            <a:srgbClr val="D5F1CF"/>
          </a:solidFill>
        </p:grpSpPr>
        <p:sp>
          <p:nvSpPr>
            <p:cNvPr id="103" name="Rectangle 24"/>
            <p:cNvSpPr>
              <a:spLocks noChangeArrowheads="1"/>
            </p:cNvSpPr>
            <p:nvPr/>
          </p:nvSpPr>
          <p:spPr bwMode="auto">
            <a:xfrm>
              <a:off x="2377022" y="2811289"/>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00</a:t>
              </a:r>
              <a:endParaRPr lang="en-US" sz="1800" dirty="0">
                <a:solidFill>
                  <a:srgbClr val="C00000"/>
                </a:solidFill>
                <a:latin typeface="Courier New" pitchFamily="49" charset="0"/>
                <a:cs typeface="+mn-cs"/>
              </a:endParaRPr>
            </a:p>
          </p:txBody>
        </p:sp>
        <p:sp>
          <p:nvSpPr>
            <p:cNvPr id="104" name="Rectangle 25"/>
            <p:cNvSpPr>
              <a:spLocks noChangeArrowheads="1"/>
            </p:cNvSpPr>
            <p:nvPr/>
          </p:nvSpPr>
          <p:spPr bwMode="auto">
            <a:xfrm>
              <a:off x="2826285" y="2811289"/>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00</a:t>
              </a:r>
              <a:endParaRPr lang="en-US" sz="1800" dirty="0">
                <a:solidFill>
                  <a:srgbClr val="C00000"/>
                </a:solidFill>
                <a:latin typeface="Courier New" pitchFamily="49" charset="0"/>
                <a:cs typeface="+mn-cs"/>
              </a:endParaRPr>
            </a:p>
          </p:txBody>
        </p:sp>
        <p:sp>
          <p:nvSpPr>
            <p:cNvPr id="105" name="Rectangle 26"/>
            <p:cNvSpPr>
              <a:spLocks noChangeArrowheads="1"/>
            </p:cNvSpPr>
            <p:nvPr/>
          </p:nvSpPr>
          <p:spPr bwMode="auto">
            <a:xfrm>
              <a:off x="3275547" y="2811289"/>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00</a:t>
              </a:r>
              <a:endParaRPr lang="en-US" sz="1800" dirty="0">
                <a:solidFill>
                  <a:srgbClr val="C00000"/>
                </a:solidFill>
                <a:latin typeface="Courier New" pitchFamily="49" charset="0"/>
                <a:cs typeface="+mn-cs"/>
              </a:endParaRPr>
            </a:p>
          </p:txBody>
        </p:sp>
        <p:sp>
          <p:nvSpPr>
            <p:cNvPr id="106" name="Rectangle 27"/>
            <p:cNvSpPr>
              <a:spLocks noChangeArrowheads="1"/>
            </p:cNvSpPr>
            <p:nvPr/>
          </p:nvSpPr>
          <p:spPr bwMode="auto">
            <a:xfrm>
              <a:off x="3724810" y="2811289"/>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00</a:t>
              </a:r>
              <a:endParaRPr lang="en-US" sz="1800" dirty="0">
                <a:solidFill>
                  <a:srgbClr val="C00000"/>
                </a:solidFill>
                <a:latin typeface="Courier New" pitchFamily="49" charset="0"/>
                <a:cs typeface="+mn-cs"/>
              </a:endParaRPr>
            </a:p>
          </p:txBody>
        </p:sp>
      </p:grpSp>
      <p:sp>
        <p:nvSpPr>
          <p:cNvPr id="93" name="Rectangle 4"/>
          <p:cNvSpPr>
            <a:spLocks noChangeArrowheads="1"/>
          </p:cNvSpPr>
          <p:nvPr/>
        </p:nvSpPr>
        <p:spPr bwMode="auto">
          <a:xfrm>
            <a:off x="3962400" y="3235316"/>
            <a:ext cx="4800600" cy="1197764"/>
          </a:xfrm>
          <a:prstGeom prst="rect">
            <a:avLst/>
          </a:prstGeom>
          <a:solidFill>
            <a:srgbClr val="F6F5BD"/>
          </a:solidFill>
          <a:ln w="12700">
            <a:solidFill>
              <a:schemeClr val="tx1"/>
            </a:solidFill>
            <a:miter lim="800000"/>
            <a:headEnd/>
            <a:tailEnd/>
          </a:ln>
        </p:spPr>
        <p:txBody>
          <a:bodyPr wrap="square" lIns="90487" tIns="44450" rIns="90487" bIns="44450">
            <a:spAutoFit/>
          </a:bodyPr>
          <a:lstStyle/>
          <a:p>
            <a:pPr eaLnBrk="0" hangingPunct="0">
              <a:tabLst>
                <a:tab pos="457200" algn="l"/>
                <a:tab pos="1485900" algn="l"/>
              </a:tabLst>
            </a:pPr>
            <a:r>
              <a:rPr lang="en-US" sz="1800" dirty="0">
                <a:latin typeface="Courier New" pitchFamily="49" charset="0"/>
              </a:rPr>
              <a:t>void smash() {</a:t>
            </a:r>
          </a:p>
          <a:p>
            <a:pPr eaLnBrk="0" hangingPunct="0">
              <a:tabLst>
                <a:tab pos="457200" algn="l"/>
                <a:tab pos="1485900" algn="l"/>
              </a:tabLst>
            </a:pPr>
            <a:r>
              <a:rPr lang="en-US" sz="1800" dirty="0" smtClean="0">
                <a:latin typeface="Courier New" pitchFamily="49" charset="0"/>
              </a:rPr>
              <a:t>  </a:t>
            </a:r>
            <a:r>
              <a:rPr lang="en-US" sz="1800" dirty="0" err="1" smtClean="0">
                <a:latin typeface="Courier New" pitchFamily="49" charset="0"/>
              </a:rPr>
              <a:t>printf</a:t>
            </a:r>
            <a:r>
              <a:rPr lang="en-US" sz="1800" dirty="0">
                <a:latin typeface="Courier New" pitchFamily="49" charset="0"/>
              </a:rPr>
              <a:t>("I've been smashed!\n");</a:t>
            </a:r>
          </a:p>
          <a:p>
            <a:pPr eaLnBrk="0" hangingPunct="0">
              <a:tabLst>
                <a:tab pos="457200" algn="l"/>
                <a:tab pos="1485900" algn="l"/>
              </a:tabLst>
            </a:pPr>
            <a:r>
              <a:rPr lang="en-US" sz="1800" dirty="0" smtClean="0">
                <a:latin typeface="Courier New" pitchFamily="49" charset="0"/>
              </a:rPr>
              <a:t>  exit</a:t>
            </a:r>
            <a:r>
              <a:rPr lang="en-US" sz="1800" dirty="0">
                <a:latin typeface="Courier New" pitchFamily="49" charset="0"/>
              </a:rPr>
              <a:t>(0);</a:t>
            </a:r>
          </a:p>
          <a:p>
            <a:pPr eaLnBrk="0" hangingPunct="0">
              <a:tabLst>
                <a:tab pos="457200" algn="l"/>
                <a:tab pos="1485900" algn="l"/>
              </a:tabLst>
            </a:pPr>
            <a:r>
              <a:rPr lang="en-US" sz="1800" dirty="0">
                <a:latin typeface="Courier New" pitchFamily="49" charset="0"/>
              </a:rPr>
              <a:t>}</a:t>
            </a:r>
          </a:p>
        </p:txBody>
      </p:sp>
      <p:sp>
        <p:nvSpPr>
          <p:cNvPr id="88" name="AutoShape 16"/>
          <p:cNvSpPr>
            <a:spLocks/>
          </p:cNvSpPr>
          <p:nvPr/>
        </p:nvSpPr>
        <p:spPr bwMode="auto">
          <a:xfrm rot="10800000">
            <a:off x="2377672" y="3132282"/>
            <a:ext cx="228600" cy="1820717"/>
          </a:xfrm>
          <a:prstGeom prst="leftBrace">
            <a:avLst>
              <a:gd name="adj1" fmla="val 75000"/>
              <a:gd name="adj2" fmla="val 50000"/>
            </a:avLst>
          </a:prstGeom>
          <a:noFill/>
          <a:ln w="25400">
            <a:solidFill>
              <a:srgbClr val="0070C0"/>
            </a:solidFill>
            <a:round/>
            <a:headEnd/>
            <a:tailEnd/>
          </a:ln>
        </p:spPr>
        <p:txBody>
          <a:bodyPr wrap="none" anchor="ctr"/>
          <a:lstStyle/>
          <a:p>
            <a:pPr eaLnBrk="0" hangingPunct="0"/>
            <a:endParaRPr lang="en-US" sz="1800">
              <a:solidFill>
                <a:srgbClr val="0070C0"/>
              </a:solidFill>
              <a:latin typeface="Calibri" pitchFamily="34" charset="0"/>
            </a:endParaRPr>
          </a:p>
        </p:txBody>
      </p:sp>
      <p:sp>
        <p:nvSpPr>
          <p:cNvPr id="95" name="TextBox 94"/>
          <p:cNvSpPr txBox="1">
            <a:spLocks noChangeArrowheads="1"/>
          </p:cNvSpPr>
          <p:nvPr/>
        </p:nvSpPr>
        <p:spPr bwMode="auto">
          <a:xfrm>
            <a:off x="2602125" y="3841090"/>
            <a:ext cx="992579" cy="369332"/>
          </a:xfrm>
          <a:prstGeom prst="rect">
            <a:avLst/>
          </a:prstGeom>
          <a:noFill/>
          <a:ln w="9525">
            <a:noFill/>
            <a:miter lim="800000"/>
            <a:headEnd/>
            <a:tailEnd/>
          </a:ln>
        </p:spPr>
        <p:txBody>
          <a:bodyPr wrap="none">
            <a:spAutoFit/>
          </a:bodyPr>
          <a:lstStyle/>
          <a:p>
            <a:pPr eaLnBrk="0" hangingPunct="0"/>
            <a:r>
              <a:rPr lang="en-US" sz="1800" b="0" dirty="0" smtClean="0">
                <a:latin typeface="Calibri" pitchFamily="34" charset="0"/>
              </a:rPr>
              <a:t>24 bytes</a:t>
            </a:r>
            <a:endParaRPr lang="en-US" sz="1800" b="0" dirty="0">
              <a:latin typeface="Calibri" pitchFamily="34" charset="0"/>
            </a:endParaRPr>
          </a:p>
        </p:txBody>
      </p:sp>
    </p:spTree>
    <p:extLst>
      <p:ext uri="{BB962C8B-B14F-4D97-AF65-F5344CB8AC3E}">
        <p14:creationId xmlns:p14="http://schemas.microsoft.com/office/powerpoint/2010/main" val="407988930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19099" y="493713"/>
            <a:ext cx="7229491" cy="573087"/>
          </a:xfrm>
        </p:spPr>
        <p:txBody>
          <a:bodyPr/>
          <a:lstStyle/>
          <a:p>
            <a:pPr eaLnBrk="1" hangingPunct="1"/>
            <a:r>
              <a:rPr lang="en-US" dirty="0" smtClean="0"/>
              <a:t>Smashing String Effect</a:t>
            </a:r>
          </a:p>
        </p:txBody>
      </p:sp>
      <p:sp>
        <p:nvSpPr>
          <p:cNvPr id="360479" name="Rectangle 31"/>
          <p:cNvSpPr>
            <a:spLocks noChangeArrowheads="1"/>
          </p:cNvSpPr>
          <p:nvPr/>
        </p:nvSpPr>
        <p:spPr bwMode="auto">
          <a:xfrm>
            <a:off x="533400" y="1360486"/>
            <a:ext cx="1797050" cy="3592513"/>
          </a:xfrm>
          <a:prstGeom prst="rect">
            <a:avLst/>
          </a:prstGeom>
          <a:solidFill>
            <a:schemeClr val="bg1">
              <a:lumMod val="95000"/>
            </a:schemeClr>
          </a:solidFill>
          <a:ln w="28575">
            <a:solidFill>
              <a:schemeClr val="tx1"/>
            </a:solidFill>
            <a:miter lim="800000"/>
            <a:headEnd/>
            <a:tailEnd/>
          </a:ln>
          <a:effectLst/>
        </p:spPr>
        <p:txBody>
          <a:bodyPr wrap="none"/>
          <a:lstStyle/>
          <a:p>
            <a:pPr algn="ctr">
              <a:defRPr/>
            </a:pPr>
            <a:r>
              <a:rPr lang="en-US" sz="1600" b="0" dirty="0">
                <a:latin typeface="Calibri" pitchFamily="34" charset="0"/>
                <a:cs typeface="+mn-cs"/>
              </a:rPr>
              <a:t>Stack Frame</a:t>
            </a:r>
          </a:p>
          <a:p>
            <a:pPr algn="ctr">
              <a:defRPr/>
            </a:pPr>
            <a:r>
              <a:rPr lang="en-US" sz="1600" b="0" dirty="0">
                <a:latin typeface="Calibri" pitchFamily="34" charset="0"/>
                <a:cs typeface="+mn-cs"/>
              </a:rPr>
              <a:t>for </a:t>
            </a:r>
            <a:r>
              <a:rPr lang="en-US" sz="1600" dirty="0" err="1" smtClean="0">
                <a:latin typeface="Courier New" pitchFamily="49" charset="0"/>
                <a:cs typeface="+mn-cs"/>
              </a:rPr>
              <a:t>call_echo</a:t>
            </a:r>
            <a:endParaRPr lang="en-US" sz="1600" dirty="0">
              <a:latin typeface="Courier New" pitchFamily="49" charset="0"/>
              <a:cs typeface="+mn-cs"/>
            </a:endParaRPr>
          </a:p>
        </p:txBody>
      </p:sp>
      <p:sp>
        <p:nvSpPr>
          <p:cNvPr id="73" name="Rectangle 3"/>
          <p:cNvSpPr>
            <a:spLocks noChangeArrowheads="1"/>
          </p:cNvSpPr>
          <p:nvPr/>
        </p:nvSpPr>
        <p:spPr bwMode="auto">
          <a:xfrm>
            <a:off x="76200" y="5715000"/>
            <a:ext cx="8915400" cy="582211"/>
          </a:xfrm>
          <a:prstGeom prst="rect">
            <a:avLst/>
          </a:prstGeom>
          <a:solidFill>
            <a:schemeClr val="bg2">
              <a:lumMod val="40000"/>
              <a:lumOff val="60000"/>
            </a:schemeClr>
          </a:solidFill>
          <a:ln w="12700">
            <a:solidFill>
              <a:schemeClr val="bg2">
                <a:lumMod val="40000"/>
                <a:lumOff val="60000"/>
              </a:schemeClr>
            </a:solidFill>
            <a:miter lim="800000"/>
            <a:headEnd/>
            <a:tailEnd/>
          </a:ln>
          <a:effectLst/>
        </p:spPr>
        <p:txBody>
          <a:bodyPr wrap="square" lIns="90487" tIns="44450" rIns="90487" bIns="44450">
            <a:spAutoFit/>
          </a:bodyPr>
          <a:lstStyle/>
          <a:p>
            <a:pPr eaLnBrk="0" hangingPunct="0">
              <a:tabLst>
                <a:tab pos="457200" algn="l"/>
                <a:tab pos="1485900" algn="l"/>
              </a:tabLst>
              <a:defRPr/>
            </a:pPr>
            <a:r>
              <a:rPr lang="en-US" sz="1600" dirty="0" smtClean="0">
                <a:latin typeface="Courier New" pitchFamily="49" charset="0"/>
                <a:ea typeface="MS Mincho" pitchFamily="49" charset="-128"/>
                <a:cs typeface="+mn-cs"/>
              </a:rPr>
              <a:t>30 31 32 33 34 35 36 37 38 39 30 31 32 33 34 35 36 37 38 39 30 31 32 33 </a:t>
            </a:r>
            <a:r>
              <a:rPr lang="en-US" sz="1600" dirty="0">
                <a:latin typeface="Courier New" pitchFamily="49" charset="0"/>
                <a:ea typeface="MS Mincho" pitchFamily="49" charset="-128"/>
              </a:rPr>
              <a:t>fb 06 40 </a:t>
            </a:r>
            <a:r>
              <a:rPr lang="en-US" sz="1600" dirty="0" smtClean="0">
                <a:latin typeface="Courier New" pitchFamily="49" charset="0"/>
                <a:ea typeface="MS Mincho" pitchFamily="49" charset="-128"/>
                <a:cs typeface="+mn-cs"/>
              </a:rPr>
              <a:t>00 00 00 00 00</a:t>
            </a:r>
            <a:endParaRPr lang="en-US" sz="1600" dirty="0">
              <a:latin typeface="Courier New" pitchFamily="49" charset="0"/>
              <a:ea typeface="MS Mincho" pitchFamily="49" charset="-128"/>
              <a:cs typeface="+mn-cs"/>
            </a:endParaRPr>
          </a:p>
        </p:txBody>
      </p:sp>
      <p:sp>
        <p:nvSpPr>
          <p:cNvPr id="75" name="Rectangle 22"/>
          <p:cNvSpPr>
            <a:spLocks noChangeArrowheads="1"/>
          </p:cNvSpPr>
          <p:nvPr/>
        </p:nvSpPr>
        <p:spPr bwMode="auto">
          <a:xfrm>
            <a:off x="533400" y="1887758"/>
            <a:ext cx="1797050" cy="608299"/>
          </a:xfrm>
          <a:prstGeom prst="rect">
            <a:avLst/>
          </a:prstGeom>
          <a:solidFill>
            <a:srgbClr val="FFFFCC"/>
          </a:solidFill>
          <a:ln w="28575">
            <a:solidFill>
              <a:schemeClr val="tx1"/>
            </a:solidFill>
            <a:miter lim="800000"/>
            <a:headEnd/>
            <a:tailEnd/>
          </a:ln>
          <a:effectLst/>
        </p:spPr>
        <p:txBody>
          <a:bodyPr wrap="none" anchor="ctr"/>
          <a:lstStyle/>
          <a:p>
            <a:pPr algn="ctr">
              <a:defRPr/>
            </a:pPr>
            <a:r>
              <a:rPr lang="en-US" sz="1800" b="0" dirty="0">
                <a:latin typeface="Calibri" pitchFamily="34" charset="0"/>
                <a:cs typeface="+mn-cs"/>
              </a:rPr>
              <a:t>Return </a:t>
            </a:r>
            <a:r>
              <a:rPr lang="en-US" sz="1800" b="0" dirty="0" smtClean="0">
                <a:latin typeface="Calibri" pitchFamily="34" charset="0"/>
                <a:cs typeface="+mn-cs"/>
              </a:rPr>
              <a:t>Address</a:t>
            </a:r>
          </a:p>
          <a:p>
            <a:pPr algn="ctr">
              <a:defRPr/>
            </a:pPr>
            <a:r>
              <a:rPr lang="en-US" sz="1800" b="0" dirty="0" smtClean="0">
                <a:latin typeface="Calibri" pitchFamily="34" charset="0"/>
                <a:cs typeface="+mn-cs"/>
              </a:rPr>
              <a:t>(8 bytes)</a:t>
            </a:r>
            <a:endParaRPr lang="en-US" sz="1800" b="0" dirty="0">
              <a:latin typeface="Calibri" pitchFamily="34" charset="0"/>
              <a:cs typeface="+mn-cs"/>
            </a:endParaRPr>
          </a:p>
        </p:txBody>
      </p:sp>
      <p:grpSp>
        <p:nvGrpSpPr>
          <p:cNvPr id="76" name="Group 75"/>
          <p:cNvGrpSpPr/>
          <p:nvPr/>
        </p:nvGrpSpPr>
        <p:grpSpPr>
          <a:xfrm>
            <a:off x="538208" y="1887584"/>
            <a:ext cx="1797050" cy="304800"/>
            <a:chOff x="2377022" y="2811289"/>
            <a:chExt cx="1797050" cy="304800"/>
          </a:xfrm>
          <a:solidFill>
            <a:srgbClr val="FFFFCC"/>
          </a:solidFill>
        </p:grpSpPr>
        <p:sp>
          <p:nvSpPr>
            <p:cNvPr id="77" name="Rectangle 24"/>
            <p:cNvSpPr>
              <a:spLocks noChangeArrowheads="1"/>
            </p:cNvSpPr>
            <p:nvPr/>
          </p:nvSpPr>
          <p:spPr bwMode="auto">
            <a:xfrm>
              <a:off x="2377022" y="2811289"/>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00B050"/>
                  </a:solidFill>
                  <a:latin typeface="Courier New" pitchFamily="49" charset="0"/>
                  <a:cs typeface="+mn-cs"/>
                </a:rPr>
                <a:t>00</a:t>
              </a:r>
              <a:endParaRPr lang="en-US" sz="1800" dirty="0">
                <a:solidFill>
                  <a:srgbClr val="00B050"/>
                </a:solidFill>
                <a:latin typeface="Courier New" pitchFamily="49" charset="0"/>
                <a:cs typeface="+mn-cs"/>
              </a:endParaRPr>
            </a:p>
          </p:txBody>
        </p:sp>
        <p:sp>
          <p:nvSpPr>
            <p:cNvPr id="78" name="Rectangle 25"/>
            <p:cNvSpPr>
              <a:spLocks noChangeArrowheads="1"/>
            </p:cNvSpPr>
            <p:nvPr/>
          </p:nvSpPr>
          <p:spPr bwMode="auto">
            <a:xfrm>
              <a:off x="2826285" y="2811289"/>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00B050"/>
                  </a:solidFill>
                  <a:latin typeface="Courier New" pitchFamily="49" charset="0"/>
                  <a:cs typeface="+mn-cs"/>
                </a:rPr>
                <a:t>00</a:t>
              </a:r>
              <a:endParaRPr lang="en-US" sz="1800" dirty="0">
                <a:solidFill>
                  <a:srgbClr val="00B050"/>
                </a:solidFill>
                <a:latin typeface="Courier New" pitchFamily="49" charset="0"/>
                <a:cs typeface="+mn-cs"/>
              </a:endParaRPr>
            </a:p>
          </p:txBody>
        </p:sp>
        <p:sp>
          <p:nvSpPr>
            <p:cNvPr id="79" name="Rectangle 26"/>
            <p:cNvSpPr>
              <a:spLocks noChangeArrowheads="1"/>
            </p:cNvSpPr>
            <p:nvPr/>
          </p:nvSpPr>
          <p:spPr bwMode="auto">
            <a:xfrm>
              <a:off x="3275547" y="2811289"/>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00B050"/>
                  </a:solidFill>
                  <a:latin typeface="Courier New" pitchFamily="49" charset="0"/>
                  <a:cs typeface="+mn-cs"/>
                </a:rPr>
                <a:t>00</a:t>
              </a:r>
              <a:endParaRPr lang="en-US" sz="1800" dirty="0">
                <a:solidFill>
                  <a:srgbClr val="00B050"/>
                </a:solidFill>
                <a:latin typeface="Courier New" pitchFamily="49" charset="0"/>
                <a:cs typeface="+mn-cs"/>
              </a:endParaRPr>
            </a:p>
          </p:txBody>
        </p:sp>
        <p:sp>
          <p:nvSpPr>
            <p:cNvPr id="80" name="Rectangle 27"/>
            <p:cNvSpPr>
              <a:spLocks noChangeArrowheads="1"/>
            </p:cNvSpPr>
            <p:nvPr/>
          </p:nvSpPr>
          <p:spPr bwMode="auto">
            <a:xfrm>
              <a:off x="3724810" y="2811289"/>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00B050"/>
                  </a:solidFill>
                  <a:latin typeface="Courier New" pitchFamily="49" charset="0"/>
                  <a:cs typeface="+mn-cs"/>
                </a:rPr>
                <a:t>00</a:t>
              </a:r>
              <a:endParaRPr lang="en-US" sz="1800" dirty="0">
                <a:solidFill>
                  <a:srgbClr val="00B050"/>
                </a:solidFill>
                <a:latin typeface="Courier New" pitchFamily="49" charset="0"/>
                <a:cs typeface="+mn-cs"/>
              </a:endParaRPr>
            </a:p>
          </p:txBody>
        </p:sp>
      </p:grpSp>
      <p:grpSp>
        <p:nvGrpSpPr>
          <p:cNvPr id="81" name="Group 80"/>
          <p:cNvGrpSpPr/>
          <p:nvPr/>
        </p:nvGrpSpPr>
        <p:grpSpPr>
          <a:xfrm>
            <a:off x="533400" y="2203672"/>
            <a:ext cx="1797050" cy="304800"/>
            <a:chOff x="2377022" y="2811289"/>
            <a:chExt cx="1797050" cy="304800"/>
          </a:xfrm>
          <a:solidFill>
            <a:srgbClr val="FFFFCC"/>
          </a:solidFill>
        </p:grpSpPr>
        <p:sp>
          <p:nvSpPr>
            <p:cNvPr id="82" name="Rectangle 24"/>
            <p:cNvSpPr>
              <a:spLocks noChangeArrowheads="1"/>
            </p:cNvSpPr>
            <p:nvPr/>
          </p:nvSpPr>
          <p:spPr bwMode="auto">
            <a:xfrm>
              <a:off x="2377022" y="2811289"/>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00B050"/>
                  </a:solidFill>
                  <a:latin typeface="Courier New" pitchFamily="49" charset="0"/>
                  <a:cs typeface="+mn-cs"/>
                </a:rPr>
                <a:t>00</a:t>
              </a:r>
              <a:endParaRPr lang="en-US" sz="1800" dirty="0">
                <a:solidFill>
                  <a:srgbClr val="00B050"/>
                </a:solidFill>
                <a:latin typeface="Courier New" pitchFamily="49" charset="0"/>
                <a:cs typeface="+mn-cs"/>
              </a:endParaRPr>
            </a:p>
          </p:txBody>
        </p:sp>
        <p:sp>
          <p:nvSpPr>
            <p:cNvPr id="83" name="Rectangle 25"/>
            <p:cNvSpPr>
              <a:spLocks noChangeArrowheads="1"/>
            </p:cNvSpPr>
            <p:nvPr/>
          </p:nvSpPr>
          <p:spPr bwMode="auto">
            <a:xfrm>
              <a:off x="2826285" y="2811289"/>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00B050"/>
                  </a:solidFill>
                  <a:latin typeface="Courier New" pitchFamily="49" charset="0"/>
                  <a:cs typeface="+mn-cs"/>
                </a:rPr>
                <a:t>48</a:t>
              </a:r>
              <a:endParaRPr lang="en-US" sz="1800" dirty="0">
                <a:solidFill>
                  <a:srgbClr val="00B050"/>
                </a:solidFill>
                <a:latin typeface="Courier New" pitchFamily="49" charset="0"/>
                <a:cs typeface="+mn-cs"/>
              </a:endParaRPr>
            </a:p>
          </p:txBody>
        </p:sp>
        <p:sp>
          <p:nvSpPr>
            <p:cNvPr id="84" name="Rectangle 26"/>
            <p:cNvSpPr>
              <a:spLocks noChangeArrowheads="1"/>
            </p:cNvSpPr>
            <p:nvPr/>
          </p:nvSpPr>
          <p:spPr bwMode="auto">
            <a:xfrm>
              <a:off x="3275547" y="2811289"/>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00B050"/>
                  </a:solidFill>
                  <a:latin typeface="Courier New" pitchFamily="49" charset="0"/>
                  <a:cs typeface="+mn-cs"/>
                </a:rPr>
                <a:t>83</a:t>
              </a:r>
              <a:endParaRPr lang="en-US" sz="1800" dirty="0">
                <a:solidFill>
                  <a:srgbClr val="00B050"/>
                </a:solidFill>
                <a:latin typeface="Courier New" pitchFamily="49" charset="0"/>
                <a:cs typeface="+mn-cs"/>
              </a:endParaRPr>
            </a:p>
          </p:txBody>
        </p:sp>
        <p:sp>
          <p:nvSpPr>
            <p:cNvPr id="85" name="Rectangle 27"/>
            <p:cNvSpPr>
              <a:spLocks noChangeArrowheads="1"/>
            </p:cNvSpPr>
            <p:nvPr/>
          </p:nvSpPr>
          <p:spPr bwMode="auto">
            <a:xfrm>
              <a:off x="3724810" y="2811289"/>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00B050"/>
                  </a:solidFill>
                  <a:latin typeface="Courier New" pitchFamily="49" charset="0"/>
                  <a:cs typeface="+mn-cs"/>
                </a:rPr>
                <a:t>80</a:t>
              </a:r>
              <a:endParaRPr lang="en-US" sz="1800" dirty="0">
                <a:solidFill>
                  <a:srgbClr val="00B050"/>
                </a:solidFill>
                <a:latin typeface="Courier New" pitchFamily="49" charset="0"/>
                <a:cs typeface="+mn-cs"/>
              </a:endParaRPr>
            </a:p>
          </p:txBody>
        </p:sp>
      </p:grpSp>
      <p:sp>
        <p:nvSpPr>
          <p:cNvPr id="86" name="Line 29"/>
          <p:cNvSpPr>
            <a:spLocks noChangeShapeType="1"/>
          </p:cNvSpPr>
          <p:nvPr/>
        </p:nvSpPr>
        <p:spPr bwMode="auto">
          <a:xfrm flipH="1">
            <a:off x="2362200" y="3031907"/>
            <a:ext cx="450850" cy="0"/>
          </a:xfrm>
          <a:prstGeom prst="line">
            <a:avLst/>
          </a:prstGeom>
          <a:noFill/>
          <a:ln w="28575">
            <a:solidFill>
              <a:srgbClr val="C00000"/>
            </a:solidFill>
            <a:round/>
            <a:headEnd/>
            <a:tailEnd type="triangle" w="med" len="med"/>
          </a:ln>
        </p:spPr>
        <p:txBody>
          <a:bodyPr/>
          <a:lstStyle/>
          <a:p>
            <a:endParaRPr lang="en-US"/>
          </a:p>
        </p:txBody>
      </p:sp>
      <p:sp>
        <p:nvSpPr>
          <p:cNvPr id="87" name="Rectangle 30"/>
          <p:cNvSpPr>
            <a:spLocks noChangeArrowheads="1"/>
          </p:cNvSpPr>
          <p:nvPr/>
        </p:nvSpPr>
        <p:spPr bwMode="auto">
          <a:xfrm>
            <a:off x="2762250" y="2858869"/>
            <a:ext cx="819150" cy="369332"/>
          </a:xfrm>
          <a:prstGeom prst="rect">
            <a:avLst/>
          </a:prstGeom>
          <a:noFill/>
          <a:ln w="9525">
            <a:noFill/>
            <a:miter lim="800000"/>
            <a:headEnd/>
            <a:tailEnd/>
          </a:ln>
        </p:spPr>
        <p:txBody>
          <a:bodyPr wrap="square">
            <a:spAutoFit/>
          </a:bodyPr>
          <a:lstStyle/>
          <a:p>
            <a:r>
              <a:rPr lang="en-US" sz="1800" dirty="0" smtClean="0">
                <a:solidFill>
                  <a:srgbClr val="C00000"/>
                </a:solidFill>
                <a:latin typeface="Courier New" pitchFamily="49" charset="0"/>
              </a:rPr>
              <a:t>%</a:t>
            </a:r>
            <a:r>
              <a:rPr lang="en-US" sz="1800" dirty="0" err="1" smtClean="0">
                <a:solidFill>
                  <a:srgbClr val="C00000"/>
                </a:solidFill>
                <a:latin typeface="Courier New" pitchFamily="49" charset="0"/>
              </a:rPr>
              <a:t>rsp</a:t>
            </a:r>
            <a:endParaRPr lang="en-US" sz="1800" dirty="0">
              <a:solidFill>
                <a:srgbClr val="C00000"/>
              </a:solidFill>
              <a:latin typeface="Courier New" pitchFamily="49" charset="0"/>
            </a:endParaRPr>
          </a:p>
        </p:txBody>
      </p:sp>
      <p:sp>
        <p:nvSpPr>
          <p:cNvPr id="89" name="Rectangle 5"/>
          <p:cNvSpPr>
            <a:spLocks noChangeArrowheads="1"/>
          </p:cNvSpPr>
          <p:nvPr/>
        </p:nvSpPr>
        <p:spPr bwMode="auto">
          <a:xfrm>
            <a:off x="3707101" y="4701902"/>
            <a:ext cx="3962400" cy="643766"/>
          </a:xfrm>
          <a:prstGeom prst="rect">
            <a:avLst/>
          </a:prstGeom>
          <a:solidFill>
            <a:srgbClr val="F1C7C7"/>
          </a:solidFill>
          <a:ln w="12700">
            <a:solidFill>
              <a:schemeClr val="tx1"/>
            </a:solidFill>
            <a:miter lim="800000"/>
            <a:headEnd/>
            <a:tailEnd/>
          </a:ln>
        </p:spPr>
        <p:txBody>
          <a:bodyPr wrap="square" lIns="90487" tIns="44450" rIns="90487" bIns="44450">
            <a:spAutoFit/>
          </a:bodyPr>
          <a:lstStyle/>
          <a:p>
            <a:pPr eaLnBrk="0" hangingPunct="0">
              <a:tabLst>
                <a:tab pos="457200" algn="l"/>
                <a:tab pos="1485900" algn="l"/>
              </a:tabLst>
            </a:pPr>
            <a:r>
              <a:rPr lang="ro-RO" sz="1800" dirty="0" smtClean="0">
                <a:solidFill>
                  <a:srgbClr val="7030A0"/>
                </a:solidFill>
                <a:latin typeface="Courier New" pitchFamily="49" charset="0"/>
                <a:ea typeface="MS Mincho" pitchFamily="49" charset="-128"/>
              </a:rPr>
              <a:t>00000000004006fb </a:t>
            </a:r>
            <a:r>
              <a:rPr lang="ro-RO" sz="1800" dirty="0">
                <a:solidFill>
                  <a:srgbClr val="7030A0"/>
                </a:solidFill>
                <a:latin typeface="Courier New" pitchFamily="49" charset="0"/>
                <a:ea typeface="MS Mincho" pitchFamily="49" charset="-128"/>
              </a:rPr>
              <a:t>&lt;smash&gt;:</a:t>
            </a:r>
          </a:p>
          <a:p>
            <a:pPr eaLnBrk="0" hangingPunct="0">
              <a:tabLst>
                <a:tab pos="457200" algn="l"/>
                <a:tab pos="1485900" algn="l"/>
              </a:tabLst>
            </a:pPr>
            <a:r>
              <a:rPr lang="ro-RO" sz="1800" dirty="0">
                <a:solidFill>
                  <a:srgbClr val="7030A0"/>
                </a:solidFill>
                <a:latin typeface="Courier New" pitchFamily="49" charset="0"/>
                <a:ea typeface="MS Mincho" pitchFamily="49" charset="-128"/>
              </a:rPr>
              <a:t>  </a:t>
            </a:r>
            <a:r>
              <a:rPr lang="ro-RO" sz="1800" dirty="0" smtClean="0">
                <a:solidFill>
                  <a:srgbClr val="7030A0"/>
                </a:solidFill>
                <a:latin typeface="Courier New" pitchFamily="49" charset="0"/>
                <a:ea typeface="MS Mincho" pitchFamily="49" charset="-128"/>
              </a:rPr>
              <a:t>4006fb:       </a:t>
            </a:r>
            <a:r>
              <a:rPr lang="ro-RO" sz="1800" dirty="0">
                <a:solidFill>
                  <a:srgbClr val="7030A0"/>
                </a:solidFill>
                <a:latin typeface="Courier New" pitchFamily="49" charset="0"/>
                <a:ea typeface="MS Mincho" pitchFamily="49" charset="-128"/>
              </a:rPr>
              <a:t>48 83 ec </a:t>
            </a:r>
            <a:r>
              <a:rPr lang="ro-RO" sz="1800" dirty="0" smtClean="0">
                <a:solidFill>
                  <a:srgbClr val="7030A0"/>
                </a:solidFill>
                <a:latin typeface="Courier New" pitchFamily="49" charset="0"/>
                <a:ea typeface="MS Mincho" pitchFamily="49" charset="-128"/>
              </a:rPr>
              <a:t>08</a:t>
            </a:r>
            <a:endParaRPr lang="ro-RO" sz="1800" dirty="0">
              <a:solidFill>
                <a:srgbClr val="7030A0"/>
              </a:solidFill>
              <a:latin typeface="Courier New" pitchFamily="49" charset="0"/>
              <a:ea typeface="MS Mincho" pitchFamily="49" charset="-128"/>
            </a:endParaRPr>
          </a:p>
        </p:txBody>
      </p:sp>
      <p:sp>
        <p:nvSpPr>
          <p:cNvPr id="90" name="TextBox 89"/>
          <p:cNvSpPr txBox="1">
            <a:spLocks noChangeArrowheads="1"/>
          </p:cNvSpPr>
          <p:nvPr/>
        </p:nvSpPr>
        <p:spPr bwMode="auto">
          <a:xfrm>
            <a:off x="5562600" y="2882932"/>
            <a:ext cx="1454820" cy="369332"/>
          </a:xfrm>
          <a:prstGeom prst="rect">
            <a:avLst/>
          </a:prstGeom>
          <a:noFill/>
          <a:ln w="9525">
            <a:noFill/>
            <a:miter lim="800000"/>
            <a:headEnd/>
            <a:tailEnd/>
          </a:ln>
        </p:spPr>
        <p:txBody>
          <a:bodyPr wrap="none">
            <a:spAutoFit/>
          </a:bodyPr>
          <a:lstStyle/>
          <a:p>
            <a:pPr eaLnBrk="0" hangingPunct="0"/>
            <a:r>
              <a:rPr lang="en-US" sz="1800" i="1" dirty="0" smtClean="0">
                <a:solidFill>
                  <a:srgbClr val="C00000"/>
                </a:solidFill>
                <a:latin typeface="Calibri" pitchFamily="34" charset="0"/>
              </a:rPr>
              <a:t>Target  Code</a:t>
            </a:r>
            <a:endParaRPr lang="en-US" sz="1800" i="1" dirty="0">
              <a:solidFill>
                <a:srgbClr val="C00000"/>
              </a:solidFill>
              <a:latin typeface="Calibri" pitchFamily="34" charset="0"/>
            </a:endParaRPr>
          </a:p>
        </p:txBody>
      </p:sp>
      <p:sp>
        <p:nvSpPr>
          <p:cNvPr id="92" name="TextBox 91"/>
          <p:cNvSpPr txBox="1">
            <a:spLocks noChangeArrowheads="1"/>
          </p:cNvSpPr>
          <p:nvPr/>
        </p:nvSpPr>
        <p:spPr bwMode="auto">
          <a:xfrm>
            <a:off x="533400" y="5345668"/>
            <a:ext cx="2042384" cy="369332"/>
          </a:xfrm>
          <a:prstGeom prst="rect">
            <a:avLst/>
          </a:prstGeom>
          <a:noFill/>
          <a:ln w="9525">
            <a:noFill/>
            <a:miter lim="800000"/>
            <a:headEnd/>
            <a:tailEnd/>
          </a:ln>
        </p:spPr>
        <p:txBody>
          <a:bodyPr wrap="none">
            <a:spAutoFit/>
          </a:bodyPr>
          <a:lstStyle/>
          <a:p>
            <a:pPr eaLnBrk="0" hangingPunct="0"/>
            <a:r>
              <a:rPr lang="en-US" sz="1800" i="1" dirty="0" smtClean="0">
                <a:solidFill>
                  <a:srgbClr val="C00000"/>
                </a:solidFill>
                <a:latin typeface="Calibri" pitchFamily="34" charset="0"/>
              </a:rPr>
              <a:t>Attack String (Hex)</a:t>
            </a:r>
            <a:endParaRPr lang="en-US" sz="1800" i="1" dirty="0">
              <a:solidFill>
                <a:srgbClr val="C00000"/>
              </a:solidFill>
              <a:latin typeface="Calibri" pitchFamily="34" charset="0"/>
            </a:endParaRPr>
          </a:p>
        </p:txBody>
      </p:sp>
      <p:grpSp>
        <p:nvGrpSpPr>
          <p:cNvPr id="3" name="Group 2"/>
          <p:cNvGrpSpPr/>
          <p:nvPr/>
        </p:nvGrpSpPr>
        <p:grpSpPr>
          <a:xfrm>
            <a:off x="190499" y="2503486"/>
            <a:ext cx="2139951" cy="2449514"/>
            <a:chOff x="190499" y="2503486"/>
            <a:chExt cx="2139951" cy="2449514"/>
          </a:xfrm>
        </p:grpSpPr>
        <p:sp>
          <p:nvSpPr>
            <p:cNvPr id="360470" name="Rectangle 22"/>
            <p:cNvSpPr>
              <a:spLocks noChangeArrowheads="1"/>
            </p:cNvSpPr>
            <p:nvPr/>
          </p:nvSpPr>
          <p:spPr bwMode="auto">
            <a:xfrm>
              <a:off x="533400" y="2503486"/>
              <a:ext cx="1797050" cy="608299"/>
            </a:xfrm>
            <a:prstGeom prst="rect">
              <a:avLst/>
            </a:prstGeom>
            <a:solidFill>
              <a:schemeClr val="bg1">
                <a:lumMod val="95000"/>
              </a:schemeClr>
            </a:solidFill>
            <a:ln w="28575">
              <a:solidFill>
                <a:schemeClr val="tx1"/>
              </a:solidFill>
              <a:miter lim="800000"/>
              <a:headEnd/>
              <a:tailEnd/>
            </a:ln>
            <a:effectLst/>
          </p:spPr>
          <p:txBody>
            <a:bodyPr wrap="none" anchor="ctr"/>
            <a:lstStyle/>
            <a:p>
              <a:pPr algn="ctr">
                <a:defRPr/>
              </a:pPr>
              <a:r>
                <a:rPr lang="en-US" sz="1800" b="0" dirty="0">
                  <a:latin typeface="Calibri" pitchFamily="34" charset="0"/>
                  <a:cs typeface="+mn-cs"/>
                </a:rPr>
                <a:t>Return </a:t>
              </a:r>
              <a:r>
                <a:rPr lang="en-US" sz="1800" b="0" dirty="0" smtClean="0">
                  <a:latin typeface="Calibri" pitchFamily="34" charset="0"/>
                  <a:cs typeface="+mn-cs"/>
                </a:rPr>
                <a:t>Address</a:t>
              </a:r>
            </a:p>
            <a:p>
              <a:pPr algn="ctr">
                <a:defRPr/>
              </a:pPr>
              <a:r>
                <a:rPr lang="en-US" sz="1800" b="0" dirty="0" smtClean="0">
                  <a:latin typeface="Calibri" pitchFamily="34" charset="0"/>
                  <a:cs typeface="+mn-cs"/>
                </a:rPr>
                <a:t>(8 bytes)</a:t>
              </a:r>
              <a:endParaRPr lang="en-US" sz="1800" b="0" dirty="0">
                <a:latin typeface="Calibri" pitchFamily="34" charset="0"/>
                <a:cs typeface="+mn-cs"/>
              </a:endParaRPr>
            </a:p>
          </p:txBody>
        </p:sp>
        <p:grpSp>
          <p:nvGrpSpPr>
            <p:cNvPr id="2" name="Group 1"/>
            <p:cNvGrpSpPr/>
            <p:nvPr/>
          </p:nvGrpSpPr>
          <p:grpSpPr>
            <a:xfrm>
              <a:off x="533400" y="4648200"/>
              <a:ext cx="1797050" cy="304800"/>
              <a:chOff x="533400" y="4648200"/>
              <a:chExt cx="1797050" cy="304800"/>
            </a:xfrm>
          </p:grpSpPr>
          <p:sp>
            <p:nvSpPr>
              <p:cNvPr id="360472" name="Rectangle 24"/>
              <p:cNvSpPr>
                <a:spLocks noChangeArrowheads="1"/>
              </p:cNvSpPr>
              <p:nvPr/>
            </p:nvSpPr>
            <p:spPr bwMode="auto">
              <a:xfrm>
                <a:off x="533400" y="4648200"/>
                <a:ext cx="449263" cy="304800"/>
              </a:xfrm>
              <a:prstGeom prst="rect">
                <a:avLst/>
              </a:prstGeom>
              <a:solidFill>
                <a:schemeClr val="bg1">
                  <a:lumMod val="75000"/>
                </a:schemeClr>
              </a:solidFill>
              <a:ln w="28575">
                <a:solidFill>
                  <a:schemeClr val="tx1"/>
                </a:solidFill>
                <a:miter lim="800000"/>
                <a:headEnd/>
                <a:tailEnd/>
              </a:ln>
              <a:effectLst/>
            </p:spPr>
            <p:txBody>
              <a:bodyPr wrap="none" anchor="ctr"/>
              <a:lstStyle/>
              <a:p>
                <a:pPr algn="ctr">
                  <a:defRPr/>
                </a:pPr>
                <a:r>
                  <a:rPr lang="en-US" sz="1800" dirty="0" smtClean="0">
                    <a:solidFill>
                      <a:srgbClr val="000000"/>
                    </a:solidFill>
                    <a:latin typeface="Courier New" pitchFamily="49" charset="0"/>
                    <a:cs typeface="+mn-cs"/>
                  </a:rPr>
                  <a:t>33</a:t>
                </a:r>
                <a:endParaRPr lang="en-US" sz="1800" dirty="0">
                  <a:solidFill>
                    <a:srgbClr val="000000"/>
                  </a:solidFill>
                  <a:latin typeface="Courier New" pitchFamily="49" charset="0"/>
                  <a:cs typeface="+mn-cs"/>
                </a:endParaRPr>
              </a:p>
            </p:txBody>
          </p:sp>
          <p:sp>
            <p:nvSpPr>
              <p:cNvPr id="360473" name="Rectangle 25"/>
              <p:cNvSpPr>
                <a:spLocks noChangeArrowheads="1"/>
              </p:cNvSpPr>
              <p:nvPr/>
            </p:nvSpPr>
            <p:spPr bwMode="auto">
              <a:xfrm>
                <a:off x="982663" y="4648200"/>
                <a:ext cx="449262" cy="304800"/>
              </a:xfrm>
              <a:prstGeom prst="rect">
                <a:avLst/>
              </a:prstGeom>
              <a:solidFill>
                <a:srgbClr val="BFBFBF"/>
              </a:solidFill>
              <a:ln w="28575">
                <a:solidFill>
                  <a:schemeClr val="tx1"/>
                </a:solidFill>
                <a:miter lim="800000"/>
                <a:headEnd/>
                <a:tailEnd/>
              </a:ln>
              <a:effectLst/>
            </p:spPr>
            <p:txBody>
              <a:bodyPr wrap="none" anchor="ctr"/>
              <a:lstStyle/>
              <a:p>
                <a:pPr algn="ctr">
                  <a:defRPr/>
                </a:pPr>
                <a:r>
                  <a:rPr lang="en-US" sz="1800" dirty="0" smtClean="0">
                    <a:solidFill>
                      <a:srgbClr val="000000"/>
                    </a:solidFill>
                    <a:latin typeface="Courier New" pitchFamily="49" charset="0"/>
                    <a:cs typeface="+mn-cs"/>
                  </a:rPr>
                  <a:t>32</a:t>
                </a:r>
                <a:endParaRPr lang="en-US" sz="1800" dirty="0">
                  <a:solidFill>
                    <a:srgbClr val="000000"/>
                  </a:solidFill>
                  <a:latin typeface="Courier New" pitchFamily="49" charset="0"/>
                  <a:cs typeface="+mn-cs"/>
                </a:endParaRPr>
              </a:p>
            </p:txBody>
          </p:sp>
          <p:sp>
            <p:nvSpPr>
              <p:cNvPr id="360474" name="Rectangle 26"/>
              <p:cNvSpPr>
                <a:spLocks noChangeArrowheads="1"/>
              </p:cNvSpPr>
              <p:nvPr/>
            </p:nvSpPr>
            <p:spPr bwMode="auto">
              <a:xfrm>
                <a:off x="1431925" y="4648200"/>
                <a:ext cx="449263" cy="304800"/>
              </a:xfrm>
              <a:prstGeom prst="rect">
                <a:avLst/>
              </a:prstGeom>
              <a:solidFill>
                <a:srgbClr val="BFBFBF"/>
              </a:solidFill>
              <a:ln w="28575">
                <a:solidFill>
                  <a:schemeClr val="tx1"/>
                </a:solidFill>
                <a:miter lim="800000"/>
                <a:headEnd/>
                <a:tailEnd/>
              </a:ln>
              <a:effectLst/>
            </p:spPr>
            <p:txBody>
              <a:bodyPr wrap="none" anchor="ctr"/>
              <a:lstStyle/>
              <a:p>
                <a:pPr algn="ctr">
                  <a:defRPr/>
                </a:pPr>
                <a:r>
                  <a:rPr lang="en-US" sz="1800" dirty="0" smtClean="0">
                    <a:solidFill>
                      <a:srgbClr val="000000"/>
                    </a:solidFill>
                    <a:latin typeface="Courier New" pitchFamily="49" charset="0"/>
                    <a:cs typeface="+mn-cs"/>
                  </a:rPr>
                  <a:t>31</a:t>
                </a:r>
                <a:endParaRPr lang="en-US" sz="1800" dirty="0">
                  <a:solidFill>
                    <a:srgbClr val="000000"/>
                  </a:solidFill>
                  <a:latin typeface="Courier New" pitchFamily="49" charset="0"/>
                  <a:cs typeface="+mn-cs"/>
                </a:endParaRPr>
              </a:p>
            </p:txBody>
          </p:sp>
          <p:sp>
            <p:nvSpPr>
              <p:cNvPr id="360475" name="Rectangle 27"/>
              <p:cNvSpPr>
                <a:spLocks noChangeArrowheads="1"/>
              </p:cNvSpPr>
              <p:nvPr/>
            </p:nvSpPr>
            <p:spPr bwMode="auto">
              <a:xfrm>
                <a:off x="1881188" y="4648200"/>
                <a:ext cx="449262" cy="304800"/>
              </a:xfrm>
              <a:prstGeom prst="rect">
                <a:avLst/>
              </a:prstGeom>
              <a:solidFill>
                <a:srgbClr val="BFBFBF"/>
              </a:solidFill>
              <a:ln w="28575">
                <a:solidFill>
                  <a:schemeClr val="tx1"/>
                </a:solidFill>
                <a:miter lim="800000"/>
                <a:headEnd/>
                <a:tailEnd/>
              </a:ln>
              <a:effectLst/>
            </p:spPr>
            <p:txBody>
              <a:bodyPr wrap="none" anchor="ctr"/>
              <a:lstStyle/>
              <a:p>
                <a:pPr algn="ctr">
                  <a:defRPr/>
                </a:pPr>
                <a:r>
                  <a:rPr lang="en-US" sz="1800" dirty="0" smtClean="0">
                    <a:solidFill>
                      <a:srgbClr val="000000"/>
                    </a:solidFill>
                    <a:latin typeface="Courier New" pitchFamily="49" charset="0"/>
                    <a:cs typeface="+mn-cs"/>
                  </a:rPr>
                  <a:t>30</a:t>
                </a:r>
                <a:endParaRPr lang="en-US" sz="1800" dirty="0">
                  <a:solidFill>
                    <a:srgbClr val="000000"/>
                  </a:solidFill>
                  <a:latin typeface="Courier New" pitchFamily="49" charset="0"/>
                  <a:cs typeface="+mn-cs"/>
                </a:endParaRPr>
              </a:p>
            </p:txBody>
          </p:sp>
        </p:grpSp>
        <p:sp>
          <p:nvSpPr>
            <p:cNvPr id="18" name="Rectangle 23"/>
            <p:cNvSpPr>
              <a:spLocks noChangeArrowheads="1"/>
            </p:cNvSpPr>
            <p:nvPr/>
          </p:nvSpPr>
          <p:spPr bwMode="auto">
            <a:xfrm>
              <a:off x="533400" y="3113087"/>
              <a:ext cx="1797050" cy="1531207"/>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algn="ctr">
                <a:defRPr/>
              </a:pPr>
              <a:r>
                <a:rPr lang="en-US" sz="1800" b="0" dirty="0" smtClean="0">
                  <a:latin typeface="Calibri" pitchFamily="34" charset="0"/>
                </a:rPr>
                <a:t>20 bytes unused</a:t>
              </a:r>
              <a:endParaRPr lang="en-US" sz="1800" dirty="0">
                <a:latin typeface="Courier New" pitchFamily="49" charset="0"/>
              </a:endParaRPr>
            </a:p>
          </p:txBody>
        </p:sp>
        <p:grpSp>
          <p:nvGrpSpPr>
            <p:cNvPr id="32" name="Group 31"/>
            <p:cNvGrpSpPr/>
            <p:nvPr/>
          </p:nvGrpSpPr>
          <p:grpSpPr>
            <a:xfrm>
              <a:off x="532564" y="2509716"/>
              <a:ext cx="1797050" cy="304800"/>
              <a:chOff x="2377022" y="2811289"/>
              <a:chExt cx="1797050" cy="304800"/>
            </a:xfrm>
            <a:solidFill>
              <a:srgbClr val="CDF1C5"/>
            </a:solidFill>
          </p:grpSpPr>
          <p:sp>
            <p:nvSpPr>
              <p:cNvPr id="33" name="Rectangle 24"/>
              <p:cNvSpPr>
                <a:spLocks noChangeArrowheads="1"/>
              </p:cNvSpPr>
              <p:nvPr/>
            </p:nvSpPr>
            <p:spPr bwMode="auto">
              <a:xfrm>
                <a:off x="2377022" y="2811289"/>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00</a:t>
                </a:r>
                <a:endParaRPr lang="en-US" sz="1800" dirty="0">
                  <a:solidFill>
                    <a:srgbClr val="C00000"/>
                  </a:solidFill>
                  <a:latin typeface="Courier New" pitchFamily="49" charset="0"/>
                  <a:cs typeface="+mn-cs"/>
                </a:endParaRPr>
              </a:p>
            </p:txBody>
          </p:sp>
          <p:sp>
            <p:nvSpPr>
              <p:cNvPr id="34" name="Rectangle 25"/>
              <p:cNvSpPr>
                <a:spLocks noChangeArrowheads="1"/>
              </p:cNvSpPr>
              <p:nvPr/>
            </p:nvSpPr>
            <p:spPr bwMode="auto">
              <a:xfrm>
                <a:off x="2826285" y="2811289"/>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00</a:t>
                </a:r>
                <a:endParaRPr lang="en-US" sz="1800" dirty="0">
                  <a:solidFill>
                    <a:srgbClr val="C00000"/>
                  </a:solidFill>
                  <a:latin typeface="Courier New" pitchFamily="49" charset="0"/>
                  <a:cs typeface="+mn-cs"/>
                </a:endParaRPr>
              </a:p>
            </p:txBody>
          </p:sp>
          <p:sp>
            <p:nvSpPr>
              <p:cNvPr id="35" name="Rectangle 26"/>
              <p:cNvSpPr>
                <a:spLocks noChangeArrowheads="1"/>
              </p:cNvSpPr>
              <p:nvPr/>
            </p:nvSpPr>
            <p:spPr bwMode="auto">
              <a:xfrm>
                <a:off x="3275547" y="2811289"/>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07</a:t>
                </a:r>
                <a:endParaRPr lang="en-US" sz="1800" dirty="0">
                  <a:solidFill>
                    <a:srgbClr val="C00000"/>
                  </a:solidFill>
                  <a:latin typeface="Courier New" pitchFamily="49" charset="0"/>
                  <a:cs typeface="+mn-cs"/>
                </a:endParaRPr>
              </a:p>
            </p:txBody>
          </p:sp>
          <p:sp>
            <p:nvSpPr>
              <p:cNvPr id="36" name="Rectangle 27"/>
              <p:cNvSpPr>
                <a:spLocks noChangeArrowheads="1"/>
              </p:cNvSpPr>
              <p:nvPr/>
            </p:nvSpPr>
            <p:spPr bwMode="auto">
              <a:xfrm>
                <a:off x="3724810" y="2811289"/>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FF</a:t>
                </a:r>
                <a:endParaRPr lang="en-US" sz="1800" dirty="0">
                  <a:solidFill>
                    <a:srgbClr val="C00000"/>
                  </a:solidFill>
                  <a:latin typeface="Courier New" pitchFamily="49" charset="0"/>
                  <a:cs typeface="+mn-cs"/>
                </a:endParaRPr>
              </a:p>
            </p:txBody>
          </p:sp>
        </p:grpSp>
        <p:grpSp>
          <p:nvGrpSpPr>
            <p:cNvPr id="43" name="Group 42"/>
            <p:cNvGrpSpPr/>
            <p:nvPr/>
          </p:nvGrpSpPr>
          <p:grpSpPr>
            <a:xfrm>
              <a:off x="533400" y="4336978"/>
              <a:ext cx="1797050" cy="304800"/>
              <a:chOff x="533400" y="4648200"/>
              <a:chExt cx="1797050" cy="304800"/>
            </a:xfrm>
            <a:solidFill>
              <a:schemeClr val="bg2">
                <a:lumMod val="40000"/>
                <a:lumOff val="60000"/>
              </a:schemeClr>
            </a:solidFill>
          </p:grpSpPr>
          <p:sp>
            <p:nvSpPr>
              <p:cNvPr id="44" name="Rectangle 24"/>
              <p:cNvSpPr>
                <a:spLocks noChangeArrowheads="1"/>
              </p:cNvSpPr>
              <p:nvPr/>
            </p:nvSpPr>
            <p:spPr bwMode="auto">
              <a:xfrm>
                <a:off x="533400" y="4648200"/>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37</a:t>
                </a:r>
                <a:endParaRPr lang="en-US" sz="1800" dirty="0">
                  <a:latin typeface="Courier New" pitchFamily="49" charset="0"/>
                  <a:cs typeface="+mn-cs"/>
                </a:endParaRPr>
              </a:p>
            </p:txBody>
          </p:sp>
          <p:sp>
            <p:nvSpPr>
              <p:cNvPr id="45" name="Rectangle 25"/>
              <p:cNvSpPr>
                <a:spLocks noChangeArrowheads="1"/>
              </p:cNvSpPr>
              <p:nvPr/>
            </p:nvSpPr>
            <p:spPr bwMode="auto">
              <a:xfrm>
                <a:off x="982663" y="4648200"/>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36</a:t>
                </a:r>
                <a:endParaRPr lang="en-US" sz="1800" dirty="0">
                  <a:latin typeface="Courier New" pitchFamily="49" charset="0"/>
                  <a:cs typeface="+mn-cs"/>
                </a:endParaRPr>
              </a:p>
            </p:txBody>
          </p:sp>
          <p:sp>
            <p:nvSpPr>
              <p:cNvPr id="46" name="Rectangle 26"/>
              <p:cNvSpPr>
                <a:spLocks noChangeArrowheads="1"/>
              </p:cNvSpPr>
              <p:nvPr/>
            </p:nvSpPr>
            <p:spPr bwMode="auto">
              <a:xfrm>
                <a:off x="1431925" y="4648200"/>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35</a:t>
                </a:r>
                <a:endParaRPr lang="en-US" sz="1800" dirty="0">
                  <a:latin typeface="Courier New" pitchFamily="49" charset="0"/>
                  <a:cs typeface="+mn-cs"/>
                </a:endParaRPr>
              </a:p>
            </p:txBody>
          </p:sp>
          <p:sp>
            <p:nvSpPr>
              <p:cNvPr id="47" name="Rectangle 27"/>
              <p:cNvSpPr>
                <a:spLocks noChangeArrowheads="1"/>
              </p:cNvSpPr>
              <p:nvPr/>
            </p:nvSpPr>
            <p:spPr bwMode="auto">
              <a:xfrm>
                <a:off x="1881188" y="4648200"/>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000000"/>
                    </a:solidFill>
                    <a:latin typeface="Courier New" pitchFamily="49" charset="0"/>
                    <a:cs typeface="+mn-cs"/>
                  </a:rPr>
                  <a:t>34</a:t>
                </a:r>
                <a:endParaRPr lang="en-US" sz="1800" dirty="0">
                  <a:solidFill>
                    <a:srgbClr val="000000"/>
                  </a:solidFill>
                  <a:latin typeface="Courier New" pitchFamily="49" charset="0"/>
                  <a:cs typeface="+mn-cs"/>
                </a:endParaRPr>
              </a:p>
            </p:txBody>
          </p:sp>
        </p:grpSp>
        <p:grpSp>
          <p:nvGrpSpPr>
            <p:cNvPr id="48" name="Group 47"/>
            <p:cNvGrpSpPr/>
            <p:nvPr/>
          </p:nvGrpSpPr>
          <p:grpSpPr>
            <a:xfrm>
              <a:off x="533400" y="4025756"/>
              <a:ext cx="1797050" cy="304800"/>
              <a:chOff x="533400" y="4648200"/>
              <a:chExt cx="1797050" cy="304800"/>
            </a:xfrm>
            <a:solidFill>
              <a:schemeClr val="bg2">
                <a:lumMod val="40000"/>
                <a:lumOff val="60000"/>
              </a:schemeClr>
            </a:solidFill>
          </p:grpSpPr>
          <p:sp>
            <p:nvSpPr>
              <p:cNvPr id="49" name="Rectangle 24"/>
              <p:cNvSpPr>
                <a:spLocks noChangeArrowheads="1"/>
              </p:cNvSpPr>
              <p:nvPr/>
            </p:nvSpPr>
            <p:spPr bwMode="auto">
              <a:xfrm>
                <a:off x="533400" y="4648200"/>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31</a:t>
                </a:r>
                <a:endParaRPr lang="en-US" sz="1800" dirty="0">
                  <a:latin typeface="Courier New" pitchFamily="49" charset="0"/>
                  <a:cs typeface="+mn-cs"/>
                </a:endParaRPr>
              </a:p>
            </p:txBody>
          </p:sp>
          <p:sp>
            <p:nvSpPr>
              <p:cNvPr id="50" name="Rectangle 25"/>
              <p:cNvSpPr>
                <a:spLocks noChangeArrowheads="1"/>
              </p:cNvSpPr>
              <p:nvPr/>
            </p:nvSpPr>
            <p:spPr bwMode="auto">
              <a:xfrm>
                <a:off x="982663" y="4648200"/>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30</a:t>
                </a:r>
                <a:endParaRPr lang="en-US" sz="1800" dirty="0">
                  <a:latin typeface="Courier New" pitchFamily="49" charset="0"/>
                  <a:cs typeface="+mn-cs"/>
                </a:endParaRPr>
              </a:p>
            </p:txBody>
          </p:sp>
          <p:sp>
            <p:nvSpPr>
              <p:cNvPr id="51" name="Rectangle 26"/>
              <p:cNvSpPr>
                <a:spLocks noChangeArrowheads="1"/>
              </p:cNvSpPr>
              <p:nvPr/>
            </p:nvSpPr>
            <p:spPr bwMode="auto">
              <a:xfrm>
                <a:off x="1431925" y="4648200"/>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39</a:t>
                </a:r>
                <a:endParaRPr lang="en-US" sz="1800" dirty="0">
                  <a:latin typeface="Courier New" pitchFamily="49" charset="0"/>
                  <a:cs typeface="+mn-cs"/>
                </a:endParaRPr>
              </a:p>
            </p:txBody>
          </p:sp>
          <p:sp>
            <p:nvSpPr>
              <p:cNvPr id="52" name="Rectangle 27"/>
              <p:cNvSpPr>
                <a:spLocks noChangeArrowheads="1"/>
              </p:cNvSpPr>
              <p:nvPr/>
            </p:nvSpPr>
            <p:spPr bwMode="auto">
              <a:xfrm>
                <a:off x="1881188" y="4648200"/>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38</a:t>
                </a:r>
                <a:endParaRPr lang="en-US" sz="1800" dirty="0">
                  <a:latin typeface="Courier New" pitchFamily="49" charset="0"/>
                  <a:cs typeface="+mn-cs"/>
                </a:endParaRPr>
              </a:p>
            </p:txBody>
          </p:sp>
        </p:grpSp>
        <p:grpSp>
          <p:nvGrpSpPr>
            <p:cNvPr id="53" name="Group 52"/>
            <p:cNvGrpSpPr/>
            <p:nvPr/>
          </p:nvGrpSpPr>
          <p:grpSpPr>
            <a:xfrm>
              <a:off x="533400" y="3714534"/>
              <a:ext cx="1797050" cy="304800"/>
              <a:chOff x="533400" y="4648200"/>
              <a:chExt cx="1797050" cy="304800"/>
            </a:xfrm>
            <a:solidFill>
              <a:schemeClr val="bg2">
                <a:lumMod val="40000"/>
                <a:lumOff val="60000"/>
              </a:schemeClr>
            </a:solidFill>
          </p:grpSpPr>
          <p:sp>
            <p:nvSpPr>
              <p:cNvPr id="54" name="Rectangle 24"/>
              <p:cNvSpPr>
                <a:spLocks noChangeArrowheads="1"/>
              </p:cNvSpPr>
              <p:nvPr/>
            </p:nvSpPr>
            <p:spPr bwMode="auto">
              <a:xfrm>
                <a:off x="533400" y="4648200"/>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35</a:t>
                </a:r>
                <a:endParaRPr lang="en-US" sz="1800" dirty="0">
                  <a:latin typeface="Courier New" pitchFamily="49" charset="0"/>
                  <a:cs typeface="+mn-cs"/>
                </a:endParaRPr>
              </a:p>
            </p:txBody>
          </p:sp>
          <p:sp>
            <p:nvSpPr>
              <p:cNvPr id="55" name="Rectangle 25"/>
              <p:cNvSpPr>
                <a:spLocks noChangeArrowheads="1"/>
              </p:cNvSpPr>
              <p:nvPr/>
            </p:nvSpPr>
            <p:spPr bwMode="auto">
              <a:xfrm>
                <a:off x="982663" y="4648200"/>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34</a:t>
                </a:r>
                <a:endParaRPr lang="en-US" sz="1800" dirty="0">
                  <a:latin typeface="Courier New" pitchFamily="49" charset="0"/>
                  <a:cs typeface="+mn-cs"/>
                </a:endParaRPr>
              </a:p>
            </p:txBody>
          </p:sp>
          <p:sp>
            <p:nvSpPr>
              <p:cNvPr id="56" name="Rectangle 26"/>
              <p:cNvSpPr>
                <a:spLocks noChangeArrowheads="1"/>
              </p:cNvSpPr>
              <p:nvPr/>
            </p:nvSpPr>
            <p:spPr bwMode="auto">
              <a:xfrm>
                <a:off x="1431925" y="4648200"/>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33</a:t>
                </a:r>
                <a:endParaRPr lang="en-US" sz="1800" dirty="0">
                  <a:latin typeface="Courier New" pitchFamily="49" charset="0"/>
                  <a:cs typeface="+mn-cs"/>
                </a:endParaRPr>
              </a:p>
            </p:txBody>
          </p:sp>
          <p:sp>
            <p:nvSpPr>
              <p:cNvPr id="57" name="Rectangle 27"/>
              <p:cNvSpPr>
                <a:spLocks noChangeArrowheads="1"/>
              </p:cNvSpPr>
              <p:nvPr/>
            </p:nvSpPr>
            <p:spPr bwMode="auto">
              <a:xfrm>
                <a:off x="1881188" y="4648200"/>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32</a:t>
                </a:r>
                <a:endParaRPr lang="en-US" sz="1800" dirty="0">
                  <a:latin typeface="Courier New" pitchFamily="49" charset="0"/>
                  <a:cs typeface="+mn-cs"/>
                </a:endParaRPr>
              </a:p>
            </p:txBody>
          </p:sp>
        </p:grpSp>
        <p:grpSp>
          <p:nvGrpSpPr>
            <p:cNvPr id="58" name="Group 57"/>
            <p:cNvGrpSpPr/>
            <p:nvPr/>
          </p:nvGrpSpPr>
          <p:grpSpPr>
            <a:xfrm>
              <a:off x="533400" y="3403312"/>
              <a:ext cx="1797050" cy="304800"/>
              <a:chOff x="533400" y="4648200"/>
              <a:chExt cx="1797050" cy="304800"/>
            </a:xfrm>
            <a:solidFill>
              <a:schemeClr val="bg2">
                <a:lumMod val="40000"/>
                <a:lumOff val="60000"/>
              </a:schemeClr>
            </a:solidFill>
          </p:grpSpPr>
          <p:sp>
            <p:nvSpPr>
              <p:cNvPr id="59" name="Rectangle 24"/>
              <p:cNvSpPr>
                <a:spLocks noChangeArrowheads="1"/>
              </p:cNvSpPr>
              <p:nvPr/>
            </p:nvSpPr>
            <p:spPr bwMode="auto">
              <a:xfrm>
                <a:off x="533400" y="4648200"/>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39</a:t>
                </a:r>
                <a:endParaRPr lang="en-US" sz="1800" dirty="0">
                  <a:latin typeface="Courier New" pitchFamily="49" charset="0"/>
                  <a:cs typeface="+mn-cs"/>
                </a:endParaRPr>
              </a:p>
            </p:txBody>
          </p:sp>
          <p:sp>
            <p:nvSpPr>
              <p:cNvPr id="60" name="Rectangle 25"/>
              <p:cNvSpPr>
                <a:spLocks noChangeArrowheads="1"/>
              </p:cNvSpPr>
              <p:nvPr/>
            </p:nvSpPr>
            <p:spPr bwMode="auto">
              <a:xfrm>
                <a:off x="982663" y="4648200"/>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38</a:t>
                </a:r>
                <a:endParaRPr lang="en-US" sz="1800" dirty="0">
                  <a:latin typeface="Courier New" pitchFamily="49" charset="0"/>
                  <a:cs typeface="+mn-cs"/>
                </a:endParaRPr>
              </a:p>
            </p:txBody>
          </p:sp>
          <p:sp>
            <p:nvSpPr>
              <p:cNvPr id="61" name="Rectangle 26"/>
              <p:cNvSpPr>
                <a:spLocks noChangeArrowheads="1"/>
              </p:cNvSpPr>
              <p:nvPr/>
            </p:nvSpPr>
            <p:spPr bwMode="auto">
              <a:xfrm>
                <a:off x="1431925" y="4648200"/>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37</a:t>
                </a:r>
                <a:endParaRPr lang="en-US" sz="1800" dirty="0">
                  <a:latin typeface="Courier New" pitchFamily="49" charset="0"/>
                  <a:cs typeface="+mn-cs"/>
                </a:endParaRPr>
              </a:p>
            </p:txBody>
          </p:sp>
          <p:sp>
            <p:nvSpPr>
              <p:cNvPr id="62" name="Rectangle 27"/>
              <p:cNvSpPr>
                <a:spLocks noChangeArrowheads="1"/>
              </p:cNvSpPr>
              <p:nvPr/>
            </p:nvSpPr>
            <p:spPr bwMode="auto">
              <a:xfrm>
                <a:off x="1881188" y="4648200"/>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36</a:t>
                </a:r>
                <a:endParaRPr lang="en-US" sz="1800" dirty="0">
                  <a:latin typeface="Courier New" pitchFamily="49" charset="0"/>
                  <a:cs typeface="+mn-cs"/>
                </a:endParaRPr>
              </a:p>
            </p:txBody>
          </p:sp>
        </p:grpSp>
        <p:grpSp>
          <p:nvGrpSpPr>
            <p:cNvPr id="63" name="Group 62"/>
            <p:cNvGrpSpPr/>
            <p:nvPr/>
          </p:nvGrpSpPr>
          <p:grpSpPr>
            <a:xfrm>
              <a:off x="533400" y="3092090"/>
              <a:ext cx="1797050" cy="304800"/>
              <a:chOff x="533400" y="4648200"/>
              <a:chExt cx="1797050" cy="304800"/>
            </a:xfrm>
            <a:solidFill>
              <a:schemeClr val="bg2">
                <a:lumMod val="40000"/>
                <a:lumOff val="60000"/>
              </a:schemeClr>
            </a:solidFill>
          </p:grpSpPr>
          <p:sp>
            <p:nvSpPr>
              <p:cNvPr id="64" name="Rectangle 24"/>
              <p:cNvSpPr>
                <a:spLocks noChangeArrowheads="1"/>
              </p:cNvSpPr>
              <p:nvPr/>
            </p:nvSpPr>
            <p:spPr bwMode="auto">
              <a:xfrm>
                <a:off x="533400" y="4648200"/>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33</a:t>
                </a:r>
                <a:endParaRPr lang="en-US" sz="1800" dirty="0">
                  <a:latin typeface="Courier New" pitchFamily="49" charset="0"/>
                  <a:cs typeface="+mn-cs"/>
                </a:endParaRPr>
              </a:p>
            </p:txBody>
          </p:sp>
          <p:sp>
            <p:nvSpPr>
              <p:cNvPr id="65" name="Rectangle 25"/>
              <p:cNvSpPr>
                <a:spLocks noChangeArrowheads="1"/>
              </p:cNvSpPr>
              <p:nvPr/>
            </p:nvSpPr>
            <p:spPr bwMode="auto">
              <a:xfrm>
                <a:off x="982663" y="4648200"/>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32</a:t>
                </a:r>
                <a:endParaRPr lang="en-US" sz="1800" dirty="0">
                  <a:latin typeface="Courier New" pitchFamily="49" charset="0"/>
                  <a:cs typeface="+mn-cs"/>
                </a:endParaRPr>
              </a:p>
            </p:txBody>
          </p:sp>
          <p:sp>
            <p:nvSpPr>
              <p:cNvPr id="66" name="Rectangle 26"/>
              <p:cNvSpPr>
                <a:spLocks noChangeArrowheads="1"/>
              </p:cNvSpPr>
              <p:nvPr/>
            </p:nvSpPr>
            <p:spPr bwMode="auto">
              <a:xfrm>
                <a:off x="1431925" y="4648200"/>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31</a:t>
                </a:r>
                <a:endParaRPr lang="en-US" sz="1800" dirty="0">
                  <a:latin typeface="Courier New" pitchFamily="49" charset="0"/>
                  <a:cs typeface="+mn-cs"/>
                </a:endParaRPr>
              </a:p>
            </p:txBody>
          </p:sp>
          <p:sp>
            <p:nvSpPr>
              <p:cNvPr id="67" name="Rectangle 27"/>
              <p:cNvSpPr>
                <a:spLocks noChangeArrowheads="1"/>
              </p:cNvSpPr>
              <p:nvPr/>
            </p:nvSpPr>
            <p:spPr bwMode="auto">
              <a:xfrm>
                <a:off x="1881188" y="4648200"/>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30</a:t>
                </a:r>
                <a:endParaRPr lang="en-US" sz="1800" dirty="0">
                  <a:latin typeface="Courier New" pitchFamily="49" charset="0"/>
                  <a:cs typeface="+mn-cs"/>
                </a:endParaRPr>
              </a:p>
            </p:txBody>
          </p:sp>
        </p:grpSp>
        <p:grpSp>
          <p:nvGrpSpPr>
            <p:cNvPr id="68" name="Group 67"/>
            <p:cNvGrpSpPr/>
            <p:nvPr/>
          </p:nvGrpSpPr>
          <p:grpSpPr>
            <a:xfrm>
              <a:off x="533400" y="2819400"/>
              <a:ext cx="1797050" cy="304800"/>
              <a:chOff x="2377022" y="2811289"/>
              <a:chExt cx="1797050" cy="304800"/>
            </a:xfrm>
            <a:solidFill>
              <a:srgbClr val="D5F1CF"/>
            </a:solidFill>
          </p:grpSpPr>
          <p:sp>
            <p:nvSpPr>
              <p:cNvPr id="69" name="Rectangle 24"/>
              <p:cNvSpPr>
                <a:spLocks noChangeArrowheads="1"/>
              </p:cNvSpPr>
              <p:nvPr/>
            </p:nvSpPr>
            <p:spPr bwMode="auto">
              <a:xfrm>
                <a:off x="2377022" y="2811289"/>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FF</a:t>
                </a:r>
                <a:endParaRPr lang="en-US" sz="1800" dirty="0">
                  <a:solidFill>
                    <a:srgbClr val="C00000"/>
                  </a:solidFill>
                  <a:latin typeface="Courier New" pitchFamily="49" charset="0"/>
                  <a:cs typeface="+mn-cs"/>
                </a:endParaRPr>
              </a:p>
            </p:txBody>
          </p:sp>
          <p:sp>
            <p:nvSpPr>
              <p:cNvPr id="70" name="Rectangle 25"/>
              <p:cNvSpPr>
                <a:spLocks noChangeArrowheads="1"/>
              </p:cNvSpPr>
              <p:nvPr/>
            </p:nvSpPr>
            <p:spPr bwMode="auto">
              <a:xfrm>
                <a:off x="2826285" y="2811289"/>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FF</a:t>
                </a:r>
                <a:endParaRPr lang="en-US" sz="1800" dirty="0">
                  <a:solidFill>
                    <a:srgbClr val="C00000"/>
                  </a:solidFill>
                  <a:latin typeface="Courier New" pitchFamily="49" charset="0"/>
                  <a:cs typeface="+mn-cs"/>
                </a:endParaRPr>
              </a:p>
            </p:txBody>
          </p:sp>
          <p:sp>
            <p:nvSpPr>
              <p:cNvPr id="71" name="Rectangle 26"/>
              <p:cNvSpPr>
                <a:spLocks noChangeArrowheads="1"/>
              </p:cNvSpPr>
              <p:nvPr/>
            </p:nvSpPr>
            <p:spPr bwMode="auto">
              <a:xfrm>
                <a:off x="3275547" y="2811289"/>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AB</a:t>
                </a:r>
                <a:endParaRPr lang="en-US" sz="1800" dirty="0">
                  <a:solidFill>
                    <a:srgbClr val="C00000"/>
                  </a:solidFill>
                  <a:latin typeface="Courier New" pitchFamily="49" charset="0"/>
                  <a:cs typeface="+mn-cs"/>
                </a:endParaRPr>
              </a:p>
            </p:txBody>
          </p:sp>
          <p:sp>
            <p:nvSpPr>
              <p:cNvPr id="72" name="Rectangle 27"/>
              <p:cNvSpPr>
                <a:spLocks noChangeArrowheads="1"/>
              </p:cNvSpPr>
              <p:nvPr/>
            </p:nvSpPr>
            <p:spPr bwMode="auto">
              <a:xfrm>
                <a:off x="3724810" y="2811289"/>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80</a:t>
                </a:r>
                <a:endParaRPr lang="en-US" sz="1800" dirty="0">
                  <a:solidFill>
                    <a:srgbClr val="C00000"/>
                  </a:solidFill>
                  <a:latin typeface="Courier New" pitchFamily="49" charset="0"/>
                  <a:cs typeface="+mn-cs"/>
                </a:endParaRPr>
              </a:p>
            </p:txBody>
          </p:sp>
        </p:grpSp>
        <p:sp>
          <p:nvSpPr>
            <p:cNvPr id="94" name="AutoShape 16"/>
            <p:cNvSpPr>
              <a:spLocks/>
            </p:cNvSpPr>
            <p:nvPr/>
          </p:nvSpPr>
          <p:spPr bwMode="auto">
            <a:xfrm rot="10800000" flipH="1">
              <a:off x="190499" y="2509716"/>
              <a:ext cx="228600" cy="2443284"/>
            </a:xfrm>
            <a:prstGeom prst="leftBrace">
              <a:avLst>
                <a:gd name="adj1" fmla="val 75000"/>
                <a:gd name="adj2" fmla="val 50000"/>
              </a:avLst>
            </a:prstGeom>
            <a:noFill/>
            <a:ln w="25400">
              <a:solidFill>
                <a:srgbClr val="0070C0"/>
              </a:solidFill>
              <a:round/>
              <a:headEnd/>
              <a:tailEnd/>
            </a:ln>
          </p:spPr>
          <p:txBody>
            <a:bodyPr wrap="none" anchor="ctr"/>
            <a:lstStyle/>
            <a:p>
              <a:pPr eaLnBrk="0" hangingPunct="0"/>
              <a:endParaRPr lang="en-US" sz="1800">
                <a:solidFill>
                  <a:srgbClr val="0070C0"/>
                </a:solidFill>
                <a:latin typeface="Calibri" pitchFamily="34" charset="0"/>
              </a:endParaRPr>
            </a:p>
          </p:txBody>
        </p:sp>
      </p:grpSp>
      <p:grpSp>
        <p:nvGrpSpPr>
          <p:cNvPr id="97" name="Group 96"/>
          <p:cNvGrpSpPr/>
          <p:nvPr/>
        </p:nvGrpSpPr>
        <p:grpSpPr>
          <a:xfrm>
            <a:off x="527006" y="2811289"/>
            <a:ext cx="1797050" cy="304800"/>
            <a:chOff x="2377022" y="2811289"/>
            <a:chExt cx="1797050" cy="304800"/>
          </a:xfrm>
          <a:solidFill>
            <a:srgbClr val="D5F1CF"/>
          </a:solidFill>
        </p:grpSpPr>
        <p:sp>
          <p:nvSpPr>
            <p:cNvPr id="98" name="Rectangle 24"/>
            <p:cNvSpPr>
              <a:spLocks noChangeArrowheads="1"/>
            </p:cNvSpPr>
            <p:nvPr/>
          </p:nvSpPr>
          <p:spPr bwMode="auto">
            <a:xfrm>
              <a:off x="2377022" y="2811289"/>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00</a:t>
              </a:r>
              <a:endParaRPr lang="en-US" sz="1800" dirty="0">
                <a:solidFill>
                  <a:srgbClr val="C00000"/>
                </a:solidFill>
                <a:latin typeface="Courier New" pitchFamily="49" charset="0"/>
                <a:cs typeface="+mn-cs"/>
              </a:endParaRPr>
            </a:p>
          </p:txBody>
        </p:sp>
        <p:sp>
          <p:nvSpPr>
            <p:cNvPr id="99" name="Rectangle 25"/>
            <p:cNvSpPr>
              <a:spLocks noChangeArrowheads="1"/>
            </p:cNvSpPr>
            <p:nvPr/>
          </p:nvSpPr>
          <p:spPr bwMode="auto">
            <a:xfrm>
              <a:off x="2826285" y="2811289"/>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40</a:t>
              </a:r>
              <a:endParaRPr lang="en-US" sz="1800" dirty="0">
                <a:solidFill>
                  <a:srgbClr val="C00000"/>
                </a:solidFill>
                <a:latin typeface="Courier New" pitchFamily="49" charset="0"/>
                <a:cs typeface="+mn-cs"/>
              </a:endParaRPr>
            </a:p>
          </p:txBody>
        </p:sp>
        <p:sp>
          <p:nvSpPr>
            <p:cNvPr id="100" name="Rectangle 26"/>
            <p:cNvSpPr>
              <a:spLocks noChangeArrowheads="1"/>
            </p:cNvSpPr>
            <p:nvPr/>
          </p:nvSpPr>
          <p:spPr bwMode="auto">
            <a:xfrm>
              <a:off x="3275547" y="2811289"/>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06</a:t>
              </a:r>
              <a:endParaRPr lang="en-US" sz="1800" dirty="0">
                <a:solidFill>
                  <a:srgbClr val="C00000"/>
                </a:solidFill>
                <a:latin typeface="Courier New" pitchFamily="49" charset="0"/>
                <a:cs typeface="+mn-cs"/>
              </a:endParaRPr>
            </a:p>
          </p:txBody>
        </p:sp>
        <p:sp>
          <p:nvSpPr>
            <p:cNvPr id="101" name="Rectangle 27"/>
            <p:cNvSpPr>
              <a:spLocks noChangeArrowheads="1"/>
            </p:cNvSpPr>
            <p:nvPr/>
          </p:nvSpPr>
          <p:spPr bwMode="auto">
            <a:xfrm>
              <a:off x="3724810" y="2811289"/>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smtClean="0">
                  <a:solidFill>
                    <a:srgbClr val="C00000"/>
                  </a:solidFill>
                  <a:latin typeface="Courier New" pitchFamily="49" charset="0"/>
                  <a:cs typeface="+mn-cs"/>
                </a:rPr>
                <a:t>fb</a:t>
              </a:r>
              <a:endParaRPr lang="en-US" sz="1800" dirty="0">
                <a:solidFill>
                  <a:srgbClr val="C00000"/>
                </a:solidFill>
                <a:latin typeface="Courier New" pitchFamily="49" charset="0"/>
                <a:cs typeface="+mn-cs"/>
              </a:endParaRPr>
            </a:p>
          </p:txBody>
        </p:sp>
      </p:grpSp>
      <p:grpSp>
        <p:nvGrpSpPr>
          <p:cNvPr id="102" name="Group 101"/>
          <p:cNvGrpSpPr/>
          <p:nvPr/>
        </p:nvGrpSpPr>
        <p:grpSpPr>
          <a:xfrm>
            <a:off x="527006" y="2514600"/>
            <a:ext cx="1797050" cy="304800"/>
            <a:chOff x="2377022" y="2811289"/>
            <a:chExt cx="1797050" cy="304800"/>
          </a:xfrm>
          <a:solidFill>
            <a:srgbClr val="D5F1CF"/>
          </a:solidFill>
        </p:grpSpPr>
        <p:sp>
          <p:nvSpPr>
            <p:cNvPr id="103" name="Rectangle 24"/>
            <p:cNvSpPr>
              <a:spLocks noChangeArrowheads="1"/>
            </p:cNvSpPr>
            <p:nvPr/>
          </p:nvSpPr>
          <p:spPr bwMode="auto">
            <a:xfrm>
              <a:off x="2377022" y="2811289"/>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00</a:t>
              </a:r>
              <a:endParaRPr lang="en-US" sz="1800" dirty="0">
                <a:solidFill>
                  <a:srgbClr val="C00000"/>
                </a:solidFill>
                <a:latin typeface="Courier New" pitchFamily="49" charset="0"/>
                <a:cs typeface="+mn-cs"/>
              </a:endParaRPr>
            </a:p>
          </p:txBody>
        </p:sp>
        <p:sp>
          <p:nvSpPr>
            <p:cNvPr id="104" name="Rectangle 25"/>
            <p:cNvSpPr>
              <a:spLocks noChangeArrowheads="1"/>
            </p:cNvSpPr>
            <p:nvPr/>
          </p:nvSpPr>
          <p:spPr bwMode="auto">
            <a:xfrm>
              <a:off x="2826285" y="2811289"/>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00</a:t>
              </a:r>
              <a:endParaRPr lang="en-US" sz="1800" dirty="0">
                <a:solidFill>
                  <a:srgbClr val="C00000"/>
                </a:solidFill>
                <a:latin typeface="Courier New" pitchFamily="49" charset="0"/>
                <a:cs typeface="+mn-cs"/>
              </a:endParaRPr>
            </a:p>
          </p:txBody>
        </p:sp>
        <p:sp>
          <p:nvSpPr>
            <p:cNvPr id="105" name="Rectangle 26"/>
            <p:cNvSpPr>
              <a:spLocks noChangeArrowheads="1"/>
            </p:cNvSpPr>
            <p:nvPr/>
          </p:nvSpPr>
          <p:spPr bwMode="auto">
            <a:xfrm>
              <a:off x="3275547" y="2811289"/>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00</a:t>
              </a:r>
              <a:endParaRPr lang="en-US" sz="1800" dirty="0">
                <a:solidFill>
                  <a:srgbClr val="C00000"/>
                </a:solidFill>
                <a:latin typeface="Courier New" pitchFamily="49" charset="0"/>
                <a:cs typeface="+mn-cs"/>
              </a:endParaRPr>
            </a:p>
          </p:txBody>
        </p:sp>
        <p:sp>
          <p:nvSpPr>
            <p:cNvPr id="106" name="Rectangle 27"/>
            <p:cNvSpPr>
              <a:spLocks noChangeArrowheads="1"/>
            </p:cNvSpPr>
            <p:nvPr/>
          </p:nvSpPr>
          <p:spPr bwMode="auto">
            <a:xfrm>
              <a:off x="3724810" y="2811289"/>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00</a:t>
              </a:r>
              <a:endParaRPr lang="en-US" sz="1800" dirty="0">
                <a:solidFill>
                  <a:srgbClr val="C00000"/>
                </a:solidFill>
                <a:latin typeface="Courier New" pitchFamily="49" charset="0"/>
                <a:cs typeface="+mn-cs"/>
              </a:endParaRPr>
            </a:p>
          </p:txBody>
        </p:sp>
      </p:grpSp>
      <p:sp>
        <p:nvSpPr>
          <p:cNvPr id="93" name="Rectangle 4"/>
          <p:cNvSpPr>
            <a:spLocks noChangeArrowheads="1"/>
          </p:cNvSpPr>
          <p:nvPr/>
        </p:nvSpPr>
        <p:spPr bwMode="auto">
          <a:xfrm>
            <a:off x="3962400" y="3235316"/>
            <a:ext cx="4800600" cy="1197764"/>
          </a:xfrm>
          <a:prstGeom prst="rect">
            <a:avLst/>
          </a:prstGeom>
          <a:solidFill>
            <a:srgbClr val="F6F5BD"/>
          </a:solidFill>
          <a:ln w="12700">
            <a:solidFill>
              <a:schemeClr val="tx1"/>
            </a:solidFill>
            <a:miter lim="800000"/>
            <a:headEnd/>
            <a:tailEnd/>
          </a:ln>
        </p:spPr>
        <p:txBody>
          <a:bodyPr wrap="square" lIns="90487" tIns="44450" rIns="90487" bIns="44450">
            <a:spAutoFit/>
          </a:bodyPr>
          <a:lstStyle/>
          <a:p>
            <a:pPr eaLnBrk="0" hangingPunct="0">
              <a:tabLst>
                <a:tab pos="457200" algn="l"/>
                <a:tab pos="1485900" algn="l"/>
              </a:tabLst>
            </a:pPr>
            <a:r>
              <a:rPr lang="en-US" sz="1800" dirty="0">
                <a:latin typeface="Courier New" pitchFamily="49" charset="0"/>
              </a:rPr>
              <a:t>void smash() {</a:t>
            </a:r>
          </a:p>
          <a:p>
            <a:pPr eaLnBrk="0" hangingPunct="0">
              <a:tabLst>
                <a:tab pos="457200" algn="l"/>
                <a:tab pos="1485900" algn="l"/>
              </a:tabLst>
            </a:pPr>
            <a:r>
              <a:rPr lang="en-US" sz="1800" dirty="0" smtClean="0">
                <a:latin typeface="Courier New" pitchFamily="49" charset="0"/>
              </a:rPr>
              <a:t>  </a:t>
            </a:r>
            <a:r>
              <a:rPr lang="en-US" sz="1800" dirty="0" err="1" smtClean="0">
                <a:latin typeface="Courier New" pitchFamily="49" charset="0"/>
              </a:rPr>
              <a:t>printf</a:t>
            </a:r>
            <a:r>
              <a:rPr lang="en-US" sz="1800" dirty="0">
                <a:latin typeface="Courier New" pitchFamily="49" charset="0"/>
              </a:rPr>
              <a:t>("I've been smashed!\n");</a:t>
            </a:r>
          </a:p>
          <a:p>
            <a:pPr eaLnBrk="0" hangingPunct="0">
              <a:tabLst>
                <a:tab pos="457200" algn="l"/>
                <a:tab pos="1485900" algn="l"/>
              </a:tabLst>
            </a:pPr>
            <a:r>
              <a:rPr lang="en-US" sz="1800" dirty="0" smtClean="0">
                <a:latin typeface="Courier New" pitchFamily="49" charset="0"/>
              </a:rPr>
              <a:t>  exit</a:t>
            </a:r>
            <a:r>
              <a:rPr lang="en-US" sz="1800" dirty="0">
                <a:latin typeface="Courier New" pitchFamily="49" charset="0"/>
              </a:rPr>
              <a:t>(0);</a:t>
            </a:r>
          </a:p>
          <a:p>
            <a:pPr eaLnBrk="0" hangingPunct="0">
              <a:tabLst>
                <a:tab pos="457200" algn="l"/>
                <a:tab pos="1485900" algn="l"/>
              </a:tabLst>
            </a:pPr>
            <a:r>
              <a:rPr lang="en-US" sz="1800" dirty="0">
                <a:latin typeface="Courier New" pitchFamily="49" charset="0"/>
              </a:rPr>
              <a:t>}</a:t>
            </a:r>
          </a:p>
        </p:txBody>
      </p:sp>
    </p:spTree>
    <p:extLst>
      <p:ext uri="{BB962C8B-B14F-4D97-AF65-F5344CB8AC3E}">
        <p14:creationId xmlns:p14="http://schemas.microsoft.com/office/powerpoint/2010/main" val="344404203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81000" y="533400"/>
            <a:ext cx="8305800" cy="573088"/>
          </a:xfrm>
        </p:spPr>
        <p:txBody>
          <a:bodyPr/>
          <a:lstStyle/>
          <a:p>
            <a:pPr eaLnBrk="1" hangingPunct="1"/>
            <a:r>
              <a:rPr lang="en-US" dirty="0" smtClean="0"/>
              <a:t>Code Injection Attacks</a:t>
            </a:r>
          </a:p>
        </p:txBody>
      </p:sp>
      <p:sp>
        <p:nvSpPr>
          <p:cNvPr id="30723" name="Rectangle 3"/>
          <p:cNvSpPr>
            <a:spLocks noGrp="1" noChangeArrowheads="1"/>
          </p:cNvSpPr>
          <p:nvPr>
            <p:ph type="body" idx="1"/>
          </p:nvPr>
        </p:nvSpPr>
        <p:spPr>
          <a:xfrm>
            <a:off x="457200" y="5376203"/>
            <a:ext cx="8255000" cy="1143000"/>
          </a:xfrm>
        </p:spPr>
        <p:txBody>
          <a:bodyPr anchor="ctr"/>
          <a:lstStyle/>
          <a:p>
            <a:pPr marL="160338" defTabSz="895350" eaLnBrk="1" hangingPunct="1">
              <a:lnSpc>
                <a:spcPct val="90000"/>
              </a:lnSpc>
            </a:pPr>
            <a:r>
              <a:rPr lang="en-US" sz="2000" dirty="0" smtClean="0"/>
              <a:t>Input string contains byte representation of executable code</a:t>
            </a:r>
          </a:p>
          <a:p>
            <a:pPr marL="160338" defTabSz="895350" eaLnBrk="1" hangingPunct="1">
              <a:lnSpc>
                <a:spcPct val="90000"/>
              </a:lnSpc>
            </a:pPr>
            <a:r>
              <a:rPr lang="en-US" sz="2000" dirty="0" smtClean="0"/>
              <a:t>Overwrite return address A with address of buffer B</a:t>
            </a:r>
          </a:p>
          <a:p>
            <a:pPr marL="160338" defTabSz="895350" eaLnBrk="1" hangingPunct="1">
              <a:lnSpc>
                <a:spcPct val="90000"/>
              </a:lnSpc>
            </a:pPr>
            <a:r>
              <a:rPr lang="en-US" sz="2000" dirty="0" smtClean="0"/>
              <a:t>When </a:t>
            </a:r>
            <a:r>
              <a:rPr lang="en-US" sz="2000" dirty="0" smtClean="0">
                <a:latin typeface="Courier New" pitchFamily="49" charset="0"/>
              </a:rPr>
              <a:t>Q</a:t>
            </a:r>
            <a:r>
              <a:rPr lang="en-US" sz="2000" dirty="0" smtClean="0"/>
              <a:t> executes</a:t>
            </a:r>
            <a:r>
              <a:rPr lang="en-US" sz="2000" dirty="0" smtClean="0">
                <a:latin typeface="Courier New" pitchFamily="49" charset="0"/>
              </a:rPr>
              <a:t> ret</a:t>
            </a:r>
            <a:r>
              <a:rPr lang="en-US" sz="2000" dirty="0" smtClean="0"/>
              <a:t>, will jump to exploit code</a:t>
            </a:r>
          </a:p>
        </p:txBody>
      </p:sp>
      <p:sp>
        <p:nvSpPr>
          <p:cNvPr id="30724" name="Rectangle 4"/>
          <p:cNvSpPr>
            <a:spLocks noChangeArrowheads="1"/>
          </p:cNvSpPr>
          <p:nvPr/>
        </p:nvSpPr>
        <p:spPr bwMode="auto">
          <a:xfrm>
            <a:off x="533400" y="3355975"/>
            <a:ext cx="2438400" cy="1749425"/>
          </a:xfrm>
          <a:prstGeom prst="rect">
            <a:avLst/>
          </a:prstGeom>
          <a:solidFill>
            <a:srgbClr val="F6F5BD"/>
          </a:solidFill>
          <a:ln w="12700">
            <a:solidFill>
              <a:schemeClr val="tx1"/>
            </a:solidFill>
            <a:miter lim="800000"/>
            <a:headEnd/>
            <a:tailEnd/>
          </a:ln>
        </p:spPr>
        <p:txBody>
          <a:bodyPr lIns="90487" tIns="44450" rIns="90487" bIns="44450">
            <a:spAutoFit/>
          </a:bodyPr>
          <a:lstStyle/>
          <a:p>
            <a:pPr eaLnBrk="0" hangingPunct="0">
              <a:tabLst>
                <a:tab pos="457200" algn="l"/>
                <a:tab pos="1485900" algn="l"/>
              </a:tabLst>
            </a:pPr>
            <a:r>
              <a:rPr lang="en-US" sz="1800" dirty="0" err="1">
                <a:latin typeface="Courier New" pitchFamily="49" charset="0"/>
              </a:rPr>
              <a:t>int</a:t>
            </a:r>
            <a:r>
              <a:rPr lang="en-US" sz="1800" dirty="0">
                <a:latin typeface="Courier New" pitchFamily="49" charset="0"/>
              </a:rPr>
              <a:t> </a:t>
            </a:r>
            <a:r>
              <a:rPr lang="en-US" sz="1800" dirty="0" smtClean="0">
                <a:latin typeface="Courier New" pitchFamily="49" charset="0"/>
              </a:rPr>
              <a:t>Q(</a:t>
            </a:r>
            <a:r>
              <a:rPr lang="en-US" sz="1800" dirty="0">
                <a:latin typeface="Courier New" pitchFamily="49" charset="0"/>
              </a:rPr>
              <a:t>) {</a:t>
            </a:r>
          </a:p>
          <a:p>
            <a:pPr eaLnBrk="0" hangingPunct="0">
              <a:tabLst>
                <a:tab pos="457200" algn="l"/>
                <a:tab pos="1485900" algn="l"/>
              </a:tabLst>
            </a:pPr>
            <a:r>
              <a:rPr lang="en-US" sz="1800" dirty="0">
                <a:latin typeface="Courier New" pitchFamily="49" charset="0"/>
              </a:rPr>
              <a:t>  char </a:t>
            </a:r>
            <a:r>
              <a:rPr lang="en-US" sz="1800" dirty="0" err="1">
                <a:latin typeface="Courier New" pitchFamily="49" charset="0"/>
              </a:rPr>
              <a:t>buf</a:t>
            </a:r>
            <a:r>
              <a:rPr lang="en-US" sz="1800" dirty="0">
                <a:latin typeface="Courier New" pitchFamily="49" charset="0"/>
              </a:rPr>
              <a:t>[64]; </a:t>
            </a:r>
          </a:p>
          <a:p>
            <a:pPr eaLnBrk="0" hangingPunct="0">
              <a:tabLst>
                <a:tab pos="457200" algn="l"/>
                <a:tab pos="1485900" algn="l"/>
              </a:tabLst>
            </a:pPr>
            <a:r>
              <a:rPr lang="en-US" sz="1800" dirty="0">
                <a:latin typeface="Courier New" pitchFamily="49" charset="0"/>
              </a:rPr>
              <a:t>  </a:t>
            </a:r>
            <a:r>
              <a:rPr lang="en-US" sz="1800" dirty="0">
                <a:solidFill>
                  <a:srgbClr val="C00000"/>
                </a:solidFill>
                <a:latin typeface="Courier New" pitchFamily="49" charset="0"/>
              </a:rPr>
              <a:t>gets(</a:t>
            </a:r>
            <a:r>
              <a:rPr lang="en-US" sz="1800" dirty="0" err="1">
                <a:solidFill>
                  <a:srgbClr val="C00000"/>
                </a:solidFill>
                <a:latin typeface="Courier New" pitchFamily="49" charset="0"/>
              </a:rPr>
              <a:t>buf</a:t>
            </a:r>
            <a:r>
              <a:rPr lang="en-US" sz="1800" dirty="0">
                <a:solidFill>
                  <a:srgbClr val="C00000"/>
                </a:solidFill>
                <a:latin typeface="Courier New" pitchFamily="49" charset="0"/>
              </a:rPr>
              <a:t>); </a:t>
            </a:r>
          </a:p>
          <a:p>
            <a:pPr eaLnBrk="0" hangingPunct="0">
              <a:tabLst>
                <a:tab pos="457200" algn="l"/>
                <a:tab pos="1485900" algn="l"/>
              </a:tabLst>
            </a:pPr>
            <a:r>
              <a:rPr lang="en-US" sz="1800" dirty="0">
                <a:latin typeface="Courier New" pitchFamily="49" charset="0"/>
              </a:rPr>
              <a:t>  ...</a:t>
            </a:r>
          </a:p>
          <a:p>
            <a:pPr eaLnBrk="0" hangingPunct="0">
              <a:tabLst>
                <a:tab pos="457200" algn="l"/>
                <a:tab pos="1485900" algn="l"/>
              </a:tabLst>
            </a:pPr>
            <a:r>
              <a:rPr lang="en-US" sz="1800" dirty="0">
                <a:latin typeface="Courier New" pitchFamily="49" charset="0"/>
              </a:rPr>
              <a:t>  return ...; </a:t>
            </a:r>
          </a:p>
          <a:p>
            <a:pPr eaLnBrk="0" hangingPunct="0">
              <a:tabLst>
                <a:tab pos="457200" algn="l"/>
                <a:tab pos="1485900" algn="l"/>
              </a:tabLst>
            </a:pPr>
            <a:r>
              <a:rPr lang="en-US" sz="1800" dirty="0">
                <a:latin typeface="Courier New" pitchFamily="49" charset="0"/>
              </a:rPr>
              <a:t>}</a:t>
            </a:r>
          </a:p>
        </p:txBody>
      </p:sp>
      <p:sp>
        <p:nvSpPr>
          <p:cNvPr id="30725" name="Rectangle 5"/>
          <p:cNvSpPr>
            <a:spLocks noChangeArrowheads="1"/>
          </p:cNvSpPr>
          <p:nvPr/>
        </p:nvSpPr>
        <p:spPr bwMode="auto">
          <a:xfrm>
            <a:off x="533400" y="1911350"/>
            <a:ext cx="1828800" cy="1200150"/>
          </a:xfrm>
          <a:prstGeom prst="rect">
            <a:avLst/>
          </a:prstGeom>
          <a:solidFill>
            <a:srgbClr val="F6F5BD"/>
          </a:solidFill>
          <a:ln w="12700">
            <a:solidFill>
              <a:schemeClr val="tx1"/>
            </a:solidFill>
            <a:miter lim="800000"/>
            <a:headEnd/>
            <a:tailEnd/>
          </a:ln>
        </p:spPr>
        <p:txBody>
          <a:bodyPr lIns="90487" tIns="44450" rIns="90487" bIns="44450">
            <a:spAutoFit/>
          </a:bodyPr>
          <a:lstStyle/>
          <a:p>
            <a:pPr eaLnBrk="0" hangingPunct="0">
              <a:tabLst>
                <a:tab pos="457200" algn="l"/>
                <a:tab pos="1485900" algn="l"/>
              </a:tabLst>
            </a:pPr>
            <a:r>
              <a:rPr lang="en-US" sz="1800" dirty="0">
                <a:latin typeface="Courier New" pitchFamily="49" charset="0"/>
              </a:rPr>
              <a:t>void </a:t>
            </a:r>
            <a:r>
              <a:rPr lang="en-US" sz="1800" dirty="0" smtClean="0">
                <a:latin typeface="Courier New" pitchFamily="49" charset="0"/>
              </a:rPr>
              <a:t>P(</a:t>
            </a:r>
            <a:r>
              <a:rPr lang="en-US" sz="1800" dirty="0">
                <a:latin typeface="Courier New" pitchFamily="49" charset="0"/>
              </a:rPr>
              <a:t>){</a:t>
            </a:r>
          </a:p>
          <a:p>
            <a:pPr eaLnBrk="0" hangingPunct="0">
              <a:tabLst>
                <a:tab pos="457200" algn="l"/>
                <a:tab pos="1485900" algn="l"/>
              </a:tabLst>
            </a:pPr>
            <a:r>
              <a:rPr lang="en-US" sz="1800" dirty="0">
                <a:latin typeface="Courier New" pitchFamily="49" charset="0"/>
              </a:rPr>
              <a:t>  </a:t>
            </a:r>
            <a:r>
              <a:rPr lang="en-US" sz="1800" dirty="0" smtClean="0">
                <a:latin typeface="Courier New" pitchFamily="49" charset="0"/>
              </a:rPr>
              <a:t>Q(</a:t>
            </a:r>
            <a:r>
              <a:rPr lang="en-US" sz="1800" dirty="0">
                <a:latin typeface="Courier New" pitchFamily="49" charset="0"/>
              </a:rPr>
              <a:t>);</a:t>
            </a:r>
          </a:p>
          <a:p>
            <a:pPr eaLnBrk="0" hangingPunct="0">
              <a:tabLst>
                <a:tab pos="457200" algn="l"/>
                <a:tab pos="1485900" algn="l"/>
              </a:tabLst>
            </a:pPr>
            <a:r>
              <a:rPr lang="en-US" sz="1800" dirty="0">
                <a:latin typeface="Courier New" pitchFamily="49" charset="0"/>
              </a:rPr>
              <a:t>  </a:t>
            </a:r>
            <a:r>
              <a:rPr lang="en-US" sz="1800" dirty="0">
                <a:solidFill>
                  <a:srgbClr val="C00000"/>
                </a:solidFill>
                <a:latin typeface="Courier New" pitchFamily="49" charset="0"/>
              </a:rPr>
              <a:t>...</a:t>
            </a:r>
          </a:p>
          <a:p>
            <a:pPr eaLnBrk="0" hangingPunct="0">
              <a:tabLst>
                <a:tab pos="457200" algn="l"/>
                <a:tab pos="1485900" algn="l"/>
              </a:tabLst>
            </a:pPr>
            <a:r>
              <a:rPr lang="en-US" sz="1800" dirty="0">
                <a:latin typeface="Courier New" pitchFamily="49" charset="0"/>
              </a:rPr>
              <a:t>}</a:t>
            </a:r>
          </a:p>
        </p:txBody>
      </p:sp>
      <p:sp>
        <p:nvSpPr>
          <p:cNvPr id="30730" name="Text Box 12"/>
          <p:cNvSpPr txBox="1">
            <a:spLocks noChangeArrowheads="1"/>
          </p:cNvSpPr>
          <p:nvPr/>
        </p:nvSpPr>
        <p:spPr bwMode="auto">
          <a:xfrm>
            <a:off x="2593975" y="2212975"/>
            <a:ext cx="911225" cy="923925"/>
          </a:xfrm>
          <a:prstGeom prst="rect">
            <a:avLst/>
          </a:prstGeom>
          <a:noFill/>
          <a:ln w="28575">
            <a:noFill/>
            <a:miter lim="800000"/>
            <a:headEnd/>
            <a:tailEnd/>
          </a:ln>
        </p:spPr>
        <p:txBody>
          <a:bodyPr wrap="none" anchor="ctr">
            <a:spAutoFit/>
          </a:bodyPr>
          <a:lstStyle/>
          <a:p>
            <a:pPr eaLnBrk="0" hangingPunct="0"/>
            <a:r>
              <a:rPr lang="en-US" sz="1800" b="0" dirty="0">
                <a:latin typeface="Calibri" pitchFamily="34" charset="0"/>
              </a:rPr>
              <a:t>return</a:t>
            </a:r>
          </a:p>
          <a:p>
            <a:pPr eaLnBrk="0" hangingPunct="0"/>
            <a:r>
              <a:rPr lang="en-US" sz="1800" b="0" dirty="0">
                <a:latin typeface="Calibri" pitchFamily="34" charset="0"/>
              </a:rPr>
              <a:t>address</a:t>
            </a:r>
          </a:p>
          <a:p>
            <a:pPr eaLnBrk="0" hangingPunct="0"/>
            <a:r>
              <a:rPr lang="en-US" sz="1800" b="0" dirty="0">
                <a:solidFill>
                  <a:srgbClr val="C00000"/>
                </a:solidFill>
                <a:latin typeface="Calibri" pitchFamily="34" charset="0"/>
              </a:rPr>
              <a:t>A</a:t>
            </a:r>
          </a:p>
        </p:txBody>
      </p:sp>
      <p:sp>
        <p:nvSpPr>
          <p:cNvPr id="30731" name="Line 13"/>
          <p:cNvSpPr>
            <a:spLocks noChangeShapeType="1"/>
          </p:cNvSpPr>
          <p:nvPr/>
        </p:nvSpPr>
        <p:spPr bwMode="auto">
          <a:xfrm flipH="1">
            <a:off x="1905000" y="2670175"/>
            <a:ext cx="688975" cy="0"/>
          </a:xfrm>
          <a:prstGeom prst="line">
            <a:avLst/>
          </a:prstGeom>
          <a:noFill/>
          <a:ln w="28575">
            <a:solidFill>
              <a:schemeClr val="tx1"/>
            </a:solidFill>
            <a:round/>
            <a:headEnd/>
            <a:tailEnd type="triangle" w="med" len="med"/>
          </a:ln>
        </p:spPr>
        <p:txBody>
          <a:bodyPr anchor="ctr">
            <a:spAutoFit/>
          </a:bodyPr>
          <a:lstStyle/>
          <a:p>
            <a:endParaRPr lang="en-US"/>
          </a:p>
        </p:txBody>
      </p:sp>
      <p:sp>
        <p:nvSpPr>
          <p:cNvPr id="30726" name="Text Box 6"/>
          <p:cNvSpPr txBox="1">
            <a:spLocks noChangeArrowheads="1"/>
          </p:cNvSpPr>
          <p:nvPr/>
        </p:nvSpPr>
        <p:spPr bwMode="auto">
          <a:xfrm>
            <a:off x="5630863" y="1154113"/>
            <a:ext cx="2674937" cy="369887"/>
          </a:xfrm>
          <a:prstGeom prst="rect">
            <a:avLst/>
          </a:prstGeom>
          <a:noFill/>
          <a:ln w="25400">
            <a:noFill/>
            <a:miter lim="800000"/>
            <a:headEnd/>
            <a:tailEnd/>
          </a:ln>
        </p:spPr>
        <p:txBody>
          <a:bodyPr wrap="none">
            <a:spAutoFit/>
          </a:bodyPr>
          <a:lstStyle/>
          <a:p>
            <a:pPr eaLnBrk="0" hangingPunct="0"/>
            <a:r>
              <a:rPr lang="en-US" sz="1800" b="0" dirty="0">
                <a:latin typeface="Calibri" pitchFamily="34" charset="0"/>
              </a:rPr>
              <a:t>Stack after call to </a:t>
            </a:r>
            <a:r>
              <a:rPr lang="en-US" sz="1800" dirty="0">
                <a:latin typeface="Courier New" pitchFamily="49" charset="0"/>
              </a:rPr>
              <a:t>gets()</a:t>
            </a:r>
          </a:p>
        </p:txBody>
      </p:sp>
      <p:sp>
        <p:nvSpPr>
          <p:cNvPr id="365575" name="Rectangle 7"/>
          <p:cNvSpPr>
            <a:spLocks noChangeArrowheads="1"/>
          </p:cNvSpPr>
          <p:nvPr/>
        </p:nvSpPr>
        <p:spPr bwMode="auto">
          <a:xfrm>
            <a:off x="5727700" y="2819400"/>
            <a:ext cx="1066800" cy="381000"/>
          </a:xfrm>
          <a:prstGeom prst="rect">
            <a:avLst/>
          </a:prstGeom>
          <a:solidFill>
            <a:srgbClr val="A8E799"/>
          </a:solidFill>
          <a:ln w="28575">
            <a:solidFill>
              <a:schemeClr val="tx1"/>
            </a:solidFill>
            <a:miter lim="800000"/>
            <a:headEnd/>
            <a:tailEnd/>
          </a:ln>
          <a:effectLst/>
        </p:spPr>
        <p:txBody>
          <a:bodyPr wrap="none" anchor="ctr"/>
          <a:lstStyle/>
          <a:p>
            <a:pPr eaLnBrk="0" hangingPunct="0">
              <a:defRPr/>
            </a:pPr>
            <a:r>
              <a:rPr lang="en-US" sz="1800" strike="sngStrike" dirty="0" smtClean="0">
                <a:solidFill>
                  <a:srgbClr val="C00000"/>
                </a:solidFill>
                <a:latin typeface="Calibri" pitchFamily="34" charset="0"/>
                <a:cs typeface="+mn-cs"/>
              </a:rPr>
              <a:t>A</a:t>
            </a:r>
            <a:r>
              <a:rPr lang="en-US" sz="1800" dirty="0" smtClean="0">
                <a:solidFill>
                  <a:srgbClr val="C00000"/>
                </a:solidFill>
                <a:latin typeface="Calibri" pitchFamily="34" charset="0"/>
                <a:cs typeface="+mn-cs"/>
              </a:rPr>
              <a:t> B</a:t>
            </a:r>
            <a:endParaRPr lang="en-US" sz="1800" dirty="0">
              <a:solidFill>
                <a:srgbClr val="C00000"/>
              </a:solidFill>
              <a:latin typeface="Calibri" pitchFamily="34" charset="0"/>
              <a:cs typeface="+mn-cs"/>
            </a:endParaRPr>
          </a:p>
        </p:txBody>
      </p:sp>
      <p:sp>
        <p:nvSpPr>
          <p:cNvPr id="365576" name="Rectangle 8"/>
          <p:cNvSpPr>
            <a:spLocks noChangeArrowheads="1"/>
          </p:cNvSpPr>
          <p:nvPr/>
        </p:nvSpPr>
        <p:spPr bwMode="auto">
          <a:xfrm>
            <a:off x="5727700" y="1600201"/>
            <a:ext cx="1066800" cy="1558924"/>
          </a:xfrm>
          <a:prstGeom prst="rect">
            <a:avLst/>
          </a:prstGeom>
          <a:solidFill>
            <a:schemeClr val="bg1">
              <a:lumMod val="95000"/>
            </a:schemeClr>
          </a:solidFill>
          <a:ln w="28575">
            <a:solidFill>
              <a:schemeClr val="tx1"/>
            </a:solidFill>
            <a:miter lim="800000"/>
            <a:headEnd/>
            <a:tailEnd/>
          </a:ln>
          <a:effectLst/>
        </p:spPr>
        <p:txBody>
          <a:bodyPr wrap="none" anchor="ctr"/>
          <a:lstStyle/>
          <a:p>
            <a:pPr eaLnBrk="0" hangingPunct="0">
              <a:defRPr/>
            </a:pPr>
            <a:endParaRPr lang="en-US" sz="1800" dirty="0">
              <a:latin typeface="Calibri" pitchFamily="34" charset="0"/>
              <a:cs typeface="+mn-cs"/>
            </a:endParaRPr>
          </a:p>
        </p:txBody>
      </p:sp>
      <p:sp>
        <p:nvSpPr>
          <p:cNvPr id="365579" name="Rectangle 11"/>
          <p:cNvSpPr>
            <a:spLocks noChangeArrowheads="1"/>
          </p:cNvSpPr>
          <p:nvPr/>
        </p:nvSpPr>
        <p:spPr bwMode="auto">
          <a:xfrm>
            <a:off x="5727700" y="3156441"/>
            <a:ext cx="1066800" cy="2190260"/>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eaLnBrk="0" hangingPunct="0">
              <a:defRPr/>
            </a:pPr>
            <a:endParaRPr lang="en-US" sz="1800" dirty="0">
              <a:latin typeface="Calibri" pitchFamily="34" charset="0"/>
              <a:cs typeface="+mn-cs"/>
            </a:endParaRPr>
          </a:p>
          <a:p>
            <a:pPr eaLnBrk="0" hangingPunct="0">
              <a:defRPr/>
            </a:pPr>
            <a:endParaRPr lang="en-US" sz="1800" dirty="0">
              <a:latin typeface="Calibri" pitchFamily="34" charset="0"/>
              <a:cs typeface="+mn-cs"/>
            </a:endParaRPr>
          </a:p>
        </p:txBody>
      </p:sp>
      <p:sp>
        <p:nvSpPr>
          <p:cNvPr id="30732" name="Text Box 14"/>
          <p:cNvSpPr txBox="1">
            <a:spLocks noChangeArrowheads="1"/>
          </p:cNvSpPr>
          <p:nvPr/>
        </p:nvSpPr>
        <p:spPr bwMode="auto">
          <a:xfrm>
            <a:off x="7162800" y="2023547"/>
            <a:ext cx="1555346" cy="369332"/>
          </a:xfrm>
          <a:prstGeom prst="rect">
            <a:avLst/>
          </a:prstGeom>
          <a:noFill/>
          <a:ln w="28575">
            <a:noFill/>
            <a:miter lim="800000"/>
            <a:headEnd/>
            <a:tailEnd/>
          </a:ln>
        </p:spPr>
        <p:txBody>
          <a:bodyPr wrap="none" anchor="ctr">
            <a:spAutoFit/>
          </a:bodyPr>
          <a:lstStyle/>
          <a:p>
            <a:pPr eaLnBrk="0" hangingPunct="0"/>
            <a:r>
              <a:rPr lang="en-US" sz="1800" dirty="0" smtClean="0">
                <a:latin typeface="Courier New" pitchFamily="49" charset="0"/>
              </a:rPr>
              <a:t>P</a:t>
            </a:r>
            <a:r>
              <a:rPr lang="en-US" sz="1800" b="0" dirty="0" smtClean="0">
                <a:latin typeface="Courier New" pitchFamily="49" charset="0"/>
              </a:rPr>
              <a:t> </a:t>
            </a:r>
            <a:r>
              <a:rPr lang="en-US" sz="1800" b="0" dirty="0">
                <a:latin typeface="Calibri" pitchFamily="34" charset="0"/>
              </a:rPr>
              <a:t>stack frame</a:t>
            </a:r>
          </a:p>
        </p:txBody>
      </p:sp>
      <p:sp>
        <p:nvSpPr>
          <p:cNvPr id="30733" name="Text Box 15"/>
          <p:cNvSpPr txBox="1">
            <a:spLocks noChangeArrowheads="1"/>
          </p:cNvSpPr>
          <p:nvPr/>
        </p:nvSpPr>
        <p:spPr bwMode="auto">
          <a:xfrm>
            <a:off x="7162800" y="4097615"/>
            <a:ext cx="1469009" cy="369332"/>
          </a:xfrm>
          <a:prstGeom prst="rect">
            <a:avLst/>
          </a:prstGeom>
          <a:noFill/>
          <a:ln w="28575">
            <a:noFill/>
            <a:miter lim="800000"/>
            <a:headEnd/>
            <a:tailEnd/>
          </a:ln>
        </p:spPr>
        <p:txBody>
          <a:bodyPr wrap="none" anchor="ctr">
            <a:spAutoFit/>
          </a:bodyPr>
          <a:lstStyle/>
          <a:p>
            <a:pPr eaLnBrk="0" hangingPunct="0"/>
            <a:r>
              <a:rPr lang="en-US" sz="1800" dirty="0" smtClean="0">
                <a:latin typeface="Courier New" pitchFamily="49" charset="0"/>
              </a:rPr>
              <a:t>Q</a:t>
            </a:r>
            <a:r>
              <a:rPr lang="en-US" sz="1800" b="0" dirty="0" smtClean="0">
                <a:latin typeface="Calibri" pitchFamily="34" charset="0"/>
              </a:rPr>
              <a:t> </a:t>
            </a:r>
            <a:r>
              <a:rPr lang="en-US" sz="1800" b="0" dirty="0">
                <a:latin typeface="Calibri" pitchFamily="34" charset="0"/>
              </a:rPr>
              <a:t>stack frame</a:t>
            </a:r>
          </a:p>
        </p:txBody>
      </p:sp>
      <p:sp>
        <p:nvSpPr>
          <p:cNvPr id="30734" name="Text Box 16"/>
          <p:cNvSpPr txBox="1">
            <a:spLocks noChangeArrowheads="1"/>
          </p:cNvSpPr>
          <p:nvPr/>
        </p:nvSpPr>
        <p:spPr bwMode="auto">
          <a:xfrm>
            <a:off x="4975225" y="4531090"/>
            <a:ext cx="314325" cy="369887"/>
          </a:xfrm>
          <a:prstGeom prst="rect">
            <a:avLst/>
          </a:prstGeom>
          <a:noFill/>
          <a:ln w="28575">
            <a:noFill/>
            <a:miter lim="800000"/>
            <a:headEnd/>
            <a:tailEnd/>
          </a:ln>
        </p:spPr>
        <p:txBody>
          <a:bodyPr wrap="none" anchor="ctr">
            <a:spAutoFit/>
          </a:bodyPr>
          <a:lstStyle/>
          <a:p>
            <a:pPr eaLnBrk="0" hangingPunct="0"/>
            <a:r>
              <a:rPr lang="en-US" sz="1800" dirty="0">
                <a:latin typeface="Calibri" pitchFamily="34" charset="0"/>
              </a:rPr>
              <a:t>B</a:t>
            </a:r>
          </a:p>
        </p:txBody>
      </p:sp>
      <p:sp>
        <p:nvSpPr>
          <p:cNvPr id="30735" name="Line 17"/>
          <p:cNvSpPr>
            <a:spLocks noChangeShapeType="1"/>
          </p:cNvSpPr>
          <p:nvPr/>
        </p:nvSpPr>
        <p:spPr bwMode="auto">
          <a:xfrm>
            <a:off x="5267325" y="4718415"/>
            <a:ext cx="396875" cy="0"/>
          </a:xfrm>
          <a:prstGeom prst="line">
            <a:avLst/>
          </a:prstGeom>
          <a:noFill/>
          <a:ln w="28575">
            <a:solidFill>
              <a:schemeClr val="tx1"/>
            </a:solidFill>
            <a:round/>
            <a:headEnd/>
            <a:tailEnd type="triangle" w="med" len="med"/>
          </a:ln>
        </p:spPr>
        <p:txBody>
          <a:bodyPr anchor="ctr">
            <a:spAutoFit/>
          </a:bodyPr>
          <a:lstStyle/>
          <a:p>
            <a:endParaRPr lang="en-US"/>
          </a:p>
        </p:txBody>
      </p:sp>
      <p:sp>
        <p:nvSpPr>
          <p:cNvPr id="365586" name="Rectangle 18"/>
          <p:cNvSpPr>
            <a:spLocks noChangeArrowheads="1"/>
          </p:cNvSpPr>
          <p:nvPr/>
        </p:nvSpPr>
        <p:spPr bwMode="auto">
          <a:xfrm>
            <a:off x="5727700" y="4078288"/>
            <a:ext cx="1066800" cy="646112"/>
          </a:xfrm>
          <a:prstGeom prst="rect">
            <a:avLst/>
          </a:prstGeom>
          <a:solidFill>
            <a:srgbClr val="F1C7C7"/>
          </a:solidFill>
          <a:ln w="28575">
            <a:solidFill>
              <a:schemeClr val="tx1"/>
            </a:solidFill>
            <a:miter lim="800000"/>
            <a:headEnd/>
            <a:tailEnd/>
          </a:ln>
          <a:effectLst/>
        </p:spPr>
        <p:txBody>
          <a:bodyPr anchor="ctr">
            <a:spAutoFit/>
          </a:bodyPr>
          <a:lstStyle/>
          <a:p>
            <a:pPr eaLnBrk="0" hangingPunct="0">
              <a:defRPr/>
            </a:pPr>
            <a:r>
              <a:rPr lang="en-US" sz="1800" dirty="0">
                <a:latin typeface="Calibri" pitchFamily="34" charset="0"/>
                <a:cs typeface="+mn-cs"/>
              </a:rPr>
              <a:t>exploit</a:t>
            </a:r>
          </a:p>
          <a:p>
            <a:pPr eaLnBrk="0" hangingPunct="0">
              <a:defRPr/>
            </a:pPr>
            <a:r>
              <a:rPr lang="en-US" sz="1800" dirty="0">
                <a:latin typeface="Calibri" pitchFamily="34" charset="0"/>
                <a:cs typeface="+mn-cs"/>
              </a:rPr>
              <a:t>code</a:t>
            </a:r>
          </a:p>
        </p:txBody>
      </p:sp>
      <p:sp>
        <p:nvSpPr>
          <p:cNvPr id="30738" name="Text Box 21"/>
          <p:cNvSpPr txBox="1">
            <a:spLocks noChangeArrowheads="1"/>
          </p:cNvSpPr>
          <p:nvPr/>
        </p:nvSpPr>
        <p:spPr bwMode="auto">
          <a:xfrm>
            <a:off x="3733800" y="3451225"/>
            <a:ext cx="1371600" cy="646113"/>
          </a:xfrm>
          <a:prstGeom prst="rect">
            <a:avLst/>
          </a:prstGeom>
          <a:noFill/>
          <a:ln w="28575">
            <a:noFill/>
            <a:miter lim="800000"/>
            <a:headEnd/>
            <a:tailEnd/>
          </a:ln>
        </p:spPr>
        <p:txBody>
          <a:bodyPr anchor="ctr">
            <a:spAutoFit/>
          </a:bodyPr>
          <a:lstStyle/>
          <a:p>
            <a:pPr eaLnBrk="0" hangingPunct="0"/>
            <a:r>
              <a:rPr lang="en-US" sz="1800" b="0" dirty="0">
                <a:latin typeface="Calibri" pitchFamily="34" charset="0"/>
              </a:rPr>
              <a:t>data written</a:t>
            </a:r>
          </a:p>
          <a:p>
            <a:pPr eaLnBrk="0" hangingPunct="0"/>
            <a:r>
              <a:rPr lang="en-US" sz="1800" b="0" dirty="0">
                <a:latin typeface="Calibri" pitchFamily="34" charset="0"/>
              </a:rPr>
              <a:t>by </a:t>
            </a:r>
            <a:r>
              <a:rPr lang="en-US" sz="1800" dirty="0">
                <a:latin typeface="Courier New" pitchFamily="49" charset="0"/>
              </a:rPr>
              <a:t>gets()</a:t>
            </a:r>
          </a:p>
        </p:txBody>
      </p:sp>
      <p:sp>
        <p:nvSpPr>
          <p:cNvPr id="30739" name="AutoShape 16"/>
          <p:cNvSpPr>
            <a:spLocks/>
          </p:cNvSpPr>
          <p:nvPr/>
        </p:nvSpPr>
        <p:spPr bwMode="auto">
          <a:xfrm rot="10800000">
            <a:off x="6892925" y="1600200"/>
            <a:ext cx="228600" cy="1600200"/>
          </a:xfrm>
          <a:prstGeom prst="leftBrace">
            <a:avLst>
              <a:gd name="adj1" fmla="val 74991"/>
              <a:gd name="adj2" fmla="val 50000"/>
            </a:avLst>
          </a:prstGeom>
          <a:noFill/>
          <a:ln w="25400">
            <a:solidFill>
              <a:schemeClr val="tx1"/>
            </a:solidFill>
            <a:round/>
            <a:headEnd/>
            <a:tailEnd/>
          </a:ln>
        </p:spPr>
        <p:txBody>
          <a:bodyPr wrap="none" anchor="ctr"/>
          <a:lstStyle/>
          <a:p>
            <a:pPr eaLnBrk="0" hangingPunct="0"/>
            <a:endParaRPr lang="en-US" sz="1800">
              <a:latin typeface="Calibri" pitchFamily="34" charset="0"/>
            </a:endParaRPr>
          </a:p>
        </p:txBody>
      </p:sp>
      <p:sp>
        <p:nvSpPr>
          <p:cNvPr id="30740" name="AutoShape 16"/>
          <p:cNvSpPr>
            <a:spLocks/>
          </p:cNvSpPr>
          <p:nvPr/>
        </p:nvSpPr>
        <p:spPr bwMode="auto">
          <a:xfrm rot="10800000">
            <a:off x="6892925" y="3200400"/>
            <a:ext cx="228600" cy="2157413"/>
          </a:xfrm>
          <a:prstGeom prst="leftBrace">
            <a:avLst>
              <a:gd name="adj1" fmla="val 74976"/>
              <a:gd name="adj2" fmla="val 50000"/>
            </a:avLst>
          </a:prstGeom>
          <a:noFill/>
          <a:ln w="25400">
            <a:solidFill>
              <a:schemeClr val="tx1"/>
            </a:solidFill>
            <a:round/>
            <a:headEnd/>
            <a:tailEnd/>
          </a:ln>
        </p:spPr>
        <p:txBody>
          <a:bodyPr wrap="none" anchor="ctr"/>
          <a:lstStyle/>
          <a:p>
            <a:pPr eaLnBrk="0" hangingPunct="0"/>
            <a:endParaRPr lang="en-US" sz="1800">
              <a:latin typeface="Calibri" pitchFamily="34" charset="0"/>
            </a:endParaRPr>
          </a:p>
        </p:txBody>
      </p:sp>
      <p:sp>
        <p:nvSpPr>
          <p:cNvPr id="30741" name="AutoShape 16"/>
          <p:cNvSpPr>
            <a:spLocks/>
          </p:cNvSpPr>
          <p:nvPr/>
        </p:nvSpPr>
        <p:spPr bwMode="auto">
          <a:xfrm rot="10800000" flipH="1">
            <a:off x="5359400" y="2819400"/>
            <a:ext cx="228600" cy="1905000"/>
          </a:xfrm>
          <a:prstGeom prst="leftBrace">
            <a:avLst>
              <a:gd name="adj1" fmla="val 75000"/>
              <a:gd name="adj2" fmla="val 50000"/>
            </a:avLst>
          </a:prstGeom>
          <a:noFill/>
          <a:ln w="25400">
            <a:solidFill>
              <a:schemeClr val="tx1"/>
            </a:solidFill>
            <a:round/>
            <a:headEnd/>
            <a:tailEnd/>
          </a:ln>
        </p:spPr>
        <p:txBody>
          <a:bodyPr wrap="none" anchor="ctr"/>
          <a:lstStyle/>
          <a:p>
            <a:pPr eaLnBrk="0" hangingPunct="0"/>
            <a:endParaRPr lang="en-US" sz="1800">
              <a:latin typeface="Calibri" pitchFamily="34" charset="0"/>
            </a:endParaRPr>
          </a:p>
        </p:txBody>
      </p:sp>
      <p:sp>
        <p:nvSpPr>
          <p:cNvPr id="365587" name="Rectangle 19"/>
          <p:cNvSpPr>
            <a:spLocks noChangeArrowheads="1"/>
          </p:cNvSpPr>
          <p:nvPr/>
        </p:nvSpPr>
        <p:spPr bwMode="auto">
          <a:xfrm>
            <a:off x="5727700" y="3159125"/>
            <a:ext cx="1065213" cy="936625"/>
          </a:xfrm>
          <a:prstGeom prst="rect">
            <a:avLst/>
          </a:prstGeom>
          <a:solidFill>
            <a:schemeClr val="bg1">
              <a:lumMod val="75000"/>
            </a:schemeClr>
          </a:solidFill>
          <a:ln w="28575">
            <a:solidFill>
              <a:schemeClr val="tx1"/>
            </a:solidFill>
            <a:miter lim="800000"/>
            <a:headEnd/>
            <a:tailEnd/>
          </a:ln>
          <a:effectLst/>
        </p:spPr>
        <p:txBody>
          <a:bodyPr anchor="ctr"/>
          <a:lstStyle/>
          <a:p>
            <a:pPr eaLnBrk="0" hangingPunct="0">
              <a:defRPr/>
            </a:pPr>
            <a:r>
              <a:rPr lang="en-US" sz="1800" dirty="0">
                <a:latin typeface="Calibri" pitchFamily="34" charset="0"/>
                <a:cs typeface="+mn-cs"/>
              </a:rPr>
              <a:t>pad</a:t>
            </a:r>
          </a:p>
        </p:txBody>
      </p:sp>
      <p:sp>
        <p:nvSpPr>
          <p:cNvPr id="27" name="Rectangle 7"/>
          <p:cNvSpPr>
            <a:spLocks noChangeArrowheads="1"/>
          </p:cNvSpPr>
          <p:nvPr/>
        </p:nvSpPr>
        <p:spPr bwMode="auto">
          <a:xfrm>
            <a:off x="5732584" y="2775440"/>
            <a:ext cx="1066800" cy="381000"/>
          </a:xfrm>
          <a:prstGeom prst="rect">
            <a:avLst/>
          </a:prstGeom>
          <a:solidFill>
            <a:srgbClr val="A8E799"/>
          </a:solidFill>
          <a:ln w="28575">
            <a:solidFill>
              <a:schemeClr val="tx1"/>
            </a:solidFill>
            <a:miter lim="800000"/>
            <a:headEnd/>
            <a:tailEnd/>
          </a:ln>
          <a:effectLst/>
        </p:spPr>
        <p:txBody>
          <a:bodyPr wrap="none" anchor="ctr"/>
          <a:lstStyle/>
          <a:p>
            <a:pPr eaLnBrk="0" hangingPunct="0">
              <a:defRPr/>
            </a:pPr>
            <a:r>
              <a:rPr lang="en-US" sz="1800" dirty="0">
                <a:solidFill>
                  <a:srgbClr val="C00000"/>
                </a:solidFill>
                <a:latin typeface="Calibri" pitchFamily="34" charset="0"/>
                <a:cs typeface="+mn-cs"/>
              </a:rPr>
              <a:t>A</a:t>
            </a:r>
          </a:p>
        </p:txBody>
      </p:sp>
      <p:sp>
        <p:nvSpPr>
          <p:cNvPr id="23" name="Rectangle 7"/>
          <p:cNvSpPr>
            <a:spLocks noChangeArrowheads="1"/>
          </p:cNvSpPr>
          <p:nvPr/>
        </p:nvSpPr>
        <p:spPr bwMode="auto">
          <a:xfrm>
            <a:off x="5732584" y="2775440"/>
            <a:ext cx="1066800" cy="381000"/>
          </a:xfrm>
          <a:prstGeom prst="rect">
            <a:avLst/>
          </a:prstGeom>
          <a:solidFill>
            <a:srgbClr val="A8E799"/>
          </a:solidFill>
          <a:ln w="28575">
            <a:solidFill>
              <a:schemeClr val="tx1"/>
            </a:solidFill>
            <a:miter lim="800000"/>
            <a:headEnd/>
            <a:tailEnd/>
          </a:ln>
          <a:effectLst/>
        </p:spPr>
        <p:txBody>
          <a:bodyPr wrap="none" anchor="ctr"/>
          <a:lstStyle/>
          <a:p>
            <a:pPr eaLnBrk="0" hangingPunct="0">
              <a:defRPr/>
            </a:pPr>
            <a:r>
              <a:rPr lang="en-US" sz="1800" dirty="0" smtClean="0">
                <a:solidFill>
                  <a:srgbClr val="C00000"/>
                </a:solidFill>
                <a:latin typeface="Calibri" pitchFamily="34" charset="0"/>
                <a:cs typeface="+mn-cs"/>
              </a:rPr>
              <a:t>B</a:t>
            </a:r>
            <a:endParaRPr lang="en-US" sz="1800" dirty="0">
              <a:solidFill>
                <a:srgbClr val="C00000"/>
              </a:solidFill>
              <a:latin typeface="Calibri" pitchFamily="34" charset="0"/>
              <a:cs typeface="+mn-cs"/>
            </a:endParaRPr>
          </a:p>
        </p:txBody>
      </p:sp>
    </p:spTree>
    <p:extLst>
      <p:ext uri="{BB962C8B-B14F-4D97-AF65-F5344CB8AC3E}">
        <p14:creationId xmlns:p14="http://schemas.microsoft.com/office/powerpoint/2010/main" val="12644949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7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558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558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7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7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7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7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7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animBg="1"/>
      <p:bldP spid="30730" grpId="0"/>
      <p:bldP spid="30731" grpId="0" animBg="1"/>
      <p:bldP spid="30726" grpId="0"/>
      <p:bldP spid="30733" grpId="0"/>
      <p:bldP spid="30734" grpId="0"/>
      <p:bldP spid="30735" grpId="0" animBg="1"/>
      <p:bldP spid="365586" grpId="0" animBg="1"/>
      <p:bldP spid="30738" grpId="0"/>
      <p:bldP spid="30740" grpId="0" animBg="1"/>
      <p:bldP spid="30741" grpId="0" animBg="1"/>
      <p:bldP spid="365587" grpId="0" animBg="1"/>
      <p:bldP spid="27" grpId="0" animBg="1"/>
      <p:bldP spid="2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57018" y="304800"/>
            <a:ext cx="7592093" cy="762000"/>
          </a:xfrm>
        </p:spPr>
        <p:txBody>
          <a:bodyPr/>
          <a:lstStyle/>
          <a:p>
            <a:r>
              <a:rPr lang="en-US" dirty="0" smtClean="0"/>
              <a:t>How Does The Attack Code Execute?</a:t>
            </a:r>
          </a:p>
        </p:txBody>
      </p:sp>
      <p:sp>
        <p:nvSpPr>
          <p:cNvPr id="348180" name="Rectangle 20"/>
          <p:cNvSpPr>
            <a:spLocks noChangeArrowheads="1"/>
          </p:cNvSpPr>
          <p:nvPr/>
        </p:nvSpPr>
        <p:spPr bwMode="auto">
          <a:xfrm>
            <a:off x="5029200" y="1061005"/>
            <a:ext cx="1447800" cy="5584825"/>
          </a:xfrm>
          <a:prstGeom prst="rect">
            <a:avLst/>
          </a:prstGeom>
          <a:solidFill>
            <a:schemeClr val="bg1">
              <a:lumMod val="95000"/>
            </a:schemeClr>
          </a:solidFill>
          <a:ln w="25400">
            <a:solidFill>
              <a:schemeClr val="tx1"/>
            </a:solidFill>
            <a:miter lim="800000"/>
            <a:headEnd/>
            <a:tailEnd/>
          </a:ln>
          <a:effectLst/>
        </p:spPr>
        <p:txBody>
          <a:bodyPr wrap="none" anchor="ctr"/>
          <a:lstStyle/>
          <a:p>
            <a:pPr eaLnBrk="0" hangingPunct="0">
              <a:defRPr/>
            </a:pPr>
            <a:endParaRPr lang="en-US" dirty="0">
              <a:latin typeface="Calibri" pitchFamily="34" charset="0"/>
              <a:cs typeface="+mn-cs"/>
            </a:endParaRPr>
          </a:p>
        </p:txBody>
      </p:sp>
      <p:sp>
        <p:nvSpPr>
          <p:cNvPr id="348181" name="Rectangle 21"/>
          <p:cNvSpPr>
            <a:spLocks noChangeArrowheads="1"/>
          </p:cNvSpPr>
          <p:nvPr/>
        </p:nvSpPr>
        <p:spPr bwMode="auto">
          <a:xfrm>
            <a:off x="5029200" y="1066800"/>
            <a:ext cx="1447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eaLnBrk="0" hangingPunct="0">
              <a:defRPr/>
            </a:pPr>
            <a:r>
              <a:rPr lang="en-US" sz="1800" dirty="0">
                <a:latin typeface="Calibri" pitchFamily="34" charset="0"/>
                <a:cs typeface="+mn-cs"/>
              </a:rPr>
              <a:t>Stack</a:t>
            </a:r>
          </a:p>
        </p:txBody>
      </p:sp>
      <p:sp>
        <p:nvSpPr>
          <p:cNvPr id="10249" name="Rectangle 23"/>
          <p:cNvSpPr>
            <a:spLocks noChangeArrowheads="1"/>
          </p:cNvSpPr>
          <p:nvPr/>
        </p:nvSpPr>
        <p:spPr bwMode="auto">
          <a:xfrm>
            <a:off x="5029200" y="6036230"/>
            <a:ext cx="1447800" cy="304800"/>
          </a:xfrm>
          <a:prstGeom prst="rect">
            <a:avLst/>
          </a:prstGeom>
          <a:solidFill>
            <a:srgbClr val="F6F5BD"/>
          </a:solidFill>
          <a:ln w="25400">
            <a:solidFill>
              <a:schemeClr val="tx1"/>
            </a:solidFill>
            <a:miter lim="800000"/>
            <a:headEnd/>
            <a:tailEnd/>
          </a:ln>
        </p:spPr>
        <p:txBody>
          <a:bodyPr wrap="none" anchor="ctr"/>
          <a:lstStyle/>
          <a:p>
            <a:pPr eaLnBrk="0" hangingPunct="0"/>
            <a:r>
              <a:rPr lang="en-US" sz="1800">
                <a:latin typeface="Calibri" pitchFamily="34" charset="0"/>
              </a:rPr>
              <a:t>Text</a:t>
            </a:r>
          </a:p>
        </p:txBody>
      </p:sp>
      <p:sp>
        <p:nvSpPr>
          <p:cNvPr id="10250" name="Rectangle 24"/>
          <p:cNvSpPr>
            <a:spLocks noChangeArrowheads="1"/>
          </p:cNvSpPr>
          <p:nvPr/>
        </p:nvSpPr>
        <p:spPr bwMode="auto">
          <a:xfrm>
            <a:off x="5029200" y="5731430"/>
            <a:ext cx="1447800" cy="304800"/>
          </a:xfrm>
          <a:prstGeom prst="rect">
            <a:avLst/>
          </a:prstGeom>
          <a:solidFill>
            <a:srgbClr val="F1C7C7"/>
          </a:solidFill>
          <a:ln w="25400">
            <a:solidFill>
              <a:schemeClr val="tx1"/>
            </a:solidFill>
            <a:miter lim="800000"/>
            <a:headEnd/>
            <a:tailEnd/>
          </a:ln>
        </p:spPr>
        <p:txBody>
          <a:bodyPr wrap="none" anchor="ctr"/>
          <a:lstStyle/>
          <a:p>
            <a:pPr eaLnBrk="0" hangingPunct="0"/>
            <a:r>
              <a:rPr lang="en-US" sz="1800">
                <a:latin typeface="Calibri" pitchFamily="34" charset="0"/>
              </a:rPr>
              <a:t>Data</a:t>
            </a:r>
          </a:p>
        </p:txBody>
      </p:sp>
      <p:sp>
        <p:nvSpPr>
          <p:cNvPr id="10251" name="Rectangle 25"/>
          <p:cNvSpPr>
            <a:spLocks noChangeArrowheads="1"/>
          </p:cNvSpPr>
          <p:nvPr/>
        </p:nvSpPr>
        <p:spPr bwMode="auto">
          <a:xfrm>
            <a:off x="5029200" y="5124450"/>
            <a:ext cx="1447800" cy="606980"/>
          </a:xfrm>
          <a:prstGeom prst="rect">
            <a:avLst/>
          </a:prstGeom>
          <a:solidFill>
            <a:srgbClr val="D5F1CF"/>
          </a:solidFill>
          <a:ln w="25400">
            <a:solidFill>
              <a:schemeClr val="tx1"/>
            </a:solidFill>
            <a:miter lim="800000"/>
            <a:headEnd/>
            <a:tailEnd/>
          </a:ln>
        </p:spPr>
        <p:txBody>
          <a:bodyPr wrap="none" anchor="ctr"/>
          <a:lstStyle/>
          <a:p>
            <a:pPr eaLnBrk="0" hangingPunct="0"/>
            <a:r>
              <a:rPr lang="en-US" sz="1800" dirty="0">
                <a:latin typeface="Calibri" pitchFamily="34" charset="0"/>
              </a:rPr>
              <a:t>Heap</a:t>
            </a:r>
          </a:p>
        </p:txBody>
      </p:sp>
      <p:cxnSp>
        <p:nvCxnSpPr>
          <p:cNvPr id="18" name="Straight Connector 17"/>
          <p:cNvCxnSpPr/>
          <p:nvPr/>
        </p:nvCxnSpPr>
        <p:spPr bwMode="auto">
          <a:xfrm>
            <a:off x="5029200" y="2208213"/>
            <a:ext cx="1447800" cy="1587"/>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sp>
        <p:nvSpPr>
          <p:cNvPr id="22" name="Rectangle 25"/>
          <p:cNvSpPr>
            <a:spLocks noChangeArrowheads="1"/>
          </p:cNvSpPr>
          <p:nvPr/>
        </p:nvSpPr>
        <p:spPr bwMode="auto">
          <a:xfrm>
            <a:off x="5029200" y="3752850"/>
            <a:ext cx="1447800" cy="609600"/>
          </a:xfrm>
          <a:prstGeom prst="rect">
            <a:avLst/>
          </a:prstGeom>
          <a:solidFill>
            <a:srgbClr val="D5F1CF"/>
          </a:solidFill>
          <a:ln w="25400">
            <a:solidFill>
              <a:schemeClr val="tx1"/>
            </a:solidFill>
            <a:miter lim="800000"/>
            <a:headEnd/>
            <a:tailEnd/>
          </a:ln>
        </p:spPr>
        <p:txBody>
          <a:bodyPr wrap="none" anchor="ctr"/>
          <a:lstStyle/>
          <a:p>
            <a:pPr algn="ctr" eaLnBrk="0" hangingPunct="0"/>
            <a:r>
              <a:rPr lang="en-US" sz="1800" dirty="0" smtClean="0">
                <a:latin typeface="Calibri" pitchFamily="34" charset="0"/>
              </a:rPr>
              <a:t>Shared</a:t>
            </a:r>
          </a:p>
          <a:p>
            <a:pPr algn="ctr" eaLnBrk="0" hangingPunct="0"/>
            <a:r>
              <a:rPr lang="en-US" sz="1800" dirty="0" smtClean="0">
                <a:latin typeface="Calibri" pitchFamily="34" charset="0"/>
              </a:rPr>
              <a:t>Libraries</a:t>
            </a:r>
            <a:endParaRPr lang="en-US" sz="1800" dirty="0">
              <a:latin typeface="Calibri" pitchFamily="34" charset="0"/>
            </a:endParaRPr>
          </a:p>
        </p:txBody>
      </p:sp>
      <p:sp>
        <p:nvSpPr>
          <p:cNvPr id="38" name="Rectangle 4"/>
          <p:cNvSpPr>
            <a:spLocks noChangeArrowheads="1"/>
          </p:cNvSpPr>
          <p:nvPr/>
        </p:nvSpPr>
        <p:spPr bwMode="auto">
          <a:xfrm>
            <a:off x="533400" y="3810838"/>
            <a:ext cx="2971800" cy="1751762"/>
          </a:xfrm>
          <a:prstGeom prst="rect">
            <a:avLst/>
          </a:prstGeom>
          <a:solidFill>
            <a:srgbClr val="F6F5BD"/>
          </a:solidFill>
          <a:ln w="12700">
            <a:solidFill>
              <a:schemeClr val="tx1"/>
            </a:solidFill>
            <a:miter lim="800000"/>
            <a:headEnd/>
            <a:tailEnd/>
          </a:ln>
        </p:spPr>
        <p:txBody>
          <a:bodyPr wrap="square" lIns="90487" tIns="44450" rIns="90487" bIns="44450">
            <a:spAutoFit/>
          </a:bodyPr>
          <a:lstStyle/>
          <a:p>
            <a:pPr eaLnBrk="0" hangingPunct="0">
              <a:tabLst>
                <a:tab pos="457200" algn="l"/>
                <a:tab pos="1485900" algn="l"/>
              </a:tabLst>
            </a:pPr>
            <a:r>
              <a:rPr lang="en-US" sz="1800" dirty="0" err="1">
                <a:latin typeface="Courier New" pitchFamily="49" charset="0"/>
              </a:rPr>
              <a:t>int</a:t>
            </a:r>
            <a:r>
              <a:rPr lang="en-US" sz="1800" dirty="0">
                <a:latin typeface="Courier New" pitchFamily="49" charset="0"/>
              </a:rPr>
              <a:t> </a:t>
            </a:r>
            <a:r>
              <a:rPr lang="en-US" sz="1800" dirty="0" smtClean="0">
                <a:latin typeface="Courier New" pitchFamily="49" charset="0"/>
              </a:rPr>
              <a:t>Q(</a:t>
            </a:r>
            <a:r>
              <a:rPr lang="en-US" sz="1800" dirty="0">
                <a:latin typeface="Courier New" pitchFamily="49" charset="0"/>
              </a:rPr>
              <a:t>) {</a:t>
            </a:r>
          </a:p>
          <a:p>
            <a:pPr eaLnBrk="0" hangingPunct="0">
              <a:tabLst>
                <a:tab pos="457200" algn="l"/>
                <a:tab pos="1485900" algn="l"/>
              </a:tabLst>
            </a:pPr>
            <a:r>
              <a:rPr lang="en-US" sz="1800" dirty="0">
                <a:latin typeface="Courier New" pitchFamily="49" charset="0"/>
              </a:rPr>
              <a:t>  char </a:t>
            </a:r>
            <a:r>
              <a:rPr lang="en-US" sz="1800" dirty="0" err="1">
                <a:latin typeface="Courier New" pitchFamily="49" charset="0"/>
              </a:rPr>
              <a:t>buf</a:t>
            </a:r>
            <a:r>
              <a:rPr lang="en-US" sz="1800" dirty="0">
                <a:latin typeface="Courier New" pitchFamily="49" charset="0"/>
              </a:rPr>
              <a:t>[64]; </a:t>
            </a:r>
          </a:p>
          <a:p>
            <a:pPr eaLnBrk="0" hangingPunct="0">
              <a:tabLst>
                <a:tab pos="457200" algn="l"/>
                <a:tab pos="1485900" algn="l"/>
              </a:tabLst>
            </a:pPr>
            <a:r>
              <a:rPr lang="en-US" sz="1800" dirty="0">
                <a:latin typeface="Courier New" pitchFamily="49" charset="0"/>
              </a:rPr>
              <a:t>  </a:t>
            </a:r>
            <a:r>
              <a:rPr lang="en-US" sz="1800" dirty="0">
                <a:solidFill>
                  <a:srgbClr val="0070C0"/>
                </a:solidFill>
                <a:latin typeface="Courier New" pitchFamily="49" charset="0"/>
              </a:rPr>
              <a:t>gets(</a:t>
            </a:r>
            <a:r>
              <a:rPr lang="en-US" sz="1800" dirty="0" err="1">
                <a:solidFill>
                  <a:srgbClr val="0070C0"/>
                </a:solidFill>
                <a:latin typeface="Courier New" pitchFamily="49" charset="0"/>
              </a:rPr>
              <a:t>buf</a:t>
            </a:r>
            <a:r>
              <a:rPr lang="en-US" sz="1800" dirty="0" smtClean="0">
                <a:solidFill>
                  <a:srgbClr val="0070C0"/>
                </a:solidFill>
                <a:latin typeface="Courier New" pitchFamily="49" charset="0"/>
              </a:rPr>
              <a:t>); // A-&gt;B </a:t>
            </a:r>
            <a:endParaRPr lang="en-US" sz="1800" dirty="0">
              <a:solidFill>
                <a:srgbClr val="0070C0"/>
              </a:solidFill>
              <a:latin typeface="Courier New" pitchFamily="49" charset="0"/>
            </a:endParaRPr>
          </a:p>
          <a:p>
            <a:pPr eaLnBrk="0" hangingPunct="0">
              <a:tabLst>
                <a:tab pos="457200" algn="l"/>
                <a:tab pos="1485900" algn="l"/>
              </a:tabLst>
            </a:pPr>
            <a:r>
              <a:rPr lang="en-US" sz="1800" dirty="0">
                <a:latin typeface="Courier New" pitchFamily="49" charset="0"/>
              </a:rPr>
              <a:t>  ...</a:t>
            </a:r>
          </a:p>
          <a:p>
            <a:pPr eaLnBrk="0" hangingPunct="0">
              <a:tabLst>
                <a:tab pos="457200" algn="l"/>
                <a:tab pos="1485900" algn="l"/>
              </a:tabLst>
            </a:pPr>
            <a:r>
              <a:rPr lang="en-US" sz="1800" dirty="0">
                <a:latin typeface="Courier New" pitchFamily="49" charset="0"/>
              </a:rPr>
              <a:t>  </a:t>
            </a:r>
            <a:r>
              <a:rPr lang="en-US" sz="1800" dirty="0">
                <a:solidFill>
                  <a:srgbClr val="C00000"/>
                </a:solidFill>
                <a:latin typeface="Courier New" pitchFamily="49" charset="0"/>
              </a:rPr>
              <a:t>return ...;</a:t>
            </a:r>
            <a:r>
              <a:rPr lang="en-US" sz="1800" dirty="0">
                <a:latin typeface="Courier New" pitchFamily="49" charset="0"/>
              </a:rPr>
              <a:t> </a:t>
            </a:r>
          </a:p>
          <a:p>
            <a:pPr eaLnBrk="0" hangingPunct="0">
              <a:tabLst>
                <a:tab pos="457200" algn="l"/>
                <a:tab pos="1485900" algn="l"/>
              </a:tabLst>
            </a:pPr>
            <a:r>
              <a:rPr lang="en-US" sz="1800" dirty="0">
                <a:latin typeface="Courier New" pitchFamily="49" charset="0"/>
              </a:rPr>
              <a:t>}</a:t>
            </a:r>
          </a:p>
        </p:txBody>
      </p:sp>
      <p:sp>
        <p:nvSpPr>
          <p:cNvPr id="39" name="Rectangle 5"/>
          <p:cNvSpPr>
            <a:spLocks noChangeArrowheads="1"/>
          </p:cNvSpPr>
          <p:nvPr/>
        </p:nvSpPr>
        <p:spPr bwMode="auto">
          <a:xfrm>
            <a:off x="533400" y="1911350"/>
            <a:ext cx="1828800" cy="1200150"/>
          </a:xfrm>
          <a:prstGeom prst="rect">
            <a:avLst/>
          </a:prstGeom>
          <a:solidFill>
            <a:srgbClr val="F6F5BD"/>
          </a:solidFill>
          <a:ln w="12700">
            <a:solidFill>
              <a:schemeClr val="tx1"/>
            </a:solidFill>
            <a:miter lim="800000"/>
            <a:headEnd/>
            <a:tailEnd/>
          </a:ln>
        </p:spPr>
        <p:txBody>
          <a:bodyPr lIns="90487" tIns="44450" rIns="90487" bIns="44450">
            <a:spAutoFit/>
          </a:bodyPr>
          <a:lstStyle/>
          <a:p>
            <a:pPr eaLnBrk="0" hangingPunct="0">
              <a:tabLst>
                <a:tab pos="457200" algn="l"/>
                <a:tab pos="1485900" algn="l"/>
              </a:tabLst>
            </a:pPr>
            <a:r>
              <a:rPr lang="en-US" sz="1800" dirty="0">
                <a:latin typeface="Courier New" pitchFamily="49" charset="0"/>
              </a:rPr>
              <a:t>void </a:t>
            </a:r>
            <a:r>
              <a:rPr lang="en-US" sz="1800" dirty="0" smtClean="0">
                <a:latin typeface="Courier New" pitchFamily="49" charset="0"/>
              </a:rPr>
              <a:t>P(</a:t>
            </a:r>
            <a:r>
              <a:rPr lang="en-US" sz="1800" dirty="0">
                <a:latin typeface="Courier New" pitchFamily="49" charset="0"/>
              </a:rPr>
              <a:t>){</a:t>
            </a:r>
          </a:p>
          <a:p>
            <a:pPr eaLnBrk="0" hangingPunct="0">
              <a:tabLst>
                <a:tab pos="457200" algn="l"/>
                <a:tab pos="1485900" algn="l"/>
              </a:tabLst>
            </a:pPr>
            <a:r>
              <a:rPr lang="en-US" sz="1800" dirty="0">
                <a:latin typeface="Courier New" pitchFamily="49" charset="0"/>
              </a:rPr>
              <a:t>  </a:t>
            </a:r>
            <a:r>
              <a:rPr lang="en-US" sz="1800" dirty="0" smtClean="0">
                <a:latin typeface="Courier New" pitchFamily="49" charset="0"/>
              </a:rPr>
              <a:t>Q(</a:t>
            </a:r>
            <a:r>
              <a:rPr lang="en-US" sz="1800" dirty="0">
                <a:latin typeface="Courier New" pitchFamily="49" charset="0"/>
              </a:rPr>
              <a:t>);</a:t>
            </a:r>
          </a:p>
          <a:p>
            <a:pPr eaLnBrk="0" hangingPunct="0">
              <a:tabLst>
                <a:tab pos="457200" algn="l"/>
                <a:tab pos="1485900" algn="l"/>
              </a:tabLst>
            </a:pPr>
            <a:r>
              <a:rPr lang="en-US" sz="1800" dirty="0">
                <a:latin typeface="Courier New" pitchFamily="49" charset="0"/>
              </a:rPr>
              <a:t>  ...</a:t>
            </a:r>
          </a:p>
          <a:p>
            <a:pPr eaLnBrk="0" hangingPunct="0">
              <a:tabLst>
                <a:tab pos="457200" algn="l"/>
                <a:tab pos="1485900" algn="l"/>
              </a:tabLst>
            </a:pPr>
            <a:r>
              <a:rPr lang="en-US" sz="1800" dirty="0">
                <a:latin typeface="Courier New" pitchFamily="49" charset="0"/>
              </a:rPr>
              <a:t>}</a:t>
            </a:r>
          </a:p>
        </p:txBody>
      </p:sp>
      <p:grpSp>
        <p:nvGrpSpPr>
          <p:cNvPr id="11" name="Group 10"/>
          <p:cNvGrpSpPr/>
          <p:nvPr/>
        </p:nvGrpSpPr>
        <p:grpSpPr>
          <a:xfrm>
            <a:off x="6477000" y="952501"/>
            <a:ext cx="2214684" cy="3746500"/>
            <a:chOff x="6477000" y="952501"/>
            <a:chExt cx="2214684" cy="3746500"/>
          </a:xfrm>
        </p:grpSpPr>
        <p:sp>
          <p:nvSpPr>
            <p:cNvPr id="24" name="Rectangle 7"/>
            <p:cNvSpPr>
              <a:spLocks noChangeArrowheads="1"/>
            </p:cNvSpPr>
            <p:nvPr/>
          </p:nvSpPr>
          <p:spPr bwMode="auto">
            <a:xfrm>
              <a:off x="7620000" y="2171700"/>
              <a:ext cx="1066800" cy="381000"/>
            </a:xfrm>
            <a:prstGeom prst="rect">
              <a:avLst/>
            </a:prstGeom>
            <a:solidFill>
              <a:srgbClr val="A8E799"/>
            </a:solidFill>
            <a:ln w="28575">
              <a:solidFill>
                <a:schemeClr val="tx1"/>
              </a:solidFill>
              <a:miter lim="800000"/>
              <a:headEnd/>
              <a:tailEnd/>
            </a:ln>
            <a:effectLst/>
          </p:spPr>
          <p:txBody>
            <a:bodyPr wrap="none" anchor="ctr"/>
            <a:lstStyle/>
            <a:p>
              <a:pPr eaLnBrk="0" hangingPunct="0">
                <a:defRPr/>
              </a:pPr>
              <a:r>
                <a:rPr lang="en-US" sz="1800" strike="sngStrike" dirty="0" smtClean="0">
                  <a:solidFill>
                    <a:srgbClr val="C00000"/>
                  </a:solidFill>
                  <a:latin typeface="Calibri" pitchFamily="34" charset="0"/>
                  <a:cs typeface="+mn-cs"/>
                </a:rPr>
                <a:t>A</a:t>
              </a:r>
              <a:r>
                <a:rPr lang="en-US" sz="1800" dirty="0" smtClean="0">
                  <a:solidFill>
                    <a:srgbClr val="C00000"/>
                  </a:solidFill>
                  <a:latin typeface="Calibri" pitchFamily="34" charset="0"/>
                  <a:cs typeface="+mn-cs"/>
                </a:rPr>
                <a:t> B</a:t>
              </a:r>
              <a:endParaRPr lang="en-US" sz="1800" dirty="0">
                <a:solidFill>
                  <a:srgbClr val="C00000"/>
                </a:solidFill>
                <a:latin typeface="Calibri" pitchFamily="34" charset="0"/>
                <a:cs typeface="+mn-cs"/>
              </a:endParaRPr>
            </a:p>
          </p:txBody>
        </p:sp>
        <p:sp>
          <p:nvSpPr>
            <p:cNvPr id="25" name="Rectangle 8"/>
            <p:cNvSpPr>
              <a:spLocks noChangeArrowheads="1"/>
            </p:cNvSpPr>
            <p:nvPr/>
          </p:nvSpPr>
          <p:spPr bwMode="auto">
            <a:xfrm>
              <a:off x="7620000" y="952501"/>
              <a:ext cx="1066800" cy="1558924"/>
            </a:xfrm>
            <a:prstGeom prst="rect">
              <a:avLst/>
            </a:prstGeom>
            <a:solidFill>
              <a:schemeClr val="bg1">
                <a:lumMod val="95000"/>
              </a:schemeClr>
            </a:solidFill>
            <a:ln w="28575">
              <a:solidFill>
                <a:schemeClr val="tx1"/>
              </a:solidFill>
              <a:miter lim="800000"/>
              <a:headEnd/>
              <a:tailEnd/>
            </a:ln>
            <a:effectLst/>
          </p:spPr>
          <p:txBody>
            <a:bodyPr wrap="none" anchor="ctr"/>
            <a:lstStyle/>
            <a:p>
              <a:pPr eaLnBrk="0" hangingPunct="0">
                <a:defRPr/>
              </a:pPr>
              <a:endParaRPr lang="en-US" sz="1800" dirty="0">
                <a:latin typeface="Calibri" pitchFamily="34" charset="0"/>
                <a:cs typeface="+mn-cs"/>
              </a:endParaRPr>
            </a:p>
          </p:txBody>
        </p:sp>
        <p:sp>
          <p:nvSpPr>
            <p:cNvPr id="26" name="Rectangle 11"/>
            <p:cNvSpPr>
              <a:spLocks noChangeArrowheads="1"/>
            </p:cNvSpPr>
            <p:nvPr/>
          </p:nvSpPr>
          <p:spPr bwMode="auto">
            <a:xfrm>
              <a:off x="7620000" y="2508741"/>
              <a:ext cx="1066800" cy="2190260"/>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eaLnBrk="0" hangingPunct="0">
                <a:defRPr/>
              </a:pPr>
              <a:endParaRPr lang="en-US" sz="1800" dirty="0">
                <a:latin typeface="Calibri" pitchFamily="34" charset="0"/>
                <a:cs typeface="+mn-cs"/>
              </a:endParaRPr>
            </a:p>
            <a:p>
              <a:pPr eaLnBrk="0" hangingPunct="0">
                <a:defRPr/>
              </a:pPr>
              <a:endParaRPr lang="en-US" sz="1800" dirty="0">
                <a:latin typeface="Calibri" pitchFamily="34" charset="0"/>
                <a:cs typeface="+mn-cs"/>
              </a:endParaRPr>
            </a:p>
          </p:txBody>
        </p:sp>
        <p:sp>
          <p:nvSpPr>
            <p:cNvPr id="31" name="Rectangle 18"/>
            <p:cNvSpPr>
              <a:spLocks noChangeArrowheads="1"/>
            </p:cNvSpPr>
            <p:nvPr/>
          </p:nvSpPr>
          <p:spPr bwMode="auto">
            <a:xfrm>
              <a:off x="7620000" y="3430588"/>
              <a:ext cx="1066800" cy="646112"/>
            </a:xfrm>
            <a:prstGeom prst="rect">
              <a:avLst/>
            </a:prstGeom>
            <a:solidFill>
              <a:srgbClr val="F1C7C7"/>
            </a:solidFill>
            <a:ln w="28575">
              <a:solidFill>
                <a:schemeClr val="tx1"/>
              </a:solidFill>
              <a:miter lim="800000"/>
              <a:headEnd/>
              <a:tailEnd/>
            </a:ln>
            <a:effectLst/>
          </p:spPr>
          <p:txBody>
            <a:bodyPr anchor="ctr">
              <a:spAutoFit/>
            </a:bodyPr>
            <a:lstStyle/>
            <a:p>
              <a:pPr eaLnBrk="0" hangingPunct="0">
                <a:defRPr/>
              </a:pPr>
              <a:r>
                <a:rPr lang="en-US" sz="1800" dirty="0">
                  <a:latin typeface="Calibri" pitchFamily="34" charset="0"/>
                  <a:cs typeface="+mn-cs"/>
                </a:rPr>
                <a:t>exploit</a:t>
              </a:r>
            </a:p>
            <a:p>
              <a:pPr eaLnBrk="0" hangingPunct="0">
                <a:defRPr/>
              </a:pPr>
              <a:r>
                <a:rPr lang="en-US" sz="1800" dirty="0">
                  <a:latin typeface="Calibri" pitchFamily="34" charset="0"/>
                  <a:cs typeface="+mn-cs"/>
                </a:rPr>
                <a:t>code</a:t>
              </a:r>
            </a:p>
          </p:txBody>
        </p:sp>
        <p:sp>
          <p:nvSpPr>
            <p:cNvPr id="35" name="Rectangle 19"/>
            <p:cNvSpPr>
              <a:spLocks noChangeArrowheads="1"/>
            </p:cNvSpPr>
            <p:nvPr/>
          </p:nvSpPr>
          <p:spPr bwMode="auto">
            <a:xfrm>
              <a:off x="7620000" y="2511425"/>
              <a:ext cx="1065213" cy="936625"/>
            </a:xfrm>
            <a:prstGeom prst="rect">
              <a:avLst/>
            </a:prstGeom>
            <a:solidFill>
              <a:schemeClr val="bg1">
                <a:lumMod val="75000"/>
              </a:schemeClr>
            </a:solidFill>
            <a:ln w="28575">
              <a:solidFill>
                <a:schemeClr val="tx1"/>
              </a:solidFill>
              <a:miter lim="800000"/>
              <a:headEnd/>
              <a:tailEnd/>
            </a:ln>
            <a:effectLst/>
          </p:spPr>
          <p:txBody>
            <a:bodyPr anchor="ctr"/>
            <a:lstStyle/>
            <a:p>
              <a:pPr eaLnBrk="0" hangingPunct="0">
                <a:defRPr/>
              </a:pPr>
              <a:r>
                <a:rPr lang="en-US" sz="1800" dirty="0">
                  <a:latin typeface="Calibri" pitchFamily="34" charset="0"/>
                  <a:cs typeface="+mn-cs"/>
                </a:rPr>
                <a:t>pad</a:t>
              </a:r>
            </a:p>
          </p:txBody>
        </p:sp>
        <p:sp>
          <p:nvSpPr>
            <p:cNvPr id="36" name="Rectangle 7"/>
            <p:cNvSpPr>
              <a:spLocks noChangeArrowheads="1"/>
            </p:cNvSpPr>
            <p:nvPr/>
          </p:nvSpPr>
          <p:spPr bwMode="auto">
            <a:xfrm>
              <a:off x="7624884" y="2127740"/>
              <a:ext cx="1066800" cy="381000"/>
            </a:xfrm>
            <a:prstGeom prst="rect">
              <a:avLst/>
            </a:prstGeom>
            <a:solidFill>
              <a:srgbClr val="A8E799"/>
            </a:solidFill>
            <a:ln w="28575">
              <a:solidFill>
                <a:schemeClr val="tx1"/>
              </a:solidFill>
              <a:miter lim="800000"/>
              <a:headEnd/>
              <a:tailEnd/>
            </a:ln>
            <a:effectLst/>
          </p:spPr>
          <p:txBody>
            <a:bodyPr wrap="none" anchor="ctr"/>
            <a:lstStyle/>
            <a:p>
              <a:pPr eaLnBrk="0" hangingPunct="0">
                <a:defRPr/>
              </a:pPr>
              <a:r>
                <a:rPr lang="en-US" sz="1800" dirty="0">
                  <a:solidFill>
                    <a:srgbClr val="C00000"/>
                  </a:solidFill>
                  <a:latin typeface="Calibri" pitchFamily="34" charset="0"/>
                  <a:cs typeface="+mn-cs"/>
                </a:rPr>
                <a:t>A</a:t>
              </a:r>
            </a:p>
          </p:txBody>
        </p:sp>
        <p:sp>
          <p:nvSpPr>
            <p:cNvPr id="37" name="Rectangle 7"/>
            <p:cNvSpPr>
              <a:spLocks noChangeArrowheads="1"/>
            </p:cNvSpPr>
            <p:nvPr/>
          </p:nvSpPr>
          <p:spPr bwMode="auto">
            <a:xfrm>
              <a:off x="7624884" y="2127740"/>
              <a:ext cx="1066800" cy="381000"/>
            </a:xfrm>
            <a:prstGeom prst="rect">
              <a:avLst/>
            </a:prstGeom>
            <a:solidFill>
              <a:srgbClr val="A8E799"/>
            </a:solidFill>
            <a:ln w="28575">
              <a:solidFill>
                <a:schemeClr val="tx1"/>
              </a:solidFill>
              <a:miter lim="800000"/>
              <a:headEnd/>
              <a:tailEnd/>
            </a:ln>
            <a:effectLst/>
          </p:spPr>
          <p:txBody>
            <a:bodyPr wrap="none" anchor="ctr"/>
            <a:lstStyle/>
            <a:p>
              <a:pPr eaLnBrk="0" hangingPunct="0">
                <a:defRPr/>
              </a:pPr>
              <a:r>
                <a:rPr lang="en-US" sz="1800" dirty="0" smtClean="0">
                  <a:solidFill>
                    <a:srgbClr val="C00000"/>
                  </a:solidFill>
                  <a:latin typeface="Calibri" pitchFamily="34" charset="0"/>
                  <a:cs typeface="+mn-cs"/>
                </a:rPr>
                <a:t>B</a:t>
              </a:r>
              <a:endParaRPr lang="en-US" sz="1800" dirty="0">
                <a:solidFill>
                  <a:srgbClr val="C00000"/>
                </a:solidFill>
                <a:latin typeface="Calibri" pitchFamily="34" charset="0"/>
                <a:cs typeface="+mn-cs"/>
              </a:endParaRPr>
            </a:p>
          </p:txBody>
        </p:sp>
        <p:cxnSp>
          <p:nvCxnSpPr>
            <p:cNvPr id="4" name="Straight Connector 3"/>
            <p:cNvCxnSpPr/>
            <p:nvPr/>
          </p:nvCxnSpPr>
          <p:spPr bwMode="auto">
            <a:xfrm flipV="1">
              <a:off x="6477000" y="952501"/>
              <a:ext cx="1143000" cy="108504"/>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cxnSp>
          <p:nvCxnSpPr>
            <p:cNvPr id="43" name="Straight Connector 42"/>
            <p:cNvCxnSpPr/>
            <p:nvPr/>
          </p:nvCxnSpPr>
          <p:spPr bwMode="auto">
            <a:xfrm>
              <a:off x="6477000" y="1447801"/>
              <a:ext cx="1143000" cy="3251200"/>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sp>
          <p:nvSpPr>
            <p:cNvPr id="52" name="Rectangle 7"/>
            <p:cNvSpPr>
              <a:spLocks noChangeArrowheads="1"/>
            </p:cNvSpPr>
            <p:nvPr/>
          </p:nvSpPr>
          <p:spPr bwMode="auto">
            <a:xfrm>
              <a:off x="7624884" y="1750192"/>
              <a:ext cx="1066800" cy="381000"/>
            </a:xfrm>
            <a:prstGeom prst="rect">
              <a:avLst/>
            </a:prstGeom>
            <a:solidFill>
              <a:srgbClr val="A8E799"/>
            </a:solidFill>
            <a:ln w="28575">
              <a:solidFill>
                <a:schemeClr val="tx1"/>
              </a:solidFill>
              <a:miter lim="800000"/>
              <a:headEnd/>
              <a:tailEnd/>
            </a:ln>
            <a:effectLst/>
          </p:spPr>
          <p:txBody>
            <a:bodyPr wrap="none" anchor="ctr"/>
            <a:lstStyle/>
            <a:p>
              <a:pPr eaLnBrk="0" hangingPunct="0">
                <a:defRPr/>
              </a:pPr>
              <a:r>
                <a:rPr lang="en-US" sz="1800" dirty="0" smtClean="0">
                  <a:solidFill>
                    <a:srgbClr val="C00000"/>
                  </a:solidFill>
                  <a:latin typeface="Calibri" pitchFamily="34" charset="0"/>
                  <a:cs typeface="+mn-cs"/>
                </a:rPr>
                <a:t>…</a:t>
              </a:r>
              <a:endParaRPr lang="en-US" sz="1800" dirty="0">
                <a:solidFill>
                  <a:srgbClr val="C00000"/>
                </a:solidFill>
                <a:latin typeface="Calibri" pitchFamily="34" charset="0"/>
                <a:cs typeface="+mn-cs"/>
              </a:endParaRPr>
            </a:p>
          </p:txBody>
        </p:sp>
      </p:grpSp>
      <p:grpSp>
        <p:nvGrpSpPr>
          <p:cNvPr id="19" name="Group 18"/>
          <p:cNvGrpSpPr/>
          <p:nvPr/>
        </p:nvGrpSpPr>
        <p:grpSpPr>
          <a:xfrm>
            <a:off x="4191000" y="6061352"/>
            <a:ext cx="838200" cy="369332"/>
            <a:chOff x="4191000" y="6061352"/>
            <a:chExt cx="838200" cy="369332"/>
          </a:xfrm>
        </p:grpSpPr>
        <p:sp>
          <p:nvSpPr>
            <p:cNvPr id="48" name="Text Box 16"/>
            <p:cNvSpPr txBox="1">
              <a:spLocks noChangeArrowheads="1"/>
            </p:cNvSpPr>
            <p:nvPr/>
          </p:nvSpPr>
          <p:spPr bwMode="auto">
            <a:xfrm>
              <a:off x="4191000" y="6061352"/>
              <a:ext cx="445956" cy="369332"/>
            </a:xfrm>
            <a:prstGeom prst="rect">
              <a:avLst/>
            </a:prstGeom>
            <a:noFill/>
            <a:ln w="28575">
              <a:noFill/>
              <a:miter lim="800000"/>
              <a:headEnd/>
              <a:tailEnd/>
            </a:ln>
          </p:spPr>
          <p:txBody>
            <a:bodyPr wrap="none" anchor="ctr">
              <a:spAutoFit/>
            </a:bodyPr>
            <a:lstStyle/>
            <a:p>
              <a:pPr eaLnBrk="0" hangingPunct="0"/>
              <a:r>
                <a:rPr lang="en-US" sz="1800" dirty="0" smtClean="0">
                  <a:latin typeface="Calibri" pitchFamily="34" charset="0"/>
                </a:rPr>
                <a:t>rip</a:t>
              </a:r>
              <a:endParaRPr lang="en-US" sz="1800" dirty="0">
                <a:latin typeface="Calibri" pitchFamily="34" charset="0"/>
              </a:endParaRPr>
            </a:p>
          </p:txBody>
        </p:sp>
        <p:sp>
          <p:nvSpPr>
            <p:cNvPr id="49" name="Line 17"/>
            <p:cNvSpPr>
              <a:spLocks noChangeShapeType="1"/>
            </p:cNvSpPr>
            <p:nvPr/>
          </p:nvSpPr>
          <p:spPr bwMode="auto">
            <a:xfrm>
              <a:off x="4632325" y="6248400"/>
              <a:ext cx="396875" cy="0"/>
            </a:xfrm>
            <a:prstGeom prst="line">
              <a:avLst/>
            </a:prstGeom>
            <a:noFill/>
            <a:ln w="28575">
              <a:solidFill>
                <a:schemeClr val="tx1"/>
              </a:solidFill>
              <a:round/>
              <a:headEnd/>
              <a:tailEnd type="triangle" w="med" len="med"/>
            </a:ln>
          </p:spPr>
          <p:txBody>
            <a:bodyPr anchor="ctr">
              <a:spAutoFit/>
            </a:bodyPr>
            <a:lstStyle/>
            <a:p>
              <a:endParaRPr lang="en-US"/>
            </a:p>
          </p:txBody>
        </p:sp>
      </p:grpSp>
      <p:grpSp>
        <p:nvGrpSpPr>
          <p:cNvPr id="15" name="Group 14"/>
          <p:cNvGrpSpPr/>
          <p:nvPr/>
        </p:nvGrpSpPr>
        <p:grpSpPr>
          <a:xfrm>
            <a:off x="4191000" y="1089942"/>
            <a:ext cx="838200" cy="369332"/>
            <a:chOff x="4191000" y="1089942"/>
            <a:chExt cx="838200" cy="369332"/>
          </a:xfrm>
        </p:grpSpPr>
        <p:sp>
          <p:nvSpPr>
            <p:cNvPr id="50" name="Text Box 16"/>
            <p:cNvSpPr txBox="1">
              <a:spLocks noChangeArrowheads="1"/>
            </p:cNvSpPr>
            <p:nvPr/>
          </p:nvSpPr>
          <p:spPr bwMode="auto">
            <a:xfrm>
              <a:off x="4191000" y="1089942"/>
              <a:ext cx="445956" cy="369332"/>
            </a:xfrm>
            <a:prstGeom prst="rect">
              <a:avLst/>
            </a:prstGeom>
            <a:noFill/>
            <a:ln w="28575">
              <a:noFill/>
              <a:miter lim="800000"/>
              <a:headEnd/>
              <a:tailEnd/>
            </a:ln>
          </p:spPr>
          <p:txBody>
            <a:bodyPr wrap="none" anchor="ctr">
              <a:spAutoFit/>
            </a:bodyPr>
            <a:lstStyle/>
            <a:p>
              <a:pPr eaLnBrk="0" hangingPunct="0"/>
              <a:r>
                <a:rPr lang="en-US" sz="1800" dirty="0" smtClean="0">
                  <a:solidFill>
                    <a:srgbClr val="C00000"/>
                  </a:solidFill>
                  <a:latin typeface="Calibri" pitchFamily="34" charset="0"/>
                </a:rPr>
                <a:t>rip</a:t>
              </a:r>
              <a:endParaRPr lang="en-US" sz="1800" dirty="0">
                <a:solidFill>
                  <a:srgbClr val="C00000"/>
                </a:solidFill>
                <a:latin typeface="Calibri" pitchFamily="34" charset="0"/>
              </a:endParaRPr>
            </a:p>
          </p:txBody>
        </p:sp>
        <p:sp>
          <p:nvSpPr>
            <p:cNvPr id="51" name="Line 17"/>
            <p:cNvSpPr>
              <a:spLocks noChangeShapeType="1"/>
            </p:cNvSpPr>
            <p:nvPr/>
          </p:nvSpPr>
          <p:spPr bwMode="auto">
            <a:xfrm>
              <a:off x="4632325" y="1276990"/>
              <a:ext cx="396875" cy="0"/>
            </a:xfrm>
            <a:prstGeom prst="line">
              <a:avLst/>
            </a:prstGeom>
            <a:noFill/>
            <a:ln w="28575">
              <a:solidFill>
                <a:srgbClr val="C00000"/>
              </a:solidFill>
              <a:round/>
              <a:headEnd/>
              <a:tailEnd type="triangle" w="med" len="med"/>
            </a:ln>
          </p:spPr>
          <p:txBody>
            <a:bodyPr anchor="ctr">
              <a:spAutoFit/>
            </a:bodyPr>
            <a:lstStyle/>
            <a:p>
              <a:endParaRPr lang="en-US"/>
            </a:p>
          </p:txBody>
        </p:sp>
      </p:grpSp>
      <p:grpSp>
        <p:nvGrpSpPr>
          <p:cNvPr id="12" name="Group 11"/>
          <p:cNvGrpSpPr/>
          <p:nvPr/>
        </p:nvGrpSpPr>
        <p:grpSpPr>
          <a:xfrm>
            <a:off x="6786684" y="3889652"/>
            <a:ext cx="838200" cy="369332"/>
            <a:chOff x="6786684" y="3889652"/>
            <a:chExt cx="838200" cy="369332"/>
          </a:xfrm>
        </p:grpSpPr>
        <p:sp>
          <p:nvSpPr>
            <p:cNvPr id="54" name="Text Box 16"/>
            <p:cNvSpPr txBox="1">
              <a:spLocks noChangeArrowheads="1"/>
            </p:cNvSpPr>
            <p:nvPr/>
          </p:nvSpPr>
          <p:spPr bwMode="auto">
            <a:xfrm>
              <a:off x="6786684" y="3889652"/>
              <a:ext cx="445956" cy="369332"/>
            </a:xfrm>
            <a:prstGeom prst="rect">
              <a:avLst/>
            </a:prstGeom>
            <a:noFill/>
            <a:ln w="28575">
              <a:noFill/>
              <a:miter lim="800000"/>
              <a:headEnd/>
              <a:tailEnd/>
            </a:ln>
          </p:spPr>
          <p:txBody>
            <a:bodyPr wrap="none" anchor="ctr">
              <a:spAutoFit/>
            </a:bodyPr>
            <a:lstStyle/>
            <a:p>
              <a:pPr eaLnBrk="0" hangingPunct="0"/>
              <a:r>
                <a:rPr lang="en-US" sz="1800" dirty="0" smtClean="0">
                  <a:solidFill>
                    <a:srgbClr val="C00000"/>
                  </a:solidFill>
                  <a:latin typeface="Calibri" pitchFamily="34" charset="0"/>
                </a:rPr>
                <a:t>rip</a:t>
              </a:r>
              <a:endParaRPr lang="en-US" sz="1800" dirty="0">
                <a:solidFill>
                  <a:srgbClr val="C00000"/>
                </a:solidFill>
                <a:latin typeface="Calibri" pitchFamily="34" charset="0"/>
              </a:endParaRPr>
            </a:p>
          </p:txBody>
        </p:sp>
        <p:sp>
          <p:nvSpPr>
            <p:cNvPr id="55" name="Line 17"/>
            <p:cNvSpPr>
              <a:spLocks noChangeShapeType="1"/>
            </p:cNvSpPr>
            <p:nvPr/>
          </p:nvSpPr>
          <p:spPr bwMode="auto">
            <a:xfrm>
              <a:off x="7228009" y="4076700"/>
              <a:ext cx="396875" cy="0"/>
            </a:xfrm>
            <a:prstGeom prst="line">
              <a:avLst/>
            </a:prstGeom>
            <a:noFill/>
            <a:ln w="28575">
              <a:solidFill>
                <a:srgbClr val="C00000"/>
              </a:solidFill>
              <a:round/>
              <a:headEnd/>
              <a:tailEnd type="triangle" w="med" len="med"/>
            </a:ln>
          </p:spPr>
          <p:txBody>
            <a:bodyPr anchor="ctr">
              <a:spAutoFit/>
            </a:bodyPr>
            <a:lstStyle/>
            <a:p>
              <a:endParaRPr lang="en-US"/>
            </a:p>
          </p:txBody>
        </p:sp>
      </p:grpSp>
      <p:grpSp>
        <p:nvGrpSpPr>
          <p:cNvPr id="17" name="Group 16"/>
          <p:cNvGrpSpPr/>
          <p:nvPr/>
        </p:nvGrpSpPr>
        <p:grpSpPr>
          <a:xfrm>
            <a:off x="6786684" y="3261002"/>
            <a:ext cx="838200" cy="369332"/>
            <a:chOff x="6786684" y="3261002"/>
            <a:chExt cx="838200" cy="369332"/>
          </a:xfrm>
        </p:grpSpPr>
        <p:sp>
          <p:nvSpPr>
            <p:cNvPr id="56" name="Text Box 16"/>
            <p:cNvSpPr txBox="1">
              <a:spLocks noChangeArrowheads="1"/>
            </p:cNvSpPr>
            <p:nvPr/>
          </p:nvSpPr>
          <p:spPr bwMode="auto">
            <a:xfrm>
              <a:off x="6786684" y="3261002"/>
              <a:ext cx="445956" cy="369332"/>
            </a:xfrm>
            <a:prstGeom prst="rect">
              <a:avLst/>
            </a:prstGeom>
            <a:noFill/>
            <a:ln w="28575">
              <a:noFill/>
              <a:miter lim="800000"/>
              <a:headEnd/>
              <a:tailEnd/>
            </a:ln>
          </p:spPr>
          <p:txBody>
            <a:bodyPr wrap="none" anchor="ctr">
              <a:spAutoFit/>
            </a:bodyPr>
            <a:lstStyle/>
            <a:p>
              <a:pPr eaLnBrk="0" hangingPunct="0"/>
              <a:r>
                <a:rPr lang="en-US" sz="1800" dirty="0" smtClean="0">
                  <a:solidFill>
                    <a:srgbClr val="C00000"/>
                  </a:solidFill>
                  <a:latin typeface="Calibri" pitchFamily="34" charset="0"/>
                </a:rPr>
                <a:t>rip</a:t>
              </a:r>
              <a:endParaRPr lang="en-US" sz="1800" dirty="0">
                <a:solidFill>
                  <a:srgbClr val="C00000"/>
                </a:solidFill>
                <a:latin typeface="Calibri" pitchFamily="34" charset="0"/>
              </a:endParaRPr>
            </a:p>
          </p:txBody>
        </p:sp>
        <p:sp>
          <p:nvSpPr>
            <p:cNvPr id="57" name="Line 17"/>
            <p:cNvSpPr>
              <a:spLocks noChangeShapeType="1"/>
            </p:cNvSpPr>
            <p:nvPr/>
          </p:nvSpPr>
          <p:spPr bwMode="auto">
            <a:xfrm>
              <a:off x="7228009" y="3448050"/>
              <a:ext cx="396875" cy="0"/>
            </a:xfrm>
            <a:prstGeom prst="line">
              <a:avLst/>
            </a:prstGeom>
            <a:noFill/>
            <a:ln w="28575">
              <a:solidFill>
                <a:srgbClr val="C00000"/>
              </a:solidFill>
              <a:round/>
              <a:headEnd/>
              <a:tailEnd type="triangle" w="med" len="med"/>
            </a:ln>
          </p:spPr>
          <p:txBody>
            <a:bodyPr anchor="ctr">
              <a:spAutoFit/>
            </a:bodyPr>
            <a:lstStyle/>
            <a:p>
              <a:endParaRPr lang="en-US">
                <a:solidFill>
                  <a:srgbClr val="C00000"/>
                </a:solidFill>
              </a:endParaRPr>
            </a:p>
          </p:txBody>
        </p:sp>
      </p:grpSp>
      <p:sp>
        <p:nvSpPr>
          <p:cNvPr id="59" name="Arc 58"/>
          <p:cNvSpPr/>
          <p:nvPr/>
        </p:nvSpPr>
        <p:spPr bwMode="auto">
          <a:xfrm>
            <a:off x="3666980" y="1276990"/>
            <a:ext cx="1143000" cy="4879374"/>
          </a:xfrm>
          <a:prstGeom prst="arc">
            <a:avLst>
              <a:gd name="adj1" fmla="val 5391088"/>
              <a:gd name="adj2" fmla="val 16237356"/>
            </a:avLst>
          </a:prstGeom>
          <a:noFill/>
          <a:ln w="50800" cap="flat" cmpd="sng" algn="ctr">
            <a:solidFill>
              <a:srgbClr val="C00000"/>
            </a:solidFill>
            <a:prstDash val="solid"/>
            <a:round/>
            <a:headEnd type="stealth" w="med" len="med"/>
            <a:tailEnd type="none" w="med" len="med"/>
          </a:ln>
          <a:effectLst/>
        </p:spPr>
        <p:txBody>
          <a:bodyPr rtlCol="0" anchor="ctr"/>
          <a:lstStyle/>
          <a:p>
            <a:pPr algn="ctr"/>
            <a:endParaRPr lang="en-US"/>
          </a:p>
        </p:txBody>
      </p:sp>
      <p:grpSp>
        <p:nvGrpSpPr>
          <p:cNvPr id="13" name="Group 12"/>
          <p:cNvGrpSpPr/>
          <p:nvPr/>
        </p:nvGrpSpPr>
        <p:grpSpPr>
          <a:xfrm>
            <a:off x="6786684" y="2321692"/>
            <a:ext cx="838200" cy="369332"/>
            <a:chOff x="6786684" y="2321692"/>
            <a:chExt cx="838200" cy="369332"/>
          </a:xfrm>
        </p:grpSpPr>
        <p:sp>
          <p:nvSpPr>
            <p:cNvPr id="60" name="Text Box 16"/>
            <p:cNvSpPr txBox="1">
              <a:spLocks noChangeArrowheads="1"/>
            </p:cNvSpPr>
            <p:nvPr/>
          </p:nvSpPr>
          <p:spPr bwMode="auto">
            <a:xfrm>
              <a:off x="6786684" y="2321692"/>
              <a:ext cx="478401" cy="369332"/>
            </a:xfrm>
            <a:prstGeom prst="rect">
              <a:avLst/>
            </a:prstGeom>
            <a:noFill/>
            <a:ln w="28575">
              <a:noFill/>
              <a:miter lim="800000"/>
              <a:headEnd/>
              <a:tailEnd/>
            </a:ln>
          </p:spPr>
          <p:txBody>
            <a:bodyPr wrap="none" anchor="ctr">
              <a:spAutoFit/>
            </a:bodyPr>
            <a:lstStyle/>
            <a:p>
              <a:pPr eaLnBrk="0" hangingPunct="0"/>
              <a:r>
                <a:rPr lang="en-US" sz="1800" dirty="0" err="1" smtClean="0">
                  <a:solidFill>
                    <a:srgbClr val="0070C0"/>
                  </a:solidFill>
                  <a:latin typeface="Calibri" pitchFamily="34" charset="0"/>
                </a:rPr>
                <a:t>rsp</a:t>
              </a:r>
              <a:endParaRPr lang="en-US" sz="1800" dirty="0">
                <a:solidFill>
                  <a:srgbClr val="0070C0"/>
                </a:solidFill>
                <a:latin typeface="Calibri" pitchFamily="34" charset="0"/>
              </a:endParaRPr>
            </a:p>
          </p:txBody>
        </p:sp>
        <p:sp>
          <p:nvSpPr>
            <p:cNvPr id="61" name="Line 17"/>
            <p:cNvSpPr>
              <a:spLocks noChangeShapeType="1"/>
            </p:cNvSpPr>
            <p:nvPr/>
          </p:nvSpPr>
          <p:spPr bwMode="auto">
            <a:xfrm>
              <a:off x="7228009" y="2508740"/>
              <a:ext cx="396875" cy="0"/>
            </a:xfrm>
            <a:prstGeom prst="line">
              <a:avLst/>
            </a:prstGeom>
            <a:noFill/>
            <a:ln w="28575">
              <a:solidFill>
                <a:srgbClr val="0070C0"/>
              </a:solidFill>
              <a:round/>
              <a:headEnd/>
              <a:tailEnd type="triangle" w="med" len="med"/>
            </a:ln>
          </p:spPr>
          <p:txBody>
            <a:bodyPr anchor="ctr">
              <a:spAutoFit/>
            </a:bodyPr>
            <a:lstStyle/>
            <a:p>
              <a:endParaRPr lang="en-US">
                <a:solidFill>
                  <a:srgbClr val="C00000"/>
                </a:solidFill>
              </a:endParaRPr>
            </a:p>
          </p:txBody>
        </p:sp>
      </p:grpSp>
      <p:grpSp>
        <p:nvGrpSpPr>
          <p:cNvPr id="14" name="Group 13"/>
          <p:cNvGrpSpPr/>
          <p:nvPr/>
        </p:nvGrpSpPr>
        <p:grpSpPr>
          <a:xfrm>
            <a:off x="6786684" y="1940692"/>
            <a:ext cx="838200" cy="369332"/>
            <a:chOff x="6786684" y="1940692"/>
            <a:chExt cx="838200" cy="369332"/>
          </a:xfrm>
        </p:grpSpPr>
        <p:sp>
          <p:nvSpPr>
            <p:cNvPr id="62" name="Text Box 16"/>
            <p:cNvSpPr txBox="1">
              <a:spLocks noChangeArrowheads="1"/>
            </p:cNvSpPr>
            <p:nvPr/>
          </p:nvSpPr>
          <p:spPr bwMode="auto">
            <a:xfrm>
              <a:off x="6786684" y="1940692"/>
              <a:ext cx="478401" cy="369332"/>
            </a:xfrm>
            <a:prstGeom prst="rect">
              <a:avLst/>
            </a:prstGeom>
            <a:noFill/>
            <a:ln w="28575">
              <a:noFill/>
              <a:miter lim="800000"/>
              <a:headEnd/>
              <a:tailEnd/>
            </a:ln>
          </p:spPr>
          <p:txBody>
            <a:bodyPr wrap="none" anchor="ctr">
              <a:spAutoFit/>
            </a:bodyPr>
            <a:lstStyle/>
            <a:p>
              <a:pPr eaLnBrk="0" hangingPunct="0"/>
              <a:r>
                <a:rPr lang="en-US" sz="1800" dirty="0" err="1" smtClean="0">
                  <a:solidFill>
                    <a:srgbClr val="0070C0"/>
                  </a:solidFill>
                  <a:latin typeface="Calibri" pitchFamily="34" charset="0"/>
                </a:rPr>
                <a:t>rsp</a:t>
              </a:r>
              <a:endParaRPr lang="en-US" sz="1800" dirty="0">
                <a:solidFill>
                  <a:srgbClr val="0070C0"/>
                </a:solidFill>
                <a:latin typeface="Calibri" pitchFamily="34" charset="0"/>
              </a:endParaRPr>
            </a:p>
          </p:txBody>
        </p:sp>
        <p:sp>
          <p:nvSpPr>
            <p:cNvPr id="63" name="Line 17"/>
            <p:cNvSpPr>
              <a:spLocks noChangeShapeType="1"/>
            </p:cNvSpPr>
            <p:nvPr/>
          </p:nvSpPr>
          <p:spPr bwMode="auto">
            <a:xfrm>
              <a:off x="7228009" y="2127740"/>
              <a:ext cx="396875" cy="0"/>
            </a:xfrm>
            <a:prstGeom prst="line">
              <a:avLst/>
            </a:prstGeom>
            <a:noFill/>
            <a:ln w="28575">
              <a:solidFill>
                <a:srgbClr val="0070C0"/>
              </a:solidFill>
              <a:round/>
              <a:headEnd/>
              <a:tailEnd type="triangle" w="med" len="med"/>
            </a:ln>
          </p:spPr>
          <p:txBody>
            <a:bodyPr anchor="ctr">
              <a:spAutoFit/>
            </a:bodyPr>
            <a:lstStyle/>
            <a:p>
              <a:endParaRPr lang="en-US">
                <a:solidFill>
                  <a:srgbClr val="C00000"/>
                </a:solidFill>
              </a:endParaRPr>
            </a:p>
          </p:txBody>
        </p:sp>
      </p:grpSp>
      <p:grpSp>
        <p:nvGrpSpPr>
          <p:cNvPr id="10" name="Group 9"/>
          <p:cNvGrpSpPr/>
          <p:nvPr/>
        </p:nvGrpSpPr>
        <p:grpSpPr>
          <a:xfrm>
            <a:off x="2971800" y="1276990"/>
            <a:ext cx="1752600" cy="4971410"/>
            <a:chOff x="2971800" y="1276990"/>
            <a:chExt cx="1752600" cy="4971410"/>
          </a:xfrm>
        </p:grpSpPr>
        <p:sp>
          <p:nvSpPr>
            <p:cNvPr id="9" name="Arc 8"/>
            <p:cNvSpPr/>
            <p:nvPr/>
          </p:nvSpPr>
          <p:spPr bwMode="auto">
            <a:xfrm>
              <a:off x="3581400" y="1276990"/>
              <a:ext cx="1143000" cy="4971410"/>
            </a:xfrm>
            <a:prstGeom prst="arc">
              <a:avLst>
                <a:gd name="adj1" fmla="val 5391088"/>
                <a:gd name="adj2" fmla="val 16237356"/>
              </a:avLst>
            </a:prstGeom>
            <a:noFill/>
            <a:ln w="50800" cap="flat" cmpd="sng" algn="ctr">
              <a:solidFill>
                <a:srgbClr val="C00000"/>
              </a:solidFill>
              <a:prstDash val="solid"/>
              <a:round/>
              <a:headEnd type="none" w="med" len="med"/>
              <a:tailEnd type="stealth" w="med" len="med"/>
            </a:ln>
            <a:effectLst/>
          </p:spPr>
          <p:txBody>
            <a:bodyPr rtlCol="0" anchor="ctr"/>
            <a:lstStyle/>
            <a:p>
              <a:pPr algn="ctr"/>
              <a:endParaRPr lang="en-US"/>
            </a:p>
          </p:txBody>
        </p:sp>
        <p:sp>
          <p:nvSpPr>
            <p:cNvPr id="64" name="Text Box 16"/>
            <p:cNvSpPr txBox="1">
              <a:spLocks noChangeArrowheads="1"/>
            </p:cNvSpPr>
            <p:nvPr/>
          </p:nvSpPr>
          <p:spPr bwMode="auto">
            <a:xfrm>
              <a:off x="2971800" y="3405607"/>
              <a:ext cx="598241" cy="369332"/>
            </a:xfrm>
            <a:prstGeom prst="rect">
              <a:avLst/>
            </a:prstGeom>
            <a:noFill/>
            <a:ln w="28575">
              <a:noFill/>
              <a:miter lim="800000"/>
              <a:headEnd/>
              <a:tailEnd/>
            </a:ln>
          </p:spPr>
          <p:txBody>
            <a:bodyPr wrap="none" anchor="ctr">
              <a:spAutoFit/>
            </a:bodyPr>
            <a:lstStyle/>
            <a:p>
              <a:pPr eaLnBrk="0" hangingPunct="0"/>
              <a:r>
                <a:rPr lang="en-US" sz="1800" dirty="0" smtClean="0">
                  <a:solidFill>
                    <a:srgbClr val="C00000"/>
                  </a:solidFill>
                  <a:latin typeface="Courier New" panose="02070309020205020404" pitchFamily="49" charset="0"/>
                  <a:cs typeface="Courier New" panose="02070309020205020404" pitchFamily="49" charset="0"/>
                </a:rPr>
                <a:t>ret</a:t>
              </a:r>
              <a:endParaRPr lang="en-US" sz="1800" dirty="0">
                <a:solidFill>
                  <a:srgbClr val="C00000"/>
                </a:solidFill>
                <a:latin typeface="Courier New" panose="02070309020205020404" pitchFamily="49" charset="0"/>
                <a:cs typeface="Courier New" panose="02070309020205020404" pitchFamily="49" charset="0"/>
              </a:endParaRPr>
            </a:p>
          </p:txBody>
        </p:sp>
      </p:grpSp>
      <p:sp>
        <p:nvSpPr>
          <p:cNvPr id="65" name="Text Box 16"/>
          <p:cNvSpPr txBox="1">
            <a:spLocks noChangeArrowheads="1"/>
          </p:cNvSpPr>
          <p:nvPr/>
        </p:nvSpPr>
        <p:spPr bwMode="auto">
          <a:xfrm>
            <a:off x="3805080" y="3405607"/>
            <a:ext cx="598241" cy="369332"/>
          </a:xfrm>
          <a:prstGeom prst="rect">
            <a:avLst/>
          </a:prstGeom>
          <a:noFill/>
          <a:ln w="28575">
            <a:noFill/>
            <a:miter lim="800000"/>
            <a:headEnd/>
            <a:tailEnd/>
          </a:ln>
        </p:spPr>
        <p:txBody>
          <a:bodyPr wrap="none" anchor="ctr">
            <a:spAutoFit/>
          </a:bodyPr>
          <a:lstStyle/>
          <a:p>
            <a:pPr eaLnBrk="0" hangingPunct="0"/>
            <a:r>
              <a:rPr lang="en-US" sz="1800" dirty="0" smtClean="0">
                <a:solidFill>
                  <a:srgbClr val="C00000"/>
                </a:solidFill>
                <a:latin typeface="Courier New" panose="02070309020205020404" pitchFamily="49" charset="0"/>
                <a:cs typeface="Courier New" panose="02070309020205020404" pitchFamily="49" charset="0"/>
              </a:rPr>
              <a:t>ret</a:t>
            </a:r>
            <a:endParaRPr lang="en-US" sz="1800" dirty="0">
              <a:solidFill>
                <a:srgbClr val="C00000"/>
              </a:solidFill>
              <a:latin typeface="Courier New" panose="02070309020205020404" pitchFamily="49" charset="0"/>
              <a:cs typeface="Courier New" panose="02070309020205020404" pitchFamily="49" charset="0"/>
            </a:endParaRPr>
          </a:p>
        </p:txBody>
      </p:sp>
      <p:grpSp>
        <p:nvGrpSpPr>
          <p:cNvPr id="74" name="Group 73"/>
          <p:cNvGrpSpPr/>
          <p:nvPr/>
        </p:nvGrpSpPr>
        <p:grpSpPr>
          <a:xfrm>
            <a:off x="4191000" y="5971698"/>
            <a:ext cx="838200" cy="369332"/>
            <a:chOff x="4191000" y="6061352"/>
            <a:chExt cx="838200" cy="369332"/>
          </a:xfrm>
        </p:grpSpPr>
        <p:sp>
          <p:nvSpPr>
            <p:cNvPr id="75" name="Text Box 16"/>
            <p:cNvSpPr txBox="1">
              <a:spLocks noChangeArrowheads="1"/>
            </p:cNvSpPr>
            <p:nvPr/>
          </p:nvSpPr>
          <p:spPr bwMode="auto">
            <a:xfrm>
              <a:off x="4191000" y="6061352"/>
              <a:ext cx="445956" cy="369332"/>
            </a:xfrm>
            <a:prstGeom prst="rect">
              <a:avLst/>
            </a:prstGeom>
            <a:noFill/>
            <a:ln w="28575">
              <a:noFill/>
              <a:miter lim="800000"/>
              <a:headEnd/>
              <a:tailEnd/>
            </a:ln>
          </p:spPr>
          <p:txBody>
            <a:bodyPr wrap="none" anchor="ctr">
              <a:spAutoFit/>
            </a:bodyPr>
            <a:lstStyle/>
            <a:p>
              <a:pPr eaLnBrk="0" hangingPunct="0"/>
              <a:r>
                <a:rPr lang="en-US" sz="1800" dirty="0" smtClean="0">
                  <a:latin typeface="Calibri" pitchFamily="34" charset="0"/>
                </a:rPr>
                <a:t>rip</a:t>
              </a:r>
              <a:endParaRPr lang="en-US" sz="1800" dirty="0">
                <a:latin typeface="Calibri" pitchFamily="34" charset="0"/>
              </a:endParaRPr>
            </a:p>
          </p:txBody>
        </p:sp>
        <p:sp>
          <p:nvSpPr>
            <p:cNvPr id="76" name="Line 17"/>
            <p:cNvSpPr>
              <a:spLocks noChangeShapeType="1"/>
            </p:cNvSpPr>
            <p:nvPr/>
          </p:nvSpPr>
          <p:spPr bwMode="auto">
            <a:xfrm>
              <a:off x="4632325" y="6248400"/>
              <a:ext cx="396875" cy="0"/>
            </a:xfrm>
            <a:prstGeom prst="line">
              <a:avLst/>
            </a:prstGeom>
            <a:noFill/>
            <a:ln w="28575">
              <a:solidFill>
                <a:schemeClr val="tx1"/>
              </a:solidFill>
              <a:round/>
              <a:headEnd/>
              <a:tailEnd type="triangle" w="med" len="med"/>
            </a:ln>
          </p:spPr>
          <p:txBody>
            <a:bodyPr anchor="ctr">
              <a:spAutoFit/>
            </a:bodyPr>
            <a:lstStyle/>
            <a:p>
              <a:endParaRPr lang="en-US"/>
            </a:p>
          </p:txBody>
        </p:sp>
      </p:grpSp>
      <p:grpSp>
        <p:nvGrpSpPr>
          <p:cNvPr id="53" name="Group 52"/>
          <p:cNvGrpSpPr/>
          <p:nvPr/>
        </p:nvGrpSpPr>
        <p:grpSpPr>
          <a:xfrm>
            <a:off x="6786684" y="1571360"/>
            <a:ext cx="838200" cy="369332"/>
            <a:chOff x="6786684" y="1940692"/>
            <a:chExt cx="838200" cy="369332"/>
          </a:xfrm>
        </p:grpSpPr>
        <p:sp>
          <p:nvSpPr>
            <p:cNvPr id="58" name="Text Box 16"/>
            <p:cNvSpPr txBox="1">
              <a:spLocks noChangeArrowheads="1"/>
            </p:cNvSpPr>
            <p:nvPr/>
          </p:nvSpPr>
          <p:spPr bwMode="auto">
            <a:xfrm>
              <a:off x="6786684" y="1940692"/>
              <a:ext cx="478401" cy="369332"/>
            </a:xfrm>
            <a:prstGeom prst="rect">
              <a:avLst/>
            </a:prstGeom>
            <a:noFill/>
            <a:ln w="28575">
              <a:noFill/>
              <a:miter lim="800000"/>
              <a:headEnd/>
              <a:tailEnd/>
            </a:ln>
          </p:spPr>
          <p:txBody>
            <a:bodyPr wrap="none" anchor="ctr">
              <a:spAutoFit/>
            </a:bodyPr>
            <a:lstStyle/>
            <a:p>
              <a:pPr eaLnBrk="0" hangingPunct="0"/>
              <a:r>
                <a:rPr lang="en-US" sz="1800" dirty="0" err="1" smtClean="0">
                  <a:solidFill>
                    <a:srgbClr val="0070C0"/>
                  </a:solidFill>
                  <a:latin typeface="Calibri" pitchFamily="34" charset="0"/>
                </a:rPr>
                <a:t>rsp</a:t>
              </a:r>
              <a:endParaRPr lang="en-US" sz="1800" dirty="0">
                <a:solidFill>
                  <a:srgbClr val="0070C0"/>
                </a:solidFill>
                <a:latin typeface="Calibri" pitchFamily="34" charset="0"/>
              </a:endParaRPr>
            </a:p>
          </p:txBody>
        </p:sp>
        <p:sp>
          <p:nvSpPr>
            <p:cNvPr id="66" name="Line 17"/>
            <p:cNvSpPr>
              <a:spLocks noChangeShapeType="1"/>
            </p:cNvSpPr>
            <p:nvPr/>
          </p:nvSpPr>
          <p:spPr bwMode="auto">
            <a:xfrm>
              <a:off x="7228009" y="2127740"/>
              <a:ext cx="396875" cy="0"/>
            </a:xfrm>
            <a:prstGeom prst="line">
              <a:avLst/>
            </a:prstGeom>
            <a:noFill/>
            <a:ln w="28575">
              <a:solidFill>
                <a:srgbClr val="0070C0"/>
              </a:solidFill>
              <a:round/>
              <a:headEnd/>
              <a:tailEnd type="triangle" w="med" len="med"/>
            </a:ln>
          </p:spPr>
          <p:txBody>
            <a:bodyPr anchor="ctr">
              <a:spAutoFit/>
            </a:bodyPr>
            <a:lstStyle/>
            <a:p>
              <a:endParaRPr lang="en-US">
                <a:solidFill>
                  <a:srgbClr val="C00000"/>
                </a:solidFill>
              </a:endParaRPr>
            </a:p>
          </p:txBody>
        </p:sp>
      </p:grpSp>
    </p:spTree>
    <p:extLst>
      <p:ext uri="{BB962C8B-B14F-4D97-AF65-F5344CB8AC3E}">
        <p14:creationId xmlns:p14="http://schemas.microsoft.com/office/powerpoint/2010/main" val="7284867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10"/>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1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17"/>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15"/>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14"/>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59"/>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65" grpId="0"/>
      <p:bldP spid="65"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81000" y="493713"/>
            <a:ext cx="8763000" cy="573087"/>
          </a:xfrm>
        </p:spPr>
        <p:txBody>
          <a:bodyPr/>
          <a:lstStyle/>
          <a:p>
            <a:pPr eaLnBrk="1" hangingPunct="1"/>
            <a:r>
              <a:rPr lang="en-US" sz="3200" dirty="0" smtClean="0"/>
              <a:t>What To Do About Buffer Overflow </a:t>
            </a:r>
            <a:r>
              <a:rPr lang="en-US" sz="3200" dirty="0"/>
              <a:t>A</a:t>
            </a:r>
            <a:r>
              <a:rPr lang="en-US" sz="3200" dirty="0" smtClean="0"/>
              <a:t>ttacks</a:t>
            </a:r>
          </a:p>
        </p:txBody>
      </p:sp>
      <p:sp>
        <p:nvSpPr>
          <p:cNvPr id="31747" name="Rectangle 3"/>
          <p:cNvSpPr>
            <a:spLocks noGrp="1" noChangeArrowheads="1"/>
          </p:cNvSpPr>
          <p:nvPr>
            <p:ph type="body" idx="1"/>
          </p:nvPr>
        </p:nvSpPr>
        <p:spPr>
          <a:xfrm>
            <a:off x="404813" y="1327150"/>
            <a:ext cx="8281987" cy="5454650"/>
          </a:xfrm>
        </p:spPr>
        <p:txBody>
          <a:bodyPr/>
          <a:lstStyle/>
          <a:p>
            <a:pPr eaLnBrk="1" hangingPunct="1"/>
            <a:r>
              <a:rPr lang="en-US" dirty="0" smtClean="0"/>
              <a:t>Avoid overflow vulnerabilities</a:t>
            </a:r>
          </a:p>
          <a:p>
            <a:pPr lvl="2" eaLnBrk="1" hangingPunct="1"/>
            <a:endParaRPr lang="en-US" dirty="0" smtClean="0"/>
          </a:p>
          <a:p>
            <a:pPr eaLnBrk="1" hangingPunct="1"/>
            <a:r>
              <a:rPr lang="en-US" dirty="0" smtClean="0"/>
              <a:t>Employ system-level protections</a:t>
            </a:r>
          </a:p>
          <a:p>
            <a:pPr lvl="2" eaLnBrk="1" hangingPunct="1"/>
            <a:endParaRPr lang="en-US" dirty="0" smtClean="0"/>
          </a:p>
          <a:p>
            <a:pPr eaLnBrk="1" hangingPunct="1"/>
            <a:r>
              <a:rPr lang="en-US" dirty="0" smtClean="0"/>
              <a:t>Have compiler use “stack canaries”</a:t>
            </a:r>
          </a:p>
          <a:p>
            <a:pPr eaLnBrk="1" hangingPunct="1"/>
            <a:endParaRPr lang="en-US" dirty="0" smtClean="0"/>
          </a:p>
          <a:p>
            <a:pPr eaLnBrk="1" hangingPunct="1"/>
            <a:endParaRPr lang="en-US" dirty="0"/>
          </a:p>
          <a:p>
            <a:pPr eaLnBrk="1" hangingPunct="1"/>
            <a:r>
              <a:rPr lang="en-US" dirty="0" smtClean="0"/>
              <a:t>Lets talk about each…</a:t>
            </a:r>
          </a:p>
        </p:txBody>
      </p:sp>
    </p:spTree>
    <p:extLst>
      <p:ext uri="{BB962C8B-B14F-4D97-AF65-F5344CB8AC3E}">
        <p14:creationId xmlns:p14="http://schemas.microsoft.com/office/powerpoint/2010/main" val="132759547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85775" y="457200"/>
            <a:ext cx="8658225" cy="762000"/>
          </a:xfrm>
        </p:spPr>
        <p:txBody>
          <a:bodyPr/>
          <a:lstStyle/>
          <a:p>
            <a:pPr eaLnBrk="1" hangingPunct="1"/>
            <a:r>
              <a:rPr lang="en-US" dirty="0" smtClean="0"/>
              <a:t>1. Avoid Overflow Vulnerabilities in Code (!)</a:t>
            </a:r>
          </a:p>
        </p:txBody>
      </p:sp>
      <p:sp>
        <p:nvSpPr>
          <p:cNvPr id="37891" name="Rectangle 3"/>
          <p:cNvSpPr>
            <a:spLocks noGrp="1" noChangeArrowheads="1"/>
          </p:cNvSpPr>
          <p:nvPr>
            <p:ph type="body" idx="1"/>
          </p:nvPr>
        </p:nvSpPr>
        <p:spPr>
          <a:xfrm>
            <a:off x="519113" y="4038600"/>
            <a:ext cx="8091487" cy="2482850"/>
          </a:xfrm>
        </p:spPr>
        <p:txBody>
          <a:bodyPr/>
          <a:lstStyle/>
          <a:p>
            <a:pPr eaLnBrk="1" hangingPunct="1">
              <a:lnSpc>
                <a:spcPct val="85000"/>
              </a:lnSpc>
            </a:pPr>
            <a:r>
              <a:rPr lang="en-US" dirty="0" smtClean="0"/>
              <a:t>For example, use library routines that limit string lengths</a:t>
            </a:r>
          </a:p>
          <a:p>
            <a:pPr lvl="1" eaLnBrk="1" hangingPunct="1">
              <a:lnSpc>
                <a:spcPct val="90000"/>
              </a:lnSpc>
            </a:pPr>
            <a:r>
              <a:rPr lang="en-US" b="1" dirty="0" err="1" smtClean="0">
                <a:solidFill>
                  <a:srgbClr val="C00000"/>
                </a:solidFill>
                <a:latin typeface="Courier New" pitchFamily="49" charset="0"/>
              </a:rPr>
              <a:t>f</a:t>
            </a:r>
            <a:r>
              <a:rPr lang="en-US" b="1" dirty="0" err="1" smtClean="0">
                <a:latin typeface="Courier New" pitchFamily="49" charset="0"/>
              </a:rPr>
              <a:t>gets</a:t>
            </a:r>
            <a:r>
              <a:rPr lang="en-US" dirty="0" smtClean="0"/>
              <a:t> instead of </a:t>
            </a:r>
            <a:r>
              <a:rPr lang="en-US" b="1" dirty="0" smtClean="0">
                <a:latin typeface="Courier New" pitchFamily="49" charset="0"/>
              </a:rPr>
              <a:t>gets</a:t>
            </a:r>
          </a:p>
          <a:p>
            <a:pPr lvl="1" eaLnBrk="1" hangingPunct="1">
              <a:lnSpc>
                <a:spcPct val="90000"/>
              </a:lnSpc>
            </a:pPr>
            <a:r>
              <a:rPr lang="en-US" b="1" dirty="0" err="1" smtClean="0">
                <a:latin typeface="Courier New" pitchFamily="49" charset="0"/>
                <a:cs typeface="Courier New" pitchFamily="49" charset="0"/>
              </a:rPr>
              <a:t>str</a:t>
            </a:r>
            <a:r>
              <a:rPr lang="en-US" b="1" dirty="0" err="1" smtClean="0">
                <a:solidFill>
                  <a:srgbClr val="C00000"/>
                </a:solidFill>
                <a:latin typeface="Courier New" pitchFamily="49" charset="0"/>
                <a:cs typeface="Courier New" pitchFamily="49" charset="0"/>
              </a:rPr>
              <a:t>n</a:t>
            </a:r>
            <a:r>
              <a:rPr lang="en-US" b="1" dirty="0" err="1" smtClean="0">
                <a:latin typeface="Courier New" pitchFamily="49" charset="0"/>
                <a:cs typeface="Courier New" pitchFamily="49" charset="0"/>
              </a:rPr>
              <a:t>cpy</a:t>
            </a:r>
            <a:r>
              <a:rPr lang="en-US" dirty="0" smtClean="0"/>
              <a:t> instead of </a:t>
            </a:r>
            <a:r>
              <a:rPr lang="en-US" b="1" dirty="0" err="1" smtClean="0">
                <a:latin typeface="Courier New" pitchFamily="49" charset="0"/>
              </a:rPr>
              <a:t>strcpy</a:t>
            </a:r>
            <a:endParaRPr lang="en-US" b="1" dirty="0" smtClean="0">
              <a:latin typeface="Courier New" pitchFamily="49" charset="0"/>
            </a:endParaRPr>
          </a:p>
          <a:p>
            <a:pPr lvl="1" eaLnBrk="1" hangingPunct="1">
              <a:lnSpc>
                <a:spcPct val="90000"/>
              </a:lnSpc>
            </a:pPr>
            <a:r>
              <a:rPr lang="en-US" dirty="0" smtClean="0"/>
              <a:t>Don’t use </a:t>
            </a:r>
            <a:r>
              <a:rPr lang="en-US" b="1" dirty="0" err="1" smtClean="0">
                <a:latin typeface="Courier New" pitchFamily="49" charset="0"/>
              </a:rPr>
              <a:t>scanf</a:t>
            </a:r>
            <a:r>
              <a:rPr lang="en-US" dirty="0" smtClean="0"/>
              <a:t> with </a:t>
            </a:r>
            <a:r>
              <a:rPr lang="en-US" b="1" dirty="0" smtClean="0">
                <a:latin typeface="Courier New" pitchFamily="49" charset="0"/>
              </a:rPr>
              <a:t>%s</a:t>
            </a:r>
            <a:r>
              <a:rPr lang="en-US" dirty="0" smtClean="0"/>
              <a:t> conversion specification</a:t>
            </a:r>
          </a:p>
          <a:p>
            <a:pPr lvl="2" eaLnBrk="1" hangingPunct="1">
              <a:lnSpc>
                <a:spcPct val="97000"/>
              </a:lnSpc>
            </a:pPr>
            <a:r>
              <a:rPr lang="en-US" dirty="0" smtClean="0"/>
              <a:t>Use </a:t>
            </a:r>
            <a:r>
              <a:rPr lang="en-US" b="1" dirty="0" err="1" smtClean="0">
                <a:latin typeface="Courier New" pitchFamily="49" charset="0"/>
              </a:rPr>
              <a:t>fgets</a:t>
            </a:r>
            <a:r>
              <a:rPr lang="en-US" dirty="0" smtClean="0"/>
              <a:t> to read the string</a:t>
            </a:r>
          </a:p>
          <a:p>
            <a:pPr lvl="2" eaLnBrk="1" hangingPunct="1">
              <a:lnSpc>
                <a:spcPct val="97000"/>
              </a:lnSpc>
            </a:pPr>
            <a:r>
              <a:rPr lang="en-US" dirty="0" smtClean="0"/>
              <a:t>Or use </a:t>
            </a:r>
            <a:r>
              <a:rPr lang="en-US" b="1" dirty="0" smtClean="0">
                <a:latin typeface="Courier New" pitchFamily="49" charset="0"/>
              </a:rPr>
              <a:t>%</a:t>
            </a:r>
            <a:r>
              <a:rPr lang="en-US" b="1" dirty="0" smtClean="0">
                <a:solidFill>
                  <a:srgbClr val="C00000"/>
                </a:solidFill>
                <a:latin typeface="Courier New" pitchFamily="49" charset="0"/>
              </a:rPr>
              <a:t>n</a:t>
            </a:r>
            <a:r>
              <a:rPr lang="en-US" b="1" dirty="0" smtClean="0">
                <a:latin typeface="Courier New" pitchFamily="49" charset="0"/>
              </a:rPr>
              <a:t>s</a:t>
            </a:r>
            <a:r>
              <a:rPr lang="en-US" b="1" dirty="0" smtClean="0"/>
              <a:t>  </a:t>
            </a:r>
            <a:r>
              <a:rPr lang="en-US" dirty="0" smtClean="0"/>
              <a:t>where </a:t>
            </a:r>
            <a:r>
              <a:rPr lang="en-US" b="1" dirty="0" smtClean="0">
                <a:latin typeface="Courier New" pitchFamily="49" charset="0"/>
              </a:rPr>
              <a:t>n</a:t>
            </a:r>
            <a:r>
              <a:rPr lang="en-US" dirty="0" smtClean="0"/>
              <a:t> is a suitable integer</a:t>
            </a:r>
          </a:p>
        </p:txBody>
      </p:sp>
      <p:sp>
        <p:nvSpPr>
          <p:cNvPr id="37892" name="Rectangle 4"/>
          <p:cNvSpPr>
            <a:spLocks noChangeArrowheads="1"/>
          </p:cNvSpPr>
          <p:nvPr/>
        </p:nvSpPr>
        <p:spPr bwMode="auto">
          <a:xfrm>
            <a:off x="609600" y="1447800"/>
            <a:ext cx="5943600" cy="2028761"/>
          </a:xfrm>
          <a:prstGeom prst="rect">
            <a:avLst/>
          </a:prstGeom>
          <a:solidFill>
            <a:srgbClr val="F6F5BD"/>
          </a:solidFill>
          <a:ln w="12700">
            <a:solidFill>
              <a:schemeClr val="tx1"/>
            </a:solidFill>
            <a:miter lim="800000"/>
            <a:headEnd/>
            <a:tailEnd/>
          </a:ln>
        </p:spPr>
        <p:txBody>
          <a:bodyPr wrap="square" lIns="90487" tIns="44450" rIns="90487" bIns="44450">
            <a:spAutoFit/>
          </a:bodyPr>
          <a:lstStyle/>
          <a:p>
            <a:pPr eaLnBrk="0" hangingPunct="0">
              <a:tabLst>
                <a:tab pos="457200" algn="l"/>
                <a:tab pos="1485900" algn="l"/>
              </a:tabLst>
            </a:pPr>
            <a:r>
              <a:rPr lang="en-US" sz="1800" dirty="0">
                <a:latin typeface="Courier New" pitchFamily="49" charset="0"/>
                <a:ea typeface="MS Mincho" pitchFamily="49" charset="-128"/>
              </a:rPr>
              <a:t>/* Echo Line */</a:t>
            </a:r>
            <a:br>
              <a:rPr lang="en-US" sz="1800" dirty="0">
                <a:latin typeface="Courier New" pitchFamily="49" charset="0"/>
                <a:ea typeface="MS Mincho" pitchFamily="49" charset="-128"/>
              </a:rPr>
            </a:br>
            <a:r>
              <a:rPr lang="en-US" sz="1800" dirty="0">
                <a:latin typeface="Courier New" pitchFamily="49" charset="0"/>
                <a:ea typeface="MS Mincho" pitchFamily="49" charset="-128"/>
              </a:rPr>
              <a:t>void echo()</a:t>
            </a:r>
            <a:br>
              <a:rPr lang="en-US" sz="1800" dirty="0">
                <a:latin typeface="Courier New" pitchFamily="49" charset="0"/>
                <a:ea typeface="MS Mincho" pitchFamily="49" charset="-128"/>
              </a:rPr>
            </a:br>
            <a:r>
              <a:rPr lang="en-US" sz="1800" dirty="0">
                <a:latin typeface="Courier New" pitchFamily="49" charset="0"/>
                <a:ea typeface="MS Mincho" pitchFamily="49" charset="-128"/>
              </a:rPr>
              <a:t>{</a:t>
            </a:r>
            <a:br>
              <a:rPr lang="en-US" sz="1800" dirty="0">
                <a:latin typeface="Courier New" pitchFamily="49" charset="0"/>
                <a:ea typeface="MS Mincho" pitchFamily="49" charset="-128"/>
              </a:rPr>
            </a:br>
            <a:r>
              <a:rPr lang="en-US" sz="1800" dirty="0">
                <a:latin typeface="Courier New" pitchFamily="49" charset="0"/>
                <a:ea typeface="MS Mincho" pitchFamily="49" charset="-128"/>
              </a:rPr>
              <a:t>    char </a:t>
            </a:r>
            <a:r>
              <a:rPr lang="en-US" sz="1800" dirty="0" err="1">
                <a:latin typeface="Courier New" pitchFamily="49" charset="0"/>
                <a:ea typeface="MS Mincho" pitchFamily="49" charset="-128"/>
              </a:rPr>
              <a:t>buf</a:t>
            </a:r>
            <a:r>
              <a:rPr lang="en-US" sz="1800" dirty="0">
                <a:latin typeface="Courier New" pitchFamily="49" charset="0"/>
                <a:ea typeface="MS Mincho" pitchFamily="49" charset="-128"/>
              </a:rPr>
              <a:t>[4];  /* Way too small! */</a:t>
            </a:r>
            <a:br>
              <a:rPr lang="en-US" sz="1800" dirty="0">
                <a:latin typeface="Courier New" pitchFamily="49" charset="0"/>
                <a:ea typeface="MS Mincho" pitchFamily="49" charset="-128"/>
              </a:rPr>
            </a:br>
            <a:r>
              <a:rPr lang="en-US" sz="1800" dirty="0">
                <a:latin typeface="Courier New" pitchFamily="49" charset="0"/>
                <a:ea typeface="MS Mincho" pitchFamily="49" charset="-128"/>
              </a:rPr>
              <a:t>    </a:t>
            </a:r>
            <a:r>
              <a:rPr lang="en-US" sz="1800" dirty="0" err="1">
                <a:solidFill>
                  <a:srgbClr val="C00000"/>
                </a:solidFill>
                <a:latin typeface="Courier New" pitchFamily="49" charset="0"/>
                <a:ea typeface="MS Mincho" pitchFamily="49" charset="-128"/>
              </a:rPr>
              <a:t>fgets</a:t>
            </a:r>
            <a:r>
              <a:rPr lang="en-US" sz="1800" dirty="0">
                <a:solidFill>
                  <a:srgbClr val="C00000"/>
                </a:solidFill>
                <a:latin typeface="Courier New" pitchFamily="49" charset="0"/>
                <a:ea typeface="MS Mincho" pitchFamily="49" charset="-128"/>
              </a:rPr>
              <a:t>(</a:t>
            </a:r>
            <a:r>
              <a:rPr lang="en-US" sz="1800" dirty="0" err="1">
                <a:solidFill>
                  <a:srgbClr val="C00000"/>
                </a:solidFill>
                <a:latin typeface="Courier New" pitchFamily="49" charset="0"/>
                <a:ea typeface="MS Mincho" pitchFamily="49" charset="-128"/>
              </a:rPr>
              <a:t>buf</a:t>
            </a:r>
            <a:r>
              <a:rPr lang="en-US" sz="1800" dirty="0">
                <a:solidFill>
                  <a:srgbClr val="C00000"/>
                </a:solidFill>
                <a:latin typeface="Courier New" pitchFamily="49" charset="0"/>
                <a:ea typeface="MS Mincho" pitchFamily="49" charset="-128"/>
              </a:rPr>
              <a:t>, 4, </a:t>
            </a:r>
            <a:r>
              <a:rPr lang="en-US" sz="1800" dirty="0" err="1">
                <a:solidFill>
                  <a:srgbClr val="C00000"/>
                </a:solidFill>
                <a:latin typeface="Courier New" pitchFamily="49" charset="0"/>
                <a:ea typeface="MS Mincho" pitchFamily="49" charset="-128"/>
              </a:rPr>
              <a:t>stdin</a:t>
            </a:r>
            <a:r>
              <a:rPr lang="en-US" sz="1800" dirty="0">
                <a:solidFill>
                  <a:srgbClr val="C00000"/>
                </a:solidFill>
                <a:latin typeface="Courier New" pitchFamily="49" charset="0"/>
                <a:ea typeface="MS Mincho" pitchFamily="49" charset="-128"/>
              </a:rPr>
              <a:t>);</a:t>
            </a:r>
            <a:r>
              <a:rPr lang="en-US" sz="1800" dirty="0">
                <a:latin typeface="Courier New" pitchFamily="49" charset="0"/>
                <a:ea typeface="MS Mincho" pitchFamily="49" charset="-128"/>
              </a:rPr>
              <a:t/>
            </a:r>
            <a:br>
              <a:rPr lang="en-US" sz="1800" dirty="0">
                <a:latin typeface="Courier New" pitchFamily="49" charset="0"/>
                <a:ea typeface="MS Mincho" pitchFamily="49" charset="-128"/>
              </a:rPr>
            </a:br>
            <a:r>
              <a:rPr lang="en-US" sz="1800" dirty="0">
                <a:latin typeface="Courier New" pitchFamily="49" charset="0"/>
                <a:ea typeface="MS Mincho" pitchFamily="49" charset="-128"/>
              </a:rPr>
              <a:t>    puts(</a:t>
            </a:r>
            <a:r>
              <a:rPr lang="en-US" sz="1800" dirty="0" err="1">
                <a:latin typeface="Courier New" pitchFamily="49" charset="0"/>
                <a:ea typeface="MS Mincho" pitchFamily="49" charset="-128"/>
              </a:rPr>
              <a:t>buf</a:t>
            </a:r>
            <a:r>
              <a:rPr lang="en-US" sz="1800" dirty="0">
                <a:latin typeface="Courier New" pitchFamily="49" charset="0"/>
                <a:ea typeface="MS Mincho" pitchFamily="49" charset="-128"/>
              </a:rPr>
              <a:t>);</a:t>
            </a:r>
            <a:br>
              <a:rPr lang="en-US" sz="1800" dirty="0">
                <a:latin typeface="Courier New" pitchFamily="49" charset="0"/>
                <a:ea typeface="MS Mincho" pitchFamily="49" charset="-128"/>
              </a:rPr>
            </a:br>
            <a:r>
              <a:rPr lang="en-US" sz="1800" dirty="0">
                <a:latin typeface="Courier New" pitchFamily="49" charset="0"/>
                <a:ea typeface="MS Mincho" pitchFamily="49" charset="-128"/>
              </a:rPr>
              <a:t>}</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81000" y="533400"/>
            <a:ext cx="8077200" cy="533400"/>
          </a:xfrm>
        </p:spPr>
        <p:txBody>
          <a:bodyPr/>
          <a:lstStyle/>
          <a:p>
            <a:pPr eaLnBrk="1" hangingPunct="1"/>
            <a:r>
              <a:rPr lang="en-US" dirty="0" smtClean="0"/>
              <a:t>2. System-Level Protections can help</a:t>
            </a:r>
          </a:p>
        </p:txBody>
      </p:sp>
      <p:sp>
        <p:nvSpPr>
          <p:cNvPr id="38916" name="Rectangle 44"/>
          <p:cNvSpPr>
            <a:spLocks noGrp="1" noChangeArrowheads="1"/>
          </p:cNvSpPr>
          <p:nvPr>
            <p:ph type="body" idx="1"/>
          </p:nvPr>
        </p:nvSpPr>
        <p:spPr>
          <a:xfrm>
            <a:off x="366713" y="1328738"/>
            <a:ext cx="4433887" cy="2938462"/>
          </a:xfrm>
        </p:spPr>
        <p:txBody>
          <a:bodyPr/>
          <a:lstStyle/>
          <a:p>
            <a:pPr eaLnBrk="1" hangingPunct="1"/>
            <a:r>
              <a:rPr lang="en-US" dirty="0" smtClean="0"/>
              <a:t>Randomized stack offsets</a:t>
            </a:r>
          </a:p>
          <a:p>
            <a:pPr lvl="1" eaLnBrk="1" hangingPunct="1"/>
            <a:r>
              <a:rPr lang="en-US" dirty="0" smtClean="0"/>
              <a:t>At start of program, allocate random amount of space on stack</a:t>
            </a:r>
          </a:p>
          <a:p>
            <a:pPr lvl="1" eaLnBrk="1" hangingPunct="1"/>
            <a:r>
              <a:rPr lang="en-US" dirty="0" smtClean="0"/>
              <a:t>Shifts stack addresses for entire program</a:t>
            </a:r>
          </a:p>
          <a:p>
            <a:pPr lvl="1" eaLnBrk="1" hangingPunct="1"/>
            <a:r>
              <a:rPr lang="en-US" dirty="0" smtClean="0"/>
              <a:t>Makes it difficult for hacker to predict beginning of inserted code</a:t>
            </a:r>
          </a:p>
          <a:p>
            <a:pPr lvl="1" eaLnBrk="1" hangingPunct="1"/>
            <a:r>
              <a:rPr lang="en-US" dirty="0" smtClean="0"/>
              <a:t>E.g.: 5 executions of memory allocation code</a:t>
            </a:r>
          </a:p>
          <a:p>
            <a:pPr lvl="1" eaLnBrk="1" hangingPunct="1"/>
            <a:endParaRPr lang="en-US" dirty="0"/>
          </a:p>
          <a:p>
            <a:pPr lvl="2" eaLnBrk="1" hangingPunct="1"/>
            <a:r>
              <a:rPr lang="en-US" dirty="0" smtClean="0"/>
              <a:t>Stack repositioned each time program executes</a:t>
            </a:r>
          </a:p>
          <a:p>
            <a:pPr lvl="1" eaLnBrk="1" hangingPunct="1"/>
            <a:endParaRPr lang="en-US" dirty="0" smtClean="0"/>
          </a:p>
        </p:txBody>
      </p:sp>
      <p:graphicFrame>
        <p:nvGraphicFramePr>
          <p:cNvPr id="2" name="Object 1"/>
          <p:cNvGraphicFramePr>
            <a:graphicFrameLocks noChangeAspect="1"/>
          </p:cNvGraphicFramePr>
          <p:nvPr>
            <p:extLst>
              <p:ext uri="{D42A27DB-BD31-4B8C-83A1-F6EECF244321}">
                <p14:modId xmlns:p14="http://schemas.microsoft.com/office/powerpoint/2010/main" val="1419632303"/>
              </p:ext>
            </p:extLst>
          </p:nvPr>
        </p:nvGraphicFramePr>
        <p:xfrm>
          <a:off x="1143000" y="3425825"/>
          <a:ext cx="6858000" cy="4763"/>
        </p:xfrm>
        <a:graphic>
          <a:graphicData uri="http://schemas.openxmlformats.org/presentationml/2006/ole">
            <mc:AlternateContent xmlns:mc="http://schemas.openxmlformats.org/markup-compatibility/2006">
              <mc:Choice xmlns:v="urn:schemas-microsoft-com:vml" Requires="v">
                <p:oleObj spid="_x0000_s1218" name="Worksheet" r:id="rId5" imgW="31750000" imgH="25400" progId="Excel.Sheet.12">
                  <p:embed/>
                </p:oleObj>
              </mc:Choice>
              <mc:Fallback>
                <p:oleObj name="Worksheet" r:id="rId5" imgW="31750000" imgH="25400" progId="Excel.Sheet.12">
                  <p:embed/>
                  <p:pic>
                    <p:nvPicPr>
                      <p:cNvPr id="0" name=""/>
                      <p:cNvPicPr/>
                      <p:nvPr/>
                    </p:nvPicPr>
                    <p:blipFill>
                      <a:blip r:embed="rId6"/>
                      <a:stretch>
                        <a:fillRect/>
                      </a:stretch>
                    </p:blipFill>
                    <p:spPr>
                      <a:xfrm>
                        <a:off x="1143000" y="3425825"/>
                        <a:ext cx="6858000" cy="4763"/>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4243660451"/>
              </p:ext>
            </p:extLst>
          </p:nvPr>
        </p:nvGraphicFramePr>
        <p:xfrm>
          <a:off x="381000" y="5130800"/>
          <a:ext cx="6553200" cy="203200"/>
        </p:xfrm>
        <a:graphic>
          <a:graphicData uri="http://schemas.openxmlformats.org/presentationml/2006/ole">
            <mc:AlternateContent xmlns:mc="http://schemas.openxmlformats.org/markup-compatibility/2006">
              <mc:Choice xmlns:v="urn:schemas-microsoft-com:vml" Requires="v">
                <p:oleObj spid="_x0000_s1219" name="Worksheet" r:id="rId8" imgW="6553200" imgH="203200" progId="Excel.Sheet.12">
                  <p:embed/>
                </p:oleObj>
              </mc:Choice>
              <mc:Fallback>
                <p:oleObj name="Worksheet" r:id="rId8" imgW="6553200" imgH="203200" progId="Excel.Sheet.12">
                  <p:embed/>
                  <p:pic>
                    <p:nvPicPr>
                      <p:cNvPr id="0" name=""/>
                      <p:cNvPicPr/>
                      <p:nvPr/>
                    </p:nvPicPr>
                    <p:blipFill>
                      <a:blip r:embed="rId9"/>
                      <a:stretch>
                        <a:fillRect/>
                      </a:stretch>
                    </p:blipFill>
                    <p:spPr>
                      <a:xfrm>
                        <a:off x="381000" y="5130800"/>
                        <a:ext cx="6553200" cy="203200"/>
                      </a:xfrm>
                      <a:prstGeom prst="rect">
                        <a:avLst/>
                      </a:prstGeom>
                    </p:spPr>
                  </p:pic>
                </p:oleObj>
              </mc:Fallback>
            </mc:AlternateContent>
          </a:graphicData>
        </a:graphic>
      </p:graphicFrame>
      <p:grpSp>
        <p:nvGrpSpPr>
          <p:cNvPr id="52" name="Group 51"/>
          <p:cNvGrpSpPr/>
          <p:nvPr/>
        </p:nvGrpSpPr>
        <p:grpSpPr>
          <a:xfrm>
            <a:off x="5979949" y="1328738"/>
            <a:ext cx="2688595" cy="4949546"/>
            <a:chOff x="5979949" y="1328738"/>
            <a:chExt cx="2688595" cy="4949546"/>
          </a:xfrm>
        </p:grpSpPr>
        <p:sp>
          <p:nvSpPr>
            <p:cNvPr id="53" name="Rectangle 4"/>
            <p:cNvSpPr>
              <a:spLocks/>
            </p:cNvSpPr>
            <p:nvPr/>
          </p:nvSpPr>
          <p:spPr bwMode="auto">
            <a:xfrm>
              <a:off x="7398544" y="3386138"/>
              <a:ext cx="1270000" cy="304800"/>
            </a:xfrm>
            <a:prstGeom prst="rect">
              <a:avLst/>
            </a:prstGeom>
            <a:solidFill>
              <a:srgbClr val="F2F2F2"/>
            </a:solidFill>
            <a:ln w="25400" cap="flat">
              <a:solidFill>
                <a:srgbClr val="000000"/>
              </a:solidFill>
              <a:prstDash val="solid"/>
              <a:miter lim="800000"/>
              <a:headEnd type="none" w="med" len="med"/>
              <a:tailEnd type="none" w="med" len="med"/>
            </a:ln>
          </p:spPr>
          <p:txBody>
            <a:bodyPr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u="none" strike="noStrike" kern="0" cap="none" spc="0" normalizeH="0" baseline="0" noProof="0" dirty="0" smtClean="0">
                  <a:ln>
                    <a:noFill/>
                  </a:ln>
                  <a:solidFill>
                    <a:srgbClr val="000000"/>
                  </a:solidFill>
                  <a:effectLst/>
                  <a:uLnTx/>
                  <a:uFillTx/>
                  <a:latin typeface="Courier New"/>
                  <a:ea typeface="Calibri Bold" charset="0"/>
                  <a:cs typeface="Courier New"/>
                  <a:sym typeface="Calibri Bold" charset="0"/>
                </a:rPr>
                <a:t>main</a:t>
              </a:r>
              <a:endParaRPr kumimoji="0" lang="en-US" sz="1800" u="none" strike="noStrike" kern="0" cap="none" spc="0" normalizeH="0" baseline="0" noProof="0" dirty="0">
                <a:ln>
                  <a:noFill/>
                </a:ln>
                <a:solidFill>
                  <a:srgbClr val="000000"/>
                </a:solidFill>
                <a:effectLst/>
                <a:uLnTx/>
                <a:uFillTx/>
                <a:latin typeface="Courier New"/>
                <a:ea typeface="Calibri Bold" charset="0"/>
                <a:cs typeface="Courier New"/>
                <a:sym typeface="Calibri Bold" charset="0"/>
              </a:endParaRPr>
            </a:p>
          </p:txBody>
        </p:sp>
        <p:sp>
          <p:nvSpPr>
            <p:cNvPr id="54" name="Rectangle 5"/>
            <p:cNvSpPr>
              <a:spLocks/>
            </p:cNvSpPr>
            <p:nvPr/>
          </p:nvSpPr>
          <p:spPr bwMode="auto">
            <a:xfrm>
              <a:off x="7398544" y="3690938"/>
              <a:ext cx="1270000" cy="95726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Calibri Bold" charset="0"/>
                  <a:ea typeface="Calibri Bold" charset="0"/>
                  <a:cs typeface="Calibri Bold" charset="0"/>
                  <a:sym typeface="Calibri Bold" charset="0"/>
                </a:rPr>
                <a:t>Application</a:t>
              </a:r>
            </a:p>
            <a:p>
              <a:pPr marL="0" marR="0" lvl="0" indent="0" algn="ctr" defTabSz="914400" eaLnBrk="1" fontAlgn="auto" latinLnBrk="0" hangingPunct="1">
                <a:lnSpc>
                  <a:spcPct val="100000"/>
                </a:lnSpc>
                <a:spcBef>
                  <a:spcPts val="0"/>
                </a:spcBef>
                <a:spcAft>
                  <a:spcPts val="0"/>
                </a:spcAft>
                <a:buClrTx/>
                <a:buSzTx/>
                <a:buFontTx/>
                <a:buNone/>
                <a:tabLst/>
                <a:defRPr/>
              </a:pPr>
              <a:r>
                <a:rPr lang="en-US" sz="1800" b="0" kern="0" dirty="0" smtClean="0">
                  <a:solidFill>
                    <a:srgbClr val="000000"/>
                  </a:solidFill>
                  <a:latin typeface="Calibri Bold" charset="0"/>
                  <a:ea typeface="Calibri Bold" charset="0"/>
                  <a:cs typeface="Calibri Bold" charset="0"/>
                  <a:sym typeface="Calibri Bold" charset="0"/>
                </a:rPr>
                <a:t>Code</a:t>
              </a:r>
              <a:endParaRPr kumimoji="0" lang="en-US" sz="1800" b="0" i="0" u="none" strike="noStrike" kern="0" cap="none" spc="0" normalizeH="0" baseline="0" noProof="0" dirty="0">
                <a:ln>
                  <a:noFill/>
                </a:ln>
                <a:solidFill>
                  <a:srgbClr val="000000"/>
                </a:solidFill>
                <a:effectLst/>
                <a:uLnTx/>
                <a:uFillTx/>
                <a:latin typeface="Calibri Bold" charset="0"/>
                <a:ea typeface="Calibri Bold" charset="0"/>
                <a:cs typeface="Calibri Bold" charset="0"/>
                <a:sym typeface="Calibri Bold" charset="0"/>
              </a:endParaRPr>
            </a:p>
          </p:txBody>
        </p:sp>
        <p:sp>
          <p:nvSpPr>
            <p:cNvPr id="55" name="Rectangle 7"/>
            <p:cNvSpPr>
              <a:spLocks/>
            </p:cNvSpPr>
            <p:nvPr/>
          </p:nvSpPr>
          <p:spPr bwMode="auto">
            <a:xfrm>
              <a:off x="7398544" y="1404938"/>
              <a:ext cx="1270000" cy="304800"/>
            </a:xfrm>
            <a:prstGeom prst="rect">
              <a:avLst/>
            </a:prstGeom>
            <a:solidFill>
              <a:srgbClr val="F2F2F2"/>
            </a:solidFill>
            <a:ln w="25400" cap="flat">
              <a:solidFill>
                <a:srgbClr val="000000"/>
              </a:solidFill>
              <a:prstDash val="solid"/>
              <a:miter lim="800000"/>
              <a:headEnd type="none" w="med" len="med"/>
              <a:tailEnd type="none" w="med" len="med"/>
            </a:ln>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6" name="Rectangle 9"/>
            <p:cNvSpPr>
              <a:spLocks/>
            </p:cNvSpPr>
            <p:nvPr/>
          </p:nvSpPr>
          <p:spPr bwMode="auto">
            <a:xfrm>
              <a:off x="7398544" y="1709738"/>
              <a:ext cx="1270000" cy="1676400"/>
            </a:xfrm>
            <a:prstGeom prst="rect">
              <a:avLst/>
            </a:prstGeom>
            <a:solidFill>
              <a:srgbClr val="FF9999"/>
            </a:solidFill>
            <a:ln w="25400" cap="flat">
              <a:solidFill>
                <a:srgbClr val="000000"/>
              </a:solidFill>
              <a:prstDash val="solid"/>
              <a:miter lim="800000"/>
              <a:headEnd type="none" w="med" len="med"/>
              <a:tailEnd type="none" w="med" len="med"/>
            </a:ln>
          </p:spPr>
          <p:txBody>
            <a:bodyPr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Bold" charset="0"/>
                <a:ea typeface="Calibri Bold" charset="0"/>
                <a:cs typeface="Calibri Bold" charset="0"/>
                <a:sym typeface="Calibri Bold" charset="0"/>
              </a:endParaRPr>
            </a:p>
          </p:txBody>
        </p:sp>
        <p:sp>
          <p:nvSpPr>
            <p:cNvPr id="57" name="Rectangle 10"/>
            <p:cNvSpPr>
              <a:spLocks/>
            </p:cNvSpPr>
            <p:nvPr/>
          </p:nvSpPr>
          <p:spPr bwMode="auto">
            <a:xfrm>
              <a:off x="5979949" y="2243138"/>
              <a:ext cx="1002591" cy="630942"/>
            </a:xfrm>
            <a:prstGeom prst="rect">
              <a:avLst/>
            </a:prstGeom>
            <a:noFill/>
            <a:ln w="25400" cap="flat">
              <a:noFill/>
              <a:miter lim="800000"/>
              <a:headEnd type="none" w="med" len="med"/>
              <a:tailEnd type="none" w="med" len="med"/>
            </a:ln>
          </p:spPr>
          <p:txBody>
            <a:bodyPr wrap="none" lIns="38100" tIns="38100" rIns="38100" bIns="3810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Calibri Bold" charset="0"/>
                  <a:ea typeface="Calibri Bold" charset="0"/>
                  <a:cs typeface="Calibri Bold" charset="0"/>
                  <a:sym typeface="Calibri Bold" charset="0"/>
                </a:rPr>
                <a:t>Random</a:t>
              </a:r>
            </a:p>
            <a:p>
              <a:pPr marL="0" marR="0" lvl="0" indent="0" algn="r" defTabSz="914400" eaLnBrk="1" fontAlgn="auto" latinLnBrk="0" hangingPunct="1">
                <a:lnSpc>
                  <a:spcPct val="100000"/>
                </a:lnSpc>
                <a:spcBef>
                  <a:spcPts val="0"/>
                </a:spcBef>
                <a:spcAft>
                  <a:spcPts val="0"/>
                </a:spcAft>
                <a:buClrTx/>
                <a:buSzTx/>
                <a:buFontTx/>
                <a:buNone/>
                <a:tabLst/>
                <a:defRPr/>
              </a:pPr>
              <a:r>
                <a:rPr lang="en-US" sz="1800" b="0" kern="0" dirty="0" smtClean="0">
                  <a:solidFill>
                    <a:srgbClr val="000000"/>
                  </a:solidFill>
                  <a:latin typeface="Calibri Bold" charset="0"/>
                  <a:ea typeface="Calibri Bold" charset="0"/>
                  <a:cs typeface="Calibri Bold" charset="0"/>
                  <a:sym typeface="Calibri Bold" charset="0"/>
                </a:rPr>
                <a:t>allocation</a:t>
              </a:r>
              <a:endParaRPr kumimoji="0" lang="en-US" sz="1800" b="0" i="0" u="none" strike="noStrike" kern="0" cap="none" spc="0" normalizeH="0" baseline="0" noProof="0" dirty="0">
                <a:ln>
                  <a:noFill/>
                </a:ln>
                <a:solidFill>
                  <a:srgbClr val="000000"/>
                </a:solidFill>
                <a:effectLst/>
                <a:uLnTx/>
                <a:uFillTx/>
                <a:latin typeface="Calibri Bold" charset="0"/>
                <a:ea typeface="Calibri Bold" charset="0"/>
                <a:cs typeface="Calibri Bold" charset="0"/>
                <a:sym typeface="Calibri Bold" charset="0"/>
              </a:endParaRPr>
            </a:p>
          </p:txBody>
        </p:sp>
        <p:sp>
          <p:nvSpPr>
            <p:cNvPr id="58" name="AutoShape 11"/>
            <p:cNvSpPr>
              <a:spLocks/>
            </p:cNvSpPr>
            <p:nvPr/>
          </p:nvSpPr>
          <p:spPr bwMode="auto">
            <a:xfrm>
              <a:off x="7150767" y="1704917"/>
              <a:ext cx="228600" cy="1681221"/>
            </a:xfrm>
            <a:custGeom>
              <a:avLst/>
              <a:gdLst>
                <a:gd name="T0" fmla="*/ 10800 w 21600"/>
                <a:gd name="T1" fmla="*/ 10800 h 21600"/>
              </a:gdLst>
              <a:ahLst/>
              <a:cxnLst>
                <a:cxn ang="0">
                  <a:pos x="T0" y="T1"/>
                </a:cxn>
              </a:cxnLst>
              <a:rect l="0" t="0" r="r" b="b"/>
              <a:pathLst>
                <a:path w="21600" h="21600">
                  <a:moveTo>
                    <a:pt x="21600" y="21600"/>
                  </a:moveTo>
                  <a:cubicBezTo>
                    <a:pt x="15635" y="21600"/>
                    <a:pt x="10800" y="20875"/>
                    <a:pt x="10800" y="19980"/>
                  </a:cubicBezTo>
                  <a:lnTo>
                    <a:pt x="10800" y="12420"/>
                  </a:lnTo>
                  <a:cubicBezTo>
                    <a:pt x="10800" y="11525"/>
                    <a:pt x="5965" y="10800"/>
                    <a:pt x="0" y="10800"/>
                  </a:cubicBezTo>
                  <a:cubicBezTo>
                    <a:pt x="5965" y="10800"/>
                    <a:pt x="10800" y="10075"/>
                    <a:pt x="10800" y="9180"/>
                  </a:cubicBezTo>
                  <a:lnTo>
                    <a:pt x="10800" y="1620"/>
                  </a:lnTo>
                  <a:cubicBezTo>
                    <a:pt x="10800" y="725"/>
                    <a:pt x="15635" y="0"/>
                    <a:pt x="21600" y="0"/>
                  </a:cubicBezTo>
                </a:path>
              </a:pathLst>
            </a:custGeom>
            <a:noFill/>
            <a:ln w="25400" cap="flat">
              <a:solidFill>
                <a:srgbClr val="000000"/>
              </a:solidFill>
              <a:prstDash val="solid"/>
              <a:round/>
              <a:headEnd type="none" w="med" len="med"/>
              <a:tailEnd type="none" w="med" len="med"/>
            </a:ln>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9" name="Rectangle 10"/>
            <p:cNvSpPr>
              <a:spLocks/>
            </p:cNvSpPr>
            <p:nvPr/>
          </p:nvSpPr>
          <p:spPr bwMode="auto">
            <a:xfrm>
              <a:off x="6107341" y="1328738"/>
              <a:ext cx="1062603" cy="353943"/>
            </a:xfrm>
            <a:prstGeom prst="rect">
              <a:avLst/>
            </a:prstGeom>
            <a:noFill/>
            <a:ln w="25400" cap="flat">
              <a:noFill/>
              <a:miter lim="800000"/>
              <a:headEnd type="none" w="med" len="med"/>
              <a:tailEnd type="none" w="med" len="med"/>
            </a:ln>
          </p:spPr>
          <p:txBody>
            <a:bodyPr wrap="none" lIns="38100" tIns="38100" rIns="38100" bIns="3810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Calibri Bold" charset="0"/>
                  <a:ea typeface="Calibri Bold" charset="0"/>
                  <a:cs typeface="Calibri Bold" charset="0"/>
                  <a:sym typeface="Calibri Bold" charset="0"/>
                </a:rPr>
                <a:t>Stack base</a:t>
              </a:r>
              <a:endParaRPr kumimoji="0" lang="en-US" sz="1800" b="0" i="0" u="none" strike="noStrike" kern="0" cap="none" spc="0" normalizeH="0" baseline="0" noProof="0" dirty="0">
                <a:ln>
                  <a:noFill/>
                </a:ln>
                <a:solidFill>
                  <a:srgbClr val="000000"/>
                </a:solidFill>
                <a:effectLst/>
                <a:uLnTx/>
                <a:uFillTx/>
                <a:latin typeface="Calibri Bold" charset="0"/>
                <a:ea typeface="Calibri Bold" charset="0"/>
                <a:cs typeface="Calibri Bold" charset="0"/>
                <a:sym typeface="Calibri Bold" charset="0"/>
              </a:endParaRPr>
            </a:p>
          </p:txBody>
        </p:sp>
        <p:sp>
          <p:nvSpPr>
            <p:cNvPr id="60" name="Rectangle 7"/>
            <p:cNvSpPr>
              <a:spLocks noChangeArrowheads="1"/>
            </p:cNvSpPr>
            <p:nvPr/>
          </p:nvSpPr>
          <p:spPr bwMode="auto">
            <a:xfrm>
              <a:off x="7398544" y="4638842"/>
              <a:ext cx="1270000" cy="381000"/>
            </a:xfrm>
            <a:prstGeom prst="rect">
              <a:avLst/>
            </a:prstGeom>
            <a:solidFill>
              <a:schemeClr val="bg1">
                <a:lumMod val="95000"/>
              </a:schemeClr>
            </a:solidFill>
            <a:ln w="28575">
              <a:solidFill>
                <a:schemeClr val="tx1"/>
              </a:solidFill>
              <a:miter lim="800000"/>
              <a:headEnd/>
              <a:tailEnd/>
            </a:ln>
            <a:effectLst/>
          </p:spPr>
          <p:txBody>
            <a:bodyPr wrap="none" anchor="ctr"/>
            <a:lstStyle/>
            <a:p>
              <a:pPr eaLnBrk="0" hangingPunct="0">
                <a:defRPr/>
              </a:pPr>
              <a:r>
                <a:rPr lang="en-US" sz="1800" dirty="0" smtClean="0">
                  <a:latin typeface="Calibri" pitchFamily="34" charset="0"/>
                  <a:cs typeface="+mn-cs"/>
                </a:rPr>
                <a:t>B?</a:t>
              </a:r>
              <a:endParaRPr lang="en-US" sz="1800" dirty="0">
                <a:latin typeface="Calibri" pitchFamily="34" charset="0"/>
                <a:cs typeface="+mn-cs"/>
              </a:endParaRPr>
            </a:p>
          </p:txBody>
        </p:sp>
        <p:sp>
          <p:nvSpPr>
            <p:cNvPr id="61" name="Text Box 16"/>
            <p:cNvSpPr txBox="1">
              <a:spLocks noChangeArrowheads="1"/>
            </p:cNvSpPr>
            <p:nvPr/>
          </p:nvSpPr>
          <p:spPr bwMode="auto">
            <a:xfrm>
              <a:off x="6561519" y="5908952"/>
              <a:ext cx="421021" cy="369332"/>
            </a:xfrm>
            <a:prstGeom prst="rect">
              <a:avLst/>
            </a:prstGeom>
            <a:noFill/>
            <a:ln w="28575">
              <a:noFill/>
              <a:miter lim="800000"/>
              <a:headEnd/>
              <a:tailEnd/>
            </a:ln>
          </p:spPr>
          <p:txBody>
            <a:bodyPr wrap="none" anchor="ctr">
              <a:spAutoFit/>
            </a:bodyPr>
            <a:lstStyle/>
            <a:p>
              <a:pPr algn="r" eaLnBrk="0" hangingPunct="0"/>
              <a:r>
                <a:rPr lang="en-US" sz="1800" dirty="0" smtClean="0">
                  <a:latin typeface="Calibri" pitchFamily="34" charset="0"/>
                </a:rPr>
                <a:t>B?</a:t>
              </a:r>
              <a:endParaRPr lang="en-US" sz="1800" dirty="0">
                <a:latin typeface="Calibri" pitchFamily="34" charset="0"/>
              </a:endParaRPr>
            </a:p>
          </p:txBody>
        </p:sp>
        <p:sp>
          <p:nvSpPr>
            <p:cNvPr id="62" name="Line 17"/>
            <p:cNvSpPr>
              <a:spLocks noChangeShapeType="1"/>
            </p:cNvSpPr>
            <p:nvPr/>
          </p:nvSpPr>
          <p:spPr bwMode="auto">
            <a:xfrm>
              <a:off x="6982540" y="6096000"/>
              <a:ext cx="396875" cy="0"/>
            </a:xfrm>
            <a:prstGeom prst="line">
              <a:avLst/>
            </a:prstGeom>
            <a:noFill/>
            <a:ln w="28575">
              <a:solidFill>
                <a:schemeClr val="tx1"/>
              </a:solidFill>
              <a:round/>
              <a:headEnd/>
              <a:tailEnd type="triangle" w="med" len="med"/>
            </a:ln>
          </p:spPr>
          <p:txBody>
            <a:bodyPr anchor="ctr">
              <a:spAutoFit/>
            </a:bodyPr>
            <a:lstStyle/>
            <a:p>
              <a:endParaRPr lang="en-US"/>
            </a:p>
          </p:txBody>
        </p:sp>
        <p:sp>
          <p:nvSpPr>
            <p:cNvPr id="63" name="Rectangle 18"/>
            <p:cNvSpPr>
              <a:spLocks noChangeArrowheads="1"/>
            </p:cNvSpPr>
            <p:nvPr/>
          </p:nvSpPr>
          <p:spPr bwMode="auto">
            <a:xfrm>
              <a:off x="7398544" y="5535098"/>
              <a:ext cx="1270000" cy="646112"/>
            </a:xfrm>
            <a:prstGeom prst="rect">
              <a:avLst/>
            </a:prstGeom>
            <a:solidFill>
              <a:schemeClr val="accent2">
                <a:lumMod val="40000"/>
                <a:lumOff val="60000"/>
              </a:schemeClr>
            </a:solidFill>
            <a:ln w="28575">
              <a:solidFill>
                <a:schemeClr val="tx1"/>
              </a:solidFill>
              <a:miter lim="800000"/>
              <a:headEnd/>
              <a:tailEnd/>
            </a:ln>
            <a:effectLst/>
          </p:spPr>
          <p:txBody>
            <a:bodyPr wrap="square" anchor="ctr">
              <a:spAutoFit/>
            </a:bodyPr>
            <a:lstStyle/>
            <a:p>
              <a:pPr eaLnBrk="0" hangingPunct="0">
                <a:defRPr/>
              </a:pPr>
              <a:r>
                <a:rPr lang="en-US" sz="1800" dirty="0">
                  <a:latin typeface="Calibri" pitchFamily="34" charset="0"/>
                  <a:cs typeface="+mn-cs"/>
                </a:rPr>
                <a:t>exploit</a:t>
              </a:r>
            </a:p>
            <a:p>
              <a:pPr eaLnBrk="0" hangingPunct="0">
                <a:defRPr/>
              </a:pPr>
              <a:r>
                <a:rPr lang="en-US" sz="1800" dirty="0">
                  <a:latin typeface="Calibri" pitchFamily="34" charset="0"/>
                  <a:cs typeface="+mn-cs"/>
                </a:rPr>
                <a:t>code</a:t>
              </a:r>
            </a:p>
          </p:txBody>
        </p:sp>
        <p:sp>
          <p:nvSpPr>
            <p:cNvPr id="64" name="Rectangle 19"/>
            <p:cNvSpPr>
              <a:spLocks noChangeArrowheads="1"/>
            </p:cNvSpPr>
            <p:nvPr/>
          </p:nvSpPr>
          <p:spPr bwMode="auto">
            <a:xfrm>
              <a:off x="7398544" y="5016392"/>
              <a:ext cx="1270000" cy="518706"/>
            </a:xfrm>
            <a:prstGeom prst="rect">
              <a:avLst/>
            </a:prstGeom>
            <a:solidFill>
              <a:schemeClr val="accent2">
                <a:lumMod val="40000"/>
                <a:lumOff val="60000"/>
              </a:schemeClr>
            </a:solidFill>
            <a:ln w="28575">
              <a:solidFill>
                <a:schemeClr val="tx1"/>
              </a:solidFill>
              <a:miter lim="800000"/>
              <a:headEnd/>
              <a:tailEnd/>
            </a:ln>
            <a:effectLst/>
          </p:spPr>
          <p:txBody>
            <a:bodyPr anchor="ctr"/>
            <a:lstStyle/>
            <a:p>
              <a:pPr eaLnBrk="0" hangingPunct="0">
                <a:defRPr/>
              </a:pPr>
              <a:r>
                <a:rPr lang="en-US" sz="1800" dirty="0">
                  <a:latin typeface="Calibri" pitchFamily="34" charset="0"/>
                  <a:cs typeface="+mn-cs"/>
                </a:rPr>
                <a:t>pad</a:t>
              </a:r>
            </a:p>
          </p:txBody>
        </p:sp>
      </p:gr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81000" y="533400"/>
            <a:ext cx="8077200" cy="533400"/>
          </a:xfrm>
        </p:spPr>
        <p:txBody>
          <a:bodyPr/>
          <a:lstStyle/>
          <a:p>
            <a:pPr eaLnBrk="1" hangingPunct="1"/>
            <a:r>
              <a:rPr lang="en-US" dirty="0" smtClean="0"/>
              <a:t>2. System-Level Protections can help</a:t>
            </a:r>
          </a:p>
        </p:txBody>
      </p:sp>
      <p:sp>
        <p:nvSpPr>
          <p:cNvPr id="38916" name="Rectangle 44"/>
          <p:cNvSpPr>
            <a:spLocks noGrp="1" noChangeArrowheads="1"/>
          </p:cNvSpPr>
          <p:nvPr>
            <p:ph type="body" idx="1"/>
          </p:nvPr>
        </p:nvSpPr>
        <p:spPr>
          <a:xfrm>
            <a:off x="366713" y="1328738"/>
            <a:ext cx="4052887" cy="5224462"/>
          </a:xfrm>
        </p:spPr>
        <p:txBody>
          <a:bodyPr/>
          <a:lstStyle/>
          <a:p>
            <a:pPr eaLnBrk="1" hangingPunct="1"/>
            <a:r>
              <a:rPr lang="en-US" dirty="0" err="1" smtClean="0"/>
              <a:t>Nonexecutable</a:t>
            </a:r>
            <a:r>
              <a:rPr lang="en-US" dirty="0" smtClean="0"/>
              <a:t> code segments</a:t>
            </a:r>
          </a:p>
          <a:p>
            <a:pPr lvl="1" eaLnBrk="1" hangingPunct="1"/>
            <a:r>
              <a:rPr lang="en-US" dirty="0" smtClean="0"/>
              <a:t>In traditional x86, can mark region of memory as either “read-only” or “writeable”</a:t>
            </a:r>
          </a:p>
          <a:p>
            <a:pPr lvl="2" eaLnBrk="1" hangingPunct="1"/>
            <a:r>
              <a:rPr lang="en-US" dirty="0" smtClean="0"/>
              <a:t>Can execute anything readable</a:t>
            </a:r>
          </a:p>
          <a:p>
            <a:pPr lvl="1" eaLnBrk="1" hangingPunct="1"/>
            <a:r>
              <a:rPr lang="en-US" dirty="0"/>
              <a:t>x</a:t>
            </a:r>
            <a:r>
              <a:rPr lang="en-US" dirty="0" smtClean="0"/>
              <a:t>86-64 added  explicit “execute” permission</a:t>
            </a:r>
          </a:p>
          <a:p>
            <a:pPr lvl="1" eaLnBrk="1" hangingPunct="1"/>
            <a:r>
              <a:rPr lang="en-US" dirty="0" smtClean="0"/>
              <a:t>Stack marked as non-executable</a:t>
            </a:r>
          </a:p>
          <a:p>
            <a:pPr lvl="1" eaLnBrk="1" hangingPunct="1"/>
            <a:endParaRPr lang="en-US" dirty="0" smtClean="0"/>
          </a:p>
        </p:txBody>
      </p:sp>
      <p:graphicFrame>
        <p:nvGraphicFramePr>
          <p:cNvPr id="2" name="Object 1"/>
          <p:cNvGraphicFramePr>
            <a:graphicFrameLocks noChangeAspect="1"/>
          </p:cNvGraphicFramePr>
          <p:nvPr>
            <p:extLst>
              <p:ext uri="{D42A27DB-BD31-4B8C-83A1-F6EECF244321}">
                <p14:modId xmlns:p14="http://schemas.microsoft.com/office/powerpoint/2010/main" val="3406179837"/>
              </p:ext>
            </p:extLst>
          </p:nvPr>
        </p:nvGraphicFramePr>
        <p:xfrm>
          <a:off x="1143000" y="3425825"/>
          <a:ext cx="6858000" cy="4763"/>
        </p:xfrm>
        <a:graphic>
          <a:graphicData uri="http://schemas.openxmlformats.org/presentationml/2006/ole">
            <mc:AlternateContent xmlns:mc="http://schemas.openxmlformats.org/markup-compatibility/2006">
              <mc:Choice xmlns:v="urn:schemas-microsoft-com:vml" Requires="v">
                <p:oleObj spid="_x0000_s2143" name="Worksheet" r:id="rId5" imgW="31750000" imgH="25400" progId="Excel.Sheet.12">
                  <p:embed/>
                </p:oleObj>
              </mc:Choice>
              <mc:Fallback>
                <p:oleObj name="Worksheet" r:id="rId5" imgW="31750000" imgH="25400" progId="Excel.Sheet.12">
                  <p:embed/>
                  <p:pic>
                    <p:nvPicPr>
                      <p:cNvPr id="0" name=""/>
                      <p:cNvPicPr/>
                      <p:nvPr/>
                    </p:nvPicPr>
                    <p:blipFill>
                      <a:blip r:embed="rId6"/>
                      <a:stretch>
                        <a:fillRect/>
                      </a:stretch>
                    </p:blipFill>
                    <p:spPr>
                      <a:xfrm>
                        <a:off x="1143000" y="3425825"/>
                        <a:ext cx="6858000" cy="4763"/>
                      </a:xfrm>
                      <a:prstGeom prst="rect">
                        <a:avLst/>
                      </a:prstGeom>
                    </p:spPr>
                  </p:pic>
                </p:oleObj>
              </mc:Fallback>
            </mc:AlternateContent>
          </a:graphicData>
        </a:graphic>
      </p:graphicFrame>
      <p:grpSp>
        <p:nvGrpSpPr>
          <p:cNvPr id="16" name="Group 15"/>
          <p:cNvGrpSpPr/>
          <p:nvPr/>
        </p:nvGrpSpPr>
        <p:grpSpPr>
          <a:xfrm>
            <a:off x="4021138" y="1154113"/>
            <a:ext cx="4697008" cy="4203700"/>
            <a:chOff x="4021138" y="1154113"/>
            <a:chExt cx="4697008" cy="4203700"/>
          </a:xfrm>
        </p:grpSpPr>
        <p:sp>
          <p:nvSpPr>
            <p:cNvPr id="17" name="Text Box 6"/>
            <p:cNvSpPr txBox="1">
              <a:spLocks noChangeArrowheads="1"/>
            </p:cNvSpPr>
            <p:nvPr/>
          </p:nvSpPr>
          <p:spPr bwMode="auto">
            <a:xfrm>
              <a:off x="5630863" y="1154113"/>
              <a:ext cx="2674937" cy="369887"/>
            </a:xfrm>
            <a:prstGeom prst="rect">
              <a:avLst/>
            </a:prstGeom>
            <a:noFill/>
            <a:ln w="25400">
              <a:noFill/>
              <a:miter lim="800000"/>
              <a:headEnd/>
              <a:tailEnd/>
            </a:ln>
          </p:spPr>
          <p:txBody>
            <a:bodyPr wrap="none">
              <a:spAutoFit/>
            </a:bodyPr>
            <a:lstStyle/>
            <a:p>
              <a:pPr eaLnBrk="0" hangingPunct="0"/>
              <a:r>
                <a:rPr lang="en-US" sz="1800" b="0">
                  <a:latin typeface="Calibri" pitchFamily="34" charset="0"/>
                </a:rPr>
                <a:t>Stack after call to </a:t>
              </a:r>
              <a:r>
                <a:rPr lang="en-US" sz="1800">
                  <a:latin typeface="Courier New" pitchFamily="49" charset="0"/>
                </a:rPr>
                <a:t>gets()</a:t>
              </a:r>
            </a:p>
          </p:txBody>
        </p:sp>
        <p:sp>
          <p:nvSpPr>
            <p:cNvPr id="18" name="Rectangle 7"/>
            <p:cNvSpPr>
              <a:spLocks noChangeArrowheads="1"/>
            </p:cNvSpPr>
            <p:nvPr/>
          </p:nvSpPr>
          <p:spPr bwMode="auto">
            <a:xfrm>
              <a:off x="5727700" y="2819400"/>
              <a:ext cx="1066800" cy="381000"/>
            </a:xfrm>
            <a:prstGeom prst="rect">
              <a:avLst/>
            </a:prstGeom>
            <a:solidFill>
              <a:schemeClr val="bg1">
                <a:lumMod val="95000"/>
              </a:schemeClr>
            </a:solidFill>
            <a:ln w="28575">
              <a:solidFill>
                <a:schemeClr val="tx1"/>
              </a:solidFill>
              <a:miter lim="800000"/>
              <a:headEnd/>
              <a:tailEnd/>
            </a:ln>
            <a:effectLst/>
          </p:spPr>
          <p:txBody>
            <a:bodyPr wrap="none" anchor="ctr"/>
            <a:lstStyle/>
            <a:p>
              <a:pPr eaLnBrk="0" hangingPunct="0">
                <a:defRPr/>
              </a:pPr>
              <a:r>
                <a:rPr lang="en-US" sz="1800" dirty="0">
                  <a:latin typeface="Calibri" pitchFamily="34" charset="0"/>
                  <a:cs typeface="+mn-cs"/>
                </a:rPr>
                <a:t>B</a:t>
              </a:r>
            </a:p>
          </p:txBody>
        </p:sp>
        <p:sp>
          <p:nvSpPr>
            <p:cNvPr id="19" name="Rectangle 8"/>
            <p:cNvSpPr>
              <a:spLocks noChangeArrowheads="1"/>
            </p:cNvSpPr>
            <p:nvPr/>
          </p:nvSpPr>
          <p:spPr bwMode="auto">
            <a:xfrm>
              <a:off x="5727700" y="1600200"/>
              <a:ext cx="1066800" cy="1219200"/>
            </a:xfrm>
            <a:prstGeom prst="rect">
              <a:avLst/>
            </a:prstGeom>
            <a:solidFill>
              <a:schemeClr val="bg1">
                <a:lumMod val="95000"/>
              </a:schemeClr>
            </a:solidFill>
            <a:ln w="28575">
              <a:solidFill>
                <a:schemeClr val="tx1"/>
              </a:solidFill>
              <a:miter lim="800000"/>
              <a:headEnd/>
              <a:tailEnd/>
            </a:ln>
            <a:effectLst/>
          </p:spPr>
          <p:txBody>
            <a:bodyPr wrap="none" anchor="ctr"/>
            <a:lstStyle/>
            <a:p>
              <a:pPr eaLnBrk="0" hangingPunct="0">
                <a:defRPr/>
              </a:pPr>
              <a:endParaRPr lang="en-US" sz="1800" dirty="0">
                <a:latin typeface="Calibri" pitchFamily="34" charset="0"/>
                <a:cs typeface="+mn-cs"/>
              </a:endParaRPr>
            </a:p>
          </p:txBody>
        </p:sp>
        <p:sp>
          <p:nvSpPr>
            <p:cNvPr id="20" name="Rectangle 11"/>
            <p:cNvSpPr>
              <a:spLocks noChangeArrowheads="1"/>
            </p:cNvSpPr>
            <p:nvPr/>
          </p:nvSpPr>
          <p:spPr bwMode="auto">
            <a:xfrm>
              <a:off x="5727700" y="4724400"/>
              <a:ext cx="1066800" cy="622300"/>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eaLnBrk="0" hangingPunct="0">
                <a:defRPr/>
              </a:pPr>
              <a:endParaRPr lang="en-US" sz="1800" dirty="0">
                <a:latin typeface="Calibri" pitchFamily="34" charset="0"/>
                <a:cs typeface="+mn-cs"/>
              </a:endParaRPr>
            </a:p>
            <a:p>
              <a:pPr eaLnBrk="0" hangingPunct="0">
                <a:defRPr/>
              </a:pPr>
              <a:endParaRPr lang="en-US" sz="1800" dirty="0">
                <a:latin typeface="Calibri" pitchFamily="34" charset="0"/>
                <a:cs typeface="+mn-cs"/>
              </a:endParaRPr>
            </a:p>
          </p:txBody>
        </p:sp>
        <p:sp>
          <p:nvSpPr>
            <p:cNvPr id="21" name="Text Box 14"/>
            <p:cNvSpPr txBox="1">
              <a:spLocks noChangeArrowheads="1"/>
            </p:cNvSpPr>
            <p:nvPr/>
          </p:nvSpPr>
          <p:spPr bwMode="auto">
            <a:xfrm>
              <a:off x="7162800" y="2023547"/>
              <a:ext cx="1555346" cy="369332"/>
            </a:xfrm>
            <a:prstGeom prst="rect">
              <a:avLst/>
            </a:prstGeom>
            <a:noFill/>
            <a:ln w="28575">
              <a:noFill/>
              <a:miter lim="800000"/>
              <a:headEnd/>
              <a:tailEnd/>
            </a:ln>
          </p:spPr>
          <p:txBody>
            <a:bodyPr wrap="none" anchor="ctr">
              <a:spAutoFit/>
            </a:bodyPr>
            <a:lstStyle/>
            <a:p>
              <a:pPr eaLnBrk="0" hangingPunct="0"/>
              <a:r>
                <a:rPr lang="en-US" sz="1800" dirty="0" smtClean="0">
                  <a:latin typeface="Courier New" pitchFamily="49" charset="0"/>
                </a:rPr>
                <a:t>P</a:t>
              </a:r>
              <a:r>
                <a:rPr lang="en-US" sz="1800" b="0" dirty="0" smtClean="0">
                  <a:latin typeface="Courier New" pitchFamily="49" charset="0"/>
                </a:rPr>
                <a:t> </a:t>
              </a:r>
              <a:r>
                <a:rPr lang="en-US" sz="1800" b="0" dirty="0">
                  <a:latin typeface="Calibri" pitchFamily="34" charset="0"/>
                </a:rPr>
                <a:t>stack frame</a:t>
              </a:r>
            </a:p>
          </p:txBody>
        </p:sp>
        <p:sp>
          <p:nvSpPr>
            <p:cNvPr id="22" name="Text Box 15"/>
            <p:cNvSpPr txBox="1">
              <a:spLocks noChangeArrowheads="1"/>
            </p:cNvSpPr>
            <p:nvPr/>
          </p:nvSpPr>
          <p:spPr bwMode="auto">
            <a:xfrm>
              <a:off x="7162800" y="4097615"/>
              <a:ext cx="1469009" cy="369332"/>
            </a:xfrm>
            <a:prstGeom prst="rect">
              <a:avLst/>
            </a:prstGeom>
            <a:noFill/>
            <a:ln w="28575">
              <a:noFill/>
              <a:miter lim="800000"/>
              <a:headEnd/>
              <a:tailEnd/>
            </a:ln>
          </p:spPr>
          <p:txBody>
            <a:bodyPr wrap="none" anchor="ctr">
              <a:spAutoFit/>
            </a:bodyPr>
            <a:lstStyle/>
            <a:p>
              <a:pPr eaLnBrk="0" hangingPunct="0"/>
              <a:r>
                <a:rPr lang="en-US" sz="1800" dirty="0" smtClean="0">
                  <a:latin typeface="Courier New" pitchFamily="49" charset="0"/>
                </a:rPr>
                <a:t>Q</a:t>
              </a:r>
              <a:r>
                <a:rPr lang="en-US" sz="1800" b="0" dirty="0" smtClean="0">
                  <a:latin typeface="Calibri" pitchFamily="34" charset="0"/>
                </a:rPr>
                <a:t> </a:t>
              </a:r>
              <a:r>
                <a:rPr lang="en-US" sz="1800" b="0" dirty="0">
                  <a:latin typeface="Calibri" pitchFamily="34" charset="0"/>
                </a:rPr>
                <a:t>stack frame</a:t>
              </a:r>
            </a:p>
          </p:txBody>
        </p:sp>
        <p:sp>
          <p:nvSpPr>
            <p:cNvPr id="23" name="Text Box 16"/>
            <p:cNvSpPr txBox="1">
              <a:spLocks noChangeArrowheads="1"/>
            </p:cNvSpPr>
            <p:nvPr/>
          </p:nvSpPr>
          <p:spPr bwMode="auto">
            <a:xfrm>
              <a:off x="4975225" y="4478338"/>
              <a:ext cx="314325" cy="369887"/>
            </a:xfrm>
            <a:prstGeom prst="rect">
              <a:avLst/>
            </a:prstGeom>
            <a:noFill/>
            <a:ln w="28575">
              <a:noFill/>
              <a:miter lim="800000"/>
              <a:headEnd/>
              <a:tailEnd/>
            </a:ln>
          </p:spPr>
          <p:txBody>
            <a:bodyPr wrap="none" anchor="ctr">
              <a:spAutoFit/>
            </a:bodyPr>
            <a:lstStyle/>
            <a:p>
              <a:pPr eaLnBrk="0" hangingPunct="0"/>
              <a:r>
                <a:rPr lang="en-US" sz="1800">
                  <a:latin typeface="Calibri" pitchFamily="34" charset="0"/>
                </a:rPr>
                <a:t>B</a:t>
              </a:r>
            </a:p>
          </p:txBody>
        </p:sp>
        <p:sp>
          <p:nvSpPr>
            <p:cNvPr id="24" name="Line 17"/>
            <p:cNvSpPr>
              <a:spLocks noChangeShapeType="1"/>
            </p:cNvSpPr>
            <p:nvPr/>
          </p:nvSpPr>
          <p:spPr bwMode="auto">
            <a:xfrm>
              <a:off x="5267325" y="4665663"/>
              <a:ext cx="396875" cy="0"/>
            </a:xfrm>
            <a:prstGeom prst="line">
              <a:avLst/>
            </a:prstGeom>
            <a:noFill/>
            <a:ln w="28575">
              <a:solidFill>
                <a:schemeClr val="tx1"/>
              </a:solidFill>
              <a:round/>
              <a:headEnd/>
              <a:tailEnd type="triangle" w="med" len="med"/>
            </a:ln>
          </p:spPr>
          <p:txBody>
            <a:bodyPr anchor="ctr">
              <a:spAutoFit/>
            </a:bodyPr>
            <a:lstStyle/>
            <a:p>
              <a:endParaRPr lang="en-US"/>
            </a:p>
          </p:txBody>
        </p:sp>
        <p:sp>
          <p:nvSpPr>
            <p:cNvPr id="25" name="Rectangle 18"/>
            <p:cNvSpPr>
              <a:spLocks noChangeArrowheads="1"/>
            </p:cNvSpPr>
            <p:nvPr/>
          </p:nvSpPr>
          <p:spPr bwMode="auto">
            <a:xfrm>
              <a:off x="5727700" y="4078288"/>
              <a:ext cx="1066800" cy="646112"/>
            </a:xfrm>
            <a:prstGeom prst="rect">
              <a:avLst/>
            </a:prstGeom>
            <a:solidFill>
              <a:schemeClr val="accent2">
                <a:lumMod val="40000"/>
                <a:lumOff val="60000"/>
              </a:schemeClr>
            </a:solidFill>
            <a:ln w="28575">
              <a:solidFill>
                <a:schemeClr val="tx1"/>
              </a:solidFill>
              <a:miter lim="800000"/>
              <a:headEnd/>
              <a:tailEnd/>
            </a:ln>
            <a:effectLst/>
          </p:spPr>
          <p:txBody>
            <a:bodyPr anchor="ctr">
              <a:spAutoFit/>
            </a:bodyPr>
            <a:lstStyle/>
            <a:p>
              <a:pPr eaLnBrk="0" hangingPunct="0">
                <a:defRPr/>
              </a:pPr>
              <a:r>
                <a:rPr lang="en-US" sz="1800" dirty="0">
                  <a:latin typeface="Calibri" pitchFamily="34" charset="0"/>
                  <a:cs typeface="+mn-cs"/>
                </a:rPr>
                <a:t>exploit</a:t>
              </a:r>
            </a:p>
            <a:p>
              <a:pPr eaLnBrk="0" hangingPunct="0">
                <a:defRPr/>
              </a:pPr>
              <a:r>
                <a:rPr lang="en-US" sz="1800" dirty="0">
                  <a:latin typeface="Calibri" pitchFamily="34" charset="0"/>
                  <a:cs typeface="+mn-cs"/>
                </a:rPr>
                <a:t>code</a:t>
              </a:r>
            </a:p>
          </p:txBody>
        </p:sp>
        <p:sp>
          <p:nvSpPr>
            <p:cNvPr id="26" name="Rectangle 19"/>
            <p:cNvSpPr>
              <a:spLocks noChangeArrowheads="1"/>
            </p:cNvSpPr>
            <p:nvPr/>
          </p:nvSpPr>
          <p:spPr bwMode="auto">
            <a:xfrm>
              <a:off x="5727700" y="3159125"/>
              <a:ext cx="1065213" cy="936625"/>
            </a:xfrm>
            <a:prstGeom prst="rect">
              <a:avLst/>
            </a:prstGeom>
            <a:solidFill>
              <a:schemeClr val="accent2">
                <a:lumMod val="40000"/>
                <a:lumOff val="60000"/>
              </a:schemeClr>
            </a:solidFill>
            <a:ln w="28575">
              <a:solidFill>
                <a:schemeClr val="tx1"/>
              </a:solidFill>
              <a:miter lim="800000"/>
              <a:headEnd/>
              <a:tailEnd/>
            </a:ln>
            <a:effectLst/>
          </p:spPr>
          <p:txBody>
            <a:bodyPr anchor="ctr"/>
            <a:lstStyle/>
            <a:p>
              <a:pPr eaLnBrk="0" hangingPunct="0">
                <a:defRPr/>
              </a:pPr>
              <a:r>
                <a:rPr lang="en-US" sz="1800" dirty="0">
                  <a:latin typeface="Calibri" pitchFamily="34" charset="0"/>
                  <a:cs typeface="+mn-cs"/>
                </a:rPr>
                <a:t>pad</a:t>
              </a:r>
            </a:p>
          </p:txBody>
        </p:sp>
        <p:sp>
          <p:nvSpPr>
            <p:cNvPr id="27" name="Text Box 21"/>
            <p:cNvSpPr txBox="1">
              <a:spLocks noChangeArrowheads="1"/>
            </p:cNvSpPr>
            <p:nvPr/>
          </p:nvSpPr>
          <p:spPr bwMode="auto">
            <a:xfrm>
              <a:off x="4021138" y="3451225"/>
              <a:ext cx="1371600" cy="646113"/>
            </a:xfrm>
            <a:prstGeom prst="rect">
              <a:avLst/>
            </a:prstGeom>
            <a:noFill/>
            <a:ln w="28575">
              <a:noFill/>
              <a:miter lim="800000"/>
              <a:headEnd/>
              <a:tailEnd/>
            </a:ln>
          </p:spPr>
          <p:txBody>
            <a:bodyPr anchor="ctr">
              <a:spAutoFit/>
            </a:bodyPr>
            <a:lstStyle/>
            <a:p>
              <a:pPr eaLnBrk="0" hangingPunct="0"/>
              <a:r>
                <a:rPr lang="en-US" sz="1800" b="0">
                  <a:latin typeface="Calibri" pitchFamily="34" charset="0"/>
                </a:rPr>
                <a:t>data written</a:t>
              </a:r>
            </a:p>
            <a:p>
              <a:pPr eaLnBrk="0" hangingPunct="0"/>
              <a:r>
                <a:rPr lang="en-US" sz="1800" b="0">
                  <a:latin typeface="Calibri" pitchFamily="34" charset="0"/>
                </a:rPr>
                <a:t>by </a:t>
              </a:r>
              <a:r>
                <a:rPr lang="en-US" sz="1800">
                  <a:latin typeface="Courier New" pitchFamily="49" charset="0"/>
                </a:rPr>
                <a:t>gets()</a:t>
              </a:r>
            </a:p>
          </p:txBody>
        </p:sp>
        <p:sp>
          <p:nvSpPr>
            <p:cNvPr id="28" name="AutoShape 16"/>
            <p:cNvSpPr>
              <a:spLocks/>
            </p:cNvSpPr>
            <p:nvPr/>
          </p:nvSpPr>
          <p:spPr bwMode="auto">
            <a:xfrm rot="10800000">
              <a:off x="6892925" y="1600200"/>
              <a:ext cx="228600" cy="1600200"/>
            </a:xfrm>
            <a:prstGeom prst="leftBrace">
              <a:avLst>
                <a:gd name="adj1" fmla="val 74991"/>
                <a:gd name="adj2" fmla="val 50000"/>
              </a:avLst>
            </a:prstGeom>
            <a:noFill/>
            <a:ln w="25400">
              <a:solidFill>
                <a:schemeClr val="tx1"/>
              </a:solidFill>
              <a:round/>
              <a:headEnd/>
              <a:tailEnd/>
            </a:ln>
          </p:spPr>
          <p:txBody>
            <a:bodyPr wrap="none" anchor="ctr"/>
            <a:lstStyle/>
            <a:p>
              <a:pPr eaLnBrk="0" hangingPunct="0"/>
              <a:endParaRPr lang="en-US" sz="1800">
                <a:latin typeface="Calibri" pitchFamily="34" charset="0"/>
              </a:endParaRPr>
            </a:p>
          </p:txBody>
        </p:sp>
        <p:sp>
          <p:nvSpPr>
            <p:cNvPr id="29" name="AutoShape 16"/>
            <p:cNvSpPr>
              <a:spLocks/>
            </p:cNvSpPr>
            <p:nvPr/>
          </p:nvSpPr>
          <p:spPr bwMode="auto">
            <a:xfrm rot="10800000">
              <a:off x="6892925" y="3200400"/>
              <a:ext cx="228600" cy="2157413"/>
            </a:xfrm>
            <a:prstGeom prst="leftBrace">
              <a:avLst>
                <a:gd name="adj1" fmla="val 74976"/>
                <a:gd name="adj2" fmla="val 50000"/>
              </a:avLst>
            </a:prstGeom>
            <a:noFill/>
            <a:ln w="25400">
              <a:solidFill>
                <a:schemeClr val="tx1"/>
              </a:solidFill>
              <a:round/>
              <a:headEnd/>
              <a:tailEnd/>
            </a:ln>
          </p:spPr>
          <p:txBody>
            <a:bodyPr wrap="none" anchor="ctr"/>
            <a:lstStyle/>
            <a:p>
              <a:pPr eaLnBrk="0" hangingPunct="0"/>
              <a:endParaRPr lang="en-US" sz="1800">
                <a:latin typeface="Calibri" pitchFamily="34" charset="0"/>
              </a:endParaRPr>
            </a:p>
          </p:txBody>
        </p:sp>
        <p:sp>
          <p:nvSpPr>
            <p:cNvPr id="30" name="AutoShape 16"/>
            <p:cNvSpPr>
              <a:spLocks/>
            </p:cNvSpPr>
            <p:nvPr/>
          </p:nvSpPr>
          <p:spPr bwMode="auto">
            <a:xfrm rot="10800000" flipH="1">
              <a:off x="5359400" y="2819400"/>
              <a:ext cx="228600" cy="1905000"/>
            </a:xfrm>
            <a:prstGeom prst="leftBrace">
              <a:avLst>
                <a:gd name="adj1" fmla="val 75000"/>
                <a:gd name="adj2" fmla="val 50000"/>
              </a:avLst>
            </a:prstGeom>
            <a:noFill/>
            <a:ln w="25400">
              <a:solidFill>
                <a:schemeClr val="tx1"/>
              </a:solidFill>
              <a:round/>
              <a:headEnd/>
              <a:tailEnd/>
            </a:ln>
          </p:spPr>
          <p:txBody>
            <a:bodyPr wrap="none" anchor="ctr"/>
            <a:lstStyle/>
            <a:p>
              <a:pPr eaLnBrk="0" hangingPunct="0"/>
              <a:endParaRPr lang="en-US" sz="1800">
                <a:latin typeface="Calibri" pitchFamily="34" charset="0"/>
              </a:endParaRPr>
            </a:p>
          </p:txBody>
        </p:sp>
      </p:grpSp>
      <p:cxnSp>
        <p:nvCxnSpPr>
          <p:cNvPr id="5" name="Straight Arrow Connector 4"/>
          <p:cNvCxnSpPr/>
          <p:nvPr/>
        </p:nvCxnSpPr>
        <p:spPr bwMode="auto">
          <a:xfrm flipV="1">
            <a:off x="4419600" y="4665663"/>
            <a:ext cx="1308100" cy="1277937"/>
          </a:xfrm>
          <a:prstGeom prst="straightConnector1">
            <a:avLst/>
          </a:prstGeom>
          <a:noFill/>
          <a:ln w="25400" cap="flat" cmpd="sng" algn="ctr">
            <a:solidFill>
              <a:schemeClr val="tx1">
                <a:lumMod val="50000"/>
                <a:lumOff val="50000"/>
              </a:schemeClr>
            </a:solidFill>
            <a:prstDash val="solid"/>
            <a:round/>
            <a:headEnd type="none" w="med" len="med"/>
            <a:tailEnd type="arrow"/>
          </a:ln>
          <a:effectLst/>
        </p:spPr>
      </p:cxnSp>
      <p:sp>
        <p:nvSpPr>
          <p:cNvPr id="31" name="TextBox 30"/>
          <p:cNvSpPr txBox="1"/>
          <p:nvPr/>
        </p:nvSpPr>
        <p:spPr>
          <a:xfrm>
            <a:off x="264144" y="5943600"/>
            <a:ext cx="4111522" cy="369332"/>
          </a:xfrm>
          <a:prstGeom prst="rect">
            <a:avLst/>
          </a:prstGeom>
          <a:noFill/>
        </p:spPr>
        <p:txBody>
          <a:bodyPr wrap="none" rtlCol="0">
            <a:spAutoFit/>
          </a:bodyPr>
          <a:lstStyle/>
          <a:p>
            <a:pPr algn="r"/>
            <a:r>
              <a:rPr lang="en-US" sz="1800" dirty="0" smtClean="0">
                <a:latin typeface="Calibri" pitchFamily="34" charset="0"/>
              </a:rPr>
              <a:t>Any attempt to execute this code will fail</a:t>
            </a:r>
          </a:p>
        </p:txBody>
      </p:sp>
    </p:spTree>
    <p:extLst>
      <p:ext uri="{BB962C8B-B14F-4D97-AF65-F5344CB8AC3E}">
        <p14:creationId xmlns:p14="http://schemas.microsoft.com/office/powerpoint/2010/main" val="324098979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81000" y="533400"/>
            <a:ext cx="8077200" cy="533400"/>
          </a:xfrm>
        </p:spPr>
        <p:txBody>
          <a:bodyPr/>
          <a:lstStyle/>
          <a:p>
            <a:pPr eaLnBrk="1" hangingPunct="1"/>
            <a:r>
              <a:rPr lang="en-US" dirty="0" smtClean="0"/>
              <a:t>3. Stack Canaries can help</a:t>
            </a:r>
          </a:p>
        </p:txBody>
      </p:sp>
      <p:sp>
        <p:nvSpPr>
          <p:cNvPr id="38916" name="Rectangle 44"/>
          <p:cNvSpPr>
            <a:spLocks noGrp="1" noChangeArrowheads="1"/>
          </p:cNvSpPr>
          <p:nvPr>
            <p:ph type="body" idx="1"/>
          </p:nvPr>
        </p:nvSpPr>
        <p:spPr>
          <a:xfrm>
            <a:off x="366713" y="1328738"/>
            <a:ext cx="7939087" cy="5224462"/>
          </a:xfrm>
        </p:spPr>
        <p:txBody>
          <a:bodyPr/>
          <a:lstStyle/>
          <a:p>
            <a:pPr eaLnBrk="1" hangingPunct="1"/>
            <a:r>
              <a:rPr lang="en-US" dirty="0" smtClean="0"/>
              <a:t>Idea</a:t>
            </a:r>
          </a:p>
          <a:p>
            <a:pPr lvl="1" eaLnBrk="1" hangingPunct="1"/>
            <a:r>
              <a:rPr lang="en-US" dirty="0" smtClean="0"/>
              <a:t>Place special value (“canary”) on stack just beyond buffer</a:t>
            </a:r>
          </a:p>
          <a:p>
            <a:pPr lvl="1" eaLnBrk="1" hangingPunct="1"/>
            <a:r>
              <a:rPr lang="en-US" dirty="0" smtClean="0"/>
              <a:t>Check for corruption before exiting function</a:t>
            </a:r>
          </a:p>
          <a:p>
            <a:pPr eaLnBrk="1" hangingPunct="1"/>
            <a:r>
              <a:rPr lang="en-US" dirty="0" smtClean="0"/>
              <a:t>GCC Implementation</a:t>
            </a:r>
          </a:p>
          <a:p>
            <a:pPr lvl="1" eaLnBrk="1" hangingPunct="1"/>
            <a:r>
              <a:rPr lang="en-US" dirty="0" smtClean="0"/>
              <a:t> </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fstack</a:t>
            </a:r>
            <a:r>
              <a:rPr lang="en-US" b="1" dirty="0" smtClean="0">
                <a:latin typeface="Courier New" pitchFamily="49" charset="0"/>
                <a:cs typeface="Courier New" pitchFamily="49" charset="0"/>
              </a:rPr>
              <a:t>-protector</a:t>
            </a:r>
          </a:p>
          <a:p>
            <a:pPr lvl="1" eaLnBrk="1" hangingPunct="1"/>
            <a:r>
              <a:rPr lang="en-US" dirty="0" smtClean="0"/>
              <a:t>Now the default (disabled earlier)</a:t>
            </a:r>
            <a:endParaRPr lang="en-US" dirty="0"/>
          </a:p>
        </p:txBody>
      </p:sp>
      <p:sp>
        <p:nvSpPr>
          <p:cNvPr id="5" name="Rectangle 3"/>
          <p:cNvSpPr>
            <a:spLocks noChangeArrowheads="1"/>
          </p:cNvSpPr>
          <p:nvPr/>
        </p:nvSpPr>
        <p:spPr bwMode="auto">
          <a:xfrm>
            <a:off x="1828800" y="3981450"/>
            <a:ext cx="4152900" cy="828675"/>
          </a:xfrm>
          <a:prstGeom prst="rect">
            <a:avLst/>
          </a:prstGeom>
          <a:solidFill>
            <a:schemeClr val="bg1">
              <a:lumMod val="95000"/>
            </a:schemeClr>
          </a:solidFill>
          <a:ln w="12700">
            <a:solidFill>
              <a:schemeClr val="tx1"/>
            </a:solidFill>
            <a:miter lim="800000"/>
            <a:headEnd/>
            <a:tailEnd/>
          </a:ln>
          <a:effectLst/>
        </p:spPr>
        <p:txBody>
          <a:bodyPr lIns="90487" tIns="44450" rIns="90487" bIns="44450">
            <a:spAutoFit/>
          </a:bodyPr>
          <a:lstStyle/>
          <a:p>
            <a:pPr eaLnBrk="0" hangingPunct="0">
              <a:tabLst>
                <a:tab pos="457200" algn="l"/>
                <a:tab pos="1485900" algn="l"/>
              </a:tabLst>
              <a:defRPr/>
            </a:pPr>
            <a:r>
              <a:rPr lang="en-US" sz="1600" dirty="0" err="1">
                <a:latin typeface="Courier New" pitchFamily="49" charset="0"/>
                <a:ea typeface="MS Mincho" pitchFamily="49" charset="-128"/>
                <a:cs typeface="+mn-cs"/>
              </a:rPr>
              <a:t>unix</a:t>
            </a:r>
            <a:r>
              <a:rPr lang="en-US" sz="1600" dirty="0">
                <a:latin typeface="Courier New" pitchFamily="49" charset="0"/>
                <a:ea typeface="MS Mincho" pitchFamily="49" charset="-128"/>
                <a:cs typeface="+mn-cs"/>
              </a:rPr>
              <a:t>&gt;</a:t>
            </a:r>
            <a:r>
              <a:rPr lang="en-US" sz="1600" i="1" dirty="0">
                <a:latin typeface="Courier New" pitchFamily="49" charset="0"/>
                <a:ea typeface="MS Mincho" pitchFamily="49" charset="-128"/>
                <a:cs typeface="+mn-cs"/>
              </a:rPr>
              <a:t>./</a:t>
            </a:r>
            <a:r>
              <a:rPr lang="en-US" sz="1600" i="1" dirty="0" err="1" smtClean="0">
                <a:latin typeface="Courier New" pitchFamily="49" charset="0"/>
                <a:ea typeface="MS Mincho" pitchFamily="49" charset="-128"/>
                <a:cs typeface="+mn-cs"/>
              </a:rPr>
              <a:t>bufdemo-sp</a:t>
            </a:r>
            <a:endParaRPr lang="en-US" sz="1600" i="1" dirty="0">
              <a:latin typeface="Courier New" pitchFamily="49" charset="0"/>
              <a:ea typeface="MS Mincho" pitchFamily="49" charset="-128"/>
              <a:cs typeface="+mn-cs"/>
            </a:endParaRPr>
          </a:p>
          <a:p>
            <a:pPr eaLnBrk="0" hangingPunct="0">
              <a:tabLst>
                <a:tab pos="457200" algn="l"/>
                <a:tab pos="1485900" algn="l"/>
              </a:tabLst>
              <a:defRPr/>
            </a:pPr>
            <a:r>
              <a:rPr lang="en-US" sz="1600" dirty="0">
                <a:latin typeface="Courier New" pitchFamily="49" charset="0"/>
                <a:ea typeface="MS Mincho" pitchFamily="49" charset="-128"/>
                <a:cs typeface="+mn-cs"/>
              </a:rPr>
              <a:t>Type a </a:t>
            </a:r>
            <a:r>
              <a:rPr lang="en-US" sz="1600" dirty="0" smtClean="0">
                <a:latin typeface="Courier New" pitchFamily="49" charset="0"/>
                <a:ea typeface="MS Mincho" pitchFamily="49" charset="-128"/>
                <a:cs typeface="+mn-cs"/>
              </a:rPr>
              <a:t>string:</a:t>
            </a:r>
            <a:r>
              <a:rPr lang="en-US" sz="1600" i="1" dirty="0" smtClean="0">
                <a:latin typeface="Courier New" pitchFamily="49" charset="0"/>
                <a:ea typeface="MS Mincho" pitchFamily="49" charset="-128"/>
                <a:cs typeface="+mn-cs"/>
              </a:rPr>
              <a:t>0123456</a:t>
            </a:r>
            <a:endParaRPr lang="en-US" sz="1600" i="1" dirty="0">
              <a:latin typeface="Courier New" pitchFamily="49" charset="0"/>
              <a:ea typeface="MS Mincho" pitchFamily="49" charset="-128"/>
              <a:cs typeface="+mn-cs"/>
            </a:endParaRPr>
          </a:p>
          <a:p>
            <a:pPr eaLnBrk="0" hangingPunct="0">
              <a:tabLst>
                <a:tab pos="457200" algn="l"/>
                <a:tab pos="1485900" algn="l"/>
              </a:tabLst>
              <a:defRPr/>
            </a:pPr>
            <a:r>
              <a:rPr lang="en-US" sz="1600" dirty="0" smtClean="0">
                <a:latin typeface="Courier New" pitchFamily="49" charset="0"/>
                <a:ea typeface="MS Mincho" pitchFamily="49" charset="-128"/>
                <a:cs typeface="+mn-cs"/>
              </a:rPr>
              <a:t>0123456</a:t>
            </a:r>
            <a:endParaRPr lang="en-US" sz="1600" dirty="0">
              <a:latin typeface="Courier New" pitchFamily="49" charset="0"/>
              <a:ea typeface="MS Mincho" pitchFamily="49" charset="-128"/>
              <a:cs typeface="+mn-cs"/>
            </a:endParaRPr>
          </a:p>
        </p:txBody>
      </p:sp>
      <p:sp>
        <p:nvSpPr>
          <p:cNvPr id="6" name="Rectangle 4"/>
          <p:cNvSpPr>
            <a:spLocks noChangeArrowheads="1"/>
          </p:cNvSpPr>
          <p:nvPr/>
        </p:nvSpPr>
        <p:spPr bwMode="auto">
          <a:xfrm>
            <a:off x="1828800" y="4886325"/>
            <a:ext cx="4152900" cy="828675"/>
          </a:xfrm>
          <a:prstGeom prst="rect">
            <a:avLst/>
          </a:prstGeom>
          <a:solidFill>
            <a:schemeClr val="bg1">
              <a:lumMod val="95000"/>
            </a:schemeClr>
          </a:solidFill>
          <a:ln w="12700">
            <a:solidFill>
              <a:schemeClr val="tx1"/>
            </a:solidFill>
            <a:miter lim="800000"/>
            <a:headEnd/>
            <a:tailEnd/>
          </a:ln>
          <a:effectLst/>
        </p:spPr>
        <p:txBody>
          <a:bodyPr lIns="90487" tIns="44450" rIns="90487" bIns="44450">
            <a:spAutoFit/>
          </a:bodyPr>
          <a:lstStyle/>
          <a:p>
            <a:pPr eaLnBrk="0" hangingPunct="0">
              <a:tabLst>
                <a:tab pos="457200" algn="l"/>
                <a:tab pos="1485900" algn="l"/>
              </a:tabLst>
              <a:defRPr/>
            </a:pPr>
            <a:r>
              <a:rPr lang="en-US" sz="1600" dirty="0" err="1">
                <a:latin typeface="Courier New" pitchFamily="49" charset="0"/>
                <a:ea typeface="MS Mincho" pitchFamily="49" charset="-128"/>
                <a:cs typeface="+mn-cs"/>
              </a:rPr>
              <a:t>unix</a:t>
            </a:r>
            <a:r>
              <a:rPr lang="en-US" sz="1600" dirty="0">
                <a:latin typeface="Courier New" pitchFamily="49" charset="0"/>
                <a:ea typeface="MS Mincho" pitchFamily="49" charset="-128"/>
                <a:cs typeface="+mn-cs"/>
              </a:rPr>
              <a:t>&gt;./</a:t>
            </a:r>
            <a:r>
              <a:rPr lang="en-US" sz="1600" dirty="0" err="1" smtClean="0">
                <a:latin typeface="Courier New" pitchFamily="49" charset="0"/>
                <a:ea typeface="MS Mincho" pitchFamily="49" charset="-128"/>
                <a:cs typeface="+mn-cs"/>
              </a:rPr>
              <a:t>bufdemo-sp</a:t>
            </a:r>
            <a:endParaRPr lang="en-US" sz="1600" dirty="0">
              <a:latin typeface="Courier New" pitchFamily="49" charset="0"/>
              <a:ea typeface="MS Mincho" pitchFamily="49" charset="-128"/>
              <a:cs typeface="+mn-cs"/>
            </a:endParaRPr>
          </a:p>
          <a:p>
            <a:pPr eaLnBrk="0" hangingPunct="0">
              <a:tabLst>
                <a:tab pos="457200" algn="l"/>
                <a:tab pos="1485900" algn="l"/>
              </a:tabLst>
              <a:defRPr/>
            </a:pPr>
            <a:r>
              <a:rPr lang="en-US" sz="1600" dirty="0">
                <a:latin typeface="Courier New" pitchFamily="49" charset="0"/>
                <a:ea typeface="MS Mincho" pitchFamily="49" charset="-128"/>
                <a:cs typeface="+mn-cs"/>
              </a:rPr>
              <a:t>Type a </a:t>
            </a:r>
            <a:r>
              <a:rPr lang="en-US" sz="1600" dirty="0" smtClean="0">
                <a:latin typeface="Courier New" pitchFamily="49" charset="0"/>
                <a:ea typeface="MS Mincho" pitchFamily="49" charset="-128"/>
                <a:cs typeface="+mn-cs"/>
              </a:rPr>
              <a:t>string:</a:t>
            </a:r>
            <a:r>
              <a:rPr lang="en-US" sz="1600" i="1" dirty="0" smtClean="0">
                <a:latin typeface="Courier New" pitchFamily="49" charset="0"/>
                <a:ea typeface="MS Mincho" pitchFamily="49" charset="-128"/>
                <a:cs typeface="+mn-cs"/>
              </a:rPr>
              <a:t>01234567</a:t>
            </a:r>
            <a:endParaRPr lang="en-US" sz="1600" i="1" dirty="0">
              <a:latin typeface="Courier New" pitchFamily="49" charset="0"/>
              <a:ea typeface="MS Mincho" pitchFamily="49" charset="-128"/>
              <a:cs typeface="+mn-cs"/>
            </a:endParaRPr>
          </a:p>
          <a:p>
            <a:pPr eaLnBrk="0" hangingPunct="0">
              <a:tabLst>
                <a:tab pos="457200" algn="l"/>
                <a:tab pos="1485900" algn="l"/>
              </a:tabLst>
              <a:defRPr/>
            </a:pPr>
            <a:r>
              <a:rPr lang="en-US" sz="1600" dirty="0" smtClean="0">
                <a:latin typeface="Courier New" pitchFamily="49" charset="0"/>
                <a:ea typeface="MS Mincho" pitchFamily="49" charset="-128"/>
                <a:cs typeface="+mn-cs"/>
              </a:rPr>
              <a:t>*** stack smashing detected ***</a:t>
            </a:r>
            <a:endParaRPr lang="en-US" sz="1600" dirty="0">
              <a:latin typeface="Courier New" pitchFamily="49" charset="0"/>
              <a:ea typeface="MS Mincho" pitchFamily="49" charset="-128"/>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X86-64linux</a:t>
            </a:r>
            <a:endParaRPr lang="zh-CN" altLang="en-US" dirty="0"/>
          </a:p>
        </p:txBody>
      </p:sp>
      <p:sp>
        <p:nvSpPr>
          <p:cNvPr id="3" name="内容占位符 2"/>
          <p:cNvSpPr>
            <a:spLocks noGrp="1"/>
          </p:cNvSpPr>
          <p:nvPr>
            <p:ph idx="1"/>
          </p:nvPr>
        </p:nvSpPr>
        <p:spPr>
          <a:xfrm>
            <a:off x="396875" y="1362075"/>
            <a:ext cx="8489950" cy="4972050"/>
          </a:xfrm>
        </p:spPr>
        <p:txBody>
          <a:bodyPr/>
          <a:lstStyle/>
          <a:p>
            <a:r>
              <a:rPr lang="en-US" altLang="zh-CN" dirty="0" smtClean="0"/>
              <a:t>48</a:t>
            </a:r>
            <a:r>
              <a:rPr lang="zh-CN" altLang="en-US" dirty="0" smtClean="0"/>
              <a:t>位：</a:t>
            </a:r>
            <a:r>
              <a:rPr lang="en-US" altLang="zh-CN" dirty="0" smtClean="0"/>
              <a:t>256T</a:t>
            </a:r>
            <a:r>
              <a:rPr lang="zh-CN" altLang="en-US" dirty="0" smtClean="0"/>
              <a:t>空间</a:t>
            </a:r>
            <a:endParaRPr lang="en-US" altLang="zh-CN" dirty="0" smtClean="0"/>
          </a:p>
          <a:p>
            <a:pPr lvl="1"/>
            <a:r>
              <a:rPr lang="en-US" altLang="zh-CN" dirty="0" smtClean="0"/>
              <a:t>128T</a:t>
            </a:r>
            <a:r>
              <a:rPr lang="zh-CN" altLang="en-US" dirty="0" smtClean="0"/>
              <a:t>内核空间</a:t>
            </a:r>
            <a:endParaRPr lang="en-US" altLang="zh-CN" dirty="0" smtClean="0"/>
          </a:p>
          <a:p>
            <a:pPr lvl="1"/>
            <a:r>
              <a:rPr lang="en-US" altLang="zh-CN" dirty="0" smtClean="0"/>
              <a:t>128T</a:t>
            </a:r>
            <a:r>
              <a:rPr lang="zh-CN" altLang="en-US" dirty="0" smtClean="0"/>
              <a:t>用户空间</a:t>
            </a:r>
            <a:endParaRPr lang="en-US" altLang="zh-CN" dirty="0" smtClean="0"/>
          </a:p>
          <a:p>
            <a:r>
              <a:rPr lang="zh-CN" altLang="en-US" dirty="0"/>
              <a:t>程序运行时三种内存分配策略</a:t>
            </a:r>
          </a:p>
          <a:p>
            <a:pPr lvl="1"/>
            <a:r>
              <a:rPr lang="zh-CN" altLang="en-US" b="1" dirty="0"/>
              <a:t>静态</a:t>
            </a:r>
            <a:r>
              <a:rPr lang="zh-CN" altLang="en-US" b="1" dirty="0" smtClean="0"/>
              <a:t>存储分配</a:t>
            </a:r>
            <a:endParaRPr lang="en-US" altLang="zh-CN" b="1" dirty="0" smtClean="0"/>
          </a:p>
          <a:p>
            <a:pPr lvl="2"/>
            <a:r>
              <a:rPr lang="zh-CN" altLang="en-US" sz="1600" dirty="0">
                <a:solidFill>
                  <a:srgbClr val="0070C0"/>
                </a:solidFill>
              </a:rPr>
              <a:t>编译时就能确定每个数据目标在运行时刻的存储空间需求</a:t>
            </a:r>
            <a:r>
              <a:rPr lang="en-US" altLang="zh-CN" sz="1600" dirty="0">
                <a:solidFill>
                  <a:srgbClr val="0070C0"/>
                </a:solidFill>
              </a:rPr>
              <a:t>,</a:t>
            </a:r>
            <a:r>
              <a:rPr lang="zh-CN" altLang="en-US" sz="1600" dirty="0">
                <a:solidFill>
                  <a:srgbClr val="0070C0"/>
                </a:solidFill>
              </a:rPr>
              <a:t>因而在编译时就可以给他们分配固定的内存</a:t>
            </a:r>
            <a:r>
              <a:rPr lang="zh-CN" altLang="en-US" sz="1600" dirty="0" smtClean="0">
                <a:solidFill>
                  <a:srgbClr val="0070C0"/>
                </a:solidFill>
              </a:rPr>
              <a:t>空间</a:t>
            </a:r>
            <a:endParaRPr lang="en-US" altLang="zh-CN" sz="1600" dirty="0" smtClean="0">
              <a:solidFill>
                <a:srgbClr val="0070C0"/>
              </a:solidFill>
            </a:endParaRPr>
          </a:p>
          <a:p>
            <a:pPr lvl="2"/>
            <a:r>
              <a:rPr lang="zh-CN" altLang="en-US" sz="1600" dirty="0" smtClean="0">
                <a:solidFill>
                  <a:srgbClr val="0070C0"/>
                </a:solidFill>
              </a:rPr>
              <a:t>程序代码</a:t>
            </a:r>
            <a:r>
              <a:rPr lang="zh-CN" altLang="en-US" sz="1600" dirty="0">
                <a:solidFill>
                  <a:srgbClr val="0070C0"/>
                </a:solidFill>
              </a:rPr>
              <a:t>中不允许有可变数据结构</a:t>
            </a:r>
            <a:r>
              <a:rPr lang="en-US" altLang="zh-CN" sz="1600" dirty="0">
                <a:solidFill>
                  <a:srgbClr val="0070C0"/>
                </a:solidFill>
              </a:rPr>
              <a:t>(</a:t>
            </a:r>
            <a:r>
              <a:rPr lang="zh-CN" altLang="en-US" sz="1600" dirty="0">
                <a:solidFill>
                  <a:srgbClr val="0070C0"/>
                </a:solidFill>
              </a:rPr>
              <a:t>比如可变数组</a:t>
            </a:r>
            <a:r>
              <a:rPr lang="en-US" altLang="zh-CN" sz="1600" dirty="0">
                <a:solidFill>
                  <a:srgbClr val="0070C0"/>
                </a:solidFill>
              </a:rPr>
              <a:t>)</a:t>
            </a:r>
            <a:r>
              <a:rPr lang="zh-CN" altLang="en-US" sz="1600" dirty="0">
                <a:solidFill>
                  <a:srgbClr val="0070C0"/>
                </a:solidFill>
              </a:rPr>
              <a:t>的存在</a:t>
            </a:r>
            <a:r>
              <a:rPr lang="en-US" altLang="zh-CN" sz="1600" dirty="0">
                <a:solidFill>
                  <a:srgbClr val="0070C0"/>
                </a:solidFill>
              </a:rPr>
              <a:t>,</a:t>
            </a:r>
            <a:r>
              <a:rPr lang="zh-CN" altLang="en-US" sz="1600" dirty="0">
                <a:solidFill>
                  <a:srgbClr val="0070C0"/>
                </a:solidFill>
              </a:rPr>
              <a:t>也不允许有嵌套或者递归的结构出现</a:t>
            </a:r>
            <a:r>
              <a:rPr lang="en-US" altLang="zh-CN" sz="1600" dirty="0">
                <a:solidFill>
                  <a:srgbClr val="0070C0"/>
                </a:solidFill>
              </a:rPr>
              <a:t>,</a:t>
            </a:r>
            <a:r>
              <a:rPr lang="zh-CN" altLang="en-US" sz="1600" dirty="0" smtClean="0">
                <a:solidFill>
                  <a:srgbClr val="0070C0"/>
                </a:solidFill>
              </a:rPr>
              <a:t>因为会</a:t>
            </a:r>
            <a:r>
              <a:rPr lang="zh-CN" altLang="en-US" sz="1600" dirty="0">
                <a:solidFill>
                  <a:srgbClr val="0070C0"/>
                </a:solidFill>
              </a:rPr>
              <a:t>导致编译程序无法计算准确的存储空间需求</a:t>
            </a:r>
            <a:endParaRPr lang="en-US" altLang="zh-CN" sz="1600" dirty="0">
              <a:solidFill>
                <a:srgbClr val="0070C0"/>
              </a:solidFill>
            </a:endParaRPr>
          </a:p>
          <a:p>
            <a:pPr lvl="1"/>
            <a:r>
              <a:rPr lang="zh-CN" altLang="en-US" b="1" dirty="0"/>
              <a:t>栈式</a:t>
            </a:r>
            <a:r>
              <a:rPr lang="zh-CN" altLang="en-US" b="1" dirty="0" smtClean="0"/>
              <a:t>存储分配</a:t>
            </a:r>
            <a:endParaRPr lang="en-US" altLang="zh-CN" b="1" dirty="0" smtClean="0"/>
          </a:p>
          <a:p>
            <a:pPr lvl="2"/>
            <a:r>
              <a:rPr lang="zh-CN" altLang="en-US" sz="1600" dirty="0">
                <a:solidFill>
                  <a:srgbClr val="0070C0"/>
                </a:solidFill>
              </a:rPr>
              <a:t>在编译期间，过程、函数以及嵌套程序块的活动记录大小（最大值）应该是可以确定的（以便进入的时候动态地分配活动记录的空间），这是进行栈式存储分配的必要条件，如果不满足则应该使用堆式存储管理</a:t>
            </a:r>
            <a:endParaRPr lang="en-US" altLang="zh-CN" sz="1600" dirty="0">
              <a:solidFill>
                <a:srgbClr val="0070C0"/>
              </a:solidFill>
            </a:endParaRPr>
          </a:p>
          <a:p>
            <a:pPr lvl="1"/>
            <a:r>
              <a:rPr lang="zh-CN" altLang="en-US" b="1" dirty="0"/>
              <a:t>堆式</a:t>
            </a:r>
            <a:r>
              <a:rPr lang="zh-CN" altLang="en-US" b="1" dirty="0" smtClean="0"/>
              <a:t>存储分配</a:t>
            </a:r>
            <a:endParaRPr lang="en-US" altLang="zh-CN" b="1" dirty="0" smtClean="0"/>
          </a:p>
          <a:p>
            <a:pPr lvl="2"/>
            <a:r>
              <a:rPr lang="zh-CN" altLang="en-US" sz="1600" dirty="0" smtClean="0">
                <a:solidFill>
                  <a:srgbClr val="0070C0"/>
                </a:solidFill>
              </a:rPr>
              <a:t>数据</a:t>
            </a:r>
            <a:r>
              <a:rPr lang="zh-CN" altLang="en-US" sz="1600" dirty="0">
                <a:solidFill>
                  <a:srgbClr val="0070C0"/>
                </a:solidFill>
              </a:rPr>
              <a:t>对象的生存期与创建它的过程</a:t>
            </a:r>
            <a:r>
              <a:rPr lang="en-US" altLang="zh-CN" sz="1600" dirty="0">
                <a:solidFill>
                  <a:srgbClr val="0070C0"/>
                </a:solidFill>
              </a:rPr>
              <a:t>/</a:t>
            </a:r>
            <a:r>
              <a:rPr lang="zh-CN" altLang="en-US" sz="1600" dirty="0">
                <a:solidFill>
                  <a:srgbClr val="0070C0"/>
                </a:solidFill>
              </a:rPr>
              <a:t>函数的执行期</a:t>
            </a:r>
            <a:r>
              <a:rPr lang="zh-CN" altLang="en-US" sz="1600" dirty="0" smtClean="0">
                <a:solidFill>
                  <a:srgbClr val="0070C0"/>
                </a:solidFill>
              </a:rPr>
              <a:t>无关</a:t>
            </a:r>
            <a:endParaRPr lang="en-US" altLang="zh-CN" sz="1600" dirty="0" smtClean="0">
              <a:solidFill>
                <a:srgbClr val="0070C0"/>
              </a:solidFill>
            </a:endParaRPr>
          </a:p>
          <a:p>
            <a:pPr lvl="2"/>
            <a:r>
              <a:rPr lang="zh-CN" altLang="en-US" sz="1600" dirty="0">
                <a:solidFill>
                  <a:srgbClr val="0070C0"/>
                </a:solidFill>
              </a:rPr>
              <a:t>在任意时刻以任意次序从数据段的堆区分配和释放数据对象的运行时</a:t>
            </a:r>
            <a:r>
              <a:rPr lang="zh-CN" altLang="en-US" sz="1600" dirty="0" smtClean="0">
                <a:solidFill>
                  <a:srgbClr val="0070C0"/>
                </a:solidFill>
              </a:rPr>
              <a:t>存储空间，</a:t>
            </a:r>
            <a:r>
              <a:rPr lang="zh-CN" altLang="en-US" sz="1600" dirty="0">
                <a:solidFill>
                  <a:srgbClr val="0070C0"/>
                </a:solidFill>
              </a:rPr>
              <a:t>分配和释放数据对象的操作是应用程序通过向操作系统提出申请来实现</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228599"/>
            <a:ext cx="3476625"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43703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44500" y="417513"/>
            <a:ext cx="7099300" cy="573087"/>
          </a:xfrm>
        </p:spPr>
        <p:txBody>
          <a:bodyPr/>
          <a:lstStyle/>
          <a:p>
            <a:pPr eaLnBrk="1" hangingPunct="1"/>
            <a:r>
              <a:rPr lang="en-US" dirty="0" smtClean="0"/>
              <a:t>Protected Buffer Disassembly</a:t>
            </a:r>
          </a:p>
        </p:txBody>
      </p:sp>
      <p:sp>
        <p:nvSpPr>
          <p:cNvPr id="448516" name="Rectangle 4"/>
          <p:cNvSpPr>
            <a:spLocks noChangeArrowheads="1"/>
          </p:cNvSpPr>
          <p:nvPr/>
        </p:nvSpPr>
        <p:spPr bwMode="auto">
          <a:xfrm>
            <a:off x="92075" y="1676400"/>
            <a:ext cx="8899526" cy="3967754"/>
          </a:xfrm>
          <a:prstGeom prst="rect">
            <a:avLst/>
          </a:prstGeom>
          <a:solidFill>
            <a:schemeClr val="bg1">
              <a:lumMod val="95000"/>
            </a:schemeClr>
          </a:solidFill>
          <a:ln w="12700">
            <a:solidFill>
              <a:schemeClr val="tx1"/>
            </a:solidFill>
            <a:miter lim="800000"/>
            <a:headEnd/>
            <a:tailEnd/>
          </a:ln>
          <a:effectLst/>
        </p:spPr>
        <p:txBody>
          <a:bodyPr wrap="square" lIns="90487" tIns="44450" rIns="90487" bIns="44450">
            <a:spAutoFit/>
          </a:bodyPr>
          <a:lstStyle/>
          <a:p>
            <a:pPr eaLnBrk="0" hangingPunct="0">
              <a:tabLst>
                <a:tab pos="457200" algn="l"/>
                <a:tab pos="1485900" algn="l"/>
                <a:tab pos="3771900" algn="l"/>
                <a:tab pos="3943350" algn="l"/>
              </a:tabLst>
              <a:defRPr/>
            </a:pPr>
            <a:r>
              <a:rPr lang="sk-SK" sz="1800" dirty="0">
                <a:latin typeface="Courier New" pitchFamily="49" charset="0"/>
                <a:ea typeface="MS Mincho" pitchFamily="49" charset="-128"/>
                <a:cs typeface="+mn-cs"/>
              </a:rPr>
              <a:t> </a:t>
            </a:r>
            <a:r>
              <a:rPr lang="sk-SK" sz="1800" dirty="0" smtClean="0">
                <a:latin typeface="Courier New" pitchFamily="49" charset="0"/>
                <a:ea typeface="MS Mincho" pitchFamily="49" charset="-128"/>
                <a:cs typeface="+mn-cs"/>
              </a:rPr>
              <a:t> 40072f</a:t>
            </a:r>
            <a:r>
              <a:rPr lang="sk-SK" sz="1800" dirty="0">
                <a:latin typeface="Courier New" pitchFamily="49" charset="0"/>
                <a:ea typeface="MS Mincho" pitchFamily="49" charset="-128"/>
                <a:cs typeface="+mn-cs"/>
              </a:rPr>
              <a:t>:	</a:t>
            </a:r>
            <a:r>
              <a:rPr lang="sk-SK" sz="1800" dirty="0" smtClean="0">
                <a:latin typeface="Courier New" pitchFamily="49" charset="0"/>
                <a:ea typeface="MS Mincho" pitchFamily="49" charset="-128"/>
                <a:cs typeface="+mn-cs"/>
              </a:rPr>
              <a:t>sub    </a:t>
            </a:r>
            <a:r>
              <a:rPr lang="sk-SK" sz="1800" dirty="0">
                <a:latin typeface="Courier New" pitchFamily="49" charset="0"/>
                <a:ea typeface="MS Mincho" pitchFamily="49" charset="-128"/>
                <a:cs typeface="+mn-cs"/>
              </a:rPr>
              <a:t>$0x18,%rsp</a:t>
            </a:r>
          </a:p>
          <a:p>
            <a:pPr eaLnBrk="0" hangingPunct="0">
              <a:tabLst>
                <a:tab pos="457200" algn="l"/>
                <a:tab pos="1485900" algn="l"/>
                <a:tab pos="3771900" algn="l"/>
                <a:tab pos="3943350" algn="l"/>
              </a:tabLst>
              <a:defRPr/>
            </a:pPr>
            <a:r>
              <a:rPr lang="sk-SK" sz="1800" dirty="0">
                <a:solidFill>
                  <a:srgbClr val="C00000"/>
                </a:solidFill>
                <a:latin typeface="Courier New" pitchFamily="49" charset="0"/>
                <a:ea typeface="MS Mincho" pitchFamily="49" charset="-128"/>
                <a:cs typeface="+mn-cs"/>
              </a:rPr>
              <a:t>  400733:	</a:t>
            </a:r>
            <a:r>
              <a:rPr lang="sk-SK" sz="1800" dirty="0" smtClean="0">
                <a:solidFill>
                  <a:srgbClr val="C00000"/>
                </a:solidFill>
                <a:latin typeface="Courier New" pitchFamily="49" charset="0"/>
                <a:ea typeface="MS Mincho" pitchFamily="49" charset="-128"/>
                <a:cs typeface="+mn-cs"/>
              </a:rPr>
              <a:t>mov    </a:t>
            </a:r>
            <a:r>
              <a:rPr lang="sk-SK" sz="1800" dirty="0">
                <a:solidFill>
                  <a:srgbClr val="C00000"/>
                </a:solidFill>
                <a:latin typeface="Courier New" pitchFamily="49" charset="0"/>
                <a:ea typeface="MS Mincho" pitchFamily="49" charset="-128"/>
                <a:cs typeface="+mn-cs"/>
              </a:rPr>
              <a:t>%fs:0x28,%</a:t>
            </a:r>
            <a:r>
              <a:rPr lang="sk-SK" sz="1800" dirty="0" smtClean="0">
                <a:solidFill>
                  <a:srgbClr val="C00000"/>
                </a:solidFill>
                <a:latin typeface="Courier New" pitchFamily="49" charset="0"/>
                <a:ea typeface="MS Mincho" pitchFamily="49" charset="-128"/>
                <a:cs typeface="+mn-cs"/>
              </a:rPr>
              <a:t>rax</a:t>
            </a:r>
            <a:endParaRPr lang="sk-SK" sz="1800" dirty="0">
              <a:solidFill>
                <a:srgbClr val="C00000"/>
              </a:solidFill>
              <a:latin typeface="Courier New" pitchFamily="49" charset="0"/>
              <a:ea typeface="MS Mincho" pitchFamily="49" charset="-128"/>
              <a:cs typeface="+mn-cs"/>
            </a:endParaRPr>
          </a:p>
          <a:p>
            <a:pPr eaLnBrk="0" hangingPunct="0">
              <a:tabLst>
                <a:tab pos="457200" algn="l"/>
                <a:tab pos="1485900" algn="l"/>
                <a:tab pos="3771900" algn="l"/>
                <a:tab pos="3943350" algn="l"/>
              </a:tabLst>
              <a:defRPr/>
            </a:pPr>
            <a:r>
              <a:rPr lang="sk-SK" sz="1800" dirty="0">
                <a:solidFill>
                  <a:srgbClr val="C00000"/>
                </a:solidFill>
                <a:latin typeface="Courier New" pitchFamily="49" charset="0"/>
                <a:ea typeface="MS Mincho" pitchFamily="49" charset="-128"/>
                <a:cs typeface="+mn-cs"/>
              </a:rPr>
              <a:t>  40073c:	</a:t>
            </a:r>
            <a:r>
              <a:rPr lang="sk-SK" sz="1800" dirty="0" smtClean="0">
                <a:solidFill>
                  <a:srgbClr val="C00000"/>
                </a:solidFill>
                <a:latin typeface="Courier New" pitchFamily="49" charset="0"/>
                <a:ea typeface="MS Mincho" pitchFamily="49" charset="-128"/>
                <a:cs typeface="+mn-cs"/>
              </a:rPr>
              <a:t>mov    </a:t>
            </a:r>
            <a:r>
              <a:rPr lang="sk-SK" sz="1800" dirty="0">
                <a:solidFill>
                  <a:srgbClr val="C00000"/>
                </a:solidFill>
                <a:latin typeface="Courier New" pitchFamily="49" charset="0"/>
                <a:ea typeface="MS Mincho" pitchFamily="49" charset="-128"/>
                <a:cs typeface="+mn-cs"/>
              </a:rPr>
              <a:t>%rax,0x8(%rsp)</a:t>
            </a:r>
          </a:p>
          <a:p>
            <a:pPr eaLnBrk="0" hangingPunct="0">
              <a:tabLst>
                <a:tab pos="457200" algn="l"/>
                <a:tab pos="1485900" algn="l"/>
                <a:tab pos="3771900" algn="l"/>
                <a:tab pos="3943350" algn="l"/>
              </a:tabLst>
              <a:defRPr/>
            </a:pPr>
            <a:r>
              <a:rPr lang="sk-SK" sz="1800" dirty="0">
                <a:latin typeface="Courier New" pitchFamily="49" charset="0"/>
                <a:ea typeface="MS Mincho" pitchFamily="49" charset="-128"/>
                <a:cs typeface="+mn-cs"/>
              </a:rPr>
              <a:t>  </a:t>
            </a:r>
            <a:r>
              <a:rPr lang="sk-SK" sz="1800" dirty="0">
                <a:solidFill>
                  <a:srgbClr val="C00000"/>
                </a:solidFill>
                <a:latin typeface="Courier New" pitchFamily="49" charset="0"/>
                <a:ea typeface="MS Mincho" pitchFamily="49" charset="-128"/>
                <a:cs typeface="+mn-cs"/>
              </a:rPr>
              <a:t>400741:	</a:t>
            </a:r>
            <a:r>
              <a:rPr lang="sk-SK" sz="1800" dirty="0" smtClean="0">
                <a:solidFill>
                  <a:srgbClr val="C00000"/>
                </a:solidFill>
                <a:latin typeface="Courier New" pitchFamily="49" charset="0"/>
                <a:ea typeface="MS Mincho" pitchFamily="49" charset="-128"/>
                <a:cs typeface="+mn-cs"/>
              </a:rPr>
              <a:t>xor    </a:t>
            </a:r>
            <a:r>
              <a:rPr lang="sk-SK" sz="1800" dirty="0">
                <a:solidFill>
                  <a:srgbClr val="C00000"/>
                </a:solidFill>
                <a:latin typeface="Courier New" pitchFamily="49" charset="0"/>
                <a:ea typeface="MS Mincho" pitchFamily="49" charset="-128"/>
                <a:cs typeface="+mn-cs"/>
              </a:rPr>
              <a:t>%eax,%eax</a:t>
            </a:r>
          </a:p>
          <a:p>
            <a:pPr eaLnBrk="0" hangingPunct="0">
              <a:tabLst>
                <a:tab pos="457200" algn="l"/>
                <a:tab pos="1485900" algn="l"/>
                <a:tab pos="3771900" algn="l"/>
                <a:tab pos="3943350" algn="l"/>
              </a:tabLst>
              <a:defRPr/>
            </a:pPr>
            <a:r>
              <a:rPr lang="sk-SK" sz="1800" dirty="0">
                <a:latin typeface="Courier New" pitchFamily="49" charset="0"/>
                <a:ea typeface="MS Mincho" pitchFamily="49" charset="-128"/>
                <a:cs typeface="+mn-cs"/>
              </a:rPr>
              <a:t>  400743:	</a:t>
            </a:r>
            <a:r>
              <a:rPr lang="sk-SK" sz="1800" dirty="0" smtClean="0">
                <a:latin typeface="Courier New" pitchFamily="49" charset="0"/>
                <a:ea typeface="MS Mincho" pitchFamily="49" charset="-128"/>
                <a:cs typeface="+mn-cs"/>
              </a:rPr>
              <a:t>mov    </a:t>
            </a:r>
            <a:r>
              <a:rPr lang="sk-SK" sz="1800" dirty="0">
                <a:latin typeface="Courier New" pitchFamily="49" charset="0"/>
                <a:ea typeface="MS Mincho" pitchFamily="49" charset="-128"/>
                <a:cs typeface="+mn-cs"/>
              </a:rPr>
              <a:t>%rsp,%rdi</a:t>
            </a:r>
          </a:p>
          <a:p>
            <a:pPr eaLnBrk="0" hangingPunct="0">
              <a:tabLst>
                <a:tab pos="457200" algn="l"/>
                <a:tab pos="1485900" algn="l"/>
                <a:tab pos="3771900" algn="l"/>
                <a:tab pos="3943350" algn="l"/>
              </a:tabLst>
              <a:defRPr/>
            </a:pPr>
            <a:r>
              <a:rPr lang="sk-SK" sz="1800" dirty="0">
                <a:latin typeface="Courier New" pitchFamily="49" charset="0"/>
                <a:ea typeface="MS Mincho" pitchFamily="49" charset="-128"/>
                <a:cs typeface="+mn-cs"/>
              </a:rPr>
              <a:t>  400746:	</a:t>
            </a:r>
            <a:r>
              <a:rPr lang="sk-SK" sz="1800" dirty="0" smtClean="0">
                <a:latin typeface="Courier New" pitchFamily="49" charset="0"/>
                <a:ea typeface="MS Mincho" pitchFamily="49" charset="-128"/>
                <a:cs typeface="+mn-cs"/>
              </a:rPr>
              <a:t>callq  </a:t>
            </a:r>
            <a:r>
              <a:rPr lang="sk-SK" sz="1800" dirty="0">
                <a:latin typeface="Courier New" pitchFamily="49" charset="0"/>
                <a:ea typeface="MS Mincho" pitchFamily="49" charset="-128"/>
                <a:cs typeface="+mn-cs"/>
              </a:rPr>
              <a:t>4006e0 &lt;gets&gt;</a:t>
            </a:r>
          </a:p>
          <a:p>
            <a:pPr eaLnBrk="0" hangingPunct="0">
              <a:tabLst>
                <a:tab pos="457200" algn="l"/>
                <a:tab pos="1485900" algn="l"/>
                <a:tab pos="3771900" algn="l"/>
                <a:tab pos="3943350" algn="l"/>
              </a:tabLst>
              <a:defRPr/>
            </a:pPr>
            <a:r>
              <a:rPr lang="sk-SK" sz="1800" dirty="0">
                <a:latin typeface="Courier New" pitchFamily="49" charset="0"/>
                <a:ea typeface="MS Mincho" pitchFamily="49" charset="-128"/>
                <a:cs typeface="+mn-cs"/>
              </a:rPr>
              <a:t>  40074b:	</a:t>
            </a:r>
            <a:r>
              <a:rPr lang="sk-SK" sz="1800" dirty="0" smtClean="0">
                <a:latin typeface="Courier New" pitchFamily="49" charset="0"/>
                <a:ea typeface="MS Mincho" pitchFamily="49" charset="-128"/>
                <a:cs typeface="+mn-cs"/>
              </a:rPr>
              <a:t>mov    </a:t>
            </a:r>
            <a:r>
              <a:rPr lang="sk-SK" sz="1800" dirty="0">
                <a:latin typeface="Courier New" pitchFamily="49" charset="0"/>
                <a:ea typeface="MS Mincho" pitchFamily="49" charset="-128"/>
                <a:cs typeface="+mn-cs"/>
              </a:rPr>
              <a:t>%rsp,%rdi</a:t>
            </a:r>
          </a:p>
          <a:p>
            <a:pPr eaLnBrk="0" hangingPunct="0">
              <a:tabLst>
                <a:tab pos="457200" algn="l"/>
                <a:tab pos="1485900" algn="l"/>
                <a:tab pos="3771900" algn="l"/>
                <a:tab pos="3943350" algn="l"/>
              </a:tabLst>
              <a:defRPr/>
            </a:pPr>
            <a:r>
              <a:rPr lang="sk-SK" sz="1800" dirty="0">
                <a:latin typeface="Courier New" pitchFamily="49" charset="0"/>
                <a:ea typeface="MS Mincho" pitchFamily="49" charset="-128"/>
                <a:cs typeface="+mn-cs"/>
              </a:rPr>
              <a:t>  40074e:	</a:t>
            </a:r>
            <a:r>
              <a:rPr lang="sk-SK" sz="1800" dirty="0" smtClean="0">
                <a:latin typeface="Courier New" pitchFamily="49" charset="0"/>
                <a:ea typeface="MS Mincho" pitchFamily="49" charset="-128"/>
                <a:cs typeface="+mn-cs"/>
              </a:rPr>
              <a:t>callq  </a:t>
            </a:r>
            <a:r>
              <a:rPr lang="sk-SK" sz="1800" dirty="0">
                <a:latin typeface="Courier New" pitchFamily="49" charset="0"/>
                <a:ea typeface="MS Mincho" pitchFamily="49" charset="-128"/>
                <a:cs typeface="+mn-cs"/>
              </a:rPr>
              <a:t>400570 &lt;puts@plt&gt;</a:t>
            </a:r>
          </a:p>
          <a:p>
            <a:pPr eaLnBrk="0" hangingPunct="0">
              <a:tabLst>
                <a:tab pos="457200" algn="l"/>
                <a:tab pos="1485900" algn="l"/>
                <a:tab pos="3771900" algn="l"/>
                <a:tab pos="3943350" algn="l"/>
              </a:tabLst>
              <a:defRPr/>
            </a:pPr>
            <a:r>
              <a:rPr lang="sk-SK" sz="1800" dirty="0">
                <a:solidFill>
                  <a:srgbClr val="FF0000"/>
                </a:solidFill>
                <a:latin typeface="Courier New" pitchFamily="49" charset="0"/>
                <a:ea typeface="MS Mincho" pitchFamily="49" charset="-128"/>
                <a:cs typeface="+mn-cs"/>
              </a:rPr>
              <a:t>  </a:t>
            </a:r>
            <a:r>
              <a:rPr lang="sk-SK" sz="1800" dirty="0">
                <a:solidFill>
                  <a:srgbClr val="C00000"/>
                </a:solidFill>
                <a:latin typeface="Courier New" pitchFamily="49" charset="0"/>
                <a:ea typeface="MS Mincho" pitchFamily="49" charset="-128"/>
                <a:cs typeface="+mn-cs"/>
              </a:rPr>
              <a:t>400753:	</a:t>
            </a:r>
            <a:r>
              <a:rPr lang="sk-SK" sz="1800" dirty="0" smtClean="0">
                <a:solidFill>
                  <a:srgbClr val="C00000"/>
                </a:solidFill>
                <a:latin typeface="Courier New" pitchFamily="49" charset="0"/>
                <a:ea typeface="MS Mincho" pitchFamily="49" charset="-128"/>
                <a:cs typeface="+mn-cs"/>
              </a:rPr>
              <a:t>mov    </a:t>
            </a:r>
            <a:r>
              <a:rPr lang="sk-SK" sz="1800" dirty="0">
                <a:solidFill>
                  <a:srgbClr val="C00000"/>
                </a:solidFill>
                <a:latin typeface="Courier New" pitchFamily="49" charset="0"/>
                <a:ea typeface="MS Mincho" pitchFamily="49" charset="-128"/>
                <a:cs typeface="+mn-cs"/>
              </a:rPr>
              <a:t>0x8(%rsp),%rax</a:t>
            </a:r>
          </a:p>
          <a:p>
            <a:pPr eaLnBrk="0" hangingPunct="0">
              <a:tabLst>
                <a:tab pos="457200" algn="l"/>
                <a:tab pos="1485900" algn="l"/>
                <a:tab pos="3771900" algn="l"/>
                <a:tab pos="3943350" algn="l"/>
              </a:tabLst>
              <a:defRPr/>
            </a:pPr>
            <a:r>
              <a:rPr lang="sk-SK" sz="1800" dirty="0">
                <a:solidFill>
                  <a:srgbClr val="C00000"/>
                </a:solidFill>
                <a:latin typeface="Courier New" pitchFamily="49" charset="0"/>
                <a:ea typeface="MS Mincho" pitchFamily="49" charset="-128"/>
                <a:cs typeface="+mn-cs"/>
              </a:rPr>
              <a:t>  400758:	</a:t>
            </a:r>
            <a:r>
              <a:rPr lang="sk-SK" sz="1800" dirty="0" smtClean="0">
                <a:solidFill>
                  <a:srgbClr val="C00000"/>
                </a:solidFill>
                <a:latin typeface="Courier New" pitchFamily="49" charset="0"/>
                <a:ea typeface="MS Mincho" pitchFamily="49" charset="-128"/>
                <a:cs typeface="+mn-cs"/>
              </a:rPr>
              <a:t>xor    </a:t>
            </a:r>
            <a:r>
              <a:rPr lang="sk-SK" sz="1800" dirty="0">
                <a:solidFill>
                  <a:srgbClr val="C00000"/>
                </a:solidFill>
                <a:latin typeface="Courier New" pitchFamily="49" charset="0"/>
                <a:ea typeface="MS Mincho" pitchFamily="49" charset="-128"/>
                <a:cs typeface="+mn-cs"/>
              </a:rPr>
              <a:t>%fs:0x28,%rax</a:t>
            </a:r>
          </a:p>
          <a:p>
            <a:pPr eaLnBrk="0" hangingPunct="0">
              <a:tabLst>
                <a:tab pos="457200" algn="l"/>
                <a:tab pos="1485900" algn="l"/>
                <a:tab pos="3771900" algn="l"/>
                <a:tab pos="3943350" algn="l"/>
              </a:tabLst>
              <a:defRPr/>
            </a:pPr>
            <a:r>
              <a:rPr lang="sk-SK" sz="1800" dirty="0" smtClean="0">
                <a:latin typeface="Courier New" pitchFamily="49" charset="0"/>
                <a:ea typeface="MS Mincho" pitchFamily="49" charset="-128"/>
                <a:cs typeface="+mn-cs"/>
              </a:rPr>
              <a:t>  400761</a:t>
            </a:r>
            <a:r>
              <a:rPr lang="sk-SK" sz="1800" dirty="0">
                <a:latin typeface="Courier New" pitchFamily="49" charset="0"/>
                <a:ea typeface="MS Mincho" pitchFamily="49" charset="-128"/>
                <a:cs typeface="+mn-cs"/>
              </a:rPr>
              <a:t>:	</a:t>
            </a:r>
            <a:r>
              <a:rPr lang="sk-SK" sz="1800" dirty="0" smtClean="0">
                <a:latin typeface="Courier New" pitchFamily="49" charset="0"/>
                <a:ea typeface="MS Mincho" pitchFamily="49" charset="-128"/>
                <a:cs typeface="+mn-cs"/>
              </a:rPr>
              <a:t>je     </a:t>
            </a:r>
            <a:r>
              <a:rPr lang="sk-SK" sz="1800" dirty="0">
                <a:latin typeface="Courier New" pitchFamily="49" charset="0"/>
                <a:ea typeface="MS Mincho" pitchFamily="49" charset="-128"/>
                <a:cs typeface="+mn-cs"/>
              </a:rPr>
              <a:t>400768 &lt;echo+0x39&gt;</a:t>
            </a:r>
          </a:p>
          <a:p>
            <a:pPr eaLnBrk="0" hangingPunct="0">
              <a:tabLst>
                <a:tab pos="457200" algn="l"/>
                <a:tab pos="1485900" algn="l"/>
                <a:tab pos="3771900" algn="l"/>
                <a:tab pos="3943350" algn="l"/>
              </a:tabLst>
              <a:defRPr/>
            </a:pPr>
            <a:r>
              <a:rPr lang="sk-SK" sz="1800" dirty="0">
                <a:solidFill>
                  <a:srgbClr val="FF0000"/>
                </a:solidFill>
                <a:latin typeface="Courier New" pitchFamily="49" charset="0"/>
                <a:ea typeface="MS Mincho" pitchFamily="49" charset="-128"/>
                <a:cs typeface="+mn-cs"/>
              </a:rPr>
              <a:t>  </a:t>
            </a:r>
            <a:r>
              <a:rPr lang="sk-SK" sz="1800" dirty="0">
                <a:solidFill>
                  <a:srgbClr val="C00000"/>
                </a:solidFill>
                <a:latin typeface="Courier New" pitchFamily="49" charset="0"/>
                <a:ea typeface="MS Mincho" pitchFamily="49" charset="-128"/>
                <a:cs typeface="+mn-cs"/>
              </a:rPr>
              <a:t>400763:	</a:t>
            </a:r>
            <a:r>
              <a:rPr lang="sk-SK" sz="1800" dirty="0" smtClean="0">
                <a:solidFill>
                  <a:srgbClr val="C00000"/>
                </a:solidFill>
                <a:latin typeface="Courier New" pitchFamily="49" charset="0"/>
                <a:ea typeface="MS Mincho" pitchFamily="49" charset="-128"/>
                <a:cs typeface="+mn-cs"/>
              </a:rPr>
              <a:t>callq  </a:t>
            </a:r>
            <a:r>
              <a:rPr lang="sk-SK" sz="1800" dirty="0">
                <a:solidFill>
                  <a:srgbClr val="C00000"/>
                </a:solidFill>
                <a:latin typeface="Courier New" pitchFamily="49" charset="0"/>
                <a:ea typeface="MS Mincho" pitchFamily="49" charset="-128"/>
                <a:cs typeface="+mn-cs"/>
              </a:rPr>
              <a:t>400580 &lt;__stack_chk_fail@plt&gt;</a:t>
            </a:r>
          </a:p>
          <a:p>
            <a:pPr eaLnBrk="0" hangingPunct="0">
              <a:tabLst>
                <a:tab pos="457200" algn="l"/>
                <a:tab pos="1485900" algn="l"/>
                <a:tab pos="3771900" algn="l"/>
                <a:tab pos="3943350" algn="l"/>
              </a:tabLst>
              <a:defRPr/>
            </a:pPr>
            <a:r>
              <a:rPr lang="sk-SK" sz="1800" dirty="0">
                <a:latin typeface="Courier New" pitchFamily="49" charset="0"/>
                <a:ea typeface="MS Mincho" pitchFamily="49" charset="-128"/>
                <a:cs typeface="+mn-cs"/>
              </a:rPr>
              <a:t>  400768:	</a:t>
            </a:r>
            <a:r>
              <a:rPr lang="sk-SK" sz="1800" dirty="0" smtClean="0">
                <a:latin typeface="Courier New" pitchFamily="49" charset="0"/>
                <a:ea typeface="MS Mincho" pitchFamily="49" charset="-128"/>
                <a:cs typeface="+mn-cs"/>
              </a:rPr>
              <a:t>add    </a:t>
            </a:r>
            <a:r>
              <a:rPr lang="sk-SK" sz="1800" dirty="0">
                <a:latin typeface="Courier New" pitchFamily="49" charset="0"/>
                <a:ea typeface="MS Mincho" pitchFamily="49" charset="-128"/>
                <a:cs typeface="+mn-cs"/>
              </a:rPr>
              <a:t>$0x18,%rsp</a:t>
            </a:r>
          </a:p>
          <a:p>
            <a:pPr eaLnBrk="0" hangingPunct="0">
              <a:tabLst>
                <a:tab pos="457200" algn="l"/>
                <a:tab pos="1485900" algn="l"/>
                <a:tab pos="3771900" algn="l"/>
                <a:tab pos="3943350" algn="l"/>
              </a:tabLst>
              <a:defRPr/>
            </a:pPr>
            <a:r>
              <a:rPr lang="sk-SK" sz="1800" dirty="0">
                <a:latin typeface="Courier New" pitchFamily="49" charset="0"/>
                <a:ea typeface="MS Mincho" pitchFamily="49" charset="-128"/>
                <a:cs typeface="+mn-cs"/>
              </a:rPr>
              <a:t>  40076c:	</a:t>
            </a:r>
            <a:r>
              <a:rPr lang="sk-SK" sz="1800" dirty="0" smtClean="0">
                <a:latin typeface="Courier New" pitchFamily="49" charset="0"/>
                <a:ea typeface="MS Mincho" pitchFamily="49" charset="-128"/>
                <a:cs typeface="+mn-cs"/>
              </a:rPr>
              <a:t>retq </a:t>
            </a:r>
            <a:endParaRPr lang="ro-RO" sz="1800" dirty="0">
              <a:latin typeface="Courier New" pitchFamily="49" charset="0"/>
              <a:ea typeface="MS Mincho" pitchFamily="49" charset="-128"/>
              <a:cs typeface="+mn-cs"/>
            </a:endParaRPr>
          </a:p>
        </p:txBody>
      </p:sp>
      <p:sp>
        <p:nvSpPr>
          <p:cNvPr id="6" name="TextBox 5"/>
          <p:cNvSpPr txBox="1"/>
          <p:nvPr/>
        </p:nvSpPr>
        <p:spPr>
          <a:xfrm>
            <a:off x="92075" y="1221363"/>
            <a:ext cx="883575" cy="461665"/>
          </a:xfrm>
          <a:prstGeom prst="rect">
            <a:avLst/>
          </a:prstGeom>
          <a:noFill/>
        </p:spPr>
        <p:txBody>
          <a:bodyPr wrap="none" rtlCol="0">
            <a:spAutoFit/>
          </a:bodyPr>
          <a:lstStyle/>
          <a:p>
            <a:r>
              <a:rPr lang="en-US" dirty="0" smtClean="0">
                <a:latin typeface="Calibri" pitchFamily="34" charset="0"/>
              </a:rPr>
              <a:t>echo:</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19100" y="493713"/>
            <a:ext cx="6489700" cy="573087"/>
          </a:xfrm>
        </p:spPr>
        <p:txBody>
          <a:bodyPr/>
          <a:lstStyle/>
          <a:p>
            <a:pPr eaLnBrk="1" hangingPunct="1"/>
            <a:r>
              <a:rPr lang="en-US" dirty="0" smtClean="0"/>
              <a:t>Setting Up Canary</a:t>
            </a:r>
          </a:p>
        </p:txBody>
      </p:sp>
      <p:sp>
        <p:nvSpPr>
          <p:cNvPr id="360451" name="Rectangle 3"/>
          <p:cNvSpPr>
            <a:spLocks noChangeArrowheads="1"/>
          </p:cNvSpPr>
          <p:nvPr/>
        </p:nvSpPr>
        <p:spPr bwMode="auto">
          <a:xfrm>
            <a:off x="2624432" y="5062304"/>
            <a:ext cx="6183312" cy="1567096"/>
          </a:xfrm>
          <a:prstGeom prst="rect">
            <a:avLst/>
          </a:prstGeom>
          <a:solidFill>
            <a:schemeClr val="bg1">
              <a:lumMod val="95000"/>
            </a:schemeClr>
          </a:solidFill>
          <a:ln w="12700">
            <a:solidFill>
              <a:schemeClr val="tx1"/>
            </a:solidFill>
            <a:miter lim="800000"/>
            <a:headEnd/>
            <a:tailEnd/>
          </a:ln>
          <a:effectLst/>
        </p:spPr>
        <p:txBody>
          <a:bodyPr lIns="90487" tIns="44450" rIns="90487" bIns="44450">
            <a:spAutoFit/>
          </a:bodyPr>
          <a:lstStyle/>
          <a:p>
            <a:pPr eaLnBrk="0" hangingPunct="0">
              <a:tabLst>
                <a:tab pos="457200" algn="l"/>
                <a:tab pos="1543050" algn="l"/>
              </a:tabLst>
              <a:defRPr/>
            </a:pPr>
            <a:r>
              <a:rPr lang="en-US" sz="1600" dirty="0">
                <a:latin typeface="Courier New" pitchFamily="49" charset="0"/>
                <a:ea typeface="MS Mincho" pitchFamily="49" charset="-128"/>
                <a:cs typeface="+mn-cs"/>
              </a:rPr>
              <a:t>echo:</a:t>
            </a:r>
          </a:p>
          <a:p>
            <a:pPr eaLnBrk="0" hangingPunct="0">
              <a:tabLst>
                <a:tab pos="457200" algn="l"/>
                <a:tab pos="1543050" algn="l"/>
              </a:tabLst>
              <a:defRPr/>
            </a:pPr>
            <a:r>
              <a:rPr lang="en-US" sz="1600" dirty="0" smtClean="0">
                <a:latin typeface="Courier New" pitchFamily="49" charset="0"/>
                <a:ea typeface="MS Mincho" pitchFamily="49" charset="-128"/>
              </a:rPr>
              <a:t>	. . .</a:t>
            </a:r>
          </a:p>
          <a:p>
            <a:pPr eaLnBrk="0" hangingPunct="0">
              <a:tabLst>
                <a:tab pos="457200" algn="l"/>
                <a:tab pos="1543050" algn="l"/>
              </a:tabLst>
              <a:defRPr/>
            </a:pPr>
            <a:r>
              <a:rPr lang="en-US" sz="1600" dirty="0" smtClean="0">
                <a:latin typeface="Courier New" pitchFamily="49" charset="0"/>
                <a:ea typeface="MS Mincho" pitchFamily="49" charset="-128"/>
                <a:cs typeface="+mn-cs"/>
              </a:rPr>
              <a:t>	</a:t>
            </a:r>
            <a:r>
              <a:rPr lang="en-US" sz="1600" dirty="0" err="1" smtClean="0">
                <a:latin typeface="Courier New" pitchFamily="49" charset="0"/>
                <a:ea typeface="MS Mincho" pitchFamily="49" charset="-128"/>
                <a:cs typeface="+mn-cs"/>
              </a:rPr>
              <a:t>movq</a:t>
            </a:r>
            <a:r>
              <a:rPr lang="en-US" sz="1600" dirty="0">
                <a:latin typeface="Courier New" pitchFamily="49" charset="0"/>
                <a:ea typeface="MS Mincho" pitchFamily="49" charset="-128"/>
                <a:cs typeface="+mn-cs"/>
              </a:rPr>
              <a:t>	%fs:40, %</a:t>
            </a:r>
            <a:r>
              <a:rPr lang="en-US" sz="1600" dirty="0" err="1" smtClean="0">
                <a:latin typeface="Courier New" pitchFamily="49" charset="0"/>
                <a:ea typeface="MS Mincho" pitchFamily="49" charset="-128"/>
                <a:cs typeface="+mn-cs"/>
              </a:rPr>
              <a:t>rax</a:t>
            </a:r>
            <a:r>
              <a:rPr lang="en-US" sz="1600" dirty="0" smtClean="0">
                <a:latin typeface="Courier New" pitchFamily="49" charset="0"/>
                <a:ea typeface="MS Mincho" pitchFamily="49" charset="-128"/>
                <a:cs typeface="+mn-cs"/>
              </a:rPr>
              <a:t>  # Get canary</a:t>
            </a:r>
            <a:endParaRPr lang="en-US" sz="1600" dirty="0">
              <a:latin typeface="Courier New" pitchFamily="49" charset="0"/>
              <a:ea typeface="MS Mincho" pitchFamily="49" charset="-128"/>
              <a:cs typeface="+mn-cs"/>
            </a:endParaRPr>
          </a:p>
          <a:p>
            <a:pPr eaLnBrk="0" hangingPunct="0">
              <a:tabLst>
                <a:tab pos="457200" algn="l"/>
                <a:tab pos="1543050" algn="l"/>
              </a:tabLst>
              <a:defRPr/>
            </a:pPr>
            <a:r>
              <a:rPr lang="en-US" sz="1600" dirty="0">
                <a:latin typeface="Courier New" pitchFamily="49" charset="0"/>
                <a:ea typeface="MS Mincho" pitchFamily="49" charset="-128"/>
                <a:cs typeface="+mn-cs"/>
              </a:rPr>
              <a:t>	</a:t>
            </a:r>
            <a:r>
              <a:rPr lang="en-US" sz="1600" dirty="0" err="1">
                <a:latin typeface="Courier New" pitchFamily="49" charset="0"/>
                <a:ea typeface="MS Mincho" pitchFamily="49" charset="-128"/>
                <a:cs typeface="+mn-cs"/>
              </a:rPr>
              <a:t>movq</a:t>
            </a:r>
            <a:r>
              <a:rPr lang="en-US" sz="1600" dirty="0">
                <a:latin typeface="Courier New" pitchFamily="49" charset="0"/>
                <a:ea typeface="MS Mincho" pitchFamily="49" charset="-128"/>
                <a:cs typeface="+mn-cs"/>
              </a:rPr>
              <a:t>	%</a:t>
            </a:r>
            <a:r>
              <a:rPr lang="en-US" sz="1600" dirty="0" err="1">
                <a:latin typeface="Courier New" pitchFamily="49" charset="0"/>
                <a:ea typeface="MS Mincho" pitchFamily="49" charset="-128"/>
                <a:cs typeface="+mn-cs"/>
              </a:rPr>
              <a:t>rax</a:t>
            </a:r>
            <a:r>
              <a:rPr lang="en-US" sz="1600" dirty="0">
                <a:latin typeface="Courier New" pitchFamily="49" charset="0"/>
                <a:ea typeface="MS Mincho" pitchFamily="49" charset="-128"/>
                <a:cs typeface="+mn-cs"/>
              </a:rPr>
              <a:t>, 8(%</a:t>
            </a:r>
            <a:r>
              <a:rPr lang="en-US" sz="1600" dirty="0" err="1">
                <a:latin typeface="Courier New" pitchFamily="49" charset="0"/>
                <a:ea typeface="MS Mincho" pitchFamily="49" charset="-128"/>
                <a:cs typeface="+mn-cs"/>
              </a:rPr>
              <a:t>rsp</a:t>
            </a:r>
            <a:r>
              <a:rPr lang="en-US" sz="1600" dirty="0" smtClean="0">
                <a:latin typeface="Courier New" pitchFamily="49" charset="0"/>
                <a:ea typeface="MS Mincho" pitchFamily="49" charset="-128"/>
                <a:cs typeface="+mn-cs"/>
              </a:rPr>
              <a:t>) # Place on stack</a:t>
            </a:r>
            <a:endParaRPr lang="en-US" sz="1600" dirty="0">
              <a:latin typeface="Courier New" pitchFamily="49" charset="0"/>
              <a:ea typeface="MS Mincho" pitchFamily="49" charset="-128"/>
              <a:cs typeface="+mn-cs"/>
            </a:endParaRPr>
          </a:p>
          <a:p>
            <a:pPr eaLnBrk="0" hangingPunct="0">
              <a:tabLst>
                <a:tab pos="457200" algn="l"/>
                <a:tab pos="1543050" algn="l"/>
              </a:tabLst>
              <a:defRPr/>
            </a:pPr>
            <a:r>
              <a:rPr lang="en-US" sz="1600" dirty="0">
                <a:latin typeface="Courier New" pitchFamily="49" charset="0"/>
                <a:ea typeface="MS Mincho" pitchFamily="49" charset="-128"/>
                <a:cs typeface="+mn-cs"/>
              </a:rPr>
              <a:t>	</a:t>
            </a:r>
            <a:r>
              <a:rPr lang="en-US" sz="1600" dirty="0" err="1">
                <a:latin typeface="Courier New" pitchFamily="49" charset="0"/>
                <a:ea typeface="MS Mincho" pitchFamily="49" charset="-128"/>
                <a:cs typeface="+mn-cs"/>
              </a:rPr>
              <a:t>xorl</a:t>
            </a:r>
            <a:r>
              <a:rPr lang="en-US" sz="1600" dirty="0">
                <a:latin typeface="Courier New" pitchFamily="49" charset="0"/>
                <a:ea typeface="MS Mincho" pitchFamily="49" charset="-128"/>
                <a:cs typeface="+mn-cs"/>
              </a:rPr>
              <a:t>	%</a:t>
            </a:r>
            <a:r>
              <a:rPr lang="en-US" sz="1600" dirty="0" err="1">
                <a:latin typeface="Courier New" pitchFamily="49" charset="0"/>
                <a:ea typeface="MS Mincho" pitchFamily="49" charset="-128"/>
                <a:cs typeface="+mn-cs"/>
              </a:rPr>
              <a:t>eax</a:t>
            </a:r>
            <a:r>
              <a:rPr lang="en-US" sz="1600" dirty="0">
                <a:latin typeface="Courier New" pitchFamily="49" charset="0"/>
                <a:ea typeface="MS Mincho" pitchFamily="49" charset="-128"/>
                <a:cs typeface="+mn-cs"/>
              </a:rPr>
              <a:t>, %</a:t>
            </a:r>
            <a:r>
              <a:rPr lang="en-US" sz="1600" dirty="0" err="1" smtClean="0">
                <a:latin typeface="Courier New" pitchFamily="49" charset="0"/>
                <a:ea typeface="MS Mincho" pitchFamily="49" charset="-128"/>
                <a:cs typeface="+mn-cs"/>
              </a:rPr>
              <a:t>eax</a:t>
            </a:r>
            <a:r>
              <a:rPr lang="en-US" sz="1600" dirty="0">
                <a:latin typeface="Courier New" pitchFamily="49" charset="0"/>
                <a:ea typeface="MS Mincho" pitchFamily="49" charset="-128"/>
                <a:cs typeface="+mn-cs"/>
              </a:rPr>
              <a:t> </a:t>
            </a:r>
            <a:r>
              <a:rPr lang="en-US" sz="1600" dirty="0" smtClean="0">
                <a:latin typeface="Courier New" pitchFamily="49" charset="0"/>
                <a:ea typeface="MS Mincho" pitchFamily="49" charset="-128"/>
                <a:cs typeface="+mn-cs"/>
              </a:rPr>
              <a:t>   # Erase canary</a:t>
            </a:r>
          </a:p>
          <a:p>
            <a:pPr eaLnBrk="0" hangingPunct="0">
              <a:tabLst>
                <a:tab pos="457200" algn="l"/>
                <a:tab pos="1543050" algn="l"/>
              </a:tabLst>
              <a:defRPr/>
            </a:pPr>
            <a:r>
              <a:rPr lang="en-US" sz="1600" dirty="0" smtClean="0">
                <a:latin typeface="Courier New" pitchFamily="49" charset="0"/>
                <a:ea typeface="MS Mincho" pitchFamily="49" charset="-128"/>
                <a:cs typeface="+mn-cs"/>
              </a:rPr>
              <a:t>	. </a:t>
            </a:r>
            <a:r>
              <a:rPr lang="en-US" sz="1600" dirty="0">
                <a:latin typeface="Courier New" pitchFamily="49" charset="0"/>
                <a:ea typeface="MS Mincho" pitchFamily="49" charset="-128"/>
                <a:cs typeface="+mn-cs"/>
              </a:rPr>
              <a:t>. .</a:t>
            </a:r>
          </a:p>
        </p:txBody>
      </p:sp>
      <p:sp>
        <p:nvSpPr>
          <p:cNvPr id="25604" name="Rectangle 4"/>
          <p:cNvSpPr>
            <a:spLocks noChangeArrowheads="1"/>
          </p:cNvSpPr>
          <p:nvPr/>
        </p:nvSpPr>
        <p:spPr bwMode="auto">
          <a:xfrm>
            <a:off x="3124200" y="1235075"/>
            <a:ext cx="5105400" cy="1812925"/>
          </a:xfrm>
          <a:prstGeom prst="rect">
            <a:avLst/>
          </a:prstGeom>
          <a:solidFill>
            <a:srgbClr val="F6F5BD"/>
          </a:solidFill>
          <a:ln w="12700">
            <a:solidFill>
              <a:schemeClr val="tx1"/>
            </a:solidFill>
            <a:miter lim="800000"/>
            <a:headEnd/>
            <a:tailEnd/>
          </a:ln>
        </p:spPr>
        <p:txBody>
          <a:bodyPr lIns="90487" tIns="44450" rIns="90487" bIns="44450">
            <a:spAutoFit/>
          </a:bodyPr>
          <a:lstStyle/>
          <a:p>
            <a:pPr eaLnBrk="0" hangingPunct="0">
              <a:tabLst>
                <a:tab pos="457200" algn="l"/>
                <a:tab pos="1485900" algn="l"/>
              </a:tabLst>
            </a:pPr>
            <a:r>
              <a:rPr lang="en-US" sz="1600" dirty="0">
                <a:latin typeface="Courier New" pitchFamily="49" charset="0"/>
                <a:ea typeface="MS Mincho" pitchFamily="49" charset="-128"/>
              </a:rPr>
              <a:t>/* Echo Line */</a:t>
            </a:r>
            <a:br>
              <a:rPr lang="en-US" sz="1600" dirty="0">
                <a:latin typeface="Courier New" pitchFamily="49" charset="0"/>
                <a:ea typeface="MS Mincho" pitchFamily="49" charset="-128"/>
              </a:rPr>
            </a:br>
            <a:r>
              <a:rPr lang="en-US" sz="1600" dirty="0">
                <a:latin typeface="Courier New" pitchFamily="49" charset="0"/>
                <a:ea typeface="MS Mincho" pitchFamily="49" charset="-128"/>
              </a:rPr>
              <a:t>void echo()</a:t>
            </a:r>
            <a:br>
              <a:rPr lang="en-US" sz="1600" dirty="0">
                <a:latin typeface="Courier New" pitchFamily="49" charset="0"/>
                <a:ea typeface="MS Mincho" pitchFamily="49" charset="-128"/>
              </a:rPr>
            </a:br>
            <a:r>
              <a:rPr lang="en-US" sz="1600" dirty="0">
                <a:latin typeface="Courier New" pitchFamily="49" charset="0"/>
                <a:ea typeface="MS Mincho" pitchFamily="49" charset="-128"/>
              </a:rPr>
              <a:t>{</a:t>
            </a:r>
            <a:br>
              <a:rPr lang="en-US" sz="1600" dirty="0">
                <a:latin typeface="Courier New" pitchFamily="49" charset="0"/>
                <a:ea typeface="MS Mincho" pitchFamily="49" charset="-128"/>
              </a:rPr>
            </a:br>
            <a:r>
              <a:rPr lang="en-US" sz="1600" dirty="0">
                <a:latin typeface="Courier New" pitchFamily="49" charset="0"/>
                <a:ea typeface="MS Mincho" pitchFamily="49" charset="-128"/>
              </a:rPr>
              <a:t>    char </a:t>
            </a:r>
            <a:r>
              <a:rPr lang="en-US" sz="1600" dirty="0" err="1">
                <a:latin typeface="Courier New" pitchFamily="49" charset="0"/>
                <a:ea typeface="MS Mincho" pitchFamily="49" charset="-128"/>
              </a:rPr>
              <a:t>buf</a:t>
            </a:r>
            <a:r>
              <a:rPr lang="en-US" sz="1600" dirty="0">
                <a:latin typeface="Courier New" pitchFamily="49" charset="0"/>
                <a:ea typeface="MS Mincho" pitchFamily="49" charset="-128"/>
              </a:rPr>
              <a:t>[4];  /* Way too small! */</a:t>
            </a:r>
            <a:br>
              <a:rPr lang="en-US" sz="1600" dirty="0">
                <a:latin typeface="Courier New" pitchFamily="49" charset="0"/>
                <a:ea typeface="MS Mincho" pitchFamily="49" charset="-128"/>
              </a:rPr>
            </a:br>
            <a:r>
              <a:rPr lang="en-US" sz="1600" dirty="0">
                <a:latin typeface="Courier New" pitchFamily="49" charset="0"/>
                <a:ea typeface="MS Mincho" pitchFamily="49" charset="-128"/>
              </a:rPr>
              <a:t>    gets(</a:t>
            </a:r>
            <a:r>
              <a:rPr lang="en-US" sz="1600" dirty="0" err="1">
                <a:latin typeface="Courier New" pitchFamily="49" charset="0"/>
                <a:ea typeface="MS Mincho" pitchFamily="49" charset="-128"/>
              </a:rPr>
              <a:t>buf</a:t>
            </a:r>
            <a:r>
              <a:rPr lang="en-US" sz="1600" dirty="0">
                <a:latin typeface="Courier New" pitchFamily="49" charset="0"/>
                <a:ea typeface="MS Mincho" pitchFamily="49" charset="-128"/>
              </a:rPr>
              <a:t>);</a:t>
            </a:r>
            <a:br>
              <a:rPr lang="en-US" sz="1600" dirty="0">
                <a:latin typeface="Courier New" pitchFamily="49" charset="0"/>
                <a:ea typeface="MS Mincho" pitchFamily="49" charset="-128"/>
              </a:rPr>
            </a:br>
            <a:r>
              <a:rPr lang="en-US" sz="1600" dirty="0">
                <a:latin typeface="Courier New" pitchFamily="49" charset="0"/>
                <a:ea typeface="MS Mincho" pitchFamily="49" charset="-128"/>
              </a:rPr>
              <a:t>    puts(</a:t>
            </a:r>
            <a:r>
              <a:rPr lang="en-US" sz="1600" dirty="0" err="1">
                <a:latin typeface="Courier New" pitchFamily="49" charset="0"/>
                <a:ea typeface="MS Mincho" pitchFamily="49" charset="-128"/>
              </a:rPr>
              <a:t>buf</a:t>
            </a:r>
            <a:r>
              <a:rPr lang="en-US" sz="1600" dirty="0">
                <a:latin typeface="Courier New" pitchFamily="49" charset="0"/>
                <a:ea typeface="MS Mincho" pitchFamily="49" charset="-128"/>
              </a:rPr>
              <a:t>);</a:t>
            </a:r>
            <a:br>
              <a:rPr lang="en-US" sz="1600" dirty="0">
                <a:latin typeface="Courier New" pitchFamily="49" charset="0"/>
                <a:ea typeface="MS Mincho" pitchFamily="49" charset="-128"/>
              </a:rPr>
            </a:br>
            <a:r>
              <a:rPr lang="en-US" sz="1600" dirty="0">
                <a:latin typeface="Courier New" pitchFamily="49" charset="0"/>
                <a:ea typeface="MS Mincho" pitchFamily="49" charset="-128"/>
              </a:rPr>
              <a:t>}</a:t>
            </a:r>
          </a:p>
        </p:txBody>
      </p:sp>
      <p:sp>
        <p:nvSpPr>
          <p:cNvPr id="21" name="Rectangle 22"/>
          <p:cNvSpPr>
            <a:spLocks noChangeArrowheads="1"/>
          </p:cNvSpPr>
          <p:nvPr/>
        </p:nvSpPr>
        <p:spPr bwMode="auto">
          <a:xfrm>
            <a:off x="533400" y="2503486"/>
            <a:ext cx="1797050" cy="608299"/>
          </a:xfrm>
          <a:prstGeom prst="rect">
            <a:avLst/>
          </a:prstGeom>
          <a:solidFill>
            <a:srgbClr val="D5F1CF"/>
          </a:solidFill>
          <a:ln w="28575">
            <a:solidFill>
              <a:schemeClr val="tx1"/>
            </a:solidFill>
            <a:miter lim="800000"/>
            <a:headEnd/>
            <a:tailEnd/>
          </a:ln>
          <a:effectLst/>
        </p:spPr>
        <p:txBody>
          <a:bodyPr wrap="none" anchor="ctr"/>
          <a:lstStyle/>
          <a:p>
            <a:pPr algn="ctr">
              <a:defRPr/>
            </a:pPr>
            <a:r>
              <a:rPr lang="en-US" sz="1800" b="0" dirty="0">
                <a:latin typeface="Calibri" pitchFamily="34" charset="0"/>
                <a:cs typeface="+mn-cs"/>
              </a:rPr>
              <a:t>Return </a:t>
            </a:r>
            <a:r>
              <a:rPr lang="en-US" sz="1800" b="0" dirty="0" smtClean="0">
                <a:latin typeface="Calibri" pitchFamily="34" charset="0"/>
                <a:cs typeface="+mn-cs"/>
              </a:rPr>
              <a:t>Address</a:t>
            </a:r>
          </a:p>
          <a:p>
            <a:pPr algn="ctr">
              <a:defRPr/>
            </a:pPr>
            <a:r>
              <a:rPr lang="en-US" sz="1800" b="0" dirty="0" smtClean="0">
                <a:latin typeface="Calibri" pitchFamily="34" charset="0"/>
                <a:cs typeface="+mn-cs"/>
              </a:rPr>
              <a:t>(8 bytes)</a:t>
            </a:r>
            <a:endParaRPr lang="en-US" sz="1800" b="0" dirty="0">
              <a:latin typeface="Calibri" pitchFamily="34" charset="0"/>
              <a:cs typeface="+mn-cs"/>
            </a:endParaRPr>
          </a:p>
        </p:txBody>
      </p:sp>
      <p:sp>
        <p:nvSpPr>
          <p:cNvPr id="22" name="Line 29"/>
          <p:cNvSpPr>
            <a:spLocks noChangeShapeType="1"/>
          </p:cNvSpPr>
          <p:nvPr/>
        </p:nvSpPr>
        <p:spPr bwMode="auto">
          <a:xfrm flipH="1">
            <a:off x="2952750" y="4814816"/>
            <a:ext cx="450850" cy="0"/>
          </a:xfrm>
          <a:prstGeom prst="line">
            <a:avLst/>
          </a:prstGeom>
          <a:noFill/>
          <a:ln w="28575">
            <a:solidFill>
              <a:schemeClr val="tx1"/>
            </a:solidFill>
            <a:round/>
            <a:headEnd/>
            <a:tailEnd type="triangle" w="med" len="med"/>
          </a:ln>
        </p:spPr>
        <p:txBody>
          <a:bodyPr/>
          <a:lstStyle/>
          <a:p>
            <a:endParaRPr lang="en-US"/>
          </a:p>
        </p:txBody>
      </p:sp>
      <p:sp>
        <p:nvSpPr>
          <p:cNvPr id="23" name="Rectangle 30"/>
          <p:cNvSpPr>
            <a:spLocks noChangeArrowheads="1"/>
          </p:cNvSpPr>
          <p:nvPr/>
        </p:nvSpPr>
        <p:spPr bwMode="auto">
          <a:xfrm>
            <a:off x="3365500" y="4641778"/>
            <a:ext cx="738754" cy="369332"/>
          </a:xfrm>
          <a:prstGeom prst="rect">
            <a:avLst/>
          </a:prstGeom>
          <a:noFill/>
          <a:ln w="9525">
            <a:noFill/>
            <a:miter lim="800000"/>
            <a:headEnd/>
            <a:tailEnd/>
          </a:ln>
        </p:spPr>
        <p:txBody>
          <a:bodyPr wrap="none">
            <a:spAutoFit/>
          </a:bodyPr>
          <a:lstStyle/>
          <a:p>
            <a:r>
              <a:rPr lang="en-US" sz="1800" dirty="0" smtClean="0">
                <a:latin typeface="Courier New" pitchFamily="49" charset="0"/>
              </a:rPr>
              <a:t>%</a:t>
            </a:r>
            <a:r>
              <a:rPr lang="en-US" sz="1800" dirty="0" err="1" smtClean="0">
                <a:latin typeface="Courier New" pitchFamily="49" charset="0"/>
              </a:rPr>
              <a:t>rsp</a:t>
            </a:r>
            <a:endParaRPr lang="en-US" sz="1800" dirty="0">
              <a:latin typeface="Courier New" pitchFamily="49" charset="0"/>
            </a:endParaRPr>
          </a:p>
        </p:txBody>
      </p:sp>
      <p:sp>
        <p:nvSpPr>
          <p:cNvPr id="24" name="Rectangle 31"/>
          <p:cNvSpPr>
            <a:spLocks noChangeArrowheads="1"/>
          </p:cNvSpPr>
          <p:nvPr/>
        </p:nvSpPr>
        <p:spPr bwMode="auto">
          <a:xfrm>
            <a:off x="533400" y="1360487"/>
            <a:ext cx="1797050" cy="1143000"/>
          </a:xfrm>
          <a:prstGeom prst="rect">
            <a:avLst/>
          </a:prstGeom>
          <a:solidFill>
            <a:schemeClr val="bg1">
              <a:lumMod val="95000"/>
            </a:schemeClr>
          </a:solidFill>
          <a:ln w="28575">
            <a:solidFill>
              <a:schemeClr val="tx1"/>
            </a:solidFill>
            <a:miter lim="800000"/>
            <a:headEnd/>
            <a:tailEnd/>
          </a:ln>
          <a:effectLst/>
        </p:spPr>
        <p:txBody>
          <a:bodyPr wrap="none"/>
          <a:lstStyle/>
          <a:p>
            <a:pPr algn="ctr">
              <a:defRPr/>
            </a:pPr>
            <a:r>
              <a:rPr lang="en-US" sz="1800" b="0" dirty="0">
                <a:latin typeface="Calibri" pitchFamily="34" charset="0"/>
                <a:cs typeface="+mn-cs"/>
              </a:rPr>
              <a:t>Stack Frame</a:t>
            </a:r>
          </a:p>
          <a:p>
            <a:pPr algn="ctr">
              <a:defRPr/>
            </a:pPr>
            <a:r>
              <a:rPr lang="en-US" sz="1800" b="0" dirty="0">
                <a:latin typeface="Calibri" pitchFamily="34" charset="0"/>
                <a:cs typeface="+mn-cs"/>
              </a:rPr>
              <a:t>for </a:t>
            </a:r>
            <a:r>
              <a:rPr lang="en-US" sz="1800" dirty="0" err="1" smtClean="0">
                <a:latin typeface="Courier New" pitchFamily="49" charset="0"/>
                <a:cs typeface="+mn-cs"/>
              </a:rPr>
              <a:t>call_echo</a:t>
            </a:r>
            <a:endParaRPr lang="en-US" sz="1800" dirty="0">
              <a:latin typeface="Courier New" pitchFamily="49" charset="0"/>
              <a:cs typeface="+mn-cs"/>
            </a:endParaRPr>
          </a:p>
        </p:txBody>
      </p:sp>
      <p:sp>
        <p:nvSpPr>
          <p:cNvPr id="25" name="Rectangle 24"/>
          <p:cNvSpPr>
            <a:spLocks noChangeArrowheads="1"/>
          </p:cNvSpPr>
          <p:nvPr/>
        </p:nvSpPr>
        <p:spPr bwMode="auto">
          <a:xfrm>
            <a:off x="533400" y="4648200"/>
            <a:ext cx="449263" cy="304800"/>
          </a:xfrm>
          <a:prstGeom prst="rect">
            <a:avLst/>
          </a:prstGeom>
          <a:solidFill>
            <a:schemeClr val="accent2">
              <a:lumMod val="40000"/>
              <a:lumOff val="60000"/>
            </a:schemeClr>
          </a:solidFill>
          <a:ln w="28575">
            <a:solidFill>
              <a:schemeClr val="tx1"/>
            </a:solidFill>
            <a:miter lim="800000"/>
            <a:headEnd/>
            <a:tailEnd/>
          </a:ln>
          <a:effectLst/>
        </p:spPr>
        <p:txBody>
          <a:bodyPr wrap="none" anchor="ctr"/>
          <a:lstStyle/>
          <a:p>
            <a:pPr algn="ctr">
              <a:defRPr/>
            </a:pPr>
            <a:r>
              <a:rPr lang="en-US" sz="1800" dirty="0">
                <a:latin typeface="Courier New" pitchFamily="49" charset="0"/>
                <a:cs typeface="+mn-cs"/>
              </a:rPr>
              <a:t>[3]</a:t>
            </a:r>
          </a:p>
        </p:txBody>
      </p:sp>
      <p:sp>
        <p:nvSpPr>
          <p:cNvPr id="26" name="Rectangle 25"/>
          <p:cNvSpPr>
            <a:spLocks noChangeArrowheads="1"/>
          </p:cNvSpPr>
          <p:nvPr/>
        </p:nvSpPr>
        <p:spPr bwMode="auto">
          <a:xfrm>
            <a:off x="982663" y="4648200"/>
            <a:ext cx="449262" cy="304800"/>
          </a:xfrm>
          <a:prstGeom prst="rect">
            <a:avLst/>
          </a:prstGeom>
          <a:solidFill>
            <a:schemeClr val="accent2">
              <a:lumMod val="40000"/>
              <a:lumOff val="60000"/>
            </a:schemeClr>
          </a:solidFill>
          <a:ln w="28575">
            <a:solidFill>
              <a:schemeClr val="tx1"/>
            </a:solidFill>
            <a:miter lim="800000"/>
            <a:headEnd/>
            <a:tailEnd/>
          </a:ln>
          <a:effectLst/>
        </p:spPr>
        <p:txBody>
          <a:bodyPr wrap="none" anchor="ctr"/>
          <a:lstStyle/>
          <a:p>
            <a:pPr algn="ctr">
              <a:defRPr/>
            </a:pPr>
            <a:r>
              <a:rPr lang="en-US" sz="1800">
                <a:latin typeface="Courier New" pitchFamily="49" charset="0"/>
                <a:cs typeface="+mn-cs"/>
              </a:rPr>
              <a:t>[2]</a:t>
            </a:r>
          </a:p>
        </p:txBody>
      </p:sp>
      <p:sp>
        <p:nvSpPr>
          <p:cNvPr id="27" name="Rectangle 26"/>
          <p:cNvSpPr>
            <a:spLocks noChangeArrowheads="1"/>
          </p:cNvSpPr>
          <p:nvPr/>
        </p:nvSpPr>
        <p:spPr bwMode="auto">
          <a:xfrm>
            <a:off x="1431925" y="4648200"/>
            <a:ext cx="449263" cy="304800"/>
          </a:xfrm>
          <a:prstGeom prst="rect">
            <a:avLst/>
          </a:prstGeom>
          <a:solidFill>
            <a:schemeClr val="accent2">
              <a:lumMod val="40000"/>
              <a:lumOff val="60000"/>
            </a:schemeClr>
          </a:solidFill>
          <a:ln w="28575">
            <a:solidFill>
              <a:schemeClr val="tx1"/>
            </a:solidFill>
            <a:miter lim="800000"/>
            <a:headEnd/>
            <a:tailEnd/>
          </a:ln>
          <a:effectLst/>
        </p:spPr>
        <p:txBody>
          <a:bodyPr wrap="none" anchor="ctr"/>
          <a:lstStyle/>
          <a:p>
            <a:pPr algn="ctr">
              <a:defRPr/>
            </a:pPr>
            <a:r>
              <a:rPr lang="en-US" sz="1800">
                <a:latin typeface="Courier New" pitchFamily="49" charset="0"/>
                <a:cs typeface="+mn-cs"/>
              </a:rPr>
              <a:t>[1]</a:t>
            </a:r>
          </a:p>
        </p:txBody>
      </p:sp>
      <p:sp>
        <p:nvSpPr>
          <p:cNvPr id="28" name="Rectangle 27"/>
          <p:cNvSpPr>
            <a:spLocks noChangeArrowheads="1"/>
          </p:cNvSpPr>
          <p:nvPr/>
        </p:nvSpPr>
        <p:spPr bwMode="auto">
          <a:xfrm>
            <a:off x="1881188" y="4648200"/>
            <a:ext cx="449262" cy="304800"/>
          </a:xfrm>
          <a:prstGeom prst="rect">
            <a:avLst/>
          </a:prstGeom>
          <a:solidFill>
            <a:schemeClr val="accent2">
              <a:lumMod val="40000"/>
              <a:lumOff val="60000"/>
            </a:schemeClr>
          </a:solidFill>
          <a:ln w="28575">
            <a:solidFill>
              <a:schemeClr val="tx1"/>
            </a:solidFill>
            <a:miter lim="800000"/>
            <a:headEnd/>
            <a:tailEnd/>
          </a:ln>
          <a:effectLst/>
        </p:spPr>
        <p:txBody>
          <a:bodyPr wrap="none" anchor="ctr"/>
          <a:lstStyle/>
          <a:p>
            <a:pPr algn="ctr">
              <a:defRPr/>
            </a:pPr>
            <a:r>
              <a:rPr lang="en-US" sz="1800">
                <a:latin typeface="Courier New" pitchFamily="49" charset="0"/>
                <a:cs typeface="+mn-cs"/>
              </a:rPr>
              <a:t>[0]</a:t>
            </a:r>
          </a:p>
        </p:txBody>
      </p:sp>
      <p:sp>
        <p:nvSpPr>
          <p:cNvPr id="29" name="Rectangle 28"/>
          <p:cNvSpPr>
            <a:spLocks noChangeArrowheads="1"/>
          </p:cNvSpPr>
          <p:nvPr/>
        </p:nvSpPr>
        <p:spPr bwMode="auto">
          <a:xfrm>
            <a:off x="2330450" y="4648200"/>
            <a:ext cx="593725" cy="366712"/>
          </a:xfrm>
          <a:prstGeom prst="rect">
            <a:avLst/>
          </a:prstGeom>
          <a:noFill/>
          <a:ln w="9525">
            <a:noFill/>
            <a:miter lim="800000"/>
            <a:headEnd/>
            <a:tailEnd/>
          </a:ln>
        </p:spPr>
        <p:txBody>
          <a:bodyPr wrap="none">
            <a:spAutoFit/>
          </a:bodyPr>
          <a:lstStyle/>
          <a:p>
            <a:r>
              <a:rPr lang="en-US" sz="1800" dirty="0" err="1">
                <a:latin typeface="Courier New" pitchFamily="49" charset="0"/>
              </a:rPr>
              <a:t>buf</a:t>
            </a:r>
            <a:endParaRPr lang="en-US" sz="1800" dirty="0">
              <a:latin typeface="Courier New" pitchFamily="49" charset="0"/>
            </a:endParaRPr>
          </a:p>
        </p:txBody>
      </p:sp>
      <p:sp>
        <p:nvSpPr>
          <p:cNvPr id="30" name="TextBox 29"/>
          <p:cNvSpPr txBox="1">
            <a:spLocks noChangeArrowheads="1"/>
          </p:cNvSpPr>
          <p:nvPr/>
        </p:nvSpPr>
        <p:spPr bwMode="auto">
          <a:xfrm>
            <a:off x="457200" y="990600"/>
            <a:ext cx="1908175" cy="369887"/>
          </a:xfrm>
          <a:prstGeom prst="rect">
            <a:avLst/>
          </a:prstGeom>
          <a:noFill/>
          <a:ln w="9525">
            <a:noFill/>
            <a:miter lim="800000"/>
            <a:headEnd/>
            <a:tailEnd/>
          </a:ln>
        </p:spPr>
        <p:txBody>
          <a:bodyPr wrap="none">
            <a:spAutoFit/>
          </a:bodyPr>
          <a:lstStyle/>
          <a:p>
            <a:pPr eaLnBrk="0" hangingPunct="0"/>
            <a:r>
              <a:rPr lang="en-US" sz="1800" i="1">
                <a:solidFill>
                  <a:srgbClr val="C00000"/>
                </a:solidFill>
                <a:latin typeface="Calibri" pitchFamily="34" charset="0"/>
              </a:rPr>
              <a:t>Before call to gets</a:t>
            </a:r>
          </a:p>
        </p:txBody>
      </p:sp>
      <p:sp>
        <p:nvSpPr>
          <p:cNvPr id="31" name="Rectangle 23"/>
          <p:cNvSpPr>
            <a:spLocks noChangeArrowheads="1"/>
          </p:cNvSpPr>
          <p:nvPr/>
        </p:nvSpPr>
        <p:spPr bwMode="auto">
          <a:xfrm>
            <a:off x="533400" y="3113087"/>
            <a:ext cx="1797050" cy="1531207"/>
          </a:xfrm>
          <a:prstGeom prst="rect">
            <a:avLst/>
          </a:prstGeom>
          <a:solidFill>
            <a:schemeClr val="bg2">
              <a:lumMod val="40000"/>
              <a:lumOff val="60000"/>
            </a:schemeClr>
          </a:solidFill>
          <a:ln w="28575">
            <a:solidFill>
              <a:schemeClr val="tx1"/>
            </a:solidFill>
            <a:miter lim="800000"/>
            <a:headEnd/>
            <a:tailEnd/>
          </a:ln>
          <a:effectLst/>
        </p:spPr>
        <p:txBody>
          <a:bodyPr wrap="none" anchor="ctr"/>
          <a:lstStyle/>
          <a:p>
            <a:pPr algn="ctr">
              <a:defRPr/>
            </a:pPr>
            <a:r>
              <a:rPr lang="en-US" sz="1800" b="0" dirty="0" smtClean="0">
                <a:latin typeface="Calibri" pitchFamily="34" charset="0"/>
              </a:rPr>
              <a:t>20 bytes unused</a:t>
            </a:r>
            <a:endParaRPr lang="en-US" sz="1800" dirty="0">
              <a:latin typeface="Courier New" pitchFamily="49" charset="0"/>
            </a:endParaRPr>
          </a:p>
        </p:txBody>
      </p:sp>
      <p:sp>
        <p:nvSpPr>
          <p:cNvPr id="32" name="Rectangle 22"/>
          <p:cNvSpPr>
            <a:spLocks noChangeArrowheads="1"/>
          </p:cNvSpPr>
          <p:nvPr/>
        </p:nvSpPr>
        <p:spPr bwMode="auto">
          <a:xfrm>
            <a:off x="533400" y="3735101"/>
            <a:ext cx="1797050" cy="608299"/>
          </a:xfrm>
          <a:prstGeom prst="rect">
            <a:avLst/>
          </a:prstGeom>
          <a:solidFill>
            <a:srgbClr val="F1C7C7"/>
          </a:solidFill>
          <a:ln w="28575">
            <a:solidFill>
              <a:schemeClr val="tx1"/>
            </a:solidFill>
            <a:miter lim="800000"/>
            <a:headEnd/>
            <a:tailEnd/>
          </a:ln>
          <a:effectLst/>
        </p:spPr>
        <p:txBody>
          <a:bodyPr wrap="none" anchor="ctr"/>
          <a:lstStyle/>
          <a:p>
            <a:pPr algn="ctr">
              <a:defRPr/>
            </a:pPr>
            <a:r>
              <a:rPr lang="en-US" sz="1800" b="0" dirty="0" smtClean="0">
                <a:latin typeface="Calibri" pitchFamily="34" charset="0"/>
                <a:cs typeface="+mn-cs"/>
              </a:rPr>
              <a:t>Canary</a:t>
            </a:r>
          </a:p>
          <a:p>
            <a:pPr algn="ctr">
              <a:defRPr/>
            </a:pPr>
            <a:r>
              <a:rPr lang="en-US" sz="1800" b="0" dirty="0" smtClean="0">
                <a:latin typeface="Calibri" pitchFamily="34" charset="0"/>
                <a:cs typeface="+mn-cs"/>
              </a:rPr>
              <a:t>(8 bytes)</a:t>
            </a:r>
            <a:endParaRPr lang="en-US" sz="1800" b="0" dirty="0">
              <a:latin typeface="Calibri" pitchFamily="34" charset="0"/>
              <a:cs typeface="+mn-cs"/>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19100" y="493713"/>
            <a:ext cx="6489700" cy="573087"/>
          </a:xfrm>
        </p:spPr>
        <p:txBody>
          <a:bodyPr/>
          <a:lstStyle/>
          <a:p>
            <a:pPr eaLnBrk="1" hangingPunct="1"/>
            <a:r>
              <a:rPr lang="en-US" dirty="0" smtClean="0"/>
              <a:t>Checking Canary</a:t>
            </a:r>
          </a:p>
        </p:txBody>
      </p:sp>
      <p:sp>
        <p:nvSpPr>
          <p:cNvPr id="360451" name="Rectangle 3"/>
          <p:cNvSpPr>
            <a:spLocks noChangeArrowheads="1"/>
          </p:cNvSpPr>
          <p:nvPr/>
        </p:nvSpPr>
        <p:spPr bwMode="auto">
          <a:xfrm>
            <a:off x="2627312" y="5044683"/>
            <a:ext cx="6516688" cy="1567096"/>
          </a:xfrm>
          <a:prstGeom prst="rect">
            <a:avLst/>
          </a:prstGeom>
          <a:solidFill>
            <a:schemeClr val="bg1">
              <a:lumMod val="95000"/>
            </a:schemeClr>
          </a:solidFill>
          <a:ln w="12700">
            <a:solidFill>
              <a:schemeClr val="tx1"/>
            </a:solidFill>
            <a:miter lim="800000"/>
            <a:headEnd/>
            <a:tailEnd/>
          </a:ln>
          <a:effectLst/>
        </p:spPr>
        <p:txBody>
          <a:bodyPr wrap="square" lIns="90487" tIns="44450" rIns="90487" bIns="44450">
            <a:spAutoFit/>
          </a:bodyPr>
          <a:lstStyle/>
          <a:p>
            <a:pPr eaLnBrk="0" hangingPunct="0">
              <a:tabLst>
                <a:tab pos="457200" algn="l"/>
                <a:tab pos="1543050" algn="l"/>
              </a:tabLst>
              <a:defRPr/>
            </a:pPr>
            <a:r>
              <a:rPr lang="en-US" sz="1600" dirty="0">
                <a:latin typeface="Courier New" pitchFamily="49" charset="0"/>
                <a:ea typeface="MS Mincho" pitchFamily="49" charset="-128"/>
                <a:cs typeface="+mn-cs"/>
              </a:rPr>
              <a:t>echo:</a:t>
            </a:r>
          </a:p>
          <a:p>
            <a:pPr eaLnBrk="0" hangingPunct="0">
              <a:tabLst>
                <a:tab pos="457200" algn="l"/>
                <a:tab pos="1543050" algn="l"/>
              </a:tabLst>
              <a:defRPr/>
            </a:pPr>
            <a:r>
              <a:rPr lang="en-US" sz="1600" dirty="0" smtClean="0">
                <a:latin typeface="Courier New" pitchFamily="49" charset="0"/>
                <a:ea typeface="MS Mincho" pitchFamily="49" charset="-128"/>
              </a:rPr>
              <a:t>	. . .</a:t>
            </a:r>
          </a:p>
          <a:p>
            <a:pPr eaLnBrk="0" hangingPunct="0">
              <a:tabLst>
                <a:tab pos="457200" algn="l"/>
                <a:tab pos="1543050" algn="l"/>
              </a:tabLst>
              <a:defRPr/>
            </a:pPr>
            <a:r>
              <a:rPr lang="en-US" sz="1600" dirty="0">
                <a:latin typeface="Courier New" pitchFamily="49" charset="0"/>
                <a:ea typeface="MS Mincho" pitchFamily="49" charset="-128"/>
                <a:cs typeface="+mn-cs"/>
              </a:rPr>
              <a:t>	</a:t>
            </a:r>
            <a:r>
              <a:rPr lang="en-US" sz="1600" dirty="0" err="1">
                <a:latin typeface="Courier New" pitchFamily="49" charset="0"/>
                <a:ea typeface="MS Mincho" pitchFamily="49" charset="-128"/>
                <a:cs typeface="+mn-cs"/>
              </a:rPr>
              <a:t>movq</a:t>
            </a:r>
            <a:r>
              <a:rPr lang="en-US" sz="1600" dirty="0">
                <a:latin typeface="Courier New" pitchFamily="49" charset="0"/>
                <a:ea typeface="MS Mincho" pitchFamily="49" charset="-128"/>
                <a:cs typeface="+mn-cs"/>
              </a:rPr>
              <a:t>	8(%</a:t>
            </a:r>
            <a:r>
              <a:rPr lang="en-US" sz="1600" dirty="0" err="1">
                <a:latin typeface="Courier New" pitchFamily="49" charset="0"/>
                <a:ea typeface="MS Mincho" pitchFamily="49" charset="-128"/>
                <a:cs typeface="+mn-cs"/>
              </a:rPr>
              <a:t>rsp</a:t>
            </a:r>
            <a:r>
              <a:rPr lang="en-US" sz="1600" dirty="0">
                <a:latin typeface="Courier New" pitchFamily="49" charset="0"/>
                <a:ea typeface="MS Mincho" pitchFamily="49" charset="-128"/>
                <a:cs typeface="+mn-cs"/>
              </a:rPr>
              <a:t>), %</a:t>
            </a:r>
            <a:r>
              <a:rPr lang="en-US" sz="1600" dirty="0" err="1" smtClean="0">
                <a:latin typeface="Courier New" pitchFamily="49" charset="0"/>
                <a:ea typeface="MS Mincho" pitchFamily="49" charset="-128"/>
                <a:cs typeface="+mn-cs"/>
              </a:rPr>
              <a:t>rax</a:t>
            </a:r>
            <a:r>
              <a:rPr lang="en-US" sz="1600" dirty="0" smtClean="0">
                <a:latin typeface="Courier New" pitchFamily="49" charset="0"/>
                <a:ea typeface="MS Mincho" pitchFamily="49" charset="-128"/>
                <a:cs typeface="+mn-cs"/>
              </a:rPr>
              <a:t>     # Retrieve from stack</a:t>
            </a:r>
            <a:endParaRPr lang="en-US" sz="1600" dirty="0">
              <a:latin typeface="Courier New" pitchFamily="49" charset="0"/>
              <a:ea typeface="MS Mincho" pitchFamily="49" charset="-128"/>
              <a:cs typeface="+mn-cs"/>
            </a:endParaRPr>
          </a:p>
          <a:p>
            <a:pPr eaLnBrk="0" hangingPunct="0">
              <a:tabLst>
                <a:tab pos="457200" algn="l"/>
                <a:tab pos="1543050" algn="l"/>
              </a:tabLst>
              <a:defRPr/>
            </a:pPr>
            <a:r>
              <a:rPr lang="en-US" sz="1600" dirty="0">
                <a:latin typeface="Courier New" pitchFamily="49" charset="0"/>
                <a:ea typeface="MS Mincho" pitchFamily="49" charset="-128"/>
                <a:cs typeface="+mn-cs"/>
              </a:rPr>
              <a:t>	</a:t>
            </a:r>
            <a:r>
              <a:rPr lang="en-US" sz="1600" dirty="0" err="1">
                <a:latin typeface="Courier New" pitchFamily="49" charset="0"/>
                <a:ea typeface="MS Mincho" pitchFamily="49" charset="-128"/>
                <a:cs typeface="+mn-cs"/>
              </a:rPr>
              <a:t>xorq</a:t>
            </a:r>
            <a:r>
              <a:rPr lang="en-US" sz="1600" dirty="0">
                <a:latin typeface="Courier New" pitchFamily="49" charset="0"/>
                <a:ea typeface="MS Mincho" pitchFamily="49" charset="-128"/>
                <a:cs typeface="+mn-cs"/>
              </a:rPr>
              <a:t>	%fs:40, %</a:t>
            </a:r>
            <a:r>
              <a:rPr lang="en-US" sz="1600" dirty="0" err="1" smtClean="0">
                <a:latin typeface="Courier New" pitchFamily="49" charset="0"/>
                <a:ea typeface="MS Mincho" pitchFamily="49" charset="-128"/>
                <a:cs typeface="+mn-cs"/>
              </a:rPr>
              <a:t>rax</a:t>
            </a:r>
            <a:r>
              <a:rPr lang="en-US" sz="1600" dirty="0" smtClean="0">
                <a:latin typeface="Courier New" pitchFamily="49" charset="0"/>
                <a:ea typeface="MS Mincho" pitchFamily="49" charset="-128"/>
                <a:cs typeface="+mn-cs"/>
              </a:rPr>
              <a:t>      # Compare to canary</a:t>
            </a:r>
            <a:endParaRPr lang="en-US" sz="1600" dirty="0">
              <a:latin typeface="Courier New" pitchFamily="49" charset="0"/>
              <a:ea typeface="MS Mincho" pitchFamily="49" charset="-128"/>
              <a:cs typeface="+mn-cs"/>
            </a:endParaRPr>
          </a:p>
          <a:p>
            <a:pPr eaLnBrk="0" hangingPunct="0">
              <a:tabLst>
                <a:tab pos="457200" algn="l"/>
                <a:tab pos="1543050" algn="l"/>
              </a:tabLst>
              <a:defRPr/>
            </a:pPr>
            <a:r>
              <a:rPr lang="en-US" sz="1600" dirty="0">
                <a:latin typeface="Courier New" pitchFamily="49" charset="0"/>
                <a:ea typeface="MS Mincho" pitchFamily="49" charset="-128"/>
                <a:cs typeface="+mn-cs"/>
              </a:rPr>
              <a:t>	je	.</a:t>
            </a:r>
            <a:r>
              <a:rPr lang="en-US" sz="1600" dirty="0" smtClean="0">
                <a:latin typeface="Courier New" pitchFamily="49" charset="0"/>
                <a:ea typeface="MS Mincho" pitchFamily="49" charset="-128"/>
                <a:cs typeface="+mn-cs"/>
              </a:rPr>
              <a:t>L6               # If same, OK</a:t>
            </a:r>
            <a:endParaRPr lang="en-US" sz="1600" dirty="0">
              <a:latin typeface="Courier New" pitchFamily="49" charset="0"/>
              <a:ea typeface="MS Mincho" pitchFamily="49" charset="-128"/>
              <a:cs typeface="+mn-cs"/>
            </a:endParaRPr>
          </a:p>
          <a:p>
            <a:pPr eaLnBrk="0" hangingPunct="0">
              <a:tabLst>
                <a:tab pos="457200" algn="l"/>
                <a:tab pos="1543050" algn="l"/>
              </a:tabLst>
              <a:defRPr/>
            </a:pPr>
            <a:r>
              <a:rPr lang="en-US" sz="1600" dirty="0">
                <a:latin typeface="Courier New" pitchFamily="49" charset="0"/>
                <a:ea typeface="MS Mincho" pitchFamily="49" charset="-128"/>
                <a:cs typeface="+mn-cs"/>
              </a:rPr>
              <a:t>	call	</a:t>
            </a:r>
            <a:r>
              <a:rPr lang="en-US" sz="1600" dirty="0" smtClean="0">
                <a:latin typeface="Courier New" pitchFamily="49" charset="0"/>
                <a:ea typeface="MS Mincho" pitchFamily="49" charset="-128"/>
                <a:cs typeface="+mn-cs"/>
              </a:rPr>
              <a:t>__</a:t>
            </a:r>
            <a:r>
              <a:rPr lang="en-US" sz="1600" dirty="0" err="1" smtClean="0">
                <a:latin typeface="Courier New" pitchFamily="49" charset="0"/>
                <a:ea typeface="MS Mincho" pitchFamily="49" charset="-128"/>
                <a:cs typeface="+mn-cs"/>
              </a:rPr>
              <a:t>stack_chk_fail</a:t>
            </a:r>
            <a:r>
              <a:rPr lang="en-US" sz="1600" dirty="0" smtClean="0">
                <a:latin typeface="Courier New" pitchFamily="49" charset="0"/>
                <a:ea typeface="MS Mincho" pitchFamily="49" charset="-128"/>
                <a:cs typeface="+mn-cs"/>
              </a:rPr>
              <a:t>  # FAIL</a:t>
            </a:r>
            <a:endParaRPr lang="en-US" sz="1600" dirty="0">
              <a:latin typeface="Courier New" pitchFamily="49" charset="0"/>
              <a:ea typeface="MS Mincho" pitchFamily="49" charset="-128"/>
              <a:cs typeface="+mn-cs"/>
            </a:endParaRPr>
          </a:p>
        </p:txBody>
      </p:sp>
      <p:sp>
        <p:nvSpPr>
          <p:cNvPr id="25604" name="Rectangle 4"/>
          <p:cNvSpPr>
            <a:spLocks noChangeArrowheads="1"/>
          </p:cNvSpPr>
          <p:nvPr/>
        </p:nvSpPr>
        <p:spPr bwMode="auto">
          <a:xfrm>
            <a:off x="3124200" y="1235075"/>
            <a:ext cx="5105400" cy="1812925"/>
          </a:xfrm>
          <a:prstGeom prst="rect">
            <a:avLst/>
          </a:prstGeom>
          <a:solidFill>
            <a:srgbClr val="F6F5BD"/>
          </a:solidFill>
          <a:ln w="12700">
            <a:solidFill>
              <a:schemeClr val="tx1"/>
            </a:solidFill>
            <a:miter lim="800000"/>
            <a:headEnd/>
            <a:tailEnd/>
          </a:ln>
        </p:spPr>
        <p:txBody>
          <a:bodyPr lIns="90487" tIns="44450" rIns="90487" bIns="44450">
            <a:spAutoFit/>
          </a:bodyPr>
          <a:lstStyle/>
          <a:p>
            <a:pPr eaLnBrk="0" hangingPunct="0">
              <a:tabLst>
                <a:tab pos="457200" algn="l"/>
                <a:tab pos="1485900" algn="l"/>
              </a:tabLst>
            </a:pPr>
            <a:r>
              <a:rPr lang="en-US" sz="1600">
                <a:latin typeface="Courier New" pitchFamily="49" charset="0"/>
                <a:ea typeface="MS Mincho" pitchFamily="49" charset="-128"/>
              </a:rPr>
              <a:t>/* Echo Line */</a:t>
            </a:r>
            <a:br>
              <a:rPr lang="en-US" sz="1600">
                <a:latin typeface="Courier New" pitchFamily="49" charset="0"/>
                <a:ea typeface="MS Mincho" pitchFamily="49" charset="-128"/>
              </a:rPr>
            </a:br>
            <a:r>
              <a:rPr lang="en-US" sz="1600">
                <a:latin typeface="Courier New" pitchFamily="49" charset="0"/>
                <a:ea typeface="MS Mincho" pitchFamily="49" charset="-128"/>
              </a:rPr>
              <a:t>void echo()</a:t>
            </a:r>
            <a:br>
              <a:rPr lang="en-US" sz="1600">
                <a:latin typeface="Courier New" pitchFamily="49" charset="0"/>
                <a:ea typeface="MS Mincho" pitchFamily="49" charset="-128"/>
              </a:rPr>
            </a:br>
            <a:r>
              <a:rPr lang="en-US" sz="1600">
                <a:latin typeface="Courier New" pitchFamily="49" charset="0"/>
                <a:ea typeface="MS Mincho" pitchFamily="49" charset="-128"/>
              </a:rPr>
              <a:t>{</a:t>
            </a:r>
            <a:br>
              <a:rPr lang="en-US" sz="1600">
                <a:latin typeface="Courier New" pitchFamily="49" charset="0"/>
                <a:ea typeface="MS Mincho" pitchFamily="49" charset="-128"/>
              </a:rPr>
            </a:br>
            <a:r>
              <a:rPr lang="en-US" sz="1600">
                <a:latin typeface="Courier New" pitchFamily="49" charset="0"/>
                <a:ea typeface="MS Mincho" pitchFamily="49" charset="-128"/>
              </a:rPr>
              <a:t>    char buf[4];  /* Way too small! */</a:t>
            </a:r>
            <a:br>
              <a:rPr lang="en-US" sz="1600">
                <a:latin typeface="Courier New" pitchFamily="49" charset="0"/>
                <a:ea typeface="MS Mincho" pitchFamily="49" charset="-128"/>
              </a:rPr>
            </a:br>
            <a:r>
              <a:rPr lang="en-US" sz="1600">
                <a:latin typeface="Courier New" pitchFamily="49" charset="0"/>
                <a:ea typeface="MS Mincho" pitchFamily="49" charset="-128"/>
              </a:rPr>
              <a:t>    gets(buf);</a:t>
            </a:r>
            <a:br>
              <a:rPr lang="en-US" sz="1600">
                <a:latin typeface="Courier New" pitchFamily="49" charset="0"/>
                <a:ea typeface="MS Mincho" pitchFamily="49" charset="-128"/>
              </a:rPr>
            </a:br>
            <a:r>
              <a:rPr lang="en-US" sz="1600">
                <a:latin typeface="Courier New" pitchFamily="49" charset="0"/>
                <a:ea typeface="MS Mincho" pitchFamily="49" charset="-128"/>
              </a:rPr>
              <a:t>    puts(buf);</a:t>
            </a:r>
            <a:br>
              <a:rPr lang="en-US" sz="1600">
                <a:latin typeface="Courier New" pitchFamily="49" charset="0"/>
                <a:ea typeface="MS Mincho" pitchFamily="49" charset="-128"/>
              </a:rPr>
            </a:br>
            <a:r>
              <a:rPr lang="en-US" sz="1600">
                <a:latin typeface="Courier New" pitchFamily="49" charset="0"/>
                <a:ea typeface="MS Mincho" pitchFamily="49" charset="-128"/>
              </a:rPr>
              <a:t>}</a:t>
            </a:r>
          </a:p>
        </p:txBody>
      </p:sp>
      <p:sp>
        <p:nvSpPr>
          <p:cNvPr id="21" name="Rectangle 22"/>
          <p:cNvSpPr>
            <a:spLocks noChangeArrowheads="1"/>
          </p:cNvSpPr>
          <p:nvPr/>
        </p:nvSpPr>
        <p:spPr bwMode="auto">
          <a:xfrm>
            <a:off x="533400" y="2743200"/>
            <a:ext cx="1797050" cy="304800"/>
          </a:xfrm>
          <a:prstGeom prst="rect">
            <a:avLst/>
          </a:prstGeom>
          <a:solidFill>
            <a:schemeClr val="bg1">
              <a:lumMod val="95000"/>
            </a:schemeClr>
          </a:solidFill>
          <a:ln w="28575">
            <a:solidFill>
              <a:schemeClr val="tx1"/>
            </a:solidFill>
            <a:miter lim="800000"/>
            <a:headEnd/>
            <a:tailEnd/>
          </a:ln>
          <a:effectLst/>
        </p:spPr>
        <p:txBody>
          <a:bodyPr wrap="none" anchor="ctr"/>
          <a:lstStyle/>
          <a:p>
            <a:pPr algn="ctr">
              <a:defRPr/>
            </a:pPr>
            <a:r>
              <a:rPr lang="en-US" sz="1800" b="0" dirty="0">
                <a:latin typeface="Calibri" pitchFamily="34" charset="0"/>
                <a:cs typeface="+mn-cs"/>
              </a:rPr>
              <a:t>Return Address</a:t>
            </a:r>
          </a:p>
        </p:txBody>
      </p:sp>
      <p:sp>
        <p:nvSpPr>
          <p:cNvPr id="22" name="Rectangle 23"/>
          <p:cNvSpPr>
            <a:spLocks noChangeArrowheads="1"/>
          </p:cNvSpPr>
          <p:nvPr/>
        </p:nvSpPr>
        <p:spPr bwMode="auto">
          <a:xfrm>
            <a:off x="533400" y="3048000"/>
            <a:ext cx="1797050" cy="304800"/>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algn="ctr">
              <a:defRPr/>
            </a:pPr>
            <a:r>
              <a:rPr lang="en-US" sz="1800" b="0" dirty="0">
                <a:latin typeface="Calibri" pitchFamily="34" charset="0"/>
                <a:cs typeface="+mn-cs"/>
              </a:rPr>
              <a:t>Saved </a:t>
            </a:r>
            <a:r>
              <a:rPr lang="en-US" sz="1800" dirty="0">
                <a:latin typeface="Courier New" pitchFamily="49" charset="0"/>
                <a:cs typeface="+mn-cs"/>
              </a:rPr>
              <a:t>%</a:t>
            </a:r>
            <a:r>
              <a:rPr lang="en-US" sz="1800" dirty="0" err="1">
                <a:latin typeface="Courier New" pitchFamily="49" charset="0"/>
                <a:cs typeface="+mn-cs"/>
              </a:rPr>
              <a:t>ebp</a:t>
            </a:r>
            <a:endParaRPr lang="en-US" sz="1800" dirty="0">
              <a:latin typeface="Courier New" pitchFamily="49" charset="0"/>
              <a:cs typeface="+mn-cs"/>
            </a:endParaRPr>
          </a:p>
        </p:txBody>
      </p:sp>
      <p:sp>
        <p:nvSpPr>
          <p:cNvPr id="25" name="Rectangle 31"/>
          <p:cNvSpPr>
            <a:spLocks noChangeArrowheads="1"/>
          </p:cNvSpPr>
          <p:nvPr/>
        </p:nvSpPr>
        <p:spPr bwMode="auto">
          <a:xfrm>
            <a:off x="533400" y="1600200"/>
            <a:ext cx="1797050" cy="1143000"/>
          </a:xfrm>
          <a:prstGeom prst="rect">
            <a:avLst/>
          </a:prstGeom>
          <a:solidFill>
            <a:schemeClr val="bg1">
              <a:lumMod val="95000"/>
            </a:schemeClr>
          </a:solidFill>
          <a:ln w="28575">
            <a:solidFill>
              <a:schemeClr val="tx1"/>
            </a:solidFill>
            <a:miter lim="800000"/>
            <a:headEnd/>
            <a:tailEnd/>
          </a:ln>
          <a:effectLst/>
        </p:spPr>
        <p:txBody>
          <a:bodyPr wrap="none"/>
          <a:lstStyle/>
          <a:p>
            <a:pPr algn="ctr">
              <a:defRPr/>
            </a:pPr>
            <a:r>
              <a:rPr lang="en-US" sz="1800" b="0" dirty="0">
                <a:latin typeface="Calibri" pitchFamily="34" charset="0"/>
                <a:cs typeface="+mn-cs"/>
              </a:rPr>
              <a:t>Stack Frame</a:t>
            </a:r>
          </a:p>
          <a:p>
            <a:pPr algn="ctr">
              <a:defRPr/>
            </a:pPr>
            <a:r>
              <a:rPr lang="en-US" sz="1800" b="0" dirty="0">
                <a:latin typeface="Calibri" pitchFamily="34" charset="0"/>
                <a:cs typeface="+mn-cs"/>
              </a:rPr>
              <a:t>for </a:t>
            </a:r>
            <a:r>
              <a:rPr lang="en-US" sz="1800" dirty="0">
                <a:latin typeface="Courier New" pitchFamily="49" charset="0"/>
                <a:cs typeface="+mn-cs"/>
              </a:rPr>
              <a:t>main</a:t>
            </a:r>
          </a:p>
        </p:txBody>
      </p:sp>
      <p:sp>
        <p:nvSpPr>
          <p:cNvPr id="27" name="Rectangle 24"/>
          <p:cNvSpPr>
            <a:spLocks noChangeArrowheads="1"/>
          </p:cNvSpPr>
          <p:nvPr/>
        </p:nvSpPr>
        <p:spPr bwMode="auto">
          <a:xfrm>
            <a:off x="533400" y="4267200"/>
            <a:ext cx="449263" cy="304800"/>
          </a:xfrm>
          <a:prstGeom prst="rect">
            <a:avLst/>
          </a:prstGeom>
          <a:solidFill>
            <a:schemeClr val="accent2">
              <a:lumMod val="40000"/>
              <a:lumOff val="60000"/>
            </a:schemeClr>
          </a:solidFill>
          <a:ln w="28575">
            <a:solidFill>
              <a:schemeClr val="tx1"/>
            </a:solidFill>
            <a:miter lim="800000"/>
            <a:headEnd/>
            <a:tailEnd/>
          </a:ln>
          <a:effectLst/>
        </p:spPr>
        <p:txBody>
          <a:bodyPr wrap="none" anchor="ctr"/>
          <a:lstStyle/>
          <a:p>
            <a:pPr algn="ctr">
              <a:defRPr/>
            </a:pPr>
            <a:r>
              <a:rPr lang="en-US" sz="1800" dirty="0">
                <a:latin typeface="Courier New" pitchFamily="49" charset="0"/>
                <a:cs typeface="+mn-cs"/>
              </a:rPr>
              <a:t>[3]</a:t>
            </a:r>
          </a:p>
        </p:txBody>
      </p:sp>
      <p:sp>
        <p:nvSpPr>
          <p:cNvPr id="28" name="Rectangle 25"/>
          <p:cNvSpPr>
            <a:spLocks noChangeArrowheads="1"/>
          </p:cNvSpPr>
          <p:nvPr/>
        </p:nvSpPr>
        <p:spPr bwMode="auto">
          <a:xfrm>
            <a:off x="982663" y="4267200"/>
            <a:ext cx="449262" cy="304800"/>
          </a:xfrm>
          <a:prstGeom prst="rect">
            <a:avLst/>
          </a:prstGeom>
          <a:solidFill>
            <a:schemeClr val="accent2">
              <a:lumMod val="40000"/>
              <a:lumOff val="60000"/>
            </a:schemeClr>
          </a:solidFill>
          <a:ln w="28575">
            <a:solidFill>
              <a:schemeClr val="tx1"/>
            </a:solidFill>
            <a:miter lim="800000"/>
            <a:headEnd/>
            <a:tailEnd/>
          </a:ln>
          <a:effectLst/>
        </p:spPr>
        <p:txBody>
          <a:bodyPr wrap="none" anchor="ctr"/>
          <a:lstStyle/>
          <a:p>
            <a:pPr algn="ctr">
              <a:defRPr/>
            </a:pPr>
            <a:r>
              <a:rPr lang="en-US" sz="1800">
                <a:latin typeface="Courier New" pitchFamily="49" charset="0"/>
                <a:cs typeface="+mn-cs"/>
              </a:rPr>
              <a:t>[2]</a:t>
            </a:r>
          </a:p>
        </p:txBody>
      </p:sp>
      <p:sp>
        <p:nvSpPr>
          <p:cNvPr id="29" name="Rectangle 26"/>
          <p:cNvSpPr>
            <a:spLocks noChangeArrowheads="1"/>
          </p:cNvSpPr>
          <p:nvPr/>
        </p:nvSpPr>
        <p:spPr bwMode="auto">
          <a:xfrm>
            <a:off x="1431925" y="4267200"/>
            <a:ext cx="449263" cy="304800"/>
          </a:xfrm>
          <a:prstGeom prst="rect">
            <a:avLst/>
          </a:prstGeom>
          <a:solidFill>
            <a:schemeClr val="accent2">
              <a:lumMod val="40000"/>
              <a:lumOff val="60000"/>
            </a:schemeClr>
          </a:solidFill>
          <a:ln w="28575">
            <a:solidFill>
              <a:schemeClr val="tx1"/>
            </a:solidFill>
            <a:miter lim="800000"/>
            <a:headEnd/>
            <a:tailEnd/>
          </a:ln>
          <a:effectLst/>
        </p:spPr>
        <p:txBody>
          <a:bodyPr wrap="none" anchor="ctr"/>
          <a:lstStyle/>
          <a:p>
            <a:pPr algn="ctr">
              <a:defRPr/>
            </a:pPr>
            <a:r>
              <a:rPr lang="en-US" sz="1800">
                <a:latin typeface="Courier New" pitchFamily="49" charset="0"/>
                <a:cs typeface="+mn-cs"/>
              </a:rPr>
              <a:t>[1]</a:t>
            </a:r>
          </a:p>
        </p:txBody>
      </p:sp>
      <p:sp>
        <p:nvSpPr>
          <p:cNvPr id="30" name="Rectangle 27"/>
          <p:cNvSpPr>
            <a:spLocks noChangeArrowheads="1"/>
          </p:cNvSpPr>
          <p:nvPr/>
        </p:nvSpPr>
        <p:spPr bwMode="auto">
          <a:xfrm>
            <a:off x="1881188" y="4267200"/>
            <a:ext cx="449262" cy="304800"/>
          </a:xfrm>
          <a:prstGeom prst="rect">
            <a:avLst/>
          </a:prstGeom>
          <a:solidFill>
            <a:schemeClr val="accent2">
              <a:lumMod val="40000"/>
              <a:lumOff val="60000"/>
            </a:schemeClr>
          </a:solidFill>
          <a:ln w="28575">
            <a:solidFill>
              <a:schemeClr val="tx1"/>
            </a:solidFill>
            <a:miter lim="800000"/>
            <a:headEnd/>
            <a:tailEnd/>
          </a:ln>
          <a:effectLst/>
        </p:spPr>
        <p:txBody>
          <a:bodyPr wrap="none" anchor="ctr"/>
          <a:lstStyle/>
          <a:p>
            <a:pPr algn="ctr">
              <a:defRPr/>
            </a:pPr>
            <a:r>
              <a:rPr lang="en-US" sz="1800">
                <a:latin typeface="Courier New" pitchFamily="49" charset="0"/>
                <a:cs typeface="+mn-cs"/>
              </a:rPr>
              <a:t>[0]</a:t>
            </a:r>
          </a:p>
        </p:txBody>
      </p:sp>
      <p:sp>
        <p:nvSpPr>
          <p:cNvPr id="33" name="Rectangle 23"/>
          <p:cNvSpPr>
            <a:spLocks noChangeArrowheads="1"/>
          </p:cNvSpPr>
          <p:nvPr/>
        </p:nvSpPr>
        <p:spPr bwMode="auto">
          <a:xfrm>
            <a:off x="533400" y="3352800"/>
            <a:ext cx="1797050" cy="304800"/>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algn="ctr">
              <a:defRPr/>
            </a:pPr>
            <a:r>
              <a:rPr lang="en-US" sz="1800" b="0" dirty="0">
                <a:latin typeface="Calibri" pitchFamily="34" charset="0"/>
                <a:cs typeface="+mn-cs"/>
              </a:rPr>
              <a:t>Saved </a:t>
            </a:r>
            <a:r>
              <a:rPr lang="en-US" sz="1800" dirty="0">
                <a:latin typeface="Courier New" pitchFamily="49" charset="0"/>
                <a:cs typeface="+mn-cs"/>
              </a:rPr>
              <a:t>%</a:t>
            </a:r>
            <a:r>
              <a:rPr lang="en-US" sz="1800" dirty="0" err="1" smtClean="0">
                <a:latin typeface="Courier New" pitchFamily="49" charset="0"/>
                <a:cs typeface="+mn-cs"/>
              </a:rPr>
              <a:t>ebx</a:t>
            </a:r>
            <a:endParaRPr lang="en-US" sz="1800" dirty="0">
              <a:latin typeface="Courier New" pitchFamily="49" charset="0"/>
              <a:cs typeface="+mn-cs"/>
            </a:endParaRPr>
          </a:p>
        </p:txBody>
      </p:sp>
      <p:sp>
        <p:nvSpPr>
          <p:cNvPr id="34" name="Rectangle 23"/>
          <p:cNvSpPr>
            <a:spLocks noChangeArrowheads="1"/>
          </p:cNvSpPr>
          <p:nvPr/>
        </p:nvSpPr>
        <p:spPr bwMode="auto">
          <a:xfrm>
            <a:off x="533400" y="3962400"/>
            <a:ext cx="1797050" cy="304800"/>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algn="ctr">
              <a:defRPr/>
            </a:pPr>
            <a:r>
              <a:rPr lang="en-US" sz="1800" b="0" dirty="0" smtClean="0">
                <a:latin typeface="Calibri" pitchFamily="34" charset="0"/>
                <a:cs typeface="+mn-cs"/>
              </a:rPr>
              <a:t>Canary</a:t>
            </a:r>
            <a:endParaRPr lang="en-US" sz="1800" dirty="0">
              <a:latin typeface="Courier New" pitchFamily="49" charset="0"/>
              <a:cs typeface="+mn-cs"/>
            </a:endParaRPr>
          </a:p>
        </p:txBody>
      </p:sp>
      <p:sp>
        <p:nvSpPr>
          <p:cNvPr id="19" name="Rectangle 22"/>
          <p:cNvSpPr>
            <a:spLocks noChangeArrowheads="1"/>
          </p:cNvSpPr>
          <p:nvPr/>
        </p:nvSpPr>
        <p:spPr bwMode="auto">
          <a:xfrm>
            <a:off x="533400" y="2503486"/>
            <a:ext cx="1797050" cy="608299"/>
          </a:xfrm>
          <a:prstGeom prst="rect">
            <a:avLst/>
          </a:prstGeom>
          <a:solidFill>
            <a:srgbClr val="D5F1CF"/>
          </a:solidFill>
          <a:ln w="28575">
            <a:solidFill>
              <a:schemeClr val="tx1"/>
            </a:solidFill>
            <a:miter lim="800000"/>
            <a:headEnd/>
            <a:tailEnd/>
          </a:ln>
          <a:effectLst/>
        </p:spPr>
        <p:txBody>
          <a:bodyPr wrap="none" anchor="ctr"/>
          <a:lstStyle/>
          <a:p>
            <a:pPr algn="ctr">
              <a:defRPr/>
            </a:pPr>
            <a:r>
              <a:rPr lang="en-US" sz="1800" b="0" dirty="0">
                <a:latin typeface="Calibri" pitchFamily="34" charset="0"/>
                <a:cs typeface="+mn-cs"/>
              </a:rPr>
              <a:t>Return </a:t>
            </a:r>
            <a:r>
              <a:rPr lang="en-US" sz="1800" b="0" dirty="0" smtClean="0">
                <a:latin typeface="Calibri" pitchFamily="34" charset="0"/>
                <a:cs typeface="+mn-cs"/>
              </a:rPr>
              <a:t>Address</a:t>
            </a:r>
          </a:p>
          <a:p>
            <a:pPr algn="ctr">
              <a:defRPr/>
            </a:pPr>
            <a:r>
              <a:rPr lang="en-US" sz="1800" b="0" dirty="0" smtClean="0">
                <a:latin typeface="Calibri" pitchFamily="34" charset="0"/>
                <a:cs typeface="+mn-cs"/>
              </a:rPr>
              <a:t>(8 bytes)</a:t>
            </a:r>
            <a:endParaRPr lang="en-US" sz="1800" b="0" dirty="0">
              <a:latin typeface="Calibri" pitchFamily="34" charset="0"/>
              <a:cs typeface="+mn-cs"/>
            </a:endParaRPr>
          </a:p>
        </p:txBody>
      </p:sp>
      <p:sp>
        <p:nvSpPr>
          <p:cNvPr id="20" name="Line 29"/>
          <p:cNvSpPr>
            <a:spLocks noChangeShapeType="1"/>
          </p:cNvSpPr>
          <p:nvPr/>
        </p:nvSpPr>
        <p:spPr bwMode="auto">
          <a:xfrm flipH="1">
            <a:off x="2952750" y="4814816"/>
            <a:ext cx="450850" cy="0"/>
          </a:xfrm>
          <a:prstGeom prst="line">
            <a:avLst/>
          </a:prstGeom>
          <a:noFill/>
          <a:ln w="28575">
            <a:solidFill>
              <a:schemeClr val="tx1"/>
            </a:solidFill>
            <a:round/>
            <a:headEnd/>
            <a:tailEnd type="triangle" w="med" len="med"/>
          </a:ln>
        </p:spPr>
        <p:txBody>
          <a:bodyPr/>
          <a:lstStyle/>
          <a:p>
            <a:endParaRPr lang="en-US"/>
          </a:p>
        </p:txBody>
      </p:sp>
      <p:sp>
        <p:nvSpPr>
          <p:cNvPr id="35" name="Rectangle 30"/>
          <p:cNvSpPr>
            <a:spLocks noChangeArrowheads="1"/>
          </p:cNvSpPr>
          <p:nvPr/>
        </p:nvSpPr>
        <p:spPr bwMode="auto">
          <a:xfrm>
            <a:off x="3365500" y="4641778"/>
            <a:ext cx="738754" cy="369332"/>
          </a:xfrm>
          <a:prstGeom prst="rect">
            <a:avLst/>
          </a:prstGeom>
          <a:noFill/>
          <a:ln w="9525">
            <a:noFill/>
            <a:miter lim="800000"/>
            <a:headEnd/>
            <a:tailEnd/>
          </a:ln>
        </p:spPr>
        <p:txBody>
          <a:bodyPr wrap="none">
            <a:spAutoFit/>
          </a:bodyPr>
          <a:lstStyle/>
          <a:p>
            <a:r>
              <a:rPr lang="en-US" sz="1800" dirty="0" smtClean="0">
                <a:latin typeface="Courier New" pitchFamily="49" charset="0"/>
              </a:rPr>
              <a:t>%</a:t>
            </a:r>
            <a:r>
              <a:rPr lang="en-US" sz="1800" dirty="0" err="1" smtClean="0">
                <a:latin typeface="Courier New" pitchFamily="49" charset="0"/>
              </a:rPr>
              <a:t>rsp</a:t>
            </a:r>
            <a:endParaRPr lang="en-US" sz="1800" dirty="0">
              <a:latin typeface="Courier New" pitchFamily="49" charset="0"/>
            </a:endParaRPr>
          </a:p>
        </p:txBody>
      </p:sp>
      <p:grpSp>
        <p:nvGrpSpPr>
          <p:cNvPr id="2" name="Group 1"/>
          <p:cNvGrpSpPr/>
          <p:nvPr/>
        </p:nvGrpSpPr>
        <p:grpSpPr>
          <a:xfrm>
            <a:off x="533400" y="4648200"/>
            <a:ext cx="1797050" cy="304800"/>
            <a:chOff x="533400" y="4648200"/>
            <a:chExt cx="1797050" cy="304800"/>
          </a:xfrm>
        </p:grpSpPr>
        <p:sp>
          <p:nvSpPr>
            <p:cNvPr id="37" name="Rectangle 36"/>
            <p:cNvSpPr>
              <a:spLocks noChangeArrowheads="1"/>
            </p:cNvSpPr>
            <p:nvPr/>
          </p:nvSpPr>
          <p:spPr bwMode="auto">
            <a:xfrm>
              <a:off x="533400" y="4648200"/>
              <a:ext cx="449263" cy="304800"/>
            </a:xfrm>
            <a:prstGeom prst="rect">
              <a:avLst/>
            </a:prstGeom>
            <a:solidFill>
              <a:schemeClr val="accent2">
                <a:lumMod val="40000"/>
                <a:lumOff val="60000"/>
              </a:schemeClr>
            </a:solid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33</a:t>
              </a:r>
              <a:endParaRPr lang="en-US" sz="1800" dirty="0">
                <a:latin typeface="Courier New" pitchFamily="49" charset="0"/>
                <a:cs typeface="+mn-cs"/>
              </a:endParaRPr>
            </a:p>
          </p:txBody>
        </p:sp>
        <p:sp>
          <p:nvSpPr>
            <p:cNvPr id="38" name="Rectangle 37"/>
            <p:cNvSpPr>
              <a:spLocks noChangeArrowheads="1"/>
            </p:cNvSpPr>
            <p:nvPr/>
          </p:nvSpPr>
          <p:spPr bwMode="auto">
            <a:xfrm>
              <a:off x="982663" y="4648200"/>
              <a:ext cx="449262" cy="304800"/>
            </a:xfrm>
            <a:prstGeom prst="rect">
              <a:avLst/>
            </a:prstGeom>
            <a:solidFill>
              <a:schemeClr val="accent2">
                <a:lumMod val="40000"/>
                <a:lumOff val="60000"/>
              </a:schemeClr>
            </a:solid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32</a:t>
              </a:r>
              <a:endParaRPr lang="en-US" sz="1800" dirty="0">
                <a:latin typeface="Courier New" pitchFamily="49" charset="0"/>
                <a:cs typeface="+mn-cs"/>
              </a:endParaRPr>
            </a:p>
          </p:txBody>
        </p:sp>
        <p:sp>
          <p:nvSpPr>
            <p:cNvPr id="39" name="Rectangle 38"/>
            <p:cNvSpPr>
              <a:spLocks noChangeArrowheads="1"/>
            </p:cNvSpPr>
            <p:nvPr/>
          </p:nvSpPr>
          <p:spPr bwMode="auto">
            <a:xfrm>
              <a:off x="1431925" y="4648200"/>
              <a:ext cx="449263" cy="304800"/>
            </a:xfrm>
            <a:prstGeom prst="rect">
              <a:avLst/>
            </a:prstGeom>
            <a:solidFill>
              <a:schemeClr val="accent2">
                <a:lumMod val="40000"/>
                <a:lumOff val="60000"/>
              </a:schemeClr>
            </a:solid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31</a:t>
              </a:r>
              <a:endParaRPr lang="en-US" sz="1800" dirty="0">
                <a:latin typeface="Courier New" pitchFamily="49" charset="0"/>
                <a:cs typeface="+mn-cs"/>
              </a:endParaRPr>
            </a:p>
          </p:txBody>
        </p:sp>
        <p:sp>
          <p:nvSpPr>
            <p:cNvPr id="40" name="Rectangle 39"/>
            <p:cNvSpPr>
              <a:spLocks noChangeArrowheads="1"/>
            </p:cNvSpPr>
            <p:nvPr/>
          </p:nvSpPr>
          <p:spPr bwMode="auto">
            <a:xfrm>
              <a:off x="1881188" y="4648200"/>
              <a:ext cx="449262" cy="304800"/>
            </a:xfrm>
            <a:prstGeom prst="rect">
              <a:avLst/>
            </a:prstGeom>
            <a:solidFill>
              <a:schemeClr val="accent2">
                <a:lumMod val="40000"/>
                <a:lumOff val="60000"/>
              </a:schemeClr>
            </a:solid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30</a:t>
              </a:r>
              <a:endParaRPr lang="en-US" sz="1800" dirty="0">
                <a:latin typeface="Courier New" pitchFamily="49" charset="0"/>
                <a:cs typeface="+mn-cs"/>
              </a:endParaRPr>
            </a:p>
          </p:txBody>
        </p:sp>
      </p:grpSp>
      <p:sp>
        <p:nvSpPr>
          <p:cNvPr id="41" name="Rectangle 40"/>
          <p:cNvSpPr>
            <a:spLocks noChangeArrowheads="1"/>
          </p:cNvSpPr>
          <p:nvPr/>
        </p:nvSpPr>
        <p:spPr bwMode="auto">
          <a:xfrm>
            <a:off x="2330450" y="4648200"/>
            <a:ext cx="593725" cy="366712"/>
          </a:xfrm>
          <a:prstGeom prst="rect">
            <a:avLst/>
          </a:prstGeom>
          <a:noFill/>
          <a:ln w="9525">
            <a:noFill/>
            <a:miter lim="800000"/>
            <a:headEnd/>
            <a:tailEnd/>
          </a:ln>
        </p:spPr>
        <p:txBody>
          <a:bodyPr wrap="none">
            <a:spAutoFit/>
          </a:bodyPr>
          <a:lstStyle/>
          <a:p>
            <a:r>
              <a:rPr lang="en-US" sz="1800" dirty="0" err="1">
                <a:latin typeface="Courier New" pitchFamily="49" charset="0"/>
              </a:rPr>
              <a:t>buf</a:t>
            </a:r>
            <a:endParaRPr lang="en-US" sz="1800" dirty="0">
              <a:latin typeface="Courier New" pitchFamily="49" charset="0"/>
            </a:endParaRPr>
          </a:p>
        </p:txBody>
      </p:sp>
      <p:sp>
        <p:nvSpPr>
          <p:cNvPr id="42" name="TextBox 41"/>
          <p:cNvSpPr txBox="1">
            <a:spLocks noChangeArrowheads="1"/>
          </p:cNvSpPr>
          <p:nvPr/>
        </p:nvSpPr>
        <p:spPr bwMode="auto">
          <a:xfrm>
            <a:off x="457200" y="990600"/>
            <a:ext cx="1816172" cy="369332"/>
          </a:xfrm>
          <a:prstGeom prst="rect">
            <a:avLst/>
          </a:prstGeom>
          <a:noFill/>
          <a:ln w="9525">
            <a:noFill/>
            <a:miter lim="800000"/>
            <a:headEnd/>
            <a:tailEnd/>
          </a:ln>
        </p:spPr>
        <p:txBody>
          <a:bodyPr wrap="none">
            <a:spAutoFit/>
          </a:bodyPr>
          <a:lstStyle/>
          <a:p>
            <a:pPr eaLnBrk="0" hangingPunct="0"/>
            <a:r>
              <a:rPr lang="en-US" sz="1800" i="1" dirty="0" smtClean="0">
                <a:solidFill>
                  <a:srgbClr val="C00000"/>
                </a:solidFill>
                <a:latin typeface="Calibri" pitchFamily="34" charset="0"/>
              </a:rPr>
              <a:t>After </a:t>
            </a:r>
            <a:r>
              <a:rPr lang="en-US" sz="1800" i="1" dirty="0">
                <a:solidFill>
                  <a:srgbClr val="C00000"/>
                </a:solidFill>
                <a:latin typeface="Calibri" pitchFamily="34" charset="0"/>
              </a:rPr>
              <a:t>call to gets</a:t>
            </a:r>
          </a:p>
        </p:txBody>
      </p:sp>
      <p:sp>
        <p:nvSpPr>
          <p:cNvPr id="43" name="Rectangle 23"/>
          <p:cNvSpPr>
            <a:spLocks noChangeArrowheads="1"/>
          </p:cNvSpPr>
          <p:nvPr/>
        </p:nvSpPr>
        <p:spPr bwMode="auto">
          <a:xfrm>
            <a:off x="533400" y="3113087"/>
            <a:ext cx="1797050" cy="1531207"/>
          </a:xfrm>
          <a:prstGeom prst="rect">
            <a:avLst/>
          </a:prstGeom>
          <a:solidFill>
            <a:schemeClr val="bg2">
              <a:lumMod val="40000"/>
              <a:lumOff val="60000"/>
            </a:schemeClr>
          </a:solidFill>
          <a:ln w="28575">
            <a:solidFill>
              <a:schemeClr val="tx1"/>
            </a:solidFill>
            <a:miter lim="800000"/>
            <a:headEnd/>
            <a:tailEnd/>
          </a:ln>
          <a:effectLst/>
        </p:spPr>
        <p:txBody>
          <a:bodyPr wrap="none" anchor="ctr"/>
          <a:lstStyle/>
          <a:p>
            <a:pPr algn="ctr">
              <a:defRPr/>
            </a:pPr>
            <a:r>
              <a:rPr lang="en-US" sz="1800" b="0" dirty="0" smtClean="0">
                <a:latin typeface="Calibri" pitchFamily="34" charset="0"/>
              </a:rPr>
              <a:t>20 bytes unused</a:t>
            </a:r>
            <a:endParaRPr lang="en-US" sz="1800" dirty="0">
              <a:latin typeface="Courier New" pitchFamily="49" charset="0"/>
            </a:endParaRPr>
          </a:p>
        </p:txBody>
      </p:sp>
      <p:sp>
        <p:nvSpPr>
          <p:cNvPr id="44" name="Rectangle 22"/>
          <p:cNvSpPr>
            <a:spLocks noChangeArrowheads="1"/>
          </p:cNvSpPr>
          <p:nvPr/>
        </p:nvSpPr>
        <p:spPr bwMode="auto">
          <a:xfrm>
            <a:off x="533400" y="3735101"/>
            <a:ext cx="1797050" cy="608299"/>
          </a:xfrm>
          <a:prstGeom prst="rect">
            <a:avLst/>
          </a:prstGeom>
          <a:solidFill>
            <a:srgbClr val="F1C7C7"/>
          </a:solidFill>
          <a:ln w="28575">
            <a:solidFill>
              <a:schemeClr val="tx1"/>
            </a:solidFill>
            <a:miter lim="800000"/>
            <a:headEnd/>
            <a:tailEnd/>
          </a:ln>
          <a:effectLst/>
        </p:spPr>
        <p:txBody>
          <a:bodyPr wrap="none" anchor="ctr"/>
          <a:lstStyle/>
          <a:p>
            <a:pPr algn="ctr">
              <a:defRPr/>
            </a:pPr>
            <a:r>
              <a:rPr lang="en-US" sz="1800" b="0" dirty="0" smtClean="0">
                <a:latin typeface="Calibri" pitchFamily="34" charset="0"/>
                <a:cs typeface="+mn-cs"/>
              </a:rPr>
              <a:t>Canary</a:t>
            </a:r>
          </a:p>
          <a:p>
            <a:pPr algn="ctr">
              <a:defRPr/>
            </a:pPr>
            <a:r>
              <a:rPr lang="en-US" sz="1800" b="0" dirty="0" smtClean="0">
                <a:latin typeface="Calibri" pitchFamily="34" charset="0"/>
                <a:cs typeface="+mn-cs"/>
              </a:rPr>
              <a:t>(8 bytes)</a:t>
            </a:r>
            <a:endParaRPr lang="en-US" sz="1800" b="0" dirty="0">
              <a:latin typeface="Calibri" pitchFamily="34" charset="0"/>
              <a:cs typeface="+mn-cs"/>
            </a:endParaRPr>
          </a:p>
        </p:txBody>
      </p:sp>
      <p:grpSp>
        <p:nvGrpSpPr>
          <p:cNvPr id="45" name="Group 44"/>
          <p:cNvGrpSpPr/>
          <p:nvPr/>
        </p:nvGrpSpPr>
        <p:grpSpPr>
          <a:xfrm>
            <a:off x="533400" y="4343400"/>
            <a:ext cx="1797050" cy="304800"/>
            <a:chOff x="533400" y="4648200"/>
            <a:chExt cx="1797050" cy="304800"/>
          </a:xfrm>
        </p:grpSpPr>
        <p:sp>
          <p:nvSpPr>
            <p:cNvPr id="46" name="Rectangle 45"/>
            <p:cNvSpPr>
              <a:spLocks noChangeArrowheads="1"/>
            </p:cNvSpPr>
            <p:nvPr/>
          </p:nvSpPr>
          <p:spPr bwMode="auto">
            <a:xfrm>
              <a:off x="533400" y="4648200"/>
              <a:ext cx="449263" cy="304800"/>
            </a:xfrm>
            <a:prstGeom prst="rect">
              <a:avLst/>
            </a:prstGeom>
            <a:solidFill>
              <a:schemeClr val="accent2">
                <a:lumMod val="40000"/>
                <a:lumOff val="60000"/>
              </a:schemeClr>
            </a:solid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00</a:t>
              </a:r>
              <a:endParaRPr lang="en-US" sz="1800" dirty="0">
                <a:latin typeface="Courier New" pitchFamily="49" charset="0"/>
                <a:cs typeface="+mn-cs"/>
              </a:endParaRPr>
            </a:p>
          </p:txBody>
        </p:sp>
        <p:sp>
          <p:nvSpPr>
            <p:cNvPr id="47" name="Rectangle 46"/>
            <p:cNvSpPr>
              <a:spLocks noChangeArrowheads="1"/>
            </p:cNvSpPr>
            <p:nvPr/>
          </p:nvSpPr>
          <p:spPr bwMode="auto">
            <a:xfrm>
              <a:off x="982663" y="4648200"/>
              <a:ext cx="449262" cy="304800"/>
            </a:xfrm>
            <a:prstGeom prst="rect">
              <a:avLst/>
            </a:prstGeom>
            <a:solidFill>
              <a:schemeClr val="accent2">
                <a:lumMod val="40000"/>
                <a:lumOff val="60000"/>
              </a:schemeClr>
            </a:solid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36</a:t>
              </a:r>
              <a:endParaRPr lang="en-US" sz="1800" dirty="0">
                <a:latin typeface="Courier New" pitchFamily="49" charset="0"/>
                <a:cs typeface="+mn-cs"/>
              </a:endParaRPr>
            </a:p>
          </p:txBody>
        </p:sp>
        <p:sp>
          <p:nvSpPr>
            <p:cNvPr id="48" name="Rectangle 47"/>
            <p:cNvSpPr>
              <a:spLocks noChangeArrowheads="1"/>
            </p:cNvSpPr>
            <p:nvPr/>
          </p:nvSpPr>
          <p:spPr bwMode="auto">
            <a:xfrm>
              <a:off x="1431925" y="4648200"/>
              <a:ext cx="449263" cy="304800"/>
            </a:xfrm>
            <a:prstGeom prst="rect">
              <a:avLst/>
            </a:prstGeom>
            <a:solidFill>
              <a:schemeClr val="accent2">
                <a:lumMod val="40000"/>
                <a:lumOff val="60000"/>
              </a:schemeClr>
            </a:solid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35</a:t>
              </a:r>
              <a:endParaRPr lang="en-US" sz="1800" dirty="0">
                <a:latin typeface="Courier New" pitchFamily="49" charset="0"/>
                <a:cs typeface="+mn-cs"/>
              </a:endParaRPr>
            </a:p>
          </p:txBody>
        </p:sp>
        <p:sp>
          <p:nvSpPr>
            <p:cNvPr id="49" name="Rectangle 48"/>
            <p:cNvSpPr>
              <a:spLocks noChangeArrowheads="1"/>
            </p:cNvSpPr>
            <p:nvPr/>
          </p:nvSpPr>
          <p:spPr bwMode="auto">
            <a:xfrm>
              <a:off x="1881188" y="4648200"/>
              <a:ext cx="449262" cy="304800"/>
            </a:xfrm>
            <a:prstGeom prst="rect">
              <a:avLst/>
            </a:prstGeom>
            <a:solidFill>
              <a:schemeClr val="accent2">
                <a:lumMod val="40000"/>
                <a:lumOff val="60000"/>
              </a:schemeClr>
            </a:solid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34</a:t>
              </a:r>
              <a:endParaRPr lang="en-US" sz="1800" dirty="0">
                <a:latin typeface="Courier New" pitchFamily="49" charset="0"/>
                <a:cs typeface="+mn-cs"/>
              </a:endParaRPr>
            </a:p>
          </p:txBody>
        </p:sp>
      </p:grpSp>
      <p:sp>
        <p:nvSpPr>
          <p:cNvPr id="3" name="TextBox 2"/>
          <p:cNvSpPr txBox="1"/>
          <p:nvPr/>
        </p:nvSpPr>
        <p:spPr>
          <a:xfrm>
            <a:off x="3581400" y="3810000"/>
            <a:ext cx="1676310" cy="369332"/>
          </a:xfrm>
          <a:prstGeom prst="rect">
            <a:avLst/>
          </a:prstGeom>
          <a:noFill/>
        </p:spPr>
        <p:txBody>
          <a:bodyPr wrap="none" rtlCol="0">
            <a:spAutoFit/>
          </a:bodyPr>
          <a:lstStyle/>
          <a:p>
            <a:r>
              <a:rPr lang="en-US" sz="1800" dirty="0" smtClean="0">
                <a:latin typeface="Calibri" pitchFamily="34" charset="0"/>
              </a:rPr>
              <a:t>Input: </a:t>
            </a:r>
            <a:r>
              <a:rPr lang="en-US" sz="1800" i="1" dirty="0" smtClean="0">
                <a:latin typeface="Calibri" pitchFamily="34" charset="0"/>
              </a:rPr>
              <a:t>0123456</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Return-Oriented Programming Attacks</a:t>
            </a:r>
            <a:endParaRPr lang="en-US" dirty="0"/>
          </a:p>
        </p:txBody>
      </p:sp>
      <p:sp>
        <p:nvSpPr>
          <p:cNvPr id="3" name="Content Placeholder 2"/>
          <p:cNvSpPr>
            <a:spLocks noGrp="1"/>
          </p:cNvSpPr>
          <p:nvPr>
            <p:ph idx="1"/>
          </p:nvPr>
        </p:nvSpPr>
        <p:spPr/>
        <p:txBody>
          <a:bodyPr/>
          <a:lstStyle/>
          <a:p>
            <a:r>
              <a:rPr lang="en-US" dirty="0" smtClean="0"/>
              <a:t>Challenge (for hackers)</a:t>
            </a:r>
          </a:p>
          <a:p>
            <a:pPr lvl="1"/>
            <a:r>
              <a:rPr lang="en-US" dirty="0" smtClean="0"/>
              <a:t>Stack randomization makes it hard to predict buffer location</a:t>
            </a:r>
          </a:p>
          <a:p>
            <a:pPr lvl="1"/>
            <a:r>
              <a:rPr lang="en-US" dirty="0" smtClean="0"/>
              <a:t>Marking stack </a:t>
            </a:r>
            <a:r>
              <a:rPr lang="en-US" dirty="0" err="1" smtClean="0"/>
              <a:t>nonexecutable</a:t>
            </a:r>
            <a:r>
              <a:rPr lang="en-US" dirty="0" smtClean="0"/>
              <a:t> makes it hard to insert binary code</a:t>
            </a:r>
          </a:p>
          <a:p>
            <a:r>
              <a:rPr lang="en-US" dirty="0" smtClean="0"/>
              <a:t>Alternative Strategy</a:t>
            </a:r>
          </a:p>
          <a:p>
            <a:pPr lvl="1"/>
            <a:r>
              <a:rPr lang="en-US" dirty="0" smtClean="0"/>
              <a:t>Use existing code</a:t>
            </a:r>
          </a:p>
          <a:p>
            <a:pPr lvl="2"/>
            <a:r>
              <a:rPr lang="en-US" dirty="0" smtClean="0"/>
              <a:t>E.g., library code from </a:t>
            </a:r>
            <a:r>
              <a:rPr lang="en-US" dirty="0" err="1" smtClean="0"/>
              <a:t>stdlib</a:t>
            </a:r>
            <a:endParaRPr lang="en-US" dirty="0" smtClean="0"/>
          </a:p>
          <a:p>
            <a:pPr lvl="1"/>
            <a:r>
              <a:rPr lang="en-US" dirty="0" smtClean="0"/>
              <a:t>String together fragments to achieve overall desired outcome</a:t>
            </a:r>
          </a:p>
          <a:p>
            <a:pPr lvl="1"/>
            <a:r>
              <a:rPr lang="en-US" i="1" dirty="0" smtClean="0"/>
              <a:t>Does not overcome stack canaries</a:t>
            </a:r>
          </a:p>
          <a:p>
            <a:r>
              <a:rPr lang="en-US" dirty="0" smtClean="0"/>
              <a:t>Construct program from </a:t>
            </a:r>
            <a:r>
              <a:rPr lang="en-US" i="1" dirty="0" smtClean="0"/>
              <a:t>gadgets</a:t>
            </a:r>
            <a:endParaRPr lang="en-US" dirty="0" smtClean="0"/>
          </a:p>
          <a:p>
            <a:pPr lvl="1"/>
            <a:r>
              <a:rPr lang="en-US" dirty="0" smtClean="0"/>
              <a:t>Sequence of instructions ending in </a:t>
            </a:r>
            <a:r>
              <a:rPr lang="en-US" b="1" dirty="0" smtClean="0">
                <a:latin typeface="Courier New"/>
                <a:cs typeface="Courier New"/>
              </a:rPr>
              <a:t>ret</a:t>
            </a:r>
          </a:p>
          <a:p>
            <a:pPr lvl="2"/>
            <a:r>
              <a:rPr lang="en-US" dirty="0"/>
              <a:t>E</a:t>
            </a:r>
            <a:r>
              <a:rPr lang="en-US" dirty="0" smtClean="0"/>
              <a:t>ncoded by single byte </a:t>
            </a:r>
            <a:r>
              <a:rPr lang="en-US" b="1" dirty="0" smtClean="0">
                <a:latin typeface="Courier New"/>
                <a:cs typeface="Courier New"/>
              </a:rPr>
              <a:t>0xc3</a:t>
            </a:r>
          </a:p>
          <a:p>
            <a:pPr lvl="1"/>
            <a:r>
              <a:rPr lang="en-US" dirty="0" smtClean="0">
                <a:latin typeface="Calibri"/>
                <a:cs typeface="Calibri"/>
              </a:rPr>
              <a:t>Code positions fixed from run to run</a:t>
            </a:r>
          </a:p>
          <a:p>
            <a:pPr lvl="1"/>
            <a:r>
              <a:rPr lang="en-US" dirty="0" smtClean="0">
                <a:latin typeface="Calibri"/>
                <a:cs typeface="Calibri"/>
              </a:rPr>
              <a:t>Code is executable</a:t>
            </a:r>
            <a:endParaRPr lang="en-US" dirty="0">
              <a:latin typeface="Calibri"/>
              <a:cs typeface="Calibri"/>
            </a:endParaRPr>
          </a:p>
        </p:txBody>
      </p:sp>
    </p:spTree>
    <p:extLst>
      <p:ext uri="{BB962C8B-B14F-4D97-AF65-F5344CB8AC3E}">
        <p14:creationId xmlns:p14="http://schemas.microsoft.com/office/powerpoint/2010/main" val="36783087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Gadget Example #1</a:t>
            </a:r>
            <a:endParaRPr lang="en-US" dirty="0"/>
          </a:p>
        </p:txBody>
      </p:sp>
      <p:sp>
        <p:nvSpPr>
          <p:cNvPr id="12" name="Content Placeholder 11"/>
          <p:cNvSpPr>
            <a:spLocks noGrp="1"/>
          </p:cNvSpPr>
          <p:nvPr>
            <p:ph idx="1"/>
          </p:nvPr>
        </p:nvSpPr>
        <p:spPr>
          <a:xfrm>
            <a:off x="396875" y="5410199"/>
            <a:ext cx="7896225" cy="923925"/>
          </a:xfrm>
        </p:spPr>
        <p:txBody>
          <a:bodyPr/>
          <a:lstStyle/>
          <a:p>
            <a:r>
              <a:rPr lang="en-US" dirty="0" smtClean="0"/>
              <a:t>Use tail end of existing functions</a:t>
            </a:r>
            <a:endParaRPr lang="en-US" dirty="0"/>
          </a:p>
        </p:txBody>
      </p:sp>
      <p:sp>
        <p:nvSpPr>
          <p:cNvPr id="4" name="Rectangle 4"/>
          <p:cNvSpPr>
            <a:spLocks noChangeArrowheads="1"/>
          </p:cNvSpPr>
          <p:nvPr/>
        </p:nvSpPr>
        <p:spPr bwMode="auto">
          <a:xfrm>
            <a:off x="457200" y="1447800"/>
            <a:ext cx="3429000" cy="1320874"/>
          </a:xfrm>
          <a:prstGeom prst="rect">
            <a:avLst/>
          </a:prstGeom>
          <a:solidFill>
            <a:srgbClr val="F6F5BD"/>
          </a:solidFill>
          <a:ln w="12700">
            <a:solidFill>
              <a:schemeClr val="tx1"/>
            </a:solidFill>
            <a:miter lim="800000"/>
            <a:headEnd/>
            <a:tailEnd/>
          </a:ln>
        </p:spPr>
        <p:txBody>
          <a:bodyPr wrap="square" lIns="90487" tIns="44450" rIns="90487" bIns="44450">
            <a:spAutoFit/>
          </a:bodyPr>
          <a:lstStyle/>
          <a:p>
            <a:pPr eaLnBrk="0" hangingPunct="0">
              <a:tabLst>
                <a:tab pos="457200" algn="l"/>
                <a:tab pos="1485900" algn="l"/>
              </a:tabLst>
            </a:pPr>
            <a:r>
              <a:rPr lang="en-US" sz="1600" dirty="0">
                <a:latin typeface="Courier New" pitchFamily="49" charset="0"/>
                <a:ea typeface="MS Mincho" pitchFamily="49" charset="-128"/>
              </a:rPr>
              <a:t>long </a:t>
            </a:r>
            <a:r>
              <a:rPr lang="en-US" sz="1600" dirty="0" err="1" smtClean="0">
                <a:latin typeface="Courier New" pitchFamily="49" charset="0"/>
                <a:ea typeface="MS Mincho" pitchFamily="49" charset="-128"/>
              </a:rPr>
              <a:t>ab_plus_c</a:t>
            </a:r>
            <a:endParaRPr lang="en-US" sz="1600" dirty="0" smtClean="0">
              <a:latin typeface="Courier New" pitchFamily="49" charset="0"/>
              <a:ea typeface="MS Mincho" pitchFamily="49" charset="-128"/>
            </a:endParaRPr>
          </a:p>
          <a:p>
            <a:pPr eaLnBrk="0" hangingPunct="0">
              <a:tabLst>
                <a:tab pos="457200" algn="l"/>
                <a:tab pos="1485900" algn="l"/>
              </a:tabLst>
            </a:pPr>
            <a:r>
              <a:rPr lang="en-US" sz="1600" dirty="0">
                <a:latin typeface="Courier New" pitchFamily="49" charset="0"/>
                <a:ea typeface="MS Mincho" pitchFamily="49" charset="-128"/>
              </a:rPr>
              <a:t> </a:t>
            </a:r>
            <a:r>
              <a:rPr lang="en-US" sz="1600" dirty="0" smtClean="0">
                <a:latin typeface="Courier New" pitchFamily="49" charset="0"/>
                <a:ea typeface="MS Mincho" pitchFamily="49" charset="-128"/>
              </a:rPr>
              <a:t> (</a:t>
            </a:r>
            <a:r>
              <a:rPr lang="en-US" sz="1600" dirty="0">
                <a:latin typeface="Courier New" pitchFamily="49" charset="0"/>
                <a:ea typeface="MS Mincho" pitchFamily="49" charset="-128"/>
              </a:rPr>
              <a:t>long a, long b, long c) {        </a:t>
            </a:r>
            <a:r>
              <a:rPr lang="en-US" sz="1600" dirty="0" smtClean="0">
                <a:latin typeface="Courier New" pitchFamily="49" charset="0"/>
                <a:ea typeface="MS Mincho" pitchFamily="49" charset="-128"/>
              </a:rPr>
              <a:t>                                                     </a:t>
            </a:r>
            <a:endParaRPr lang="en-US" sz="1600" dirty="0">
              <a:latin typeface="Courier New" pitchFamily="49" charset="0"/>
              <a:ea typeface="MS Mincho" pitchFamily="49" charset="-128"/>
            </a:endParaRPr>
          </a:p>
          <a:p>
            <a:pPr eaLnBrk="0" hangingPunct="0">
              <a:tabLst>
                <a:tab pos="457200" algn="l"/>
                <a:tab pos="1485900" algn="l"/>
              </a:tabLst>
            </a:pPr>
            <a:r>
              <a:rPr lang="en-US" sz="1600" dirty="0" smtClean="0">
                <a:latin typeface="Courier New" pitchFamily="49" charset="0"/>
                <a:ea typeface="MS Mincho" pitchFamily="49" charset="-128"/>
              </a:rPr>
              <a:t>   return </a:t>
            </a:r>
            <a:r>
              <a:rPr lang="en-US" sz="1600" dirty="0">
                <a:latin typeface="Courier New" pitchFamily="49" charset="0"/>
                <a:ea typeface="MS Mincho" pitchFamily="49" charset="-128"/>
              </a:rPr>
              <a:t>a*b + c;                                                                           </a:t>
            </a:r>
          </a:p>
          <a:p>
            <a:pPr eaLnBrk="0" hangingPunct="0">
              <a:tabLst>
                <a:tab pos="457200" algn="l"/>
                <a:tab pos="1485900" algn="l"/>
              </a:tabLst>
            </a:pPr>
            <a:r>
              <a:rPr lang="en-US" sz="1600" dirty="0" smtClean="0">
                <a:latin typeface="Courier New" pitchFamily="49" charset="0"/>
                <a:ea typeface="MS Mincho" pitchFamily="49" charset="-128"/>
              </a:rPr>
              <a:t>}</a:t>
            </a:r>
            <a:endParaRPr lang="en-US" sz="1600" dirty="0">
              <a:latin typeface="Courier New" pitchFamily="49" charset="0"/>
              <a:ea typeface="MS Mincho" pitchFamily="49" charset="-128"/>
            </a:endParaRPr>
          </a:p>
        </p:txBody>
      </p:sp>
      <p:grpSp>
        <p:nvGrpSpPr>
          <p:cNvPr id="10" name="Group 9"/>
          <p:cNvGrpSpPr/>
          <p:nvPr/>
        </p:nvGrpSpPr>
        <p:grpSpPr>
          <a:xfrm>
            <a:off x="1600200" y="3200400"/>
            <a:ext cx="5943600" cy="1708666"/>
            <a:chOff x="1600200" y="3200400"/>
            <a:chExt cx="5943600" cy="1708666"/>
          </a:xfrm>
        </p:grpSpPr>
        <p:sp>
          <p:nvSpPr>
            <p:cNvPr id="5" name="Rectangle 4"/>
            <p:cNvSpPr>
              <a:spLocks noChangeArrowheads="1"/>
            </p:cNvSpPr>
            <p:nvPr/>
          </p:nvSpPr>
          <p:spPr bwMode="auto">
            <a:xfrm>
              <a:off x="1600200" y="3200400"/>
              <a:ext cx="5943600" cy="1074653"/>
            </a:xfrm>
            <a:prstGeom prst="rect">
              <a:avLst/>
            </a:prstGeom>
            <a:solidFill>
              <a:srgbClr val="F1C7C7"/>
            </a:solidFill>
            <a:ln w="12700">
              <a:solidFill>
                <a:srgbClr val="0070C0"/>
              </a:solidFill>
              <a:miter lim="800000"/>
              <a:headEnd/>
              <a:tailEnd/>
            </a:ln>
          </p:spPr>
          <p:txBody>
            <a:bodyPr wrap="square" lIns="90487" tIns="44450" rIns="90487" bIns="44450">
              <a:spAutoFit/>
            </a:bodyPr>
            <a:lstStyle/>
            <a:p>
              <a:pPr eaLnBrk="0" hangingPunct="0">
                <a:tabLst>
                  <a:tab pos="457200" algn="l"/>
                  <a:tab pos="1485900" algn="l"/>
                </a:tabLst>
              </a:pPr>
              <a:r>
                <a:rPr lang="ro-RO" sz="1600" dirty="0">
                  <a:latin typeface="Courier New" pitchFamily="49" charset="0"/>
                  <a:ea typeface="MS Mincho" pitchFamily="49" charset="-128"/>
                </a:rPr>
                <a:t>00000000004004d0 &lt;ab_plus_c&gt;</a:t>
              </a:r>
              <a:r>
                <a:rPr lang="ro-RO" sz="1600" dirty="0" smtClean="0">
                  <a:latin typeface="Courier New" pitchFamily="49" charset="0"/>
                  <a:ea typeface="MS Mincho" pitchFamily="49" charset="-128"/>
                </a:rPr>
                <a:t>:</a:t>
              </a:r>
              <a:endParaRPr lang="ro-RO" sz="1600" dirty="0">
                <a:latin typeface="Courier New" pitchFamily="49" charset="0"/>
                <a:ea typeface="MS Mincho" pitchFamily="49" charset="-128"/>
              </a:endParaRPr>
            </a:p>
            <a:p>
              <a:pPr eaLnBrk="0" hangingPunct="0">
                <a:tabLst>
                  <a:tab pos="457200" algn="l"/>
                  <a:tab pos="1485900" algn="l"/>
                </a:tabLst>
              </a:pPr>
              <a:r>
                <a:rPr lang="ro-RO" sz="1600" dirty="0">
                  <a:latin typeface="Courier New" pitchFamily="49" charset="0"/>
                  <a:ea typeface="MS Mincho" pitchFamily="49" charset="-128"/>
                </a:rPr>
                <a:t>  4004d0</a:t>
              </a:r>
              <a:r>
                <a:rPr lang="ro-RO" sz="1600" dirty="0" smtClean="0">
                  <a:latin typeface="Courier New" pitchFamily="49" charset="0"/>
                  <a:ea typeface="MS Mincho" pitchFamily="49" charset="-128"/>
                </a:rPr>
                <a:t>:  48 </a:t>
              </a:r>
              <a:r>
                <a:rPr lang="ro-RO" sz="1600" dirty="0">
                  <a:latin typeface="Courier New" pitchFamily="49" charset="0"/>
                  <a:ea typeface="MS Mincho" pitchFamily="49" charset="-128"/>
                </a:rPr>
                <a:t>0f af fe  </a:t>
              </a:r>
              <a:r>
                <a:rPr lang="ro-RO" sz="1600" dirty="0" smtClean="0">
                  <a:latin typeface="Courier New" pitchFamily="49" charset="0"/>
                  <a:ea typeface="MS Mincho" pitchFamily="49" charset="-128"/>
                </a:rPr>
                <a:t>imul %</a:t>
              </a:r>
              <a:r>
                <a:rPr lang="ro-RO" sz="1600" dirty="0">
                  <a:latin typeface="Courier New" pitchFamily="49" charset="0"/>
                  <a:ea typeface="MS Mincho" pitchFamily="49" charset="-128"/>
                </a:rPr>
                <a:t>rsi,%rdi                                           </a:t>
              </a:r>
              <a:r>
                <a:rPr lang="ro-RO" sz="1600" dirty="0" smtClean="0">
                  <a:latin typeface="Courier New" pitchFamily="49" charset="0"/>
                  <a:ea typeface="MS Mincho" pitchFamily="49" charset="-128"/>
                </a:rPr>
                <a:t>     </a:t>
              </a:r>
            </a:p>
            <a:p>
              <a:pPr eaLnBrk="0" hangingPunct="0">
                <a:tabLst>
                  <a:tab pos="457200" algn="l"/>
                  <a:tab pos="1485900" algn="l"/>
                </a:tabLst>
              </a:pPr>
              <a:r>
                <a:rPr lang="ro-RO" sz="1600" dirty="0">
                  <a:latin typeface="Courier New" pitchFamily="49" charset="0"/>
                  <a:ea typeface="MS Mincho" pitchFamily="49" charset="-128"/>
                </a:rPr>
                <a:t> </a:t>
              </a:r>
              <a:r>
                <a:rPr lang="ro-RO" sz="1600" dirty="0" smtClean="0">
                  <a:latin typeface="Courier New" pitchFamily="49" charset="0"/>
                  <a:ea typeface="MS Mincho" pitchFamily="49" charset="-128"/>
                </a:rPr>
                <a:t> 4004d4</a:t>
              </a:r>
              <a:r>
                <a:rPr lang="ro-RO" sz="1600" dirty="0">
                  <a:latin typeface="Courier New" pitchFamily="49" charset="0"/>
                  <a:ea typeface="MS Mincho" pitchFamily="49" charset="-128"/>
                </a:rPr>
                <a:t>:  </a:t>
              </a:r>
              <a:r>
                <a:rPr lang="ro-RO" sz="1600" dirty="0" smtClean="0">
                  <a:latin typeface="Courier New" pitchFamily="49" charset="0"/>
                  <a:ea typeface="MS Mincho" pitchFamily="49" charset="-128"/>
                </a:rPr>
                <a:t>48 </a:t>
              </a:r>
              <a:r>
                <a:rPr lang="ro-RO" sz="1600" dirty="0">
                  <a:latin typeface="Courier New" pitchFamily="49" charset="0"/>
                  <a:ea typeface="MS Mincho" pitchFamily="49" charset="-128"/>
                </a:rPr>
                <a:t>8d 04 17  </a:t>
              </a:r>
              <a:r>
                <a:rPr lang="ro-RO" sz="1600" dirty="0" smtClean="0">
                  <a:latin typeface="Courier New" pitchFamily="49" charset="0"/>
                  <a:ea typeface="MS Mincho" pitchFamily="49" charset="-128"/>
                </a:rPr>
                <a:t>lea (</a:t>
              </a:r>
              <a:r>
                <a:rPr lang="ro-RO" sz="1600" dirty="0">
                  <a:latin typeface="Courier New" pitchFamily="49" charset="0"/>
                  <a:ea typeface="MS Mincho" pitchFamily="49" charset="-128"/>
                </a:rPr>
                <a:t>%rdi,%rdx,1),%rax                                  </a:t>
              </a:r>
              <a:r>
                <a:rPr lang="ro-RO" sz="1600" dirty="0" smtClean="0">
                  <a:latin typeface="Courier New" pitchFamily="49" charset="0"/>
                  <a:ea typeface="MS Mincho" pitchFamily="49" charset="-128"/>
                </a:rPr>
                <a:t> </a:t>
              </a:r>
            </a:p>
            <a:p>
              <a:pPr eaLnBrk="0" hangingPunct="0">
                <a:tabLst>
                  <a:tab pos="457200" algn="l"/>
                  <a:tab pos="1485900" algn="l"/>
                </a:tabLst>
              </a:pPr>
              <a:r>
                <a:rPr lang="ro-RO" sz="1600" dirty="0">
                  <a:latin typeface="Courier New" pitchFamily="49" charset="0"/>
                  <a:ea typeface="MS Mincho" pitchFamily="49" charset="-128"/>
                </a:rPr>
                <a:t> </a:t>
              </a:r>
              <a:r>
                <a:rPr lang="ro-RO" sz="1600" dirty="0" smtClean="0">
                  <a:latin typeface="Courier New" pitchFamily="49" charset="0"/>
                  <a:ea typeface="MS Mincho" pitchFamily="49" charset="-128"/>
                </a:rPr>
                <a:t> 4004d8</a:t>
              </a:r>
              <a:r>
                <a:rPr lang="ro-RO" sz="1600" dirty="0">
                  <a:latin typeface="Courier New" pitchFamily="49" charset="0"/>
                  <a:ea typeface="MS Mincho" pitchFamily="49" charset="-128"/>
                </a:rPr>
                <a:t>:  </a:t>
              </a:r>
              <a:r>
                <a:rPr lang="ro-RO" sz="1600" dirty="0" smtClean="0">
                  <a:latin typeface="Courier New" pitchFamily="49" charset="0"/>
                  <a:ea typeface="MS Mincho" pitchFamily="49" charset="-128"/>
                </a:rPr>
                <a:t>c3           retq </a:t>
              </a:r>
              <a:endParaRPr lang="en-US" sz="1600" dirty="0">
                <a:latin typeface="Courier New" pitchFamily="49" charset="0"/>
                <a:ea typeface="MS Mincho" pitchFamily="49" charset="-128"/>
              </a:endParaRPr>
            </a:p>
          </p:txBody>
        </p:sp>
        <p:sp>
          <p:nvSpPr>
            <p:cNvPr id="6" name="Rectangle 5"/>
            <p:cNvSpPr/>
            <p:nvPr/>
          </p:nvSpPr>
          <p:spPr bwMode="auto">
            <a:xfrm>
              <a:off x="2895600" y="3733800"/>
              <a:ext cx="1600200" cy="541253"/>
            </a:xfrm>
            <a:prstGeom prst="rect">
              <a:avLst/>
            </a:prstGeom>
            <a:noFill/>
            <a:ln w="38100" cap="flat" cmpd="sng" algn="ctr">
              <a:solidFill>
                <a:srgbClr val="00009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8" name="Straight Arrow Connector 7"/>
            <p:cNvCxnSpPr/>
            <p:nvPr/>
          </p:nvCxnSpPr>
          <p:spPr bwMode="auto">
            <a:xfrm flipH="1" flipV="1">
              <a:off x="4495800" y="4275053"/>
              <a:ext cx="533400" cy="449347"/>
            </a:xfrm>
            <a:prstGeom prst="straightConnector1">
              <a:avLst/>
            </a:prstGeom>
            <a:noFill/>
            <a:ln w="25400" cap="flat" cmpd="sng" algn="ctr">
              <a:solidFill>
                <a:srgbClr val="000090"/>
              </a:solidFill>
              <a:prstDash val="solid"/>
              <a:round/>
              <a:headEnd type="none" w="med" len="med"/>
              <a:tailEnd type="arrow"/>
            </a:ln>
            <a:effectLst/>
          </p:spPr>
        </p:cxnSp>
        <p:sp>
          <p:nvSpPr>
            <p:cNvPr id="9" name="TextBox 8"/>
            <p:cNvSpPr txBox="1"/>
            <p:nvPr/>
          </p:nvSpPr>
          <p:spPr>
            <a:xfrm>
              <a:off x="5017615" y="4539734"/>
              <a:ext cx="1620957" cy="369332"/>
            </a:xfrm>
            <a:prstGeom prst="rect">
              <a:avLst/>
            </a:prstGeom>
            <a:noFill/>
          </p:spPr>
          <p:txBody>
            <a:bodyPr wrap="none" rtlCol="0">
              <a:spAutoFit/>
            </a:bodyPr>
            <a:lstStyle/>
            <a:p>
              <a:r>
                <a:rPr lang="en-US" sz="1800" dirty="0" err="1" smtClean="0">
                  <a:latin typeface="Calibri" pitchFamily="34" charset="0"/>
                </a:rPr>
                <a:t>rax</a:t>
              </a:r>
              <a:r>
                <a:rPr lang="en-US" sz="1800" dirty="0" smtClean="0">
                  <a:latin typeface="Calibri" pitchFamily="34" charset="0"/>
                </a:rPr>
                <a:t> </a:t>
              </a:r>
              <a:r>
                <a:rPr lang="en-US" sz="1800" dirty="0" smtClean="0">
                  <a:latin typeface="Calibri" pitchFamily="34" charset="0"/>
                  <a:sym typeface="Wingdings"/>
                </a:rPr>
                <a:t> </a:t>
              </a:r>
              <a:r>
                <a:rPr lang="en-US" sz="1800" dirty="0" err="1" smtClean="0">
                  <a:latin typeface="Calibri" pitchFamily="34" charset="0"/>
                  <a:sym typeface="Wingdings"/>
                </a:rPr>
                <a:t>rdi</a:t>
              </a:r>
              <a:r>
                <a:rPr lang="en-US" sz="1800" dirty="0" smtClean="0">
                  <a:latin typeface="Calibri" pitchFamily="34" charset="0"/>
                  <a:sym typeface="Wingdings"/>
                </a:rPr>
                <a:t> + </a:t>
              </a:r>
              <a:r>
                <a:rPr lang="en-US" sz="1800" dirty="0" err="1" smtClean="0">
                  <a:latin typeface="Calibri" pitchFamily="34" charset="0"/>
                  <a:sym typeface="Wingdings"/>
                </a:rPr>
                <a:t>rdx</a:t>
              </a:r>
              <a:endParaRPr lang="en-US" sz="1800" dirty="0" smtClean="0">
                <a:latin typeface="Calibri" pitchFamily="34" charset="0"/>
              </a:endParaRPr>
            </a:p>
          </p:txBody>
        </p:sp>
      </p:grpSp>
      <p:sp>
        <p:nvSpPr>
          <p:cNvPr id="11" name="TextBox 10"/>
          <p:cNvSpPr txBox="1"/>
          <p:nvPr/>
        </p:nvSpPr>
        <p:spPr>
          <a:xfrm>
            <a:off x="5046635" y="4909066"/>
            <a:ext cx="3045307" cy="369332"/>
          </a:xfrm>
          <a:prstGeom prst="rect">
            <a:avLst/>
          </a:prstGeom>
          <a:noFill/>
        </p:spPr>
        <p:txBody>
          <a:bodyPr wrap="none" rtlCol="0">
            <a:spAutoFit/>
          </a:bodyPr>
          <a:lstStyle/>
          <a:p>
            <a:r>
              <a:rPr lang="en-US" sz="1800" dirty="0" smtClean="0">
                <a:latin typeface="Calibri" pitchFamily="34" charset="0"/>
              </a:rPr>
              <a:t>Gadget address = </a:t>
            </a:r>
            <a:r>
              <a:rPr lang="en-US" sz="1800" dirty="0" smtClean="0">
                <a:latin typeface="Courier New"/>
                <a:cs typeface="Courier New"/>
              </a:rPr>
              <a:t>0x4004d4</a:t>
            </a:r>
          </a:p>
        </p:txBody>
      </p:sp>
    </p:spTree>
    <p:extLst>
      <p:ext uri="{BB962C8B-B14F-4D97-AF65-F5344CB8AC3E}">
        <p14:creationId xmlns:p14="http://schemas.microsoft.com/office/powerpoint/2010/main" val="39998994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Gadget Example #2</a:t>
            </a:r>
            <a:endParaRPr lang="en-US" dirty="0"/>
          </a:p>
        </p:txBody>
      </p:sp>
      <p:sp>
        <p:nvSpPr>
          <p:cNvPr id="16" name="Content Placeholder 15"/>
          <p:cNvSpPr>
            <a:spLocks noGrp="1"/>
          </p:cNvSpPr>
          <p:nvPr>
            <p:ph idx="1"/>
          </p:nvPr>
        </p:nvSpPr>
        <p:spPr>
          <a:xfrm>
            <a:off x="396875" y="5562599"/>
            <a:ext cx="7896225" cy="771525"/>
          </a:xfrm>
        </p:spPr>
        <p:txBody>
          <a:bodyPr/>
          <a:lstStyle/>
          <a:p>
            <a:r>
              <a:rPr lang="en-US" dirty="0" smtClean="0"/>
              <a:t>Repurpose byte codes</a:t>
            </a:r>
            <a:endParaRPr lang="en-US" dirty="0"/>
          </a:p>
        </p:txBody>
      </p:sp>
      <p:sp>
        <p:nvSpPr>
          <p:cNvPr id="4" name="Rectangle 4"/>
          <p:cNvSpPr>
            <a:spLocks noChangeArrowheads="1"/>
          </p:cNvSpPr>
          <p:nvPr/>
        </p:nvSpPr>
        <p:spPr bwMode="auto">
          <a:xfrm>
            <a:off x="457200" y="1447800"/>
            <a:ext cx="3429000" cy="828432"/>
          </a:xfrm>
          <a:prstGeom prst="rect">
            <a:avLst/>
          </a:prstGeom>
          <a:solidFill>
            <a:srgbClr val="F6F5BD"/>
          </a:solidFill>
          <a:ln w="12700">
            <a:solidFill>
              <a:schemeClr val="tx1"/>
            </a:solidFill>
            <a:miter lim="800000"/>
            <a:headEnd/>
            <a:tailEnd/>
          </a:ln>
        </p:spPr>
        <p:txBody>
          <a:bodyPr wrap="square" lIns="90487" tIns="44450" rIns="90487" bIns="44450">
            <a:spAutoFit/>
          </a:bodyPr>
          <a:lstStyle/>
          <a:p>
            <a:pPr eaLnBrk="0" hangingPunct="0">
              <a:tabLst>
                <a:tab pos="457200" algn="l"/>
                <a:tab pos="1485900" algn="l"/>
              </a:tabLst>
            </a:pPr>
            <a:r>
              <a:rPr lang="en-US" sz="1600" dirty="0">
                <a:latin typeface="Courier New" pitchFamily="49" charset="0"/>
                <a:ea typeface="MS Mincho" pitchFamily="49" charset="-128"/>
              </a:rPr>
              <a:t>void </a:t>
            </a:r>
            <a:r>
              <a:rPr lang="en-US" sz="1600" dirty="0" err="1">
                <a:latin typeface="Courier New" pitchFamily="49" charset="0"/>
                <a:ea typeface="MS Mincho" pitchFamily="49" charset="-128"/>
              </a:rPr>
              <a:t>setval</a:t>
            </a:r>
            <a:r>
              <a:rPr lang="en-US" sz="1600" dirty="0">
                <a:latin typeface="Courier New" pitchFamily="49" charset="0"/>
                <a:ea typeface="MS Mincho" pitchFamily="49" charset="-128"/>
              </a:rPr>
              <a:t>(unsigned *p) {                                                                         </a:t>
            </a:r>
          </a:p>
          <a:p>
            <a:pPr eaLnBrk="0" hangingPunct="0">
              <a:tabLst>
                <a:tab pos="457200" algn="l"/>
                <a:tab pos="1485900" algn="l"/>
              </a:tabLst>
            </a:pPr>
            <a:r>
              <a:rPr lang="en-US" sz="1600" dirty="0">
                <a:latin typeface="Courier New" pitchFamily="49" charset="0"/>
                <a:ea typeface="MS Mincho" pitchFamily="49" charset="-128"/>
              </a:rPr>
              <a:t>    *p = 3347663060u;                                                                              </a:t>
            </a:r>
          </a:p>
          <a:p>
            <a:pPr eaLnBrk="0" hangingPunct="0">
              <a:tabLst>
                <a:tab pos="457200" algn="l"/>
                <a:tab pos="1485900" algn="l"/>
              </a:tabLst>
            </a:pPr>
            <a:r>
              <a:rPr lang="en-US" sz="1600" dirty="0" smtClean="0">
                <a:latin typeface="Courier New" pitchFamily="49" charset="0"/>
                <a:ea typeface="MS Mincho" pitchFamily="49" charset="-128"/>
              </a:rPr>
              <a:t>}</a:t>
            </a:r>
            <a:endParaRPr lang="en-US" sz="1600" dirty="0">
              <a:latin typeface="Courier New" pitchFamily="49" charset="0"/>
              <a:ea typeface="MS Mincho" pitchFamily="49" charset="-128"/>
            </a:endParaRPr>
          </a:p>
        </p:txBody>
      </p:sp>
      <p:sp>
        <p:nvSpPr>
          <p:cNvPr id="5" name="Rectangle 4"/>
          <p:cNvSpPr>
            <a:spLocks noChangeArrowheads="1"/>
          </p:cNvSpPr>
          <p:nvPr/>
        </p:nvSpPr>
        <p:spPr bwMode="auto">
          <a:xfrm>
            <a:off x="1600200" y="3200400"/>
            <a:ext cx="6858000" cy="1074653"/>
          </a:xfrm>
          <a:prstGeom prst="rect">
            <a:avLst/>
          </a:prstGeom>
          <a:solidFill>
            <a:srgbClr val="F1C7C7"/>
          </a:solidFill>
          <a:ln w="12700">
            <a:solidFill>
              <a:schemeClr val="tx1"/>
            </a:solidFill>
            <a:miter lim="800000"/>
            <a:headEnd/>
            <a:tailEnd/>
          </a:ln>
        </p:spPr>
        <p:txBody>
          <a:bodyPr wrap="square" lIns="90487" tIns="44450" rIns="90487" bIns="44450">
            <a:spAutoFit/>
          </a:bodyPr>
          <a:lstStyle/>
          <a:p>
            <a:pPr eaLnBrk="0" hangingPunct="0">
              <a:tabLst>
                <a:tab pos="457200" algn="l"/>
                <a:tab pos="1485900" algn="l"/>
              </a:tabLst>
            </a:pPr>
            <a:r>
              <a:rPr lang="da-DK" sz="1600" dirty="0" smtClean="0">
                <a:latin typeface="Courier New" pitchFamily="49" charset="0"/>
                <a:ea typeface="MS Mincho" pitchFamily="49" charset="-128"/>
              </a:rPr>
              <a:t>&lt;</a:t>
            </a:r>
            <a:r>
              <a:rPr lang="da-DK" sz="1600" dirty="0" err="1">
                <a:latin typeface="Courier New" pitchFamily="49" charset="0"/>
                <a:ea typeface="MS Mincho" pitchFamily="49" charset="-128"/>
              </a:rPr>
              <a:t>setval</a:t>
            </a:r>
            <a:r>
              <a:rPr lang="da-DK" sz="1600" dirty="0">
                <a:latin typeface="Courier New" pitchFamily="49" charset="0"/>
                <a:ea typeface="MS Mincho" pitchFamily="49" charset="-128"/>
              </a:rPr>
              <a:t>&gt;:</a:t>
            </a:r>
          </a:p>
          <a:p>
            <a:pPr eaLnBrk="0" hangingPunct="0">
              <a:tabLst>
                <a:tab pos="457200" algn="l"/>
                <a:tab pos="1485900" algn="l"/>
              </a:tabLst>
            </a:pPr>
            <a:r>
              <a:rPr lang="da-DK" sz="1600" dirty="0">
                <a:latin typeface="Courier New" pitchFamily="49" charset="0"/>
                <a:ea typeface="MS Mincho" pitchFamily="49" charset="-128"/>
              </a:rPr>
              <a:t>  4004d9</a:t>
            </a:r>
            <a:r>
              <a:rPr lang="da-DK" sz="1600" dirty="0" smtClean="0">
                <a:latin typeface="Courier New" pitchFamily="49" charset="0"/>
                <a:ea typeface="MS Mincho" pitchFamily="49" charset="-128"/>
              </a:rPr>
              <a:t>:  c7 </a:t>
            </a:r>
            <a:r>
              <a:rPr lang="da-DK" sz="1600" dirty="0">
                <a:latin typeface="Courier New" pitchFamily="49" charset="0"/>
                <a:ea typeface="MS Mincho" pitchFamily="49" charset="-128"/>
              </a:rPr>
              <a:t>07 d4 48 89 </a:t>
            </a:r>
            <a:r>
              <a:rPr lang="da-DK" sz="1600" dirty="0" smtClean="0">
                <a:latin typeface="Courier New" pitchFamily="49" charset="0"/>
                <a:ea typeface="MS Mincho" pitchFamily="49" charset="-128"/>
              </a:rPr>
              <a:t>c7  </a:t>
            </a:r>
            <a:r>
              <a:rPr lang="da-DK" sz="1600" dirty="0" err="1" smtClean="0">
                <a:latin typeface="Courier New" pitchFamily="49" charset="0"/>
                <a:ea typeface="MS Mincho" pitchFamily="49" charset="-128"/>
              </a:rPr>
              <a:t>movl</a:t>
            </a:r>
            <a:r>
              <a:rPr lang="da-DK" sz="1600" dirty="0" smtClean="0">
                <a:latin typeface="Courier New" pitchFamily="49" charset="0"/>
                <a:ea typeface="MS Mincho" pitchFamily="49" charset="-128"/>
              </a:rPr>
              <a:t>  $</a:t>
            </a:r>
            <a:r>
              <a:rPr lang="da-DK" sz="1600" dirty="0">
                <a:latin typeface="Courier New" pitchFamily="49" charset="0"/>
                <a:ea typeface="MS Mincho" pitchFamily="49" charset="-128"/>
              </a:rPr>
              <a:t>0xc78948d4,(%</a:t>
            </a:r>
            <a:r>
              <a:rPr lang="da-DK" sz="1600" dirty="0" err="1">
                <a:latin typeface="Courier New" pitchFamily="49" charset="0"/>
                <a:ea typeface="MS Mincho" pitchFamily="49" charset="-128"/>
              </a:rPr>
              <a:t>rdi</a:t>
            </a:r>
            <a:r>
              <a:rPr lang="da-DK" sz="1600" dirty="0">
                <a:latin typeface="Courier New" pitchFamily="49" charset="0"/>
                <a:ea typeface="MS Mincho" pitchFamily="49" charset="-128"/>
              </a:rPr>
              <a:t>)</a:t>
            </a:r>
          </a:p>
          <a:p>
            <a:pPr eaLnBrk="0" hangingPunct="0">
              <a:tabLst>
                <a:tab pos="457200" algn="l"/>
                <a:tab pos="1485900" algn="l"/>
              </a:tabLst>
            </a:pPr>
            <a:r>
              <a:rPr lang="da-DK" sz="1600" dirty="0">
                <a:latin typeface="Courier New" pitchFamily="49" charset="0"/>
                <a:ea typeface="MS Mincho" pitchFamily="49" charset="-128"/>
              </a:rPr>
              <a:t>  4004df</a:t>
            </a:r>
            <a:r>
              <a:rPr lang="da-DK" sz="1600" dirty="0" smtClean="0">
                <a:latin typeface="Courier New" pitchFamily="49" charset="0"/>
                <a:ea typeface="MS Mincho" pitchFamily="49" charset="-128"/>
              </a:rPr>
              <a:t>:  c3                 </a:t>
            </a:r>
            <a:r>
              <a:rPr lang="da-DK" sz="1600" dirty="0" err="1" smtClean="0">
                <a:latin typeface="Courier New" pitchFamily="49" charset="0"/>
                <a:ea typeface="MS Mincho" pitchFamily="49" charset="-128"/>
              </a:rPr>
              <a:t>retq</a:t>
            </a:r>
            <a:endParaRPr lang="da-DK" sz="1600" dirty="0">
              <a:latin typeface="Courier New" pitchFamily="49" charset="0"/>
              <a:ea typeface="MS Mincho" pitchFamily="49" charset="-128"/>
            </a:endParaRPr>
          </a:p>
          <a:p>
            <a:pPr eaLnBrk="0" hangingPunct="0">
              <a:tabLst>
                <a:tab pos="457200" algn="l"/>
                <a:tab pos="1485900" algn="l"/>
              </a:tabLst>
            </a:pPr>
            <a:endParaRPr lang="en-US" sz="1600" dirty="0">
              <a:latin typeface="Courier New" pitchFamily="49" charset="0"/>
              <a:ea typeface="MS Mincho" pitchFamily="49" charset="-128"/>
            </a:endParaRPr>
          </a:p>
        </p:txBody>
      </p:sp>
      <p:sp>
        <p:nvSpPr>
          <p:cNvPr id="6" name="Rectangle 5"/>
          <p:cNvSpPr/>
          <p:nvPr/>
        </p:nvSpPr>
        <p:spPr bwMode="auto">
          <a:xfrm>
            <a:off x="2895600" y="3733801"/>
            <a:ext cx="457200" cy="304800"/>
          </a:xfrm>
          <a:prstGeom prst="rect">
            <a:avLst/>
          </a:prstGeom>
          <a:noFill/>
          <a:ln w="38100" cap="flat" cmpd="sng" algn="ctr">
            <a:solidFill>
              <a:srgbClr val="00009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8" name="Straight Arrow Connector 7"/>
          <p:cNvCxnSpPr/>
          <p:nvPr/>
        </p:nvCxnSpPr>
        <p:spPr bwMode="auto">
          <a:xfrm flipH="1" flipV="1">
            <a:off x="4419600" y="4275053"/>
            <a:ext cx="609600" cy="449348"/>
          </a:xfrm>
          <a:prstGeom prst="straightConnector1">
            <a:avLst/>
          </a:prstGeom>
          <a:noFill/>
          <a:ln w="25400" cap="flat" cmpd="sng" algn="ctr">
            <a:solidFill>
              <a:srgbClr val="000090"/>
            </a:solidFill>
            <a:prstDash val="solid"/>
            <a:round/>
            <a:headEnd type="none" w="med" len="med"/>
            <a:tailEnd type="arrow"/>
          </a:ln>
          <a:effectLst/>
        </p:spPr>
      </p:cxnSp>
      <p:sp>
        <p:nvSpPr>
          <p:cNvPr id="9" name="TextBox 8"/>
          <p:cNvSpPr txBox="1"/>
          <p:nvPr/>
        </p:nvSpPr>
        <p:spPr>
          <a:xfrm>
            <a:off x="5017615" y="4539734"/>
            <a:ext cx="1095172" cy="369332"/>
          </a:xfrm>
          <a:prstGeom prst="rect">
            <a:avLst/>
          </a:prstGeom>
          <a:noFill/>
        </p:spPr>
        <p:txBody>
          <a:bodyPr wrap="none" rtlCol="0">
            <a:spAutoFit/>
          </a:bodyPr>
          <a:lstStyle/>
          <a:p>
            <a:r>
              <a:rPr lang="en-US" sz="1800" dirty="0" err="1" smtClean="0">
                <a:latin typeface="Calibri" pitchFamily="34" charset="0"/>
              </a:rPr>
              <a:t>rdi</a:t>
            </a:r>
            <a:r>
              <a:rPr lang="en-US" sz="1800" dirty="0" smtClean="0">
                <a:latin typeface="Calibri" pitchFamily="34" charset="0"/>
              </a:rPr>
              <a:t> </a:t>
            </a:r>
            <a:r>
              <a:rPr lang="en-US" sz="1800" dirty="0" smtClean="0">
                <a:latin typeface="Calibri" pitchFamily="34" charset="0"/>
                <a:sym typeface="Wingdings"/>
              </a:rPr>
              <a:t> </a:t>
            </a:r>
            <a:r>
              <a:rPr lang="en-US" sz="1800" dirty="0" err="1" smtClean="0">
                <a:latin typeface="Calibri" pitchFamily="34" charset="0"/>
                <a:sym typeface="Wingdings"/>
              </a:rPr>
              <a:t>rax</a:t>
            </a:r>
            <a:endParaRPr lang="en-US" sz="1800" dirty="0" smtClean="0">
              <a:latin typeface="Calibri" pitchFamily="34" charset="0"/>
            </a:endParaRPr>
          </a:p>
        </p:txBody>
      </p:sp>
      <p:sp>
        <p:nvSpPr>
          <p:cNvPr id="12" name="Rectangle 11"/>
          <p:cNvSpPr/>
          <p:nvPr/>
        </p:nvSpPr>
        <p:spPr bwMode="auto">
          <a:xfrm>
            <a:off x="4038600" y="3429000"/>
            <a:ext cx="1143000" cy="380999"/>
          </a:xfrm>
          <a:prstGeom prst="rect">
            <a:avLst/>
          </a:prstGeom>
          <a:noFill/>
          <a:ln w="38100" cap="flat" cmpd="sng" algn="ctr">
            <a:solidFill>
              <a:srgbClr val="00009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1" name="TextBox 10"/>
          <p:cNvSpPr txBox="1"/>
          <p:nvPr/>
        </p:nvSpPr>
        <p:spPr>
          <a:xfrm>
            <a:off x="5046635" y="4909066"/>
            <a:ext cx="3045307" cy="369332"/>
          </a:xfrm>
          <a:prstGeom prst="rect">
            <a:avLst/>
          </a:prstGeom>
          <a:noFill/>
        </p:spPr>
        <p:txBody>
          <a:bodyPr wrap="none" rtlCol="0">
            <a:spAutoFit/>
          </a:bodyPr>
          <a:lstStyle/>
          <a:p>
            <a:r>
              <a:rPr lang="en-US" sz="1800" dirty="0" smtClean="0">
                <a:latin typeface="Calibri" pitchFamily="34" charset="0"/>
              </a:rPr>
              <a:t>Gadget address = </a:t>
            </a:r>
            <a:r>
              <a:rPr lang="en-US" sz="1800" dirty="0" smtClean="0">
                <a:latin typeface="Courier New"/>
                <a:cs typeface="Courier New"/>
              </a:rPr>
              <a:t>0x4004dc</a:t>
            </a:r>
          </a:p>
        </p:txBody>
      </p:sp>
      <p:cxnSp>
        <p:nvCxnSpPr>
          <p:cNvPr id="13" name="Straight Arrow Connector 12"/>
          <p:cNvCxnSpPr/>
          <p:nvPr/>
        </p:nvCxnSpPr>
        <p:spPr bwMode="auto">
          <a:xfrm flipH="1">
            <a:off x="4648200" y="2743200"/>
            <a:ext cx="228600" cy="685801"/>
          </a:xfrm>
          <a:prstGeom prst="straightConnector1">
            <a:avLst/>
          </a:prstGeom>
          <a:noFill/>
          <a:ln w="25400" cap="flat" cmpd="sng" algn="ctr">
            <a:solidFill>
              <a:srgbClr val="000090"/>
            </a:solidFill>
            <a:prstDash val="solid"/>
            <a:round/>
            <a:headEnd type="none" w="med" len="med"/>
            <a:tailEnd type="arrow"/>
          </a:ln>
          <a:effectLst/>
        </p:spPr>
      </p:cxnSp>
      <p:sp>
        <p:nvSpPr>
          <p:cNvPr id="7" name="TextBox 6"/>
          <p:cNvSpPr txBox="1"/>
          <p:nvPr/>
        </p:nvSpPr>
        <p:spPr>
          <a:xfrm>
            <a:off x="5017615" y="2743200"/>
            <a:ext cx="3150242" cy="369332"/>
          </a:xfrm>
          <a:prstGeom prst="rect">
            <a:avLst/>
          </a:prstGeom>
          <a:noFill/>
        </p:spPr>
        <p:txBody>
          <a:bodyPr wrap="none" rtlCol="0">
            <a:spAutoFit/>
          </a:bodyPr>
          <a:lstStyle/>
          <a:p>
            <a:r>
              <a:rPr lang="en-US" sz="1800" dirty="0" smtClean="0">
                <a:latin typeface="Calibri" pitchFamily="34" charset="0"/>
              </a:rPr>
              <a:t>Encodes </a:t>
            </a:r>
            <a:r>
              <a:rPr lang="en-US" sz="1800" dirty="0" err="1" smtClean="0">
                <a:latin typeface="Courier New"/>
                <a:cs typeface="Courier New"/>
              </a:rPr>
              <a:t>movq</a:t>
            </a:r>
            <a:r>
              <a:rPr lang="en-US" sz="1800" dirty="0" smtClean="0">
                <a:latin typeface="Courier New"/>
                <a:cs typeface="Courier New"/>
              </a:rPr>
              <a:t> %</a:t>
            </a:r>
            <a:r>
              <a:rPr lang="en-US" sz="1800" dirty="0" err="1" smtClean="0">
                <a:latin typeface="Courier New"/>
                <a:cs typeface="Courier New"/>
              </a:rPr>
              <a:t>rax</a:t>
            </a:r>
            <a:r>
              <a:rPr lang="en-US" sz="1800" dirty="0" smtClean="0">
                <a:latin typeface="Courier New"/>
                <a:cs typeface="Courier New"/>
              </a:rPr>
              <a:t>, %</a:t>
            </a:r>
            <a:r>
              <a:rPr lang="en-US" sz="1800" dirty="0" err="1" smtClean="0">
                <a:latin typeface="Courier New"/>
                <a:cs typeface="Courier New"/>
              </a:rPr>
              <a:t>rdi</a:t>
            </a:r>
            <a:endParaRPr lang="en-US" sz="1800" dirty="0" smtClean="0">
              <a:latin typeface="Courier New"/>
              <a:cs typeface="Courier New"/>
            </a:endParaRPr>
          </a:p>
        </p:txBody>
      </p:sp>
    </p:spTree>
    <p:extLst>
      <p:ext uri="{BB962C8B-B14F-4D97-AF65-F5344CB8AC3E}">
        <p14:creationId xmlns:p14="http://schemas.microsoft.com/office/powerpoint/2010/main" val="28994723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ROP Execution</a:t>
            </a:r>
            <a:endParaRPr lang="en-US" dirty="0"/>
          </a:p>
        </p:txBody>
      </p:sp>
      <p:sp>
        <p:nvSpPr>
          <p:cNvPr id="3" name="Content Placeholder 2"/>
          <p:cNvSpPr>
            <a:spLocks noGrp="1"/>
          </p:cNvSpPr>
          <p:nvPr>
            <p:ph idx="1"/>
          </p:nvPr>
        </p:nvSpPr>
        <p:spPr>
          <a:xfrm>
            <a:off x="396875" y="4724399"/>
            <a:ext cx="7896225" cy="1609725"/>
          </a:xfrm>
        </p:spPr>
        <p:txBody>
          <a:bodyPr/>
          <a:lstStyle/>
          <a:p>
            <a:r>
              <a:rPr lang="en-US" dirty="0" smtClean="0"/>
              <a:t>Trigger with </a:t>
            </a:r>
            <a:r>
              <a:rPr lang="en-US" dirty="0" smtClean="0">
                <a:latin typeface="Courier New"/>
                <a:cs typeface="Courier New"/>
              </a:rPr>
              <a:t>ret</a:t>
            </a:r>
            <a:r>
              <a:rPr lang="en-US" dirty="0" smtClean="0"/>
              <a:t> instruction</a:t>
            </a:r>
          </a:p>
          <a:p>
            <a:pPr lvl="1"/>
            <a:r>
              <a:rPr lang="en-US" dirty="0" smtClean="0"/>
              <a:t>Will start executing Gadget 1</a:t>
            </a:r>
          </a:p>
          <a:p>
            <a:r>
              <a:rPr lang="en-US" dirty="0" smtClean="0"/>
              <a:t>Final </a:t>
            </a:r>
            <a:r>
              <a:rPr lang="en-US" dirty="0" smtClean="0">
                <a:latin typeface="Courier New"/>
                <a:cs typeface="Courier New"/>
              </a:rPr>
              <a:t>ret</a:t>
            </a:r>
            <a:r>
              <a:rPr lang="en-US" dirty="0" smtClean="0"/>
              <a:t> in each gadget will start next one</a:t>
            </a:r>
            <a:endParaRPr lang="en-US" dirty="0"/>
          </a:p>
        </p:txBody>
      </p:sp>
      <p:grpSp>
        <p:nvGrpSpPr>
          <p:cNvPr id="23" name="Group 22"/>
          <p:cNvGrpSpPr/>
          <p:nvPr/>
        </p:nvGrpSpPr>
        <p:grpSpPr>
          <a:xfrm>
            <a:off x="2057400" y="1257300"/>
            <a:ext cx="4191000" cy="2286000"/>
            <a:chOff x="2362200" y="2133600"/>
            <a:chExt cx="4191000" cy="2286000"/>
          </a:xfrm>
        </p:grpSpPr>
        <p:sp>
          <p:nvSpPr>
            <p:cNvPr id="4" name="Rectangle 3"/>
            <p:cNvSpPr/>
            <p:nvPr/>
          </p:nvSpPr>
          <p:spPr>
            <a:xfrm>
              <a:off x="2895600" y="3810000"/>
              <a:ext cx="1066800" cy="304800"/>
            </a:xfrm>
            <a:prstGeom prst="rect">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895600" y="3505200"/>
              <a:ext cx="1066800" cy="304800"/>
            </a:xfrm>
            <a:prstGeom prst="rect">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2895600" y="2895600"/>
              <a:ext cx="1066800" cy="609600"/>
            </a:xfrm>
            <a:prstGeom prst="rect">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wrap="none" tIns="0" bIns="0" rtlCol="0" anchor="ctr" anchorCtr="1"/>
            <a:lstStyle/>
            <a:p>
              <a:pPr algn="ctr"/>
              <a:endParaRPr lang="en-US" sz="1200" dirty="0" smtClean="0">
                <a:solidFill>
                  <a:srgbClr val="000000"/>
                </a:solidFill>
                <a:latin typeface="Wingdings"/>
                <a:ea typeface="Wingdings"/>
                <a:cs typeface="Wingdings"/>
                <a:sym typeface="Wingdings"/>
              </a:endParaRPr>
            </a:p>
            <a:p>
              <a:pPr algn="ctr"/>
              <a:r>
                <a:rPr lang="en-US" sz="1200" dirty="0" smtClean="0">
                  <a:solidFill>
                    <a:srgbClr val="000000"/>
                  </a:solidFill>
                  <a:latin typeface="Wingdings"/>
                  <a:ea typeface="Wingdings"/>
                  <a:cs typeface="Wingdings"/>
                  <a:sym typeface="Wingdings"/>
                </a:rPr>
                <a:t></a:t>
              </a:r>
            </a:p>
            <a:p>
              <a:pPr algn="ctr"/>
              <a:r>
                <a:rPr lang="en-US" sz="1200" dirty="0" smtClean="0">
                  <a:solidFill>
                    <a:srgbClr val="000000"/>
                  </a:solidFill>
                  <a:latin typeface="Wingdings"/>
                  <a:ea typeface="Wingdings"/>
                  <a:cs typeface="Wingdings"/>
                  <a:sym typeface="Wingdings"/>
                </a:rPr>
                <a:t></a:t>
              </a:r>
              <a:endParaRPr lang="en-US" sz="1200" dirty="0" smtClean="0">
                <a:solidFill>
                  <a:srgbClr val="000000"/>
                </a:solidFill>
              </a:endParaRPr>
            </a:p>
            <a:p>
              <a:pPr algn="ctr"/>
              <a:r>
                <a:rPr lang="en-US" sz="1200" dirty="0" smtClean="0">
                  <a:solidFill>
                    <a:srgbClr val="000000"/>
                  </a:solidFill>
                  <a:latin typeface="Wingdings"/>
                  <a:ea typeface="Wingdings"/>
                  <a:cs typeface="Wingdings"/>
                  <a:sym typeface="Wingdings"/>
                </a:rPr>
                <a:t></a:t>
              </a:r>
              <a:endParaRPr lang="en-US" sz="1200" dirty="0" smtClean="0">
                <a:solidFill>
                  <a:srgbClr val="000000"/>
                </a:solidFill>
              </a:endParaRPr>
            </a:p>
            <a:p>
              <a:pPr algn="ctr"/>
              <a:endParaRPr lang="en-US" sz="1200" dirty="0">
                <a:solidFill>
                  <a:srgbClr val="000000"/>
                </a:solidFill>
              </a:endParaRPr>
            </a:p>
          </p:txBody>
        </p:sp>
        <p:sp>
          <p:nvSpPr>
            <p:cNvPr id="7" name="Rectangle 6"/>
            <p:cNvSpPr/>
            <p:nvPr/>
          </p:nvSpPr>
          <p:spPr>
            <a:xfrm>
              <a:off x="2895600" y="2590800"/>
              <a:ext cx="1066800" cy="304800"/>
            </a:xfrm>
            <a:prstGeom prst="rect">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6248400" y="4038600"/>
              <a:ext cx="304800" cy="381000"/>
            </a:xfrm>
            <a:prstGeom prst="rect">
              <a:avLst/>
            </a:prstGeom>
            <a:solidFill>
              <a:schemeClr val="bg2"/>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200" dirty="0">
                  <a:solidFill>
                    <a:schemeClr val="tx1"/>
                  </a:solidFill>
                  <a:latin typeface="Courier New"/>
                  <a:cs typeface="Courier New"/>
                </a:rPr>
                <a:t>c</a:t>
              </a:r>
              <a:r>
                <a:rPr lang="en-US" sz="1200" dirty="0" smtClean="0">
                  <a:solidFill>
                    <a:schemeClr val="tx1"/>
                  </a:solidFill>
                  <a:latin typeface="Courier New"/>
                  <a:cs typeface="Courier New"/>
                </a:rPr>
                <a:t>3</a:t>
              </a:r>
              <a:endParaRPr lang="en-US" sz="1200" dirty="0">
                <a:solidFill>
                  <a:schemeClr val="tx1"/>
                </a:solidFill>
                <a:latin typeface="Courier New"/>
                <a:cs typeface="Courier New"/>
              </a:endParaRPr>
            </a:p>
          </p:txBody>
        </p:sp>
        <p:sp>
          <p:nvSpPr>
            <p:cNvPr id="10" name="Rectangle 9"/>
            <p:cNvSpPr/>
            <p:nvPr/>
          </p:nvSpPr>
          <p:spPr>
            <a:xfrm>
              <a:off x="4724400" y="4038600"/>
              <a:ext cx="1828800" cy="381000"/>
            </a:xfrm>
            <a:prstGeom prst="rect">
              <a:avLst/>
            </a:prstGeom>
            <a:no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latin typeface="Calibri"/>
                  <a:cs typeface="Calibri"/>
                </a:rPr>
                <a:t>Gadget 1 code</a:t>
              </a:r>
              <a:endParaRPr lang="en-US" sz="1200" dirty="0">
                <a:solidFill>
                  <a:srgbClr val="000000"/>
                </a:solidFill>
                <a:latin typeface="Calibri"/>
                <a:cs typeface="Calibri"/>
              </a:endParaRPr>
            </a:p>
          </p:txBody>
        </p:sp>
        <p:sp>
          <p:nvSpPr>
            <p:cNvPr id="12" name="Rectangle 11"/>
            <p:cNvSpPr/>
            <p:nvPr/>
          </p:nvSpPr>
          <p:spPr>
            <a:xfrm>
              <a:off x="6248400" y="3352800"/>
              <a:ext cx="304800" cy="381000"/>
            </a:xfrm>
            <a:prstGeom prst="rect">
              <a:avLst/>
            </a:prstGeom>
            <a:solidFill>
              <a:schemeClr val="bg2"/>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200" dirty="0">
                  <a:solidFill>
                    <a:schemeClr val="tx1"/>
                  </a:solidFill>
                  <a:latin typeface="Courier New"/>
                  <a:cs typeface="Courier New"/>
                </a:rPr>
                <a:t>c</a:t>
              </a:r>
              <a:r>
                <a:rPr lang="en-US" sz="1200" dirty="0" smtClean="0">
                  <a:solidFill>
                    <a:schemeClr val="tx1"/>
                  </a:solidFill>
                  <a:latin typeface="Courier New"/>
                  <a:cs typeface="Courier New"/>
                </a:rPr>
                <a:t>3</a:t>
              </a:r>
              <a:endParaRPr lang="en-US" sz="1200" dirty="0">
                <a:solidFill>
                  <a:schemeClr val="tx1"/>
                </a:solidFill>
                <a:latin typeface="Courier New"/>
                <a:cs typeface="Courier New"/>
              </a:endParaRPr>
            </a:p>
          </p:txBody>
        </p:sp>
        <p:sp>
          <p:nvSpPr>
            <p:cNvPr id="13" name="Rectangle 12"/>
            <p:cNvSpPr/>
            <p:nvPr/>
          </p:nvSpPr>
          <p:spPr>
            <a:xfrm>
              <a:off x="4724400" y="3352800"/>
              <a:ext cx="1828800" cy="381000"/>
            </a:xfrm>
            <a:prstGeom prst="rect">
              <a:avLst/>
            </a:prstGeom>
            <a:no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latin typeface="Calibri"/>
                  <a:cs typeface="Calibri"/>
                </a:rPr>
                <a:t>Gadget 2 code</a:t>
              </a:r>
              <a:endParaRPr lang="en-US" sz="1200" dirty="0">
                <a:solidFill>
                  <a:srgbClr val="000000"/>
                </a:solidFill>
                <a:latin typeface="Calibri"/>
                <a:cs typeface="Calibri"/>
              </a:endParaRPr>
            </a:p>
          </p:txBody>
        </p:sp>
        <p:sp>
          <p:nvSpPr>
            <p:cNvPr id="15" name="Rectangle 14"/>
            <p:cNvSpPr/>
            <p:nvPr/>
          </p:nvSpPr>
          <p:spPr>
            <a:xfrm>
              <a:off x="6248400" y="2362200"/>
              <a:ext cx="304800" cy="381000"/>
            </a:xfrm>
            <a:prstGeom prst="rect">
              <a:avLst/>
            </a:prstGeom>
            <a:solidFill>
              <a:schemeClr val="bg2"/>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200" dirty="0">
                  <a:solidFill>
                    <a:schemeClr val="tx1"/>
                  </a:solidFill>
                  <a:latin typeface="Courier New"/>
                  <a:cs typeface="Courier New"/>
                </a:rPr>
                <a:t>c</a:t>
              </a:r>
              <a:r>
                <a:rPr lang="en-US" sz="1200" dirty="0" smtClean="0">
                  <a:solidFill>
                    <a:schemeClr val="tx1"/>
                  </a:solidFill>
                  <a:latin typeface="Courier New"/>
                  <a:cs typeface="Courier New"/>
                </a:rPr>
                <a:t>3</a:t>
              </a:r>
              <a:endParaRPr lang="en-US" sz="1200" dirty="0">
                <a:solidFill>
                  <a:schemeClr val="tx1"/>
                </a:solidFill>
                <a:latin typeface="Courier New"/>
                <a:cs typeface="Courier New"/>
              </a:endParaRPr>
            </a:p>
          </p:txBody>
        </p:sp>
        <p:sp>
          <p:nvSpPr>
            <p:cNvPr id="16" name="Rectangle 15"/>
            <p:cNvSpPr/>
            <p:nvPr/>
          </p:nvSpPr>
          <p:spPr>
            <a:xfrm>
              <a:off x="4724400" y="2362200"/>
              <a:ext cx="1828800" cy="381000"/>
            </a:xfrm>
            <a:prstGeom prst="rect">
              <a:avLst/>
            </a:prstGeom>
            <a:no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latin typeface="Calibri"/>
                  <a:cs typeface="Calibri"/>
                </a:rPr>
                <a:t>Gadget </a:t>
              </a:r>
              <a:r>
                <a:rPr lang="en-US" sz="1200" i="1" dirty="0" smtClean="0">
                  <a:solidFill>
                    <a:srgbClr val="000000"/>
                  </a:solidFill>
                  <a:latin typeface="Calibri"/>
                  <a:cs typeface="Calibri"/>
                </a:rPr>
                <a:t>n</a:t>
              </a:r>
              <a:r>
                <a:rPr lang="en-US" sz="1200" dirty="0" smtClean="0">
                  <a:solidFill>
                    <a:srgbClr val="000000"/>
                  </a:solidFill>
                  <a:latin typeface="Calibri"/>
                  <a:cs typeface="Calibri"/>
                </a:rPr>
                <a:t> code</a:t>
              </a:r>
              <a:endParaRPr lang="en-US" sz="1200" dirty="0">
                <a:solidFill>
                  <a:srgbClr val="000000"/>
                </a:solidFill>
                <a:latin typeface="Calibri"/>
                <a:cs typeface="Calibri"/>
              </a:endParaRPr>
            </a:p>
          </p:txBody>
        </p:sp>
        <p:cxnSp>
          <p:nvCxnSpPr>
            <p:cNvPr id="17" name="Straight Arrow Connector 16"/>
            <p:cNvCxnSpPr>
              <a:endCxn id="10" idx="1"/>
            </p:cNvCxnSpPr>
            <p:nvPr/>
          </p:nvCxnSpPr>
          <p:spPr>
            <a:xfrm>
              <a:off x="3429000" y="3962400"/>
              <a:ext cx="1295400" cy="266700"/>
            </a:xfrm>
            <a:prstGeom prst="straightConnector1">
              <a:avLst/>
            </a:prstGeom>
            <a:ln>
              <a:solidFill>
                <a:srgbClr val="000000"/>
              </a:solidFill>
              <a:headEnd type="oval" w="lg" len="lg"/>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13" idx="1"/>
            </p:cNvCxnSpPr>
            <p:nvPr/>
          </p:nvCxnSpPr>
          <p:spPr>
            <a:xfrm flipV="1">
              <a:off x="3429000" y="3543300"/>
              <a:ext cx="1295400" cy="114300"/>
            </a:xfrm>
            <a:prstGeom prst="straightConnector1">
              <a:avLst/>
            </a:prstGeom>
            <a:ln>
              <a:solidFill>
                <a:srgbClr val="000000"/>
              </a:solidFill>
              <a:headEnd type="oval" w="lg" len="lg"/>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endCxn id="16" idx="1"/>
            </p:cNvCxnSpPr>
            <p:nvPr/>
          </p:nvCxnSpPr>
          <p:spPr>
            <a:xfrm flipV="1">
              <a:off x="3429000" y="2552700"/>
              <a:ext cx="1295400" cy="228600"/>
            </a:xfrm>
            <a:prstGeom prst="straightConnector1">
              <a:avLst/>
            </a:prstGeom>
            <a:ln>
              <a:solidFill>
                <a:srgbClr val="000000"/>
              </a:solidFill>
              <a:headEnd type="oval" w="lg" len="lg"/>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4" idx="1"/>
            </p:cNvCxnSpPr>
            <p:nvPr/>
          </p:nvCxnSpPr>
          <p:spPr>
            <a:xfrm>
              <a:off x="2362200" y="3962400"/>
              <a:ext cx="533400" cy="0"/>
            </a:xfrm>
            <a:prstGeom prst="straightConnector1">
              <a:avLst/>
            </a:prstGeom>
            <a:ln>
              <a:solidFill>
                <a:srgbClr val="000000"/>
              </a:solidFill>
              <a:headEnd type="none" w="lg" len="lg"/>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895600" y="2133600"/>
              <a:ext cx="1066800" cy="338554"/>
            </a:xfrm>
            <a:prstGeom prst="rect">
              <a:avLst/>
            </a:prstGeom>
            <a:noFill/>
          </p:spPr>
          <p:txBody>
            <a:bodyPr wrap="square" rtlCol="0">
              <a:spAutoFit/>
            </a:bodyPr>
            <a:lstStyle/>
            <a:p>
              <a:pPr algn="ctr"/>
              <a:r>
                <a:rPr lang="en-US" sz="1600" dirty="0" smtClean="0">
                  <a:latin typeface="Calibri"/>
                  <a:cs typeface="Calibri"/>
                </a:rPr>
                <a:t>Stack</a:t>
              </a:r>
              <a:endParaRPr lang="en-US" sz="1600" dirty="0">
                <a:latin typeface="Calibri"/>
                <a:cs typeface="Calibri"/>
              </a:endParaRPr>
            </a:p>
          </p:txBody>
        </p:sp>
      </p:grpSp>
      <p:sp>
        <p:nvSpPr>
          <p:cNvPr id="22" name="Rectangle 21"/>
          <p:cNvSpPr/>
          <p:nvPr/>
        </p:nvSpPr>
        <p:spPr>
          <a:xfrm>
            <a:off x="990600" y="2957256"/>
            <a:ext cx="1066800" cy="304800"/>
          </a:xfrm>
          <a:prstGeom prst="rect">
            <a:avLst/>
          </a:prstGeom>
          <a:no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200" dirty="0" smtClean="0">
                <a:solidFill>
                  <a:srgbClr val="000000"/>
                </a:solidFill>
                <a:latin typeface="Courier New"/>
                <a:cs typeface="Courier New"/>
              </a:rPr>
              <a:t>%</a:t>
            </a:r>
            <a:r>
              <a:rPr lang="en-US" sz="1200" dirty="0" err="1" smtClean="0">
                <a:solidFill>
                  <a:srgbClr val="000000"/>
                </a:solidFill>
                <a:latin typeface="Courier New"/>
                <a:cs typeface="Courier New"/>
              </a:rPr>
              <a:t>rsp</a:t>
            </a:r>
            <a:endParaRPr lang="en-US" sz="1200" dirty="0">
              <a:solidFill>
                <a:srgbClr val="000000"/>
              </a:solidFill>
              <a:latin typeface="Courier New"/>
              <a:cs typeface="Courier New"/>
            </a:endParaRPr>
          </a:p>
        </p:txBody>
      </p:sp>
    </p:spTree>
    <p:extLst>
      <p:ext uri="{BB962C8B-B14F-4D97-AF65-F5344CB8AC3E}">
        <p14:creationId xmlns:p14="http://schemas.microsoft.com/office/powerpoint/2010/main" val="31337453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19099" y="493713"/>
            <a:ext cx="7229491" cy="573087"/>
          </a:xfrm>
        </p:spPr>
        <p:txBody>
          <a:bodyPr/>
          <a:lstStyle/>
          <a:p>
            <a:pPr eaLnBrk="1" hangingPunct="1"/>
            <a:r>
              <a:rPr lang="en-US" dirty="0" smtClean="0"/>
              <a:t>Crafting an ROB Attack String</a:t>
            </a:r>
          </a:p>
        </p:txBody>
      </p:sp>
      <p:sp>
        <p:nvSpPr>
          <p:cNvPr id="360479" name="Rectangle 31"/>
          <p:cNvSpPr>
            <a:spLocks noChangeArrowheads="1"/>
          </p:cNvSpPr>
          <p:nvPr/>
        </p:nvSpPr>
        <p:spPr bwMode="auto">
          <a:xfrm>
            <a:off x="533400" y="1360486"/>
            <a:ext cx="1797050" cy="3592513"/>
          </a:xfrm>
          <a:prstGeom prst="rect">
            <a:avLst/>
          </a:prstGeom>
          <a:solidFill>
            <a:schemeClr val="bg1">
              <a:lumMod val="95000"/>
            </a:schemeClr>
          </a:solidFill>
          <a:ln w="28575">
            <a:solidFill>
              <a:schemeClr val="tx1"/>
            </a:solidFill>
            <a:miter lim="800000"/>
            <a:headEnd/>
            <a:tailEnd/>
          </a:ln>
          <a:effectLst/>
        </p:spPr>
        <p:txBody>
          <a:bodyPr wrap="none"/>
          <a:lstStyle/>
          <a:p>
            <a:pPr algn="ctr">
              <a:defRPr/>
            </a:pPr>
            <a:r>
              <a:rPr lang="en-US" sz="1600" b="0" dirty="0">
                <a:latin typeface="Calibri" pitchFamily="34" charset="0"/>
                <a:cs typeface="+mn-cs"/>
              </a:rPr>
              <a:t>Stack Frame</a:t>
            </a:r>
          </a:p>
          <a:p>
            <a:pPr algn="ctr">
              <a:defRPr/>
            </a:pPr>
            <a:r>
              <a:rPr lang="en-US" sz="1600" b="0" dirty="0">
                <a:latin typeface="Calibri" pitchFamily="34" charset="0"/>
                <a:cs typeface="+mn-cs"/>
              </a:rPr>
              <a:t>for </a:t>
            </a:r>
            <a:r>
              <a:rPr lang="en-US" sz="1600" dirty="0" err="1" smtClean="0">
                <a:latin typeface="Courier New" pitchFamily="49" charset="0"/>
                <a:cs typeface="+mn-cs"/>
              </a:rPr>
              <a:t>call_echo</a:t>
            </a:r>
            <a:endParaRPr lang="en-US" sz="1600" dirty="0">
              <a:latin typeface="Courier New" pitchFamily="49" charset="0"/>
              <a:cs typeface="+mn-cs"/>
            </a:endParaRPr>
          </a:p>
        </p:txBody>
      </p:sp>
      <p:sp>
        <p:nvSpPr>
          <p:cNvPr id="360476" name="Rectangle 28"/>
          <p:cNvSpPr>
            <a:spLocks noChangeArrowheads="1"/>
          </p:cNvSpPr>
          <p:nvPr/>
        </p:nvSpPr>
        <p:spPr bwMode="auto">
          <a:xfrm>
            <a:off x="2330450" y="4648200"/>
            <a:ext cx="598241" cy="646331"/>
          </a:xfrm>
          <a:prstGeom prst="rect">
            <a:avLst/>
          </a:prstGeom>
          <a:noFill/>
          <a:ln w="9525">
            <a:noFill/>
            <a:miter lim="800000"/>
            <a:headEnd/>
            <a:tailEnd/>
          </a:ln>
        </p:spPr>
        <p:txBody>
          <a:bodyPr wrap="none">
            <a:spAutoFit/>
          </a:bodyPr>
          <a:lstStyle/>
          <a:p>
            <a:r>
              <a:rPr lang="en-US" sz="1800" dirty="0" err="1" smtClean="0">
                <a:latin typeface="Courier New" pitchFamily="49" charset="0"/>
              </a:rPr>
              <a:t>buf</a:t>
            </a:r>
            <a:endParaRPr lang="en-US" sz="1800" dirty="0">
              <a:solidFill>
                <a:srgbClr val="C00000"/>
              </a:solidFill>
              <a:latin typeface="Courier New" pitchFamily="49" charset="0"/>
            </a:endParaRPr>
          </a:p>
          <a:p>
            <a:endParaRPr lang="en-US" sz="1800" dirty="0">
              <a:latin typeface="Courier New" pitchFamily="49" charset="0"/>
            </a:endParaRPr>
          </a:p>
        </p:txBody>
      </p:sp>
      <p:sp>
        <p:nvSpPr>
          <p:cNvPr id="73" name="Rectangle 3"/>
          <p:cNvSpPr>
            <a:spLocks noChangeArrowheads="1"/>
          </p:cNvSpPr>
          <p:nvPr/>
        </p:nvSpPr>
        <p:spPr bwMode="auto">
          <a:xfrm>
            <a:off x="76200" y="5715000"/>
            <a:ext cx="8915400" cy="582211"/>
          </a:xfrm>
          <a:prstGeom prst="rect">
            <a:avLst/>
          </a:prstGeom>
          <a:solidFill>
            <a:schemeClr val="bg2">
              <a:lumMod val="40000"/>
              <a:lumOff val="60000"/>
            </a:schemeClr>
          </a:solidFill>
          <a:ln w="12700">
            <a:solidFill>
              <a:schemeClr val="bg2">
                <a:lumMod val="40000"/>
                <a:lumOff val="60000"/>
              </a:schemeClr>
            </a:solidFill>
            <a:miter lim="800000"/>
            <a:headEnd/>
            <a:tailEnd/>
          </a:ln>
          <a:effectLst/>
        </p:spPr>
        <p:txBody>
          <a:bodyPr wrap="square" lIns="90487" tIns="44450" rIns="90487" bIns="44450">
            <a:spAutoFit/>
          </a:bodyPr>
          <a:lstStyle/>
          <a:p>
            <a:pPr eaLnBrk="0" hangingPunct="0">
              <a:tabLst>
                <a:tab pos="457200" algn="l"/>
                <a:tab pos="1485900" algn="l"/>
              </a:tabLst>
              <a:defRPr/>
            </a:pPr>
            <a:r>
              <a:rPr lang="en-US" sz="1600" dirty="0" smtClean="0">
                <a:latin typeface="Courier New" pitchFamily="49" charset="0"/>
                <a:ea typeface="MS Mincho" pitchFamily="49" charset="-128"/>
              </a:rPr>
              <a:t>30 31 32 33 34 35 36 37 38 39 30 31 32 33 34 35 36 37 38 39 30 31 32 33 d4 04 40 00 00 00 00 00</a:t>
            </a:r>
            <a:endParaRPr lang="en-US" sz="1600" dirty="0">
              <a:latin typeface="Courier New" pitchFamily="49" charset="0"/>
              <a:ea typeface="MS Mincho" pitchFamily="49" charset="-128"/>
              <a:cs typeface="+mn-cs"/>
            </a:endParaRPr>
          </a:p>
        </p:txBody>
      </p:sp>
      <p:sp>
        <p:nvSpPr>
          <p:cNvPr id="75" name="Rectangle 22"/>
          <p:cNvSpPr>
            <a:spLocks noChangeArrowheads="1"/>
          </p:cNvSpPr>
          <p:nvPr/>
        </p:nvSpPr>
        <p:spPr bwMode="auto">
          <a:xfrm>
            <a:off x="533400" y="1887758"/>
            <a:ext cx="1797050" cy="608299"/>
          </a:xfrm>
          <a:prstGeom prst="rect">
            <a:avLst/>
          </a:prstGeom>
          <a:solidFill>
            <a:srgbClr val="FFFFCC"/>
          </a:solidFill>
          <a:ln w="28575">
            <a:solidFill>
              <a:schemeClr val="tx1"/>
            </a:solidFill>
            <a:miter lim="800000"/>
            <a:headEnd/>
            <a:tailEnd/>
          </a:ln>
          <a:effectLst/>
        </p:spPr>
        <p:txBody>
          <a:bodyPr wrap="none" anchor="ctr"/>
          <a:lstStyle/>
          <a:p>
            <a:pPr algn="ctr">
              <a:defRPr/>
            </a:pPr>
            <a:r>
              <a:rPr lang="en-US" sz="1800" b="0" dirty="0">
                <a:latin typeface="Calibri" pitchFamily="34" charset="0"/>
                <a:cs typeface="+mn-cs"/>
              </a:rPr>
              <a:t>Return </a:t>
            </a:r>
            <a:r>
              <a:rPr lang="en-US" sz="1800" b="0" dirty="0" smtClean="0">
                <a:latin typeface="Calibri" pitchFamily="34" charset="0"/>
                <a:cs typeface="+mn-cs"/>
              </a:rPr>
              <a:t>Address</a:t>
            </a:r>
          </a:p>
          <a:p>
            <a:pPr algn="ctr">
              <a:defRPr/>
            </a:pPr>
            <a:r>
              <a:rPr lang="en-US" sz="1800" b="0" dirty="0" smtClean="0">
                <a:latin typeface="Calibri" pitchFamily="34" charset="0"/>
                <a:cs typeface="+mn-cs"/>
              </a:rPr>
              <a:t>(8 bytes)</a:t>
            </a:r>
            <a:endParaRPr lang="en-US" sz="1800" b="0" dirty="0">
              <a:latin typeface="Calibri" pitchFamily="34" charset="0"/>
              <a:cs typeface="+mn-cs"/>
            </a:endParaRPr>
          </a:p>
        </p:txBody>
      </p:sp>
      <p:grpSp>
        <p:nvGrpSpPr>
          <p:cNvPr id="76" name="Group 75"/>
          <p:cNvGrpSpPr/>
          <p:nvPr/>
        </p:nvGrpSpPr>
        <p:grpSpPr>
          <a:xfrm>
            <a:off x="538208" y="1887584"/>
            <a:ext cx="1797050" cy="304800"/>
            <a:chOff x="2377022" y="2811289"/>
            <a:chExt cx="1797050" cy="304800"/>
          </a:xfrm>
          <a:solidFill>
            <a:srgbClr val="FFFFCC"/>
          </a:solidFill>
        </p:grpSpPr>
        <p:sp>
          <p:nvSpPr>
            <p:cNvPr id="77" name="Rectangle 24"/>
            <p:cNvSpPr>
              <a:spLocks noChangeArrowheads="1"/>
            </p:cNvSpPr>
            <p:nvPr/>
          </p:nvSpPr>
          <p:spPr bwMode="auto">
            <a:xfrm>
              <a:off x="2377022" y="2811289"/>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00B050"/>
                  </a:solidFill>
                  <a:latin typeface="Courier New" pitchFamily="49" charset="0"/>
                  <a:cs typeface="+mn-cs"/>
                </a:rPr>
                <a:t>00</a:t>
              </a:r>
              <a:endParaRPr lang="en-US" sz="1800" dirty="0">
                <a:solidFill>
                  <a:srgbClr val="00B050"/>
                </a:solidFill>
                <a:latin typeface="Courier New" pitchFamily="49" charset="0"/>
                <a:cs typeface="+mn-cs"/>
              </a:endParaRPr>
            </a:p>
          </p:txBody>
        </p:sp>
        <p:sp>
          <p:nvSpPr>
            <p:cNvPr id="78" name="Rectangle 25"/>
            <p:cNvSpPr>
              <a:spLocks noChangeArrowheads="1"/>
            </p:cNvSpPr>
            <p:nvPr/>
          </p:nvSpPr>
          <p:spPr bwMode="auto">
            <a:xfrm>
              <a:off x="2826285" y="2811289"/>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00B050"/>
                  </a:solidFill>
                  <a:latin typeface="Courier New" pitchFamily="49" charset="0"/>
                  <a:cs typeface="+mn-cs"/>
                </a:rPr>
                <a:t>00</a:t>
              </a:r>
              <a:endParaRPr lang="en-US" sz="1800" dirty="0">
                <a:solidFill>
                  <a:srgbClr val="00B050"/>
                </a:solidFill>
                <a:latin typeface="Courier New" pitchFamily="49" charset="0"/>
                <a:cs typeface="+mn-cs"/>
              </a:endParaRPr>
            </a:p>
          </p:txBody>
        </p:sp>
        <p:sp>
          <p:nvSpPr>
            <p:cNvPr id="79" name="Rectangle 26"/>
            <p:cNvSpPr>
              <a:spLocks noChangeArrowheads="1"/>
            </p:cNvSpPr>
            <p:nvPr/>
          </p:nvSpPr>
          <p:spPr bwMode="auto">
            <a:xfrm>
              <a:off x="3275547" y="2811289"/>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00B050"/>
                  </a:solidFill>
                  <a:latin typeface="Courier New" pitchFamily="49" charset="0"/>
                  <a:cs typeface="+mn-cs"/>
                </a:rPr>
                <a:t>00</a:t>
              </a:r>
              <a:endParaRPr lang="en-US" sz="1800" dirty="0">
                <a:solidFill>
                  <a:srgbClr val="00B050"/>
                </a:solidFill>
                <a:latin typeface="Courier New" pitchFamily="49" charset="0"/>
                <a:cs typeface="+mn-cs"/>
              </a:endParaRPr>
            </a:p>
          </p:txBody>
        </p:sp>
        <p:sp>
          <p:nvSpPr>
            <p:cNvPr id="80" name="Rectangle 27"/>
            <p:cNvSpPr>
              <a:spLocks noChangeArrowheads="1"/>
            </p:cNvSpPr>
            <p:nvPr/>
          </p:nvSpPr>
          <p:spPr bwMode="auto">
            <a:xfrm>
              <a:off x="3724810" y="2811289"/>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00B050"/>
                  </a:solidFill>
                  <a:latin typeface="Courier New" pitchFamily="49" charset="0"/>
                  <a:cs typeface="+mn-cs"/>
                </a:rPr>
                <a:t>00</a:t>
              </a:r>
              <a:endParaRPr lang="en-US" sz="1800" dirty="0">
                <a:solidFill>
                  <a:srgbClr val="00B050"/>
                </a:solidFill>
                <a:latin typeface="Courier New" pitchFamily="49" charset="0"/>
                <a:cs typeface="+mn-cs"/>
              </a:endParaRPr>
            </a:p>
          </p:txBody>
        </p:sp>
      </p:grpSp>
      <p:grpSp>
        <p:nvGrpSpPr>
          <p:cNvPr id="81" name="Group 80"/>
          <p:cNvGrpSpPr/>
          <p:nvPr/>
        </p:nvGrpSpPr>
        <p:grpSpPr>
          <a:xfrm>
            <a:off x="533400" y="2203672"/>
            <a:ext cx="1797050" cy="304800"/>
            <a:chOff x="2377022" y="2811289"/>
            <a:chExt cx="1797050" cy="304800"/>
          </a:xfrm>
          <a:solidFill>
            <a:srgbClr val="FFFFCC"/>
          </a:solidFill>
        </p:grpSpPr>
        <p:sp>
          <p:nvSpPr>
            <p:cNvPr id="82" name="Rectangle 24"/>
            <p:cNvSpPr>
              <a:spLocks noChangeArrowheads="1"/>
            </p:cNvSpPr>
            <p:nvPr/>
          </p:nvSpPr>
          <p:spPr bwMode="auto">
            <a:xfrm>
              <a:off x="2377022" y="2811289"/>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00B050"/>
                  </a:solidFill>
                  <a:latin typeface="Courier New" pitchFamily="49" charset="0"/>
                  <a:cs typeface="+mn-cs"/>
                </a:rPr>
                <a:t>00</a:t>
              </a:r>
              <a:endParaRPr lang="en-US" sz="1800" dirty="0">
                <a:solidFill>
                  <a:srgbClr val="00B050"/>
                </a:solidFill>
                <a:latin typeface="Courier New" pitchFamily="49" charset="0"/>
                <a:cs typeface="+mn-cs"/>
              </a:endParaRPr>
            </a:p>
          </p:txBody>
        </p:sp>
        <p:sp>
          <p:nvSpPr>
            <p:cNvPr id="83" name="Rectangle 25"/>
            <p:cNvSpPr>
              <a:spLocks noChangeArrowheads="1"/>
            </p:cNvSpPr>
            <p:nvPr/>
          </p:nvSpPr>
          <p:spPr bwMode="auto">
            <a:xfrm>
              <a:off x="2826285" y="2811289"/>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00B050"/>
                  </a:solidFill>
                  <a:latin typeface="Courier New" pitchFamily="49" charset="0"/>
                  <a:cs typeface="+mn-cs"/>
                </a:rPr>
                <a:t>48</a:t>
              </a:r>
              <a:endParaRPr lang="en-US" sz="1800" dirty="0">
                <a:solidFill>
                  <a:srgbClr val="00B050"/>
                </a:solidFill>
                <a:latin typeface="Courier New" pitchFamily="49" charset="0"/>
                <a:cs typeface="+mn-cs"/>
              </a:endParaRPr>
            </a:p>
          </p:txBody>
        </p:sp>
        <p:sp>
          <p:nvSpPr>
            <p:cNvPr id="84" name="Rectangle 26"/>
            <p:cNvSpPr>
              <a:spLocks noChangeArrowheads="1"/>
            </p:cNvSpPr>
            <p:nvPr/>
          </p:nvSpPr>
          <p:spPr bwMode="auto">
            <a:xfrm>
              <a:off x="3275547" y="2811289"/>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00B050"/>
                  </a:solidFill>
                  <a:latin typeface="Courier New" pitchFamily="49" charset="0"/>
                  <a:cs typeface="+mn-cs"/>
                </a:rPr>
                <a:t>83</a:t>
              </a:r>
              <a:endParaRPr lang="en-US" sz="1800" dirty="0">
                <a:solidFill>
                  <a:srgbClr val="00B050"/>
                </a:solidFill>
                <a:latin typeface="Courier New" pitchFamily="49" charset="0"/>
                <a:cs typeface="+mn-cs"/>
              </a:endParaRPr>
            </a:p>
          </p:txBody>
        </p:sp>
        <p:sp>
          <p:nvSpPr>
            <p:cNvPr id="85" name="Rectangle 27"/>
            <p:cNvSpPr>
              <a:spLocks noChangeArrowheads="1"/>
            </p:cNvSpPr>
            <p:nvPr/>
          </p:nvSpPr>
          <p:spPr bwMode="auto">
            <a:xfrm>
              <a:off x="3724810" y="2811289"/>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00B050"/>
                  </a:solidFill>
                  <a:latin typeface="Courier New" pitchFamily="49" charset="0"/>
                  <a:cs typeface="+mn-cs"/>
                </a:rPr>
                <a:t>80</a:t>
              </a:r>
              <a:endParaRPr lang="en-US" sz="1800" dirty="0">
                <a:solidFill>
                  <a:srgbClr val="00B050"/>
                </a:solidFill>
                <a:latin typeface="Courier New" pitchFamily="49" charset="0"/>
                <a:cs typeface="+mn-cs"/>
              </a:endParaRPr>
            </a:p>
          </p:txBody>
        </p:sp>
      </p:grpSp>
      <p:sp>
        <p:nvSpPr>
          <p:cNvPr id="86" name="Line 29"/>
          <p:cNvSpPr>
            <a:spLocks noChangeShapeType="1"/>
          </p:cNvSpPr>
          <p:nvPr/>
        </p:nvSpPr>
        <p:spPr bwMode="auto">
          <a:xfrm flipH="1">
            <a:off x="2362200" y="3031907"/>
            <a:ext cx="450850" cy="0"/>
          </a:xfrm>
          <a:prstGeom prst="line">
            <a:avLst/>
          </a:prstGeom>
          <a:noFill/>
          <a:ln w="28575">
            <a:solidFill>
              <a:srgbClr val="C00000"/>
            </a:solidFill>
            <a:round/>
            <a:headEnd/>
            <a:tailEnd type="triangle" w="med" len="med"/>
          </a:ln>
        </p:spPr>
        <p:txBody>
          <a:bodyPr/>
          <a:lstStyle/>
          <a:p>
            <a:endParaRPr lang="en-US"/>
          </a:p>
        </p:txBody>
      </p:sp>
      <p:sp>
        <p:nvSpPr>
          <p:cNvPr id="87" name="Rectangle 30"/>
          <p:cNvSpPr>
            <a:spLocks noChangeArrowheads="1"/>
          </p:cNvSpPr>
          <p:nvPr/>
        </p:nvSpPr>
        <p:spPr bwMode="auto">
          <a:xfrm>
            <a:off x="2762250" y="2858869"/>
            <a:ext cx="819150" cy="369332"/>
          </a:xfrm>
          <a:prstGeom prst="rect">
            <a:avLst/>
          </a:prstGeom>
          <a:noFill/>
          <a:ln w="9525">
            <a:noFill/>
            <a:miter lim="800000"/>
            <a:headEnd/>
            <a:tailEnd/>
          </a:ln>
        </p:spPr>
        <p:txBody>
          <a:bodyPr wrap="square">
            <a:spAutoFit/>
          </a:bodyPr>
          <a:lstStyle/>
          <a:p>
            <a:r>
              <a:rPr lang="en-US" sz="1800" dirty="0" smtClean="0">
                <a:solidFill>
                  <a:srgbClr val="C00000"/>
                </a:solidFill>
                <a:latin typeface="Courier New" pitchFamily="49" charset="0"/>
              </a:rPr>
              <a:t>%</a:t>
            </a:r>
            <a:r>
              <a:rPr lang="en-US" sz="1800" dirty="0" err="1" smtClean="0">
                <a:solidFill>
                  <a:srgbClr val="C00000"/>
                </a:solidFill>
                <a:latin typeface="Courier New" pitchFamily="49" charset="0"/>
              </a:rPr>
              <a:t>rsp</a:t>
            </a:r>
            <a:endParaRPr lang="en-US" sz="1800" dirty="0">
              <a:solidFill>
                <a:srgbClr val="C00000"/>
              </a:solidFill>
              <a:latin typeface="Courier New" pitchFamily="49" charset="0"/>
            </a:endParaRPr>
          </a:p>
        </p:txBody>
      </p:sp>
      <p:sp>
        <p:nvSpPr>
          <p:cNvPr id="90" name="TextBox 89"/>
          <p:cNvSpPr txBox="1">
            <a:spLocks noChangeArrowheads="1"/>
          </p:cNvSpPr>
          <p:nvPr/>
        </p:nvSpPr>
        <p:spPr bwMode="auto">
          <a:xfrm>
            <a:off x="2996213" y="1307068"/>
            <a:ext cx="889987" cy="369332"/>
          </a:xfrm>
          <a:prstGeom prst="rect">
            <a:avLst/>
          </a:prstGeom>
          <a:noFill/>
          <a:ln w="9525">
            <a:noFill/>
            <a:miter lim="800000"/>
            <a:headEnd/>
            <a:tailEnd/>
          </a:ln>
        </p:spPr>
        <p:txBody>
          <a:bodyPr wrap="none">
            <a:spAutoFit/>
          </a:bodyPr>
          <a:lstStyle/>
          <a:p>
            <a:pPr eaLnBrk="0" hangingPunct="0"/>
            <a:r>
              <a:rPr lang="en-US" sz="1800" i="1" dirty="0" smtClean="0">
                <a:solidFill>
                  <a:srgbClr val="C00000"/>
                </a:solidFill>
                <a:latin typeface="Calibri" pitchFamily="34" charset="0"/>
              </a:rPr>
              <a:t>Gadget</a:t>
            </a:r>
            <a:endParaRPr lang="en-US" sz="1800" i="1" dirty="0">
              <a:solidFill>
                <a:srgbClr val="C00000"/>
              </a:solidFill>
              <a:latin typeface="Calibri" pitchFamily="34" charset="0"/>
            </a:endParaRPr>
          </a:p>
        </p:txBody>
      </p:sp>
      <p:sp>
        <p:nvSpPr>
          <p:cNvPr id="92" name="TextBox 91"/>
          <p:cNvSpPr txBox="1">
            <a:spLocks noChangeArrowheads="1"/>
          </p:cNvSpPr>
          <p:nvPr/>
        </p:nvSpPr>
        <p:spPr bwMode="auto">
          <a:xfrm>
            <a:off x="533400" y="5345668"/>
            <a:ext cx="2042384" cy="369332"/>
          </a:xfrm>
          <a:prstGeom prst="rect">
            <a:avLst/>
          </a:prstGeom>
          <a:noFill/>
          <a:ln w="9525">
            <a:noFill/>
            <a:miter lim="800000"/>
            <a:headEnd/>
            <a:tailEnd/>
          </a:ln>
        </p:spPr>
        <p:txBody>
          <a:bodyPr wrap="none">
            <a:spAutoFit/>
          </a:bodyPr>
          <a:lstStyle/>
          <a:p>
            <a:pPr eaLnBrk="0" hangingPunct="0"/>
            <a:r>
              <a:rPr lang="en-US" sz="1800" i="1" dirty="0" smtClean="0">
                <a:solidFill>
                  <a:srgbClr val="C00000"/>
                </a:solidFill>
                <a:latin typeface="Calibri" pitchFamily="34" charset="0"/>
              </a:rPr>
              <a:t>Attack String (Hex)</a:t>
            </a:r>
            <a:endParaRPr lang="en-US" sz="1800" i="1" dirty="0">
              <a:solidFill>
                <a:srgbClr val="C00000"/>
              </a:solidFill>
              <a:latin typeface="Calibri" pitchFamily="34" charset="0"/>
            </a:endParaRPr>
          </a:p>
        </p:txBody>
      </p:sp>
      <p:grpSp>
        <p:nvGrpSpPr>
          <p:cNvPr id="3" name="Group 2"/>
          <p:cNvGrpSpPr/>
          <p:nvPr/>
        </p:nvGrpSpPr>
        <p:grpSpPr>
          <a:xfrm>
            <a:off x="190499" y="2503486"/>
            <a:ext cx="2139951" cy="2449514"/>
            <a:chOff x="190499" y="2503486"/>
            <a:chExt cx="2139951" cy="2449514"/>
          </a:xfrm>
        </p:grpSpPr>
        <p:sp>
          <p:nvSpPr>
            <p:cNvPr id="360470" name="Rectangle 22"/>
            <p:cNvSpPr>
              <a:spLocks noChangeArrowheads="1"/>
            </p:cNvSpPr>
            <p:nvPr/>
          </p:nvSpPr>
          <p:spPr bwMode="auto">
            <a:xfrm>
              <a:off x="533400" y="2503486"/>
              <a:ext cx="1797050" cy="608299"/>
            </a:xfrm>
            <a:prstGeom prst="rect">
              <a:avLst/>
            </a:prstGeom>
            <a:solidFill>
              <a:schemeClr val="bg1">
                <a:lumMod val="95000"/>
              </a:schemeClr>
            </a:solidFill>
            <a:ln w="28575">
              <a:solidFill>
                <a:schemeClr val="tx1"/>
              </a:solidFill>
              <a:miter lim="800000"/>
              <a:headEnd/>
              <a:tailEnd/>
            </a:ln>
            <a:effectLst/>
          </p:spPr>
          <p:txBody>
            <a:bodyPr wrap="none" anchor="ctr"/>
            <a:lstStyle/>
            <a:p>
              <a:pPr algn="ctr">
                <a:defRPr/>
              </a:pPr>
              <a:r>
                <a:rPr lang="en-US" sz="1800" b="0" dirty="0">
                  <a:latin typeface="Calibri" pitchFamily="34" charset="0"/>
                  <a:cs typeface="+mn-cs"/>
                </a:rPr>
                <a:t>Return </a:t>
              </a:r>
              <a:r>
                <a:rPr lang="en-US" sz="1800" b="0" dirty="0" smtClean="0">
                  <a:latin typeface="Calibri" pitchFamily="34" charset="0"/>
                  <a:cs typeface="+mn-cs"/>
                </a:rPr>
                <a:t>Address</a:t>
              </a:r>
            </a:p>
            <a:p>
              <a:pPr algn="ctr">
                <a:defRPr/>
              </a:pPr>
              <a:r>
                <a:rPr lang="en-US" sz="1800" b="0" dirty="0" smtClean="0">
                  <a:latin typeface="Calibri" pitchFamily="34" charset="0"/>
                  <a:cs typeface="+mn-cs"/>
                </a:rPr>
                <a:t>(8 bytes)</a:t>
              </a:r>
              <a:endParaRPr lang="en-US" sz="1800" b="0" dirty="0">
                <a:latin typeface="Calibri" pitchFamily="34" charset="0"/>
                <a:cs typeface="+mn-cs"/>
              </a:endParaRPr>
            </a:p>
          </p:txBody>
        </p:sp>
        <p:grpSp>
          <p:nvGrpSpPr>
            <p:cNvPr id="2" name="Group 1"/>
            <p:cNvGrpSpPr/>
            <p:nvPr/>
          </p:nvGrpSpPr>
          <p:grpSpPr>
            <a:xfrm>
              <a:off x="533400" y="4648200"/>
              <a:ext cx="1797050" cy="304800"/>
              <a:chOff x="533400" y="4648200"/>
              <a:chExt cx="1797050" cy="304800"/>
            </a:xfrm>
          </p:grpSpPr>
          <p:sp>
            <p:nvSpPr>
              <p:cNvPr id="360472" name="Rectangle 24"/>
              <p:cNvSpPr>
                <a:spLocks noChangeArrowheads="1"/>
              </p:cNvSpPr>
              <p:nvPr/>
            </p:nvSpPr>
            <p:spPr bwMode="auto">
              <a:xfrm>
                <a:off x="533400" y="4648200"/>
                <a:ext cx="449263" cy="304800"/>
              </a:xfrm>
              <a:prstGeom prst="rect">
                <a:avLst/>
              </a:prstGeom>
              <a:solidFill>
                <a:schemeClr val="accent2">
                  <a:lumMod val="40000"/>
                  <a:lumOff val="60000"/>
                </a:schemeClr>
              </a:solid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33</a:t>
                </a:r>
                <a:endParaRPr lang="en-US" sz="1800" dirty="0">
                  <a:latin typeface="Courier New" pitchFamily="49" charset="0"/>
                  <a:cs typeface="+mn-cs"/>
                </a:endParaRPr>
              </a:p>
            </p:txBody>
          </p:sp>
          <p:sp>
            <p:nvSpPr>
              <p:cNvPr id="360473" name="Rectangle 25"/>
              <p:cNvSpPr>
                <a:spLocks noChangeArrowheads="1"/>
              </p:cNvSpPr>
              <p:nvPr/>
            </p:nvSpPr>
            <p:spPr bwMode="auto">
              <a:xfrm>
                <a:off x="982663" y="4648200"/>
                <a:ext cx="449262" cy="304800"/>
              </a:xfrm>
              <a:prstGeom prst="rect">
                <a:avLst/>
              </a:prstGeom>
              <a:solidFill>
                <a:schemeClr val="accent2">
                  <a:lumMod val="40000"/>
                  <a:lumOff val="60000"/>
                </a:schemeClr>
              </a:solid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32</a:t>
                </a:r>
                <a:endParaRPr lang="en-US" sz="1800" dirty="0">
                  <a:latin typeface="Courier New" pitchFamily="49" charset="0"/>
                  <a:cs typeface="+mn-cs"/>
                </a:endParaRPr>
              </a:p>
            </p:txBody>
          </p:sp>
          <p:sp>
            <p:nvSpPr>
              <p:cNvPr id="360474" name="Rectangle 26"/>
              <p:cNvSpPr>
                <a:spLocks noChangeArrowheads="1"/>
              </p:cNvSpPr>
              <p:nvPr/>
            </p:nvSpPr>
            <p:spPr bwMode="auto">
              <a:xfrm>
                <a:off x="1431925" y="4648200"/>
                <a:ext cx="449263" cy="304800"/>
              </a:xfrm>
              <a:prstGeom prst="rect">
                <a:avLst/>
              </a:prstGeom>
              <a:solidFill>
                <a:schemeClr val="accent2">
                  <a:lumMod val="40000"/>
                  <a:lumOff val="60000"/>
                </a:schemeClr>
              </a:solid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31</a:t>
                </a:r>
                <a:endParaRPr lang="en-US" sz="1800" dirty="0">
                  <a:latin typeface="Courier New" pitchFamily="49" charset="0"/>
                  <a:cs typeface="+mn-cs"/>
                </a:endParaRPr>
              </a:p>
            </p:txBody>
          </p:sp>
          <p:sp>
            <p:nvSpPr>
              <p:cNvPr id="360475" name="Rectangle 27"/>
              <p:cNvSpPr>
                <a:spLocks noChangeArrowheads="1"/>
              </p:cNvSpPr>
              <p:nvPr/>
            </p:nvSpPr>
            <p:spPr bwMode="auto">
              <a:xfrm>
                <a:off x="1881188" y="4648200"/>
                <a:ext cx="449262" cy="304800"/>
              </a:xfrm>
              <a:prstGeom prst="rect">
                <a:avLst/>
              </a:prstGeom>
              <a:solidFill>
                <a:schemeClr val="accent2">
                  <a:lumMod val="40000"/>
                  <a:lumOff val="60000"/>
                </a:schemeClr>
              </a:solid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30</a:t>
                </a:r>
                <a:endParaRPr lang="en-US" sz="1800" dirty="0">
                  <a:latin typeface="Courier New" pitchFamily="49" charset="0"/>
                  <a:cs typeface="+mn-cs"/>
                </a:endParaRPr>
              </a:p>
            </p:txBody>
          </p:sp>
        </p:grpSp>
        <p:sp>
          <p:nvSpPr>
            <p:cNvPr id="18" name="Rectangle 23"/>
            <p:cNvSpPr>
              <a:spLocks noChangeArrowheads="1"/>
            </p:cNvSpPr>
            <p:nvPr/>
          </p:nvSpPr>
          <p:spPr bwMode="auto">
            <a:xfrm>
              <a:off x="533400" y="3113087"/>
              <a:ext cx="1797050" cy="1531207"/>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algn="ctr">
                <a:defRPr/>
              </a:pPr>
              <a:r>
                <a:rPr lang="en-US" sz="1800" b="0" dirty="0" smtClean="0">
                  <a:latin typeface="Calibri" pitchFamily="34" charset="0"/>
                </a:rPr>
                <a:t>20 bytes unused</a:t>
              </a:r>
              <a:endParaRPr lang="en-US" sz="1800" dirty="0">
                <a:latin typeface="Courier New" pitchFamily="49" charset="0"/>
              </a:endParaRPr>
            </a:p>
          </p:txBody>
        </p:sp>
        <p:grpSp>
          <p:nvGrpSpPr>
            <p:cNvPr id="32" name="Group 31"/>
            <p:cNvGrpSpPr/>
            <p:nvPr/>
          </p:nvGrpSpPr>
          <p:grpSpPr>
            <a:xfrm>
              <a:off x="532564" y="2509716"/>
              <a:ext cx="1797050" cy="304800"/>
              <a:chOff x="2377022" y="2811289"/>
              <a:chExt cx="1797050" cy="304800"/>
            </a:xfrm>
            <a:solidFill>
              <a:srgbClr val="CDF1C5"/>
            </a:solidFill>
          </p:grpSpPr>
          <p:sp>
            <p:nvSpPr>
              <p:cNvPr id="33" name="Rectangle 24"/>
              <p:cNvSpPr>
                <a:spLocks noChangeArrowheads="1"/>
              </p:cNvSpPr>
              <p:nvPr/>
            </p:nvSpPr>
            <p:spPr bwMode="auto">
              <a:xfrm>
                <a:off x="2377022" y="2811289"/>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00</a:t>
                </a:r>
                <a:endParaRPr lang="en-US" sz="1800" dirty="0">
                  <a:solidFill>
                    <a:srgbClr val="C00000"/>
                  </a:solidFill>
                  <a:latin typeface="Courier New" pitchFamily="49" charset="0"/>
                  <a:cs typeface="+mn-cs"/>
                </a:endParaRPr>
              </a:p>
            </p:txBody>
          </p:sp>
          <p:sp>
            <p:nvSpPr>
              <p:cNvPr id="34" name="Rectangle 25"/>
              <p:cNvSpPr>
                <a:spLocks noChangeArrowheads="1"/>
              </p:cNvSpPr>
              <p:nvPr/>
            </p:nvSpPr>
            <p:spPr bwMode="auto">
              <a:xfrm>
                <a:off x="2826285" y="2811289"/>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00</a:t>
                </a:r>
                <a:endParaRPr lang="en-US" sz="1800" dirty="0">
                  <a:solidFill>
                    <a:srgbClr val="C00000"/>
                  </a:solidFill>
                  <a:latin typeface="Courier New" pitchFamily="49" charset="0"/>
                  <a:cs typeface="+mn-cs"/>
                </a:endParaRPr>
              </a:p>
            </p:txBody>
          </p:sp>
          <p:sp>
            <p:nvSpPr>
              <p:cNvPr id="35" name="Rectangle 26"/>
              <p:cNvSpPr>
                <a:spLocks noChangeArrowheads="1"/>
              </p:cNvSpPr>
              <p:nvPr/>
            </p:nvSpPr>
            <p:spPr bwMode="auto">
              <a:xfrm>
                <a:off x="3275547" y="2811289"/>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00</a:t>
                </a:r>
                <a:endParaRPr lang="en-US" sz="1800" dirty="0">
                  <a:solidFill>
                    <a:srgbClr val="C00000"/>
                  </a:solidFill>
                  <a:latin typeface="Courier New" pitchFamily="49" charset="0"/>
                  <a:cs typeface="+mn-cs"/>
                </a:endParaRPr>
              </a:p>
            </p:txBody>
          </p:sp>
          <p:sp>
            <p:nvSpPr>
              <p:cNvPr id="36" name="Rectangle 27"/>
              <p:cNvSpPr>
                <a:spLocks noChangeArrowheads="1"/>
              </p:cNvSpPr>
              <p:nvPr/>
            </p:nvSpPr>
            <p:spPr bwMode="auto">
              <a:xfrm>
                <a:off x="3724810" y="2811289"/>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00</a:t>
                </a:r>
                <a:endParaRPr lang="en-US" sz="1800" dirty="0">
                  <a:solidFill>
                    <a:srgbClr val="C00000"/>
                  </a:solidFill>
                  <a:latin typeface="Courier New" pitchFamily="49" charset="0"/>
                  <a:cs typeface="+mn-cs"/>
                </a:endParaRPr>
              </a:p>
            </p:txBody>
          </p:sp>
        </p:grpSp>
        <p:grpSp>
          <p:nvGrpSpPr>
            <p:cNvPr id="43" name="Group 42"/>
            <p:cNvGrpSpPr/>
            <p:nvPr/>
          </p:nvGrpSpPr>
          <p:grpSpPr>
            <a:xfrm>
              <a:off x="533400" y="4336978"/>
              <a:ext cx="1797050" cy="304800"/>
              <a:chOff x="533400" y="4648200"/>
              <a:chExt cx="1797050" cy="304800"/>
            </a:xfrm>
            <a:solidFill>
              <a:schemeClr val="bg2">
                <a:lumMod val="40000"/>
                <a:lumOff val="60000"/>
              </a:schemeClr>
            </a:solidFill>
          </p:grpSpPr>
          <p:sp>
            <p:nvSpPr>
              <p:cNvPr id="44" name="Rectangle 24"/>
              <p:cNvSpPr>
                <a:spLocks noChangeArrowheads="1"/>
              </p:cNvSpPr>
              <p:nvPr/>
            </p:nvSpPr>
            <p:spPr bwMode="auto">
              <a:xfrm>
                <a:off x="533400" y="4648200"/>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37</a:t>
                </a:r>
                <a:endParaRPr lang="en-US" sz="1800" dirty="0">
                  <a:latin typeface="Courier New" pitchFamily="49" charset="0"/>
                  <a:cs typeface="+mn-cs"/>
                </a:endParaRPr>
              </a:p>
            </p:txBody>
          </p:sp>
          <p:sp>
            <p:nvSpPr>
              <p:cNvPr id="45" name="Rectangle 25"/>
              <p:cNvSpPr>
                <a:spLocks noChangeArrowheads="1"/>
              </p:cNvSpPr>
              <p:nvPr/>
            </p:nvSpPr>
            <p:spPr bwMode="auto">
              <a:xfrm>
                <a:off x="982663" y="4648200"/>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36</a:t>
                </a:r>
                <a:endParaRPr lang="en-US" sz="1800" dirty="0">
                  <a:latin typeface="Courier New" pitchFamily="49" charset="0"/>
                  <a:cs typeface="+mn-cs"/>
                </a:endParaRPr>
              </a:p>
            </p:txBody>
          </p:sp>
          <p:sp>
            <p:nvSpPr>
              <p:cNvPr id="46" name="Rectangle 26"/>
              <p:cNvSpPr>
                <a:spLocks noChangeArrowheads="1"/>
              </p:cNvSpPr>
              <p:nvPr/>
            </p:nvSpPr>
            <p:spPr bwMode="auto">
              <a:xfrm>
                <a:off x="1431925" y="4648200"/>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35</a:t>
                </a:r>
                <a:endParaRPr lang="en-US" sz="1800" dirty="0">
                  <a:latin typeface="Courier New" pitchFamily="49" charset="0"/>
                  <a:cs typeface="+mn-cs"/>
                </a:endParaRPr>
              </a:p>
            </p:txBody>
          </p:sp>
          <p:sp>
            <p:nvSpPr>
              <p:cNvPr id="47" name="Rectangle 27"/>
              <p:cNvSpPr>
                <a:spLocks noChangeArrowheads="1"/>
              </p:cNvSpPr>
              <p:nvPr/>
            </p:nvSpPr>
            <p:spPr bwMode="auto">
              <a:xfrm>
                <a:off x="1881188" y="4648200"/>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34</a:t>
                </a:r>
                <a:endParaRPr lang="en-US" sz="1800" dirty="0">
                  <a:latin typeface="Courier New" pitchFamily="49" charset="0"/>
                  <a:cs typeface="+mn-cs"/>
                </a:endParaRPr>
              </a:p>
            </p:txBody>
          </p:sp>
        </p:grpSp>
        <p:grpSp>
          <p:nvGrpSpPr>
            <p:cNvPr id="48" name="Group 47"/>
            <p:cNvGrpSpPr/>
            <p:nvPr/>
          </p:nvGrpSpPr>
          <p:grpSpPr>
            <a:xfrm>
              <a:off x="533400" y="4025756"/>
              <a:ext cx="1797050" cy="304800"/>
              <a:chOff x="533400" y="4648200"/>
              <a:chExt cx="1797050" cy="304800"/>
            </a:xfrm>
            <a:solidFill>
              <a:schemeClr val="bg2">
                <a:lumMod val="40000"/>
                <a:lumOff val="60000"/>
              </a:schemeClr>
            </a:solidFill>
          </p:grpSpPr>
          <p:sp>
            <p:nvSpPr>
              <p:cNvPr id="49" name="Rectangle 24"/>
              <p:cNvSpPr>
                <a:spLocks noChangeArrowheads="1"/>
              </p:cNvSpPr>
              <p:nvPr/>
            </p:nvSpPr>
            <p:spPr bwMode="auto">
              <a:xfrm>
                <a:off x="533400" y="4648200"/>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31</a:t>
                </a:r>
                <a:endParaRPr lang="en-US" sz="1800" dirty="0">
                  <a:latin typeface="Courier New" pitchFamily="49" charset="0"/>
                  <a:cs typeface="+mn-cs"/>
                </a:endParaRPr>
              </a:p>
            </p:txBody>
          </p:sp>
          <p:sp>
            <p:nvSpPr>
              <p:cNvPr id="50" name="Rectangle 25"/>
              <p:cNvSpPr>
                <a:spLocks noChangeArrowheads="1"/>
              </p:cNvSpPr>
              <p:nvPr/>
            </p:nvSpPr>
            <p:spPr bwMode="auto">
              <a:xfrm>
                <a:off x="982663" y="4648200"/>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30</a:t>
                </a:r>
                <a:endParaRPr lang="en-US" sz="1800" dirty="0">
                  <a:latin typeface="Courier New" pitchFamily="49" charset="0"/>
                  <a:cs typeface="+mn-cs"/>
                </a:endParaRPr>
              </a:p>
            </p:txBody>
          </p:sp>
          <p:sp>
            <p:nvSpPr>
              <p:cNvPr id="51" name="Rectangle 26"/>
              <p:cNvSpPr>
                <a:spLocks noChangeArrowheads="1"/>
              </p:cNvSpPr>
              <p:nvPr/>
            </p:nvSpPr>
            <p:spPr bwMode="auto">
              <a:xfrm>
                <a:off x="1431925" y="4648200"/>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39</a:t>
                </a:r>
                <a:endParaRPr lang="en-US" sz="1800" dirty="0">
                  <a:latin typeface="Courier New" pitchFamily="49" charset="0"/>
                  <a:cs typeface="+mn-cs"/>
                </a:endParaRPr>
              </a:p>
            </p:txBody>
          </p:sp>
          <p:sp>
            <p:nvSpPr>
              <p:cNvPr id="52" name="Rectangle 27"/>
              <p:cNvSpPr>
                <a:spLocks noChangeArrowheads="1"/>
              </p:cNvSpPr>
              <p:nvPr/>
            </p:nvSpPr>
            <p:spPr bwMode="auto">
              <a:xfrm>
                <a:off x="1881188" y="4648200"/>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38</a:t>
                </a:r>
                <a:endParaRPr lang="en-US" sz="1800" dirty="0">
                  <a:latin typeface="Courier New" pitchFamily="49" charset="0"/>
                  <a:cs typeface="+mn-cs"/>
                </a:endParaRPr>
              </a:p>
            </p:txBody>
          </p:sp>
        </p:grpSp>
        <p:grpSp>
          <p:nvGrpSpPr>
            <p:cNvPr id="53" name="Group 52"/>
            <p:cNvGrpSpPr/>
            <p:nvPr/>
          </p:nvGrpSpPr>
          <p:grpSpPr>
            <a:xfrm>
              <a:off x="533400" y="3714534"/>
              <a:ext cx="1797050" cy="304800"/>
              <a:chOff x="533400" y="4648200"/>
              <a:chExt cx="1797050" cy="304800"/>
            </a:xfrm>
            <a:solidFill>
              <a:schemeClr val="bg2">
                <a:lumMod val="40000"/>
                <a:lumOff val="60000"/>
              </a:schemeClr>
            </a:solidFill>
          </p:grpSpPr>
          <p:sp>
            <p:nvSpPr>
              <p:cNvPr id="54" name="Rectangle 24"/>
              <p:cNvSpPr>
                <a:spLocks noChangeArrowheads="1"/>
              </p:cNvSpPr>
              <p:nvPr/>
            </p:nvSpPr>
            <p:spPr bwMode="auto">
              <a:xfrm>
                <a:off x="533400" y="4648200"/>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35</a:t>
                </a:r>
                <a:endParaRPr lang="en-US" sz="1800" dirty="0">
                  <a:latin typeface="Courier New" pitchFamily="49" charset="0"/>
                  <a:cs typeface="+mn-cs"/>
                </a:endParaRPr>
              </a:p>
            </p:txBody>
          </p:sp>
          <p:sp>
            <p:nvSpPr>
              <p:cNvPr id="55" name="Rectangle 25"/>
              <p:cNvSpPr>
                <a:spLocks noChangeArrowheads="1"/>
              </p:cNvSpPr>
              <p:nvPr/>
            </p:nvSpPr>
            <p:spPr bwMode="auto">
              <a:xfrm>
                <a:off x="982663" y="4648200"/>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34</a:t>
                </a:r>
                <a:endParaRPr lang="en-US" sz="1800" dirty="0">
                  <a:latin typeface="Courier New" pitchFamily="49" charset="0"/>
                  <a:cs typeface="+mn-cs"/>
                </a:endParaRPr>
              </a:p>
            </p:txBody>
          </p:sp>
          <p:sp>
            <p:nvSpPr>
              <p:cNvPr id="56" name="Rectangle 26"/>
              <p:cNvSpPr>
                <a:spLocks noChangeArrowheads="1"/>
              </p:cNvSpPr>
              <p:nvPr/>
            </p:nvSpPr>
            <p:spPr bwMode="auto">
              <a:xfrm>
                <a:off x="1431925" y="4648200"/>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33</a:t>
                </a:r>
                <a:endParaRPr lang="en-US" sz="1800" dirty="0">
                  <a:latin typeface="Courier New" pitchFamily="49" charset="0"/>
                  <a:cs typeface="+mn-cs"/>
                </a:endParaRPr>
              </a:p>
            </p:txBody>
          </p:sp>
          <p:sp>
            <p:nvSpPr>
              <p:cNvPr id="57" name="Rectangle 27"/>
              <p:cNvSpPr>
                <a:spLocks noChangeArrowheads="1"/>
              </p:cNvSpPr>
              <p:nvPr/>
            </p:nvSpPr>
            <p:spPr bwMode="auto">
              <a:xfrm>
                <a:off x="1881188" y="4648200"/>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32</a:t>
                </a:r>
                <a:endParaRPr lang="en-US" sz="1800" dirty="0">
                  <a:latin typeface="Courier New" pitchFamily="49" charset="0"/>
                  <a:cs typeface="+mn-cs"/>
                </a:endParaRPr>
              </a:p>
            </p:txBody>
          </p:sp>
        </p:grpSp>
        <p:grpSp>
          <p:nvGrpSpPr>
            <p:cNvPr id="58" name="Group 57"/>
            <p:cNvGrpSpPr/>
            <p:nvPr/>
          </p:nvGrpSpPr>
          <p:grpSpPr>
            <a:xfrm>
              <a:off x="533400" y="3403312"/>
              <a:ext cx="1797050" cy="304800"/>
              <a:chOff x="533400" y="4648200"/>
              <a:chExt cx="1797050" cy="304800"/>
            </a:xfrm>
            <a:solidFill>
              <a:schemeClr val="bg2">
                <a:lumMod val="40000"/>
                <a:lumOff val="60000"/>
              </a:schemeClr>
            </a:solidFill>
          </p:grpSpPr>
          <p:sp>
            <p:nvSpPr>
              <p:cNvPr id="59" name="Rectangle 24"/>
              <p:cNvSpPr>
                <a:spLocks noChangeArrowheads="1"/>
              </p:cNvSpPr>
              <p:nvPr/>
            </p:nvSpPr>
            <p:spPr bwMode="auto">
              <a:xfrm>
                <a:off x="533400" y="4648200"/>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39</a:t>
                </a:r>
                <a:endParaRPr lang="en-US" sz="1800" dirty="0">
                  <a:latin typeface="Courier New" pitchFamily="49" charset="0"/>
                  <a:cs typeface="+mn-cs"/>
                </a:endParaRPr>
              </a:p>
            </p:txBody>
          </p:sp>
          <p:sp>
            <p:nvSpPr>
              <p:cNvPr id="60" name="Rectangle 25"/>
              <p:cNvSpPr>
                <a:spLocks noChangeArrowheads="1"/>
              </p:cNvSpPr>
              <p:nvPr/>
            </p:nvSpPr>
            <p:spPr bwMode="auto">
              <a:xfrm>
                <a:off x="982663" y="4648200"/>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38</a:t>
                </a:r>
                <a:endParaRPr lang="en-US" sz="1800" dirty="0">
                  <a:latin typeface="Courier New" pitchFamily="49" charset="0"/>
                  <a:cs typeface="+mn-cs"/>
                </a:endParaRPr>
              </a:p>
            </p:txBody>
          </p:sp>
          <p:sp>
            <p:nvSpPr>
              <p:cNvPr id="61" name="Rectangle 26"/>
              <p:cNvSpPr>
                <a:spLocks noChangeArrowheads="1"/>
              </p:cNvSpPr>
              <p:nvPr/>
            </p:nvSpPr>
            <p:spPr bwMode="auto">
              <a:xfrm>
                <a:off x="1431925" y="4648200"/>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37</a:t>
                </a:r>
                <a:endParaRPr lang="en-US" sz="1800" dirty="0">
                  <a:latin typeface="Courier New" pitchFamily="49" charset="0"/>
                  <a:cs typeface="+mn-cs"/>
                </a:endParaRPr>
              </a:p>
            </p:txBody>
          </p:sp>
          <p:sp>
            <p:nvSpPr>
              <p:cNvPr id="62" name="Rectangle 27"/>
              <p:cNvSpPr>
                <a:spLocks noChangeArrowheads="1"/>
              </p:cNvSpPr>
              <p:nvPr/>
            </p:nvSpPr>
            <p:spPr bwMode="auto">
              <a:xfrm>
                <a:off x="1881188" y="4648200"/>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36</a:t>
                </a:r>
                <a:endParaRPr lang="en-US" sz="1800" dirty="0">
                  <a:latin typeface="Courier New" pitchFamily="49" charset="0"/>
                  <a:cs typeface="+mn-cs"/>
                </a:endParaRPr>
              </a:p>
            </p:txBody>
          </p:sp>
        </p:grpSp>
        <p:grpSp>
          <p:nvGrpSpPr>
            <p:cNvPr id="63" name="Group 62"/>
            <p:cNvGrpSpPr/>
            <p:nvPr/>
          </p:nvGrpSpPr>
          <p:grpSpPr>
            <a:xfrm>
              <a:off x="533400" y="3092090"/>
              <a:ext cx="1797050" cy="304800"/>
              <a:chOff x="533400" y="4648200"/>
              <a:chExt cx="1797050" cy="304800"/>
            </a:xfrm>
            <a:solidFill>
              <a:schemeClr val="bg2">
                <a:lumMod val="40000"/>
                <a:lumOff val="60000"/>
              </a:schemeClr>
            </a:solidFill>
          </p:grpSpPr>
          <p:sp>
            <p:nvSpPr>
              <p:cNvPr id="64" name="Rectangle 24"/>
              <p:cNvSpPr>
                <a:spLocks noChangeArrowheads="1"/>
              </p:cNvSpPr>
              <p:nvPr/>
            </p:nvSpPr>
            <p:spPr bwMode="auto">
              <a:xfrm>
                <a:off x="533400" y="4648200"/>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33</a:t>
                </a:r>
                <a:endParaRPr lang="en-US" sz="1800" dirty="0">
                  <a:latin typeface="Courier New" pitchFamily="49" charset="0"/>
                  <a:cs typeface="+mn-cs"/>
                </a:endParaRPr>
              </a:p>
            </p:txBody>
          </p:sp>
          <p:sp>
            <p:nvSpPr>
              <p:cNvPr id="65" name="Rectangle 25"/>
              <p:cNvSpPr>
                <a:spLocks noChangeArrowheads="1"/>
              </p:cNvSpPr>
              <p:nvPr/>
            </p:nvSpPr>
            <p:spPr bwMode="auto">
              <a:xfrm>
                <a:off x="982663" y="4648200"/>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32</a:t>
                </a:r>
                <a:endParaRPr lang="en-US" sz="1800" dirty="0">
                  <a:latin typeface="Courier New" pitchFamily="49" charset="0"/>
                  <a:cs typeface="+mn-cs"/>
                </a:endParaRPr>
              </a:p>
            </p:txBody>
          </p:sp>
          <p:sp>
            <p:nvSpPr>
              <p:cNvPr id="66" name="Rectangle 26"/>
              <p:cNvSpPr>
                <a:spLocks noChangeArrowheads="1"/>
              </p:cNvSpPr>
              <p:nvPr/>
            </p:nvSpPr>
            <p:spPr bwMode="auto">
              <a:xfrm>
                <a:off x="1431925" y="4648200"/>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31</a:t>
                </a:r>
                <a:endParaRPr lang="en-US" sz="1800" dirty="0">
                  <a:latin typeface="Courier New" pitchFamily="49" charset="0"/>
                  <a:cs typeface="+mn-cs"/>
                </a:endParaRPr>
              </a:p>
            </p:txBody>
          </p:sp>
          <p:sp>
            <p:nvSpPr>
              <p:cNvPr id="67" name="Rectangle 27"/>
              <p:cNvSpPr>
                <a:spLocks noChangeArrowheads="1"/>
              </p:cNvSpPr>
              <p:nvPr/>
            </p:nvSpPr>
            <p:spPr bwMode="auto">
              <a:xfrm>
                <a:off x="1881188" y="4648200"/>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latin typeface="Courier New" pitchFamily="49" charset="0"/>
                    <a:cs typeface="+mn-cs"/>
                  </a:rPr>
                  <a:t>30</a:t>
                </a:r>
                <a:endParaRPr lang="en-US" sz="1800" dirty="0">
                  <a:latin typeface="Courier New" pitchFamily="49" charset="0"/>
                  <a:cs typeface="+mn-cs"/>
                </a:endParaRPr>
              </a:p>
            </p:txBody>
          </p:sp>
        </p:grpSp>
        <p:grpSp>
          <p:nvGrpSpPr>
            <p:cNvPr id="68" name="Group 67"/>
            <p:cNvGrpSpPr/>
            <p:nvPr/>
          </p:nvGrpSpPr>
          <p:grpSpPr>
            <a:xfrm>
              <a:off x="533400" y="2819400"/>
              <a:ext cx="1797050" cy="304800"/>
              <a:chOff x="2377022" y="2811289"/>
              <a:chExt cx="1797050" cy="304800"/>
            </a:xfrm>
            <a:solidFill>
              <a:srgbClr val="D5F1CF"/>
            </a:solidFill>
          </p:grpSpPr>
          <p:sp>
            <p:nvSpPr>
              <p:cNvPr id="69" name="Rectangle 24"/>
              <p:cNvSpPr>
                <a:spLocks noChangeArrowheads="1"/>
              </p:cNvSpPr>
              <p:nvPr/>
            </p:nvSpPr>
            <p:spPr bwMode="auto">
              <a:xfrm>
                <a:off x="2377022" y="2811289"/>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00</a:t>
                </a:r>
                <a:endParaRPr lang="en-US" sz="1800" dirty="0">
                  <a:solidFill>
                    <a:srgbClr val="C00000"/>
                  </a:solidFill>
                  <a:latin typeface="Courier New" pitchFamily="49" charset="0"/>
                  <a:cs typeface="+mn-cs"/>
                </a:endParaRPr>
              </a:p>
            </p:txBody>
          </p:sp>
          <p:sp>
            <p:nvSpPr>
              <p:cNvPr id="70" name="Rectangle 25"/>
              <p:cNvSpPr>
                <a:spLocks noChangeArrowheads="1"/>
              </p:cNvSpPr>
              <p:nvPr/>
            </p:nvSpPr>
            <p:spPr bwMode="auto">
              <a:xfrm>
                <a:off x="2826285" y="2811289"/>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40</a:t>
                </a:r>
                <a:endParaRPr lang="en-US" sz="1800" dirty="0">
                  <a:solidFill>
                    <a:srgbClr val="C00000"/>
                  </a:solidFill>
                  <a:latin typeface="Courier New" pitchFamily="49" charset="0"/>
                  <a:cs typeface="+mn-cs"/>
                </a:endParaRPr>
              </a:p>
            </p:txBody>
          </p:sp>
          <p:sp>
            <p:nvSpPr>
              <p:cNvPr id="71" name="Rectangle 26"/>
              <p:cNvSpPr>
                <a:spLocks noChangeArrowheads="1"/>
              </p:cNvSpPr>
              <p:nvPr/>
            </p:nvSpPr>
            <p:spPr bwMode="auto">
              <a:xfrm>
                <a:off x="3275547" y="2811289"/>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04</a:t>
                </a:r>
                <a:endParaRPr lang="en-US" sz="1800" dirty="0">
                  <a:solidFill>
                    <a:srgbClr val="C00000"/>
                  </a:solidFill>
                  <a:latin typeface="Courier New" pitchFamily="49" charset="0"/>
                  <a:cs typeface="+mn-cs"/>
                </a:endParaRPr>
              </a:p>
            </p:txBody>
          </p:sp>
          <p:sp>
            <p:nvSpPr>
              <p:cNvPr id="72" name="Rectangle 27"/>
              <p:cNvSpPr>
                <a:spLocks noChangeArrowheads="1"/>
              </p:cNvSpPr>
              <p:nvPr/>
            </p:nvSpPr>
            <p:spPr bwMode="auto">
              <a:xfrm>
                <a:off x="3724810" y="2811289"/>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d4</a:t>
                </a:r>
                <a:endParaRPr lang="en-US" sz="1800" dirty="0">
                  <a:solidFill>
                    <a:srgbClr val="C00000"/>
                  </a:solidFill>
                  <a:latin typeface="Courier New" pitchFamily="49" charset="0"/>
                  <a:cs typeface="+mn-cs"/>
                </a:endParaRPr>
              </a:p>
            </p:txBody>
          </p:sp>
        </p:grpSp>
        <p:sp>
          <p:nvSpPr>
            <p:cNvPr id="94" name="AutoShape 16"/>
            <p:cNvSpPr>
              <a:spLocks/>
            </p:cNvSpPr>
            <p:nvPr/>
          </p:nvSpPr>
          <p:spPr bwMode="auto">
            <a:xfrm rot="10800000" flipH="1">
              <a:off x="190499" y="2509716"/>
              <a:ext cx="228600" cy="2443284"/>
            </a:xfrm>
            <a:prstGeom prst="leftBrace">
              <a:avLst>
                <a:gd name="adj1" fmla="val 75000"/>
                <a:gd name="adj2" fmla="val 50000"/>
              </a:avLst>
            </a:prstGeom>
            <a:noFill/>
            <a:ln w="25400">
              <a:solidFill>
                <a:srgbClr val="0070C0"/>
              </a:solidFill>
              <a:round/>
              <a:headEnd/>
              <a:tailEnd/>
            </a:ln>
          </p:spPr>
          <p:txBody>
            <a:bodyPr wrap="none" anchor="ctr"/>
            <a:lstStyle/>
            <a:p>
              <a:pPr eaLnBrk="0" hangingPunct="0"/>
              <a:endParaRPr lang="en-US" sz="1800">
                <a:solidFill>
                  <a:srgbClr val="0070C0"/>
                </a:solidFill>
                <a:latin typeface="Calibri" pitchFamily="34" charset="0"/>
              </a:endParaRPr>
            </a:p>
          </p:txBody>
        </p:sp>
      </p:grpSp>
      <p:sp>
        <p:nvSpPr>
          <p:cNvPr id="95" name="TextBox 94"/>
          <p:cNvSpPr txBox="1">
            <a:spLocks noChangeArrowheads="1"/>
          </p:cNvSpPr>
          <p:nvPr/>
        </p:nvSpPr>
        <p:spPr bwMode="auto">
          <a:xfrm>
            <a:off x="3937987" y="2779023"/>
            <a:ext cx="4013215" cy="369332"/>
          </a:xfrm>
          <a:prstGeom prst="rect">
            <a:avLst/>
          </a:prstGeom>
          <a:noFill/>
          <a:ln w="9525">
            <a:noFill/>
            <a:miter lim="800000"/>
            <a:headEnd/>
            <a:tailEnd/>
          </a:ln>
        </p:spPr>
        <p:txBody>
          <a:bodyPr wrap="none">
            <a:spAutoFit/>
          </a:bodyPr>
          <a:lstStyle/>
          <a:p>
            <a:pPr eaLnBrk="0" hangingPunct="0"/>
            <a:r>
              <a:rPr lang="en-US" sz="1800" dirty="0" smtClean="0">
                <a:latin typeface="Calibri" panose="020F0502020204030204" pitchFamily="34" charset="0"/>
                <a:cs typeface="Courier New" panose="02070309020205020404" pitchFamily="49" charset="0"/>
              </a:rPr>
              <a:t>Attack: </a:t>
            </a:r>
            <a:r>
              <a:rPr lang="en-US" sz="1800" dirty="0" err="1"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echo() </a:t>
            </a:r>
            <a:r>
              <a:rPr lang="en-US" sz="1800" dirty="0" smtClean="0">
                <a:latin typeface="Calibri" pitchFamily="34" charset="0"/>
              </a:rPr>
              <a:t>returns </a:t>
            </a:r>
            <a:r>
              <a:rPr lang="en-US" sz="1800" dirty="0" err="1">
                <a:latin typeface="Calibri" pitchFamily="34" charset="0"/>
                <a:sym typeface="Wingdings"/>
              </a:rPr>
              <a:t>rdi</a:t>
            </a:r>
            <a:r>
              <a:rPr lang="en-US" sz="1800" dirty="0">
                <a:latin typeface="Calibri" pitchFamily="34" charset="0"/>
                <a:sym typeface="Wingdings"/>
              </a:rPr>
              <a:t> + </a:t>
            </a:r>
            <a:r>
              <a:rPr lang="en-US" sz="1800" dirty="0" err="1" smtClean="0">
                <a:latin typeface="Calibri" pitchFamily="34" charset="0"/>
                <a:sym typeface="Wingdings"/>
              </a:rPr>
              <a:t>rdx</a:t>
            </a:r>
            <a:r>
              <a:rPr lang="en-US" sz="1800" dirty="0" smtClean="0">
                <a:latin typeface="Calibri" pitchFamily="34" charset="0"/>
              </a:rPr>
              <a:t> </a:t>
            </a:r>
            <a:endParaRPr lang="en-US" sz="1800" dirty="0">
              <a:latin typeface="Calibri" pitchFamily="34" charset="0"/>
            </a:endParaRPr>
          </a:p>
        </p:txBody>
      </p:sp>
      <p:grpSp>
        <p:nvGrpSpPr>
          <p:cNvPr id="88" name="Group 87"/>
          <p:cNvGrpSpPr/>
          <p:nvPr/>
        </p:nvGrpSpPr>
        <p:grpSpPr>
          <a:xfrm>
            <a:off x="3048000" y="1282942"/>
            <a:ext cx="5943600" cy="1451978"/>
            <a:chOff x="1600200" y="2823075"/>
            <a:chExt cx="5943600" cy="1451978"/>
          </a:xfrm>
        </p:grpSpPr>
        <p:sp>
          <p:nvSpPr>
            <p:cNvPr id="93" name="Rectangle 92"/>
            <p:cNvSpPr>
              <a:spLocks noChangeArrowheads="1"/>
            </p:cNvSpPr>
            <p:nvPr/>
          </p:nvSpPr>
          <p:spPr bwMode="auto">
            <a:xfrm>
              <a:off x="1600200" y="3200400"/>
              <a:ext cx="5943600" cy="1074653"/>
            </a:xfrm>
            <a:prstGeom prst="rect">
              <a:avLst/>
            </a:prstGeom>
            <a:solidFill>
              <a:srgbClr val="F1C7C7"/>
            </a:solidFill>
            <a:ln w="12700">
              <a:solidFill>
                <a:schemeClr val="tx1"/>
              </a:solidFill>
              <a:miter lim="800000"/>
              <a:headEnd/>
              <a:tailEnd/>
            </a:ln>
          </p:spPr>
          <p:txBody>
            <a:bodyPr wrap="square" lIns="90487" tIns="44450" rIns="90487" bIns="44450">
              <a:spAutoFit/>
            </a:bodyPr>
            <a:lstStyle/>
            <a:p>
              <a:pPr eaLnBrk="0" hangingPunct="0">
                <a:tabLst>
                  <a:tab pos="457200" algn="l"/>
                  <a:tab pos="1485900" algn="l"/>
                </a:tabLst>
              </a:pPr>
              <a:r>
                <a:rPr lang="ro-RO" sz="1600" dirty="0">
                  <a:latin typeface="Courier New" pitchFamily="49" charset="0"/>
                  <a:ea typeface="MS Mincho" pitchFamily="49" charset="-128"/>
                </a:rPr>
                <a:t>00000000004004d0 &lt;ab_plus_c&gt;</a:t>
              </a:r>
              <a:r>
                <a:rPr lang="ro-RO" sz="1600" dirty="0" smtClean="0">
                  <a:latin typeface="Courier New" pitchFamily="49" charset="0"/>
                  <a:ea typeface="MS Mincho" pitchFamily="49" charset="-128"/>
                </a:rPr>
                <a:t>:</a:t>
              </a:r>
              <a:endParaRPr lang="ro-RO" sz="1600" dirty="0">
                <a:latin typeface="Courier New" pitchFamily="49" charset="0"/>
                <a:ea typeface="MS Mincho" pitchFamily="49" charset="-128"/>
              </a:endParaRPr>
            </a:p>
            <a:p>
              <a:pPr eaLnBrk="0" hangingPunct="0">
                <a:tabLst>
                  <a:tab pos="457200" algn="l"/>
                  <a:tab pos="1485900" algn="l"/>
                </a:tabLst>
              </a:pPr>
              <a:r>
                <a:rPr lang="ro-RO" sz="1600" dirty="0">
                  <a:latin typeface="Courier New" pitchFamily="49" charset="0"/>
                  <a:ea typeface="MS Mincho" pitchFamily="49" charset="-128"/>
                </a:rPr>
                <a:t>  4004d0</a:t>
              </a:r>
              <a:r>
                <a:rPr lang="ro-RO" sz="1600" dirty="0" smtClean="0">
                  <a:latin typeface="Courier New" pitchFamily="49" charset="0"/>
                  <a:ea typeface="MS Mincho" pitchFamily="49" charset="-128"/>
                </a:rPr>
                <a:t>:  48 </a:t>
              </a:r>
              <a:r>
                <a:rPr lang="ro-RO" sz="1600" dirty="0">
                  <a:latin typeface="Courier New" pitchFamily="49" charset="0"/>
                  <a:ea typeface="MS Mincho" pitchFamily="49" charset="-128"/>
                </a:rPr>
                <a:t>0f af fe  </a:t>
              </a:r>
              <a:r>
                <a:rPr lang="ro-RO" sz="1600" dirty="0" smtClean="0">
                  <a:latin typeface="Courier New" pitchFamily="49" charset="0"/>
                  <a:ea typeface="MS Mincho" pitchFamily="49" charset="-128"/>
                </a:rPr>
                <a:t>imul %</a:t>
              </a:r>
              <a:r>
                <a:rPr lang="ro-RO" sz="1600" dirty="0">
                  <a:latin typeface="Courier New" pitchFamily="49" charset="0"/>
                  <a:ea typeface="MS Mincho" pitchFamily="49" charset="-128"/>
                </a:rPr>
                <a:t>rsi,%rdi                                           </a:t>
              </a:r>
              <a:r>
                <a:rPr lang="ro-RO" sz="1600" dirty="0" smtClean="0">
                  <a:latin typeface="Courier New" pitchFamily="49" charset="0"/>
                  <a:ea typeface="MS Mincho" pitchFamily="49" charset="-128"/>
                </a:rPr>
                <a:t>     </a:t>
              </a:r>
            </a:p>
            <a:p>
              <a:pPr eaLnBrk="0" hangingPunct="0">
                <a:tabLst>
                  <a:tab pos="457200" algn="l"/>
                  <a:tab pos="1485900" algn="l"/>
                </a:tabLst>
              </a:pPr>
              <a:r>
                <a:rPr lang="ro-RO" sz="1600" dirty="0">
                  <a:latin typeface="Courier New" pitchFamily="49" charset="0"/>
                  <a:ea typeface="MS Mincho" pitchFamily="49" charset="-128"/>
                </a:rPr>
                <a:t> </a:t>
              </a:r>
              <a:r>
                <a:rPr lang="ro-RO" sz="1600" dirty="0" smtClean="0">
                  <a:latin typeface="Courier New" pitchFamily="49" charset="0"/>
                  <a:ea typeface="MS Mincho" pitchFamily="49" charset="-128"/>
                </a:rPr>
                <a:t> </a:t>
              </a:r>
              <a:r>
                <a:rPr lang="ro-RO" sz="1600" dirty="0" smtClean="0">
                  <a:solidFill>
                    <a:srgbClr val="C00000"/>
                  </a:solidFill>
                  <a:latin typeface="Courier New" pitchFamily="49" charset="0"/>
                  <a:ea typeface="MS Mincho" pitchFamily="49" charset="-128"/>
                </a:rPr>
                <a:t>4004d4</a:t>
              </a:r>
              <a:r>
                <a:rPr lang="ro-RO" sz="1600" dirty="0">
                  <a:solidFill>
                    <a:srgbClr val="C00000"/>
                  </a:solidFill>
                  <a:latin typeface="Courier New" pitchFamily="49" charset="0"/>
                  <a:ea typeface="MS Mincho" pitchFamily="49" charset="-128"/>
                </a:rPr>
                <a:t>:</a:t>
              </a:r>
              <a:r>
                <a:rPr lang="ro-RO" sz="1600" dirty="0">
                  <a:latin typeface="Courier New" pitchFamily="49" charset="0"/>
                  <a:ea typeface="MS Mincho" pitchFamily="49" charset="-128"/>
                </a:rPr>
                <a:t>  </a:t>
              </a:r>
              <a:r>
                <a:rPr lang="ro-RO" sz="1600" dirty="0" smtClean="0">
                  <a:latin typeface="Courier New" pitchFamily="49" charset="0"/>
                  <a:ea typeface="MS Mincho" pitchFamily="49" charset="-128"/>
                </a:rPr>
                <a:t>48 </a:t>
              </a:r>
              <a:r>
                <a:rPr lang="ro-RO" sz="1600" dirty="0">
                  <a:latin typeface="Courier New" pitchFamily="49" charset="0"/>
                  <a:ea typeface="MS Mincho" pitchFamily="49" charset="-128"/>
                </a:rPr>
                <a:t>8d 04 17  </a:t>
              </a:r>
              <a:r>
                <a:rPr lang="ro-RO" sz="1600" dirty="0" smtClean="0">
                  <a:latin typeface="Courier New" pitchFamily="49" charset="0"/>
                  <a:ea typeface="MS Mincho" pitchFamily="49" charset="-128"/>
                </a:rPr>
                <a:t>lea (</a:t>
              </a:r>
              <a:r>
                <a:rPr lang="ro-RO" sz="1600" dirty="0">
                  <a:latin typeface="Courier New" pitchFamily="49" charset="0"/>
                  <a:ea typeface="MS Mincho" pitchFamily="49" charset="-128"/>
                </a:rPr>
                <a:t>%rdi,%rdx,1),%rax                                  </a:t>
              </a:r>
              <a:r>
                <a:rPr lang="ro-RO" sz="1600" dirty="0" smtClean="0">
                  <a:latin typeface="Courier New" pitchFamily="49" charset="0"/>
                  <a:ea typeface="MS Mincho" pitchFamily="49" charset="-128"/>
                </a:rPr>
                <a:t> </a:t>
              </a:r>
            </a:p>
            <a:p>
              <a:pPr eaLnBrk="0" hangingPunct="0">
                <a:tabLst>
                  <a:tab pos="457200" algn="l"/>
                  <a:tab pos="1485900" algn="l"/>
                </a:tabLst>
              </a:pPr>
              <a:r>
                <a:rPr lang="ro-RO" sz="1600" dirty="0">
                  <a:latin typeface="Courier New" pitchFamily="49" charset="0"/>
                  <a:ea typeface="MS Mincho" pitchFamily="49" charset="-128"/>
                </a:rPr>
                <a:t> </a:t>
              </a:r>
              <a:r>
                <a:rPr lang="ro-RO" sz="1600" dirty="0" smtClean="0">
                  <a:latin typeface="Courier New" pitchFamily="49" charset="0"/>
                  <a:ea typeface="MS Mincho" pitchFamily="49" charset="-128"/>
                </a:rPr>
                <a:t> 4004d8</a:t>
              </a:r>
              <a:r>
                <a:rPr lang="ro-RO" sz="1600" dirty="0">
                  <a:latin typeface="Courier New" pitchFamily="49" charset="0"/>
                  <a:ea typeface="MS Mincho" pitchFamily="49" charset="-128"/>
                </a:rPr>
                <a:t>:  </a:t>
              </a:r>
              <a:r>
                <a:rPr lang="ro-RO" sz="1600" dirty="0" smtClean="0">
                  <a:latin typeface="Courier New" pitchFamily="49" charset="0"/>
                  <a:ea typeface="MS Mincho" pitchFamily="49" charset="-128"/>
                </a:rPr>
                <a:t>c3           retq </a:t>
              </a:r>
              <a:endParaRPr lang="en-US" sz="1600" dirty="0">
                <a:latin typeface="Courier New" pitchFamily="49" charset="0"/>
                <a:ea typeface="MS Mincho" pitchFamily="49" charset="-128"/>
              </a:endParaRPr>
            </a:p>
          </p:txBody>
        </p:sp>
        <p:sp>
          <p:nvSpPr>
            <p:cNvPr id="96" name="Rectangle 95"/>
            <p:cNvSpPr/>
            <p:nvPr/>
          </p:nvSpPr>
          <p:spPr bwMode="auto">
            <a:xfrm>
              <a:off x="2895600" y="3733800"/>
              <a:ext cx="1600200" cy="541253"/>
            </a:xfrm>
            <a:prstGeom prst="rect">
              <a:avLst/>
            </a:prstGeom>
            <a:noFill/>
            <a:ln w="38100" cap="flat" cmpd="sng" algn="ctr">
              <a:solidFill>
                <a:srgbClr val="00009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107" name="Straight Arrow Connector 106"/>
            <p:cNvCxnSpPr>
              <a:stCxn id="108" idx="1"/>
            </p:cNvCxnSpPr>
            <p:nvPr/>
          </p:nvCxnSpPr>
          <p:spPr bwMode="auto">
            <a:xfrm flipH="1">
              <a:off x="4495800" y="3007741"/>
              <a:ext cx="561248" cy="736064"/>
            </a:xfrm>
            <a:prstGeom prst="straightConnector1">
              <a:avLst/>
            </a:prstGeom>
            <a:noFill/>
            <a:ln w="25400" cap="flat" cmpd="sng" algn="ctr">
              <a:solidFill>
                <a:srgbClr val="000090"/>
              </a:solidFill>
              <a:prstDash val="solid"/>
              <a:round/>
              <a:headEnd type="none" w="med" len="med"/>
              <a:tailEnd type="arrow"/>
            </a:ln>
            <a:effectLst/>
          </p:spPr>
        </p:cxnSp>
        <p:sp>
          <p:nvSpPr>
            <p:cNvPr id="108" name="TextBox 107"/>
            <p:cNvSpPr txBox="1"/>
            <p:nvPr/>
          </p:nvSpPr>
          <p:spPr>
            <a:xfrm>
              <a:off x="5057048" y="2823075"/>
              <a:ext cx="1620957" cy="369332"/>
            </a:xfrm>
            <a:prstGeom prst="rect">
              <a:avLst/>
            </a:prstGeom>
            <a:noFill/>
          </p:spPr>
          <p:txBody>
            <a:bodyPr wrap="none" rtlCol="0">
              <a:spAutoFit/>
            </a:bodyPr>
            <a:lstStyle/>
            <a:p>
              <a:r>
                <a:rPr lang="en-US" sz="1800" dirty="0" err="1" smtClean="0">
                  <a:latin typeface="Calibri" pitchFamily="34" charset="0"/>
                </a:rPr>
                <a:t>rax</a:t>
              </a:r>
              <a:r>
                <a:rPr lang="en-US" sz="1800" dirty="0" smtClean="0">
                  <a:latin typeface="Calibri" pitchFamily="34" charset="0"/>
                </a:rPr>
                <a:t> </a:t>
              </a:r>
              <a:r>
                <a:rPr lang="en-US" sz="1800" dirty="0" smtClean="0">
                  <a:latin typeface="Calibri" pitchFamily="34" charset="0"/>
                  <a:sym typeface="Wingdings"/>
                </a:rPr>
                <a:t> </a:t>
              </a:r>
              <a:r>
                <a:rPr lang="en-US" sz="1800" dirty="0" err="1" smtClean="0">
                  <a:latin typeface="Calibri" pitchFamily="34" charset="0"/>
                  <a:sym typeface="Wingdings"/>
                </a:rPr>
                <a:t>rdi</a:t>
              </a:r>
              <a:r>
                <a:rPr lang="en-US" sz="1800" dirty="0" smtClean="0">
                  <a:latin typeface="Calibri" pitchFamily="34" charset="0"/>
                  <a:sym typeface="Wingdings"/>
                </a:rPr>
                <a:t> + </a:t>
              </a:r>
              <a:r>
                <a:rPr lang="en-US" sz="1800" dirty="0" err="1" smtClean="0">
                  <a:latin typeface="Calibri" pitchFamily="34" charset="0"/>
                  <a:sym typeface="Wingdings"/>
                </a:rPr>
                <a:t>rdx</a:t>
              </a:r>
              <a:endParaRPr lang="en-US" sz="1800" dirty="0" smtClean="0">
                <a:latin typeface="Calibri" pitchFamily="34" charset="0"/>
              </a:endParaRPr>
            </a:p>
          </p:txBody>
        </p:sp>
      </p:grpSp>
      <p:sp>
        <p:nvSpPr>
          <p:cNvPr id="117" name="Rectangle 4"/>
          <p:cNvSpPr>
            <a:spLocks noChangeArrowheads="1"/>
          </p:cNvSpPr>
          <p:nvPr/>
        </p:nvSpPr>
        <p:spPr bwMode="auto">
          <a:xfrm>
            <a:off x="3050331" y="3303443"/>
            <a:ext cx="2438400" cy="1749425"/>
          </a:xfrm>
          <a:prstGeom prst="rect">
            <a:avLst/>
          </a:prstGeom>
          <a:solidFill>
            <a:srgbClr val="F6F5BD"/>
          </a:solidFill>
          <a:ln w="12700">
            <a:solidFill>
              <a:schemeClr val="tx1"/>
            </a:solidFill>
            <a:miter lim="800000"/>
            <a:headEnd/>
            <a:tailEnd/>
          </a:ln>
        </p:spPr>
        <p:txBody>
          <a:bodyPr lIns="90487" tIns="44450" rIns="90487" bIns="44450">
            <a:spAutoFit/>
          </a:bodyPr>
          <a:lstStyle/>
          <a:p>
            <a:pPr eaLnBrk="0" hangingPunct="0">
              <a:tabLst>
                <a:tab pos="457200" algn="l"/>
                <a:tab pos="1485900" algn="l"/>
              </a:tabLst>
            </a:pPr>
            <a:r>
              <a:rPr lang="en-US" sz="1800" dirty="0" err="1">
                <a:latin typeface="Courier New" pitchFamily="49" charset="0"/>
              </a:rPr>
              <a:t>int</a:t>
            </a:r>
            <a:r>
              <a:rPr lang="en-US" sz="1800" dirty="0">
                <a:latin typeface="Courier New" pitchFamily="49" charset="0"/>
              </a:rPr>
              <a:t> </a:t>
            </a:r>
            <a:r>
              <a:rPr lang="en-US" sz="1800" dirty="0" smtClean="0">
                <a:latin typeface="Courier New" pitchFamily="49" charset="0"/>
              </a:rPr>
              <a:t>echo() </a:t>
            </a:r>
            <a:r>
              <a:rPr lang="en-US" sz="1800" dirty="0">
                <a:latin typeface="Courier New" pitchFamily="49" charset="0"/>
              </a:rPr>
              <a:t>{</a:t>
            </a:r>
          </a:p>
          <a:p>
            <a:pPr eaLnBrk="0" hangingPunct="0">
              <a:tabLst>
                <a:tab pos="457200" algn="l"/>
                <a:tab pos="1485900" algn="l"/>
              </a:tabLst>
            </a:pPr>
            <a:r>
              <a:rPr lang="en-US" sz="1800" dirty="0">
                <a:latin typeface="Courier New" pitchFamily="49" charset="0"/>
              </a:rPr>
              <a:t>  char </a:t>
            </a:r>
            <a:r>
              <a:rPr lang="en-US" sz="1800" dirty="0" err="1" smtClean="0">
                <a:latin typeface="Courier New" pitchFamily="49" charset="0"/>
              </a:rPr>
              <a:t>buf</a:t>
            </a:r>
            <a:r>
              <a:rPr lang="en-US" sz="1800" dirty="0" smtClean="0">
                <a:latin typeface="Courier New" pitchFamily="49" charset="0"/>
              </a:rPr>
              <a:t>[4</a:t>
            </a:r>
            <a:r>
              <a:rPr lang="en-US" sz="1800" dirty="0">
                <a:latin typeface="Courier New" pitchFamily="49" charset="0"/>
              </a:rPr>
              <a:t>]; </a:t>
            </a:r>
          </a:p>
          <a:p>
            <a:pPr eaLnBrk="0" hangingPunct="0">
              <a:tabLst>
                <a:tab pos="457200" algn="l"/>
                <a:tab pos="1485900" algn="l"/>
              </a:tabLst>
            </a:pPr>
            <a:r>
              <a:rPr lang="en-US" sz="1800" dirty="0">
                <a:latin typeface="Courier New" pitchFamily="49" charset="0"/>
              </a:rPr>
              <a:t>  </a:t>
            </a:r>
            <a:r>
              <a:rPr lang="en-US" sz="1800" dirty="0">
                <a:solidFill>
                  <a:srgbClr val="0070C0"/>
                </a:solidFill>
                <a:latin typeface="Courier New" pitchFamily="49" charset="0"/>
              </a:rPr>
              <a:t>gets(</a:t>
            </a:r>
            <a:r>
              <a:rPr lang="en-US" sz="1800" dirty="0" err="1">
                <a:solidFill>
                  <a:srgbClr val="0070C0"/>
                </a:solidFill>
                <a:latin typeface="Courier New" pitchFamily="49" charset="0"/>
              </a:rPr>
              <a:t>buf</a:t>
            </a:r>
            <a:r>
              <a:rPr lang="en-US" sz="1800" dirty="0">
                <a:solidFill>
                  <a:srgbClr val="0070C0"/>
                </a:solidFill>
                <a:latin typeface="Courier New" pitchFamily="49" charset="0"/>
              </a:rPr>
              <a:t>); </a:t>
            </a:r>
          </a:p>
          <a:p>
            <a:pPr eaLnBrk="0" hangingPunct="0">
              <a:tabLst>
                <a:tab pos="457200" algn="l"/>
                <a:tab pos="1485900" algn="l"/>
              </a:tabLst>
            </a:pPr>
            <a:r>
              <a:rPr lang="en-US" sz="1800" dirty="0">
                <a:latin typeface="Courier New" pitchFamily="49" charset="0"/>
              </a:rPr>
              <a:t>  ...</a:t>
            </a:r>
          </a:p>
          <a:p>
            <a:pPr eaLnBrk="0" hangingPunct="0">
              <a:tabLst>
                <a:tab pos="457200" algn="l"/>
                <a:tab pos="1485900" algn="l"/>
              </a:tabLst>
            </a:pPr>
            <a:r>
              <a:rPr lang="en-US" sz="1800" dirty="0">
                <a:latin typeface="Courier New" pitchFamily="49" charset="0"/>
              </a:rPr>
              <a:t>  </a:t>
            </a:r>
            <a:r>
              <a:rPr lang="en-US" sz="1800" dirty="0">
                <a:solidFill>
                  <a:srgbClr val="C00000"/>
                </a:solidFill>
                <a:latin typeface="Courier New" pitchFamily="49" charset="0"/>
              </a:rPr>
              <a:t>return ...;</a:t>
            </a:r>
            <a:r>
              <a:rPr lang="en-US" sz="1800" dirty="0">
                <a:latin typeface="Courier New" pitchFamily="49" charset="0"/>
              </a:rPr>
              <a:t> </a:t>
            </a:r>
          </a:p>
          <a:p>
            <a:pPr eaLnBrk="0" hangingPunct="0">
              <a:tabLst>
                <a:tab pos="457200" algn="l"/>
                <a:tab pos="1485900" algn="l"/>
              </a:tabLst>
            </a:pPr>
            <a:r>
              <a:rPr lang="en-US" sz="1800" dirty="0">
                <a:latin typeface="Courier New" pitchFamily="49" charset="0"/>
              </a:rPr>
              <a:t>}</a:t>
            </a:r>
          </a:p>
        </p:txBody>
      </p:sp>
      <p:grpSp>
        <p:nvGrpSpPr>
          <p:cNvPr id="118" name="Group 117"/>
          <p:cNvGrpSpPr/>
          <p:nvPr/>
        </p:nvGrpSpPr>
        <p:grpSpPr>
          <a:xfrm>
            <a:off x="532564" y="2813006"/>
            <a:ext cx="1797050" cy="304800"/>
            <a:chOff x="2377022" y="2811289"/>
            <a:chExt cx="1797050" cy="304800"/>
          </a:xfrm>
          <a:solidFill>
            <a:srgbClr val="D5F1CF"/>
          </a:solidFill>
        </p:grpSpPr>
        <p:sp>
          <p:nvSpPr>
            <p:cNvPr id="119" name="Rectangle 24"/>
            <p:cNvSpPr>
              <a:spLocks noChangeArrowheads="1"/>
            </p:cNvSpPr>
            <p:nvPr/>
          </p:nvSpPr>
          <p:spPr bwMode="auto">
            <a:xfrm>
              <a:off x="2377022" y="2811289"/>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00</a:t>
              </a:r>
              <a:endParaRPr lang="en-US" sz="1800" dirty="0">
                <a:solidFill>
                  <a:srgbClr val="C00000"/>
                </a:solidFill>
                <a:latin typeface="Courier New" pitchFamily="49" charset="0"/>
                <a:cs typeface="+mn-cs"/>
              </a:endParaRPr>
            </a:p>
          </p:txBody>
        </p:sp>
        <p:sp>
          <p:nvSpPr>
            <p:cNvPr id="120" name="Rectangle 25"/>
            <p:cNvSpPr>
              <a:spLocks noChangeArrowheads="1"/>
            </p:cNvSpPr>
            <p:nvPr/>
          </p:nvSpPr>
          <p:spPr bwMode="auto">
            <a:xfrm>
              <a:off x="2826285" y="2811289"/>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40</a:t>
              </a:r>
              <a:endParaRPr lang="en-US" sz="1800" dirty="0">
                <a:solidFill>
                  <a:srgbClr val="C00000"/>
                </a:solidFill>
                <a:latin typeface="Courier New" pitchFamily="49" charset="0"/>
                <a:cs typeface="+mn-cs"/>
              </a:endParaRPr>
            </a:p>
          </p:txBody>
        </p:sp>
        <p:sp>
          <p:nvSpPr>
            <p:cNvPr id="121" name="Rectangle 26"/>
            <p:cNvSpPr>
              <a:spLocks noChangeArrowheads="1"/>
            </p:cNvSpPr>
            <p:nvPr/>
          </p:nvSpPr>
          <p:spPr bwMode="auto">
            <a:xfrm>
              <a:off x="3275547" y="2811289"/>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06</a:t>
              </a:r>
              <a:endParaRPr lang="en-US" sz="1800" dirty="0">
                <a:solidFill>
                  <a:srgbClr val="C00000"/>
                </a:solidFill>
                <a:latin typeface="Courier New" pitchFamily="49" charset="0"/>
                <a:cs typeface="+mn-cs"/>
              </a:endParaRPr>
            </a:p>
          </p:txBody>
        </p:sp>
        <p:sp>
          <p:nvSpPr>
            <p:cNvPr id="122" name="Rectangle 27"/>
            <p:cNvSpPr>
              <a:spLocks noChangeArrowheads="1"/>
            </p:cNvSpPr>
            <p:nvPr/>
          </p:nvSpPr>
          <p:spPr bwMode="auto">
            <a:xfrm>
              <a:off x="3724810" y="2811289"/>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f6</a:t>
              </a:r>
              <a:endParaRPr lang="en-US" sz="1800" dirty="0">
                <a:solidFill>
                  <a:srgbClr val="C00000"/>
                </a:solidFill>
                <a:latin typeface="Courier New" pitchFamily="49" charset="0"/>
                <a:cs typeface="+mn-cs"/>
              </a:endParaRPr>
            </a:p>
          </p:txBody>
        </p:sp>
      </p:grpSp>
      <p:grpSp>
        <p:nvGrpSpPr>
          <p:cNvPr id="123" name="Group 122"/>
          <p:cNvGrpSpPr/>
          <p:nvPr/>
        </p:nvGrpSpPr>
        <p:grpSpPr>
          <a:xfrm>
            <a:off x="532564" y="2516317"/>
            <a:ext cx="1797050" cy="304800"/>
            <a:chOff x="2377022" y="2811289"/>
            <a:chExt cx="1797050" cy="304800"/>
          </a:xfrm>
          <a:solidFill>
            <a:srgbClr val="D5F1CF"/>
          </a:solidFill>
        </p:grpSpPr>
        <p:sp>
          <p:nvSpPr>
            <p:cNvPr id="124" name="Rectangle 24"/>
            <p:cNvSpPr>
              <a:spLocks noChangeArrowheads="1"/>
            </p:cNvSpPr>
            <p:nvPr/>
          </p:nvSpPr>
          <p:spPr bwMode="auto">
            <a:xfrm>
              <a:off x="2377022" y="2811289"/>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00</a:t>
              </a:r>
              <a:endParaRPr lang="en-US" sz="1800" dirty="0">
                <a:solidFill>
                  <a:srgbClr val="C00000"/>
                </a:solidFill>
                <a:latin typeface="Courier New" pitchFamily="49" charset="0"/>
                <a:cs typeface="+mn-cs"/>
              </a:endParaRPr>
            </a:p>
          </p:txBody>
        </p:sp>
        <p:sp>
          <p:nvSpPr>
            <p:cNvPr id="125" name="Rectangle 25"/>
            <p:cNvSpPr>
              <a:spLocks noChangeArrowheads="1"/>
            </p:cNvSpPr>
            <p:nvPr/>
          </p:nvSpPr>
          <p:spPr bwMode="auto">
            <a:xfrm>
              <a:off x="2826285" y="2811289"/>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00</a:t>
              </a:r>
              <a:endParaRPr lang="en-US" sz="1800" dirty="0">
                <a:solidFill>
                  <a:srgbClr val="C00000"/>
                </a:solidFill>
                <a:latin typeface="Courier New" pitchFamily="49" charset="0"/>
                <a:cs typeface="+mn-cs"/>
              </a:endParaRPr>
            </a:p>
          </p:txBody>
        </p:sp>
        <p:sp>
          <p:nvSpPr>
            <p:cNvPr id="126" name="Rectangle 26"/>
            <p:cNvSpPr>
              <a:spLocks noChangeArrowheads="1"/>
            </p:cNvSpPr>
            <p:nvPr/>
          </p:nvSpPr>
          <p:spPr bwMode="auto">
            <a:xfrm>
              <a:off x="3275547" y="2811289"/>
              <a:ext cx="449263"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00</a:t>
              </a:r>
              <a:endParaRPr lang="en-US" sz="1800" dirty="0">
                <a:solidFill>
                  <a:srgbClr val="C00000"/>
                </a:solidFill>
                <a:latin typeface="Courier New" pitchFamily="49" charset="0"/>
                <a:cs typeface="+mn-cs"/>
              </a:endParaRPr>
            </a:p>
          </p:txBody>
        </p:sp>
        <p:sp>
          <p:nvSpPr>
            <p:cNvPr id="127" name="Rectangle 27"/>
            <p:cNvSpPr>
              <a:spLocks noChangeArrowheads="1"/>
            </p:cNvSpPr>
            <p:nvPr/>
          </p:nvSpPr>
          <p:spPr bwMode="auto">
            <a:xfrm>
              <a:off x="3724810" y="2811289"/>
              <a:ext cx="449262" cy="304800"/>
            </a:xfrm>
            <a:prstGeom prst="rect">
              <a:avLst/>
            </a:prstGeom>
            <a:grpFill/>
            <a:ln w="28575">
              <a:solidFill>
                <a:schemeClr val="tx1"/>
              </a:solidFill>
              <a:miter lim="800000"/>
              <a:headEnd/>
              <a:tailEnd/>
            </a:ln>
            <a:effectLst/>
          </p:spPr>
          <p:txBody>
            <a:bodyPr wrap="none" anchor="ctr"/>
            <a:lstStyle/>
            <a:p>
              <a:pPr algn="ctr">
                <a:defRPr/>
              </a:pPr>
              <a:r>
                <a:rPr lang="en-US" sz="1800" dirty="0" smtClean="0">
                  <a:solidFill>
                    <a:srgbClr val="C00000"/>
                  </a:solidFill>
                  <a:latin typeface="Courier New" pitchFamily="49" charset="0"/>
                  <a:cs typeface="+mn-cs"/>
                </a:rPr>
                <a:t>00</a:t>
              </a:r>
              <a:endParaRPr lang="en-US" sz="1800" dirty="0">
                <a:solidFill>
                  <a:srgbClr val="C00000"/>
                </a:solidFill>
                <a:latin typeface="Courier New" pitchFamily="49" charset="0"/>
                <a:cs typeface="+mn-cs"/>
              </a:endParaRPr>
            </a:p>
          </p:txBody>
        </p:sp>
      </p:grpSp>
      <p:sp>
        <p:nvSpPr>
          <p:cNvPr id="89" name="TextBox 88"/>
          <p:cNvSpPr txBox="1">
            <a:spLocks noChangeArrowheads="1"/>
          </p:cNvSpPr>
          <p:nvPr/>
        </p:nvSpPr>
        <p:spPr bwMode="auto">
          <a:xfrm>
            <a:off x="533400" y="6260068"/>
            <a:ext cx="4392613" cy="369332"/>
          </a:xfrm>
          <a:prstGeom prst="rect">
            <a:avLst/>
          </a:prstGeom>
          <a:noFill/>
          <a:ln w="9525">
            <a:noFill/>
            <a:miter lim="800000"/>
            <a:headEnd/>
            <a:tailEnd/>
          </a:ln>
        </p:spPr>
        <p:txBody>
          <a:bodyPr wrap="none">
            <a:spAutoFit/>
          </a:bodyPr>
          <a:lstStyle/>
          <a:p>
            <a:pPr eaLnBrk="0" hangingPunct="0"/>
            <a:r>
              <a:rPr lang="en-US" sz="1800" b="0" dirty="0" smtClean="0">
                <a:latin typeface="Calibri" pitchFamily="34" charset="0"/>
              </a:rPr>
              <a:t>Multiple gadgets will corrupt stack upwards</a:t>
            </a:r>
            <a:endParaRPr lang="en-US" sz="1800" b="0" dirty="0">
              <a:latin typeface="Calibri" pitchFamily="34" charset="0"/>
            </a:endParaRPr>
          </a:p>
        </p:txBody>
      </p:sp>
    </p:spTree>
    <p:extLst>
      <p:ext uri="{BB962C8B-B14F-4D97-AF65-F5344CB8AC3E}">
        <p14:creationId xmlns:p14="http://schemas.microsoft.com/office/powerpoint/2010/main" val="6701009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2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1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90" grpId="0"/>
      <p:bldP spid="92" grpId="0"/>
      <p:bldP spid="95" grpId="0"/>
      <p:bldP spid="8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81000" y="493713"/>
            <a:ext cx="8534400" cy="573087"/>
          </a:xfrm>
        </p:spPr>
        <p:txBody>
          <a:bodyPr/>
          <a:lstStyle/>
          <a:p>
            <a:pPr eaLnBrk="1" hangingPunct="1"/>
            <a:r>
              <a:rPr lang="en-US" dirty="0" smtClean="0"/>
              <a:t>Exploits Based on Buffer Overflows</a:t>
            </a:r>
          </a:p>
        </p:txBody>
      </p:sp>
      <p:sp>
        <p:nvSpPr>
          <p:cNvPr id="31747" name="Rectangle 3"/>
          <p:cNvSpPr>
            <a:spLocks noGrp="1" noChangeArrowheads="1"/>
          </p:cNvSpPr>
          <p:nvPr>
            <p:ph type="body" idx="1"/>
          </p:nvPr>
        </p:nvSpPr>
        <p:spPr>
          <a:xfrm>
            <a:off x="404813" y="1327150"/>
            <a:ext cx="8281987" cy="5454650"/>
          </a:xfrm>
        </p:spPr>
        <p:txBody>
          <a:bodyPr/>
          <a:lstStyle/>
          <a:p>
            <a:pPr eaLnBrk="1" hangingPunct="1"/>
            <a:r>
              <a:rPr lang="en-US" i="1" dirty="0" smtClean="0">
                <a:solidFill>
                  <a:srgbClr val="C00000"/>
                </a:solidFill>
              </a:rPr>
              <a:t>Buffer overflow bugs can allow remote machines to execute arbitrary code on victim machines</a:t>
            </a:r>
          </a:p>
          <a:p>
            <a:pPr eaLnBrk="1" hangingPunct="1"/>
            <a:r>
              <a:rPr lang="en-US" dirty="0" smtClean="0"/>
              <a:t>Distressingly common in real programs</a:t>
            </a:r>
          </a:p>
          <a:p>
            <a:pPr lvl="1" eaLnBrk="1" hangingPunct="1"/>
            <a:r>
              <a:rPr lang="en-US" dirty="0" smtClean="0"/>
              <a:t>Programmers keep making the same mistakes </a:t>
            </a:r>
            <a:r>
              <a:rPr lang="en-US" dirty="0" smtClean="0">
                <a:sym typeface="Wingdings"/>
              </a:rPr>
              <a:t></a:t>
            </a:r>
          </a:p>
          <a:p>
            <a:pPr lvl="1" eaLnBrk="1" hangingPunct="1"/>
            <a:r>
              <a:rPr lang="en-US" dirty="0" smtClean="0">
                <a:sym typeface="Wingdings"/>
              </a:rPr>
              <a:t>Recent measures make these attacks much more difficult</a:t>
            </a:r>
            <a:endParaRPr lang="en-US" dirty="0" smtClean="0"/>
          </a:p>
          <a:p>
            <a:pPr eaLnBrk="1" hangingPunct="1"/>
            <a:r>
              <a:rPr lang="en-US" dirty="0" smtClean="0"/>
              <a:t>Examples across the decades</a:t>
            </a:r>
          </a:p>
          <a:p>
            <a:pPr lvl="1" eaLnBrk="1" hangingPunct="1"/>
            <a:r>
              <a:rPr lang="en-US" dirty="0" smtClean="0"/>
              <a:t>Original “Internet worm” (1988)</a:t>
            </a:r>
          </a:p>
          <a:p>
            <a:pPr lvl="1" eaLnBrk="1" hangingPunct="1"/>
            <a:r>
              <a:rPr lang="en-US" dirty="0" smtClean="0"/>
              <a:t>“IM wars” (1999)</a:t>
            </a:r>
          </a:p>
          <a:p>
            <a:pPr lvl="1" eaLnBrk="1" hangingPunct="1"/>
            <a:r>
              <a:rPr lang="en-US" dirty="0" smtClean="0"/>
              <a:t>Twilight hack on Wii (2000s)</a:t>
            </a:r>
          </a:p>
          <a:p>
            <a:pPr lvl="1" eaLnBrk="1" hangingPunct="1"/>
            <a:r>
              <a:rPr lang="en-US" dirty="0" smtClean="0"/>
              <a:t>… and many, many more</a:t>
            </a:r>
          </a:p>
          <a:p>
            <a:pPr eaLnBrk="1" hangingPunct="1"/>
            <a:r>
              <a:rPr lang="en-US" dirty="0" smtClean="0"/>
              <a:t>You will learn some of the tricks in </a:t>
            </a:r>
            <a:r>
              <a:rPr lang="en-US" dirty="0" err="1" smtClean="0"/>
              <a:t>attacklab</a:t>
            </a:r>
            <a:endParaRPr lang="en-US" dirty="0" smtClean="0"/>
          </a:p>
          <a:p>
            <a:pPr lvl="1" eaLnBrk="1" hangingPunct="1"/>
            <a:r>
              <a:rPr lang="en-US" dirty="0" smtClean="0"/>
              <a:t>Hopefully to convince you to never leave such holes in your programs!!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57018" y="304800"/>
            <a:ext cx="7592093" cy="762000"/>
          </a:xfrm>
        </p:spPr>
        <p:txBody>
          <a:bodyPr/>
          <a:lstStyle/>
          <a:p>
            <a:r>
              <a:rPr lang="en-US" dirty="0" smtClean="0"/>
              <a:t>x86-64 Linux Memory Layout</a:t>
            </a:r>
          </a:p>
        </p:txBody>
      </p:sp>
      <p:sp>
        <p:nvSpPr>
          <p:cNvPr id="10243" name="Rectangle 3"/>
          <p:cNvSpPr>
            <a:spLocks noGrp="1" noChangeArrowheads="1"/>
          </p:cNvSpPr>
          <p:nvPr>
            <p:ph type="body" idx="1"/>
          </p:nvPr>
        </p:nvSpPr>
        <p:spPr/>
        <p:txBody>
          <a:bodyPr/>
          <a:lstStyle/>
          <a:p>
            <a:r>
              <a:rPr lang="en-US" dirty="0" smtClean="0"/>
              <a:t>Stack</a:t>
            </a:r>
          </a:p>
          <a:p>
            <a:pPr lvl="1"/>
            <a:r>
              <a:rPr lang="en-US" dirty="0" smtClean="0"/>
              <a:t>Runtime stack (8MB limit)</a:t>
            </a:r>
          </a:p>
          <a:p>
            <a:pPr lvl="1"/>
            <a:r>
              <a:rPr lang="en-US" dirty="0" smtClean="0"/>
              <a:t>E. </a:t>
            </a:r>
            <a:r>
              <a:rPr lang="en-US" dirty="0" err="1" smtClean="0"/>
              <a:t>g</a:t>
            </a:r>
            <a:r>
              <a:rPr lang="en-US" dirty="0" smtClean="0"/>
              <a:t>., local variables</a:t>
            </a:r>
          </a:p>
          <a:p>
            <a:r>
              <a:rPr lang="en-US" dirty="0" smtClean="0"/>
              <a:t>Heap</a:t>
            </a:r>
          </a:p>
          <a:p>
            <a:pPr lvl="1"/>
            <a:r>
              <a:rPr lang="en-US" dirty="0" smtClean="0"/>
              <a:t>Dynamically allocated as needed</a:t>
            </a:r>
          </a:p>
          <a:p>
            <a:pPr lvl="1"/>
            <a:r>
              <a:rPr lang="en-US" dirty="0" smtClean="0"/>
              <a:t>When call  </a:t>
            </a:r>
            <a:r>
              <a:rPr lang="en-US" sz="1800" b="1" dirty="0" err="1" smtClean="0">
                <a:latin typeface="Courier New" panose="02070309020205020404" pitchFamily="49" charset="0"/>
                <a:cs typeface="Courier New" panose="02070309020205020404" pitchFamily="49" charset="0"/>
              </a:rPr>
              <a:t>malloc</a:t>
            </a:r>
            <a:r>
              <a:rPr lang="en-US" sz="1800" b="1" dirty="0" smtClean="0">
                <a:latin typeface="Courier New" panose="02070309020205020404" pitchFamily="49" charset="0"/>
                <a:cs typeface="Courier New" panose="02070309020205020404" pitchFamily="49" charset="0"/>
              </a:rPr>
              <a:t>()</a:t>
            </a:r>
            <a:r>
              <a:rPr lang="en-US" dirty="0" smtClean="0"/>
              <a:t>, </a:t>
            </a:r>
            <a:r>
              <a:rPr lang="en-US" sz="1800" b="1" dirty="0" err="1" smtClean="0">
                <a:latin typeface="Courier New" panose="02070309020205020404" pitchFamily="49" charset="0"/>
                <a:cs typeface="Courier New" panose="02070309020205020404" pitchFamily="49" charset="0"/>
              </a:rPr>
              <a:t>calloc</a:t>
            </a:r>
            <a:r>
              <a:rPr lang="en-US" sz="1800" b="1" dirty="0" smtClean="0">
                <a:latin typeface="Courier New" panose="02070309020205020404" pitchFamily="49" charset="0"/>
                <a:cs typeface="Courier New" panose="02070309020205020404" pitchFamily="49" charset="0"/>
              </a:rPr>
              <a:t>()</a:t>
            </a:r>
            <a:r>
              <a:rPr lang="en-US" dirty="0" smtClean="0"/>
              <a:t>, </a:t>
            </a:r>
            <a:r>
              <a:rPr lang="en-US" sz="1800" b="1" dirty="0" smtClean="0">
                <a:latin typeface="Courier New" panose="02070309020205020404" pitchFamily="49" charset="0"/>
                <a:cs typeface="Courier New" panose="02070309020205020404" pitchFamily="49" charset="0"/>
              </a:rPr>
              <a:t>new()</a:t>
            </a:r>
          </a:p>
          <a:p>
            <a:r>
              <a:rPr lang="en-US" dirty="0" smtClean="0"/>
              <a:t>Data</a:t>
            </a:r>
          </a:p>
          <a:p>
            <a:pPr lvl="1"/>
            <a:r>
              <a:rPr lang="en-US" dirty="0" smtClean="0"/>
              <a:t>Statically allocated data</a:t>
            </a:r>
          </a:p>
          <a:p>
            <a:pPr lvl="1"/>
            <a:r>
              <a:rPr lang="en-US" dirty="0" smtClean="0"/>
              <a:t>E.g., global </a:t>
            </a:r>
            <a:r>
              <a:rPr lang="en-US" dirty="0" err="1" smtClean="0"/>
              <a:t>vars</a:t>
            </a:r>
            <a:r>
              <a:rPr lang="en-US" dirty="0" smtClean="0"/>
              <a:t>, </a:t>
            </a:r>
            <a:r>
              <a:rPr lang="en-US" sz="1800" b="1" dirty="0" smtClean="0">
                <a:latin typeface="Courier New"/>
                <a:cs typeface="Courier New"/>
              </a:rPr>
              <a:t>static</a:t>
            </a:r>
            <a:r>
              <a:rPr lang="en-US" dirty="0" smtClean="0"/>
              <a:t> </a:t>
            </a:r>
            <a:r>
              <a:rPr lang="en-US" dirty="0" err="1" smtClean="0"/>
              <a:t>vars</a:t>
            </a:r>
            <a:r>
              <a:rPr lang="en-US" dirty="0" smtClean="0"/>
              <a:t>, string constants</a:t>
            </a:r>
          </a:p>
          <a:p>
            <a:r>
              <a:rPr lang="en-US" dirty="0" smtClean="0"/>
              <a:t>Text  / Shared Libraries</a:t>
            </a:r>
          </a:p>
          <a:p>
            <a:pPr lvl="1"/>
            <a:r>
              <a:rPr lang="en-US" dirty="0" smtClean="0"/>
              <a:t>Executable machine instructions</a:t>
            </a:r>
          </a:p>
          <a:p>
            <a:pPr lvl="1"/>
            <a:r>
              <a:rPr lang="en-US" dirty="0" smtClean="0"/>
              <a:t>Read-only</a:t>
            </a:r>
          </a:p>
        </p:txBody>
      </p:sp>
      <p:sp>
        <p:nvSpPr>
          <p:cNvPr id="10244" name="Text Box 5"/>
          <p:cNvSpPr txBox="1">
            <a:spLocks noChangeArrowheads="1"/>
          </p:cNvSpPr>
          <p:nvPr/>
        </p:nvSpPr>
        <p:spPr bwMode="auto">
          <a:xfrm>
            <a:off x="2950402" y="6169580"/>
            <a:ext cx="2133600" cy="369332"/>
          </a:xfrm>
          <a:prstGeom prst="rect">
            <a:avLst/>
          </a:prstGeom>
          <a:noFill/>
          <a:ln w="25400">
            <a:noFill/>
            <a:miter lim="800000"/>
            <a:headEnd/>
            <a:tailEnd/>
          </a:ln>
        </p:spPr>
        <p:txBody>
          <a:bodyPr>
            <a:spAutoFit/>
          </a:bodyPr>
          <a:lstStyle/>
          <a:p>
            <a:pPr algn="r" eaLnBrk="0" hangingPunct="0"/>
            <a:r>
              <a:rPr lang="en-US" sz="1800" b="0" dirty="0" smtClean="0">
                <a:latin typeface="Calibri" pitchFamily="34" charset="0"/>
              </a:rPr>
              <a:t>Hex Address</a:t>
            </a:r>
            <a:endParaRPr lang="en-US" sz="1800" b="0" dirty="0">
              <a:latin typeface="Calibri" pitchFamily="34" charset="0"/>
            </a:endParaRPr>
          </a:p>
        </p:txBody>
      </p:sp>
      <p:sp>
        <p:nvSpPr>
          <p:cNvPr id="10245" name="Text Box 12"/>
          <p:cNvSpPr txBox="1">
            <a:spLocks noChangeArrowheads="1"/>
          </p:cNvSpPr>
          <p:nvPr/>
        </p:nvSpPr>
        <p:spPr bwMode="auto">
          <a:xfrm>
            <a:off x="4456982" y="914400"/>
            <a:ext cx="2401018" cy="369332"/>
          </a:xfrm>
          <a:prstGeom prst="rect">
            <a:avLst/>
          </a:prstGeom>
          <a:noFill/>
          <a:ln w="25400">
            <a:noFill/>
            <a:miter lim="800000"/>
            <a:headEnd/>
            <a:tailEnd/>
          </a:ln>
        </p:spPr>
        <p:txBody>
          <a:bodyPr wrap="none">
            <a:spAutoFit/>
          </a:bodyPr>
          <a:lstStyle/>
          <a:p>
            <a:pPr algn="r" eaLnBrk="0" hangingPunct="0"/>
            <a:r>
              <a:rPr lang="en-US" sz="1800" dirty="0" smtClean="0">
                <a:latin typeface="Courier New" pitchFamily="49" charset="0"/>
              </a:rPr>
              <a:t>00007FFFFFFFFFFF</a:t>
            </a:r>
            <a:endParaRPr lang="en-US" sz="1800" dirty="0">
              <a:latin typeface="Courier New" pitchFamily="49" charset="0"/>
            </a:endParaRPr>
          </a:p>
        </p:txBody>
      </p:sp>
      <p:sp>
        <p:nvSpPr>
          <p:cNvPr id="10246" name="Text Box 19"/>
          <p:cNvSpPr txBox="1">
            <a:spLocks noChangeArrowheads="1"/>
          </p:cNvSpPr>
          <p:nvPr/>
        </p:nvSpPr>
        <p:spPr bwMode="auto">
          <a:xfrm>
            <a:off x="5842202" y="6412468"/>
            <a:ext cx="1015798" cy="369332"/>
          </a:xfrm>
          <a:prstGeom prst="rect">
            <a:avLst/>
          </a:prstGeom>
          <a:noFill/>
          <a:ln w="25400">
            <a:noFill/>
            <a:miter lim="800000"/>
            <a:headEnd/>
            <a:tailEnd/>
          </a:ln>
        </p:spPr>
        <p:txBody>
          <a:bodyPr wrap="none">
            <a:spAutoFit/>
          </a:bodyPr>
          <a:lstStyle/>
          <a:p>
            <a:pPr algn="r" eaLnBrk="0" hangingPunct="0"/>
            <a:r>
              <a:rPr lang="en-US" sz="1800" dirty="0" smtClean="0">
                <a:latin typeface="Courier New" pitchFamily="49" charset="0"/>
              </a:rPr>
              <a:t>000000</a:t>
            </a:r>
            <a:endParaRPr lang="en-US" sz="1800" dirty="0">
              <a:latin typeface="Courier New" pitchFamily="49" charset="0"/>
            </a:endParaRPr>
          </a:p>
        </p:txBody>
      </p:sp>
      <p:sp>
        <p:nvSpPr>
          <p:cNvPr id="348180" name="Rectangle 20"/>
          <p:cNvSpPr>
            <a:spLocks noChangeArrowheads="1"/>
          </p:cNvSpPr>
          <p:nvPr/>
        </p:nvSpPr>
        <p:spPr bwMode="auto">
          <a:xfrm>
            <a:off x="6858000" y="1066800"/>
            <a:ext cx="1447800" cy="5559980"/>
          </a:xfrm>
          <a:prstGeom prst="rect">
            <a:avLst/>
          </a:prstGeom>
          <a:solidFill>
            <a:schemeClr val="bg1">
              <a:lumMod val="95000"/>
            </a:schemeClr>
          </a:solidFill>
          <a:ln w="25400">
            <a:solidFill>
              <a:schemeClr val="tx1"/>
            </a:solidFill>
            <a:miter lim="800000"/>
            <a:headEnd/>
            <a:tailEnd/>
          </a:ln>
          <a:effectLst/>
        </p:spPr>
        <p:txBody>
          <a:bodyPr wrap="none" anchor="ctr"/>
          <a:lstStyle/>
          <a:p>
            <a:pPr eaLnBrk="0" hangingPunct="0">
              <a:defRPr/>
            </a:pPr>
            <a:endParaRPr lang="en-US" dirty="0">
              <a:latin typeface="Calibri" pitchFamily="34" charset="0"/>
              <a:cs typeface="+mn-cs"/>
            </a:endParaRPr>
          </a:p>
        </p:txBody>
      </p:sp>
      <p:sp>
        <p:nvSpPr>
          <p:cNvPr id="348181" name="Rectangle 21"/>
          <p:cNvSpPr>
            <a:spLocks noChangeArrowheads="1"/>
          </p:cNvSpPr>
          <p:nvPr/>
        </p:nvSpPr>
        <p:spPr bwMode="auto">
          <a:xfrm>
            <a:off x="6858000" y="1676400"/>
            <a:ext cx="1447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eaLnBrk="0" hangingPunct="0">
              <a:defRPr/>
            </a:pPr>
            <a:r>
              <a:rPr lang="en-US" sz="1800" dirty="0">
                <a:latin typeface="Calibri" pitchFamily="34" charset="0"/>
                <a:cs typeface="+mn-cs"/>
              </a:rPr>
              <a:t>Stack</a:t>
            </a:r>
          </a:p>
        </p:txBody>
      </p:sp>
      <p:sp>
        <p:nvSpPr>
          <p:cNvPr id="10249" name="Rectangle 23"/>
          <p:cNvSpPr>
            <a:spLocks noChangeArrowheads="1"/>
          </p:cNvSpPr>
          <p:nvPr/>
        </p:nvSpPr>
        <p:spPr bwMode="auto">
          <a:xfrm>
            <a:off x="6858000" y="6017180"/>
            <a:ext cx="1447800" cy="304800"/>
          </a:xfrm>
          <a:prstGeom prst="rect">
            <a:avLst/>
          </a:prstGeom>
          <a:solidFill>
            <a:srgbClr val="F6F5BD"/>
          </a:solidFill>
          <a:ln w="25400">
            <a:solidFill>
              <a:schemeClr val="tx1"/>
            </a:solidFill>
            <a:miter lim="800000"/>
            <a:headEnd/>
            <a:tailEnd/>
          </a:ln>
        </p:spPr>
        <p:txBody>
          <a:bodyPr wrap="none" anchor="ctr"/>
          <a:lstStyle/>
          <a:p>
            <a:pPr eaLnBrk="0" hangingPunct="0"/>
            <a:r>
              <a:rPr lang="en-US" sz="1800">
                <a:latin typeface="Calibri" pitchFamily="34" charset="0"/>
              </a:rPr>
              <a:t>Text</a:t>
            </a:r>
          </a:p>
        </p:txBody>
      </p:sp>
      <p:sp>
        <p:nvSpPr>
          <p:cNvPr id="10250" name="Rectangle 24"/>
          <p:cNvSpPr>
            <a:spLocks noChangeArrowheads="1"/>
          </p:cNvSpPr>
          <p:nvPr/>
        </p:nvSpPr>
        <p:spPr bwMode="auto">
          <a:xfrm>
            <a:off x="6858000" y="5712380"/>
            <a:ext cx="1447800" cy="304800"/>
          </a:xfrm>
          <a:prstGeom prst="rect">
            <a:avLst/>
          </a:prstGeom>
          <a:solidFill>
            <a:srgbClr val="F1C7C7"/>
          </a:solidFill>
          <a:ln w="25400">
            <a:solidFill>
              <a:schemeClr val="tx1"/>
            </a:solidFill>
            <a:miter lim="800000"/>
            <a:headEnd/>
            <a:tailEnd/>
          </a:ln>
        </p:spPr>
        <p:txBody>
          <a:bodyPr wrap="none" anchor="ctr"/>
          <a:lstStyle/>
          <a:p>
            <a:pPr eaLnBrk="0" hangingPunct="0"/>
            <a:r>
              <a:rPr lang="en-US" sz="1800">
                <a:latin typeface="Calibri" pitchFamily="34" charset="0"/>
              </a:rPr>
              <a:t>Data</a:t>
            </a:r>
          </a:p>
        </p:txBody>
      </p:sp>
      <p:sp>
        <p:nvSpPr>
          <p:cNvPr id="10251" name="Rectangle 25"/>
          <p:cNvSpPr>
            <a:spLocks noChangeArrowheads="1"/>
          </p:cNvSpPr>
          <p:nvPr/>
        </p:nvSpPr>
        <p:spPr bwMode="auto">
          <a:xfrm>
            <a:off x="6858000" y="5105400"/>
            <a:ext cx="1447800" cy="606980"/>
          </a:xfrm>
          <a:prstGeom prst="rect">
            <a:avLst/>
          </a:prstGeom>
          <a:solidFill>
            <a:srgbClr val="D5F1CF"/>
          </a:solidFill>
          <a:ln w="25400">
            <a:solidFill>
              <a:schemeClr val="tx1"/>
            </a:solidFill>
            <a:miter lim="800000"/>
            <a:headEnd/>
            <a:tailEnd/>
          </a:ln>
        </p:spPr>
        <p:txBody>
          <a:bodyPr wrap="none" anchor="ctr"/>
          <a:lstStyle/>
          <a:p>
            <a:pPr eaLnBrk="0" hangingPunct="0"/>
            <a:r>
              <a:rPr lang="en-US" sz="1800" dirty="0">
                <a:latin typeface="Calibri" pitchFamily="34" charset="0"/>
              </a:rPr>
              <a:t>Heap</a:t>
            </a:r>
          </a:p>
        </p:txBody>
      </p:sp>
      <p:sp>
        <p:nvSpPr>
          <p:cNvPr id="10252" name="Text Box 27"/>
          <p:cNvSpPr txBox="1">
            <a:spLocks noChangeArrowheads="1"/>
          </p:cNvSpPr>
          <p:nvPr/>
        </p:nvSpPr>
        <p:spPr bwMode="auto">
          <a:xfrm>
            <a:off x="5842202" y="6169580"/>
            <a:ext cx="1015798" cy="369332"/>
          </a:xfrm>
          <a:prstGeom prst="rect">
            <a:avLst/>
          </a:prstGeom>
          <a:noFill/>
          <a:ln w="25400">
            <a:noFill/>
            <a:miter lim="800000"/>
            <a:headEnd/>
            <a:tailEnd/>
          </a:ln>
        </p:spPr>
        <p:txBody>
          <a:bodyPr wrap="none">
            <a:spAutoFit/>
          </a:bodyPr>
          <a:lstStyle/>
          <a:p>
            <a:pPr algn="r" eaLnBrk="0" hangingPunct="0"/>
            <a:r>
              <a:rPr lang="en-US" sz="1800" dirty="0" smtClean="0">
                <a:latin typeface="Courier New" pitchFamily="49" charset="0"/>
              </a:rPr>
              <a:t>400000</a:t>
            </a:r>
            <a:endParaRPr lang="en-US" sz="1800" dirty="0">
              <a:latin typeface="Courier New" pitchFamily="49" charset="0"/>
            </a:endParaRPr>
          </a:p>
        </p:txBody>
      </p:sp>
      <p:sp>
        <p:nvSpPr>
          <p:cNvPr id="10253" name="Line 34"/>
          <p:cNvSpPr>
            <a:spLocks noChangeShapeType="1"/>
          </p:cNvSpPr>
          <p:nvPr/>
        </p:nvSpPr>
        <p:spPr bwMode="auto">
          <a:xfrm>
            <a:off x="7581900" y="2057400"/>
            <a:ext cx="0" cy="457200"/>
          </a:xfrm>
          <a:prstGeom prst="line">
            <a:avLst/>
          </a:prstGeom>
          <a:noFill/>
          <a:ln w="38100">
            <a:solidFill>
              <a:schemeClr val="tx2"/>
            </a:solidFill>
            <a:round/>
            <a:headEnd/>
            <a:tailEnd type="triangle" w="med" len="med"/>
          </a:ln>
        </p:spPr>
        <p:txBody>
          <a:bodyPr wrap="none" lIns="45720" rIns="45720" anchor="ctr">
            <a:spAutoFit/>
          </a:bodyPr>
          <a:lstStyle/>
          <a:p>
            <a:endParaRPr lang="en-US"/>
          </a:p>
        </p:txBody>
      </p:sp>
      <p:sp>
        <p:nvSpPr>
          <p:cNvPr id="10254" name="Line 35"/>
          <p:cNvSpPr>
            <a:spLocks noChangeShapeType="1"/>
          </p:cNvSpPr>
          <p:nvPr/>
        </p:nvSpPr>
        <p:spPr bwMode="auto">
          <a:xfrm flipV="1">
            <a:off x="7581900" y="4876800"/>
            <a:ext cx="0" cy="228600"/>
          </a:xfrm>
          <a:prstGeom prst="line">
            <a:avLst/>
          </a:prstGeom>
          <a:noFill/>
          <a:ln w="38100">
            <a:solidFill>
              <a:schemeClr val="tx2"/>
            </a:solidFill>
            <a:round/>
            <a:headEnd/>
            <a:tailEnd type="triangle" w="med" len="med"/>
          </a:ln>
        </p:spPr>
        <p:txBody>
          <a:bodyPr wrap="none" lIns="45720" rIns="45720" anchor="ctr">
            <a:spAutoFit/>
          </a:bodyPr>
          <a:lstStyle/>
          <a:p>
            <a:endParaRPr lang="en-US"/>
          </a:p>
        </p:txBody>
      </p:sp>
      <p:sp>
        <p:nvSpPr>
          <p:cNvPr id="16" name="Right Arrow 15"/>
          <p:cNvSpPr/>
          <p:nvPr/>
        </p:nvSpPr>
        <p:spPr bwMode="auto">
          <a:xfrm>
            <a:off x="5181600" y="6115605"/>
            <a:ext cx="609600" cy="457200"/>
          </a:xfrm>
          <a:prstGeom prst="rightArrow">
            <a:avLst/>
          </a:prstGeom>
          <a:solidFill>
            <a:schemeClr val="bg1">
              <a:lumMod val="85000"/>
            </a:schemeClr>
          </a:solidFill>
          <a:ln w="25400" cap="flat" cmpd="sng" algn="ctr">
            <a:noFill/>
            <a:prstDash val="solid"/>
            <a:round/>
            <a:headEnd type="none" w="med" len="med"/>
            <a:tailEnd type="triangle" w="med" len="med"/>
          </a:ln>
          <a:effectLst/>
        </p:spPr>
        <p:txBody>
          <a:bodyPr anchor="ctr" anchorCtr="1"/>
          <a:lstStyle/>
          <a:p>
            <a:pPr algn="ctr" eaLnBrk="0" hangingPunct="0">
              <a:defRPr/>
            </a:pPr>
            <a:endParaRPr lang="en-US" dirty="0">
              <a:latin typeface="Calibri" pitchFamily="34" charset="0"/>
              <a:cs typeface="+mn-cs"/>
            </a:endParaRPr>
          </a:p>
        </p:txBody>
      </p:sp>
      <p:cxnSp>
        <p:nvCxnSpPr>
          <p:cNvPr id="18" name="Straight Connector 17"/>
          <p:cNvCxnSpPr/>
          <p:nvPr/>
        </p:nvCxnSpPr>
        <p:spPr bwMode="auto">
          <a:xfrm>
            <a:off x="6858000" y="2817813"/>
            <a:ext cx="1447800" cy="1587"/>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sp>
        <p:nvSpPr>
          <p:cNvPr id="10257" name="AutoShape 16"/>
          <p:cNvSpPr>
            <a:spLocks/>
          </p:cNvSpPr>
          <p:nvPr/>
        </p:nvSpPr>
        <p:spPr bwMode="auto">
          <a:xfrm rot="10800000">
            <a:off x="8364538" y="1676400"/>
            <a:ext cx="228600" cy="1141413"/>
          </a:xfrm>
          <a:prstGeom prst="leftBrace">
            <a:avLst>
              <a:gd name="adj1" fmla="val 75011"/>
              <a:gd name="adj2" fmla="val 50000"/>
            </a:avLst>
          </a:prstGeom>
          <a:noFill/>
          <a:ln w="25400">
            <a:solidFill>
              <a:schemeClr val="tx1"/>
            </a:solidFill>
            <a:round/>
            <a:headEnd/>
            <a:tailEnd/>
          </a:ln>
        </p:spPr>
        <p:txBody>
          <a:bodyPr wrap="none" anchor="ctr"/>
          <a:lstStyle/>
          <a:p>
            <a:pPr eaLnBrk="0" hangingPunct="0"/>
            <a:endParaRPr lang="en-US" sz="1800">
              <a:latin typeface="Calibri" pitchFamily="34" charset="0"/>
            </a:endParaRPr>
          </a:p>
        </p:txBody>
      </p:sp>
      <p:sp>
        <p:nvSpPr>
          <p:cNvPr id="20" name="Rectangle 19"/>
          <p:cNvSpPr/>
          <p:nvPr/>
        </p:nvSpPr>
        <p:spPr>
          <a:xfrm>
            <a:off x="8564563" y="2063750"/>
            <a:ext cx="633412" cy="368300"/>
          </a:xfrm>
          <a:prstGeom prst="rect">
            <a:avLst/>
          </a:prstGeom>
        </p:spPr>
        <p:txBody>
          <a:bodyPr wrap="none">
            <a:spAutoFit/>
          </a:bodyPr>
          <a:lstStyle/>
          <a:p>
            <a:pPr eaLnBrk="0" hangingPunct="0">
              <a:defRPr/>
            </a:pPr>
            <a:r>
              <a:rPr lang="en-US" sz="1800" kern="0" dirty="0">
                <a:solidFill>
                  <a:srgbClr val="000000"/>
                </a:solidFill>
                <a:latin typeface="Calibri" pitchFamily="34" charset="0"/>
                <a:cs typeface="+mn-cs"/>
              </a:rPr>
              <a:t>8MB</a:t>
            </a:r>
            <a:endParaRPr lang="en-US" dirty="0">
              <a:latin typeface="Calibri" pitchFamily="34" charset="0"/>
              <a:cs typeface="+mn-cs"/>
            </a:endParaRPr>
          </a:p>
        </p:txBody>
      </p:sp>
      <p:sp>
        <p:nvSpPr>
          <p:cNvPr id="21" name="TextBox 20"/>
          <p:cNvSpPr txBox="1"/>
          <p:nvPr/>
        </p:nvSpPr>
        <p:spPr>
          <a:xfrm>
            <a:off x="6770688" y="304800"/>
            <a:ext cx="1949450" cy="369888"/>
          </a:xfrm>
          <a:prstGeom prst="rect">
            <a:avLst/>
          </a:prstGeom>
          <a:noFill/>
        </p:spPr>
        <p:txBody>
          <a:bodyPr wrap="none">
            <a:spAutoFit/>
          </a:bodyPr>
          <a:lstStyle/>
          <a:p>
            <a:pPr eaLnBrk="0" hangingPunct="0">
              <a:defRPr/>
            </a:pPr>
            <a:r>
              <a:rPr lang="en-US" sz="1800" i="1" dirty="0">
                <a:solidFill>
                  <a:schemeClr val="tx1">
                    <a:lumMod val="50000"/>
                    <a:lumOff val="50000"/>
                  </a:schemeClr>
                </a:solidFill>
                <a:latin typeface="Calibri" pitchFamily="34" charset="0"/>
                <a:cs typeface="+mn-cs"/>
              </a:rPr>
              <a:t>not drawn to scale</a:t>
            </a:r>
          </a:p>
        </p:txBody>
      </p:sp>
      <p:sp>
        <p:nvSpPr>
          <p:cNvPr id="22" name="Rectangle 25"/>
          <p:cNvSpPr>
            <a:spLocks noChangeArrowheads="1"/>
          </p:cNvSpPr>
          <p:nvPr/>
        </p:nvSpPr>
        <p:spPr bwMode="auto">
          <a:xfrm>
            <a:off x="6858000" y="1066800"/>
            <a:ext cx="1447800" cy="609600"/>
          </a:xfrm>
          <a:prstGeom prst="rect">
            <a:avLst/>
          </a:prstGeom>
          <a:solidFill>
            <a:srgbClr val="D5F1CF"/>
          </a:solidFill>
          <a:ln w="25400">
            <a:solidFill>
              <a:schemeClr val="tx1"/>
            </a:solidFill>
            <a:miter lim="800000"/>
            <a:headEnd/>
            <a:tailEnd/>
          </a:ln>
        </p:spPr>
        <p:txBody>
          <a:bodyPr wrap="none" anchor="ctr"/>
          <a:lstStyle/>
          <a:p>
            <a:pPr algn="ctr" eaLnBrk="0" hangingPunct="0"/>
            <a:r>
              <a:rPr lang="en-US" sz="1800" dirty="0" smtClean="0">
                <a:latin typeface="Calibri" pitchFamily="34" charset="0"/>
              </a:rPr>
              <a:t>Shared</a:t>
            </a:r>
          </a:p>
          <a:p>
            <a:pPr algn="ctr" eaLnBrk="0" hangingPunct="0"/>
            <a:r>
              <a:rPr lang="en-US" sz="1800" dirty="0" smtClean="0">
                <a:latin typeface="Calibri" pitchFamily="34" charset="0"/>
              </a:rPr>
              <a:t>Libraries</a:t>
            </a:r>
            <a:endParaRPr lang="en-US" sz="1800" dirty="0">
              <a:latin typeface="Calibri" pitchFamily="34" charset="0"/>
            </a:endParaRPr>
          </a:p>
        </p:txBody>
      </p:sp>
      <p:sp>
        <p:nvSpPr>
          <p:cNvPr id="23" name="Text Box 12"/>
          <p:cNvSpPr txBox="1">
            <a:spLocks noChangeArrowheads="1"/>
          </p:cNvSpPr>
          <p:nvPr/>
        </p:nvSpPr>
        <p:spPr bwMode="auto">
          <a:xfrm>
            <a:off x="4467601" y="1535668"/>
            <a:ext cx="2390399" cy="369332"/>
          </a:xfrm>
          <a:prstGeom prst="rect">
            <a:avLst/>
          </a:prstGeom>
          <a:noFill/>
          <a:ln w="25400">
            <a:noFill/>
            <a:miter lim="800000"/>
            <a:headEnd/>
            <a:tailEnd/>
          </a:ln>
        </p:spPr>
        <p:txBody>
          <a:bodyPr wrap="none">
            <a:spAutoFit/>
          </a:bodyPr>
          <a:lstStyle/>
          <a:p>
            <a:pPr algn="r" eaLnBrk="0" hangingPunct="0"/>
            <a:r>
              <a:rPr lang="en-US" sz="1800" dirty="0" smtClean="0">
                <a:latin typeface="Courier New" pitchFamily="49" charset="0"/>
              </a:rPr>
              <a:t>00007FFFF0000000</a:t>
            </a:r>
            <a:endParaRPr lang="en-US" sz="1800" dirty="0">
              <a:latin typeface="Courier New" pitchFamily="49"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493713"/>
            <a:ext cx="6845300" cy="573087"/>
          </a:xfrm>
        </p:spPr>
        <p:txBody>
          <a:bodyPr/>
          <a:lstStyle/>
          <a:p>
            <a:pPr eaLnBrk="1" hangingPunct="1"/>
            <a:r>
              <a:rPr lang="en-US" smtClean="0"/>
              <a:t>Memory Allocation Example</a:t>
            </a:r>
          </a:p>
        </p:txBody>
      </p:sp>
      <p:sp>
        <p:nvSpPr>
          <p:cNvPr id="11267" name="Rectangle 3"/>
          <p:cNvSpPr>
            <a:spLocks noChangeArrowheads="1"/>
          </p:cNvSpPr>
          <p:nvPr/>
        </p:nvSpPr>
        <p:spPr bwMode="auto">
          <a:xfrm>
            <a:off x="457200" y="1371600"/>
            <a:ext cx="5791200" cy="4798751"/>
          </a:xfrm>
          <a:prstGeom prst="rect">
            <a:avLst/>
          </a:prstGeom>
          <a:solidFill>
            <a:srgbClr val="F6F5BD"/>
          </a:solidFill>
          <a:ln w="12700">
            <a:solidFill>
              <a:schemeClr val="tx1"/>
            </a:solidFill>
            <a:miter lim="800000"/>
            <a:headEnd/>
            <a:tailEnd/>
          </a:ln>
        </p:spPr>
        <p:txBody>
          <a:bodyPr wrap="square" lIns="90487" tIns="44450" rIns="90487" bIns="44450">
            <a:spAutoFit/>
          </a:bodyPr>
          <a:lstStyle/>
          <a:p>
            <a:pPr eaLnBrk="0" hangingPunct="0"/>
            <a:r>
              <a:rPr lang="fi-FI" sz="1800" dirty="0" err="1">
                <a:latin typeface="Courier New" pitchFamily="49" charset="0"/>
              </a:rPr>
              <a:t>char</a:t>
            </a:r>
            <a:r>
              <a:rPr lang="fi-FI" sz="1800" dirty="0">
                <a:latin typeface="Courier New" pitchFamily="49" charset="0"/>
              </a:rPr>
              <a:t> big_array[1L&lt;&lt;24]; </a:t>
            </a:r>
            <a:r>
              <a:rPr lang="fi-FI" sz="1800" dirty="0" smtClean="0">
                <a:latin typeface="Courier New" pitchFamily="49" charset="0"/>
              </a:rPr>
              <a:t> /* 16 </a:t>
            </a:r>
            <a:r>
              <a:rPr lang="fi-FI" sz="1800" dirty="0">
                <a:latin typeface="Courier New" pitchFamily="49" charset="0"/>
              </a:rPr>
              <a:t>MB */</a:t>
            </a:r>
          </a:p>
          <a:p>
            <a:pPr eaLnBrk="0" hangingPunct="0"/>
            <a:r>
              <a:rPr lang="fi-FI" sz="1800" dirty="0" err="1">
                <a:latin typeface="Courier New" pitchFamily="49" charset="0"/>
              </a:rPr>
              <a:t>char</a:t>
            </a:r>
            <a:r>
              <a:rPr lang="fi-FI" sz="1800" dirty="0">
                <a:latin typeface="Courier New" pitchFamily="49" charset="0"/>
              </a:rPr>
              <a:t> huge_array[1L&lt;&lt;31]; </a:t>
            </a:r>
            <a:r>
              <a:rPr lang="fi-FI" sz="1800" dirty="0" smtClean="0">
                <a:latin typeface="Courier New" pitchFamily="49" charset="0"/>
              </a:rPr>
              <a:t>/</a:t>
            </a:r>
            <a:r>
              <a:rPr lang="fi-FI" sz="1800" dirty="0">
                <a:latin typeface="Courier New" pitchFamily="49" charset="0"/>
              </a:rPr>
              <a:t>*  </a:t>
            </a:r>
            <a:r>
              <a:rPr lang="fi-FI" sz="1800" dirty="0" smtClean="0">
                <a:latin typeface="Courier New" pitchFamily="49" charset="0"/>
              </a:rPr>
              <a:t>2 </a:t>
            </a:r>
            <a:r>
              <a:rPr lang="fi-FI" sz="1800" dirty="0">
                <a:latin typeface="Courier New" pitchFamily="49" charset="0"/>
              </a:rPr>
              <a:t>GB */</a:t>
            </a:r>
          </a:p>
          <a:p>
            <a:pPr eaLnBrk="0" hangingPunct="0"/>
            <a:endParaRPr lang="fi-FI" sz="1800" dirty="0">
              <a:latin typeface="Courier New" pitchFamily="49" charset="0"/>
            </a:endParaRPr>
          </a:p>
          <a:p>
            <a:pPr eaLnBrk="0" hangingPunct="0"/>
            <a:r>
              <a:rPr lang="fi-FI" sz="1800" dirty="0" err="1">
                <a:latin typeface="Courier New" pitchFamily="49" charset="0"/>
              </a:rPr>
              <a:t>int</a:t>
            </a:r>
            <a:r>
              <a:rPr lang="fi-FI" sz="1800" dirty="0">
                <a:latin typeface="Courier New" pitchFamily="49" charset="0"/>
              </a:rPr>
              <a:t> </a:t>
            </a:r>
            <a:r>
              <a:rPr lang="fi-FI" sz="1800" dirty="0" err="1">
                <a:latin typeface="Courier New" pitchFamily="49" charset="0"/>
              </a:rPr>
              <a:t>global</a:t>
            </a:r>
            <a:r>
              <a:rPr lang="fi-FI" sz="1800" dirty="0">
                <a:latin typeface="Courier New" pitchFamily="49" charset="0"/>
              </a:rPr>
              <a:t> = 0;</a:t>
            </a:r>
          </a:p>
          <a:p>
            <a:pPr eaLnBrk="0" hangingPunct="0"/>
            <a:endParaRPr lang="fi-FI" sz="1800" dirty="0">
              <a:latin typeface="Courier New" pitchFamily="49" charset="0"/>
            </a:endParaRPr>
          </a:p>
          <a:p>
            <a:pPr eaLnBrk="0" hangingPunct="0"/>
            <a:r>
              <a:rPr lang="fi-FI" sz="1800" dirty="0" err="1">
                <a:latin typeface="Courier New" pitchFamily="49" charset="0"/>
              </a:rPr>
              <a:t>int</a:t>
            </a:r>
            <a:r>
              <a:rPr lang="fi-FI" sz="1800" dirty="0">
                <a:latin typeface="Courier New" pitchFamily="49" charset="0"/>
              </a:rPr>
              <a:t> </a:t>
            </a:r>
            <a:r>
              <a:rPr lang="fi-FI" sz="1800" dirty="0" err="1">
                <a:latin typeface="Courier New" pitchFamily="49" charset="0"/>
              </a:rPr>
              <a:t>useless</a:t>
            </a:r>
            <a:r>
              <a:rPr lang="fi-FI" sz="1800" dirty="0">
                <a:latin typeface="Courier New" pitchFamily="49" charset="0"/>
              </a:rPr>
              <a:t>() { </a:t>
            </a:r>
            <a:r>
              <a:rPr lang="fi-FI" sz="1800" dirty="0" err="1">
                <a:latin typeface="Courier New" pitchFamily="49" charset="0"/>
              </a:rPr>
              <a:t>return</a:t>
            </a:r>
            <a:r>
              <a:rPr lang="fi-FI" sz="1800" dirty="0">
                <a:latin typeface="Courier New" pitchFamily="49" charset="0"/>
              </a:rPr>
              <a:t> 0; }</a:t>
            </a:r>
          </a:p>
          <a:p>
            <a:pPr eaLnBrk="0" hangingPunct="0"/>
            <a:endParaRPr lang="fi-FI" sz="1800" dirty="0">
              <a:latin typeface="Courier New" pitchFamily="49" charset="0"/>
            </a:endParaRPr>
          </a:p>
          <a:p>
            <a:pPr eaLnBrk="0" hangingPunct="0"/>
            <a:r>
              <a:rPr lang="fi-FI" sz="1800" dirty="0" err="1">
                <a:latin typeface="Courier New" pitchFamily="49" charset="0"/>
              </a:rPr>
              <a:t>int</a:t>
            </a:r>
            <a:r>
              <a:rPr lang="fi-FI" sz="1800" dirty="0">
                <a:latin typeface="Courier New" pitchFamily="49" charset="0"/>
              </a:rPr>
              <a:t> main ()</a:t>
            </a:r>
          </a:p>
          <a:p>
            <a:pPr eaLnBrk="0" hangingPunct="0"/>
            <a:r>
              <a:rPr lang="fi-FI" sz="1800" dirty="0">
                <a:latin typeface="Courier New" pitchFamily="49" charset="0"/>
              </a:rPr>
              <a:t>{</a:t>
            </a:r>
          </a:p>
          <a:p>
            <a:pPr eaLnBrk="0" hangingPunct="0"/>
            <a:r>
              <a:rPr lang="fi-FI" sz="1800" dirty="0">
                <a:latin typeface="Courier New" pitchFamily="49" charset="0"/>
              </a:rPr>
              <a:t>    </a:t>
            </a:r>
            <a:r>
              <a:rPr lang="fi-FI" sz="1800" dirty="0" err="1">
                <a:latin typeface="Courier New" pitchFamily="49" charset="0"/>
              </a:rPr>
              <a:t>void</a:t>
            </a:r>
            <a:r>
              <a:rPr lang="fi-FI" sz="1800" dirty="0">
                <a:latin typeface="Courier New" pitchFamily="49" charset="0"/>
              </a:rPr>
              <a:t> *p1, *p2, *p3, *p4;</a:t>
            </a:r>
          </a:p>
          <a:p>
            <a:pPr eaLnBrk="0" hangingPunct="0"/>
            <a:r>
              <a:rPr lang="fi-FI" sz="1800" dirty="0">
                <a:latin typeface="Courier New" pitchFamily="49" charset="0"/>
              </a:rPr>
              <a:t>    </a:t>
            </a:r>
            <a:r>
              <a:rPr lang="fi-FI" sz="1800" dirty="0" err="1">
                <a:latin typeface="Courier New" pitchFamily="49" charset="0"/>
              </a:rPr>
              <a:t>int</a:t>
            </a:r>
            <a:r>
              <a:rPr lang="fi-FI" sz="1800" dirty="0">
                <a:latin typeface="Courier New" pitchFamily="49" charset="0"/>
              </a:rPr>
              <a:t> </a:t>
            </a:r>
            <a:r>
              <a:rPr lang="fi-FI" sz="1800" dirty="0" err="1">
                <a:latin typeface="Courier New" pitchFamily="49" charset="0"/>
              </a:rPr>
              <a:t>local</a:t>
            </a:r>
            <a:r>
              <a:rPr lang="fi-FI" sz="1800" dirty="0">
                <a:latin typeface="Courier New" pitchFamily="49" charset="0"/>
              </a:rPr>
              <a:t> = 0;</a:t>
            </a:r>
          </a:p>
          <a:p>
            <a:pPr eaLnBrk="0" hangingPunct="0"/>
            <a:r>
              <a:rPr lang="fi-FI" sz="1800" dirty="0">
                <a:latin typeface="Courier New" pitchFamily="49" charset="0"/>
              </a:rPr>
              <a:t>    p1 = malloc(1L &lt;&lt; 28)</a:t>
            </a:r>
            <a:r>
              <a:rPr lang="fi-FI" sz="1800" dirty="0" smtClean="0">
                <a:latin typeface="Courier New" pitchFamily="49" charset="0"/>
              </a:rPr>
              <a:t>; /* 256 MB */</a:t>
            </a:r>
            <a:endParaRPr lang="fi-FI" sz="1800" dirty="0">
              <a:latin typeface="Courier New" pitchFamily="49" charset="0"/>
            </a:endParaRPr>
          </a:p>
          <a:p>
            <a:pPr eaLnBrk="0" hangingPunct="0"/>
            <a:r>
              <a:rPr lang="fi-FI" sz="1800" dirty="0">
                <a:latin typeface="Courier New" pitchFamily="49" charset="0"/>
              </a:rPr>
              <a:t>    p2 = malloc(1L &lt;&lt; 8)</a:t>
            </a:r>
            <a:r>
              <a:rPr lang="fi-FI" sz="1800" dirty="0" smtClean="0">
                <a:latin typeface="Courier New" pitchFamily="49" charset="0"/>
              </a:rPr>
              <a:t>;  /* 256  B */</a:t>
            </a:r>
            <a:endParaRPr lang="fi-FI" sz="1800" dirty="0">
              <a:latin typeface="Courier New" pitchFamily="49" charset="0"/>
            </a:endParaRPr>
          </a:p>
          <a:p>
            <a:pPr eaLnBrk="0" hangingPunct="0"/>
            <a:r>
              <a:rPr lang="fi-FI" sz="1800" dirty="0">
                <a:latin typeface="Courier New" pitchFamily="49" charset="0"/>
              </a:rPr>
              <a:t>    p3 = malloc(1L &lt;&lt; 32)</a:t>
            </a:r>
            <a:r>
              <a:rPr lang="fi-FI" sz="1800" dirty="0" smtClean="0">
                <a:latin typeface="Courier New" pitchFamily="49" charset="0"/>
              </a:rPr>
              <a:t>; /*   4 GB */</a:t>
            </a:r>
            <a:endParaRPr lang="fi-FI" sz="1800" dirty="0">
              <a:latin typeface="Courier New" pitchFamily="49" charset="0"/>
            </a:endParaRPr>
          </a:p>
          <a:p>
            <a:pPr eaLnBrk="0" hangingPunct="0"/>
            <a:r>
              <a:rPr lang="fi-FI" sz="1800" dirty="0">
                <a:latin typeface="Courier New" pitchFamily="49" charset="0"/>
              </a:rPr>
              <a:t>    p4 = malloc(1L &lt;&lt; 8)</a:t>
            </a:r>
            <a:r>
              <a:rPr lang="fi-FI" sz="1800" dirty="0" smtClean="0">
                <a:latin typeface="Courier New" pitchFamily="49" charset="0"/>
              </a:rPr>
              <a:t>;  /* 256  B */</a:t>
            </a:r>
            <a:endParaRPr lang="fi-FI" sz="1800" dirty="0">
              <a:latin typeface="Courier New" pitchFamily="49" charset="0"/>
            </a:endParaRPr>
          </a:p>
          <a:p>
            <a:pPr eaLnBrk="0" hangingPunct="0"/>
            <a:r>
              <a:rPr lang="en-US" sz="1800" dirty="0" smtClean="0">
                <a:latin typeface="Courier New" pitchFamily="49" charset="0"/>
              </a:rPr>
              <a:t> </a:t>
            </a:r>
            <a:r>
              <a:rPr lang="en-US" sz="1800" dirty="0">
                <a:latin typeface="Courier New" pitchFamily="49" charset="0"/>
              </a:rPr>
              <a:t>/* Some print statements ... */</a:t>
            </a:r>
          </a:p>
          <a:p>
            <a:pPr eaLnBrk="0" hangingPunct="0"/>
            <a:r>
              <a:rPr lang="en-US" sz="1800" dirty="0">
                <a:latin typeface="Courier New" pitchFamily="49" charset="0"/>
              </a:rPr>
              <a:t>}</a:t>
            </a:r>
          </a:p>
        </p:txBody>
      </p:sp>
      <p:sp>
        <p:nvSpPr>
          <p:cNvPr id="15" name="TextBox 14"/>
          <p:cNvSpPr txBox="1"/>
          <p:nvPr/>
        </p:nvSpPr>
        <p:spPr>
          <a:xfrm>
            <a:off x="6770688" y="304800"/>
            <a:ext cx="1949450" cy="369888"/>
          </a:xfrm>
          <a:prstGeom prst="rect">
            <a:avLst/>
          </a:prstGeom>
          <a:noFill/>
        </p:spPr>
        <p:txBody>
          <a:bodyPr wrap="none">
            <a:spAutoFit/>
          </a:bodyPr>
          <a:lstStyle/>
          <a:p>
            <a:pPr eaLnBrk="0" hangingPunct="0">
              <a:defRPr/>
            </a:pPr>
            <a:r>
              <a:rPr lang="en-US" sz="1800" i="1" dirty="0">
                <a:solidFill>
                  <a:schemeClr val="tx1">
                    <a:lumMod val="50000"/>
                    <a:lumOff val="50000"/>
                  </a:schemeClr>
                </a:solidFill>
                <a:latin typeface="Calibri" pitchFamily="34" charset="0"/>
                <a:cs typeface="+mn-cs"/>
              </a:rPr>
              <a:t>not drawn to scale</a:t>
            </a:r>
          </a:p>
        </p:txBody>
      </p:sp>
      <p:sp>
        <p:nvSpPr>
          <p:cNvPr id="16" name="TextBox 15"/>
          <p:cNvSpPr txBox="1"/>
          <p:nvPr/>
        </p:nvSpPr>
        <p:spPr>
          <a:xfrm>
            <a:off x="494429" y="6267855"/>
            <a:ext cx="3673475" cy="461963"/>
          </a:xfrm>
          <a:prstGeom prst="rect">
            <a:avLst/>
          </a:prstGeom>
          <a:noFill/>
        </p:spPr>
        <p:txBody>
          <a:bodyPr wrap="none">
            <a:spAutoFit/>
          </a:bodyPr>
          <a:lstStyle/>
          <a:p>
            <a:pPr eaLnBrk="0" hangingPunct="0">
              <a:defRPr/>
            </a:pPr>
            <a:r>
              <a:rPr lang="en-US" i="1" dirty="0">
                <a:solidFill>
                  <a:schemeClr val="tx1">
                    <a:lumMod val="50000"/>
                    <a:lumOff val="50000"/>
                  </a:schemeClr>
                </a:solidFill>
                <a:latin typeface="Calibri" pitchFamily="34" charset="0"/>
                <a:cs typeface="+mn-cs"/>
              </a:rPr>
              <a:t>Where does everything go?</a:t>
            </a:r>
          </a:p>
        </p:txBody>
      </p:sp>
      <p:sp>
        <p:nvSpPr>
          <p:cNvPr id="17" name="Rectangle 20"/>
          <p:cNvSpPr>
            <a:spLocks noChangeArrowheads="1"/>
          </p:cNvSpPr>
          <p:nvPr/>
        </p:nvSpPr>
        <p:spPr bwMode="auto">
          <a:xfrm>
            <a:off x="6858000" y="1066800"/>
            <a:ext cx="1447800" cy="5559980"/>
          </a:xfrm>
          <a:prstGeom prst="rect">
            <a:avLst/>
          </a:prstGeom>
          <a:solidFill>
            <a:schemeClr val="bg1">
              <a:lumMod val="95000"/>
            </a:schemeClr>
          </a:solidFill>
          <a:ln w="25400">
            <a:solidFill>
              <a:schemeClr val="tx1"/>
            </a:solidFill>
            <a:miter lim="800000"/>
            <a:headEnd/>
            <a:tailEnd/>
          </a:ln>
          <a:effectLst/>
        </p:spPr>
        <p:txBody>
          <a:bodyPr wrap="none" anchor="ctr"/>
          <a:lstStyle/>
          <a:p>
            <a:pPr eaLnBrk="0" hangingPunct="0">
              <a:defRPr/>
            </a:pPr>
            <a:endParaRPr lang="en-US" dirty="0">
              <a:latin typeface="Calibri" pitchFamily="34" charset="0"/>
              <a:cs typeface="+mn-cs"/>
            </a:endParaRPr>
          </a:p>
        </p:txBody>
      </p:sp>
      <p:sp>
        <p:nvSpPr>
          <p:cNvPr id="19" name="Rectangle 23"/>
          <p:cNvSpPr>
            <a:spLocks noChangeArrowheads="1"/>
          </p:cNvSpPr>
          <p:nvPr/>
        </p:nvSpPr>
        <p:spPr bwMode="auto">
          <a:xfrm>
            <a:off x="6858000" y="6017180"/>
            <a:ext cx="1447800" cy="304800"/>
          </a:xfrm>
          <a:prstGeom prst="rect">
            <a:avLst/>
          </a:prstGeom>
          <a:solidFill>
            <a:srgbClr val="F6F5BD"/>
          </a:solidFill>
          <a:ln w="25400">
            <a:solidFill>
              <a:schemeClr val="tx1"/>
            </a:solidFill>
            <a:miter lim="800000"/>
            <a:headEnd/>
            <a:tailEnd/>
          </a:ln>
        </p:spPr>
        <p:txBody>
          <a:bodyPr wrap="none" anchor="ctr"/>
          <a:lstStyle/>
          <a:p>
            <a:pPr eaLnBrk="0" hangingPunct="0"/>
            <a:r>
              <a:rPr lang="en-US" sz="1800">
                <a:latin typeface="Calibri" pitchFamily="34" charset="0"/>
              </a:rPr>
              <a:t>Text</a:t>
            </a:r>
          </a:p>
        </p:txBody>
      </p:sp>
      <p:sp>
        <p:nvSpPr>
          <p:cNvPr id="20" name="Rectangle 24"/>
          <p:cNvSpPr>
            <a:spLocks noChangeArrowheads="1"/>
          </p:cNvSpPr>
          <p:nvPr/>
        </p:nvSpPr>
        <p:spPr bwMode="auto">
          <a:xfrm>
            <a:off x="6858000" y="5712380"/>
            <a:ext cx="1447800" cy="304800"/>
          </a:xfrm>
          <a:prstGeom prst="rect">
            <a:avLst/>
          </a:prstGeom>
          <a:solidFill>
            <a:srgbClr val="F1C7C7"/>
          </a:solidFill>
          <a:ln w="25400">
            <a:solidFill>
              <a:schemeClr val="tx1"/>
            </a:solidFill>
            <a:miter lim="800000"/>
            <a:headEnd/>
            <a:tailEnd/>
          </a:ln>
        </p:spPr>
        <p:txBody>
          <a:bodyPr wrap="none" anchor="ctr"/>
          <a:lstStyle/>
          <a:p>
            <a:pPr eaLnBrk="0" hangingPunct="0"/>
            <a:r>
              <a:rPr lang="en-US" sz="1800">
                <a:latin typeface="Calibri" pitchFamily="34" charset="0"/>
              </a:rPr>
              <a:t>Data</a:t>
            </a:r>
          </a:p>
        </p:txBody>
      </p:sp>
      <p:sp>
        <p:nvSpPr>
          <p:cNvPr id="21" name="Rectangle 25"/>
          <p:cNvSpPr>
            <a:spLocks noChangeArrowheads="1"/>
          </p:cNvSpPr>
          <p:nvPr/>
        </p:nvSpPr>
        <p:spPr bwMode="auto">
          <a:xfrm>
            <a:off x="6858000" y="5105400"/>
            <a:ext cx="1447800" cy="606980"/>
          </a:xfrm>
          <a:prstGeom prst="rect">
            <a:avLst/>
          </a:prstGeom>
          <a:solidFill>
            <a:srgbClr val="D5F1CF"/>
          </a:solidFill>
          <a:ln w="25400">
            <a:solidFill>
              <a:schemeClr val="tx1"/>
            </a:solidFill>
            <a:miter lim="800000"/>
            <a:headEnd/>
            <a:tailEnd/>
          </a:ln>
        </p:spPr>
        <p:txBody>
          <a:bodyPr wrap="none" anchor="ctr"/>
          <a:lstStyle/>
          <a:p>
            <a:pPr eaLnBrk="0" hangingPunct="0"/>
            <a:r>
              <a:rPr lang="en-US" sz="1800" dirty="0">
                <a:latin typeface="Calibri" pitchFamily="34" charset="0"/>
              </a:rPr>
              <a:t>Heap</a:t>
            </a:r>
          </a:p>
        </p:txBody>
      </p:sp>
      <p:sp>
        <p:nvSpPr>
          <p:cNvPr id="23" name="Line 35"/>
          <p:cNvSpPr>
            <a:spLocks noChangeShapeType="1"/>
          </p:cNvSpPr>
          <p:nvPr/>
        </p:nvSpPr>
        <p:spPr bwMode="auto">
          <a:xfrm flipV="1">
            <a:off x="7581900" y="4876800"/>
            <a:ext cx="0" cy="228600"/>
          </a:xfrm>
          <a:prstGeom prst="line">
            <a:avLst/>
          </a:prstGeom>
          <a:noFill/>
          <a:ln w="38100">
            <a:solidFill>
              <a:schemeClr val="tx2"/>
            </a:solidFill>
            <a:round/>
            <a:headEnd/>
            <a:tailEnd type="triangle" w="med" len="med"/>
          </a:ln>
        </p:spPr>
        <p:txBody>
          <a:bodyPr wrap="none" lIns="45720" rIns="45720" anchor="ctr">
            <a:spAutoFit/>
          </a:bodyPr>
          <a:lstStyle/>
          <a:p>
            <a:endParaRPr lang="en-US"/>
          </a:p>
        </p:txBody>
      </p:sp>
      <p:sp>
        <p:nvSpPr>
          <p:cNvPr id="26" name="Text Box 12"/>
          <p:cNvSpPr txBox="1">
            <a:spLocks noChangeArrowheads="1"/>
          </p:cNvSpPr>
          <p:nvPr/>
        </p:nvSpPr>
        <p:spPr bwMode="auto">
          <a:xfrm>
            <a:off x="4456982" y="914400"/>
            <a:ext cx="2401018" cy="369332"/>
          </a:xfrm>
          <a:prstGeom prst="rect">
            <a:avLst/>
          </a:prstGeom>
          <a:noFill/>
          <a:ln w="25400">
            <a:noFill/>
            <a:miter lim="800000"/>
            <a:headEnd/>
            <a:tailEnd/>
          </a:ln>
        </p:spPr>
        <p:txBody>
          <a:bodyPr wrap="none">
            <a:spAutoFit/>
          </a:bodyPr>
          <a:lstStyle/>
          <a:p>
            <a:pPr algn="r" eaLnBrk="0" hangingPunct="0"/>
            <a:r>
              <a:rPr lang="en-US" sz="1800" dirty="0" smtClean="0">
                <a:latin typeface="Courier New" pitchFamily="49" charset="0"/>
              </a:rPr>
              <a:t>00007FFFFFFFFFFF</a:t>
            </a:r>
            <a:endParaRPr lang="en-US" sz="1800" dirty="0">
              <a:latin typeface="Courier New" pitchFamily="49" charset="0"/>
            </a:endParaRPr>
          </a:p>
        </p:txBody>
      </p:sp>
      <p:sp>
        <p:nvSpPr>
          <p:cNvPr id="27" name="Rectangle 21"/>
          <p:cNvSpPr>
            <a:spLocks noChangeArrowheads="1"/>
          </p:cNvSpPr>
          <p:nvPr/>
        </p:nvSpPr>
        <p:spPr bwMode="auto">
          <a:xfrm>
            <a:off x="6858000" y="1676400"/>
            <a:ext cx="1447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eaLnBrk="0" hangingPunct="0">
              <a:defRPr/>
            </a:pPr>
            <a:r>
              <a:rPr lang="en-US" sz="1800" dirty="0">
                <a:latin typeface="Calibri" pitchFamily="34" charset="0"/>
                <a:cs typeface="+mn-cs"/>
              </a:rPr>
              <a:t>Stack</a:t>
            </a:r>
          </a:p>
        </p:txBody>
      </p:sp>
      <p:sp>
        <p:nvSpPr>
          <p:cNvPr id="28" name="Line 34"/>
          <p:cNvSpPr>
            <a:spLocks noChangeShapeType="1"/>
          </p:cNvSpPr>
          <p:nvPr/>
        </p:nvSpPr>
        <p:spPr bwMode="auto">
          <a:xfrm>
            <a:off x="7581900" y="2057400"/>
            <a:ext cx="0" cy="457200"/>
          </a:xfrm>
          <a:prstGeom prst="line">
            <a:avLst/>
          </a:prstGeom>
          <a:noFill/>
          <a:ln w="38100">
            <a:solidFill>
              <a:schemeClr val="tx2"/>
            </a:solidFill>
            <a:round/>
            <a:headEnd/>
            <a:tailEnd type="triangle" w="med" len="med"/>
          </a:ln>
        </p:spPr>
        <p:txBody>
          <a:bodyPr wrap="none" lIns="45720" rIns="45720" anchor="ctr">
            <a:spAutoFit/>
          </a:bodyPr>
          <a:lstStyle/>
          <a:p>
            <a:endParaRPr lang="en-US"/>
          </a:p>
        </p:txBody>
      </p:sp>
      <p:cxnSp>
        <p:nvCxnSpPr>
          <p:cNvPr id="29" name="Straight Connector 28"/>
          <p:cNvCxnSpPr/>
          <p:nvPr/>
        </p:nvCxnSpPr>
        <p:spPr bwMode="auto">
          <a:xfrm>
            <a:off x="6858000" y="2817813"/>
            <a:ext cx="1447800" cy="1587"/>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sp>
        <p:nvSpPr>
          <p:cNvPr id="32" name="Rectangle 25"/>
          <p:cNvSpPr>
            <a:spLocks noChangeArrowheads="1"/>
          </p:cNvSpPr>
          <p:nvPr/>
        </p:nvSpPr>
        <p:spPr bwMode="auto">
          <a:xfrm>
            <a:off x="6858000" y="1066800"/>
            <a:ext cx="1447800" cy="609600"/>
          </a:xfrm>
          <a:prstGeom prst="rect">
            <a:avLst/>
          </a:prstGeom>
          <a:solidFill>
            <a:srgbClr val="D5F1CF"/>
          </a:solidFill>
          <a:ln w="25400">
            <a:solidFill>
              <a:schemeClr val="tx1"/>
            </a:solidFill>
            <a:miter lim="800000"/>
            <a:headEnd/>
            <a:tailEnd/>
          </a:ln>
        </p:spPr>
        <p:txBody>
          <a:bodyPr wrap="none" anchor="ctr"/>
          <a:lstStyle/>
          <a:p>
            <a:pPr algn="ctr" eaLnBrk="0" hangingPunct="0"/>
            <a:r>
              <a:rPr lang="en-US" sz="1800" dirty="0" smtClean="0">
                <a:latin typeface="Calibri" pitchFamily="34" charset="0"/>
              </a:rPr>
              <a:t>Shared</a:t>
            </a:r>
          </a:p>
          <a:p>
            <a:pPr algn="ctr" eaLnBrk="0" hangingPunct="0"/>
            <a:r>
              <a:rPr lang="en-US" sz="1800" dirty="0" smtClean="0">
                <a:latin typeface="Calibri" pitchFamily="34" charset="0"/>
              </a:rPr>
              <a:t>Libraries</a:t>
            </a:r>
            <a:endParaRPr lang="en-US" sz="1800" dirty="0">
              <a:latin typeface="Calibri" pitchFamily="34"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5"/>
          <p:cNvSpPr>
            <a:spLocks noChangeArrowheads="1"/>
          </p:cNvSpPr>
          <p:nvPr/>
        </p:nvSpPr>
        <p:spPr bwMode="auto">
          <a:xfrm>
            <a:off x="2667000" y="4038600"/>
            <a:ext cx="2667000" cy="533400"/>
          </a:xfrm>
          <a:prstGeom prst="rect">
            <a:avLst/>
          </a:prstGeom>
          <a:solidFill>
            <a:srgbClr val="F6F5BD"/>
          </a:solidFill>
          <a:ln w="25400">
            <a:noFill/>
            <a:miter lim="800000"/>
            <a:headEnd/>
            <a:tailEnd/>
          </a:ln>
        </p:spPr>
        <p:txBody>
          <a:bodyPr wrap="none" anchor="ctr"/>
          <a:lstStyle/>
          <a:p>
            <a:pPr eaLnBrk="0" hangingPunct="0"/>
            <a:endParaRPr lang="en-US" sz="1800">
              <a:latin typeface="Calibri" pitchFamily="34" charset="0"/>
            </a:endParaRPr>
          </a:p>
        </p:txBody>
      </p:sp>
      <p:sp>
        <p:nvSpPr>
          <p:cNvPr id="13315" name="Rectangle 25"/>
          <p:cNvSpPr>
            <a:spLocks noChangeArrowheads="1"/>
          </p:cNvSpPr>
          <p:nvPr/>
        </p:nvSpPr>
        <p:spPr bwMode="auto">
          <a:xfrm>
            <a:off x="2667000" y="3499005"/>
            <a:ext cx="2667000" cy="539595"/>
          </a:xfrm>
          <a:prstGeom prst="rect">
            <a:avLst/>
          </a:prstGeom>
          <a:solidFill>
            <a:srgbClr val="F1C7C7"/>
          </a:solidFill>
          <a:ln w="25400">
            <a:noFill/>
            <a:miter lim="800000"/>
            <a:headEnd/>
            <a:tailEnd/>
          </a:ln>
        </p:spPr>
        <p:txBody>
          <a:bodyPr wrap="none" anchor="ctr"/>
          <a:lstStyle/>
          <a:p>
            <a:pPr eaLnBrk="0" hangingPunct="0"/>
            <a:endParaRPr lang="en-US" sz="1800">
              <a:latin typeface="Calibri" pitchFamily="34" charset="0"/>
            </a:endParaRPr>
          </a:p>
        </p:txBody>
      </p:sp>
      <p:sp>
        <p:nvSpPr>
          <p:cNvPr id="32" name="Rectangle 25"/>
          <p:cNvSpPr>
            <a:spLocks noChangeArrowheads="1"/>
          </p:cNvSpPr>
          <p:nvPr/>
        </p:nvSpPr>
        <p:spPr bwMode="auto">
          <a:xfrm>
            <a:off x="2667000" y="2073275"/>
            <a:ext cx="2667000" cy="304800"/>
          </a:xfrm>
          <a:prstGeom prst="rect">
            <a:avLst/>
          </a:prstGeom>
          <a:solidFill>
            <a:schemeClr val="accent2">
              <a:lumMod val="20000"/>
              <a:lumOff val="80000"/>
            </a:schemeClr>
          </a:solidFill>
          <a:ln w="25400">
            <a:noFill/>
            <a:miter lim="800000"/>
            <a:headEnd/>
            <a:tailEnd/>
          </a:ln>
          <a:effectLst/>
        </p:spPr>
        <p:txBody>
          <a:bodyPr wrap="none" anchor="ctr"/>
          <a:lstStyle/>
          <a:p>
            <a:pPr eaLnBrk="0" hangingPunct="0">
              <a:defRPr/>
            </a:pPr>
            <a:endParaRPr lang="en-US" sz="1800" dirty="0">
              <a:latin typeface="Calibri" pitchFamily="34" charset="0"/>
              <a:cs typeface="+mn-cs"/>
            </a:endParaRPr>
          </a:p>
        </p:txBody>
      </p:sp>
      <p:sp>
        <p:nvSpPr>
          <p:cNvPr id="13317" name="Rectangle 25"/>
          <p:cNvSpPr>
            <a:spLocks noChangeArrowheads="1"/>
          </p:cNvSpPr>
          <p:nvPr/>
        </p:nvSpPr>
        <p:spPr bwMode="auto">
          <a:xfrm>
            <a:off x="2667000" y="2438400"/>
            <a:ext cx="2667000" cy="1066800"/>
          </a:xfrm>
          <a:prstGeom prst="rect">
            <a:avLst/>
          </a:prstGeom>
          <a:solidFill>
            <a:srgbClr val="D5F1CF"/>
          </a:solidFill>
          <a:ln w="25400">
            <a:noFill/>
            <a:miter lim="800000"/>
            <a:headEnd/>
            <a:tailEnd/>
          </a:ln>
        </p:spPr>
        <p:txBody>
          <a:bodyPr wrap="none" anchor="ctr"/>
          <a:lstStyle/>
          <a:p>
            <a:pPr eaLnBrk="0" hangingPunct="0"/>
            <a:endParaRPr lang="en-US" sz="1800">
              <a:latin typeface="Calibri" pitchFamily="34" charset="0"/>
            </a:endParaRPr>
          </a:p>
        </p:txBody>
      </p:sp>
      <p:sp>
        <p:nvSpPr>
          <p:cNvPr id="13318" name="Rectangle 2"/>
          <p:cNvSpPr>
            <a:spLocks noGrp="1" noChangeArrowheads="1"/>
          </p:cNvSpPr>
          <p:nvPr>
            <p:ph type="title"/>
          </p:nvPr>
        </p:nvSpPr>
        <p:spPr>
          <a:xfrm>
            <a:off x="431800" y="533400"/>
            <a:ext cx="6578600" cy="573088"/>
          </a:xfrm>
        </p:spPr>
        <p:txBody>
          <a:bodyPr/>
          <a:lstStyle/>
          <a:p>
            <a:pPr eaLnBrk="1" hangingPunct="1"/>
            <a:r>
              <a:rPr lang="en-US" dirty="0" smtClean="0"/>
              <a:t>x86-64 Example Addresses</a:t>
            </a:r>
          </a:p>
        </p:txBody>
      </p:sp>
      <p:sp>
        <p:nvSpPr>
          <p:cNvPr id="13319" name="Rectangle 3"/>
          <p:cNvSpPr>
            <a:spLocks noChangeArrowheads="1"/>
          </p:cNvSpPr>
          <p:nvPr/>
        </p:nvSpPr>
        <p:spPr bwMode="auto">
          <a:xfrm>
            <a:off x="152400" y="2066925"/>
            <a:ext cx="5638800" cy="2582759"/>
          </a:xfrm>
          <a:prstGeom prst="rect">
            <a:avLst/>
          </a:prstGeom>
          <a:noFill/>
          <a:ln w="12700">
            <a:noFill/>
            <a:miter lim="800000"/>
            <a:headEnd/>
            <a:tailEnd/>
          </a:ln>
        </p:spPr>
        <p:txBody>
          <a:bodyPr wrap="square" lIns="90487" tIns="44450" rIns="90487" bIns="44450">
            <a:spAutoFit/>
          </a:bodyPr>
          <a:lstStyle/>
          <a:p>
            <a:pPr eaLnBrk="0" hangingPunct="0">
              <a:tabLst>
                <a:tab pos="2511425" algn="l"/>
              </a:tabLst>
            </a:pPr>
            <a:r>
              <a:rPr lang="en-US" sz="1800" dirty="0" smtClean="0">
                <a:latin typeface="Courier New" pitchFamily="49" charset="0"/>
              </a:rPr>
              <a:t>local</a:t>
            </a:r>
            <a:r>
              <a:rPr lang="en-US" sz="1800" dirty="0">
                <a:latin typeface="Courier New" pitchFamily="49" charset="0"/>
              </a:rPr>
              <a:t>	</a:t>
            </a:r>
            <a:r>
              <a:rPr lang="en-US" sz="1800" dirty="0" smtClean="0">
                <a:latin typeface="Courier New" pitchFamily="49" charset="0"/>
              </a:rPr>
              <a:t>0x00007ffe4d3be87c </a:t>
            </a:r>
            <a:endParaRPr lang="en-US" sz="1800" dirty="0">
              <a:latin typeface="Courier New" pitchFamily="49" charset="0"/>
            </a:endParaRPr>
          </a:p>
          <a:p>
            <a:pPr eaLnBrk="0" hangingPunct="0">
              <a:tabLst>
                <a:tab pos="2511425" algn="l"/>
              </a:tabLst>
            </a:pPr>
            <a:r>
              <a:rPr lang="en-US" sz="1800" dirty="0" smtClean="0">
                <a:latin typeface="Courier New" pitchFamily="49" charset="0"/>
              </a:rPr>
              <a:t>p1 </a:t>
            </a:r>
            <a:r>
              <a:rPr lang="en-US" sz="1800" dirty="0">
                <a:latin typeface="Courier New" pitchFamily="49" charset="0"/>
              </a:rPr>
              <a:t>	</a:t>
            </a:r>
            <a:r>
              <a:rPr lang="en-US" sz="1800" dirty="0" smtClean="0">
                <a:latin typeface="Courier New" pitchFamily="49" charset="0"/>
              </a:rPr>
              <a:t>0x00007f7262a1e010 </a:t>
            </a:r>
            <a:endParaRPr lang="en-US" sz="1800" dirty="0">
              <a:latin typeface="Courier New" pitchFamily="49" charset="0"/>
            </a:endParaRPr>
          </a:p>
          <a:p>
            <a:pPr eaLnBrk="0" hangingPunct="0">
              <a:tabLst>
                <a:tab pos="2511425" algn="l"/>
              </a:tabLst>
            </a:pPr>
            <a:r>
              <a:rPr lang="en-US" sz="1800" dirty="0" smtClean="0">
                <a:latin typeface="Courier New" pitchFamily="49" charset="0"/>
              </a:rPr>
              <a:t>p3 </a:t>
            </a:r>
            <a:r>
              <a:rPr lang="en-US" sz="1800" dirty="0">
                <a:latin typeface="Courier New" pitchFamily="49" charset="0"/>
              </a:rPr>
              <a:t>	</a:t>
            </a:r>
            <a:r>
              <a:rPr lang="en-US" sz="1800" dirty="0" smtClean="0">
                <a:latin typeface="Courier New" pitchFamily="49" charset="0"/>
              </a:rPr>
              <a:t>0x00007f7162a1d010 </a:t>
            </a:r>
            <a:endParaRPr lang="en-US" sz="1800" dirty="0">
              <a:latin typeface="Courier New" pitchFamily="49" charset="0"/>
            </a:endParaRPr>
          </a:p>
          <a:p>
            <a:pPr eaLnBrk="0" hangingPunct="0">
              <a:tabLst>
                <a:tab pos="2511425" algn="l"/>
              </a:tabLst>
            </a:pPr>
            <a:r>
              <a:rPr lang="en-US" sz="1800" dirty="0" smtClean="0">
                <a:latin typeface="Courier New" pitchFamily="49" charset="0"/>
              </a:rPr>
              <a:t>p4</a:t>
            </a:r>
            <a:r>
              <a:rPr lang="en-US" sz="1800" dirty="0">
                <a:latin typeface="Courier New" pitchFamily="49" charset="0"/>
              </a:rPr>
              <a:t>	</a:t>
            </a:r>
            <a:r>
              <a:rPr lang="en-US" sz="1800" dirty="0" smtClean="0">
                <a:latin typeface="Courier New" pitchFamily="49" charset="0"/>
              </a:rPr>
              <a:t>0x000000008359d120 </a:t>
            </a:r>
            <a:endParaRPr lang="en-US" sz="1800" dirty="0">
              <a:latin typeface="Courier New" pitchFamily="49" charset="0"/>
            </a:endParaRPr>
          </a:p>
          <a:p>
            <a:pPr eaLnBrk="0" hangingPunct="0">
              <a:tabLst>
                <a:tab pos="2511425" algn="l"/>
              </a:tabLst>
            </a:pPr>
            <a:r>
              <a:rPr lang="en-US" sz="1800" dirty="0">
                <a:latin typeface="Courier New" pitchFamily="49" charset="0"/>
              </a:rPr>
              <a:t>p2	</a:t>
            </a:r>
            <a:r>
              <a:rPr lang="en-US" sz="1800" dirty="0" smtClean="0">
                <a:latin typeface="Courier New" pitchFamily="49" charset="0"/>
              </a:rPr>
              <a:t>0x000000008359d010 </a:t>
            </a:r>
            <a:endParaRPr lang="en-US" sz="1800" dirty="0">
              <a:latin typeface="Courier New" pitchFamily="49" charset="0"/>
            </a:endParaRPr>
          </a:p>
          <a:p>
            <a:pPr eaLnBrk="0" hangingPunct="0">
              <a:tabLst>
                <a:tab pos="2511425" algn="l"/>
              </a:tabLst>
            </a:pPr>
            <a:r>
              <a:rPr lang="en-US" sz="1800" dirty="0" err="1" smtClean="0">
                <a:latin typeface="Courier New" pitchFamily="49" charset="0"/>
              </a:rPr>
              <a:t>big_array</a:t>
            </a:r>
            <a:r>
              <a:rPr lang="en-US" sz="1800" dirty="0" smtClean="0">
                <a:latin typeface="Courier New" pitchFamily="49" charset="0"/>
              </a:rPr>
              <a:t> </a:t>
            </a:r>
            <a:r>
              <a:rPr lang="en-US" sz="1800" dirty="0">
                <a:latin typeface="Courier New" pitchFamily="49" charset="0"/>
              </a:rPr>
              <a:t>	</a:t>
            </a:r>
            <a:r>
              <a:rPr lang="en-US" sz="1800" dirty="0" smtClean="0">
                <a:latin typeface="Courier New" pitchFamily="49" charset="0"/>
              </a:rPr>
              <a:t>0x0000000080601060 </a:t>
            </a:r>
            <a:endParaRPr lang="en-US" sz="1800" dirty="0">
              <a:latin typeface="Courier New" pitchFamily="49" charset="0"/>
            </a:endParaRPr>
          </a:p>
          <a:p>
            <a:pPr eaLnBrk="0" hangingPunct="0">
              <a:tabLst>
                <a:tab pos="2511425" algn="l"/>
              </a:tabLst>
            </a:pPr>
            <a:r>
              <a:rPr lang="en-US" sz="1800" dirty="0" err="1">
                <a:latin typeface="Courier New" pitchFamily="49" charset="0"/>
              </a:rPr>
              <a:t>huge_array</a:t>
            </a:r>
            <a:r>
              <a:rPr lang="en-US" sz="1800" dirty="0">
                <a:latin typeface="Courier New" pitchFamily="49" charset="0"/>
              </a:rPr>
              <a:t> 	</a:t>
            </a:r>
            <a:r>
              <a:rPr lang="en-US" sz="1800" dirty="0" smtClean="0">
                <a:latin typeface="Courier New" pitchFamily="49" charset="0"/>
              </a:rPr>
              <a:t>0x0000000000601060 </a:t>
            </a:r>
            <a:endParaRPr lang="en-US" sz="1800" dirty="0">
              <a:latin typeface="Courier New" pitchFamily="49" charset="0"/>
            </a:endParaRPr>
          </a:p>
          <a:p>
            <a:pPr eaLnBrk="0" hangingPunct="0">
              <a:tabLst>
                <a:tab pos="2511425" algn="l"/>
              </a:tabLst>
            </a:pPr>
            <a:r>
              <a:rPr lang="en-US" sz="1800" dirty="0">
                <a:latin typeface="Courier New" pitchFamily="49" charset="0"/>
              </a:rPr>
              <a:t>main()	</a:t>
            </a:r>
            <a:r>
              <a:rPr lang="en-US" sz="1800" dirty="0" smtClean="0">
                <a:latin typeface="Courier New" pitchFamily="49" charset="0"/>
              </a:rPr>
              <a:t>0x000000000040060c</a:t>
            </a:r>
            <a:endParaRPr lang="en-US" sz="1800" dirty="0">
              <a:latin typeface="Courier New" pitchFamily="49" charset="0"/>
            </a:endParaRPr>
          </a:p>
          <a:p>
            <a:pPr eaLnBrk="0" hangingPunct="0">
              <a:tabLst>
                <a:tab pos="2511425" algn="l"/>
              </a:tabLst>
            </a:pPr>
            <a:r>
              <a:rPr lang="en-US" sz="1800" dirty="0">
                <a:latin typeface="Courier New" pitchFamily="49" charset="0"/>
              </a:rPr>
              <a:t>useless() 	</a:t>
            </a:r>
            <a:r>
              <a:rPr lang="en-US" sz="1800" dirty="0" smtClean="0">
                <a:latin typeface="Courier New" pitchFamily="49" charset="0"/>
              </a:rPr>
              <a:t>0x0000000000400590</a:t>
            </a:r>
            <a:endParaRPr lang="en-US" sz="1800" dirty="0">
              <a:latin typeface="Courier New" pitchFamily="49" charset="0"/>
            </a:endParaRPr>
          </a:p>
        </p:txBody>
      </p:sp>
      <p:sp>
        <p:nvSpPr>
          <p:cNvPr id="438308" name="Text Box 36"/>
          <p:cNvSpPr txBox="1">
            <a:spLocks noChangeArrowheads="1"/>
          </p:cNvSpPr>
          <p:nvPr/>
        </p:nvSpPr>
        <p:spPr bwMode="auto">
          <a:xfrm>
            <a:off x="457200" y="1214438"/>
            <a:ext cx="3612527" cy="461665"/>
          </a:xfrm>
          <a:prstGeom prst="rect">
            <a:avLst/>
          </a:prstGeom>
          <a:noFill/>
          <a:ln w="19050">
            <a:noFill/>
            <a:miter lim="800000"/>
            <a:headEnd/>
            <a:tailEnd type="none" w="sm" len="sm"/>
          </a:ln>
          <a:effectLst/>
        </p:spPr>
        <p:txBody>
          <a:bodyPr wrap="none" lIns="45720" rIns="45720">
            <a:spAutoFit/>
          </a:bodyPr>
          <a:lstStyle/>
          <a:p>
            <a:pPr eaLnBrk="0" hangingPunct="0">
              <a:defRPr/>
            </a:pPr>
            <a:r>
              <a:rPr lang="en-US" i="1" dirty="0">
                <a:solidFill>
                  <a:schemeClr val="tx1">
                    <a:lumMod val="50000"/>
                    <a:lumOff val="50000"/>
                  </a:schemeClr>
                </a:solidFill>
                <a:latin typeface="Calibri" pitchFamily="34" charset="0"/>
                <a:cs typeface="+mn-cs"/>
              </a:rPr>
              <a:t>address range ~</a:t>
            </a:r>
            <a:r>
              <a:rPr lang="en-US" i="1" dirty="0" smtClean="0">
                <a:solidFill>
                  <a:schemeClr val="tx1">
                    <a:lumMod val="50000"/>
                    <a:lumOff val="50000"/>
                  </a:schemeClr>
                </a:solidFill>
                <a:latin typeface="Calibri" pitchFamily="34" charset="0"/>
                <a:cs typeface="+mn-cs"/>
              </a:rPr>
              <a:t>2</a:t>
            </a:r>
            <a:r>
              <a:rPr lang="en-US" i="1" baseline="30000" dirty="0" smtClean="0">
                <a:solidFill>
                  <a:schemeClr val="tx1">
                    <a:lumMod val="50000"/>
                    <a:lumOff val="50000"/>
                  </a:schemeClr>
                </a:solidFill>
                <a:latin typeface="Calibri" pitchFamily="34" charset="0"/>
                <a:cs typeface="+mn-cs"/>
              </a:rPr>
              <a:t>47 </a:t>
            </a:r>
            <a:r>
              <a:rPr lang="en-US" altLang="zh-CN" i="1" dirty="0" smtClean="0">
                <a:solidFill>
                  <a:schemeClr val="tx1">
                    <a:lumMod val="50000"/>
                    <a:lumOff val="50000"/>
                  </a:schemeClr>
                </a:solidFill>
                <a:latin typeface="Calibri" pitchFamily="34" charset="0"/>
                <a:cs typeface="+mn-cs"/>
              </a:rPr>
              <a:t>= 128 TB</a:t>
            </a:r>
            <a:endParaRPr lang="en-US" i="1" baseline="30000" dirty="0">
              <a:solidFill>
                <a:schemeClr val="tx1">
                  <a:lumMod val="50000"/>
                  <a:lumOff val="50000"/>
                </a:schemeClr>
              </a:solidFill>
              <a:latin typeface="Calibri" pitchFamily="34" charset="0"/>
              <a:cs typeface="+mn-cs"/>
            </a:endParaRPr>
          </a:p>
        </p:txBody>
      </p:sp>
      <p:sp>
        <p:nvSpPr>
          <p:cNvPr id="13322" name="Text Box 19"/>
          <p:cNvSpPr txBox="1">
            <a:spLocks noChangeArrowheads="1"/>
          </p:cNvSpPr>
          <p:nvPr/>
        </p:nvSpPr>
        <p:spPr bwMode="auto">
          <a:xfrm>
            <a:off x="5867400" y="6262688"/>
            <a:ext cx="1011238" cy="369887"/>
          </a:xfrm>
          <a:prstGeom prst="rect">
            <a:avLst/>
          </a:prstGeom>
          <a:noFill/>
          <a:ln w="25400">
            <a:noFill/>
            <a:miter lim="800000"/>
            <a:headEnd/>
            <a:tailEnd/>
          </a:ln>
        </p:spPr>
        <p:txBody>
          <a:bodyPr wrap="none">
            <a:spAutoFit/>
          </a:bodyPr>
          <a:lstStyle/>
          <a:p>
            <a:pPr eaLnBrk="0" hangingPunct="0"/>
            <a:r>
              <a:rPr lang="en-US" sz="1800">
                <a:latin typeface="Courier New" pitchFamily="49" charset="0"/>
              </a:rPr>
              <a:t>000000</a:t>
            </a:r>
          </a:p>
        </p:txBody>
      </p:sp>
      <p:sp>
        <p:nvSpPr>
          <p:cNvPr id="19" name="Rectangle 20"/>
          <p:cNvSpPr>
            <a:spLocks noChangeArrowheads="1"/>
          </p:cNvSpPr>
          <p:nvPr/>
        </p:nvSpPr>
        <p:spPr bwMode="auto">
          <a:xfrm>
            <a:off x="6858000" y="914400"/>
            <a:ext cx="1447800" cy="5562600"/>
          </a:xfrm>
          <a:prstGeom prst="rect">
            <a:avLst/>
          </a:prstGeom>
          <a:solidFill>
            <a:schemeClr val="bg1">
              <a:lumMod val="95000"/>
            </a:schemeClr>
          </a:solidFill>
          <a:ln w="25400">
            <a:solidFill>
              <a:schemeClr val="tx1"/>
            </a:solidFill>
            <a:miter lim="800000"/>
            <a:headEnd/>
            <a:tailEnd/>
          </a:ln>
          <a:effectLst/>
        </p:spPr>
        <p:txBody>
          <a:bodyPr wrap="none" anchor="ctr"/>
          <a:lstStyle/>
          <a:p>
            <a:pPr eaLnBrk="0" hangingPunct="0">
              <a:defRPr/>
            </a:pPr>
            <a:endParaRPr lang="en-US" dirty="0">
              <a:latin typeface="Calibri" pitchFamily="34" charset="0"/>
              <a:cs typeface="+mn-cs"/>
            </a:endParaRPr>
          </a:p>
        </p:txBody>
      </p:sp>
      <p:sp>
        <p:nvSpPr>
          <p:cNvPr id="13325" name="Rectangle 23"/>
          <p:cNvSpPr>
            <a:spLocks noChangeArrowheads="1"/>
          </p:cNvSpPr>
          <p:nvPr/>
        </p:nvSpPr>
        <p:spPr bwMode="auto">
          <a:xfrm>
            <a:off x="6858000" y="5867400"/>
            <a:ext cx="1447800" cy="304800"/>
          </a:xfrm>
          <a:prstGeom prst="rect">
            <a:avLst/>
          </a:prstGeom>
          <a:solidFill>
            <a:srgbClr val="F6F5BD"/>
          </a:solidFill>
          <a:ln w="25400">
            <a:solidFill>
              <a:schemeClr val="tx1"/>
            </a:solidFill>
            <a:miter lim="800000"/>
            <a:headEnd/>
            <a:tailEnd/>
          </a:ln>
        </p:spPr>
        <p:txBody>
          <a:bodyPr wrap="none" anchor="ctr"/>
          <a:lstStyle/>
          <a:p>
            <a:pPr eaLnBrk="0" hangingPunct="0"/>
            <a:r>
              <a:rPr lang="en-US" sz="1800">
                <a:latin typeface="Calibri" pitchFamily="34" charset="0"/>
              </a:rPr>
              <a:t>Text</a:t>
            </a:r>
          </a:p>
        </p:txBody>
      </p:sp>
      <p:sp>
        <p:nvSpPr>
          <p:cNvPr id="13326" name="Rectangle 24"/>
          <p:cNvSpPr>
            <a:spLocks noChangeArrowheads="1"/>
          </p:cNvSpPr>
          <p:nvPr/>
        </p:nvSpPr>
        <p:spPr bwMode="auto">
          <a:xfrm>
            <a:off x="6858000" y="5562600"/>
            <a:ext cx="1447800" cy="304800"/>
          </a:xfrm>
          <a:prstGeom prst="rect">
            <a:avLst/>
          </a:prstGeom>
          <a:solidFill>
            <a:srgbClr val="F1C7C7"/>
          </a:solidFill>
          <a:ln w="25400">
            <a:solidFill>
              <a:schemeClr val="tx1"/>
            </a:solidFill>
            <a:miter lim="800000"/>
            <a:headEnd/>
            <a:tailEnd/>
          </a:ln>
        </p:spPr>
        <p:txBody>
          <a:bodyPr wrap="none" anchor="ctr"/>
          <a:lstStyle/>
          <a:p>
            <a:pPr eaLnBrk="0" hangingPunct="0"/>
            <a:r>
              <a:rPr lang="en-US" sz="1800">
                <a:latin typeface="Calibri" pitchFamily="34" charset="0"/>
              </a:rPr>
              <a:t>Data</a:t>
            </a:r>
          </a:p>
        </p:txBody>
      </p:sp>
      <p:sp>
        <p:nvSpPr>
          <p:cNvPr id="13327" name="Rectangle 25"/>
          <p:cNvSpPr>
            <a:spLocks noChangeArrowheads="1"/>
          </p:cNvSpPr>
          <p:nvPr/>
        </p:nvSpPr>
        <p:spPr bwMode="auto">
          <a:xfrm>
            <a:off x="6858000" y="4267200"/>
            <a:ext cx="1447800" cy="1295400"/>
          </a:xfrm>
          <a:prstGeom prst="rect">
            <a:avLst/>
          </a:prstGeom>
          <a:solidFill>
            <a:srgbClr val="D5F1CF"/>
          </a:solidFill>
          <a:ln w="25400">
            <a:solidFill>
              <a:schemeClr val="tx1"/>
            </a:solidFill>
            <a:miter lim="800000"/>
            <a:headEnd/>
            <a:tailEnd/>
          </a:ln>
        </p:spPr>
        <p:txBody>
          <a:bodyPr wrap="none" anchor="ctr"/>
          <a:lstStyle/>
          <a:p>
            <a:pPr eaLnBrk="0" hangingPunct="0"/>
            <a:r>
              <a:rPr lang="en-US" sz="1800" dirty="0" smtClean="0">
                <a:latin typeface="Calibri" pitchFamily="34" charset="0"/>
              </a:rPr>
              <a:t>Heap</a:t>
            </a:r>
            <a:endParaRPr lang="en-US" sz="1800" dirty="0">
              <a:latin typeface="Calibri" pitchFamily="34" charset="0"/>
            </a:endParaRPr>
          </a:p>
        </p:txBody>
      </p:sp>
      <p:sp>
        <p:nvSpPr>
          <p:cNvPr id="13329" name="Line 35"/>
          <p:cNvSpPr>
            <a:spLocks noChangeShapeType="1"/>
          </p:cNvSpPr>
          <p:nvPr/>
        </p:nvSpPr>
        <p:spPr bwMode="auto">
          <a:xfrm flipV="1">
            <a:off x="7581900" y="4038600"/>
            <a:ext cx="0" cy="228600"/>
          </a:xfrm>
          <a:prstGeom prst="line">
            <a:avLst/>
          </a:prstGeom>
          <a:noFill/>
          <a:ln w="38100">
            <a:solidFill>
              <a:schemeClr val="tx2"/>
            </a:solidFill>
            <a:round/>
            <a:headEnd/>
            <a:tailEnd type="triangle" w="med" len="med"/>
          </a:ln>
        </p:spPr>
        <p:txBody>
          <a:bodyPr wrap="none" lIns="45720" rIns="45720" anchor="ctr">
            <a:spAutoFit/>
          </a:bodyPr>
          <a:lstStyle/>
          <a:p>
            <a:endParaRPr lang="en-US"/>
          </a:p>
        </p:txBody>
      </p:sp>
      <p:sp>
        <p:nvSpPr>
          <p:cNvPr id="28" name="TextBox 27"/>
          <p:cNvSpPr txBox="1"/>
          <p:nvPr/>
        </p:nvSpPr>
        <p:spPr>
          <a:xfrm>
            <a:off x="6770688" y="304800"/>
            <a:ext cx="1949450" cy="369888"/>
          </a:xfrm>
          <a:prstGeom prst="rect">
            <a:avLst/>
          </a:prstGeom>
          <a:noFill/>
        </p:spPr>
        <p:txBody>
          <a:bodyPr wrap="none">
            <a:spAutoFit/>
          </a:bodyPr>
          <a:lstStyle/>
          <a:p>
            <a:pPr eaLnBrk="0" hangingPunct="0">
              <a:defRPr/>
            </a:pPr>
            <a:r>
              <a:rPr lang="en-US" sz="1800" i="1" dirty="0">
                <a:solidFill>
                  <a:schemeClr val="tx1">
                    <a:lumMod val="50000"/>
                    <a:lumOff val="50000"/>
                  </a:schemeClr>
                </a:solidFill>
                <a:latin typeface="Calibri" pitchFamily="34" charset="0"/>
                <a:cs typeface="+mn-cs"/>
              </a:rPr>
              <a:t>not drawn to scale</a:t>
            </a:r>
          </a:p>
        </p:txBody>
      </p:sp>
      <p:sp>
        <p:nvSpPr>
          <p:cNvPr id="21" name="Rectangle 25"/>
          <p:cNvSpPr>
            <a:spLocks noChangeArrowheads="1"/>
          </p:cNvSpPr>
          <p:nvPr/>
        </p:nvSpPr>
        <p:spPr bwMode="auto">
          <a:xfrm>
            <a:off x="6858000" y="2667000"/>
            <a:ext cx="1447800" cy="609600"/>
          </a:xfrm>
          <a:prstGeom prst="rect">
            <a:avLst/>
          </a:prstGeom>
          <a:solidFill>
            <a:srgbClr val="D5F1CF"/>
          </a:solidFill>
          <a:ln w="25400">
            <a:solidFill>
              <a:schemeClr val="tx1"/>
            </a:solidFill>
            <a:miter lim="800000"/>
            <a:headEnd/>
            <a:tailEnd/>
          </a:ln>
        </p:spPr>
        <p:txBody>
          <a:bodyPr wrap="none" anchor="ctr"/>
          <a:lstStyle/>
          <a:p>
            <a:pPr eaLnBrk="0" hangingPunct="0"/>
            <a:r>
              <a:rPr lang="en-US" sz="1800" dirty="0" smtClean="0">
                <a:latin typeface="Calibri" pitchFamily="34" charset="0"/>
              </a:rPr>
              <a:t>Heap</a:t>
            </a:r>
            <a:endParaRPr lang="en-US" sz="1800" dirty="0">
              <a:latin typeface="Calibri" pitchFamily="34" charset="0"/>
            </a:endParaRPr>
          </a:p>
        </p:txBody>
      </p:sp>
      <p:sp>
        <p:nvSpPr>
          <p:cNvPr id="22" name="Line 35"/>
          <p:cNvSpPr>
            <a:spLocks noChangeShapeType="1"/>
          </p:cNvSpPr>
          <p:nvPr/>
        </p:nvSpPr>
        <p:spPr bwMode="auto">
          <a:xfrm>
            <a:off x="7581900" y="3276600"/>
            <a:ext cx="0" cy="228600"/>
          </a:xfrm>
          <a:prstGeom prst="line">
            <a:avLst/>
          </a:prstGeom>
          <a:noFill/>
          <a:ln w="38100">
            <a:solidFill>
              <a:schemeClr val="tx2"/>
            </a:solidFill>
            <a:round/>
            <a:headEnd/>
            <a:tailEnd type="triangle" w="med" len="med"/>
          </a:ln>
        </p:spPr>
        <p:txBody>
          <a:bodyPr wrap="none" lIns="45720" rIns="45720" anchor="ctr">
            <a:spAutoFit/>
          </a:bodyPr>
          <a:lstStyle/>
          <a:p>
            <a:endParaRPr lang="en-US"/>
          </a:p>
        </p:txBody>
      </p:sp>
      <p:cxnSp>
        <p:nvCxnSpPr>
          <p:cNvPr id="25" name="Straight Arrow Connector 24"/>
          <p:cNvCxnSpPr/>
          <p:nvPr/>
        </p:nvCxnSpPr>
        <p:spPr bwMode="auto">
          <a:xfrm>
            <a:off x="5360780" y="2819401"/>
            <a:ext cx="1497220" cy="228599"/>
          </a:xfrm>
          <a:prstGeom prst="straightConnector1">
            <a:avLst/>
          </a:prstGeom>
          <a:noFill/>
          <a:ln w="25400" cap="flat" cmpd="sng" algn="ctr">
            <a:solidFill>
              <a:schemeClr val="tx1">
                <a:lumMod val="50000"/>
                <a:lumOff val="50000"/>
              </a:schemeClr>
            </a:solidFill>
            <a:prstDash val="solid"/>
            <a:round/>
            <a:headEnd type="none" w="med" len="med"/>
            <a:tailEnd type="arrow"/>
          </a:ln>
          <a:effectLst/>
        </p:spPr>
      </p:cxnSp>
      <p:cxnSp>
        <p:nvCxnSpPr>
          <p:cNvPr id="26" name="Straight Arrow Connector 25"/>
          <p:cNvCxnSpPr/>
          <p:nvPr/>
        </p:nvCxnSpPr>
        <p:spPr bwMode="auto">
          <a:xfrm>
            <a:off x="5355912" y="3066106"/>
            <a:ext cx="1522726" cy="1658294"/>
          </a:xfrm>
          <a:prstGeom prst="straightConnector1">
            <a:avLst/>
          </a:prstGeom>
          <a:noFill/>
          <a:ln w="25400" cap="flat" cmpd="sng" algn="ctr">
            <a:solidFill>
              <a:schemeClr val="tx1">
                <a:lumMod val="50000"/>
                <a:lumOff val="50000"/>
              </a:schemeClr>
            </a:solidFill>
            <a:prstDash val="solid"/>
            <a:round/>
            <a:headEnd type="none" w="med" len="med"/>
            <a:tailEnd type="arrow"/>
          </a:ln>
          <a:effectLst/>
        </p:spPr>
      </p:cxnSp>
      <p:cxnSp>
        <p:nvCxnSpPr>
          <p:cNvPr id="29" name="Straight Arrow Connector 28"/>
          <p:cNvCxnSpPr/>
          <p:nvPr/>
        </p:nvCxnSpPr>
        <p:spPr bwMode="auto">
          <a:xfrm>
            <a:off x="5334000" y="3398065"/>
            <a:ext cx="1522726" cy="1658294"/>
          </a:xfrm>
          <a:prstGeom prst="straightConnector1">
            <a:avLst/>
          </a:prstGeom>
          <a:noFill/>
          <a:ln w="25400" cap="flat" cmpd="sng" algn="ctr">
            <a:solidFill>
              <a:schemeClr val="tx1">
                <a:lumMod val="50000"/>
                <a:lumOff val="50000"/>
              </a:schemeClr>
            </a:solidFill>
            <a:prstDash val="solid"/>
            <a:round/>
            <a:headEnd type="none" w="med" len="med"/>
            <a:tailEnd type="arrow"/>
          </a:ln>
          <a:effectLst/>
        </p:spPr>
      </p:cxnSp>
      <p:sp>
        <p:nvSpPr>
          <p:cNvPr id="30" name="Rectangle 21"/>
          <p:cNvSpPr>
            <a:spLocks noChangeArrowheads="1"/>
          </p:cNvSpPr>
          <p:nvPr/>
        </p:nvSpPr>
        <p:spPr bwMode="auto">
          <a:xfrm>
            <a:off x="6858000" y="1524000"/>
            <a:ext cx="1447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eaLnBrk="0" hangingPunct="0">
              <a:defRPr/>
            </a:pPr>
            <a:r>
              <a:rPr lang="en-US" sz="1800" dirty="0">
                <a:latin typeface="Calibri" pitchFamily="34" charset="0"/>
                <a:cs typeface="+mn-cs"/>
              </a:rPr>
              <a:t>Stack</a:t>
            </a:r>
          </a:p>
        </p:txBody>
      </p:sp>
      <p:sp>
        <p:nvSpPr>
          <p:cNvPr id="31" name="Line 34"/>
          <p:cNvSpPr>
            <a:spLocks noChangeShapeType="1"/>
          </p:cNvSpPr>
          <p:nvPr/>
        </p:nvSpPr>
        <p:spPr bwMode="auto">
          <a:xfrm>
            <a:off x="7581900" y="1905000"/>
            <a:ext cx="0" cy="457200"/>
          </a:xfrm>
          <a:prstGeom prst="line">
            <a:avLst/>
          </a:prstGeom>
          <a:noFill/>
          <a:ln w="38100">
            <a:solidFill>
              <a:schemeClr val="tx2"/>
            </a:solidFill>
            <a:round/>
            <a:headEnd/>
            <a:tailEnd type="triangle" w="med" len="med"/>
          </a:ln>
        </p:spPr>
        <p:txBody>
          <a:bodyPr wrap="none" lIns="45720" rIns="45720" anchor="ctr">
            <a:spAutoFit/>
          </a:bodyPr>
          <a:lstStyle/>
          <a:p>
            <a:endParaRPr lang="en-US"/>
          </a:p>
        </p:txBody>
      </p:sp>
      <p:cxnSp>
        <p:nvCxnSpPr>
          <p:cNvPr id="33" name="Straight Connector 32"/>
          <p:cNvCxnSpPr/>
          <p:nvPr/>
        </p:nvCxnSpPr>
        <p:spPr bwMode="auto">
          <a:xfrm>
            <a:off x="6858000" y="2665413"/>
            <a:ext cx="1447800" cy="1587"/>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sp>
        <p:nvSpPr>
          <p:cNvPr id="36" name="Rectangle 25"/>
          <p:cNvSpPr>
            <a:spLocks noChangeArrowheads="1"/>
          </p:cNvSpPr>
          <p:nvPr/>
        </p:nvSpPr>
        <p:spPr bwMode="auto">
          <a:xfrm>
            <a:off x="6858000" y="914400"/>
            <a:ext cx="1447800" cy="609600"/>
          </a:xfrm>
          <a:prstGeom prst="rect">
            <a:avLst/>
          </a:prstGeom>
          <a:solidFill>
            <a:srgbClr val="D5F1CF"/>
          </a:solidFill>
          <a:ln w="25400">
            <a:solidFill>
              <a:schemeClr val="tx1"/>
            </a:solidFill>
            <a:miter lim="800000"/>
            <a:headEnd/>
            <a:tailEnd/>
          </a:ln>
        </p:spPr>
        <p:txBody>
          <a:bodyPr wrap="none" anchor="ctr"/>
          <a:lstStyle/>
          <a:p>
            <a:pPr algn="ctr" eaLnBrk="0" hangingPunct="0"/>
            <a:r>
              <a:rPr lang="en-US" sz="1800" dirty="0" smtClean="0">
                <a:latin typeface="Calibri" pitchFamily="34" charset="0"/>
              </a:rPr>
              <a:t>Shared</a:t>
            </a:r>
          </a:p>
          <a:p>
            <a:pPr algn="ctr" eaLnBrk="0" hangingPunct="0"/>
            <a:r>
              <a:rPr lang="en-US" sz="1800" dirty="0" smtClean="0">
                <a:latin typeface="Calibri" pitchFamily="34" charset="0"/>
              </a:rPr>
              <a:t>Libraries</a:t>
            </a:r>
            <a:endParaRPr lang="en-US" sz="1800" dirty="0">
              <a:latin typeface="Calibri" pitchFamily="34" charset="0"/>
            </a:endParaRPr>
          </a:p>
        </p:txBody>
      </p:sp>
      <p:cxnSp>
        <p:nvCxnSpPr>
          <p:cNvPr id="38" name="Straight Arrow Connector 37"/>
          <p:cNvCxnSpPr/>
          <p:nvPr/>
        </p:nvCxnSpPr>
        <p:spPr bwMode="auto">
          <a:xfrm>
            <a:off x="5347390" y="2514600"/>
            <a:ext cx="1510610" cy="228600"/>
          </a:xfrm>
          <a:prstGeom prst="straightConnector1">
            <a:avLst/>
          </a:prstGeom>
          <a:noFill/>
          <a:ln w="25400" cap="flat" cmpd="sng" algn="ctr">
            <a:solidFill>
              <a:schemeClr val="tx1">
                <a:lumMod val="50000"/>
                <a:lumOff val="50000"/>
              </a:schemeClr>
            </a:solidFill>
            <a:prstDash val="solid"/>
            <a:round/>
            <a:headEnd type="none" w="med" len="med"/>
            <a:tailEnd type="arrow"/>
          </a:ln>
          <a:effectLst/>
        </p:spPr>
      </p:cxn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smtClean="0"/>
              <a:t>Runaway Stack Example</a:t>
            </a:r>
          </a:p>
        </p:txBody>
      </p:sp>
      <p:sp>
        <p:nvSpPr>
          <p:cNvPr id="2" name="Content Placeholder 1"/>
          <p:cNvSpPr>
            <a:spLocks noGrp="1"/>
          </p:cNvSpPr>
          <p:nvPr>
            <p:ph idx="1"/>
          </p:nvPr>
        </p:nvSpPr>
        <p:spPr>
          <a:xfrm>
            <a:off x="396875" y="4190999"/>
            <a:ext cx="4632325" cy="2143125"/>
          </a:xfrm>
        </p:spPr>
        <p:txBody>
          <a:bodyPr/>
          <a:lstStyle/>
          <a:p>
            <a:r>
              <a:rPr lang="en-US" dirty="0" smtClean="0"/>
              <a:t>Functions store local data on in stack frame</a:t>
            </a:r>
          </a:p>
          <a:p>
            <a:r>
              <a:rPr lang="en-US" dirty="0" smtClean="0"/>
              <a:t>Recursive functions cause deep nesting of frames</a:t>
            </a:r>
            <a:endParaRPr lang="en-US" dirty="0"/>
          </a:p>
        </p:txBody>
      </p:sp>
      <p:sp>
        <p:nvSpPr>
          <p:cNvPr id="11267" name="Rectangle 3"/>
          <p:cNvSpPr>
            <a:spLocks noChangeArrowheads="1"/>
          </p:cNvSpPr>
          <p:nvPr/>
        </p:nvSpPr>
        <p:spPr bwMode="auto">
          <a:xfrm>
            <a:off x="457200" y="1371600"/>
            <a:ext cx="5791200" cy="2675091"/>
          </a:xfrm>
          <a:prstGeom prst="rect">
            <a:avLst/>
          </a:prstGeom>
          <a:solidFill>
            <a:srgbClr val="F6F5BD"/>
          </a:solidFill>
          <a:ln w="12700">
            <a:solidFill>
              <a:schemeClr val="tx1"/>
            </a:solidFill>
            <a:miter lim="800000"/>
            <a:headEnd/>
            <a:tailEnd/>
          </a:ln>
        </p:spPr>
        <p:txBody>
          <a:bodyPr wrap="square" lIns="90487" tIns="44450" rIns="90487" bIns="44450">
            <a:spAutoFit/>
          </a:bodyPr>
          <a:lstStyle/>
          <a:p>
            <a:r>
              <a:rPr lang="mr-IN" sz="1800" dirty="0" err="1">
                <a:latin typeface="Courier New" charset="0"/>
                <a:ea typeface="Courier New" charset="0"/>
                <a:cs typeface="Courier New" charset="0"/>
              </a:rPr>
              <a:t>int</a:t>
            </a:r>
            <a:r>
              <a:rPr lang="mr-IN" sz="1800" dirty="0">
                <a:latin typeface="Courier New" charset="0"/>
                <a:ea typeface="Courier New" charset="0"/>
                <a:cs typeface="Courier New" charset="0"/>
              </a:rPr>
              <a:t> </a:t>
            </a:r>
            <a:r>
              <a:rPr lang="mr-IN" sz="1800" dirty="0" err="1">
                <a:latin typeface="Courier New" charset="0"/>
                <a:ea typeface="Courier New" charset="0"/>
                <a:cs typeface="Courier New" charset="0"/>
              </a:rPr>
              <a:t>recurse</a:t>
            </a:r>
            <a:r>
              <a:rPr lang="mr-IN" sz="1800" dirty="0">
                <a:latin typeface="Courier New" charset="0"/>
                <a:ea typeface="Courier New" charset="0"/>
                <a:cs typeface="Courier New" charset="0"/>
              </a:rPr>
              <a:t>(</a:t>
            </a:r>
            <a:r>
              <a:rPr lang="mr-IN" sz="1800" dirty="0" err="1">
                <a:latin typeface="Courier New" charset="0"/>
                <a:ea typeface="Courier New" charset="0"/>
                <a:cs typeface="Courier New" charset="0"/>
              </a:rPr>
              <a:t>int</a:t>
            </a:r>
            <a:r>
              <a:rPr lang="mr-IN" sz="1800" dirty="0">
                <a:latin typeface="Courier New" charset="0"/>
                <a:ea typeface="Courier New" charset="0"/>
                <a:cs typeface="Courier New" charset="0"/>
              </a:rPr>
              <a:t> </a:t>
            </a:r>
            <a:r>
              <a:rPr lang="mr-IN" sz="1800" dirty="0" err="1">
                <a:latin typeface="Courier New" charset="0"/>
                <a:ea typeface="Courier New" charset="0"/>
                <a:cs typeface="Courier New" charset="0"/>
              </a:rPr>
              <a:t>x</a:t>
            </a:r>
            <a:r>
              <a:rPr lang="mr-IN" sz="1800" dirty="0">
                <a:latin typeface="Courier New" charset="0"/>
                <a:ea typeface="Courier New" charset="0"/>
                <a:cs typeface="Courier New" charset="0"/>
              </a:rPr>
              <a:t>) {</a:t>
            </a:r>
          </a:p>
          <a:p>
            <a:r>
              <a:rPr lang="mr-IN" sz="1800" dirty="0">
                <a:latin typeface="Courier New" charset="0"/>
                <a:ea typeface="Courier New" charset="0"/>
                <a:cs typeface="Courier New" charset="0"/>
              </a:rPr>
              <a:t>    </a:t>
            </a:r>
            <a:r>
              <a:rPr lang="mr-IN" sz="1800" dirty="0" err="1">
                <a:latin typeface="Courier New" charset="0"/>
                <a:ea typeface="Courier New" charset="0"/>
                <a:cs typeface="Courier New" charset="0"/>
              </a:rPr>
              <a:t>int</a:t>
            </a:r>
            <a:r>
              <a:rPr lang="mr-IN" sz="1800" dirty="0">
                <a:latin typeface="Courier New" charset="0"/>
                <a:ea typeface="Courier New" charset="0"/>
                <a:cs typeface="Courier New" charset="0"/>
              </a:rPr>
              <a:t> </a:t>
            </a:r>
            <a:r>
              <a:rPr lang="mr-IN" sz="1800" dirty="0" err="1">
                <a:latin typeface="Courier New" charset="0"/>
                <a:ea typeface="Courier New" charset="0"/>
                <a:cs typeface="Courier New" charset="0"/>
              </a:rPr>
              <a:t>a</a:t>
            </a:r>
            <a:r>
              <a:rPr lang="mr-IN" sz="1800" dirty="0">
                <a:latin typeface="Courier New" charset="0"/>
                <a:ea typeface="Courier New" charset="0"/>
                <a:cs typeface="Courier New" charset="0"/>
              </a:rPr>
              <a:t>[2&lt;&lt;15];  /* 2~17 =  </a:t>
            </a:r>
            <a:r>
              <a:rPr lang="mr-IN" sz="1800" dirty="0">
                <a:solidFill>
                  <a:srgbClr val="FF0000"/>
                </a:solidFill>
                <a:latin typeface="Courier New" charset="0"/>
                <a:ea typeface="Courier New" charset="0"/>
                <a:cs typeface="Courier New" charset="0"/>
              </a:rPr>
              <a:t>128</a:t>
            </a:r>
            <a:r>
              <a:rPr lang="mr-IN" sz="1800" dirty="0">
                <a:latin typeface="Courier New" charset="0"/>
                <a:ea typeface="Courier New" charset="0"/>
                <a:cs typeface="Courier New" charset="0"/>
              </a:rPr>
              <a:t> </a:t>
            </a:r>
            <a:r>
              <a:rPr lang="mr-IN" sz="1800" dirty="0" err="1">
                <a:latin typeface="Courier New" charset="0"/>
                <a:ea typeface="Courier New" charset="0"/>
                <a:cs typeface="Courier New" charset="0"/>
              </a:rPr>
              <a:t>KiB</a:t>
            </a:r>
            <a:r>
              <a:rPr lang="mr-IN" sz="1800" dirty="0">
                <a:latin typeface="Courier New" charset="0"/>
                <a:ea typeface="Courier New" charset="0"/>
                <a:cs typeface="Courier New" charset="0"/>
              </a:rPr>
              <a:t> */</a:t>
            </a:r>
          </a:p>
          <a:p>
            <a:r>
              <a:rPr lang="mr-IN" sz="1800" dirty="0">
                <a:latin typeface="Courier New" charset="0"/>
                <a:ea typeface="Courier New" charset="0"/>
                <a:cs typeface="Courier New" charset="0"/>
              </a:rPr>
              <a:t>    </a:t>
            </a:r>
            <a:r>
              <a:rPr lang="mr-IN" sz="1800" dirty="0" err="1">
                <a:latin typeface="Courier New" charset="0"/>
                <a:ea typeface="Courier New" charset="0"/>
                <a:cs typeface="Courier New" charset="0"/>
              </a:rPr>
              <a:t>printf</a:t>
            </a:r>
            <a:r>
              <a:rPr lang="mr-IN" sz="1800" dirty="0">
                <a:latin typeface="Courier New" charset="0"/>
                <a:ea typeface="Courier New" charset="0"/>
                <a:cs typeface="Courier New" charset="0"/>
              </a:rPr>
              <a:t>("</a:t>
            </a:r>
            <a:r>
              <a:rPr lang="mr-IN" sz="1800" dirty="0" err="1">
                <a:latin typeface="Courier New" charset="0"/>
                <a:ea typeface="Courier New" charset="0"/>
                <a:cs typeface="Courier New" charset="0"/>
              </a:rPr>
              <a:t>x</a:t>
            </a:r>
            <a:r>
              <a:rPr lang="mr-IN" sz="1800" dirty="0">
                <a:latin typeface="Courier New" charset="0"/>
                <a:ea typeface="Courier New" charset="0"/>
                <a:cs typeface="Courier New" charset="0"/>
              </a:rPr>
              <a:t> = %</a:t>
            </a:r>
            <a:r>
              <a:rPr lang="mr-IN" sz="1800" dirty="0" err="1">
                <a:latin typeface="Courier New" charset="0"/>
                <a:ea typeface="Courier New" charset="0"/>
                <a:cs typeface="Courier New" charset="0"/>
              </a:rPr>
              <a:t>d</a:t>
            </a:r>
            <a:r>
              <a:rPr lang="mr-IN" sz="1800" dirty="0">
                <a:latin typeface="Courier New" charset="0"/>
                <a:ea typeface="Courier New" charset="0"/>
                <a:cs typeface="Courier New" charset="0"/>
              </a:rPr>
              <a:t>.  </a:t>
            </a:r>
            <a:r>
              <a:rPr lang="mr-IN" sz="1800" dirty="0" err="1">
                <a:latin typeface="Courier New" charset="0"/>
                <a:ea typeface="Courier New" charset="0"/>
                <a:cs typeface="Courier New" charset="0"/>
              </a:rPr>
              <a:t>a</a:t>
            </a:r>
            <a:r>
              <a:rPr lang="mr-IN" sz="1800" dirty="0">
                <a:latin typeface="Courier New" charset="0"/>
                <a:ea typeface="Courier New" charset="0"/>
                <a:cs typeface="Courier New" charset="0"/>
              </a:rPr>
              <a:t> </a:t>
            </a:r>
            <a:r>
              <a:rPr lang="mr-IN" sz="1800" dirty="0" err="1">
                <a:latin typeface="Courier New" charset="0"/>
                <a:ea typeface="Courier New" charset="0"/>
                <a:cs typeface="Courier New" charset="0"/>
              </a:rPr>
              <a:t>at</a:t>
            </a:r>
            <a:r>
              <a:rPr lang="mr-IN" sz="1800" dirty="0">
                <a:latin typeface="Courier New" charset="0"/>
                <a:ea typeface="Courier New" charset="0"/>
                <a:cs typeface="Courier New" charset="0"/>
              </a:rPr>
              <a:t> %</a:t>
            </a:r>
            <a:r>
              <a:rPr lang="mr-IN" sz="1800" dirty="0" err="1">
                <a:latin typeface="Courier New" charset="0"/>
                <a:ea typeface="Courier New" charset="0"/>
                <a:cs typeface="Courier New" charset="0"/>
              </a:rPr>
              <a:t>p</a:t>
            </a:r>
            <a:r>
              <a:rPr lang="mr-IN" sz="1800" dirty="0">
                <a:latin typeface="Courier New" charset="0"/>
                <a:ea typeface="Courier New" charset="0"/>
                <a:cs typeface="Courier New" charset="0"/>
              </a:rPr>
              <a:t>\</a:t>
            </a:r>
            <a:r>
              <a:rPr lang="mr-IN" sz="1800" dirty="0" err="1">
                <a:latin typeface="Courier New" charset="0"/>
                <a:ea typeface="Courier New" charset="0"/>
                <a:cs typeface="Courier New" charset="0"/>
              </a:rPr>
              <a:t>n</a:t>
            </a:r>
            <a:r>
              <a:rPr lang="mr-IN" sz="1800" dirty="0">
                <a:latin typeface="Courier New" charset="0"/>
                <a:ea typeface="Courier New" charset="0"/>
                <a:cs typeface="Courier New" charset="0"/>
              </a:rPr>
              <a:t>", </a:t>
            </a:r>
            <a:r>
              <a:rPr lang="mr-IN" sz="1800" dirty="0" err="1">
                <a:latin typeface="Courier New" charset="0"/>
                <a:ea typeface="Courier New" charset="0"/>
                <a:cs typeface="Courier New" charset="0"/>
              </a:rPr>
              <a:t>x</a:t>
            </a:r>
            <a:r>
              <a:rPr lang="mr-IN" sz="1800" dirty="0">
                <a:latin typeface="Courier New" charset="0"/>
                <a:ea typeface="Courier New" charset="0"/>
                <a:cs typeface="Courier New" charset="0"/>
              </a:rPr>
              <a:t>, </a:t>
            </a:r>
            <a:r>
              <a:rPr lang="mr-IN" sz="1800" dirty="0" err="1">
                <a:latin typeface="Courier New" charset="0"/>
                <a:ea typeface="Courier New" charset="0"/>
                <a:cs typeface="Courier New" charset="0"/>
              </a:rPr>
              <a:t>a</a:t>
            </a:r>
            <a:r>
              <a:rPr lang="mr-IN" sz="1800" dirty="0">
                <a:latin typeface="Courier New" charset="0"/>
                <a:ea typeface="Courier New" charset="0"/>
                <a:cs typeface="Courier New" charset="0"/>
              </a:rPr>
              <a:t>); </a:t>
            </a:r>
          </a:p>
          <a:p>
            <a:r>
              <a:rPr lang="mr-IN" sz="1800" dirty="0">
                <a:latin typeface="Courier New" charset="0"/>
                <a:ea typeface="Courier New" charset="0"/>
                <a:cs typeface="Courier New" charset="0"/>
              </a:rPr>
              <a:t>    </a:t>
            </a:r>
            <a:r>
              <a:rPr lang="mr-IN" sz="1800" dirty="0" err="1">
                <a:latin typeface="Courier New" charset="0"/>
                <a:ea typeface="Courier New" charset="0"/>
                <a:cs typeface="Courier New" charset="0"/>
              </a:rPr>
              <a:t>a</a:t>
            </a:r>
            <a:r>
              <a:rPr lang="mr-IN" sz="1800" dirty="0">
                <a:latin typeface="Courier New" charset="0"/>
                <a:ea typeface="Courier New" charset="0"/>
                <a:cs typeface="Courier New" charset="0"/>
              </a:rPr>
              <a:t>[0] = (2&lt;&lt;13)-1;</a:t>
            </a:r>
          </a:p>
          <a:p>
            <a:r>
              <a:rPr lang="mr-IN" sz="1800" dirty="0">
                <a:latin typeface="Courier New" charset="0"/>
                <a:ea typeface="Courier New" charset="0"/>
                <a:cs typeface="Courier New" charset="0"/>
              </a:rPr>
              <a:t>    </a:t>
            </a:r>
            <a:r>
              <a:rPr lang="mr-IN" sz="1800" dirty="0" err="1">
                <a:latin typeface="Courier New" charset="0"/>
                <a:ea typeface="Courier New" charset="0"/>
                <a:cs typeface="Courier New" charset="0"/>
              </a:rPr>
              <a:t>a</a:t>
            </a:r>
            <a:r>
              <a:rPr lang="mr-IN" sz="1800" dirty="0">
                <a:latin typeface="Courier New" charset="0"/>
                <a:ea typeface="Courier New" charset="0"/>
                <a:cs typeface="Courier New" charset="0"/>
              </a:rPr>
              <a:t>[</a:t>
            </a:r>
            <a:r>
              <a:rPr lang="mr-IN" sz="1800" dirty="0" err="1">
                <a:latin typeface="Courier New" charset="0"/>
                <a:ea typeface="Courier New" charset="0"/>
                <a:cs typeface="Courier New" charset="0"/>
              </a:rPr>
              <a:t>a</a:t>
            </a:r>
            <a:r>
              <a:rPr lang="mr-IN" sz="1800" dirty="0">
                <a:latin typeface="Courier New" charset="0"/>
                <a:ea typeface="Courier New" charset="0"/>
                <a:cs typeface="Courier New" charset="0"/>
              </a:rPr>
              <a:t>[0]] = x-1;</a:t>
            </a:r>
          </a:p>
          <a:p>
            <a:r>
              <a:rPr lang="mr-IN" sz="1800" dirty="0">
                <a:latin typeface="Courier New" charset="0"/>
                <a:ea typeface="Courier New" charset="0"/>
                <a:cs typeface="Courier New" charset="0"/>
              </a:rPr>
              <a:t>    </a:t>
            </a:r>
            <a:r>
              <a:rPr lang="mr-IN" sz="1800" dirty="0" err="1">
                <a:latin typeface="Courier New" charset="0"/>
                <a:ea typeface="Courier New" charset="0"/>
                <a:cs typeface="Courier New" charset="0"/>
              </a:rPr>
              <a:t>if</a:t>
            </a:r>
            <a:r>
              <a:rPr lang="mr-IN" sz="1800" dirty="0">
                <a:latin typeface="Courier New" charset="0"/>
                <a:ea typeface="Courier New" charset="0"/>
                <a:cs typeface="Courier New" charset="0"/>
              </a:rPr>
              <a:t> (</a:t>
            </a:r>
            <a:r>
              <a:rPr lang="mr-IN" sz="1800" dirty="0" err="1">
                <a:latin typeface="Courier New" charset="0"/>
                <a:ea typeface="Courier New" charset="0"/>
                <a:cs typeface="Courier New" charset="0"/>
              </a:rPr>
              <a:t>a</a:t>
            </a:r>
            <a:r>
              <a:rPr lang="mr-IN" sz="1800" dirty="0">
                <a:latin typeface="Courier New" charset="0"/>
                <a:ea typeface="Courier New" charset="0"/>
                <a:cs typeface="Courier New" charset="0"/>
              </a:rPr>
              <a:t>[</a:t>
            </a:r>
            <a:r>
              <a:rPr lang="mr-IN" sz="1800" dirty="0" err="1">
                <a:latin typeface="Courier New" charset="0"/>
                <a:ea typeface="Courier New" charset="0"/>
                <a:cs typeface="Courier New" charset="0"/>
              </a:rPr>
              <a:t>a</a:t>
            </a:r>
            <a:r>
              <a:rPr lang="mr-IN" sz="1800" dirty="0">
                <a:latin typeface="Courier New" charset="0"/>
                <a:ea typeface="Courier New" charset="0"/>
                <a:cs typeface="Courier New" charset="0"/>
              </a:rPr>
              <a:t>[0]] == 0)</a:t>
            </a:r>
          </a:p>
          <a:p>
            <a:r>
              <a:rPr lang="en-US" sz="1800" dirty="0" smtClean="0">
                <a:latin typeface="Courier New" charset="0"/>
                <a:ea typeface="Courier New" charset="0"/>
                <a:cs typeface="Courier New" charset="0"/>
              </a:rPr>
              <a:t>        </a:t>
            </a:r>
            <a:r>
              <a:rPr lang="mr-IN" sz="1800" dirty="0" err="1" smtClean="0">
                <a:latin typeface="Courier New" charset="0"/>
                <a:ea typeface="Courier New" charset="0"/>
                <a:cs typeface="Courier New" charset="0"/>
              </a:rPr>
              <a:t>return</a:t>
            </a:r>
            <a:r>
              <a:rPr lang="mr-IN" sz="1800" dirty="0" smtClean="0">
                <a:latin typeface="Courier New" charset="0"/>
                <a:ea typeface="Courier New" charset="0"/>
                <a:cs typeface="Courier New" charset="0"/>
              </a:rPr>
              <a:t> </a:t>
            </a:r>
            <a:r>
              <a:rPr lang="mr-IN" sz="1800" dirty="0">
                <a:latin typeface="Courier New" charset="0"/>
                <a:ea typeface="Courier New" charset="0"/>
                <a:cs typeface="Courier New" charset="0"/>
              </a:rPr>
              <a:t>-1;</a:t>
            </a:r>
          </a:p>
          <a:p>
            <a:r>
              <a:rPr lang="mr-IN" sz="1800" dirty="0">
                <a:latin typeface="Courier New" charset="0"/>
                <a:ea typeface="Courier New" charset="0"/>
                <a:cs typeface="Courier New" charset="0"/>
              </a:rPr>
              <a:t>    </a:t>
            </a:r>
            <a:r>
              <a:rPr lang="mr-IN" sz="1800" dirty="0" err="1">
                <a:latin typeface="Courier New" charset="0"/>
                <a:ea typeface="Courier New" charset="0"/>
                <a:cs typeface="Courier New" charset="0"/>
              </a:rPr>
              <a:t>return</a:t>
            </a:r>
            <a:r>
              <a:rPr lang="mr-IN" sz="1800" dirty="0">
                <a:latin typeface="Courier New" charset="0"/>
                <a:ea typeface="Courier New" charset="0"/>
                <a:cs typeface="Courier New" charset="0"/>
              </a:rPr>
              <a:t> </a:t>
            </a:r>
            <a:r>
              <a:rPr lang="mr-IN" sz="1800" dirty="0" err="1">
                <a:latin typeface="Courier New" charset="0"/>
                <a:ea typeface="Courier New" charset="0"/>
                <a:cs typeface="Courier New" charset="0"/>
              </a:rPr>
              <a:t>recurse</a:t>
            </a:r>
            <a:r>
              <a:rPr lang="mr-IN" sz="1800" dirty="0">
                <a:latin typeface="Courier New" charset="0"/>
                <a:ea typeface="Courier New" charset="0"/>
                <a:cs typeface="Courier New" charset="0"/>
              </a:rPr>
              <a:t>(</a:t>
            </a:r>
            <a:r>
              <a:rPr lang="mr-IN" sz="1800" dirty="0" err="1">
                <a:latin typeface="Courier New" charset="0"/>
                <a:ea typeface="Courier New" charset="0"/>
                <a:cs typeface="Courier New" charset="0"/>
              </a:rPr>
              <a:t>a</a:t>
            </a:r>
            <a:r>
              <a:rPr lang="mr-IN" sz="1800" dirty="0">
                <a:latin typeface="Courier New" charset="0"/>
                <a:ea typeface="Courier New" charset="0"/>
                <a:cs typeface="Courier New" charset="0"/>
              </a:rPr>
              <a:t>[</a:t>
            </a:r>
            <a:r>
              <a:rPr lang="mr-IN" sz="1800" dirty="0" err="1">
                <a:latin typeface="Courier New" charset="0"/>
                <a:ea typeface="Courier New" charset="0"/>
                <a:cs typeface="Courier New" charset="0"/>
              </a:rPr>
              <a:t>a</a:t>
            </a:r>
            <a:r>
              <a:rPr lang="mr-IN" sz="1800" dirty="0">
                <a:latin typeface="Courier New" charset="0"/>
                <a:ea typeface="Courier New" charset="0"/>
                <a:cs typeface="Courier New" charset="0"/>
              </a:rPr>
              <a:t>[0]]) - 1;</a:t>
            </a:r>
          </a:p>
          <a:p>
            <a:r>
              <a:rPr lang="mr-IN" sz="1800" dirty="0">
                <a:latin typeface="Courier New" charset="0"/>
                <a:ea typeface="Courier New" charset="0"/>
                <a:cs typeface="Courier New" charset="0"/>
              </a:rPr>
              <a:t>}</a:t>
            </a:r>
          </a:p>
        </p:txBody>
      </p:sp>
      <p:sp>
        <p:nvSpPr>
          <p:cNvPr id="15" name="TextBox 14"/>
          <p:cNvSpPr txBox="1"/>
          <p:nvPr/>
        </p:nvSpPr>
        <p:spPr>
          <a:xfrm>
            <a:off x="6770688" y="304800"/>
            <a:ext cx="1949450" cy="369888"/>
          </a:xfrm>
          <a:prstGeom prst="rect">
            <a:avLst/>
          </a:prstGeom>
          <a:noFill/>
        </p:spPr>
        <p:txBody>
          <a:bodyPr wrap="none">
            <a:spAutoFit/>
          </a:bodyPr>
          <a:lstStyle/>
          <a:p>
            <a:pPr eaLnBrk="0" hangingPunct="0">
              <a:defRPr/>
            </a:pPr>
            <a:r>
              <a:rPr lang="en-US" sz="1800" i="1" dirty="0">
                <a:solidFill>
                  <a:schemeClr val="tx1">
                    <a:lumMod val="50000"/>
                    <a:lumOff val="50000"/>
                  </a:schemeClr>
                </a:solidFill>
                <a:latin typeface="Calibri" pitchFamily="34" charset="0"/>
                <a:cs typeface="+mn-cs"/>
              </a:rPr>
              <a:t>not drawn to scale</a:t>
            </a:r>
          </a:p>
        </p:txBody>
      </p:sp>
      <p:sp>
        <p:nvSpPr>
          <p:cNvPr id="17" name="Rectangle 20"/>
          <p:cNvSpPr>
            <a:spLocks noChangeArrowheads="1"/>
          </p:cNvSpPr>
          <p:nvPr/>
        </p:nvSpPr>
        <p:spPr bwMode="auto">
          <a:xfrm>
            <a:off x="6744418" y="1143000"/>
            <a:ext cx="1447800" cy="2362200"/>
          </a:xfrm>
          <a:prstGeom prst="rect">
            <a:avLst/>
          </a:prstGeom>
          <a:solidFill>
            <a:schemeClr val="bg1">
              <a:lumMod val="95000"/>
            </a:schemeClr>
          </a:solidFill>
          <a:ln w="25400">
            <a:solidFill>
              <a:schemeClr val="tx1"/>
            </a:solidFill>
            <a:miter lim="800000"/>
            <a:headEnd/>
            <a:tailEnd/>
          </a:ln>
          <a:effectLst/>
        </p:spPr>
        <p:txBody>
          <a:bodyPr wrap="none" anchor="ctr"/>
          <a:lstStyle/>
          <a:p>
            <a:pPr eaLnBrk="0" hangingPunct="0">
              <a:defRPr/>
            </a:pPr>
            <a:endParaRPr lang="en-US" dirty="0">
              <a:latin typeface="Calibri" pitchFamily="34" charset="0"/>
              <a:cs typeface="+mn-cs"/>
            </a:endParaRPr>
          </a:p>
        </p:txBody>
      </p:sp>
      <p:sp>
        <p:nvSpPr>
          <p:cNvPr id="26" name="Text Box 12"/>
          <p:cNvSpPr txBox="1">
            <a:spLocks noChangeArrowheads="1"/>
          </p:cNvSpPr>
          <p:nvPr/>
        </p:nvSpPr>
        <p:spPr bwMode="auto">
          <a:xfrm>
            <a:off x="4343400" y="990600"/>
            <a:ext cx="2401018" cy="369332"/>
          </a:xfrm>
          <a:prstGeom prst="rect">
            <a:avLst/>
          </a:prstGeom>
          <a:noFill/>
          <a:ln w="25400">
            <a:noFill/>
            <a:miter lim="800000"/>
            <a:headEnd/>
            <a:tailEnd/>
          </a:ln>
        </p:spPr>
        <p:txBody>
          <a:bodyPr wrap="none">
            <a:spAutoFit/>
          </a:bodyPr>
          <a:lstStyle/>
          <a:p>
            <a:pPr algn="r" eaLnBrk="0" hangingPunct="0"/>
            <a:r>
              <a:rPr lang="en-US" sz="1800" dirty="0" smtClean="0">
                <a:latin typeface="Courier New" pitchFamily="49" charset="0"/>
              </a:rPr>
              <a:t>00007FFFFFFFFFFF</a:t>
            </a:r>
            <a:endParaRPr lang="en-US" sz="1800" dirty="0">
              <a:latin typeface="Courier New" pitchFamily="49" charset="0"/>
            </a:endParaRPr>
          </a:p>
        </p:txBody>
      </p:sp>
      <p:sp>
        <p:nvSpPr>
          <p:cNvPr id="27" name="Rectangle 21"/>
          <p:cNvSpPr>
            <a:spLocks noChangeArrowheads="1"/>
          </p:cNvSpPr>
          <p:nvPr/>
        </p:nvSpPr>
        <p:spPr bwMode="auto">
          <a:xfrm>
            <a:off x="6744418" y="1752600"/>
            <a:ext cx="1447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eaLnBrk="0" hangingPunct="0">
              <a:defRPr/>
            </a:pPr>
            <a:r>
              <a:rPr lang="en-US" sz="1800" dirty="0">
                <a:latin typeface="Calibri" pitchFamily="34" charset="0"/>
                <a:cs typeface="+mn-cs"/>
              </a:rPr>
              <a:t>Stack</a:t>
            </a:r>
          </a:p>
        </p:txBody>
      </p:sp>
      <p:sp>
        <p:nvSpPr>
          <p:cNvPr id="28" name="Line 34"/>
          <p:cNvSpPr>
            <a:spLocks noChangeShapeType="1"/>
          </p:cNvSpPr>
          <p:nvPr/>
        </p:nvSpPr>
        <p:spPr bwMode="auto">
          <a:xfrm>
            <a:off x="7468318" y="2133600"/>
            <a:ext cx="0" cy="457200"/>
          </a:xfrm>
          <a:prstGeom prst="line">
            <a:avLst/>
          </a:prstGeom>
          <a:noFill/>
          <a:ln w="38100">
            <a:solidFill>
              <a:schemeClr val="tx2"/>
            </a:solidFill>
            <a:round/>
            <a:headEnd/>
            <a:tailEnd type="triangle" w="med" len="med"/>
          </a:ln>
        </p:spPr>
        <p:txBody>
          <a:bodyPr wrap="none" lIns="45720" rIns="45720" anchor="ctr">
            <a:spAutoFit/>
          </a:bodyPr>
          <a:lstStyle/>
          <a:p>
            <a:endParaRPr lang="en-US"/>
          </a:p>
        </p:txBody>
      </p:sp>
      <p:sp>
        <p:nvSpPr>
          <p:cNvPr id="32" name="Rectangle 25"/>
          <p:cNvSpPr>
            <a:spLocks noChangeArrowheads="1"/>
          </p:cNvSpPr>
          <p:nvPr/>
        </p:nvSpPr>
        <p:spPr bwMode="auto">
          <a:xfrm>
            <a:off x="6744418" y="1143000"/>
            <a:ext cx="1447800" cy="609600"/>
          </a:xfrm>
          <a:prstGeom prst="rect">
            <a:avLst/>
          </a:prstGeom>
          <a:solidFill>
            <a:srgbClr val="D5F1CF"/>
          </a:solidFill>
          <a:ln w="25400">
            <a:solidFill>
              <a:schemeClr val="tx1"/>
            </a:solidFill>
            <a:miter lim="800000"/>
            <a:headEnd/>
            <a:tailEnd/>
          </a:ln>
        </p:spPr>
        <p:txBody>
          <a:bodyPr wrap="none" anchor="ctr"/>
          <a:lstStyle/>
          <a:p>
            <a:pPr algn="ctr" eaLnBrk="0" hangingPunct="0"/>
            <a:r>
              <a:rPr lang="en-US" sz="1800" dirty="0" smtClean="0">
                <a:latin typeface="Calibri" pitchFamily="34" charset="0"/>
              </a:rPr>
              <a:t>Shared</a:t>
            </a:r>
          </a:p>
          <a:p>
            <a:pPr algn="ctr" eaLnBrk="0" hangingPunct="0"/>
            <a:r>
              <a:rPr lang="en-US" sz="1800" dirty="0" smtClean="0">
                <a:latin typeface="Calibri" pitchFamily="34" charset="0"/>
              </a:rPr>
              <a:t>Libraries</a:t>
            </a:r>
            <a:endParaRPr lang="en-US" sz="1800" dirty="0">
              <a:latin typeface="Calibri" pitchFamily="34" charset="0"/>
            </a:endParaRPr>
          </a:p>
        </p:txBody>
      </p:sp>
      <p:sp>
        <p:nvSpPr>
          <p:cNvPr id="18" name="AutoShape 16"/>
          <p:cNvSpPr>
            <a:spLocks/>
          </p:cNvSpPr>
          <p:nvPr/>
        </p:nvSpPr>
        <p:spPr bwMode="auto">
          <a:xfrm rot="10800000">
            <a:off x="8250956" y="1752600"/>
            <a:ext cx="228600" cy="1141413"/>
          </a:xfrm>
          <a:prstGeom prst="leftBrace">
            <a:avLst>
              <a:gd name="adj1" fmla="val 75011"/>
              <a:gd name="adj2" fmla="val 50000"/>
            </a:avLst>
          </a:prstGeom>
          <a:noFill/>
          <a:ln w="25400">
            <a:solidFill>
              <a:schemeClr val="tx1"/>
            </a:solidFill>
            <a:round/>
            <a:headEnd/>
            <a:tailEnd/>
          </a:ln>
        </p:spPr>
        <p:txBody>
          <a:bodyPr wrap="none" anchor="ctr"/>
          <a:lstStyle/>
          <a:p>
            <a:pPr eaLnBrk="0" hangingPunct="0"/>
            <a:endParaRPr lang="en-US" sz="1800">
              <a:latin typeface="Calibri" pitchFamily="34" charset="0"/>
            </a:endParaRPr>
          </a:p>
        </p:txBody>
      </p:sp>
      <p:sp>
        <p:nvSpPr>
          <p:cNvPr id="22" name="Rectangle 21"/>
          <p:cNvSpPr/>
          <p:nvPr/>
        </p:nvSpPr>
        <p:spPr>
          <a:xfrm>
            <a:off x="8450981" y="2139950"/>
            <a:ext cx="633412" cy="368300"/>
          </a:xfrm>
          <a:prstGeom prst="rect">
            <a:avLst/>
          </a:prstGeom>
        </p:spPr>
        <p:txBody>
          <a:bodyPr wrap="none">
            <a:spAutoFit/>
          </a:bodyPr>
          <a:lstStyle/>
          <a:p>
            <a:pPr eaLnBrk="0" hangingPunct="0">
              <a:defRPr/>
            </a:pPr>
            <a:r>
              <a:rPr lang="en-US" sz="1800" kern="0" dirty="0">
                <a:solidFill>
                  <a:srgbClr val="000000"/>
                </a:solidFill>
                <a:latin typeface="Calibri" pitchFamily="34" charset="0"/>
                <a:cs typeface="+mn-cs"/>
              </a:rPr>
              <a:t>8MB</a:t>
            </a:r>
            <a:endParaRPr lang="en-US" dirty="0">
              <a:latin typeface="Calibri" pitchFamily="34" charset="0"/>
              <a:cs typeface="+mn-cs"/>
            </a:endParaRPr>
          </a:p>
        </p:txBody>
      </p:sp>
      <p:cxnSp>
        <p:nvCxnSpPr>
          <p:cNvPr id="24" name="Straight Connector 23"/>
          <p:cNvCxnSpPr/>
          <p:nvPr/>
        </p:nvCxnSpPr>
        <p:spPr bwMode="auto">
          <a:xfrm>
            <a:off x="6744418" y="2894013"/>
            <a:ext cx="1447800" cy="1587"/>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sp>
        <p:nvSpPr>
          <p:cNvPr id="25" name="Rectangle 3"/>
          <p:cNvSpPr>
            <a:spLocks noChangeArrowheads="1"/>
          </p:cNvSpPr>
          <p:nvPr/>
        </p:nvSpPr>
        <p:spPr bwMode="auto">
          <a:xfrm>
            <a:off x="5105400" y="4343400"/>
            <a:ext cx="3505200" cy="2244204"/>
          </a:xfrm>
          <a:prstGeom prst="rect">
            <a:avLst/>
          </a:prstGeom>
          <a:solidFill>
            <a:srgbClr val="F1C7C7"/>
          </a:solidFill>
          <a:ln w="12700">
            <a:solidFill>
              <a:schemeClr val="tx1"/>
            </a:solidFill>
            <a:miter lim="800000"/>
            <a:headEnd/>
            <a:tailEnd/>
          </a:ln>
        </p:spPr>
        <p:txBody>
          <a:bodyPr wrap="square" lIns="90487" tIns="44450" rIns="90487" bIns="44450">
            <a:spAutoFit/>
          </a:bodyPr>
          <a:lstStyle/>
          <a:p>
            <a:r>
              <a:rPr lang="nb-NO" sz="1400" dirty="0">
                <a:latin typeface="Courier New" charset="0"/>
                <a:ea typeface="Courier New" charset="0"/>
                <a:cs typeface="Courier New" charset="0"/>
              </a:rPr>
              <a:t>./</a:t>
            </a:r>
            <a:r>
              <a:rPr lang="nb-NO" sz="1400" dirty="0" err="1">
                <a:latin typeface="Courier New" charset="0"/>
                <a:ea typeface="Courier New" charset="0"/>
                <a:cs typeface="Courier New" charset="0"/>
              </a:rPr>
              <a:t>runaway</a:t>
            </a:r>
            <a:r>
              <a:rPr lang="nb-NO" sz="1400" dirty="0">
                <a:latin typeface="Courier New" charset="0"/>
                <a:ea typeface="Courier New" charset="0"/>
                <a:cs typeface="Courier New" charset="0"/>
              </a:rPr>
              <a:t> 48</a:t>
            </a:r>
          </a:p>
          <a:p>
            <a:r>
              <a:rPr lang="nb-NO" sz="1400" dirty="0">
                <a:latin typeface="Courier New" charset="0"/>
                <a:ea typeface="Courier New" charset="0"/>
                <a:cs typeface="Courier New" charset="0"/>
              </a:rPr>
              <a:t>x = 48.  a at </a:t>
            </a:r>
            <a:r>
              <a:rPr lang="nb-NO" sz="1400" dirty="0" smtClean="0">
                <a:latin typeface="Courier New" charset="0"/>
                <a:ea typeface="Courier New" charset="0"/>
                <a:cs typeface="Courier New" charset="0"/>
              </a:rPr>
              <a:t>0x7fffd43e45d0</a:t>
            </a:r>
            <a:endParaRPr lang="nb-NO" sz="1400" dirty="0">
              <a:latin typeface="Courier New" charset="0"/>
              <a:ea typeface="Courier New" charset="0"/>
              <a:cs typeface="Courier New" charset="0"/>
            </a:endParaRPr>
          </a:p>
          <a:p>
            <a:r>
              <a:rPr lang="nb-NO" sz="1400" dirty="0">
                <a:latin typeface="Courier New" charset="0"/>
                <a:ea typeface="Courier New" charset="0"/>
                <a:cs typeface="Courier New" charset="0"/>
              </a:rPr>
              <a:t>x = 47.  a at 0x7fffd43a45c0</a:t>
            </a:r>
          </a:p>
          <a:p>
            <a:r>
              <a:rPr lang="nb-NO" sz="1400" dirty="0">
                <a:latin typeface="Courier New" charset="0"/>
                <a:ea typeface="Courier New" charset="0"/>
                <a:cs typeface="Courier New" charset="0"/>
              </a:rPr>
              <a:t>x = 46.  a at 0x7fffd43645b0</a:t>
            </a:r>
          </a:p>
          <a:p>
            <a:r>
              <a:rPr lang="nb-NO" sz="1400" dirty="0">
                <a:latin typeface="Courier New" charset="0"/>
                <a:ea typeface="Courier New" charset="0"/>
                <a:cs typeface="Courier New" charset="0"/>
              </a:rPr>
              <a:t>x = 45.  a at 0x7fffd43245a0</a:t>
            </a:r>
          </a:p>
          <a:p>
            <a:r>
              <a:rPr lang="nb-NO" sz="1400" dirty="0" smtClean="0">
                <a:latin typeface="Courier New" charset="0"/>
                <a:ea typeface="Courier New" charset="0"/>
                <a:cs typeface="Courier New" charset="0"/>
              </a:rPr>
              <a:t>. . .</a:t>
            </a:r>
            <a:endParaRPr lang="nb-NO" sz="1400" dirty="0">
              <a:latin typeface="Courier New" charset="0"/>
              <a:ea typeface="Courier New" charset="0"/>
              <a:cs typeface="Courier New" charset="0"/>
            </a:endParaRPr>
          </a:p>
          <a:p>
            <a:r>
              <a:rPr lang="nb-NO" sz="1400" dirty="0">
                <a:latin typeface="Courier New" charset="0"/>
                <a:ea typeface="Courier New" charset="0"/>
                <a:cs typeface="Courier New" charset="0"/>
              </a:rPr>
              <a:t>x = 4.  a at 0x7fffd38e4310</a:t>
            </a:r>
          </a:p>
          <a:p>
            <a:r>
              <a:rPr lang="nb-NO" sz="1400" dirty="0">
                <a:latin typeface="Courier New" charset="0"/>
                <a:ea typeface="Courier New" charset="0"/>
                <a:cs typeface="Courier New" charset="0"/>
              </a:rPr>
              <a:t>x = 3.  a at 0x7fffd38a4300</a:t>
            </a:r>
          </a:p>
          <a:p>
            <a:r>
              <a:rPr lang="nb-NO" sz="1400" dirty="0">
                <a:latin typeface="Courier New" charset="0"/>
                <a:ea typeface="Courier New" charset="0"/>
                <a:cs typeface="Courier New" charset="0"/>
              </a:rPr>
              <a:t>x = 2.  a at 0x7fffd38642f0</a:t>
            </a:r>
          </a:p>
          <a:p>
            <a:r>
              <a:rPr lang="nb-NO" sz="1400" dirty="0" err="1">
                <a:latin typeface="Courier New" charset="0"/>
                <a:ea typeface="Courier New" charset="0"/>
                <a:cs typeface="Courier New" charset="0"/>
              </a:rPr>
              <a:t>Segmentation</a:t>
            </a:r>
            <a:r>
              <a:rPr lang="nb-NO" sz="1400" dirty="0">
                <a:latin typeface="Courier New" charset="0"/>
                <a:ea typeface="Courier New" charset="0"/>
                <a:cs typeface="Courier New" charset="0"/>
              </a:rPr>
              <a:t> </a:t>
            </a:r>
            <a:r>
              <a:rPr lang="nb-NO" sz="1400" dirty="0" err="1">
                <a:latin typeface="Courier New" charset="0"/>
                <a:ea typeface="Courier New" charset="0"/>
                <a:cs typeface="Courier New" charset="0"/>
              </a:rPr>
              <a:t>fault</a:t>
            </a:r>
            <a:endParaRPr lang="nb-NO" sz="1400" dirty="0">
              <a:latin typeface="Courier New" charset="0"/>
              <a:ea typeface="Courier New" charset="0"/>
              <a:cs typeface="Courier New" charset="0"/>
            </a:endParaRPr>
          </a:p>
        </p:txBody>
      </p:sp>
      <p:grpSp>
        <p:nvGrpSpPr>
          <p:cNvPr id="11" name="组合 10"/>
          <p:cNvGrpSpPr/>
          <p:nvPr/>
        </p:nvGrpSpPr>
        <p:grpSpPr>
          <a:xfrm>
            <a:off x="7952096" y="3901913"/>
            <a:ext cx="1023668" cy="1563589"/>
            <a:chOff x="7952096" y="3901913"/>
            <a:chExt cx="1023668" cy="1563589"/>
          </a:xfrm>
        </p:grpSpPr>
        <p:sp>
          <p:nvSpPr>
            <p:cNvPr id="3" name="矩形 2"/>
            <p:cNvSpPr/>
            <p:nvPr/>
          </p:nvSpPr>
          <p:spPr bwMode="auto">
            <a:xfrm>
              <a:off x="7952096" y="4495800"/>
              <a:ext cx="301846" cy="969702"/>
            </a:xfrm>
            <a:prstGeom prst="rect">
              <a:avLst/>
            </a:prstGeom>
            <a:noFill/>
            <a:ln w="19050" cap="flat" cmpd="sng" algn="ctr">
              <a:solidFill>
                <a:schemeClr val="accent1">
                  <a:lumMod val="60000"/>
                  <a:lumOff val="40000"/>
                </a:schemeClr>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zh-CN" altLang="en-US" dirty="0" smtClean="0">
                <a:latin typeface="Calibri" pitchFamily="34" charset="0"/>
              </a:endParaRPr>
            </a:p>
          </p:txBody>
        </p:sp>
        <p:cxnSp>
          <p:nvCxnSpPr>
            <p:cNvPr id="16" name="Straight Arrow Connector 24"/>
            <p:cNvCxnSpPr/>
            <p:nvPr/>
          </p:nvCxnSpPr>
          <p:spPr bwMode="auto">
            <a:xfrm flipH="1">
              <a:off x="8102794" y="4086579"/>
              <a:ext cx="148162" cy="409221"/>
            </a:xfrm>
            <a:prstGeom prst="straightConnector1">
              <a:avLst/>
            </a:prstGeom>
            <a:noFill/>
            <a:ln w="25400" cap="flat" cmpd="sng" algn="ctr">
              <a:solidFill>
                <a:srgbClr val="00B0F0"/>
              </a:solidFill>
              <a:prstDash val="solid"/>
              <a:round/>
              <a:headEnd type="none" w="med" len="med"/>
              <a:tailEnd type="arrow"/>
            </a:ln>
            <a:effectLst/>
          </p:spPr>
        </p:cxnSp>
        <p:sp>
          <p:nvSpPr>
            <p:cNvPr id="8" name="TextBox 7"/>
            <p:cNvSpPr txBox="1"/>
            <p:nvPr/>
          </p:nvSpPr>
          <p:spPr>
            <a:xfrm>
              <a:off x="8245436" y="3901913"/>
              <a:ext cx="730328" cy="369332"/>
            </a:xfrm>
            <a:prstGeom prst="rect">
              <a:avLst/>
            </a:prstGeom>
            <a:noFill/>
          </p:spPr>
          <p:txBody>
            <a:bodyPr wrap="none" rtlCol="0">
              <a:spAutoFit/>
            </a:bodyPr>
            <a:lstStyle/>
            <a:p>
              <a:r>
                <a:rPr lang="en-US" altLang="zh-CN" sz="1800" dirty="0" smtClean="0">
                  <a:solidFill>
                    <a:srgbClr val="FF0000"/>
                  </a:solidFill>
                  <a:latin typeface="Calibri" pitchFamily="34" charset="0"/>
                </a:rPr>
                <a:t>Why?</a:t>
              </a:r>
              <a:endParaRPr lang="zh-CN" altLang="en-US" sz="1800" dirty="0" smtClean="0">
                <a:solidFill>
                  <a:srgbClr val="FF0000"/>
                </a:solidFill>
                <a:latin typeface="Calibri" pitchFamily="34" charset="0"/>
              </a:endParaRPr>
            </a:p>
          </p:txBody>
        </p:sp>
      </p:grpSp>
      <p:grpSp>
        <p:nvGrpSpPr>
          <p:cNvPr id="4" name="组合 3"/>
          <p:cNvGrpSpPr/>
          <p:nvPr/>
        </p:nvGrpSpPr>
        <p:grpSpPr>
          <a:xfrm>
            <a:off x="4739500" y="1219200"/>
            <a:ext cx="804409" cy="533400"/>
            <a:chOff x="4739500" y="1219200"/>
            <a:chExt cx="804409" cy="533400"/>
          </a:xfrm>
        </p:grpSpPr>
        <p:sp>
          <p:nvSpPr>
            <p:cNvPr id="19" name="TextBox 18"/>
            <p:cNvSpPr txBox="1"/>
            <p:nvPr/>
          </p:nvSpPr>
          <p:spPr>
            <a:xfrm>
              <a:off x="4813581" y="1219200"/>
              <a:ext cx="730328" cy="369332"/>
            </a:xfrm>
            <a:prstGeom prst="rect">
              <a:avLst/>
            </a:prstGeom>
            <a:noFill/>
          </p:spPr>
          <p:txBody>
            <a:bodyPr wrap="none" rtlCol="0">
              <a:spAutoFit/>
            </a:bodyPr>
            <a:lstStyle/>
            <a:p>
              <a:r>
                <a:rPr lang="en-US" altLang="zh-CN" sz="1800" dirty="0" smtClean="0">
                  <a:solidFill>
                    <a:srgbClr val="FF0000"/>
                  </a:solidFill>
                  <a:latin typeface="Calibri" pitchFamily="34" charset="0"/>
                </a:rPr>
                <a:t>Why?</a:t>
              </a:r>
              <a:endParaRPr lang="zh-CN" altLang="en-US" sz="1800" dirty="0" smtClean="0">
                <a:solidFill>
                  <a:srgbClr val="FF0000"/>
                </a:solidFill>
                <a:latin typeface="Calibri" pitchFamily="34" charset="0"/>
              </a:endParaRPr>
            </a:p>
          </p:txBody>
        </p:sp>
        <p:cxnSp>
          <p:nvCxnSpPr>
            <p:cNvPr id="20" name="Straight Arrow Connector 24"/>
            <p:cNvCxnSpPr/>
            <p:nvPr/>
          </p:nvCxnSpPr>
          <p:spPr bwMode="auto">
            <a:xfrm flipH="1">
              <a:off x="4739500" y="1343379"/>
              <a:ext cx="148162" cy="409221"/>
            </a:xfrm>
            <a:prstGeom prst="straightConnector1">
              <a:avLst/>
            </a:prstGeom>
            <a:noFill/>
            <a:ln w="25400" cap="flat" cmpd="sng" algn="ctr">
              <a:solidFill>
                <a:srgbClr val="00B0F0"/>
              </a:solidFill>
              <a:prstDash val="solid"/>
              <a:round/>
              <a:headEnd type="none" w="med" len="med"/>
              <a:tailEnd type="arrow"/>
            </a:ln>
            <a:effectLst/>
          </p:spPr>
        </p:cxnSp>
      </p:grpSp>
    </p:spTree>
    <p:extLst>
      <p:ext uri="{BB962C8B-B14F-4D97-AF65-F5344CB8AC3E}">
        <p14:creationId xmlns:p14="http://schemas.microsoft.com/office/powerpoint/2010/main" val="1146393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itle 1"/>
          <p:cNvSpPr>
            <a:spLocks noGrp="1"/>
          </p:cNvSpPr>
          <p:nvPr>
            <p:ph type="title"/>
          </p:nvPr>
        </p:nvSpPr>
        <p:spPr>
          <a:xfrm>
            <a:off x="357188" y="434975"/>
            <a:ext cx="7591425" cy="762000"/>
          </a:xfrm>
        </p:spPr>
        <p:txBody>
          <a:bodyPr/>
          <a:lstStyle/>
          <a:p>
            <a:r>
              <a:rPr lang="en-US" dirty="0" smtClean="0">
                <a:latin typeface="Calibri" pitchFamily="-96" charset="0"/>
              </a:rPr>
              <a:t>Today</a:t>
            </a:r>
          </a:p>
        </p:txBody>
      </p:sp>
      <p:sp>
        <p:nvSpPr>
          <p:cNvPr id="3" name="Content Placeholder 2"/>
          <p:cNvSpPr>
            <a:spLocks noGrp="1"/>
          </p:cNvSpPr>
          <p:nvPr>
            <p:ph idx="1"/>
          </p:nvPr>
        </p:nvSpPr>
        <p:spPr/>
        <p:txBody>
          <a:bodyPr/>
          <a:lstStyle/>
          <a:p>
            <a:pPr>
              <a:defRPr/>
            </a:pPr>
            <a:r>
              <a:rPr lang="en-US" dirty="0" smtClean="0">
                <a:solidFill>
                  <a:srgbClr val="808080"/>
                </a:solidFill>
              </a:rPr>
              <a:t>Memory Layout</a:t>
            </a:r>
          </a:p>
          <a:p>
            <a:pPr>
              <a:defRPr/>
            </a:pPr>
            <a:r>
              <a:rPr lang="en-US" dirty="0" smtClean="0"/>
              <a:t>Buffer Overflow</a:t>
            </a:r>
          </a:p>
          <a:p>
            <a:pPr lvl="1">
              <a:defRPr/>
            </a:pPr>
            <a:r>
              <a:rPr lang="en-US" dirty="0" smtClean="0"/>
              <a:t>Vulnerability</a:t>
            </a:r>
          </a:p>
          <a:p>
            <a:pPr lvl="1">
              <a:defRPr/>
            </a:pPr>
            <a:r>
              <a:rPr lang="en-US" dirty="0" smtClean="0"/>
              <a:t>Protection</a:t>
            </a:r>
          </a:p>
          <a:p>
            <a:pPr>
              <a:defRPr/>
            </a:pPr>
            <a:r>
              <a:rPr lang="en-US" dirty="0" smtClean="0">
                <a:solidFill>
                  <a:srgbClr val="7F7F7F"/>
                </a:solidFill>
              </a:rPr>
              <a:t>Unions</a:t>
            </a:r>
          </a:p>
          <a:p>
            <a:pPr>
              <a:buFont typeface="Wingdings" pitchFamily="2" charset="2"/>
              <a:buChar char="§"/>
              <a:defRPr/>
            </a:pPr>
            <a:endParaRPr lang="en-US" dirty="0" smtClean="0">
              <a:solidFill>
                <a:srgbClr val="7F7F7F"/>
              </a:solidFill>
            </a:endParaRPr>
          </a:p>
        </p:txBody>
      </p:sp>
    </p:spTree>
    <p:extLst>
      <p:ext uri="{BB962C8B-B14F-4D97-AF65-F5344CB8AC3E}">
        <p14:creationId xmlns:p14="http://schemas.microsoft.com/office/powerpoint/2010/main" val="415985621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关于缓冲区溢出</a:t>
            </a:r>
            <a:endParaRPr lang="zh-CN" altLang="en-US" dirty="0"/>
          </a:p>
        </p:txBody>
      </p:sp>
      <p:sp>
        <p:nvSpPr>
          <p:cNvPr id="3" name="内容占位符 2"/>
          <p:cNvSpPr>
            <a:spLocks noGrp="1"/>
          </p:cNvSpPr>
          <p:nvPr>
            <p:ph idx="1"/>
          </p:nvPr>
        </p:nvSpPr>
        <p:spPr/>
        <p:txBody>
          <a:bodyPr/>
          <a:lstStyle/>
          <a:p>
            <a:r>
              <a:rPr lang="zh-CN" altLang="en-US" dirty="0" smtClean="0"/>
              <a:t>攻击方法</a:t>
            </a:r>
            <a:endParaRPr lang="en-US" altLang="zh-CN" dirty="0" smtClean="0"/>
          </a:p>
          <a:p>
            <a:pPr lvl="1"/>
            <a:r>
              <a:rPr lang="zh-CN" altLang="en-US" dirty="0" smtClean="0"/>
              <a:t>获得程序的控制权（按照我的意志执行一些指令）</a:t>
            </a:r>
            <a:endParaRPr lang="en-US" altLang="zh-CN" dirty="0" smtClean="0"/>
          </a:p>
          <a:p>
            <a:pPr lvl="2"/>
            <a:r>
              <a:rPr lang="en-US" altLang="zh-CN" dirty="0" smtClean="0"/>
              <a:t>CPU</a:t>
            </a:r>
            <a:r>
              <a:rPr lang="zh-CN" altLang="en-US" dirty="0" smtClean="0"/>
              <a:t>是独占的，当前程序获得</a:t>
            </a:r>
            <a:r>
              <a:rPr lang="en-US" altLang="zh-CN" dirty="0" smtClean="0"/>
              <a:t>CPU</a:t>
            </a:r>
            <a:r>
              <a:rPr lang="zh-CN" altLang="en-US" dirty="0" smtClean="0"/>
              <a:t>控制权除非它释放，否则其他程序无法干扰（</a:t>
            </a:r>
            <a:r>
              <a:rPr lang="en-US" altLang="zh-CN" dirty="0" smtClean="0"/>
              <a:t>watchdog</a:t>
            </a:r>
            <a:r>
              <a:rPr lang="zh-CN" altLang="en-US" dirty="0" smtClean="0"/>
              <a:t>电路）</a:t>
            </a:r>
            <a:endParaRPr lang="en-US" altLang="zh-CN" dirty="0" smtClean="0"/>
          </a:p>
          <a:p>
            <a:pPr lvl="2"/>
            <a:r>
              <a:rPr lang="zh-CN" altLang="en-US" dirty="0" smtClean="0"/>
              <a:t>弱点：利用</a:t>
            </a:r>
            <a:r>
              <a:rPr lang="en-US" altLang="zh-CN" dirty="0" smtClean="0"/>
              <a:t>ret</a:t>
            </a:r>
            <a:r>
              <a:rPr lang="zh-CN" altLang="en-US" dirty="0" smtClean="0"/>
              <a:t>指令来改变程序流</a:t>
            </a:r>
            <a:endParaRPr lang="en-US" altLang="zh-CN" dirty="0" smtClean="0"/>
          </a:p>
          <a:p>
            <a:pPr lvl="1"/>
            <a:r>
              <a:rPr lang="zh-CN" altLang="en-US" dirty="0" smtClean="0"/>
              <a:t>将攻击数据变成攻击指令</a:t>
            </a:r>
            <a:endParaRPr lang="en-US" altLang="zh-CN" dirty="0" smtClean="0"/>
          </a:p>
          <a:p>
            <a:pPr lvl="2"/>
            <a:r>
              <a:rPr lang="zh-CN" altLang="en-US" dirty="0"/>
              <a:t>傻傻的</a:t>
            </a:r>
            <a:r>
              <a:rPr lang="en-US" altLang="zh-CN" dirty="0"/>
              <a:t>CPU</a:t>
            </a:r>
            <a:r>
              <a:rPr lang="zh-CN" altLang="en-US" dirty="0"/>
              <a:t>，只会执行</a:t>
            </a:r>
            <a:r>
              <a:rPr lang="en-US" altLang="zh-CN" dirty="0"/>
              <a:t>IP</a:t>
            </a:r>
            <a:r>
              <a:rPr lang="zh-CN" altLang="en-US" dirty="0"/>
              <a:t>寄存器指向的指令</a:t>
            </a:r>
            <a:endParaRPr lang="en-US" altLang="zh-CN" dirty="0" smtClean="0"/>
          </a:p>
          <a:p>
            <a:r>
              <a:rPr lang="zh-CN" altLang="en-US" dirty="0" smtClean="0"/>
              <a:t>应对之道</a:t>
            </a:r>
            <a:endParaRPr lang="en-US" altLang="zh-CN" dirty="0" smtClean="0"/>
          </a:p>
          <a:p>
            <a:pPr lvl="1"/>
            <a:r>
              <a:rPr lang="zh-CN" altLang="en-US" dirty="0" smtClean="0"/>
              <a:t>栈底地址浮动</a:t>
            </a:r>
            <a:endParaRPr lang="en-US" altLang="zh-CN" dirty="0" smtClean="0"/>
          </a:p>
          <a:p>
            <a:pPr lvl="1"/>
            <a:r>
              <a:rPr lang="zh-CN" altLang="en-US" dirty="0" smtClean="0"/>
              <a:t>设置金丝雀（随机变量）</a:t>
            </a:r>
            <a:endParaRPr lang="en-US" altLang="zh-CN" dirty="0" smtClean="0"/>
          </a:p>
          <a:p>
            <a:r>
              <a:rPr lang="zh-CN" altLang="en-US" dirty="0" smtClean="0"/>
              <a:t>再次攻击</a:t>
            </a:r>
            <a:endParaRPr lang="en-US" altLang="zh-CN" dirty="0" smtClean="0"/>
          </a:p>
          <a:p>
            <a:pPr lvl="1"/>
            <a:r>
              <a:rPr lang="zh-CN" altLang="en-US" dirty="0" smtClean="0"/>
              <a:t>面向返回编程</a:t>
            </a:r>
            <a:endParaRPr lang="en-US" altLang="zh-CN" dirty="0" smtClean="0"/>
          </a:p>
          <a:p>
            <a:pPr lvl="2"/>
            <a:r>
              <a:rPr lang="zh-CN" altLang="en-US" dirty="0" smtClean="0"/>
              <a:t>运用带有返回指令（</a:t>
            </a:r>
            <a:r>
              <a:rPr lang="en-US" altLang="zh-CN" dirty="0" smtClean="0"/>
              <a:t>C3</a:t>
            </a:r>
            <a:r>
              <a:rPr lang="zh-CN" altLang="en-US" dirty="0" smtClean="0"/>
              <a:t>）的完整指令</a:t>
            </a:r>
            <a:endParaRPr lang="en-US" altLang="zh-CN" dirty="0" smtClean="0"/>
          </a:p>
          <a:p>
            <a:pPr lvl="2"/>
            <a:r>
              <a:rPr lang="zh-CN" altLang="en-US" dirty="0" smtClean="0"/>
              <a:t>字节流</a:t>
            </a:r>
            <a:r>
              <a:rPr lang="en-US" altLang="zh-CN" dirty="0" smtClean="0"/>
              <a:t>+</a:t>
            </a:r>
            <a:r>
              <a:rPr lang="zh-CN" altLang="en-US" dirty="0" smtClean="0"/>
              <a:t>变长指令使得攻击者可以拼接指令</a:t>
            </a:r>
            <a:endParaRPr lang="zh-CN" altLang="en-US" dirty="0"/>
          </a:p>
        </p:txBody>
      </p:sp>
    </p:spTree>
    <p:extLst>
      <p:ext uri="{BB962C8B-B14F-4D97-AF65-F5344CB8AC3E}">
        <p14:creationId xmlns:p14="http://schemas.microsoft.com/office/powerpoint/2010/main" val="67959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42" presetClass="entr" presetSubtype="0"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1000"/>
                                        <p:tgtEl>
                                          <p:spTgt spid="3">
                                            <p:txEl>
                                              <p:pRg st="7" end="7"/>
                                            </p:txEl>
                                          </p:spTgt>
                                        </p:tgtEl>
                                      </p:cBhvr>
                                    </p:animEffect>
                                    <p:anim calcmode="lin" valueType="num">
                                      <p:cBhvr>
                                        <p:cTn id="4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1000"/>
                                        <p:tgtEl>
                                          <p:spTgt spid="3">
                                            <p:txEl>
                                              <p:pRg st="8" end="8"/>
                                            </p:txEl>
                                          </p:spTgt>
                                        </p:tgtEl>
                                      </p:cBhvr>
                                    </p:animEffect>
                                    <p:anim calcmode="lin" valueType="num">
                                      <p:cBhvr>
                                        <p:cTn id="4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fade">
                                      <p:cBhvr>
                                        <p:cTn id="53" dur="1000"/>
                                        <p:tgtEl>
                                          <p:spTgt spid="3">
                                            <p:txEl>
                                              <p:pRg st="10" end="10"/>
                                            </p:txEl>
                                          </p:spTgt>
                                        </p:tgtEl>
                                      </p:cBhvr>
                                    </p:animEffect>
                                    <p:anim calcmode="lin" valueType="num">
                                      <p:cBhvr>
                                        <p:cTn id="5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par>
                          <p:cTn id="56" fill="hold">
                            <p:stCondLst>
                              <p:cond delay="1000"/>
                            </p:stCondLst>
                            <p:childTnLst>
                              <p:par>
                                <p:cTn id="57" presetID="42" presetClass="entr" presetSubtype="0" fill="hold" nodeType="after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Effect transition="in" filter="fade">
                                      <p:cBhvr>
                                        <p:cTn id="59" dur="1000"/>
                                        <p:tgtEl>
                                          <p:spTgt spid="3">
                                            <p:txEl>
                                              <p:pRg st="11" end="11"/>
                                            </p:txEl>
                                          </p:spTgt>
                                        </p:tgtEl>
                                      </p:cBhvr>
                                    </p:animEffect>
                                    <p:anim calcmode="lin" valueType="num">
                                      <p:cBhvr>
                                        <p:cTn id="60"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3">
                                            <p:txEl>
                                              <p:pRg st="12" end="12"/>
                                            </p:txEl>
                                          </p:spTgt>
                                        </p:tgtEl>
                                        <p:attrNameLst>
                                          <p:attrName>style.visibility</p:attrName>
                                        </p:attrNameLst>
                                      </p:cBhvr>
                                      <p:to>
                                        <p:strVal val="visible"/>
                                      </p:to>
                                    </p:set>
                                    <p:animEffect transition="in" filter="fade">
                                      <p:cBhvr>
                                        <p:cTn id="66" dur="1000"/>
                                        <p:tgtEl>
                                          <p:spTgt spid="3">
                                            <p:txEl>
                                              <p:pRg st="12" end="12"/>
                                            </p:txEl>
                                          </p:spTgt>
                                        </p:tgtEl>
                                      </p:cBhvr>
                                    </p:animEffect>
                                    <p:anim calcmode="lin" valueType="num">
                                      <p:cBhvr>
                                        <p:cTn id="67"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85000"/>
          </a:schemeClr>
        </a:solidFill>
        <a:ln w="25400" cap="flat" cmpd="sng" algn="ctr">
          <a:noFill/>
          <a:prstDash val="solid"/>
          <a:round/>
          <a:headEnd type="none" w="med" len="med"/>
          <a:tailEnd type="triangle" w="med" len="med"/>
        </a:ln>
        <a:effectLst/>
      </a:spPr>
      <a:bodyPr vert="horz" wrap="square" lIns="91440" tIns="45720" rIns="91440" bIns="45720" numCol="1" rtlCol="0"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dirty="0" smtClean="0">
            <a:latin typeface="Calibri" pitchFamily="34" charset="0"/>
          </a:defRPr>
        </a:defPPr>
      </a:lstStyle>
    </a:spDef>
    <a:lnDef>
      <a:spPr bwMode="auto">
        <a:noFill/>
        <a:ln w="25400" cap="flat" cmpd="sng" algn="ctr">
          <a:solidFill>
            <a:schemeClr val="tx1">
              <a:lumMod val="50000"/>
              <a:lumOff val="50000"/>
            </a:schemeClr>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29872</TotalTime>
  <Words>3061</Words>
  <Application>Microsoft Office PowerPoint</Application>
  <PresentationFormat>全屏显示(4:3)</PresentationFormat>
  <Paragraphs>955</Paragraphs>
  <Slides>38</Slides>
  <Notes>32</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54" baseType="lpstr">
      <vt:lpstr>Lucida Grande</vt:lpstr>
      <vt:lpstr>Monaco</vt:lpstr>
      <vt:lpstr>MS Mincho</vt:lpstr>
      <vt:lpstr>ＭＳ Ｐゴシック</vt:lpstr>
      <vt:lpstr>Zapf Dingbats</vt:lpstr>
      <vt:lpstr>宋体</vt:lpstr>
      <vt:lpstr>Arial</vt:lpstr>
      <vt:lpstr>Arial Narrow</vt:lpstr>
      <vt:lpstr>Calibri</vt:lpstr>
      <vt:lpstr>Calibri Bold</vt:lpstr>
      <vt:lpstr>Courier New</vt:lpstr>
      <vt:lpstr>Times New Roman</vt:lpstr>
      <vt:lpstr>Wingdings</vt:lpstr>
      <vt:lpstr>Wingdings 2</vt:lpstr>
      <vt:lpstr>template2007</vt:lpstr>
      <vt:lpstr>Worksheet</vt:lpstr>
      <vt:lpstr>Machine-Level Programming V: Advanced Topics  15-213: Introduction to Computer Systems 9th Lecture, September 26, 2017</vt:lpstr>
      <vt:lpstr>Today</vt:lpstr>
      <vt:lpstr>X86-64linux</vt:lpstr>
      <vt:lpstr>x86-64 Linux Memory Layout</vt:lpstr>
      <vt:lpstr>Memory Allocation Example</vt:lpstr>
      <vt:lpstr>x86-64 Example Addresses</vt:lpstr>
      <vt:lpstr>Runaway Stack Example</vt:lpstr>
      <vt:lpstr>Today</vt:lpstr>
      <vt:lpstr>关于缓冲区溢出</vt:lpstr>
      <vt:lpstr>Recall: Memory Referencing Bug Example</vt:lpstr>
      <vt:lpstr>Memory Referencing Bug Example</vt:lpstr>
      <vt:lpstr>Such problems are a BIG deal</vt:lpstr>
      <vt:lpstr>String Library Code</vt:lpstr>
      <vt:lpstr>Vulnerable Buffer Code</vt:lpstr>
      <vt:lpstr>Buffer Overflow Disassembly</vt:lpstr>
      <vt:lpstr>Buffer Overflow Stack</vt:lpstr>
      <vt:lpstr>Buffer Overflow Stack Example</vt:lpstr>
      <vt:lpstr>Buffer Overflow Stack Example #1</vt:lpstr>
      <vt:lpstr>Buffer Overflow Stack Example #2</vt:lpstr>
      <vt:lpstr>Stack Smashing Attacks</vt:lpstr>
      <vt:lpstr>Crafting Smashing String</vt:lpstr>
      <vt:lpstr>Smashing String Effect</vt:lpstr>
      <vt:lpstr>Code Injection Attacks</vt:lpstr>
      <vt:lpstr>How Does The Attack Code Execute?</vt:lpstr>
      <vt:lpstr>What To Do About Buffer Overflow Attacks</vt:lpstr>
      <vt:lpstr>1. Avoid Overflow Vulnerabilities in Code (!)</vt:lpstr>
      <vt:lpstr>2. System-Level Protections can help</vt:lpstr>
      <vt:lpstr>2. System-Level Protections can help</vt:lpstr>
      <vt:lpstr>3. Stack Canaries can help</vt:lpstr>
      <vt:lpstr>Protected Buffer Disassembly</vt:lpstr>
      <vt:lpstr>Setting Up Canary</vt:lpstr>
      <vt:lpstr>Checking Canary</vt:lpstr>
      <vt:lpstr>Return-Oriented Programming Attacks</vt:lpstr>
      <vt:lpstr>Gadget Example #1</vt:lpstr>
      <vt:lpstr>Gadget Example #2</vt:lpstr>
      <vt:lpstr>ROP Execution</vt:lpstr>
      <vt:lpstr>Crafting an ROB Attack String</vt:lpstr>
      <vt:lpstr>Exploits Based on Buffer Overflows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Markus Pueschel</dc:creator>
  <dc:description>Redesign of slides created by Randal E. Bryant and David R. O'Hallaron</dc:description>
  <cp:lastModifiedBy>lenovo</cp:lastModifiedBy>
  <cp:revision>526</cp:revision>
  <cp:lastPrinted>2014-09-23T07:19:34Z</cp:lastPrinted>
  <dcterms:created xsi:type="dcterms:W3CDTF">2012-10-15T22:47:51Z</dcterms:created>
  <dcterms:modified xsi:type="dcterms:W3CDTF">2019-01-08T01:14:21Z</dcterms:modified>
</cp:coreProperties>
</file>