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3"/>
  </p:notesMasterIdLst>
  <p:handoutMasterIdLst>
    <p:handoutMasterId r:id="rId84"/>
  </p:handoutMasterIdLst>
  <p:sldIdLst>
    <p:sldId id="542" r:id="rId2"/>
    <p:sldId id="1159" r:id="rId3"/>
    <p:sldId id="1201" r:id="rId4"/>
    <p:sldId id="1202" r:id="rId5"/>
    <p:sldId id="1203" r:id="rId6"/>
    <p:sldId id="1297" r:id="rId7"/>
    <p:sldId id="1204" r:id="rId8"/>
    <p:sldId id="1264" r:id="rId9"/>
    <p:sldId id="1242" r:id="rId10"/>
    <p:sldId id="1205" r:id="rId11"/>
    <p:sldId id="1196" r:id="rId12"/>
    <p:sldId id="1170" r:id="rId13"/>
    <p:sldId id="1241" r:id="rId14"/>
    <p:sldId id="1235" r:id="rId15"/>
    <p:sldId id="1178" r:id="rId16"/>
    <p:sldId id="1265" r:id="rId17"/>
    <p:sldId id="1179" r:id="rId18"/>
    <p:sldId id="1180" r:id="rId19"/>
    <p:sldId id="1245" r:id="rId20"/>
    <p:sldId id="1266" r:id="rId21"/>
    <p:sldId id="1267" r:id="rId22"/>
    <p:sldId id="1269" r:id="rId23"/>
    <p:sldId id="1270" r:id="rId24"/>
    <p:sldId id="1199" r:id="rId25"/>
    <p:sldId id="1240" r:id="rId26"/>
    <p:sldId id="1247" r:id="rId27"/>
    <p:sldId id="1172" r:id="rId28"/>
    <p:sldId id="1307" r:id="rId29"/>
    <p:sldId id="1300" r:id="rId30"/>
    <p:sldId id="1298" r:id="rId31"/>
    <p:sldId id="1301" r:id="rId32"/>
    <p:sldId id="1302" r:id="rId33"/>
    <p:sldId id="1304" r:id="rId34"/>
    <p:sldId id="1173" r:id="rId35"/>
    <p:sldId id="1176" r:id="rId36"/>
    <p:sldId id="1280" r:id="rId37"/>
    <p:sldId id="1281" r:id="rId38"/>
    <p:sldId id="1282" r:id="rId39"/>
    <p:sldId id="1283" r:id="rId40"/>
    <p:sldId id="1284" r:id="rId41"/>
    <p:sldId id="1285" r:id="rId42"/>
    <p:sldId id="1286" r:id="rId43"/>
    <p:sldId id="1287" r:id="rId44"/>
    <p:sldId id="1288" r:id="rId45"/>
    <p:sldId id="1187" r:id="rId46"/>
    <p:sldId id="1181" r:id="rId47"/>
    <p:sldId id="1182" r:id="rId48"/>
    <p:sldId id="1183" r:id="rId49"/>
    <p:sldId id="1184" r:id="rId50"/>
    <p:sldId id="1236" r:id="rId51"/>
    <p:sldId id="1185" r:id="rId52"/>
    <p:sldId id="1271" r:id="rId53"/>
    <p:sldId id="1272" r:id="rId54"/>
    <p:sldId id="1273" r:id="rId55"/>
    <p:sldId id="1274" r:id="rId56"/>
    <p:sldId id="1275" r:id="rId57"/>
    <p:sldId id="1186" r:id="rId58"/>
    <p:sldId id="1278" r:id="rId59"/>
    <p:sldId id="1279" r:id="rId60"/>
    <p:sldId id="1208" r:id="rId61"/>
    <p:sldId id="1290" r:id="rId62"/>
    <p:sldId id="1209" r:id="rId63"/>
    <p:sldId id="1291" r:id="rId64"/>
    <p:sldId id="1238" r:id="rId65"/>
    <p:sldId id="1246" r:id="rId66"/>
    <p:sldId id="1210" r:id="rId67"/>
    <p:sldId id="1292" r:id="rId68"/>
    <p:sldId id="1293" r:id="rId69"/>
    <p:sldId id="1294" r:id="rId70"/>
    <p:sldId id="1211" r:id="rId71"/>
    <p:sldId id="1212" r:id="rId72"/>
    <p:sldId id="1244" r:id="rId73"/>
    <p:sldId id="1248" r:id="rId74"/>
    <p:sldId id="1249" r:id="rId75"/>
    <p:sldId id="1250" r:id="rId76"/>
    <p:sldId id="1251" r:id="rId77"/>
    <p:sldId id="1252" r:id="rId78"/>
    <p:sldId id="1253" r:id="rId79"/>
    <p:sldId id="1231" r:id="rId80"/>
    <p:sldId id="1295" r:id="rId81"/>
    <p:sldId id="1296" r:id="rId82"/>
  </p:sldIdLst>
  <p:sldSz cx="9144000" cy="6858000" type="screen4x3"/>
  <p:notesSz cx="7302500" cy="9586913"/>
  <p:custDataLst>
    <p:tags r:id="rId85"/>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4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00000"/>
    <a:srgbClr val="E6E6E6"/>
    <a:srgbClr val="F7F5CD"/>
    <a:srgbClr val="DEDFF5"/>
    <a:srgbClr val="DBF2DA"/>
    <a:srgbClr val="990000"/>
    <a:srgbClr val="F6F5BD"/>
    <a:srgbClr val="D5F1CF"/>
    <a:srgbClr val="F1C7C7"/>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18" autoAdjust="0"/>
    <p:restoredTop sz="87828" autoAdjust="0"/>
  </p:normalViewPr>
  <p:slideViewPr>
    <p:cSldViewPr snapToObjects="1">
      <p:cViewPr varScale="1">
        <p:scale>
          <a:sx n="58" d="100"/>
          <a:sy n="58" d="100"/>
        </p:scale>
        <p:origin x="-1386" y="-90"/>
      </p:cViewPr>
      <p:guideLst>
        <p:guide orient="horz" pos="2160"/>
        <p:guide pos="48"/>
      </p:guideLst>
    </p:cSldViewPr>
  </p:slideViewPr>
  <p:notesTextViewPr>
    <p:cViewPr>
      <p:scale>
        <a:sx n="100" d="100"/>
        <a:sy n="100" d="100"/>
      </p:scale>
      <p:origin x="0" y="0"/>
    </p:cViewPr>
  </p:notesTextViewPr>
  <p:sorterViewPr>
    <p:cViewPr>
      <p:scale>
        <a:sx n="80" d="100"/>
        <a:sy n="80" d="100"/>
      </p:scale>
      <p:origin x="0" y="568"/>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708771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3362969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dirty="0"/>
          </a:p>
        </p:txBody>
      </p:sp>
    </p:spTree>
    <p:extLst>
      <p:ext uri="{BB962C8B-B14F-4D97-AF65-F5344CB8AC3E}">
        <p14:creationId xmlns:p14="http://schemas.microsoft.com/office/powerpoint/2010/main" val="4011548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529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911157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 </a:t>
            </a:r>
          </a:p>
          <a:p>
            <a:endParaRPr lang="en-US" dirty="0" smtClean="0"/>
          </a:p>
          <a:p>
            <a:r>
              <a:rPr lang="en-US" dirty="0" smtClean="0"/>
              <a:t>time, foo, main, </a:t>
            </a:r>
            <a:r>
              <a:rPr lang="en-US" dirty="0" err="1" smtClean="0"/>
              <a:t>printf</a:t>
            </a:r>
            <a:endParaRPr lang="en-US" dirty="0" smtClean="0"/>
          </a:p>
          <a:p>
            <a:endParaRPr lang="en-US" dirty="0" smtClean="0"/>
          </a:p>
          <a:p>
            <a:r>
              <a:rPr lang="en-US" dirty="0" smtClean="0"/>
              <a:t>Can actually make a case for “%d\n”: it’s a global</a:t>
            </a:r>
            <a:r>
              <a:rPr lang="en-US" baseline="0" dirty="0" smtClean="0"/>
              <a:t> constant string (in read only section) so it will have a name</a:t>
            </a:r>
            <a:endParaRPr lang="en-US" dirty="0"/>
          </a:p>
        </p:txBody>
      </p:sp>
    </p:spTree>
    <p:extLst>
      <p:ext uri="{BB962C8B-B14F-4D97-AF65-F5344CB8AC3E}">
        <p14:creationId xmlns:p14="http://schemas.microsoft.com/office/powerpoint/2010/main" val="2298721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Try:</a:t>
            </a:r>
          </a:p>
          <a:p>
            <a:endParaRPr lang="en-US" smtClean="0"/>
          </a:p>
          <a:p>
            <a:r>
              <a:rPr lang="en-US" err="1" smtClean="0"/>
              <a:t>objdump</a:t>
            </a:r>
            <a:r>
              <a:rPr lang="en-US" baseline="0" smtClean="0"/>
              <a:t> –t static-</a:t>
            </a:r>
            <a:r>
              <a:rPr lang="en-US" baseline="0" err="1" smtClean="0"/>
              <a:t>local.o</a:t>
            </a:r>
            <a:endParaRPr lang="en-US" baseline="0" smtClean="0"/>
          </a:p>
          <a:p>
            <a:r>
              <a:rPr lang="en-US" baseline="0" err="1" smtClean="0"/>
              <a:t>objdump</a:t>
            </a:r>
            <a:r>
              <a:rPr lang="en-US" baseline="0" smtClean="0"/>
              <a:t> –</a:t>
            </a:r>
            <a:r>
              <a:rPr lang="en-US" baseline="0" err="1" smtClean="0"/>
              <a:t>rd</a:t>
            </a:r>
            <a:r>
              <a:rPr lang="en-US" baseline="0" smtClean="0"/>
              <a:t> static-</a:t>
            </a:r>
            <a:r>
              <a:rPr lang="en-US" baseline="0" err="1" smtClean="0"/>
              <a:t>local.o</a:t>
            </a:r>
            <a:endParaRPr lang="en-US" baseline="0" smtClean="0"/>
          </a:p>
          <a:p>
            <a:endParaRPr lang="en-US" baseline="0" smtClean="0"/>
          </a:p>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18438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349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92696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4514"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smtClean="0"/>
              <a:t>If you are not aware of these rules, you can run into very nasty,</a:t>
            </a:r>
            <a:r>
              <a:rPr lang="en-US" baseline="0" smtClean="0"/>
              <a:t> difficult problems.</a:t>
            </a:r>
            <a:endParaRPr lang="en-US"/>
          </a:p>
        </p:txBody>
      </p:sp>
    </p:spTree>
    <p:extLst>
      <p:ext uri="{BB962C8B-B14F-4D97-AF65-F5344CB8AC3E}">
        <p14:creationId xmlns:p14="http://schemas.microsoft.com/office/powerpoint/2010/main" val="606955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553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07968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r>
              <a:rPr lang="en-US" dirty="0" smtClean="0"/>
              <a:t>Try:</a:t>
            </a:r>
          </a:p>
          <a:p>
            <a:endParaRPr lang="en-US" dirty="0" smtClean="0"/>
          </a:p>
          <a:p>
            <a:r>
              <a:rPr lang="en-US" dirty="0" err="1" smtClean="0"/>
              <a:t>objdump</a:t>
            </a:r>
            <a:r>
              <a:rPr lang="en-US" baseline="0" dirty="0" smtClean="0"/>
              <a:t> –t mismatch-</a:t>
            </a:r>
            <a:r>
              <a:rPr lang="en-US" baseline="0" dirty="0" err="1" smtClean="0"/>
              <a:t>main.o</a:t>
            </a:r>
            <a:endParaRPr lang="en-US" baseline="0" dirty="0" smtClean="0"/>
          </a:p>
          <a:p>
            <a:r>
              <a:rPr lang="en-US" baseline="0" dirty="0" err="1" smtClean="0"/>
              <a:t>objdump</a:t>
            </a:r>
            <a:r>
              <a:rPr lang="en-US" baseline="0" dirty="0" smtClean="0"/>
              <a:t> –t mismatch-</a:t>
            </a:r>
            <a:r>
              <a:rPr lang="en-US" baseline="0" dirty="0" err="1" smtClean="0"/>
              <a:t>variable.o</a:t>
            </a:r>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1162483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43449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7469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9753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317150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734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smtClean="0"/>
              <a:t>System code including code</a:t>
            </a:r>
            <a:r>
              <a:rPr lang="en-US" baseline="0" smtClean="0"/>
              <a:t> that runs before and after main.  Sets up </a:t>
            </a:r>
            <a:r>
              <a:rPr lang="en-US" baseline="0" err="1" smtClean="0"/>
              <a:t>argc</a:t>
            </a:r>
            <a:r>
              <a:rPr lang="en-US" baseline="0" smtClean="0"/>
              <a:t>/v and takes the return value</a:t>
            </a:r>
          </a:p>
          <a:p>
            <a:endParaRPr lang="en-US" baseline="0" smtClean="0"/>
          </a:p>
          <a:p>
            <a:r>
              <a:rPr lang="en-US" baseline="0" err="1" smtClean="0"/>
              <a:t>objdump</a:t>
            </a:r>
            <a:r>
              <a:rPr lang="en-US" baseline="0" smtClean="0"/>
              <a:t> –t </a:t>
            </a:r>
            <a:r>
              <a:rPr lang="en-US" baseline="0" err="1" smtClean="0"/>
              <a:t>prog</a:t>
            </a:r>
            <a:endParaRPr lang="en-US" baseline="0" smtClean="0"/>
          </a:p>
          <a:p>
            <a:endParaRPr lang="en-US" baseline="0" smtClean="0"/>
          </a:p>
          <a:p>
            <a:r>
              <a:rPr lang="en-US" baseline="0" smtClean="0"/>
              <a:t>generates LOTS of stuff</a:t>
            </a:r>
            <a:endParaRPr lang="en-US"/>
          </a:p>
        </p:txBody>
      </p:sp>
    </p:spTree>
    <p:extLst>
      <p:ext uri="{BB962C8B-B14F-4D97-AF65-F5344CB8AC3E}">
        <p14:creationId xmlns:p14="http://schemas.microsoft.com/office/powerpoint/2010/main" val="3968781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263650" y="725488"/>
            <a:ext cx="4775200" cy="3581400"/>
          </a:xfrm>
          <a:ln/>
        </p:spPr>
      </p:sp>
      <p:sp>
        <p:nvSpPr>
          <p:cNvPr id="251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7092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1263650" y="725488"/>
            <a:ext cx="4775200" cy="3581400"/>
          </a:xfrm>
          <a:ln/>
        </p:spPr>
      </p:sp>
      <p:sp>
        <p:nvSpPr>
          <p:cNvPr id="25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1953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325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009252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4274"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28296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837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dirty="0" smtClean="0"/>
              <a:t>What are the </a:t>
            </a:r>
            <a:r>
              <a:rPr lang="en-US" dirty="0" err="1" smtClean="0"/>
              <a:t>globals</a:t>
            </a:r>
            <a:r>
              <a:rPr lang="en-US" dirty="0" smtClean="0"/>
              <a:t>?  Where are they (address / section)?</a:t>
            </a:r>
            <a:r>
              <a:rPr lang="en-US" baseline="0" dirty="0" smtClean="0"/>
              <a:t>  … Then click.</a:t>
            </a:r>
          </a:p>
          <a:p>
            <a:endParaRPr lang="en-US" baseline="0" dirty="0" smtClean="0"/>
          </a:p>
          <a:p>
            <a:r>
              <a:rPr lang="en-US" baseline="0" dirty="0" smtClean="0"/>
              <a:t>PC32, PC relative to next RIP – 0x4 for the offset</a:t>
            </a:r>
            <a:endParaRPr lang="en-US" dirty="0"/>
          </a:p>
        </p:txBody>
      </p:sp>
    </p:spTree>
    <p:extLst>
      <p:ext uri="{BB962C8B-B14F-4D97-AF65-F5344CB8AC3E}">
        <p14:creationId xmlns:p14="http://schemas.microsoft.com/office/powerpoint/2010/main" val="777094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1442"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25271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270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smtClean="0"/>
              <a:t>…</a:t>
            </a:r>
          </a:p>
          <a:p>
            <a:r>
              <a:rPr lang="en-US" smtClean="0"/>
              <a:t>Large heap in the high addresses (</a:t>
            </a:r>
            <a:r>
              <a:rPr lang="en-US" err="1" smtClean="0"/>
              <a:t>mmap</a:t>
            </a:r>
            <a:r>
              <a:rPr lang="en-US" smtClean="0"/>
              <a:t>)</a:t>
            </a:r>
            <a:endParaRPr lang="en-US"/>
          </a:p>
        </p:txBody>
      </p:sp>
    </p:spTree>
    <p:extLst>
      <p:ext uri="{BB962C8B-B14F-4D97-AF65-F5344CB8AC3E}">
        <p14:creationId xmlns:p14="http://schemas.microsoft.com/office/powerpoint/2010/main" val="1306077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6562"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237683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758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28375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263650" y="725488"/>
            <a:ext cx="4775200" cy="3581400"/>
          </a:xfrm>
          <a:ln/>
        </p:spPr>
      </p:sp>
      <p:sp>
        <p:nvSpPr>
          <p:cNvPr id="247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827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711386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9634"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smtClean="0"/>
              <a:t>The convention</a:t>
            </a:r>
            <a:r>
              <a:rPr lang="en-US" baseline="0" smtClean="0"/>
              <a:t> is that libraries are always prefixed with “lib”</a:t>
            </a:r>
          </a:p>
          <a:p>
            <a:r>
              <a:rPr lang="en-US" smtClean="0"/>
              <a:t> $(CC) $(CFLAGS) -o </a:t>
            </a:r>
            <a:r>
              <a:rPr lang="en-US" err="1" smtClean="0"/>
              <a:t>csim</a:t>
            </a:r>
            <a:r>
              <a:rPr lang="en-US" smtClean="0"/>
              <a:t> </a:t>
            </a:r>
            <a:r>
              <a:rPr lang="en-US" err="1" smtClean="0"/>
              <a:t>csim.c</a:t>
            </a:r>
            <a:r>
              <a:rPr lang="en-US" smtClean="0"/>
              <a:t> </a:t>
            </a:r>
            <a:r>
              <a:rPr lang="en-US" err="1" smtClean="0"/>
              <a:t>cachelab.c</a:t>
            </a:r>
            <a:r>
              <a:rPr lang="en-US" smtClean="0"/>
              <a:t> -lm</a:t>
            </a:r>
            <a:endParaRPr lang="en-US"/>
          </a:p>
        </p:txBody>
      </p:sp>
    </p:spTree>
    <p:extLst>
      <p:ext uri="{BB962C8B-B14F-4D97-AF65-F5344CB8AC3E}">
        <p14:creationId xmlns:p14="http://schemas.microsoft.com/office/powerpoint/2010/main" val="596576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smtClean="0"/>
              <a:t>Try</a:t>
            </a:r>
            <a:r>
              <a:rPr lang="en-US" baseline="0" smtClean="0"/>
              <a:t>:</a:t>
            </a:r>
          </a:p>
          <a:p>
            <a:endParaRPr lang="en-US" baseline="0" smtClean="0"/>
          </a:p>
          <a:p>
            <a:r>
              <a:rPr lang="en-US" baseline="0" err="1" smtClean="0"/>
              <a:t>objdump</a:t>
            </a:r>
            <a:r>
              <a:rPr lang="en-US" baseline="0" smtClean="0"/>
              <a:t> –t main2.o</a:t>
            </a:r>
          </a:p>
          <a:p>
            <a:r>
              <a:rPr lang="en-US" baseline="0" err="1" smtClean="0"/>
              <a:t>objdump</a:t>
            </a:r>
            <a:r>
              <a:rPr lang="en-US" baseline="0" smtClean="0"/>
              <a:t> –</a:t>
            </a:r>
            <a:r>
              <a:rPr lang="en-US" baseline="0" err="1" smtClean="0"/>
              <a:t>rd</a:t>
            </a:r>
            <a:r>
              <a:rPr lang="en-US" baseline="0" smtClean="0"/>
              <a:t> main2.o</a:t>
            </a:r>
          </a:p>
          <a:p>
            <a:r>
              <a:rPr lang="en-US" baseline="0" err="1" smtClean="0"/>
              <a:t>objdump</a:t>
            </a:r>
            <a:r>
              <a:rPr lang="en-US" baseline="0" smtClean="0"/>
              <a:t> –t </a:t>
            </a:r>
            <a:r>
              <a:rPr lang="en-US" baseline="0" err="1" smtClean="0"/>
              <a:t>libvector.a</a:t>
            </a:r>
            <a:endParaRPr lang="en-US" baseline="0" smtClean="0"/>
          </a:p>
          <a:p>
            <a:r>
              <a:rPr lang="en-US" baseline="0" err="1" smtClean="0"/>
              <a:t>objdump</a:t>
            </a:r>
            <a:r>
              <a:rPr lang="en-US" baseline="0" smtClean="0"/>
              <a:t> –</a:t>
            </a:r>
            <a:r>
              <a:rPr lang="en-US" baseline="0" err="1" smtClean="0"/>
              <a:t>rd</a:t>
            </a:r>
            <a:r>
              <a:rPr lang="en-US" baseline="0" smtClean="0"/>
              <a:t> </a:t>
            </a:r>
            <a:r>
              <a:rPr lang="en-US" baseline="0" err="1" smtClean="0"/>
              <a:t>libvector.a</a:t>
            </a:r>
            <a:endParaRPr lang="en-US" baseline="0" smtClean="0"/>
          </a:p>
          <a:p>
            <a:endParaRPr lang="en-US"/>
          </a:p>
        </p:txBody>
      </p:sp>
    </p:spTree>
    <p:extLst>
      <p:ext uri="{BB962C8B-B14F-4D97-AF65-F5344CB8AC3E}">
        <p14:creationId xmlns:p14="http://schemas.microsoft.com/office/powerpoint/2010/main" val="846275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1682"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01332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373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94422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4754"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398044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68610"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809732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smtClean="0"/>
              <a:t>Partially linked still has relocatable entries</a:t>
            </a:r>
          </a:p>
          <a:p>
            <a:r>
              <a:rPr lang="en-US" smtClean="0"/>
              <a:t>Loader</a:t>
            </a:r>
            <a:r>
              <a:rPr lang="en-US" baseline="0" smtClean="0"/>
              <a:t> (i.e., the </a:t>
            </a:r>
            <a:r>
              <a:rPr lang="en-US" baseline="0" err="1" smtClean="0"/>
              <a:t>execve</a:t>
            </a:r>
            <a:r>
              <a:rPr lang="en-US" baseline="0" smtClean="0"/>
              <a:t> </a:t>
            </a:r>
            <a:r>
              <a:rPr lang="en-US" baseline="0" err="1" smtClean="0"/>
              <a:t>syscall</a:t>
            </a:r>
            <a:r>
              <a:rPr lang="en-US" baseline="0" smtClean="0"/>
              <a:t>, which we will cover later)</a:t>
            </a:r>
          </a:p>
          <a:p>
            <a:endParaRPr lang="en-US" baseline="0" smtClean="0"/>
          </a:p>
          <a:p>
            <a:r>
              <a:rPr lang="en-US" baseline="0" smtClean="0"/>
              <a:t>Try:</a:t>
            </a:r>
          </a:p>
          <a:p>
            <a:r>
              <a:rPr lang="en-US" baseline="0" err="1" smtClean="0"/>
              <a:t>ldd</a:t>
            </a:r>
            <a:r>
              <a:rPr lang="en-US" baseline="0" smtClean="0"/>
              <a:t> prog2l</a:t>
            </a:r>
          </a:p>
          <a:p>
            <a:r>
              <a:rPr lang="en-US" baseline="0" err="1" smtClean="0"/>
              <a:t>objdump</a:t>
            </a:r>
            <a:r>
              <a:rPr lang="en-US" baseline="0" smtClean="0"/>
              <a:t> –t </a:t>
            </a:r>
            <a:r>
              <a:rPr lang="en-US" baseline="0" err="1" smtClean="0"/>
              <a:t>libvector.so</a:t>
            </a:r>
            <a:endParaRPr lang="en-US" baseline="0" smtClean="0"/>
          </a:p>
          <a:p>
            <a:r>
              <a:rPr lang="en-US" baseline="0" err="1" smtClean="0"/>
              <a:t>objdump</a:t>
            </a:r>
            <a:r>
              <a:rPr lang="en-US" baseline="0" smtClean="0"/>
              <a:t> –</a:t>
            </a:r>
            <a:r>
              <a:rPr lang="en-US" baseline="0" err="1" smtClean="0"/>
              <a:t>rd</a:t>
            </a:r>
            <a:r>
              <a:rPr lang="en-US" baseline="0" smtClean="0"/>
              <a:t> </a:t>
            </a:r>
            <a:r>
              <a:rPr lang="en-US" baseline="0" err="1" smtClean="0"/>
              <a:t>libvector.so</a:t>
            </a:r>
            <a:endParaRPr lang="en-US" baseline="0" smtClean="0"/>
          </a:p>
          <a:p>
            <a:endParaRPr lang="en-US" smtClean="0"/>
          </a:p>
          <a:p>
            <a:endParaRPr lang="en-US"/>
          </a:p>
        </p:txBody>
      </p:sp>
    </p:spTree>
    <p:extLst>
      <p:ext uri="{BB962C8B-B14F-4D97-AF65-F5344CB8AC3E}">
        <p14:creationId xmlns:p14="http://schemas.microsoft.com/office/powerpoint/2010/main" val="20324115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6802"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smtClean="0"/>
              <a:t>…</a:t>
            </a:r>
          </a:p>
          <a:p>
            <a:r>
              <a:rPr lang="en-US" smtClean="0"/>
              <a:t>RTLD_LAZY – don’t resolve references until requested</a:t>
            </a:r>
            <a:endParaRPr lang="en-US"/>
          </a:p>
        </p:txBody>
      </p:sp>
    </p:spTree>
    <p:extLst>
      <p:ext uri="{BB962C8B-B14F-4D97-AF65-F5344CB8AC3E}">
        <p14:creationId xmlns:p14="http://schemas.microsoft.com/office/powerpoint/2010/main" val="1576361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7826"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042789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263650" y="725488"/>
            <a:ext cx="4775200" cy="3581400"/>
          </a:xfrm>
          <a:ln/>
        </p:spPr>
      </p:sp>
      <p:sp>
        <p:nvSpPr>
          <p:cNvPr id="248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38255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577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r>
              <a:rPr lang="en-US" dirty="0" smtClean="0"/>
              <a:t>Linker</a:t>
            </a:r>
            <a:r>
              <a:rPr lang="en-US" baseline="0" dirty="0" smtClean="0"/>
              <a:t> has no information about vector library</a:t>
            </a:r>
            <a:endParaRPr lang="en-US" dirty="0" smtClean="0"/>
          </a:p>
          <a:p>
            <a:endParaRPr lang="en-US" baseline="0" dirty="0" smtClean="0"/>
          </a:p>
          <a:p>
            <a:r>
              <a:rPr lang="en-US" baseline="0" dirty="0" smtClean="0"/>
              <a:t>Try:</a:t>
            </a:r>
          </a:p>
          <a:p>
            <a:r>
              <a:rPr lang="en-US" baseline="0" dirty="0" err="1" smtClean="0"/>
              <a:t>ldd</a:t>
            </a:r>
            <a:r>
              <a:rPr lang="en-US" baseline="0" dirty="0" smtClean="0"/>
              <a:t> prog2r</a:t>
            </a:r>
          </a:p>
          <a:p>
            <a:endParaRPr lang="en-US" dirty="0" smtClean="0"/>
          </a:p>
          <a:p>
            <a:endParaRPr lang="en-US" dirty="0"/>
          </a:p>
        </p:txBody>
      </p:sp>
    </p:spTree>
    <p:extLst>
      <p:ext uri="{BB962C8B-B14F-4D97-AF65-F5344CB8AC3E}">
        <p14:creationId xmlns:p14="http://schemas.microsoft.com/office/powerpoint/2010/main" val="20324115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73</a:t>
            </a:fld>
            <a:endParaRPr lang="en-US"/>
          </a:p>
        </p:txBody>
      </p:sp>
    </p:spTree>
    <p:extLst>
      <p:ext uri="{BB962C8B-B14F-4D97-AF65-F5344CB8AC3E}">
        <p14:creationId xmlns:p14="http://schemas.microsoft.com/office/powerpoint/2010/main" val="14400408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74</a:t>
            </a:fld>
            <a:endParaRPr lang="en-US"/>
          </a:p>
        </p:txBody>
      </p:sp>
    </p:spTree>
    <p:extLst>
      <p:ext uri="{BB962C8B-B14F-4D97-AF65-F5344CB8AC3E}">
        <p14:creationId xmlns:p14="http://schemas.microsoft.com/office/powerpoint/2010/main" val="3280280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75</a:t>
            </a:fld>
            <a:endParaRPr lang="en-US"/>
          </a:p>
        </p:txBody>
      </p:sp>
    </p:spTree>
    <p:extLst>
      <p:ext uri="{BB962C8B-B14F-4D97-AF65-F5344CB8AC3E}">
        <p14:creationId xmlns:p14="http://schemas.microsoft.com/office/powerpoint/2010/main" val="4278327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77</a:t>
            </a:fld>
            <a:endParaRPr lang="en-US"/>
          </a:p>
        </p:txBody>
      </p:sp>
    </p:spTree>
    <p:extLst>
      <p:ext uri="{BB962C8B-B14F-4D97-AF65-F5344CB8AC3E}">
        <p14:creationId xmlns:p14="http://schemas.microsoft.com/office/powerpoint/2010/main" val="17756932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78</a:t>
            </a:fld>
            <a:endParaRPr lang="en-US"/>
          </a:p>
        </p:txBody>
      </p:sp>
    </p:spTree>
    <p:extLst>
      <p:ext uri="{BB962C8B-B14F-4D97-AF65-F5344CB8AC3E}">
        <p14:creationId xmlns:p14="http://schemas.microsoft.com/office/powerpoint/2010/main" val="336260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xfrm>
            <a:off x="1263650" y="725488"/>
            <a:ext cx="4775200" cy="3581400"/>
          </a:xfrm>
          <a:ln/>
        </p:spPr>
      </p:sp>
      <p:sp>
        <p:nvSpPr>
          <p:cNvPr id="28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7575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Rot="1" noChangeAspect="1" noChangeArrowheads="1" noTextEdit="1"/>
          </p:cNvSpPr>
          <p:nvPr>
            <p:ph type="sldImg"/>
          </p:nvPr>
        </p:nvSpPr>
        <p:spPr>
          <a:xfrm>
            <a:off x="1263650" y="725488"/>
            <a:ext cx="4775200" cy="3581400"/>
          </a:xfrm>
          <a:ln/>
        </p:spPr>
      </p:sp>
      <p:sp>
        <p:nvSpPr>
          <p:cNvPr id="249859" name="Rectangle 3"/>
          <p:cNvSpPr>
            <a:spLocks noGrp="1" noChangeArrowheads="1"/>
          </p:cNvSpPr>
          <p:nvPr>
            <p:ph type="body" idx="1"/>
          </p:nvPr>
        </p:nvSpPr>
        <p:spPr/>
        <p:txBody>
          <a:bodyPr/>
          <a:lstStyle/>
          <a:p>
            <a:pPr>
              <a:lnSpc>
                <a:spcPct val="100000"/>
              </a:lnSpc>
            </a:pPr>
            <a:r>
              <a:rPr lang="en-US" altLang="zh-CN" kern="0" dirty="0" smtClean="0">
                <a:latin typeface="微软雅黑" pitchFamily="34" charset="-122"/>
                <a:ea typeface="微软雅黑" pitchFamily="34" charset="-122"/>
              </a:rPr>
              <a:t>Step 1. </a:t>
            </a:r>
            <a:r>
              <a:rPr lang="zh-CN" altLang="en-US" kern="0" dirty="0" smtClean="0">
                <a:latin typeface="微软雅黑" pitchFamily="34" charset="-122"/>
                <a:ea typeface="微软雅黑" pitchFamily="34" charset="-122"/>
              </a:rPr>
              <a:t>符号解析（</a:t>
            </a:r>
            <a:r>
              <a:rPr lang="en-US" altLang="zh-CN" kern="0" dirty="0" smtClean="0">
                <a:latin typeface="微软雅黑" pitchFamily="34" charset="-122"/>
                <a:ea typeface="微软雅黑" pitchFamily="34" charset="-122"/>
              </a:rPr>
              <a:t>Symbol resolution</a:t>
            </a:r>
            <a:r>
              <a:rPr lang="zh-CN" altLang="en-US" kern="0" dirty="0" smtClean="0">
                <a:latin typeface="微软雅黑" pitchFamily="34" charset="-122"/>
                <a:ea typeface="微软雅黑" pitchFamily="34" charset="-122"/>
              </a:rPr>
              <a:t>）</a:t>
            </a:r>
          </a:p>
          <a:p>
            <a:pPr lvl="1">
              <a:lnSpc>
                <a:spcPct val="100000"/>
              </a:lnSpc>
            </a:pPr>
            <a:r>
              <a:rPr lang="zh-CN" altLang="en-US" sz="2200" kern="0" dirty="0" smtClean="0">
                <a:latin typeface="微软雅黑" pitchFamily="34" charset="-122"/>
                <a:ea typeface="微软雅黑" pitchFamily="34" charset="-122"/>
              </a:rPr>
              <a:t>程序中有定义和引用的符号</a:t>
            </a:r>
            <a:r>
              <a:rPr lang="en-US" altLang="zh-CN" sz="2200" kern="0" dirty="0" smtClean="0">
                <a:latin typeface="微软雅黑" pitchFamily="34" charset="-122"/>
                <a:ea typeface="微软雅黑" pitchFamily="34" charset="-122"/>
              </a:rPr>
              <a:t> (</a:t>
            </a:r>
            <a:r>
              <a:rPr lang="zh-CN" altLang="en-US" sz="2200" kern="0" dirty="0" smtClean="0">
                <a:latin typeface="微软雅黑" pitchFamily="34" charset="-122"/>
                <a:ea typeface="微软雅黑" pitchFamily="34" charset="-122"/>
              </a:rPr>
              <a:t>包括变量和函数等</a:t>
            </a:r>
            <a:r>
              <a:rPr lang="en-US" altLang="zh-CN" sz="2200" kern="0" dirty="0" smtClean="0">
                <a:latin typeface="微软雅黑" pitchFamily="34" charset="-122"/>
                <a:ea typeface="微软雅黑" pitchFamily="34" charset="-122"/>
              </a:rPr>
              <a:t>)</a:t>
            </a:r>
            <a:endParaRPr lang="zh-CN" altLang="en-US" sz="2200" kern="0" dirty="0" smtClean="0">
              <a:latin typeface="微软雅黑" pitchFamily="34" charset="-122"/>
              <a:ea typeface="微软雅黑" pitchFamily="34" charset="-122"/>
            </a:endParaRPr>
          </a:p>
          <a:p>
            <a:pPr lvl="2">
              <a:lnSpc>
                <a:spcPct val="100000"/>
              </a:lnSpc>
            </a:pPr>
            <a:r>
              <a:rPr lang="en-US" altLang="zh-CN" sz="2000" kern="0" dirty="0" smtClean="0">
                <a:latin typeface="微软雅黑" pitchFamily="34" charset="-122"/>
                <a:ea typeface="微软雅黑" pitchFamily="34" charset="-122"/>
              </a:rPr>
              <a:t>void swap() {…}  /* </a:t>
            </a:r>
            <a:r>
              <a:rPr lang="zh-CN" altLang="en-US" sz="2000" kern="0" dirty="0" smtClean="0">
                <a:latin typeface="微软雅黑" pitchFamily="34" charset="-122"/>
                <a:ea typeface="微软雅黑" pitchFamily="34" charset="-122"/>
              </a:rPr>
              <a:t>定义符号</a:t>
            </a:r>
            <a:r>
              <a:rPr lang="en-US" altLang="zh-CN" sz="2000" kern="0" dirty="0" smtClean="0">
                <a:latin typeface="微软雅黑" pitchFamily="34" charset="-122"/>
                <a:ea typeface="微软雅黑" pitchFamily="34" charset="-122"/>
              </a:rPr>
              <a:t>swap */</a:t>
            </a:r>
          </a:p>
          <a:p>
            <a:pPr lvl="2">
              <a:lnSpc>
                <a:spcPct val="100000"/>
              </a:lnSpc>
            </a:pPr>
            <a:r>
              <a:rPr lang="en-US" altLang="zh-CN" sz="2000" kern="0" dirty="0" smtClean="0">
                <a:latin typeface="微软雅黑" pitchFamily="34" charset="-122"/>
                <a:ea typeface="微软雅黑" pitchFamily="34" charset="-122"/>
              </a:rPr>
              <a:t>swap();          /* </a:t>
            </a:r>
            <a:r>
              <a:rPr lang="zh-CN" altLang="en-US" sz="2000" kern="0" dirty="0" smtClean="0">
                <a:latin typeface="微软雅黑" pitchFamily="34" charset="-122"/>
                <a:ea typeface="微软雅黑" pitchFamily="34" charset="-122"/>
              </a:rPr>
              <a:t>引用符号</a:t>
            </a:r>
            <a:r>
              <a:rPr lang="en-US" altLang="zh-CN" sz="2000" kern="0" dirty="0" smtClean="0">
                <a:latin typeface="微软雅黑" pitchFamily="34" charset="-122"/>
                <a:ea typeface="微软雅黑" pitchFamily="34" charset="-122"/>
              </a:rPr>
              <a:t>swap */</a:t>
            </a:r>
          </a:p>
          <a:p>
            <a:pPr lvl="2">
              <a:lnSpc>
                <a:spcPct val="100000"/>
              </a:lnSpc>
            </a:pPr>
            <a:r>
              <a:rPr lang="en-US" altLang="zh-CN" sz="2000" kern="0" dirty="0" err="1" smtClean="0">
                <a:latin typeface="微软雅黑" pitchFamily="34" charset="-122"/>
                <a:ea typeface="微软雅黑" pitchFamily="34" charset="-122"/>
              </a:rPr>
              <a:t>int</a:t>
            </a:r>
            <a:r>
              <a:rPr lang="en-US" altLang="zh-CN" sz="2000" kern="0" dirty="0" smtClean="0">
                <a:latin typeface="微软雅黑" pitchFamily="34" charset="-122"/>
                <a:ea typeface="微软雅黑" pitchFamily="34" charset="-122"/>
              </a:rPr>
              <a:t> *</a:t>
            </a:r>
            <a:r>
              <a:rPr lang="en-US" altLang="zh-CN" sz="2000" kern="0" dirty="0" err="1" smtClean="0">
                <a:latin typeface="微软雅黑" pitchFamily="34" charset="-122"/>
                <a:ea typeface="微软雅黑" pitchFamily="34" charset="-122"/>
              </a:rPr>
              <a:t>xp</a:t>
            </a:r>
            <a:r>
              <a:rPr lang="en-US" altLang="zh-CN" sz="2000" kern="0" dirty="0" smtClean="0">
                <a:latin typeface="微软雅黑" pitchFamily="34" charset="-122"/>
                <a:ea typeface="微软雅黑" pitchFamily="34" charset="-122"/>
              </a:rPr>
              <a:t> = &amp;x;    /* </a:t>
            </a:r>
            <a:r>
              <a:rPr lang="zh-CN" altLang="en-US" sz="2000" kern="0" dirty="0" smtClean="0">
                <a:latin typeface="微软雅黑" pitchFamily="34" charset="-122"/>
                <a:ea typeface="微软雅黑" pitchFamily="34" charset="-122"/>
              </a:rPr>
              <a:t>定义符号 </a:t>
            </a:r>
            <a:r>
              <a:rPr lang="en-US" altLang="zh-CN" sz="2000" kern="0" dirty="0" err="1" smtClean="0">
                <a:latin typeface="微软雅黑" pitchFamily="34" charset="-122"/>
                <a:ea typeface="微软雅黑" pitchFamily="34" charset="-122"/>
              </a:rPr>
              <a:t>xp</a:t>
            </a:r>
            <a:r>
              <a:rPr lang="en-US" altLang="zh-CN" sz="2000" kern="0" dirty="0" smtClean="0">
                <a:latin typeface="微软雅黑" pitchFamily="34" charset="-122"/>
                <a:ea typeface="微软雅黑" pitchFamily="34" charset="-122"/>
              </a:rPr>
              <a:t>, </a:t>
            </a:r>
            <a:r>
              <a:rPr lang="zh-CN" altLang="en-US" sz="2000" kern="0" dirty="0" smtClean="0">
                <a:latin typeface="微软雅黑" pitchFamily="34" charset="-122"/>
                <a:ea typeface="微软雅黑" pitchFamily="34" charset="-122"/>
              </a:rPr>
              <a:t>引用符号 </a:t>
            </a:r>
            <a:r>
              <a:rPr lang="en-US" altLang="zh-CN" sz="2000" kern="0" dirty="0" smtClean="0">
                <a:latin typeface="微软雅黑" pitchFamily="34" charset="-122"/>
                <a:ea typeface="微软雅黑" pitchFamily="34" charset="-122"/>
              </a:rPr>
              <a:t>x */</a:t>
            </a:r>
            <a:endParaRPr lang="en-US" altLang="zh-CN" kern="0" dirty="0" smtClean="0">
              <a:latin typeface="微软雅黑" pitchFamily="34" charset="-122"/>
              <a:ea typeface="微软雅黑" pitchFamily="34" charset="-122"/>
            </a:endParaRPr>
          </a:p>
          <a:p>
            <a:pPr lvl="1">
              <a:lnSpc>
                <a:spcPct val="100000"/>
              </a:lnSpc>
            </a:pPr>
            <a:r>
              <a:rPr lang="zh-CN" altLang="en-US" sz="2200" kern="0" dirty="0" smtClean="0">
                <a:latin typeface="微软雅黑" pitchFamily="34" charset="-122"/>
                <a:ea typeface="微软雅黑" pitchFamily="34" charset="-122"/>
              </a:rPr>
              <a:t>编译器将</a:t>
            </a:r>
            <a:r>
              <a:rPr lang="zh-CN" altLang="en-US" sz="2200" kern="0" dirty="0" smtClean="0">
                <a:solidFill>
                  <a:srgbClr val="FF3300"/>
                </a:solidFill>
                <a:latin typeface="微软雅黑" pitchFamily="34" charset="-122"/>
                <a:ea typeface="微软雅黑" pitchFamily="34" charset="-122"/>
              </a:rPr>
              <a:t>定义的符号</a:t>
            </a:r>
            <a:r>
              <a:rPr lang="zh-CN" altLang="en-US" sz="2200" kern="0" dirty="0" smtClean="0">
                <a:latin typeface="微软雅黑" pitchFamily="34" charset="-122"/>
                <a:ea typeface="微软雅黑" pitchFamily="34" charset="-122"/>
              </a:rPr>
              <a:t>存放在一个</a:t>
            </a:r>
            <a:r>
              <a:rPr lang="zh-CN" altLang="en-US" sz="2200" kern="0" dirty="0" smtClean="0">
                <a:solidFill>
                  <a:srgbClr val="FF3300"/>
                </a:solidFill>
                <a:latin typeface="微软雅黑" pitchFamily="34" charset="-122"/>
                <a:ea typeface="微软雅黑" pitchFamily="34" charset="-122"/>
              </a:rPr>
              <a:t>符号表</a:t>
            </a:r>
            <a:r>
              <a:rPr lang="zh-CN" altLang="en-US" sz="2200" kern="0" dirty="0" smtClean="0">
                <a:latin typeface="微软雅黑" pitchFamily="34" charset="-122"/>
                <a:ea typeface="微软雅黑" pitchFamily="34" charset="-122"/>
              </a:rPr>
              <a:t>（ </a:t>
            </a:r>
            <a:r>
              <a:rPr lang="en-US" altLang="zh-CN" sz="2200" kern="0" dirty="0" smtClean="0">
                <a:latin typeface="微软雅黑" pitchFamily="34" charset="-122"/>
                <a:ea typeface="微软雅黑" pitchFamily="34" charset="-122"/>
              </a:rPr>
              <a:t>symbol table</a:t>
            </a:r>
            <a:r>
              <a:rPr lang="zh-CN" altLang="en-US" sz="2200" kern="0" dirty="0" smtClean="0">
                <a:latin typeface="微软雅黑" pitchFamily="34" charset="-122"/>
                <a:ea typeface="微软雅黑" pitchFamily="34" charset="-122"/>
              </a:rPr>
              <a:t>）中</a:t>
            </a:r>
            <a:r>
              <a:rPr lang="en-US" altLang="zh-CN" sz="2200" kern="0" dirty="0" smtClean="0">
                <a:latin typeface="微软雅黑" pitchFamily="34" charset="-122"/>
                <a:ea typeface="微软雅黑" pitchFamily="34" charset="-122"/>
              </a:rPr>
              <a:t>.</a:t>
            </a:r>
          </a:p>
          <a:p>
            <a:pPr lvl="2">
              <a:lnSpc>
                <a:spcPct val="100000"/>
              </a:lnSpc>
              <a:buFontTx/>
              <a:buChar char="–"/>
            </a:pPr>
            <a:r>
              <a:rPr lang="zh-CN" altLang="en-US" sz="2200" kern="0" dirty="0" smtClean="0">
                <a:latin typeface="微软雅黑" pitchFamily="34" charset="-122"/>
                <a:ea typeface="微软雅黑" pitchFamily="34" charset="-122"/>
              </a:rPr>
              <a:t>符号表是一个结构数组</a:t>
            </a:r>
          </a:p>
          <a:p>
            <a:pPr lvl="2">
              <a:lnSpc>
                <a:spcPct val="100000"/>
              </a:lnSpc>
              <a:buFontTx/>
              <a:buChar char="–"/>
            </a:pPr>
            <a:r>
              <a:rPr lang="zh-CN" altLang="en-US" sz="2200" kern="0" dirty="0" smtClean="0">
                <a:latin typeface="微软雅黑" pitchFamily="34" charset="-122"/>
                <a:ea typeface="微软雅黑" pitchFamily="34" charset="-122"/>
              </a:rPr>
              <a:t>每个表项包含符号名、</a:t>
            </a:r>
            <a:r>
              <a:rPr lang="zh-CN" altLang="en-US" sz="2200" kern="0" dirty="0" smtClean="0">
                <a:solidFill>
                  <a:srgbClr val="CC3300"/>
                </a:solidFill>
                <a:latin typeface="微软雅黑" pitchFamily="34" charset="-122"/>
                <a:ea typeface="微软雅黑" pitchFamily="34" charset="-122"/>
              </a:rPr>
              <a:t>长度和位置</a:t>
            </a:r>
            <a:r>
              <a:rPr lang="zh-CN" altLang="en-US" sz="2200" kern="0" dirty="0" smtClean="0">
                <a:latin typeface="微软雅黑" pitchFamily="34" charset="-122"/>
                <a:ea typeface="微软雅黑" pitchFamily="34" charset="-122"/>
              </a:rPr>
              <a:t>等信息</a:t>
            </a:r>
            <a:endParaRPr lang="en-US" altLang="zh-CN" sz="2200" kern="0" dirty="0" smtClean="0">
              <a:latin typeface="微软雅黑" pitchFamily="34" charset="-122"/>
              <a:ea typeface="微软雅黑" pitchFamily="34" charset="-122"/>
            </a:endParaRPr>
          </a:p>
          <a:p>
            <a:pPr lvl="1">
              <a:lnSpc>
                <a:spcPct val="100000"/>
              </a:lnSpc>
            </a:pPr>
            <a:r>
              <a:rPr lang="zh-CN" altLang="en-US" sz="2200" kern="0" dirty="0" smtClean="0">
                <a:latin typeface="微软雅黑" pitchFamily="34" charset="-122"/>
                <a:ea typeface="微软雅黑" pitchFamily="34" charset="-122"/>
              </a:rPr>
              <a:t>链接器将每个</a:t>
            </a:r>
            <a:r>
              <a:rPr lang="zh-CN" altLang="en-US" sz="2200" kern="0" dirty="0" smtClean="0">
                <a:solidFill>
                  <a:srgbClr val="FF3300"/>
                </a:solidFill>
                <a:latin typeface="微软雅黑" pitchFamily="34" charset="-122"/>
                <a:ea typeface="微软雅黑" pitchFamily="34" charset="-122"/>
              </a:rPr>
              <a:t>符号的引用</a:t>
            </a:r>
            <a:r>
              <a:rPr lang="zh-CN" altLang="en-US" sz="2200" kern="0" dirty="0" smtClean="0">
                <a:latin typeface="微软雅黑" pitchFamily="34" charset="-122"/>
                <a:ea typeface="微软雅黑" pitchFamily="34" charset="-122"/>
              </a:rPr>
              <a:t>都与一个确定的</a:t>
            </a:r>
            <a:r>
              <a:rPr lang="zh-CN" altLang="en-US" sz="2200" kern="0" dirty="0" smtClean="0">
                <a:solidFill>
                  <a:srgbClr val="FF3300"/>
                </a:solidFill>
                <a:latin typeface="微软雅黑" pitchFamily="34" charset="-122"/>
                <a:ea typeface="微软雅黑" pitchFamily="34" charset="-122"/>
              </a:rPr>
              <a:t>符号定义</a:t>
            </a:r>
            <a:r>
              <a:rPr lang="zh-CN" altLang="en-US" sz="2200" kern="0" dirty="0" smtClean="0">
                <a:latin typeface="微软雅黑" pitchFamily="34" charset="-122"/>
                <a:ea typeface="微软雅黑" pitchFamily="34" charset="-122"/>
              </a:rPr>
              <a:t>建立关联</a:t>
            </a:r>
          </a:p>
          <a:p>
            <a:endParaRPr lang="en-US" dirty="0"/>
          </a:p>
        </p:txBody>
      </p:sp>
    </p:spTree>
    <p:extLst>
      <p:ext uri="{BB962C8B-B14F-4D97-AF65-F5344CB8AC3E}">
        <p14:creationId xmlns:p14="http://schemas.microsoft.com/office/powerpoint/2010/main" val="429871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xfrm>
            <a:off x="1263650" y="725488"/>
            <a:ext cx="4775200" cy="3581400"/>
          </a:xfrm>
          <a:ln/>
        </p:spPr>
      </p:sp>
      <p:sp>
        <p:nvSpPr>
          <p:cNvPr id="246787" name="Rectangle 3"/>
          <p:cNvSpPr>
            <a:spLocks noGrp="1" noChangeArrowheads="1"/>
          </p:cNvSpPr>
          <p:nvPr>
            <p:ph type="body" idx="1"/>
          </p:nvPr>
        </p:nvSpPr>
        <p:spPr/>
        <p:txBody>
          <a:bodyPr/>
          <a:lstStyle/>
          <a:p>
            <a:r>
              <a:rPr lang="en-US" smtClean="0"/>
              <a:t>Try:</a:t>
            </a:r>
          </a:p>
          <a:p>
            <a:endParaRPr lang="en-US" smtClean="0"/>
          </a:p>
          <a:p>
            <a:r>
              <a:rPr lang="en-US" err="1" smtClean="0"/>
              <a:t>objdump</a:t>
            </a:r>
            <a:r>
              <a:rPr lang="en-US" baseline="0" smtClean="0"/>
              <a:t> –t </a:t>
            </a:r>
            <a:r>
              <a:rPr lang="en-US" baseline="0" err="1" smtClean="0"/>
              <a:t>main.o</a:t>
            </a:r>
            <a:endParaRPr lang="en-US" baseline="0" smtClean="0"/>
          </a:p>
          <a:p>
            <a:r>
              <a:rPr lang="en-US" baseline="0" err="1" smtClean="0"/>
              <a:t>objdump</a:t>
            </a:r>
            <a:r>
              <a:rPr lang="en-US" baseline="0" smtClean="0"/>
              <a:t> –t </a:t>
            </a:r>
            <a:r>
              <a:rPr lang="en-US" baseline="0" err="1" smtClean="0"/>
              <a:t>sum.o</a:t>
            </a:r>
            <a:endParaRPr lang="en-US" baseline="0" smtClean="0"/>
          </a:p>
          <a:p>
            <a:endParaRPr lang="en-US" baseline="0" smtClean="0"/>
          </a:p>
          <a:p>
            <a:endParaRPr lang="en-US"/>
          </a:p>
        </p:txBody>
      </p:sp>
    </p:spTree>
    <p:extLst>
      <p:ext uri="{BB962C8B-B14F-4D97-AF65-F5344CB8AC3E}">
        <p14:creationId xmlns:p14="http://schemas.microsoft.com/office/powerpoint/2010/main" val="207633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xfrm>
            <a:off x="1263650" y="725488"/>
            <a:ext cx="4775200" cy="3581400"/>
          </a:xfrm>
          <a:ln/>
        </p:spPr>
      </p:sp>
      <p:sp>
        <p:nvSpPr>
          <p:cNvPr id="283651" name="Rectangle 3"/>
          <p:cNvSpPr>
            <a:spLocks noGrp="1" noChangeArrowheads="1"/>
          </p:cNvSpPr>
          <p:nvPr>
            <p:ph type="body" idx="1"/>
          </p:nvPr>
        </p:nvSpPr>
        <p:spPr/>
        <p:txBody>
          <a:bodyPr/>
          <a:lstStyle/>
          <a:p>
            <a:pPr lvl="1"/>
            <a:r>
              <a:rPr lang="zh-CN" altLang="en-US" sz="2200" kern="0" dirty="0" smtClean="0">
                <a:latin typeface="微软雅黑" pitchFamily="34" charset="-122"/>
                <a:ea typeface="微软雅黑" pitchFamily="34" charset="-122"/>
              </a:rPr>
              <a:t>将多个代码段与数据段分别</a:t>
            </a:r>
            <a:r>
              <a:rPr lang="zh-CN" altLang="en-US" sz="2200" kern="0" dirty="0" smtClean="0">
                <a:solidFill>
                  <a:srgbClr val="FF0000"/>
                </a:solidFill>
                <a:latin typeface="微软雅黑" pitchFamily="34" charset="-122"/>
                <a:ea typeface="微软雅黑" pitchFamily="34" charset="-122"/>
              </a:rPr>
              <a:t>合并为</a:t>
            </a:r>
            <a:r>
              <a:rPr lang="zh-CN" altLang="en-US" sz="2200" kern="0" dirty="0" smtClean="0">
                <a:latin typeface="微软雅黑" pitchFamily="34" charset="-122"/>
                <a:ea typeface="微软雅黑" pitchFamily="34" charset="-122"/>
              </a:rPr>
              <a:t>一个单独的代码段和数据段</a:t>
            </a:r>
            <a:endParaRPr lang="en-US" altLang="zh-CN" sz="2200" kern="0" dirty="0" smtClean="0">
              <a:latin typeface="微软雅黑" pitchFamily="34" charset="-122"/>
              <a:ea typeface="微软雅黑" pitchFamily="34" charset="-122"/>
            </a:endParaRPr>
          </a:p>
          <a:p>
            <a:pPr lvl="1"/>
            <a:r>
              <a:rPr lang="zh-CN" altLang="en-US" sz="2200" kern="0" dirty="0" smtClean="0">
                <a:latin typeface="微软雅黑" pitchFamily="34" charset="-122"/>
                <a:ea typeface="微软雅黑" pitchFamily="34" charset="-122"/>
              </a:rPr>
              <a:t>计算每个定义的符号在虚拟地址空间中的</a:t>
            </a:r>
            <a:r>
              <a:rPr lang="zh-CN" altLang="en-US" sz="2200" kern="0" dirty="0" smtClean="0">
                <a:solidFill>
                  <a:srgbClr val="FF3300"/>
                </a:solidFill>
                <a:latin typeface="微软雅黑" pitchFamily="34" charset="-122"/>
                <a:ea typeface="微软雅黑" pitchFamily="34" charset="-122"/>
              </a:rPr>
              <a:t>绝对地址</a:t>
            </a:r>
          </a:p>
          <a:p>
            <a:pPr lvl="1"/>
            <a:r>
              <a:rPr lang="zh-CN" altLang="en-US" sz="2200" kern="0" dirty="0" smtClean="0">
                <a:latin typeface="微软雅黑" pitchFamily="34" charset="-122"/>
                <a:ea typeface="微软雅黑" pitchFamily="34" charset="-122"/>
              </a:rPr>
              <a:t>将可执行文件中符号引用处的地址</a:t>
            </a:r>
            <a:r>
              <a:rPr lang="zh-CN" altLang="en-US" sz="2200" kern="0" dirty="0" smtClean="0">
                <a:solidFill>
                  <a:srgbClr val="FF0000"/>
                </a:solidFill>
                <a:latin typeface="微软雅黑" pitchFamily="34" charset="-122"/>
                <a:ea typeface="微软雅黑" pitchFamily="34" charset="-122"/>
              </a:rPr>
              <a:t>修改为重定位后的地址信息</a:t>
            </a:r>
            <a:endParaRPr lang="en-US" altLang="zh-CN" sz="2200" kern="0" dirty="0" smtClean="0">
              <a:solidFill>
                <a:srgbClr val="FF0000"/>
              </a:solidFill>
              <a:latin typeface="微软雅黑" pitchFamily="34" charset="-122"/>
              <a:ea typeface="微软雅黑" pitchFamily="34" charset="-122"/>
            </a:endParaRPr>
          </a:p>
          <a:p>
            <a:endParaRPr lang="en-US" dirty="0"/>
          </a:p>
        </p:txBody>
      </p:sp>
    </p:spTree>
    <p:extLst>
      <p:ext uri="{BB962C8B-B14F-4D97-AF65-F5344CB8AC3E}">
        <p14:creationId xmlns:p14="http://schemas.microsoft.com/office/powerpoint/2010/main" val="3967615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1369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smtClean="0">
                <a:latin typeface="Calibri" pitchFamily="34" charset="0"/>
              </a:rPr>
              <a:t>Bryant</a:t>
            </a:r>
            <a:r>
              <a:rPr lang="en-US" sz="1000" b="0" i="0" baseline="0" smtClean="0">
                <a:latin typeface="Calibri" pitchFamily="34" charset="0"/>
              </a:rPr>
              <a:t> and </a:t>
            </a:r>
            <a:r>
              <a:rPr lang="en-US" sz="1000" b="0" i="0" baseline="0" err="1" smtClean="0">
                <a:latin typeface="Calibri" pitchFamily="34" charset="0"/>
              </a:rPr>
              <a:t>O’Hallaron</a:t>
            </a:r>
            <a:r>
              <a:rPr lang="en-US" sz="1000" b="0" i="0" baseline="0" smtClean="0">
                <a:latin typeface="Calibri" pitchFamily="34" charset="0"/>
              </a:rPr>
              <a:t>, Computer Systems: A Programmer’s Perspective, Third Edition</a:t>
            </a:r>
            <a:endParaRPr lang="en-US" sz="1000" b="0" i="0" smtClean="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ecurity.googleblog.com/2016/02/cve-2015-7547-glibc-getaddrinfo-stack.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708150"/>
            <a:ext cx="7772400" cy="1720850"/>
          </a:xfrm>
        </p:spPr>
        <p:txBody>
          <a:bodyPr/>
          <a:lstStyle/>
          <a:p>
            <a:pPr marL="0" indent="0"/>
            <a:r>
              <a:rPr lang="en-US" dirty="0" smtClean="0"/>
              <a:t>Linking</a:t>
            </a:r>
            <a:br>
              <a:rPr lang="en-US" dirty="0" smtClean="0"/>
            </a:br>
            <a:r>
              <a:rPr lang="en-US" dirty="0" smtClean="0"/>
              <a:t/>
            </a:r>
            <a:br>
              <a:rPr lang="en-US" dirty="0" smtClean="0"/>
            </a:br>
            <a:r>
              <a:rPr lang="en-US" sz="2000" b="0" dirty="0" smtClean="0"/>
              <a:t>15-213: Introduction to Computer Systems</a:t>
            </a:r>
            <a:r>
              <a:rPr lang="en-US" b="0" dirty="0" smtClean="0"/>
              <a:t/>
            </a:r>
            <a:br>
              <a:rPr lang="en-US" b="0" dirty="0" smtClean="0"/>
            </a:br>
            <a:r>
              <a:rPr lang="en-US" sz="2000" b="0" dirty="0" smtClean="0"/>
              <a:t>13</a:t>
            </a:r>
            <a:r>
              <a:rPr lang="en-US" sz="2000" b="0" baseline="30000" dirty="0" smtClean="0"/>
              <a:t>th</a:t>
            </a:r>
            <a:r>
              <a:rPr lang="en-US" sz="2000" b="0" dirty="0" smtClean="0"/>
              <a:t> Lecture, October 10th, 2017</a:t>
            </a:r>
          </a:p>
        </p:txBody>
      </p:sp>
      <p:sp>
        <p:nvSpPr>
          <p:cNvPr id="9219" name="Subtitle 2"/>
          <p:cNvSpPr>
            <a:spLocks noGrp="1"/>
          </p:cNvSpPr>
          <p:nvPr>
            <p:ph type="subTitle" idx="1"/>
          </p:nvPr>
        </p:nvSpPr>
        <p:spPr>
          <a:xfrm>
            <a:off x="685800" y="3886200"/>
            <a:ext cx="7678738" cy="1752600"/>
          </a:xfrm>
        </p:spPr>
        <p:txBody>
          <a:bodyPr/>
          <a:lstStyle/>
          <a:p>
            <a:r>
              <a:rPr lang="en-US" b="1" dirty="0" smtClean="0"/>
              <a:t>Instructor:</a:t>
            </a:r>
            <a:r>
              <a:rPr lang="en-US" dirty="0" smtClean="0"/>
              <a:t> </a:t>
            </a:r>
          </a:p>
          <a:p>
            <a:r>
              <a:rPr lang="en-US" dirty="0" smtClean="0"/>
              <a:t>Randy Bryant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smtClean="0"/>
              <a:t>What Do Linkers Do? (cont)</a:t>
            </a:r>
            <a:endParaRPr lang="en-US"/>
          </a:p>
        </p:txBody>
      </p:sp>
      <p:sp>
        <p:nvSpPr>
          <p:cNvPr id="280579" name="Rectangle 3"/>
          <p:cNvSpPr>
            <a:spLocks noGrp="1" noChangeArrowheads="1"/>
          </p:cNvSpPr>
          <p:nvPr>
            <p:ph type="body" idx="1"/>
          </p:nvPr>
        </p:nvSpPr>
        <p:spPr/>
        <p:txBody>
          <a:bodyPr/>
          <a:lstStyle/>
          <a:p>
            <a:r>
              <a:rPr lang="en-US" dirty="0" smtClean="0"/>
              <a:t>Step 2: Relocation</a:t>
            </a:r>
          </a:p>
          <a:p>
            <a:pPr lvl="1"/>
            <a:endParaRPr lang="en-US" dirty="0" smtClean="0"/>
          </a:p>
          <a:p>
            <a:pPr lvl="1"/>
            <a:r>
              <a:rPr lang="en-US" dirty="0" smtClean="0"/>
              <a:t>Merges separate code and data sections into single sections</a:t>
            </a:r>
          </a:p>
          <a:p>
            <a:pPr lvl="1"/>
            <a:endParaRPr lang="en-US" dirty="0" smtClean="0"/>
          </a:p>
          <a:p>
            <a:pPr lvl="1"/>
            <a:r>
              <a:rPr lang="en-US" dirty="0" smtClean="0"/>
              <a:t>Relocates symbols from their </a:t>
            </a:r>
            <a:r>
              <a:rPr lang="en-US" b="1" dirty="0" smtClean="0">
                <a:solidFill>
                  <a:srgbClr val="FF0000"/>
                </a:solidFill>
              </a:rPr>
              <a:t>relative locations </a:t>
            </a:r>
            <a:r>
              <a:rPr lang="en-US" dirty="0" smtClean="0"/>
              <a:t>in the </a:t>
            </a:r>
            <a:r>
              <a:rPr lang="en-US" dirty="0" smtClean="0">
                <a:latin typeface="Courier New"/>
                <a:cs typeface="Courier New"/>
              </a:rPr>
              <a:t>.o</a:t>
            </a:r>
            <a:r>
              <a:rPr lang="en-US" dirty="0" smtClean="0"/>
              <a:t> files to their final </a:t>
            </a:r>
            <a:r>
              <a:rPr lang="en-US" b="1" dirty="0" smtClean="0">
                <a:solidFill>
                  <a:srgbClr val="FF0000"/>
                </a:solidFill>
              </a:rPr>
              <a:t>absolute memory locations </a:t>
            </a:r>
            <a:r>
              <a:rPr lang="en-US" dirty="0" smtClean="0"/>
              <a:t>in the executable.</a:t>
            </a:r>
          </a:p>
          <a:p>
            <a:pPr lvl="1"/>
            <a:endParaRPr lang="en-US" dirty="0" smtClean="0"/>
          </a:p>
          <a:p>
            <a:pPr lvl="1"/>
            <a:r>
              <a:rPr lang="en-US" dirty="0" smtClean="0"/>
              <a:t>Updates all references to these symbols to reflect their new positions.</a:t>
            </a:r>
          </a:p>
          <a:p>
            <a:endParaRPr lang="en-US" dirty="0"/>
          </a:p>
        </p:txBody>
      </p:sp>
      <p:sp>
        <p:nvSpPr>
          <p:cNvPr id="2" name="TextBox 1"/>
          <p:cNvSpPr txBox="1"/>
          <p:nvPr/>
        </p:nvSpPr>
        <p:spPr>
          <a:xfrm>
            <a:off x="396875" y="5331767"/>
            <a:ext cx="5978469" cy="461665"/>
          </a:xfrm>
          <a:prstGeom prst="rect">
            <a:avLst/>
          </a:prstGeom>
          <a:noFill/>
        </p:spPr>
        <p:txBody>
          <a:bodyPr wrap="none" rtlCol="0">
            <a:spAutoFit/>
          </a:bodyPr>
          <a:lstStyle/>
          <a:p>
            <a:r>
              <a:rPr lang="en-US" smtClean="0">
                <a:latin typeface="Calibri" pitchFamily="34" charset="0"/>
              </a:rPr>
              <a:t>Let’s look at these two steps in more detail….</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404813"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Step 1: Symbol Resolution</a:t>
            </a:r>
            <a:endParaRPr lang="en-GB" dirty="0"/>
          </a:p>
        </p:txBody>
      </p:sp>
      <p:sp>
        <p:nvSpPr>
          <p:cNvPr id="6146" name="Rectangle 2"/>
          <p:cNvSpPr>
            <a:spLocks noChangeArrowheads="1"/>
          </p:cNvSpPr>
          <p:nvPr/>
        </p:nvSpPr>
        <p:spPr bwMode="auto">
          <a:xfrm>
            <a:off x="118002" y="2702650"/>
            <a:ext cx="4369846" cy="258750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sum</a:t>
            </a:r>
            <a:r>
              <a:rPr lang="en-US" sz="1800">
                <a:solidFill>
                  <a:srgbClr val="000000"/>
                </a:solidFill>
                <a:latin typeface="Courier New"/>
                <a:cs typeface="Courier New"/>
              </a:rPr>
              <a:t>(</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a</a:t>
            </a:r>
            <a:r>
              <a:rPr lang="en-US" sz="1800">
                <a:solidFill>
                  <a:srgbClr val="000000"/>
                </a:solidFill>
                <a:latin typeface="Courier New"/>
                <a:cs typeface="Courier New"/>
              </a:rPr>
              <a:t>, </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n</a:t>
            </a:r>
            <a:r>
              <a:rPr lang="en-US" sz="1800">
                <a:solidFill>
                  <a:srgbClr val="000000"/>
                </a:solidFill>
                <a:latin typeface="Courier New"/>
                <a:cs typeface="Courier New"/>
              </a:rPr>
              <a:t>);</a:t>
            </a:r>
          </a:p>
          <a:p>
            <a:endParaRPr lang="en-US" sz="1800">
              <a:solidFill>
                <a:srgbClr val="000000"/>
              </a:solidFill>
              <a:latin typeface="Courier New"/>
              <a:cs typeface="Courier New"/>
            </a:endParaRPr>
          </a:p>
          <a:p>
            <a:r>
              <a:rPr lang="hu-HU" sz="1800">
                <a:solidFill>
                  <a:srgbClr val="2D961E"/>
                </a:solidFill>
                <a:latin typeface="Courier New"/>
                <a:cs typeface="Courier New"/>
              </a:rPr>
              <a:t>int</a:t>
            </a:r>
            <a:r>
              <a:rPr lang="hu-HU" sz="1800">
                <a:solidFill>
                  <a:srgbClr val="000000"/>
                </a:solidFill>
                <a:latin typeface="Courier New"/>
                <a:cs typeface="Courier New"/>
              </a:rPr>
              <a:t> </a:t>
            </a:r>
            <a:r>
              <a:rPr lang="hu-HU" sz="1800">
                <a:solidFill>
                  <a:srgbClr val="C1651C"/>
                </a:solidFill>
                <a:latin typeface="Courier New"/>
                <a:cs typeface="Courier New"/>
              </a:rPr>
              <a:t>array</a:t>
            </a:r>
            <a:r>
              <a:rPr lang="hu-HU" sz="1800">
                <a:solidFill>
                  <a:srgbClr val="000000"/>
                </a:solidFill>
                <a:latin typeface="Courier New"/>
                <a:cs typeface="Courier New"/>
              </a:rPr>
              <a:t>[2] = {1, 2};</a:t>
            </a:r>
          </a:p>
          <a:p>
            <a:endParaRPr lang="hu-HU" sz="1800">
              <a:solidFill>
                <a:srgbClr val="000000"/>
              </a:solidFill>
              <a:latin typeface="Courier New"/>
              <a:cs typeface="Courier New"/>
            </a:endParaRPr>
          </a:p>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smtClean="0">
                <a:solidFill>
                  <a:srgbClr val="4A00FF"/>
                </a:solidFill>
                <a:latin typeface="Courier New"/>
                <a:cs typeface="Courier New"/>
              </a:rPr>
              <a:t>main</a:t>
            </a:r>
            <a:r>
              <a:rPr lang="en-US" sz="1800" smtClean="0">
                <a:solidFill>
                  <a:srgbClr val="000000"/>
                </a:solidFill>
                <a:latin typeface="Courier New"/>
                <a:cs typeface="Courier New"/>
              </a:rPr>
              <a:t>(</a:t>
            </a:r>
            <a:r>
              <a:rPr lang="en-US" sz="1800" err="1" smtClean="0">
                <a:solidFill>
                  <a:srgbClr val="000000"/>
                </a:solidFill>
                <a:latin typeface="Courier New"/>
                <a:cs typeface="Courier New"/>
              </a:rPr>
              <a:t>int</a:t>
            </a:r>
            <a:r>
              <a:rPr lang="en-US" sz="1800" smtClean="0">
                <a:solidFill>
                  <a:srgbClr val="000000"/>
                </a:solidFill>
                <a:latin typeface="Courier New"/>
                <a:cs typeface="Courier New"/>
              </a:rPr>
              <a:t> </a:t>
            </a:r>
            <a:r>
              <a:rPr lang="en-US" sz="1800" err="1" smtClean="0">
                <a:solidFill>
                  <a:srgbClr val="000000"/>
                </a:solidFill>
                <a:latin typeface="Courier New"/>
                <a:cs typeface="Courier New"/>
              </a:rPr>
              <a:t>argc,char</a:t>
            </a:r>
            <a:r>
              <a:rPr lang="en-US" sz="1800" smtClean="0">
                <a:solidFill>
                  <a:srgbClr val="000000"/>
                </a:solidFill>
                <a:latin typeface="Courier New"/>
                <a:cs typeface="Courier New"/>
              </a:rPr>
              <a:t> **</a:t>
            </a:r>
            <a:r>
              <a:rPr lang="en-US" sz="1800" err="1" smtClean="0">
                <a:solidFill>
                  <a:srgbClr val="000000"/>
                </a:solidFill>
                <a:latin typeface="Courier New"/>
                <a:cs typeface="Courier New"/>
              </a:rPr>
              <a:t>argv</a:t>
            </a:r>
            <a:r>
              <a:rPr lang="en-US" sz="1800" smtClean="0">
                <a:solidFill>
                  <a:srgbClr val="000000"/>
                </a:solidFill>
                <a:latin typeface="Courier New"/>
                <a:cs typeface="Courier New"/>
              </a:rPr>
              <a:t>)</a:t>
            </a:r>
            <a:endParaRPr lang="en-US" sz="1800">
              <a:solidFill>
                <a:srgbClr val="000000"/>
              </a:solidFill>
              <a:latin typeface="Courier New"/>
              <a:cs typeface="Courier New"/>
            </a:endParaRP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val</a:t>
            </a:r>
            <a:r>
              <a:rPr lang="fr-FR" sz="1800">
                <a:solidFill>
                  <a:srgbClr val="000000"/>
                </a:solidFill>
                <a:latin typeface="Courier New"/>
                <a:cs typeface="Courier New"/>
              </a:rPr>
              <a:t> = </a:t>
            </a:r>
            <a:r>
              <a:rPr lang="fr-FR" sz="1800" err="1">
                <a:solidFill>
                  <a:srgbClr val="000000"/>
                </a:solidFill>
                <a:latin typeface="Courier New"/>
                <a:cs typeface="Courier New"/>
              </a:rPr>
              <a:t>sum</a:t>
            </a:r>
            <a:r>
              <a:rPr lang="fr-FR" sz="1800">
                <a:solidFill>
                  <a:srgbClr val="000000"/>
                </a:solidFill>
                <a:latin typeface="Courier New"/>
                <a:cs typeface="Courier New"/>
              </a:rPr>
              <a:t>(</a:t>
            </a:r>
            <a:r>
              <a:rPr lang="fr-FR" sz="1800" err="1">
                <a:solidFill>
                  <a:srgbClr val="000000"/>
                </a:solidFill>
                <a:latin typeface="Courier New"/>
                <a:cs typeface="Courier New"/>
              </a:rPr>
              <a:t>array</a:t>
            </a:r>
            <a:r>
              <a:rPr lang="fr-FR" sz="1800">
                <a:solidFill>
                  <a:srgbClr val="000000"/>
                </a:solidFill>
                <a:latin typeface="Courier New"/>
                <a:cs typeface="Courier New"/>
              </a:rPr>
              <a:t>, 2);</a:t>
            </a:r>
          </a:p>
          <a:p>
            <a:r>
              <a:rPr lang="fr-FR" sz="1800">
                <a:solidFill>
                  <a:srgbClr val="000000"/>
                </a:solidFill>
                <a:latin typeface="Courier New"/>
                <a:cs typeface="Courier New"/>
              </a:rPr>
              <a:t>    </a:t>
            </a:r>
            <a:r>
              <a:rPr lang="fr-FR" sz="1800">
                <a:solidFill>
                  <a:srgbClr val="C200FF"/>
                </a:solidFill>
                <a:latin typeface="Courier New"/>
                <a:cs typeface="Courier New"/>
              </a:rPr>
              <a:t>return</a:t>
            </a:r>
            <a:r>
              <a:rPr lang="fr-FR" sz="1800">
                <a:solidFill>
                  <a:srgbClr val="000000"/>
                </a:solidFill>
                <a:latin typeface="Courier New"/>
                <a:cs typeface="Courier New"/>
              </a:rPr>
              <a:t> val;</a:t>
            </a:r>
          </a:p>
          <a:p>
            <a:r>
              <a:rPr lang="fr-FR" sz="1800">
                <a:solidFill>
                  <a:srgbClr val="000000"/>
                </a:solidFill>
                <a:latin typeface="Courier New"/>
                <a:cs typeface="Courier New"/>
              </a:rPr>
              <a:t>}</a:t>
            </a:r>
            <a:endParaRPr lang="en-US" sz="1800">
              <a:latin typeface="Courier New"/>
              <a:cs typeface="Courier New"/>
            </a:endParaRPr>
          </a:p>
        </p:txBody>
      </p:sp>
      <p:sp>
        <p:nvSpPr>
          <p:cNvPr id="6147" name="Rectangle 3"/>
          <p:cNvSpPr>
            <a:spLocks noChangeArrowheads="1"/>
          </p:cNvSpPr>
          <p:nvPr/>
        </p:nvSpPr>
        <p:spPr bwMode="auto">
          <a:xfrm>
            <a:off x="3182093" y="4931144"/>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6149" name="Rectangle 5"/>
          <p:cNvSpPr>
            <a:spLocks noChangeArrowheads="1"/>
          </p:cNvSpPr>
          <p:nvPr/>
        </p:nvSpPr>
        <p:spPr bwMode="auto">
          <a:xfrm>
            <a:off x="4487848" y="2704237"/>
            <a:ext cx="4253301" cy="2587504"/>
          </a:xfrm>
          <a:prstGeom prst="rect">
            <a:avLst/>
          </a:prstGeom>
          <a:solidFill>
            <a:srgbClr val="D5F1CF"/>
          </a:solidFill>
          <a:ln w="3240">
            <a:solidFill>
              <a:srgbClr val="000066"/>
            </a:solidFill>
            <a:miter lim="800000"/>
            <a:headEnd/>
            <a:tailEnd/>
          </a:ln>
          <a:effectLst/>
        </p:spPr>
        <p:txBody>
          <a:bodyPr wrap="none" lIns="90000" tIns="46800" rIns="90000" bIns="46800">
            <a:spAutoFit/>
          </a:bodyPr>
          <a:lstStyle/>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4A00FF"/>
                </a:solidFill>
                <a:latin typeface="Courier New"/>
                <a:cs typeface="Courier New"/>
              </a:rPr>
              <a:t>sum</a:t>
            </a:r>
            <a:r>
              <a:rPr lang="en-US" sz="1800">
                <a:solidFill>
                  <a:srgbClr val="000000"/>
                </a:solidFill>
                <a:latin typeface="Courier New"/>
                <a:cs typeface="Courier New"/>
              </a:rPr>
              <a:t>(</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a</a:t>
            </a:r>
            <a:r>
              <a:rPr lang="en-US" sz="1800">
                <a:solidFill>
                  <a:srgbClr val="000000"/>
                </a:solidFill>
                <a:latin typeface="Courier New"/>
                <a:cs typeface="Courier New"/>
              </a:rPr>
              <a:t>, </a:t>
            </a:r>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a:solidFill>
                  <a:srgbClr val="C1651C"/>
                </a:solidFill>
                <a:latin typeface="Courier New"/>
                <a:cs typeface="Courier New"/>
              </a:rPr>
              <a:t>n</a:t>
            </a:r>
            <a:r>
              <a:rPr lang="en-US" sz="1800">
                <a:solidFill>
                  <a:srgbClr val="000000"/>
                </a:solidFill>
                <a:latin typeface="Courier New"/>
                <a:cs typeface="Courier New"/>
              </a:rPr>
              <a:t>)</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i</a:t>
            </a:r>
            <a:r>
              <a:rPr lang="fr-FR" sz="1800">
                <a:solidFill>
                  <a:srgbClr val="000000"/>
                </a:solidFill>
                <a:latin typeface="Courier New"/>
                <a:cs typeface="Courier New"/>
              </a:rPr>
              <a:t>, </a:t>
            </a:r>
            <a:r>
              <a:rPr lang="fr-FR" sz="1800">
                <a:solidFill>
                  <a:srgbClr val="C1651C"/>
                </a:solidFill>
                <a:latin typeface="Courier New"/>
                <a:cs typeface="Courier New"/>
              </a:rPr>
              <a:t>s</a:t>
            </a:r>
            <a:r>
              <a:rPr lang="fr-FR" sz="1800">
                <a:solidFill>
                  <a:srgbClr val="000000"/>
                </a:solidFill>
                <a:latin typeface="Courier New"/>
                <a:cs typeface="Courier New"/>
              </a:rPr>
              <a:t> = 0;</a:t>
            </a:r>
          </a:p>
          <a:p>
            <a:endParaRPr lang="fr-FR" sz="1800">
              <a:solidFill>
                <a:srgbClr val="000000"/>
              </a:solidFill>
              <a:latin typeface="Courier New"/>
              <a:cs typeface="Courier New"/>
            </a:endParaRPr>
          </a:p>
          <a:p>
            <a:r>
              <a:rPr lang="da-DK" sz="1800">
                <a:solidFill>
                  <a:srgbClr val="000000"/>
                </a:solidFill>
                <a:latin typeface="Courier New"/>
                <a:cs typeface="Courier New"/>
              </a:rPr>
              <a:t>    </a:t>
            </a:r>
            <a:r>
              <a:rPr lang="da-DK" sz="1800">
                <a:solidFill>
                  <a:srgbClr val="C200FF"/>
                </a:solidFill>
                <a:latin typeface="Courier New"/>
                <a:cs typeface="Courier New"/>
              </a:rPr>
              <a:t>for</a:t>
            </a:r>
            <a:r>
              <a:rPr lang="da-DK" sz="1800">
                <a:solidFill>
                  <a:srgbClr val="000000"/>
                </a:solidFill>
                <a:latin typeface="Courier New"/>
                <a:cs typeface="Courier New"/>
              </a:rPr>
              <a:t> (i = 0; i &lt; n; i++) {</a:t>
            </a:r>
          </a:p>
          <a:p>
            <a:r>
              <a:rPr lang="da-DK" sz="1800">
                <a:solidFill>
                  <a:srgbClr val="000000"/>
                </a:solidFill>
                <a:latin typeface="Courier New"/>
                <a:cs typeface="Courier New"/>
              </a:rPr>
              <a:t>        s += a[i];</a:t>
            </a:r>
          </a:p>
          <a:p>
            <a:r>
              <a:rPr lang="da-DK" sz="1800">
                <a:solidFill>
                  <a:srgbClr val="000000"/>
                </a:solidFill>
                <a:latin typeface="Courier New"/>
                <a:cs typeface="Courier New"/>
              </a:rPr>
              <a:t>    }</a:t>
            </a:r>
          </a:p>
          <a:p>
            <a:r>
              <a:rPr lang="is-IS" sz="1800">
                <a:solidFill>
                  <a:srgbClr val="000000"/>
                </a:solidFill>
                <a:latin typeface="Courier New"/>
                <a:cs typeface="Courier New"/>
              </a:rPr>
              <a:t>    </a:t>
            </a:r>
            <a:r>
              <a:rPr lang="is-IS" sz="1800">
                <a:solidFill>
                  <a:srgbClr val="C200FF"/>
                </a:solidFill>
                <a:latin typeface="Courier New"/>
                <a:cs typeface="Courier New"/>
              </a:rPr>
              <a:t>return</a:t>
            </a:r>
            <a:r>
              <a:rPr lang="is-IS" sz="1800">
                <a:solidFill>
                  <a:srgbClr val="000000"/>
                </a:solidFill>
                <a:latin typeface="Courier New"/>
                <a:cs typeface="Courier New"/>
              </a:rPr>
              <a:t> s;</a:t>
            </a:r>
          </a:p>
          <a:p>
            <a:r>
              <a:rPr lang="is-IS" sz="1800">
                <a:solidFill>
                  <a:srgbClr val="000000"/>
                </a:solidFill>
                <a:latin typeface="Courier New"/>
                <a:cs typeface="Courier New"/>
              </a:rPr>
              <a:t>}</a:t>
            </a:r>
          </a:p>
        </p:txBody>
      </p:sp>
      <p:sp>
        <p:nvSpPr>
          <p:cNvPr id="6148" name="Rectangle 4"/>
          <p:cNvSpPr>
            <a:spLocks noChangeArrowheads="1"/>
          </p:cNvSpPr>
          <p:nvPr/>
        </p:nvSpPr>
        <p:spPr bwMode="auto">
          <a:xfrm>
            <a:off x="7758028" y="4913085"/>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grpSp>
        <p:nvGrpSpPr>
          <p:cNvPr id="48" name="Group 47"/>
          <p:cNvGrpSpPr/>
          <p:nvPr/>
        </p:nvGrpSpPr>
        <p:grpSpPr>
          <a:xfrm>
            <a:off x="3016017" y="1217472"/>
            <a:ext cx="1102549" cy="3217056"/>
            <a:chOff x="1523473" y="689057"/>
            <a:chExt cx="1658620" cy="3217056"/>
          </a:xfrm>
        </p:grpSpPr>
        <p:sp>
          <p:nvSpPr>
            <p:cNvPr id="7" name="TextBox 6"/>
            <p:cNvSpPr txBox="1"/>
            <p:nvPr/>
          </p:nvSpPr>
          <p:spPr>
            <a:xfrm>
              <a:off x="1843265" y="689057"/>
              <a:ext cx="1338828" cy="646331"/>
            </a:xfrm>
            <a:prstGeom prst="rect">
              <a:avLst/>
            </a:prstGeom>
            <a:noFill/>
          </p:spPr>
          <p:txBody>
            <a:bodyPr wrap="none" rtlCol="0">
              <a:spAutoFit/>
            </a:bodyPr>
            <a:lstStyle/>
            <a:p>
              <a:r>
                <a:rPr lang="en-US" sz="1800" smtClean="0">
                  <a:solidFill>
                    <a:srgbClr val="990000"/>
                  </a:solidFill>
                  <a:latin typeface="Calibri" pitchFamily="34" charset="0"/>
                </a:rPr>
                <a:t>Referencing </a:t>
              </a:r>
            </a:p>
            <a:p>
              <a:r>
                <a:rPr lang="en-US" sz="1800" smtClean="0">
                  <a:solidFill>
                    <a:srgbClr val="990000"/>
                  </a:solidFill>
                  <a:latin typeface="Calibri" pitchFamily="34" charset="0"/>
                </a:rPr>
                <a:t>a global…</a:t>
              </a:r>
            </a:p>
          </p:txBody>
        </p:sp>
        <p:cxnSp>
          <p:nvCxnSpPr>
            <p:cNvPr id="12" name="Straight Arrow Connector 11"/>
            <p:cNvCxnSpPr>
              <a:stCxn id="7" idx="2"/>
            </p:cNvCxnSpPr>
            <p:nvPr/>
          </p:nvCxnSpPr>
          <p:spPr bwMode="auto">
            <a:xfrm flipH="1">
              <a:off x="1523473" y="1335388"/>
              <a:ext cx="989206" cy="2570725"/>
            </a:xfrm>
            <a:prstGeom prst="straightConnector1">
              <a:avLst/>
            </a:prstGeom>
            <a:noFill/>
            <a:ln w="25400" cap="flat" cmpd="sng" algn="ctr">
              <a:solidFill>
                <a:srgbClr val="990000"/>
              </a:solidFill>
              <a:prstDash val="solid"/>
              <a:round/>
              <a:headEnd type="none" w="med" len="med"/>
              <a:tailEnd type="arrow"/>
            </a:ln>
            <a:effectLst/>
          </p:spPr>
        </p:cxnSp>
      </p:grpSp>
      <p:grpSp>
        <p:nvGrpSpPr>
          <p:cNvPr id="54" name="Group 53"/>
          <p:cNvGrpSpPr/>
          <p:nvPr/>
        </p:nvGrpSpPr>
        <p:grpSpPr>
          <a:xfrm>
            <a:off x="132131" y="4120568"/>
            <a:ext cx="992579" cy="1936469"/>
            <a:chOff x="132131" y="3397531"/>
            <a:chExt cx="992579" cy="1936469"/>
          </a:xfrm>
        </p:grpSpPr>
        <p:sp>
          <p:nvSpPr>
            <p:cNvPr id="14" name="TextBox 13"/>
            <p:cNvSpPr txBox="1"/>
            <p:nvPr/>
          </p:nvSpPr>
          <p:spPr>
            <a:xfrm>
              <a:off x="132131" y="4687669"/>
              <a:ext cx="992579" cy="646331"/>
            </a:xfrm>
            <a:prstGeom prst="rect">
              <a:avLst/>
            </a:prstGeom>
            <a:noFill/>
          </p:spPr>
          <p:txBody>
            <a:bodyPr wrap="none" rtlCol="0">
              <a:spAutoFit/>
            </a:bodyPr>
            <a:lstStyle/>
            <a:p>
              <a:pPr algn="ctr"/>
              <a:r>
                <a:rPr lang="en-US" sz="1800" smtClean="0">
                  <a:solidFill>
                    <a:srgbClr val="990000"/>
                  </a:solidFill>
                  <a:latin typeface="Calibri" pitchFamily="34" charset="0"/>
                </a:rPr>
                <a:t>Defining </a:t>
              </a:r>
            </a:p>
            <a:p>
              <a:pPr algn="ctr"/>
              <a:r>
                <a:rPr lang="en-US" sz="1800" smtClean="0">
                  <a:solidFill>
                    <a:srgbClr val="990000"/>
                  </a:solidFill>
                  <a:latin typeface="Calibri" pitchFamily="34" charset="0"/>
                </a:rPr>
                <a:t>a global</a:t>
              </a:r>
            </a:p>
          </p:txBody>
        </p:sp>
        <p:cxnSp>
          <p:nvCxnSpPr>
            <p:cNvPr id="15" name="Straight Arrow Connector 14"/>
            <p:cNvCxnSpPr>
              <a:stCxn id="14" idx="0"/>
            </p:cNvCxnSpPr>
            <p:nvPr/>
          </p:nvCxnSpPr>
          <p:spPr bwMode="auto">
            <a:xfrm flipV="1">
              <a:off x="628421" y="3397531"/>
              <a:ext cx="395906" cy="1290138"/>
            </a:xfrm>
            <a:prstGeom prst="straightConnector1">
              <a:avLst/>
            </a:prstGeom>
            <a:noFill/>
            <a:ln w="25400" cap="flat" cmpd="sng" algn="ctr">
              <a:solidFill>
                <a:srgbClr val="990000"/>
              </a:solidFill>
              <a:prstDash val="solid"/>
              <a:round/>
              <a:headEnd type="none" w="med" len="med"/>
              <a:tailEnd type="arrow"/>
            </a:ln>
            <a:effectLst/>
          </p:spPr>
        </p:cxnSp>
      </p:grpSp>
      <p:grpSp>
        <p:nvGrpSpPr>
          <p:cNvPr id="56" name="Group 55"/>
          <p:cNvGrpSpPr/>
          <p:nvPr/>
        </p:nvGrpSpPr>
        <p:grpSpPr>
          <a:xfrm>
            <a:off x="994380" y="4648201"/>
            <a:ext cx="1643599" cy="2018436"/>
            <a:chOff x="994380" y="3886202"/>
            <a:chExt cx="1643599" cy="2057398"/>
          </a:xfrm>
        </p:grpSpPr>
        <p:sp>
          <p:nvSpPr>
            <p:cNvPr id="28" name="TextBox 27"/>
            <p:cNvSpPr txBox="1"/>
            <p:nvPr/>
          </p:nvSpPr>
          <p:spPr>
            <a:xfrm>
              <a:off x="994380" y="5297269"/>
              <a:ext cx="1643599" cy="646331"/>
            </a:xfrm>
            <a:prstGeom prst="rect">
              <a:avLst/>
            </a:prstGeom>
            <a:noFill/>
          </p:spPr>
          <p:txBody>
            <a:bodyPr wrap="none" rtlCol="0">
              <a:spAutoFit/>
            </a:bodyPr>
            <a:lstStyle/>
            <a:p>
              <a:pPr algn="r"/>
              <a:r>
                <a:rPr lang="en-US" sz="1800" smtClean="0">
                  <a:solidFill>
                    <a:srgbClr val="990000"/>
                  </a:solidFill>
                  <a:latin typeface="Calibri" pitchFamily="34" charset="0"/>
                </a:rPr>
                <a:t>Linker knows</a:t>
              </a:r>
            </a:p>
            <a:p>
              <a:pPr algn="r"/>
              <a:r>
                <a:rPr lang="en-US" sz="1800" smtClean="0">
                  <a:solidFill>
                    <a:srgbClr val="990000"/>
                  </a:solidFill>
                  <a:latin typeface="Calibri" pitchFamily="34" charset="0"/>
                </a:rPr>
                <a:t>nothing of </a:t>
              </a:r>
              <a:r>
                <a:rPr lang="en-US" sz="1800" err="1" smtClean="0">
                  <a:solidFill>
                    <a:srgbClr val="990000"/>
                  </a:solidFill>
                  <a:latin typeface="Courier New"/>
                  <a:cs typeface="Courier New"/>
                </a:rPr>
                <a:t>val</a:t>
              </a:r>
              <a:endParaRPr lang="en-US" sz="1800" smtClean="0">
                <a:solidFill>
                  <a:srgbClr val="990000"/>
                </a:solidFill>
                <a:latin typeface="Courier New"/>
                <a:cs typeface="Courier New"/>
              </a:endParaRPr>
            </a:p>
          </p:txBody>
        </p:sp>
        <p:cxnSp>
          <p:nvCxnSpPr>
            <p:cNvPr id="32" name="Straight Arrow Connector 31"/>
            <p:cNvCxnSpPr>
              <a:stCxn id="28" idx="0"/>
            </p:cNvCxnSpPr>
            <p:nvPr/>
          </p:nvCxnSpPr>
          <p:spPr bwMode="auto">
            <a:xfrm flipH="1" flipV="1">
              <a:off x="1524000" y="3886202"/>
              <a:ext cx="292180" cy="1411067"/>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3" name="Group 6152"/>
          <p:cNvGrpSpPr/>
          <p:nvPr/>
        </p:nvGrpSpPr>
        <p:grpSpPr>
          <a:xfrm>
            <a:off x="2363907" y="4724400"/>
            <a:ext cx="1338828" cy="1642070"/>
            <a:chOff x="2400301" y="4609239"/>
            <a:chExt cx="1900433" cy="1734232"/>
          </a:xfrm>
        </p:grpSpPr>
        <p:sp>
          <p:nvSpPr>
            <p:cNvPr id="42" name="TextBox 41"/>
            <p:cNvSpPr txBox="1"/>
            <p:nvPr/>
          </p:nvSpPr>
          <p:spPr>
            <a:xfrm>
              <a:off x="2961906" y="5697140"/>
              <a:ext cx="1338828" cy="646331"/>
            </a:xfrm>
            <a:prstGeom prst="rect">
              <a:avLst/>
            </a:prstGeom>
            <a:noFill/>
          </p:spPr>
          <p:txBody>
            <a:bodyPr wrap="none" rtlCol="0">
              <a:spAutoFit/>
            </a:bodyPr>
            <a:lstStyle/>
            <a:p>
              <a:pPr algn="ctr"/>
              <a:r>
                <a:rPr lang="en-US" sz="1800" smtClean="0">
                  <a:solidFill>
                    <a:srgbClr val="990000"/>
                  </a:solidFill>
                  <a:latin typeface="Calibri" pitchFamily="34" charset="0"/>
                </a:rPr>
                <a:t>Referencing</a:t>
              </a:r>
            </a:p>
            <a:p>
              <a:pPr algn="ctr"/>
              <a:r>
                <a:rPr lang="en-US" sz="1800" smtClean="0">
                  <a:solidFill>
                    <a:srgbClr val="990000"/>
                  </a:solidFill>
                  <a:latin typeface="Calibri" pitchFamily="34" charset="0"/>
                </a:rPr>
                <a:t>a global…</a:t>
              </a:r>
            </a:p>
          </p:txBody>
        </p:sp>
        <p:cxnSp>
          <p:nvCxnSpPr>
            <p:cNvPr id="43" name="Straight Arrow Connector 42"/>
            <p:cNvCxnSpPr>
              <a:stCxn id="42" idx="0"/>
            </p:cNvCxnSpPr>
            <p:nvPr/>
          </p:nvCxnSpPr>
          <p:spPr bwMode="auto">
            <a:xfrm flipH="1" flipV="1">
              <a:off x="2400301" y="4609239"/>
              <a:ext cx="1231019" cy="1087901"/>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4" name="Group 6153"/>
          <p:cNvGrpSpPr/>
          <p:nvPr/>
        </p:nvGrpSpPr>
        <p:grpSpPr>
          <a:xfrm>
            <a:off x="3404589" y="3009038"/>
            <a:ext cx="2173003" cy="3726764"/>
            <a:chOff x="3404589" y="3009038"/>
            <a:chExt cx="2173003" cy="3726764"/>
          </a:xfrm>
        </p:grpSpPr>
        <p:sp>
          <p:nvSpPr>
            <p:cNvPr id="49" name="TextBox 48"/>
            <p:cNvSpPr txBox="1"/>
            <p:nvPr/>
          </p:nvSpPr>
          <p:spPr>
            <a:xfrm>
              <a:off x="3404589" y="6366470"/>
              <a:ext cx="2173003" cy="369332"/>
            </a:xfrm>
            <a:prstGeom prst="rect">
              <a:avLst/>
            </a:prstGeom>
            <a:noFill/>
          </p:spPr>
          <p:txBody>
            <a:bodyPr wrap="none" rtlCol="0">
              <a:spAutoFit/>
            </a:bodyPr>
            <a:lstStyle/>
            <a:p>
              <a:r>
                <a:rPr lang="en-US" sz="1800" smtClean="0">
                  <a:solidFill>
                    <a:srgbClr val="990000"/>
                  </a:solidFill>
                  <a:latin typeface="Calibri" pitchFamily="34" charset="0"/>
                </a:rPr>
                <a:t>…that’s defined here</a:t>
              </a:r>
            </a:p>
          </p:txBody>
        </p:sp>
        <p:cxnSp>
          <p:nvCxnSpPr>
            <p:cNvPr id="50" name="Straight Arrow Connector 49"/>
            <p:cNvCxnSpPr/>
            <p:nvPr/>
          </p:nvCxnSpPr>
          <p:spPr bwMode="auto">
            <a:xfrm flipV="1">
              <a:off x="4487848" y="3009038"/>
              <a:ext cx="769952" cy="3334433"/>
            </a:xfrm>
            <a:prstGeom prst="straightConnector1">
              <a:avLst/>
            </a:prstGeom>
            <a:noFill/>
            <a:ln w="25400" cap="flat" cmpd="sng" algn="ctr">
              <a:solidFill>
                <a:srgbClr val="990000"/>
              </a:solidFill>
              <a:prstDash val="solid"/>
              <a:round/>
              <a:headEnd type="none" w="med" len="med"/>
              <a:tailEnd type="arrow"/>
            </a:ln>
            <a:effectLst/>
          </p:spPr>
        </p:cxnSp>
      </p:grpSp>
      <p:grpSp>
        <p:nvGrpSpPr>
          <p:cNvPr id="57" name="Group 56"/>
          <p:cNvGrpSpPr/>
          <p:nvPr/>
        </p:nvGrpSpPr>
        <p:grpSpPr>
          <a:xfrm>
            <a:off x="6324600" y="3605937"/>
            <a:ext cx="2059165" cy="2774265"/>
            <a:chOff x="6324600" y="2882900"/>
            <a:chExt cx="2059165" cy="2774265"/>
          </a:xfrm>
        </p:grpSpPr>
        <p:sp>
          <p:nvSpPr>
            <p:cNvPr id="52" name="TextBox 51"/>
            <p:cNvSpPr txBox="1"/>
            <p:nvPr/>
          </p:nvSpPr>
          <p:spPr>
            <a:xfrm>
              <a:off x="6324600" y="5010834"/>
              <a:ext cx="2059165" cy="646331"/>
            </a:xfrm>
            <a:prstGeom prst="rect">
              <a:avLst/>
            </a:prstGeom>
            <a:noFill/>
          </p:spPr>
          <p:txBody>
            <a:bodyPr wrap="none" rtlCol="0">
              <a:spAutoFit/>
            </a:bodyPr>
            <a:lstStyle/>
            <a:p>
              <a:pPr algn="ctr"/>
              <a:r>
                <a:rPr lang="en-US" sz="1800" smtClean="0">
                  <a:solidFill>
                    <a:srgbClr val="990000"/>
                  </a:solidFill>
                  <a:latin typeface="Calibri" pitchFamily="34" charset="0"/>
                </a:rPr>
                <a:t>Linker knows</a:t>
              </a:r>
            </a:p>
            <a:p>
              <a:pPr algn="ctr"/>
              <a:r>
                <a:rPr lang="en-US" sz="1800" smtClean="0">
                  <a:solidFill>
                    <a:srgbClr val="990000"/>
                  </a:solidFill>
                  <a:latin typeface="Calibri" pitchFamily="34" charset="0"/>
                </a:rPr>
                <a:t>nothing of </a:t>
              </a:r>
              <a:r>
                <a:rPr lang="en-US" sz="1800" err="1" smtClean="0">
                  <a:solidFill>
                    <a:srgbClr val="990000"/>
                  </a:solidFill>
                  <a:latin typeface="Courier New"/>
                  <a:cs typeface="Courier New"/>
                </a:rPr>
                <a:t>i</a:t>
              </a:r>
              <a:r>
                <a:rPr lang="en-US" sz="1800">
                  <a:solidFill>
                    <a:srgbClr val="990000"/>
                  </a:solidFill>
                  <a:latin typeface="Courier New"/>
                  <a:cs typeface="Courier New"/>
                </a:rPr>
                <a:t> </a:t>
              </a:r>
              <a:r>
                <a:rPr lang="en-US" sz="1800" smtClean="0">
                  <a:solidFill>
                    <a:srgbClr val="990000"/>
                  </a:solidFill>
                  <a:latin typeface="Calibri"/>
                  <a:cs typeface="Calibri"/>
                </a:rPr>
                <a:t>or</a:t>
              </a:r>
              <a:r>
                <a:rPr lang="en-US" sz="1800" smtClean="0">
                  <a:solidFill>
                    <a:srgbClr val="990000"/>
                  </a:solidFill>
                  <a:latin typeface="Courier New"/>
                  <a:cs typeface="Courier New"/>
                </a:rPr>
                <a:t> s</a:t>
              </a:r>
            </a:p>
          </p:txBody>
        </p:sp>
        <p:cxnSp>
          <p:nvCxnSpPr>
            <p:cNvPr id="53" name="Straight Arrow Connector 52"/>
            <p:cNvCxnSpPr>
              <a:stCxn id="52" idx="0"/>
            </p:cNvCxnSpPr>
            <p:nvPr/>
          </p:nvCxnSpPr>
          <p:spPr bwMode="auto">
            <a:xfrm flipH="1" flipV="1">
              <a:off x="6324600" y="2882900"/>
              <a:ext cx="1029583" cy="2127934"/>
            </a:xfrm>
            <a:prstGeom prst="straightConnector1">
              <a:avLst/>
            </a:prstGeom>
            <a:noFill/>
            <a:ln w="25400" cap="flat" cmpd="sng" algn="ctr">
              <a:solidFill>
                <a:srgbClr val="990000"/>
              </a:solidFill>
              <a:prstDash val="solid"/>
              <a:round/>
              <a:headEnd type="none" w="med" len="med"/>
              <a:tailEnd type="arrow"/>
            </a:ln>
            <a:effectLst/>
          </p:spPr>
        </p:cxnSp>
      </p:grpSp>
      <p:grpSp>
        <p:nvGrpSpPr>
          <p:cNvPr id="6155" name="Group 6154"/>
          <p:cNvGrpSpPr/>
          <p:nvPr/>
        </p:nvGrpSpPr>
        <p:grpSpPr>
          <a:xfrm>
            <a:off x="843015" y="1879705"/>
            <a:ext cx="2173003" cy="1473094"/>
            <a:chOff x="843015" y="1879705"/>
            <a:chExt cx="2173003" cy="1473094"/>
          </a:xfrm>
        </p:grpSpPr>
        <p:sp>
          <p:nvSpPr>
            <p:cNvPr id="71" name="TextBox 70"/>
            <p:cNvSpPr txBox="1"/>
            <p:nvPr/>
          </p:nvSpPr>
          <p:spPr>
            <a:xfrm>
              <a:off x="843015" y="1879705"/>
              <a:ext cx="2173003" cy="369332"/>
            </a:xfrm>
            <a:prstGeom prst="rect">
              <a:avLst/>
            </a:prstGeom>
            <a:noFill/>
          </p:spPr>
          <p:txBody>
            <a:bodyPr wrap="none" rtlCol="0">
              <a:spAutoFit/>
            </a:bodyPr>
            <a:lstStyle/>
            <a:p>
              <a:r>
                <a:rPr lang="en-US" sz="1800" smtClean="0">
                  <a:solidFill>
                    <a:srgbClr val="990000"/>
                  </a:solidFill>
                  <a:latin typeface="Calibri" pitchFamily="34" charset="0"/>
                </a:rPr>
                <a:t>…that’s defined here</a:t>
              </a:r>
            </a:p>
          </p:txBody>
        </p:sp>
        <p:cxnSp>
          <p:nvCxnSpPr>
            <p:cNvPr id="72" name="Straight Arrow Connector 71"/>
            <p:cNvCxnSpPr>
              <a:stCxn id="71" idx="2"/>
            </p:cNvCxnSpPr>
            <p:nvPr/>
          </p:nvCxnSpPr>
          <p:spPr bwMode="auto">
            <a:xfrm flipH="1">
              <a:off x="894847" y="2249037"/>
              <a:ext cx="1034670" cy="1103762"/>
            </a:xfrm>
            <a:prstGeom prst="straightConnector1">
              <a:avLst/>
            </a:prstGeom>
            <a:noFill/>
            <a:ln w="25400" cap="flat" cmpd="sng" algn="ctr">
              <a:solidFill>
                <a:srgbClr val="990000"/>
              </a:solidFill>
              <a:prstDash val="solid"/>
              <a:round/>
              <a:headEnd type="none" w="med" len="med"/>
              <a:tailEnd type="arrow"/>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421747"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 Symbols	</a:t>
            </a:r>
          </a:p>
        </p:txBody>
      </p:sp>
      <p:sp>
        <p:nvSpPr>
          <p:cNvPr id="16386" name="Rectangle 2"/>
          <p:cNvSpPr>
            <a:spLocks noGrp="1" noChangeArrowheads="1"/>
          </p:cNvSpPr>
          <p:nvPr>
            <p:ph type="body" idx="1"/>
          </p:nvPr>
        </p:nvSpPr>
        <p:spPr>
          <a:xfrm>
            <a:off x="442913" y="1449388"/>
            <a:ext cx="8548687" cy="4570412"/>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Global </a:t>
            </a:r>
            <a:r>
              <a:rPr lang="en-GB" dirty="0" smtClean="0"/>
              <a:t>symbols(</a:t>
            </a:r>
            <a:r>
              <a:rPr lang="zh-CN" altLang="en-US" dirty="0" smtClean="0"/>
              <a:t>自定他用</a:t>
            </a:r>
            <a:r>
              <a:rPr lang="en-GB" dirty="0" smtClean="0"/>
              <a:t>)</a:t>
            </a:r>
            <a:endParaRPr lang="en-GB"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Symbols defined by module </a:t>
            </a:r>
            <a:r>
              <a:rPr lang="en-GB" i="1" dirty="0"/>
              <a:t>m</a:t>
            </a:r>
            <a:r>
              <a:rPr lang="en-GB" dirty="0"/>
              <a:t> that can be referenced by other modules.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E.g.: </a:t>
            </a:r>
            <a:r>
              <a:rPr lang="en-GB" dirty="0"/>
              <a:t>non-</a:t>
            </a:r>
            <a:r>
              <a:rPr lang="en-GB" b="1" dirty="0">
                <a:latin typeface="Courier New" pitchFamily="49" charset="0"/>
              </a:rPr>
              <a:t>static</a:t>
            </a:r>
            <a:r>
              <a:rPr lang="en-GB" dirty="0"/>
              <a:t> C functions and non-</a:t>
            </a:r>
            <a:r>
              <a:rPr lang="en-GB" b="1" dirty="0">
                <a:latin typeface="Courier New" pitchFamily="49" charset="0"/>
              </a:rPr>
              <a:t>static</a:t>
            </a:r>
            <a:r>
              <a:rPr lang="en-GB" dirty="0"/>
              <a:t> global variables.</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External symbols</a:t>
            </a:r>
            <a:r>
              <a:rPr lang="en-US" dirty="0" smtClean="0"/>
              <a:t>(</a:t>
            </a:r>
            <a:r>
              <a:rPr lang="zh-CN" altLang="en-US" dirty="0" smtClean="0"/>
              <a:t>他定自用</a:t>
            </a:r>
            <a:r>
              <a:rPr lang="en-US" dirty="0" smtClean="0"/>
              <a:t>)</a:t>
            </a:r>
            <a:endParaRPr lang="en-GB"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Global symbols that are referenced by module </a:t>
            </a:r>
            <a:r>
              <a:rPr lang="en-GB" i="1" dirty="0"/>
              <a:t>m</a:t>
            </a:r>
            <a:r>
              <a:rPr lang="en-GB" dirty="0"/>
              <a:t> but defined by some other module.</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Local symbols(</a:t>
            </a:r>
            <a:r>
              <a:rPr lang="zh-CN" altLang="en-US" dirty="0" smtClean="0"/>
              <a:t>自定自用</a:t>
            </a:r>
            <a:r>
              <a:rPr lang="en-GB" dirty="0" smtClean="0"/>
              <a:t>)</a:t>
            </a:r>
            <a:endParaRPr lang="en-GB" dirty="0"/>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Symbols that are defined and referenced exclusively by module </a:t>
            </a:r>
            <a:r>
              <a:rPr lang="en-GB" i="1" dirty="0"/>
              <a:t>m</a:t>
            </a:r>
            <a:r>
              <a:rPr lang="en-GB"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E.g.: </a:t>
            </a:r>
            <a:r>
              <a:rPr lang="en-GB" b="1" dirty="0">
                <a:solidFill>
                  <a:srgbClr val="FF0000"/>
                </a:solidFill>
              </a:rPr>
              <a:t>C functions and </a:t>
            </a:r>
            <a:r>
              <a:rPr lang="en-GB" b="1" dirty="0" smtClean="0">
                <a:solidFill>
                  <a:srgbClr val="FF0000"/>
                </a:solidFill>
              </a:rPr>
              <a:t>global variables </a:t>
            </a:r>
            <a:r>
              <a:rPr lang="en-GB" b="1" dirty="0">
                <a:solidFill>
                  <a:srgbClr val="FF0000"/>
                </a:solidFill>
              </a:rPr>
              <a:t>defined with the </a:t>
            </a:r>
            <a:r>
              <a:rPr lang="en-GB" b="1" dirty="0">
                <a:solidFill>
                  <a:srgbClr val="FF0000"/>
                </a:solidFill>
                <a:latin typeface="Courier New" pitchFamily="49" charset="0"/>
              </a:rPr>
              <a:t>static </a:t>
            </a:r>
            <a:r>
              <a:rPr lang="en-GB" b="1" dirty="0" smtClean="0">
                <a:solidFill>
                  <a:srgbClr val="FF0000"/>
                </a:solidFill>
              </a:rPr>
              <a:t>attribute</a:t>
            </a:r>
            <a:r>
              <a:rPr lang="en-GB" dirty="0" smtClean="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smtClean="0">
                <a:solidFill>
                  <a:srgbClr val="C00000"/>
                </a:solidFill>
              </a:rPr>
              <a:t>Local </a:t>
            </a:r>
            <a:r>
              <a:rPr lang="en-GB" b="1" dirty="0">
                <a:solidFill>
                  <a:srgbClr val="C00000"/>
                </a:solidFill>
              </a:rPr>
              <a:t>linker symbols are </a:t>
            </a:r>
            <a:r>
              <a:rPr lang="en-GB" b="1" i="1" dirty="0">
                <a:solidFill>
                  <a:srgbClr val="C00000"/>
                </a:solidFill>
              </a:rPr>
              <a:t>not</a:t>
            </a:r>
            <a:r>
              <a:rPr lang="en-GB" b="1" dirty="0">
                <a:solidFill>
                  <a:srgbClr val="C00000"/>
                </a:solidFill>
              </a:rPr>
              <a:t> local program variables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Symbol Identification</a:t>
            </a:r>
            <a:endParaRPr lang="en-US"/>
          </a:p>
        </p:txBody>
      </p:sp>
      <p:sp>
        <p:nvSpPr>
          <p:cNvPr id="3" name="Content Placeholder 2"/>
          <p:cNvSpPr>
            <a:spLocks noGrp="1"/>
          </p:cNvSpPr>
          <p:nvPr>
            <p:ph idx="1"/>
          </p:nvPr>
        </p:nvSpPr>
        <p:spPr>
          <a:xfrm>
            <a:off x="457200" y="1219201"/>
            <a:ext cx="8077200" cy="990599"/>
          </a:xfrm>
        </p:spPr>
        <p:txBody>
          <a:bodyPr/>
          <a:lstStyle/>
          <a:p>
            <a:pPr marL="0" indent="0">
              <a:buNone/>
            </a:pPr>
            <a:r>
              <a:rPr lang="en-US" sz="2800" i="1" dirty="0" smtClean="0"/>
              <a:t>Which </a:t>
            </a:r>
            <a:r>
              <a:rPr lang="en-US" sz="2800" dirty="0" smtClean="0"/>
              <a:t>of the following names will be in the symbol table of </a:t>
            </a:r>
            <a:r>
              <a:rPr lang="en-US" sz="2800" dirty="0" err="1" smtClean="0">
                <a:latin typeface="Courier"/>
                <a:cs typeface="Courier"/>
              </a:rPr>
              <a:t>symbols.o</a:t>
            </a:r>
            <a:r>
              <a:rPr lang="en-US" sz="2800" dirty="0" smtClean="0"/>
              <a:t>?</a:t>
            </a:r>
          </a:p>
        </p:txBody>
      </p:sp>
      <p:sp>
        <p:nvSpPr>
          <p:cNvPr id="4" name="Slide Number Placeholder 3"/>
          <p:cNvSpPr>
            <a:spLocks noGrp="1"/>
          </p:cNvSpPr>
          <p:nvPr>
            <p:ph type="sldNum" sz="quarter" idx="4294967295"/>
          </p:nvPr>
        </p:nvSpPr>
        <p:spPr/>
        <p:txBody>
          <a:bodyPr/>
          <a:lstStyle/>
          <a:p>
            <a:pPr>
              <a:defRPr/>
            </a:pPr>
            <a:r>
              <a:rPr lang="en-US" smtClean="0"/>
              <a:t> </a:t>
            </a:r>
            <a:endParaRPr lang="en-US"/>
          </a:p>
        </p:txBody>
      </p:sp>
      <p:sp>
        <p:nvSpPr>
          <p:cNvPr id="6" name="TextBox 5"/>
          <p:cNvSpPr txBox="1"/>
          <p:nvPr/>
        </p:nvSpPr>
        <p:spPr>
          <a:xfrm>
            <a:off x="76200" y="2362200"/>
            <a:ext cx="1765227" cy="461665"/>
          </a:xfrm>
          <a:prstGeom prst="rect">
            <a:avLst/>
          </a:prstGeom>
          <a:noFill/>
        </p:spPr>
        <p:txBody>
          <a:bodyPr wrap="none" rtlCol="0">
            <a:spAutoFit/>
          </a:bodyPr>
          <a:lstStyle/>
          <a:p>
            <a:r>
              <a:rPr lang="en-US" dirty="0" err="1" smtClean="0">
                <a:latin typeface="Century Gothic"/>
                <a:cs typeface="Century Gothic"/>
              </a:rPr>
              <a:t>symbols</a:t>
            </a:r>
            <a:r>
              <a:rPr lang="en-US" b="1" dirty="0" err="1" smtClean="0">
                <a:latin typeface="Century Gothic"/>
                <a:cs typeface="Century Gothic"/>
              </a:rPr>
              <a:t>.c</a:t>
            </a:r>
            <a:r>
              <a:rPr lang="en-US" b="1" dirty="0" smtClean="0">
                <a:latin typeface="Century Gothic"/>
                <a:cs typeface="Century Gothic"/>
              </a:rPr>
              <a:t>:</a:t>
            </a:r>
          </a:p>
        </p:txBody>
      </p:sp>
      <p:sp>
        <p:nvSpPr>
          <p:cNvPr id="7" name="TextBox 6"/>
          <p:cNvSpPr txBox="1"/>
          <p:nvPr/>
        </p:nvSpPr>
        <p:spPr>
          <a:xfrm>
            <a:off x="610477" y="2928877"/>
            <a:ext cx="3631122" cy="3416320"/>
          </a:xfrm>
          <a:prstGeom prst="rect">
            <a:avLst/>
          </a:prstGeom>
          <a:noFill/>
          <a:ln>
            <a:solidFill>
              <a:srgbClr val="7F7F7F"/>
            </a:solidFill>
            <a:prstDash val="sysDash"/>
          </a:ln>
        </p:spPr>
        <p:txBody>
          <a:bodyPr wrap="none" rtlCol="0">
            <a:spAutoFit/>
          </a:bodyPr>
          <a:lstStyle/>
          <a:p>
            <a:pPr algn="l"/>
            <a:r>
              <a:rPr lang="en-US" sz="1800" dirty="0" err="1" smtClean="0">
                <a:solidFill>
                  <a:srgbClr val="008000"/>
                </a:solidFill>
                <a:latin typeface="Courier"/>
                <a:cs typeface="Courier"/>
              </a:rPr>
              <a:t>int</a:t>
            </a:r>
            <a:r>
              <a:rPr lang="en-US" sz="1800" dirty="0" smtClean="0">
                <a:solidFill>
                  <a:srgbClr val="008000"/>
                </a:solidFill>
                <a:latin typeface="Courier"/>
                <a:cs typeface="Courier"/>
              </a:rPr>
              <a:t> </a:t>
            </a:r>
            <a:r>
              <a:rPr lang="en-US" sz="1800" dirty="0" smtClean="0">
                <a:latin typeface="Courier"/>
                <a:cs typeface="Courier"/>
              </a:rPr>
              <a:t>time;</a:t>
            </a:r>
          </a:p>
          <a:p>
            <a:pPr algn="l"/>
            <a:endParaRPr lang="en-US" sz="1800" dirty="0">
              <a:latin typeface="Courier"/>
              <a:cs typeface="Courier"/>
            </a:endParaRPr>
          </a:p>
          <a:p>
            <a:pPr algn="l"/>
            <a:r>
              <a:rPr lang="en-US" sz="1800" dirty="0" err="1">
                <a:solidFill>
                  <a:srgbClr val="008000"/>
                </a:solidFill>
                <a:latin typeface="Courier"/>
                <a:cs typeface="Courier"/>
              </a:rPr>
              <a:t>int</a:t>
            </a:r>
            <a:r>
              <a:rPr lang="en-US" sz="1800" dirty="0">
                <a:solidFill>
                  <a:srgbClr val="008000"/>
                </a:solidFill>
                <a:latin typeface="Courier"/>
                <a:cs typeface="Courier"/>
              </a:rPr>
              <a:t> </a:t>
            </a:r>
            <a:r>
              <a:rPr lang="en-US" sz="1800" dirty="0" smtClean="0">
                <a:latin typeface="Courier"/>
                <a:cs typeface="Courier"/>
              </a:rPr>
              <a:t>foo(</a:t>
            </a:r>
            <a:r>
              <a:rPr lang="en-US" sz="1800" dirty="0" err="1">
                <a:solidFill>
                  <a:srgbClr val="008000"/>
                </a:solidFill>
                <a:latin typeface="Courier"/>
                <a:cs typeface="Courier"/>
              </a:rPr>
              <a:t>int</a:t>
            </a:r>
            <a:r>
              <a:rPr lang="en-US" sz="1800" dirty="0">
                <a:solidFill>
                  <a:srgbClr val="008000"/>
                </a:solidFill>
                <a:latin typeface="Courier"/>
                <a:cs typeface="Courier"/>
              </a:rPr>
              <a:t> </a:t>
            </a:r>
            <a:r>
              <a:rPr lang="en-US" sz="1800" dirty="0">
                <a:latin typeface="Courier"/>
                <a:cs typeface="Courier"/>
              </a:rPr>
              <a:t>a) {</a:t>
            </a:r>
          </a:p>
          <a:p>
            <a:pPr algn="l"/>
            <a:r>
              <a:rPr lang="en-US" sz="1800" dirty="0" smtClean="0">
                <a:latin typeface="Courier"/>
                <a:cs typeface="Courier"/>
              </a:rPr>
              <a:t>  </a:t>
            </a:r>
            <a:r>
              <a:rPr lang="en-US" sz="1800" dirty="0" err="1" smtClean="0">
                <a:solidFill>
                  <a:srgbClr val="008000"/>
                </a:solidFill>
                <a:latin typeface="Courier"/>
                <a:cs typeface="Courier"/>
              </a:rPr>
              <a:t>int</a:t>
            </a:r>
            <a:r>
              <a:rPr lang="en-US" sz="1800" dirty="0" smtClean="0">
                <a:solidFill>
                  <a:srgbClr val="008000"/>
                </a:solidFill>
                <a:latin typeface="Courier"/>
                <a:cs typeface="Courier"/>
              </a:rPr>
              <a:t> </a:t>
            </a:r>
            <a:r>
              <a:rPr lang="en-US" sz="1800" dirty="0">
                <a:latin typeface="Courier"/>
                <a:cs typeface="Courier"/>
              </a:rPr>
              <a:t>b = a + 1;</a:t>
            </a:r>
          </a:p>
          <a:p>
            <a:pPr algn="l"/>
            <a:r>
              <a:rPr lang="en-US" sz="1800" dirty="0" smtClean="0">
                <a:latin typeface="Courier"/>
                <a:cs typeface="Courier"/>
              </a:rPr>
              <a:t>  return </a:t>
            </a:r>
            <a:r>
              <a:rPr lang="en-US" sz="1800" dirty="0">
                <a:latin typeface="Courier"/>
                <a:cs typeface="Courier"/>
              </a:rPr>
              <a:t>b;</a:t>
            </a:r>
          </a:p>
          <a:p>
            <a:pPr algn="l"/>
            <a:r>
              <a:rPr lang="en-US" sz="1800" dirty="0">
                <a:latin typeface="Courier"/>
                <a:cs typeface="Courier"/>
              </a:rPr>
              <a:t>}</a:t>
            </a:r>
          </a:p>
          <a:p>
            <a:pPr algn="l"/>
            <a:endParaRPr lang="en-US" sz="1800" dirty="0">
              <a:latin typeface="Courier"/>
              <a:cs typeface="Courier"/>
            </a:endParaRPr>
          </a:p>
          <a:p>
            <a:pPr algn="l"/>
            <a:r>
              <a:rPr lang="en-US" sz="1800" dirty="0" err="1">
                <a:solidFill>
                  <a:srgbClr val="008000"/>
                </a:solidFill>
                <a:latin typeface="Courier"/>
                <a:cs typeface="Courier"/>
              </a:rPr>
              <a:t>int</a:t>
            </a:r>
            <a:r>
              <a:rPr lang="en-US" sz="1800" dirty="0">
                <a:solidFill>
                  <a:srgbClr val="008000"/>
                </a:solidFill>
                <a:latin typeface="Courier"/>
                <a:cs typeface="Courier"/>
              </a:rPr>
              <a:t> </a:t>
            </a:r>
            <a:r>
              <a:rPr lang="en-US" sz="1800" dirty="0" smtClean="0">
                <a:latin typeface="Courier"/>
                <a:cs typeface="Courier"/>
              </a:rPr>
              <a:t>main(</a:t>
            </a:r>
            <a:r>
              <a:rPr lang="en-US" sz="1800" dirty="0" err="1" smtClean="0">
                <a:latin typeface="Courier"/>
                <a:cs typeface="Courier"/>
              </a:rPr>
              <a:t>int</a:t>
            </a:r>
            <a:r>
              <a:rPr lang="en-US" sz="1800" dirty="0" smtClean="0">
                <a:latin typeface="Courier"/>
                <a:cs typeface="Courier"/>
              </a:rPr>
              <a:t> </a:t>
            </a:r>
            <a:r>
              <a:rPr lang="en-US" sz="1800" dirty="0" err="1" smtClean="0">
                <a:latin typeface="Courier"/>
                <a:cs typeface="Courier"/>
              </a:rPr>
              <a:t>argc</a:t>
            </a:r>
            <a:r>
              <a:rPr lang="en-US" sz="1800" dirty="0" smtClean="0">
                <a:latin typeface="Courier"/>
                <a:cs typeface="Courier"/>
              </a:rPr>
              <a:t>,</a:t>
            </a:r>
          </a:p>
          <a:p>
            <a:pPr algn="l"/>
            <a:r>
              <a:rPr lang="en-US" sz="1800" dirty="0">
                <a:latin typeface="Courier"/>
                <a:cs typeface="Courier"/>
              </a:rPr>
              <a:t> </a:t>
            </a:r>
            <a:r>
              <a:rPr lang="en-US" sz="1800" dirty="0" smtClean="0">
                <a:latin typeface="Courier"/>
                <a:cs typeface="Courier"/>
              </a:rPr>
              <a:t>        char* </a:t>
            </a:r>
            <a:r>
              <a:rPr lang="en-US" sz="1800" dirty="0" err="1" smtClean="0">
                <a:latin typeface="Courier"/>
                <a:cs typeface="Courier"/>
              </a:rPr>
              <a:t>argv</a:t>
            </a:r>
            <a:r>
              <a:rPr lang="en-US" sz="1800" dirty="0" smtClean="0">
                <a:latin typeface="Courier"/>
                <a:cs typeface="Courier"/>
              </a:rPr>
              <a:t>[]) {</a:t>
            </a:r>
          </a:p>
          <a:p>
            <a:pPr algn="l"/>
            <a:r>
              <a:rPr lang="en-US" sz="1800" dirty="0" smtClean="0">
                <a:latin typeface="Courier"/>
                <a:cs typeface="Courier"/>
              </a:rPr>
              <a:t>  </a:t>
            </a:r>
            <a:r>
              <a:rPr lang="en-US" sz="1800" dirty="0" err="1" smtClean="0">
                <a:latin typeface="Courier"/>
                <a:cs typeface="Courier"/>
              </a:rPr>
              <a:t>printf</a:t>
            </a:r>
            <a:r>
              <a:rPr lang="en-US" sz="1800" dirty="0">
                <a:latin typeface="Courier"/>
                <a:cs typeface="Courier"/>
              </a:rPr>
              <a:t>(</a:t>
            </a:r>
            <a:r>
              <a:rPr lang="en-US" sz="1800" dirty="0">
                <a:solidFill>
                  <a:srgbClr val="FF0000"/>
                </a:solidFill>
                <a:latin typeface="Courier"/>
                <a:cs typeface="Courier"/>
              </a:rPr>
              <a:t>"%</a:t>
            </a:r>
            <a:r>
              <a:rPr lang="en-US" sz="1800" dirty="0" smtClean="0">
                <a:solidFill>
                  <a:srgbClr val="FF0000"/>
                </a:solidFill>
                <a:latin typeface="Courier"/>
                <a:cs typeface="Courier"/>
              </a:rPr>
              <a:t>d\n"</a:t>
            </a:r>
            <a:r>
              <a:rPr lang="en-US" sz="1800" dirty="0" smtClean="0">
                <a:latin typeface="Courier"/>
                <a:cs typeface="Courier"/>
              </a:rPr>
              <a:t>, foo(</a:t>
            </a:r>
            <a:r>
              <a:rPr lang="en-US" sz="1800" dirty="0">
                <a:solidFill>
                  <a:srgbClr val="FF0000"/>
                </a:solidFill>
                <a:latin typeface="Courier"/>
                <a:cs typeface="Courier"/>
              </a:rPr>
              <a:t>5</a:t>
            </a:r>
            <a:r>
              <a:rPr lang="en-US" sz="1800" dirty="0" smtClean="0">
                <a:latin typeface="Courier"/>
                <a:cs typeface="Courier"/>
              </a:rPr>
              <a:t>));</a:t>
            </a:r>
          </a:p>
          <a:p>
            <a:pPr algn="l"/>
            <a:r>
              <a:rPr lang="en-US" sz="1800" dirty="0">
                <a:latin typeface="Courier"/>
                <a:cs typeface="Courier"/>
              </a:rPr>
              <a:t> </a:t>
            </a:r>
            <a:r>
              <a:rPr lang="en-US" sz="1800" dirty="0" smtClean="0">
                <a:latin typeface="Courier"/>
                <a:cs typeface="Courier"/>
              </a:rPr>
              <a:t> return 0;</a:t>
            </a:r>
            <a:endParaRPr lang="en-US" sz="1800" dirty="0">
              <a:latin typeface="Courier"/>
              <a:cs typeface="Courier"/>
            </a:endParaRPr>
          </a:p>
          <a:p>
            <a:pPr algn="l"/>
            <a:r>
              <a:rPr lang="en-US" sz="1800" dirty="0">
                <a:latin typeface="Courier"/>
                <a:cs typeface="Courier"/>
              </a:rPr>
              <a:t>}</a:t>
            </a:r>
            <a:endParaRPr lang="en-US" sz="1800" dirty="0" smtClean="0">
              <a:latin typeface="Courier"/>
              <a:cs typeface="Courier"/>
            </a:endParaRPr>
          </a:p>
        </p:txBody>
      </p:sp>
      <p:sp>
        <p:nvSpPr>
          <p:cNvPr id="5" name="TextBox 4"/>
          <p:cNvSpPr txBox="1"/>
          <p:nvPr/>
        </p:nvSpPr>
        <p:spPr>
          <a:xfrm>
            <a:off x="5029200" y="2286000"/>
            <a:ext cx="2034531" cy="3970318"/>
          </a:xfrm>
          <a:prstGeom prst="rect">
            <a:avLst/>
          </a:prstGeom>
          <a:noFill/>
        </p:spPr>
        <p:txBody>
          <a:bodyPr wrap="none" rtlCol="0">
            <a:spAutoFit/>
          </a:bodyPr>
          <a:lstStyle/>
          <a:p>
            <a:pPr marL="342900" indent="-342900" algn="l">
              <a:buFont typeface="Arial"/>
              <a:buChar char="•"/>
            </a:pPr>
            <a:r>
              <a:rPr lang="en-US" sz="2800" dirty="0" smtClean="0">
                <a:latin typeface="Courier"/>
                <a:cs typeface="Courier"/>
              </a:rPr>
              <a:t>time</a:t>
            </a:r>
          </a:p>
          <a:p>
            <a:pPr marL="342900" indent="-342900" algn="l">
              <a:buFont typeface="Arial"/>
              <a:buChar char="•"/>
            </a:pPr>
            <a:r>
              <a:rPr lang="en-US" sz="2800" dirty="0" smtClean="0">
                <a:latin typeface="Courier"/>
                <a:cs typeface="Courier"/>
              </a:rPr>
              <a:t>foo</a:t>
            </a:r>
          </a:p>
          <a:p>
            <a:pPr marL="342900" indent="-342900" algn="l">
              <a:buFont typeface="Arial"/>
              <a:buChar char="•"/>
            </a:pPr>
            <a:r>
              <a:rPr lang="en-US" sz="2800" dirty="0" smtClean="0">
                <a:latin typeface="Courier"/>
                <a:cs typeface="Courier"/>
              </a:rPr>
              <a:t>a</a:t>
            </a:r>
          </a:p>
          <a:p>
            <a:pPr marL="342900" indent="-342900" algn="l">
              <a:buFont typeface="Arial"/>
              <a:buChar char="•"/>
            </a:pPr>
            <a:r>
              <a:rPr lang="en-US" sz="2800" dirty="0" err="1">
                <a:latin typeface="Courier"/>
                <a:cs typeface="Courier"/>
              </a:rPr>
              <a:t>a</a:t>
            </a:r>
            <a:r>
              <a:rPr lang="en-US" sz="2800" dirty="0" err="1" smtClean="0">
                <a:latin typeface="Courier"/>
                <a:cs typeface="Courier"/>
              </a:rPr>
              <a:t>rgc</a:t>
            </a:r>
            <a:endParaRPr lang="en-US" sz="2800" dirty="0" smtClean="0">
              <a:latin typeface="Courier"/>
              <a:cs typeface="Courier"/>
            </a:endParaRPr>
          </a:p>
          <a:p>
            <a:pPr marL="342900" indent="-342900" algn="l">
              <a:buFont typeface="Arial"/>
              <a:buChar char="•"/>
            </a:pPr>
            <a:r>
              <a:rPr lang="en-US" sz="2800" dirty="0" err="1" smtClean="0">
                <a:latin typeface="Courier"/>
                <a:cs typeface="Courier"/>
              </a:rPr>
              <a:t>argv</a:t>
            </a:r>
            <a:endParaRPr lang="en-US" sz="2800" dirty="0" smtClean="0">
              <a:latin typeface="Courier"/>
              <a:cs typeface="Courier"/>
            </a:endParaRPr>
          </a:p>
          <a:p>
            <a:pPr marL="342900" indent="-342900" algn="l">
              <a:buFont typeface="Arial"/>
              <a:buChar char="•"/>
            </a:pPr>
            <a:r>
              <a:rPr lang="en-US" sz="2800" dirty="0" smtClean="0">
                <a:latin typeface="Courier"/>
                <a:cs typeface="Courier"/>
              </a:rPr>
              <a:t>b</a:t>
            </a:r>
          </a:p>
          <a:p>
            <a:pPr marL="342900" indent="-342900" algn="l">
              <a:buFont typeface="Arial"/>
              <a:buChar char="•"/>
            </a:pPr>
            <a:r>
              <a:rPr lang="en-US" sz="2800" dirty="0" smtClean="0">
                <a:latin typeface="Courier"/>
                <a:cs typeface="Courier"/>
              </a:rPr>
              <a:t>main</a:t>
            </a:r>
          </a:p>
          <a:p>
            <a:pPr marL="342900" indent="-342900" algn="l">
              <a:buFont typeface="Arial"/>
              <a:buChar char="•"/>
            </a:pPr>
            <a:r>
              <a:rPr lang="en-US" sz="2800" dirty="0" err="1" smtClean="0">
                <a:latin typeface="Courier"/>
                <a:cs typeface="Courier"/>
              </a:rPr>
              <a:t>printf</a:t>
            </a:r>
            <a:endParaRPr lang="en-US" sz="2800" dirty="0" smtClean="0">
              <a:latin typeface="Courier"/>
              <a:cs typeface="Courier"/>
            </a:endParaRPr>
          </a:p>
          <a:p>
            <a:pPr marL="342900" indent="-342900" algn="l">
              <a:buFont typeface="Arial"/>
              <a:buChar char="•"/>
            </a:pPr>
            <a:r>
              <a:rPr lang="en-US" sz="2800" dirty="0" smtClean="0">
                <a:latin typeface="Courier"/>
                <a:cs typeface="Courier"/>
              </a:rPr>
              <a:t>Others?</a:t>
            </a:r>
          </a:p>
        </p:txBody>
      </p:sp>
      <p:sp>
        <p:nvSpPr>
          <p:cNvPr id="9" name="TextBox 8"/>
          <p:cNvSpPr txBox="1"/>
          <p:nvPr/>
        </p:nvSpPr>
        <p:spPr>
          <a:xfrm>
            <a:off x="4703815" y="1828800"/>
            <a:ext cx="1315985" cy="461665"/>
          </a:xfrm>
          <a:prstGeom prst="rect">
            <a:avLst/>
          </a:prstGeom>
          <a:noFill/>
        </p:spPr>
        <p:txBody>
          <a:bodyPr wrap="none" rtlCol="0">
            <a:spAutoFit/>
          </a:bodyPr>
          <a:lstStyle/>
          <a:p>
            <a:r>
              <a:rPr lang="en-US" b="1" smtClean="0">
                <a:latin typeface="Century Gothic"/>
                <a:cs typeface="Century Gothic"/>
              </a:rPr>
              <a:t>Names:</a:t>
            </a:r>
          </a:p>
        </p:txBody>
      </p:sp>
      <p:sp>
        <p:nvSpPr>
          <p:cNvPr id="12" name="TextBox 11"/>
          <p:cNvSpPr txBox="1"/>
          <p:nvPr/>
        </p:nvSpPr>
        <p:spPr>
          <a:xfrm>
            <a:off x="5029200" y="2286000"/>
            <a:ext cx="2362200" cy="3970318"/>
          </a:xfrm>
          <a:prstGeom prst="rect">
            <a:avLst/>
          </a:prstGeom>
          <a:solidFill>
            <a:schemeClr val="bg1"/>
          </a:solidFill>
        </p:spPr>
        <p:txBody>
          <a:bodyPr wrap="square" rtlCol="0">
            <a:spAutoFit/>
          </a:bodyPr>
          <a:lstStyle/>
          <a:p>
            <a:pPr marL="342900" indent="-342900" algn="l">
              <a:buFont typeface="Arial"/>
              <a:buChar char="•"/>
            </a:pPr>
            <a:r>
              <a:rPr lang="en-US" sz="2800" dirty="0" smtClean="0">
                <a:solidFill>
                  <a:srgbClr val="FF0000"/>
                </a:solidFill>
                <a:latin typeface="Courier"/>
                <a:cs typeface="Courier"/>
              </a:rPr>
              <a:t>time</a:t>
            </a:r>
          </a:p>
          <a:p>
            <a:pPr marL="342900" indent="-342900" algn="l">
              <a:buFont typeface="Arial"/>
              <a:buChar char="•"/>
            </a:pPr>
            <a:r>
              <a:rPr lang="en-US" sz="2800" dirty="0" smtClean="0">
                <a:solidFill>
                  <a:srgbClr val="FF0000"/>
                </a:solidFill>
                <a:latin typeface="Courier"/>
                <a:cs typeface="Courier"/>
              </a:rPr>
              <a:t>foo</a:t>
            </a:r>
          </a:p>
          <a:p>
            <a:pPr marL="342900" indent="-342900" algn="l">
              <a:buFont typeface="Arial"/>
              <a:buChar char="•"/>
            </a:pPr>
            <a:r>
              <a:rPr lang="en-US" sz="2800" dirty="0" smtClean="0">
                <a:latin typeface="Courier"/>
                <a:cs typeface="Courier"/>
              </a:rPr>
              <a:t>a</a:t>
            </a:r>
          </a:p>
          <a:p>
            <a:pPr marL="342900" indent="-342900" algn="l">
              <a:buFont typeface="Arial"/>
              <a:buChar char="•"/>
            </a:pPr>
            <a:r>
              <a:rPr lang="en-US" sz="2800" dirty="0" err="1">
                <a:latin typeface="Courier"/>
                <a:cs typeface="Courier"/>
              </a:rPr>
              <a:t>a</a:t>
            </a:r>
            <a:r>
              <a:rPr lang="en-US" sz="2800" dirty="0" err="1" smtClean="0">
                <a:latin typeface="Courier"/>
                <a:cs typeface="Courier"/>
              </a:rPr>
              <a:t>rgc</a:t>
            </a:r>
            <a:endParaRPr lang="en-US" sz="2800" dirty="0" smtClean="0">
              <a:latin typeface="Courier"/>
              <a:cs typeface="Courier"/>
            </a:endParaRPr>
          </a:p>
          <a:p>
            <a:pPr marL="342900" indent="-342900" algn="l">
              <a:buFont typeface="Arial"/>
              <a:buChar char="•"/>
            </a:pPr>
            <a:r>
              <a:rPr lang="en-US" sz="2800" dirty="0" err="1" smtClean="0">
                <a:latin typeface="Courier"/>
                <a:cs typeface="Courier"/>
              </a:rPr>
              <a:t>argv</a:t>
            </a:r>
            <a:endParaRPr lang="en-US" sz="2800" dirty="0" smtClean="0">
              <a:latin typeface="Courier"/>
              <a:cs typeface="Courier"/>
            </a:endParaRPr>
          </a:p>
          <a:p>
            <a:pPr marL="342900" indent="-342900" algn="l">
              <a:buFont typeface="Arial"/>
              <a:buChar char="•"/>
            </a:pPr>
            <a:r>
              <a:rPr lang="en-US" sz="2800" dirty="0" smtClean="0">
                <a:latin typeface="Courier"/>
                <a:cs typeface="Courier"/>
              </a:rPr>
              <a:t>b</a:t>
            </a:r>
          </a:p>
          <a:p>
            <a:pPr marL="342900" indent="-342900" algn="l">
              <a:buFont typeface="Arial"/>
              <a:buChar char="•"/>
            </a:pPr>
            <a:r>
              <a:rPr lang="en-US" sz="2800" dirty="0" smtClean="0">
                <a:solidFill>
                  <a:srgbClr val="FF0000"/>
                </a:solidFill>
                <a:latin typeface="Courier"/>
                <a:cs typeface="Courier"/>
              </a:rPr>
              <a:t>main</a:t>
            </a:r>
          </a:p>
          <a:p>
            <a:pPr marL="342900" indent="-342900" algn="l">
              <a:buFont typeface="Arial"/>
              <a:buChar char="•"/>
            </a:pPr>
            <a:r>
              <a:rPr lang="en-US" sz="2800" dirty="0" err="1" smtClean="0">
                <a:solidFill>
                  <a:srgbClr val="FF0000"/>
                </a:solidFill>
                <a:latin typeface="Courier"/>
                <a:cs typeface="Courier"/>
              </a:rPr>
              <a:t>printf</a:t>
            </a:r>
            <a:endParaRPr lang="en-US" sz="2800" dirty="0" smtClean="0">
              <a:solidFill>
                <a:srgbClr val="FF0000"/>
              </a:solidFill>
              <a:latin typeface="Courier"/>
              <a:cs typeface="Courier"/>
            </a:endParaRPr>
          </a:p>
          <a:p>
            <a:pPr marL="342900" indent="-342900">
              <a:buFont typeface="Arial"/>
              <a:buChar char="•"/>
            </a:pPr>
            <a:r>
              <a:rPr lang="en-US" sz="2800" dirty="0" smtClean="0">
                <a:solidFill>
                  <a:srgbClr val="FF0000"/>
                </a:solidFill>
                <a:latin typeface="Courier"/>
                <a:cs typeface="Courier"/>
              </a:rPr>
              <a:t>"%</a:t>
            </a:r>
            <a:r>
              <a:rPr lang="en-US" sz="2800" dirty="0">
                <a:solidFill>
                  <a:srgbClr val="FF0000"/>
                </a:solidFill>
                <a:latin typeface="Courier"/>
                <a:cs typeface="Courier"/>
              </a:rPr>
              <a:t>d\n</a:t>
            </a:r>
            <a:r>
              <a:rPr lang="en-US" sz="2800" dirty="0" smtClean="0">
                <a:solidFill>
                  <a:srgbClr val="FF0000"/>
                </a:solidFill>
                <a:latin typeface="Courier"/>
                <a:cs typeface="Courier"/>
              </a:rPr>
              <a:t>"</a:t>
            </a:r>
            <a:endParaRPr lang="en-US" sz="2800" dirty="0" smtClean="0">
              <a:latin typeface="Courier"/>
              <a:cs typeface="Courier"/>
            </a:endParaRPr>
          </a:p>
        </p:txBody>
      </p:sp>
    </p:spTree>
    <p:extLst>
      <p:ext uri="{BB962C8B-B14F-4D97-AF65-F5344CB8AC3E}">
        <p14:creationId xmlns:p14="http://schemas.microsoft.com/office/powerpoint/2010/main" val="326881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Local Symbols</a:t>
            </a:r>
            <a:endParaRPr lang="en-US"/>
          </a:p>
        </p:txBody>
      </p:sp>
      <p:sp>
        <p:nvSpPr>
          <p:cNvPr id="3" name="Content Placeholder 2"/>
          <p:cNvSpPr>
            <a:spLocks noGrp="1"/>
          </p:cNvSpPr>
          <p:nvPr>
            <p:ph idx="1"/>
          </p:nvPr>
        </p:nvSpPr>
        <p:spPr>
          <a:xfrm>
            <a:off x="396875" y="1362075"/>
            <a:ext cx="7896225" cy="1228725"/>
          </a:xfrm>
        </p:spPr>
        <p:txBody>
          <a:bodyPr/>
          <a:lstStyle/>
          <a:p>
            <a:r>
              <a:rPr lang="en-US" dirty="0" smtClean="0"/>
              <a:t>Local non-static C variables vs. local static C variables</a:t>
            </a:r>
          </a:p>
          <a:p>
            <a:pPr lvl="1"/>
            <a:r>
              <a:rPr lang="en-US" dirty="0" smtClean="0"/>
              <a:t>local non-static C variables: stored on the stack </a:t>
            </a:r>
          </a:p>
          <a:p>
            <a:pPr lvl="1"/>
            <a:r>
              <a:rPr lang="en-US" b="1" dirty="0" smtClean="0">
                <a:solidFill>
                  <a:srgbClr val="FF0000"/>
                </a:solidFill>
              </a:rPr>
              <a:t>local static C variables: stored in either </a:t>
            </a:r>
            <a:r>
              <a:rPr lang="en-US" b="1" dirty="0" smtClean="0">
                <a:solidFill>
                  <a:srgbClr val="FF0000"/>
                </a:solidFill>
                <a:latin typeface="Courier New"/>
                <a:cs typeface="Courier New"/>
              </a:rPr>
              <a:t>.</a:t>
            </a:r>
            <a:r>
              <a:rPr lang="en-US" b="1" dirty="0" err="1" smtClean="0">
                <a:solidFill>
                  <a:srgbClr val="FF0000"/>
                </a:solidFill>
                <a:latin typeface="Courier New"/>
                <a:cs typeface="Courier New"/>
              </a:rPr>
              <a:t>bss</a:t>
            </a:r>
            <a:r>
              <a:rPr lang="en-US" b="1" dirty="0" smtClean="0">
                <a:solidFill>
                  <a:srgbClr val="FF0000"/>
                </a:solidFill>
                <a:latin typeface="Courier New"/>
                <a:cs typeface="Courier New"/>
              </a:rPr>
              <a:t>, </a:t>
            </a:r>
            <a:r>
              <a:rPr lang="en-US" b="1" dirty="0" smtClean="0">
                <a:solidFill>
                  <a:srgbClr val="FF0000"/>
                </a:solidFill>
              </a:rPr>
              <a:t>or </a:t>
            </a:r>
            <a:r>
              <a:rPr lang="en-US" b="1" dirty="0" smtClean="0">
                <a:solidFill>
                  <a:srgbClr val="FF0000"/>
                </a:solidFill>
                <a:latin typeface="Courier New"/>
                <a:cs typeface="Courier New"/>
              </a:rPr>
              <a:t>.data</a:t>
            </a:r>
            <a:endParaRPr lang="en-US" b="1" dirty="0">
              <a:solidFill>
                <a:srgbClr val="FF0000"/>
              </a:solidFill>
              <a:latin typeface="Courier New"/>
              <a:cs typeface="Courier New"/>
            </a:endParaRPr>
          </a:p>
        </p:txBody>
      </p:sp>
      <p:sp>
        <p:nvSpPr>
          <p:cNvPr id="4" name="Rectangle 2"/>
          <p:cNvSpPr>
            <a:spLocks noChangeArrowheads="1"/>
          </p:cNvSpPr>
          <p:nvPr/>
        </p:nvSpPr>
        <p:spPr bwMode="auto">
          <a:xfrm>
            <a:off x="481213" y="2574147"/>
            <a:ext cx="3328787" cy="4249498"/>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800" dirty="0">
                <a:solidFill>
                  <a:srgbClr val="FF0000"/>
                </a:solidFill>
                <a:latin typeface="Courier New"/>
                <a:cs typeface="Courier New"/>
              </a:rPr>
              <a:t>static </a:t>
            </a:r>
            <a:r>
              <a:rPr lang="en-US" sz="1800" dirty="0" err="1">
                <a:solidFill>
                  <a:srgbClr val="FF0000"/>
                </a:solidFill>
                <a:latin typeface="Courier New"/>
                <a:cs typeface="Courier New"/>
              </a:rPr>
              <a:t>int</a:t>
            </a:r>
            <a:r>
              <a:rPr lang="en-US" sz="1800" dirty="0">
                <a:solidFill>
                  <a:srgbClr val="FF0000"/>
                </a:solidFill>
                <a:latin typeface="Courier New"/>
                <a:cs typeface="Courier New"/>
              </a:rPr>
              <a:t> x </a:t>
            </a:r>
            <a:r>
              <a:rPr lang="en-US" sz="1800" dirty="0">
                <a:solidFill>
                  <a:srgbClr val="000000"/>
                </a:solidFill>
                <a:latin typeface="Courier New"/>
                <a:cs typeface="Courier New"/>
              </a:rPr>
              <a:t>= 15;</a:t>
            </a:r>
          </a:p>
          <a:p>
            <a:endParaRPr lang="en-US" sz="1800" dirty="0">
              <a:solidFill>
                <a:srgbClr val="000000"/>
              </a:solidFill>
              <a:latin typeface="Courier New"/>
              <a:cs typeface="Courier New"/>
            </a:endParaRPr>
          </a:p>
          <a:p>
            <a:r>
              <a:rPr lang="en-US" sz="1800" dirty="0" err="1">
                <a:solidFill>
                  <a:srgbClr val="000000"/>
                </a:solidFill>
                <a:latin typeface="Courier New"/>
                <a:cs typeface="Courier New"/>
              </a:rPr>
              <a:t>int</a:t>
            </a:r>
            <a:r>
              <a:rPr lang="en-US" sz="1800" dirty="0">
                <a:solidFill>
                  <a:srgbClr val="000000"/>
                </a:solidFill>
                <a:latin typeface="Courier New"/>
                <a:cs typeface="Courier New"/>
              </a:rPr>
              <a:t> f() {</a:t>
            </a:r>
          </a:p>
          <a:p>
            <a:r>
              <a:rPr lang="en-US" sz="1800" dirty="0">
                <a:solidFill>
                  <a:srgbClr val="000000"/>
                </a:solidFill>
                <a:latin typeface="Courier New"/>
                <a:cs typeface="Courier New"/>
              </a:rPr>
              <a:t>    </a:t>
            </a:r>
            <a:r>
              <a:rPr lang="en-US" sz="1800" dirty="0">
                <a:solidFill>
                  <a:srgbClr val="FF0000"/>
                </a:solidFill>
                <a:latin typeface="Courier New"/>
                <a:cs typeface="Courier New"/>
              </a:rPr>
              <a:t>static </a:t>
            </a:r>
            <a:r>
              <a:rPr lang="en-US" sz="1800" dirty="0" err="1">
                <a:solidFill>
                  <a:srgbClr val="FF0000"/>
                </a:solidFill>
                <a:latin typeface="Courier New"/>
                <a:cs typeface="Courier New"/>
              </a:rPr>
              <a:t>int</a:t>
            </a:r>
            <a:r>
              <a:rPr lang="en-US" sz="1800" dirty="0">
                <a:solidFill>
                  <a:srgbClr val="FF0000"/>
                </a:solidFill>
                <a:latin typeface="Courier New"/>
                <a:cs typeface="Courier New"/>
              </a:rPr>
              <a:t> x </a:t>
            </a:r>
            <a:r>
              <a:rPr lang="en-US" sz="1800" dirty="0">
                <a:solidFill>
                  <a:srgbClr val="000000"/>
                </a:solidFill>
                <a:latin typeface="Courier New"/>
                <a:cs typeface="Courier New"/>
              </a:rPr>
              <a:t>= 17;</a:t>
            </a:r>
          </a:p>
          <a:p>
            <a:r>
              <a:rPr lang="en-US" sz="1800" dirty="0">
                <a:solidFill>
                  <a:srgbClr val="000000"/>
                </a:solidFill>
                <a:latin typeface="Courier New"/>
                <a:cs typeface="Courier New"/>
              </a:rPr>
              <a:t>    return x++;</a:t>
            </a:r>
          </a:p>
          <a:p>
            <a:r>
              <a:rPr lang="en-US" sz="1800" dirty="0">
                <a:solidFill>
                  <a:srgbClr val="000000"/>
                </a:solidFill>
                <a:latin typeface="Courier New"/>
                <a:cs typeface="Courier New"/>
              </a:rPr>
              <a:t>}</a:t>
            </a:r>
          </a:p>
          <a:p>
            <a:endParaRPr lang="en-US" sz="1800" dirty="0">
              <a:solidFill>
                <a:srgbClr val="000000"/>
              </a:solidFill>
              <a:latin typeface="Courier New"/>
              <a:cs typeface="Courier New"/>
            </a:endParaRPr>
          </a:p>
          <a:p>
            <a:r>
              <a:rPr lang="en-US" sz="1800" dirty="0" err="1">
                <a:solidFill>
                  <a:srgbClr val="000000"/>
                </a:solidFill>
                <a:latin typeface="Courier New"/>
                <a:cs typeface="Courier New"/>
              </a:rPr>
              <a:t>int</a:t>
            </a:r>
            <a:r>
              <a:rPr lang="en-US" sz="1800" dirty="0">
                <a:solidFill>
                  <a:srgbClr val="000000"/>
                </a:solidFill>
                <a:latin typeface="Courier New"/>
                <a:cs typeface="Courier New"/>
              </a:rPr>
              <a:t> g() {</a:t>
            </a:r>
          </a:p>
          <a:p>
            <a:r>
              <a:rPr lang="en-US" sz="1800" dirty="0">
                <a:solidFill>
                  <a:srgbClr val="000000"/>
                </a:solidFill>
                <a:latin typeface="Courier New"/>
                <a:cs typeface="Courier New"/>
              </a:rPr>
              <a:t>    </a:t>
            </a:r>
            <a:r>
              <a:rPr lang="en-US" sz="1800" dirty="0">
                <a:solidFill>
                  <a:srgbClr val="FF0000"/>
                </a:solidFill>
                <a:latin typeface="Courier New"/>
                <a:cs typeface="Courier New"/>
              </a:rPr>
              <a:t>static </a:t>
            </a:r>
            <a:r>
              <a:rPr lang="en-US" sz="1800" dirty="0" err="1">
                <a:solidFill>
                  <a:srgbClr val="FF0000"/>
                </a:solidFill>
                <a:latin typeface="Courier New"/>
                <a:cs typeface="Courier New"/>
              </a:rPr>
              <a:t>int</a:t>
            </a:r>
            <a:r>
              <a:rPr lang="en-US" sz="1800" dirty="0">
                <a:solidFill>
                  <a:srgbClr val="FF0000"/>
                </a:solidFill>
                <a:latin typeface="Courier New"/>
                <a:cs typeface="Courier New"/>
              </a:rPr>
              <a:t> x </a:t>
            </a:r>
            <a:r>
              <a:rPr lang="en-US" sz="1800" dirty="0">
                <a:solidFill>
                  <a:srgbClr val="000000"/>
                </a:solidFill>
                <a:latin typeface="Courier New"/>
                <a:cs typeface="Courier New"/>
              </a:rPr>
              <a:t>= 19;</a:t>
            </a:r>
          </a:p>
          <a:p>
            <a:r>
              <a:rPr lang="en-US" sz="1800" dirty="0">
                <a:solidFill>
                  <a:srgbClr val="000000"/>
                </a:solidFill>
                <a:latin typeface="Courier New"/>
                <a:cs typeface="Courier New"/>
              </a:rPr>
              <a:t>    return x += 14;</a:t>
            </a:r>
          </a:p>
          <a:p>
            <a:r>
              <a:rPr lang="en-US" sz="1800" dirty="0">
                <a:solidFill>
                  <a:srgbClr val="000000"/>
                </a:solidFill>
                <a:latin typeface="Courier New"/>
                <a:cs typeface="Courier New"/>
              </a:rPr>
              <a:t>}</a:t>
            </a:r>
          </a:p>
          <a:p>
            <a:endParaRPr lang="en-US" sz="1800" dirty="0">
              <a:solidFill>
                <a:srgbClr val="000000"/>
              </a:solidFill>
              <a:latin typeface="Courier New"/>
              <a:cs typeface="Courier New"/>
            </a:endParaRPr>
          </a:p>
          <a:p>
            <a:r>
              <a:rPr lang="en-US" sz="1800" dirty="0" err="1">
                <a:solidFill>
                  <a:srgbClr val="000000"/>
                </a:solidFill>
                <a:latin typeface="Courier New"/>
                <a:cs typeface="Courier New"/>
              </a:rPr>
              <a:t>int</a:t>
            </a:r>
            <a:r>
              <a:rPr lang="en-US" sz="1800" dirty="0">
                <a:solidFill>
                  <a:srgbClr val="000000"/>
                </a:solidFill>
                <a:latin typeface="Courier New"/>
                <a:cs typeface="Courier New"/>
              </a:rPr>
              <a:t> h() {</a:t>
            </a:r>
          </a:p>
          <a:p>
            <a:r>
              <a:rPr lang="en-US" sz="1800" dirty="0">
                <a:solidFill>
                  <a:srgbClr val="000000"/>
                </a:solidFill>
                <a:latin typeface="Courier New"/>
                <a:cs typeface="Courier New"/>
              </a:rPr>
              <a:t>    return x += 27;</a:t>
            </a:r>
          </a:p>
          <a:p>
            <a:r>
              <a:rPr lang="en-US" sz="1800" dirty="0" smtClean="0">
                <a:solidFill>
                  <a:srgbClr val="000000"/>
                </a:solidFill>
                <a:latin typeface="Courier New"/>
                <a:cs typeface="Courier New"/>
              </a:rPr>
              <a:t>}</a:t>
            </a:r>
            <a:endParaRPr lang="en-US" sz="1800" dirty="0">
              <a:solidFill>
                <a:srgbClr val="000000"/>
              </a:solidFill>
              <a:latin typeface="Courier New"/>
              <a:cs typeface="Courier New"/>
            </a:endParaRPr>
          </a:p>
        </p:txBody>
      </p:sp>
      <p:sp>
        <p:nvSpPr>
          <p:cNvPr id="5" name="TextBox 4"/>
          <p:cNvSpPr txBox="1"/>
          <p:nvPr/>
        </p:nvSpPr>
        <p:spPr>
          <a:xfrm>
            <a:off x="4267200" y="2971800"/>
            <a:ext cx="4343400" cy="3785652"/>
          </a:xfrm>
          <a:prstGeom prst="rect">
            <a:avLst/>
          </a:prstGeom>
          <a:noFill/>
        </p:spPr>
        <p:txBody>
          <a:bodyPr wrap="square" rtlCol="0">
            <a:spAutoFit/>
          </a:bodyPr>
          <a:lstStyle/>
          <a:p>
            <a:r>
              <a:rPr lang="en-US" sz="2000" dirty="0" smtClean="0">
                <a:latin typeface="Calibri" pitchFamily="34" charset="0"/>
              </a:rPr>
              <a:t>Compiler allocates space in </a:t>
            </a:r>
            <a:r>
              <a:rPr lang="en-US" sz="2000" dirty="0" smtClean="0">
                <a:latin typeface="Courier New"/>
                <a:cs typeface="Courier New"/>
              </a:rPr>
              <a:t>.data </a:t>
            </a:r>
            <a:r>
              <a:rPr lang="en-US" sz="2000" dirty="0" smtClean="0">
                <a:latin typeface="Calibri" pitchFamily="34" charset="0"/>
              </a:rPr>
              <a:t>for each definition of </a:t>
            </a:r>
            <a:r>
              <a:rPr lang="en-US" sz="2000" dirty="0" smtClean="0">
                <a:latin typeface="Courier New"/>
                <a:cs typeface="Courier New"/>
              </a:rPr>
              <a:t>x</a:t>
            </a:r>
          </a:p>
          <a:p>
            <a:endParaRPr lang="en-US" sz="2000" dirty="0">
              <a:latin typeface="Calibri" pitchFamily="34" charset="0"/>
            </a:endParaRPr>
          </a:p>
          <a:p>
            <a:r>
              <a:rPr lang="en-US" sz="2000" dirty="0">
                <a:latin typeface="Calibri" pitchFamily="34" charset="0"/>
              </a:rPr>
              <a:t>C</a:t>
            </a:r>
            <a:r>
              <a:rPr lang="en-US" sz="2000" dirty="0" smtClean="0">
                <a:latin typeface="Calibri" pitchFamily="34" charset="0"/>
              </a:rPr>
              <a:t>reates local symbols in the symbol table with unique names, e.g., </a:t>
            </a:r>
            <a:r>
              <a:rPr lang="en-US" sz="2000" dirty="0" smtClean="0">
                <a:latin typeface="Courier New"/>
                <a:cs typeface="Courier New"/>
              </a:rPr>
              <a:t>x</a:t>
            </a:r>
            <a:r>
              <a:rPr lang="en-US" sz="2000" dirty="0" smtClean="0">
                <a:latin typeface="Calibri" pitchFamily="34" charset="0"/>
              </a:rPr>
              <a:t>, </a:t>
            </a:r>
            <a:r>
              <a:rPr lang="en-US" sz="2000" dirty="0" smtClean="0">
                <a:latin typeface="Courier New"/>
                <a:cs typeface="Courier New"/>
              </a:rPr>
              <a:t>x.1721</a:t>
            </a:r>
            <a:r>
              <a:rPr lang="en-US" sz="2000" dirty="0" smtClean="0">
                <a:latin typeface="Calibri" pitchFamily="34" charset="0"/>
              </a:rPr>
              <a:t> and </a:t>
            </a:r>
            <a:r>
              <a:rPr lang="en-US" sz="2000" dirty="0" smtClean="0">
                <a:latin typeface="Courier New"/>
                <a:cs typeface="Courier New"/>
              </a:rPr>
              <a:t>x.1724</a:t>
            </a:r>
            <a:r>
              <a:rPr lang="en-US" sz="2000" dirty="0" smtClean="0">
                <a:latin typeface="Calibri" pitchFamily="34" charset="0"/>
              </a:rPr>
              <a:t>.</a:t>
            </a:r>
          </a:p>
          <a:p>
            <a:endParaRPr lang="en-US" sz="2000" dirty="0">
              <a:latin typeface="Calibri" pitchFamily="34" charset="0"/>
            </a:endParaRPr>
          </a:p>
          <a:p>
            <a:r>
              <a:rPr lang="en-US" altLang="zh-CN" sz="2000" dirty="0" smtClean="0">
                <a:latin typeface="Calibri" pitchFamily="34" charset="0"/>
              </a:rPr>
              <a:t>C</a:t>
            </a:r>
            <a:r>
              <a:rPr lang="zh-CN" altLang="en-US" sz="2000" dirty="0" smtClean="0">
                <a:latin typeface="Calibri" pitchFamily="34" charset="0"/>
              </a:rPr>
              <a:t>语言中，源文件扮演模块的角色，任何带有</a:t>
            </a:r>
            <a:r>
              <a:rPr lang="en-US" altLang="zh-CN" sz="2000" dirty="0" smtClean="0">
                <a:latin typeface="Calibri" pitchFamily="34" charset="0"/>
              </a:rPr>
              <a:t>static</a:t>
            </a:r>
            <a:r>
              <a:rPr lang="zh-CN" altLang="en-US" sz="2000" dirty="0" smtClean="0">
                <a:latin typeface="Calibri" pitchFamily="34" charset="0"/>
              </a:rPr>
              <a:t>属性声明的全局变量和函数都是</a:t>
            </a:r>
            <a:r>
              <a:rPr lang="zh-CN" altLang="en-US" sz="2000" dirty="0" smtClean="0">
                <a:solidFill>
                  <a:srgbClr val="FF0000"/>
                </a:solidFill>
                <a:latin typeface="Calibri" pitchFamily="34" charset="0"/>
              </a:rPr>
              <a:t>模块私有</a:t>
            </a:r>
            <a:r>
              <a:rPr lang="zh-CN" altLang="en-US" sz="2000" dirty="0" smtClean="0">
                <a:latin typeface="Calibri" pitchFamily="34" charset="0"/>
              </a:rPr>
              <a:t>的。任何不带</a:t>
            </a:r>
            <a:r>
              <a:rPr lang="en-US" altLang="zh-CN" sz="2000" dirty="0" smtClean="0">
                <a:latin typeface="Calibri" pitchFamily="34" charset="0"/>
              </a:rPr>
              <a:t>static</a:t>
            </a:r>
            <a:r>
              <a:rPr lang="zh-CN" altLang="en-US" sz="2000" dirty="0" smtClean="0">
                <a:latin typeface="Calibri" pitchFamily="34" charset="0"/>
              </a:rPr>
              <a:t>属性声明的全局变量都是公共的，可以被其他模块引用</a:t>
            </a:r>
            <a:endParaRPr lang="en-US" sz="2000" dirty="0" smtClean="0">
              <a:latin typeface="Calibri" pitchFamily="34" charset="0"/>
            </a:endParaRPr>
          </a:p>
        </p:txBody>
      </p:sp>
      <p:sp>
        <p:nvSpPr>
          <p:cNvPr id="6" name="Rectangle 3"/>
          <p:cNvSpPr>
            <a:spLocks noChangeArrowheads="1"/>
          </p:cNvSpPr>
          <p:nvPr/>
        </p:nvSpPr>
        <p:spPr bwMode="auto">
          <a:xfrm>
            <a:off x="1621392" y="6478338"/>
            <a:ext cx="2175470" cy="357663"/>
          </a:xfrm>
          <a:prstGeom prst="rect">
            <a:avLst/>
          </a:prstGeom>
          <a:noFill/>
          <a:ln w="3240">
            <a:noFill/>
            <a:miter lim="800000"/>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smtClean="0">
                <a:solidFill>
                  <a:schemeClr val="tx1">
                    <a:lumMod val="50000"/>
                    <a:lumOff val="50000"/>
                  </a:schemeClr>
                </a:solidFill>
                <a:latin typeface="Courier New" pitchFamily="49" charset="0"/>
                <a:ea typeface="msgothic" charset="0"/>
                <a:cs typeface="msgothic" charset="0"/>
              </a:rPr>
              <a:t>static-</a:t>
            </a:r>
            <a:r>
              <a:rPr lang="en-GB" sz="1800" b="1" i="1" err="1" smtClean="0">
                <a:solidFill>
                  <a:schemeClr val="tx1">
                    <a:lumMod val="50000"/>
                    <a:lumOff val="50000"/>
                  </a:schemeClr>
                </a:solidFill>
                <a:latin typeface="Courier New" pitchFamily="49" charset="0"/>
                <a:ea typeface="msgothic" charset="0"/>
                <a:cs typeface="msgothic" charset="0"/>
              </a:rPr>
              <a:t>local.c</a:t>
            </a:r>
            <a:endParaRPr lang="en-GB" sz="1800" b="1" i="1">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295658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440266"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How Linker Resolves Duplicate Symbol Definitions</a:t>
            </a:r>
            <a:endParaRPr lang="en-GB"/>
          </a:p>
        </p:txBody>
      </p:sp>
      <p:sp>
        <p:nvSpPr>
          <p:cNvPr id="24578" name="Rectangle 2"/>
          <p:cNvSpPr>
            <a:spLocks noGrp="1" noChangeArrowheads="1"/>
          </p:cNvSpPr>
          <p:nvPr>
            <p:ph type="body" idx="1"/>
          </p:nvPr>
        </p:nvSpPr>
        <p:spPr>
          <a:xfrm>
            <a:off x="455613" y="1754188"/>
            <a:ext cx="8307387" cy="144621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Program symbols are either </a:t>
            </a:r>
            <a:r>
              <a:rPr lang="en-GB" i="1" dirty="0"/>
              <a:t>strong</a:t>
            </a:r>
            <a:r>
              <a:rPr lang="en-GB" dirty="0"/>
              <a:t> or </a:t>
            </a:r>
            <a:r>
              <a:rPr lang="en-GB" i="1" dirty="0"/>
              <a:t>weak</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S</a:t>
            </a:r>
            <a:r>
              <a:rPr lang="en-GB" b="1" i="1" dirty="0" smtClean="0">
                <a:solidFill>
                  <a:srgbClr val="C00000"/>
                </a:solidFill>
              </a:rPr>
              <a:t>trong</a:t>
            </a:r>
            <a:r>
              <a:rPr lang="en-GB" dirty="0"/>
              <a:t>: procedures and initialized </a:t>
            </a:r>
            <a:r>
              <a:rPr lang="en-GB" dirty="0" err="1"/>
              <a:t>globals</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i="1" dirty="0">
                <a:solidFill>
                  <a:srgbClr val="C00000"/>
                </a:solidFill>
              </a:rPr>
              <a:t>W</a:t>
            </a:r>
            <a:r>
              <a:rPr lang="en-GB" b="1" i="1" dirty="0" smtClean="0">
                <a:solidFill>
                  <a:srgbClr val="C00000"/>
                </a:solidFill>
              </a:rPr>
              <a:t>eak</a:t>
            </a:r>
            <a:r>
              <a:rPr lang="en-GB" dirty="0"/>
              <a:t>: uninitialized </a:t>
            </a:r>
            <a:r>
              <a:rPr lang="en-GB" dirty="0" err="1" smtClean="0"/>
              <a:t>globals</a:t>
            </a:r>
            <a:endParaRPr lang="en-GB" dirty="0" smtClean="0"/>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Or ones declared with specifier </a:t>
            </a:r>
            <a:r>
              <a:rPr lang="en-GB" b="1" dirty="0" smtClean="0">
                <a:latin typeface="Courier New" charset="0"/>
                <a:ea typeface="Courier New" charset="0"/>
                <a:cs typeface="Courier New" charset="0"/>
              </a:rPr>
              <a:t>extern</a:t>
            </a:r>
            <a:endParaRPr lang="en-GB" b="1" dirty="0">
              <a:latin typeface="Courier New" charset="0"/>
              <a:ea typeface="Courier New" charset="0"/>
              <a:cs typeface="Courier New" charset="0"/>
            </a:endParaRPr>
          </a:p>
        </p:txBody>
      </p:sp>
      <p:sp>
        <p:nvSpPr>
          <p:cNvPr id="24579" name="Rectangle 3"/>
          <p:cNvSpPr>
            <a:spLocks noChangeArrowheads="1"/>
          </p:cNvSpPr>
          <p:nvPr/>
        </p:nvSpPr>
        <p:spPr bwMode="auto">
          <a:xfrm>
            <a:off x="2470150" y="3893119"/>
            <a:ext cx="1560340" cy="113608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int foo=5;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p1()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
            </a:r>
          </a:p>
        </p:txBody>
      </p:sp>
      <p:sp>
        <p:nvSpPr>
          <p:cNvPr id="24580" name="Rectangle 4"/>
          <p:cNvSpPr>
            <a:spLocks noChangeArrowheads="1"/>
          </p:cNvSpPr>
          <p:nvPr/>
        </p:nvSpPr>
        <p:spPr bwMode="auto">
          <a:xfrm>
            <a:off x="4981575" y="3893119"/>
            <a:ext cx="1284624" cy="113608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int foo;</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8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p2()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
            </a:r>
          </a:p>
        </p:txBody>
      </p:sp>
      <p:sp>
        <p:nvSpPr>
          <p:cNvPr id="24581" name="Rectangle 5"/>
          <p:cNvSpPr>
            <a:spLocks noChangeArrowheads="1"/>
          </p:cNvSpPr>
          <p:nvPr/>
        </p:nvSpPr>
        <p:spPr bwMode="auto">
          <a:xfrm>
            <a:off x="2462213" y="3523232"/>
            <a:ext cx="717550" cy="354012"/>
          </a:xfrm>
          <a:prstGeom prst="rect">
            <a:avLst/>
          </a:prstGeom>
          <a:noFill/>
          <a:ln w="3240">
            <a:solidFill>
              <a:srgbClr val="FFFFFF"/>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p1.c</a:t>
            </a:r>
          </a:p>
        </p:txBody>
      </p:sp>
      <p:sp>
        <p:nvSpPr>
          <p:cNvPr id="24582" name="Rectangle 6"/>
          <p:cNvSpPr>
            <a:spLocks noChangeArrowheads="1"/>
          </p:cNvSpPr>
          <p:nvPr/>
        </p:nvSpPr>
        <p:spPr bwMode="auto">
          <a:xfrm>
            <a:off x="4976813" y="3523232"/>
            <a:ext cx="717550" cy="354012"/>
          </a:xfrm>
          <a:prstGeom prst="rect">
            <a:avLst/>
          </a:prstGeom>
          <a:noFill/>
          <a:ln w="3240">
            <a:solidFill>
              <a:srgbClr val="FFFFFF"/>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000000"/>
                </a:solidFill>
                <a:latin typeface="Courier New" pitchFamily="49" charset="0"/>
                <a:ea typeface="msgothic" charset="0"/>
                <a:cs typeface="msgothic" charset="0"/>
              </a:rPr>
              <a:t>p2.c</a:t>
            </a:r>
          </a:p>
        </p:txBody>
      </p:sp>
      <p:sp>
        <p:nvSpPr>
          <p:cNvPr id="24583" name="Text Box 7"/>
          <p:cNvSpPr txBox="1">
            <a:spLocks noChangeArrowheads="1"/>
          </p:cNvSpPr>
          <p:nvPr/>
        </p:nvSpPr>
        <p:spPr bwMode="auto">
          <a:xfrm>
            <a:off x="7242175" y="4391593"/>
            <a:ext cx="785513"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itchFamily="34" charset="0"/>
                <a:ea typeface="msgothic" charset="0"/>
                <a:cs typeface="msgothic" charset="0"/>
              </a:rPr>
              <a:t>strong</a:t>
            </a:r>
          </a:p>
        </p:txBody>
      </p:sp>
      <p:sp>
        <p:nvSpPr>
          <p:cNvPr id="24584" name="Line 8"/>
          <p:cNvSpPr>
            <a:spLocks noChangeShapeType="1"/>
          </p:cNvSpPr>
          <p:nvPr/>
        </p:nvSpPr>
        <p:spPr bwMode="auto">
          <a:xfrm flipH="1">
            <a:off x="6327775" y="4572000"/>
            <a:ext cx="917575" cy="1588"/>
          </a:xfrm>
          <a:prstGeom prst="line">
            <a:avLst/>
          </a:prstGeom>
          <a:noFill/>
          <a:ln w="25560">
            <a:solidFill>
              <a:srgbClr val="990000"/>
            </a:solidFill>
            <a:miter lim="800000"/>
            <a:headEnd/>
            <a:tailEnd type="triangle" w="med" len="med"/>
          </a:ln>
          <a:effectLst/>
        </p:spPr>
        <p:txBody>
          <a:bodyPr/>
          <a:lstStyle/>
          <a:p>
            <a:endParaRPr lang="en-US">
              <a:solidFill>
                <a:srgbClr val="990000"/>
              </a:solidFill>
            </a:endParaRPr>
          </a:p>
        </p:txBody>
      </p:sp>
      <p:sp>
        <p:nvSpPr>
          <p:cNvPr id="24585" name="Text Box 9"/>
          <p:cNvSpPr txBox="1">
            <a:spLocks noChangeArrowheads="1"/>
          </p:cNvSpPr>
          <p:nvPr/>
        </p:nvSpPr>
        <p:spPr bwMode="auto">
          <a:xfrm>
            <a:off x="7242175" y="3883594"/>
            <a:ext cx="691321"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itchFamily="34" charset="0"/>
                <a:ea typeface="msgothic" charset="0"/>
                <a:cs typeface="msgothic" charset="0"/>
              </a:rPr>
              <a:t>weak</a:t>
            </a:r>
          </a:p>
        </p:txBody>
      </p:sp>
      <p:sp>
        <p:nvSpPr>
          <p:cNvPr id="24586" name="Line 10"/>
          <p:cNvSpPr>
            <a:spLocks noChangeShapeType="1"/>
          </p:cNvSpPr>
          <p:nvPr/>
        </p:nvSpPr>
        <p:spPr bwMode="auto">
          <a:xfrm flipH="1">
            <a:off x="6324600" y="4070877"/>
            <a:ext cx="917575" cy="1588"/>
          </a:xfrm>
          <a:prstGeom prst="line">
            <a:avLst/>
          </a:prstGeom>
          <a:noFill/>
          <a:ln w="25560">
            <a:solidFill>
              <a:srgbClr val="990000"/>
            </a:solidFill>
            <a:miter lim="800000"/>
            <a:headEnd/>
            <a:tailEnd type="triangle" w="med" len="med"/>
          </a:ln>
          <a:effectLst/>
        </p:spPr>
        <p:txBody>
          <a:bodyPr/>
          <a:lstStyle/>
          <a:p>
            <a:endParaRPr lang="en-US">
              <a:solidFill>
                <a:srgbClr val="990000"/>
              </a:solidFill>
            </a:endParaRPr>
          </a:p>
        </p:txBody>
      </p:sp>
      <p:sp>
        <p:nvSpPr>
          <p:cNvPr id="24587" name="Text Box 11"/>
          <p:cNvSpPr txBox="1">
            <a:spLocks noChangeArrowheads="1"/>
          </p:cNvSpPr>
          <p:nvPr/>
        </p:nvSpPr>
        <p:spPr bwMode="auto">
          <a:xfrm>
            <a:off x="704850" y="4431282"/>
            <a:ext cx="785513"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itchFamily="34" charset="0"/>
                <a:ea typeface="msgothic" charset="0"/>
                <a:cs typeface="msgothic" charset="0"/>
              </a:rPr>
              <a:t>strong</a:t>
            </a:r>
          </a:p>
        </p:txBody>
      </p:sp>
      <p:sp>
        <p:nvSpPr>
          <p:cNvPr id="24588" name="Line 12"/>
          <p:cNvSpPr>
            <a:spLocks noChangeShapeType="1"/>
          </p:cNvSpPr>
          <p:nvPr/>
        </p:nvSpPr>
        <p:spPr bwMode="auto">
          <a:xfrm flipH="1">
            <a:off x="1520825" y="4645594"/>
            <a:ext cx="917575" cy="1588"/>
          </a:xfrm>
          <a:prstGeom prst="line">
            <a:avLst/>
          </a:prstGeom>
          <a:noFill/>
          <a:ln w="25560">
            <a:solidFill>
              <a:srgbClr val="990000"/>
            </a:solidFill>
            <a:miter lim="800000"/>
            <a:headEnd type="triangle" w="med" len="med"/>
            <a:tailEnd/>
          </a:ln>
          <a:effectLst/>
        </p:spPr>
        <p:txBody>
          <a:bodyPr/>
          <a:lstStyle/>
          <a:p>
            <a:endParaRPr lang="en-US"/>
          </a:p>
        </p:txBody>
      </p:sp>
      <p:sp>
        <p:nvSpPr>
          <p:cNvPr id="24589" name="Text Box 13"/>
          <p:cNvSpPr txBox="1">
            <a:spLocks noChangeArrowheads="1"/>
          </p:cNvSpPr>
          <p:nvPr/>
        </p:nvSpPr>
        <p:spPr bwMode="auto">
          <a:xfrm>
            <a:off x="704850" y="3889415"/>
            <a:ext cx="785513"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solidFill>
                  <a:srgbClr val="990000"/>
                </a:solidFill>
                <a:latin typeface="Calibri" pitchFamily="34" charset="0"/>
                <a:ea typeface="msgothic" charset="0"/>
                <a:cs typeface="msgothic" charset="0"/>
              </a:rPr>
              <a:t>strong</a:t>
            </a:r>
          </a:p>
        </p:txBody>
      </p:sp>
      <p:sp>
        <p:nvSpPr>
          <p:cNvPr id="24590" name="Line 14"/>
          <p:cNvSpPr>
            <a:spLocks noChangeShapeType="1"/>
          </p:cNvSpPr>
          <p:nvPr/>
        </p:nvSpPr>
        <p:spPr bwMode="auto">
          <a:xfrm flipH="1">
            <a:off x="1520825" y="4072468"/>
            <a:ext cx="917575" cy="1588"/>
          </a:xfrm>
          <a:prstGeom prst="line">
            <a:avLst/>
          </a:prstGeom>
          <a:noFill/>
          <a:ln w="25560">
            <a:solidFill>
              <a:srgbClr val="990000"/>
            </a:solidFill>
            <a:miter lim="800000"/>
            <a:headEnd type="triangle" w="med" len="med"/>
            <a:tailEnd/>
          </a:ln>
          <a:effectLst/>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4" grpId="0" animBg="1"/>
      <p:bldP spid="24585" grpId="0"/>
      <p:bldP spid="24586" grpId="0" animBg="1"/>
      <p:bldP spid="24587" grpId="0"/>
      <p:bldP spid="24588" grpId="0" animBg="1"/>
      <p:bldP spid="24589" grpId="0"/>
      <p:bldP spid="2459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txBox="1">
            <a:spLocks noChangeArrowheads="1"/>
          </p:cNvSpPr>
          <p:nvPr/>
        </p:nvSpPr>
        <p:spPr bwMode="auto">
          <a:xfrm>
            <a:off x="457200" y="3397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itchFamily="49" charset="-122"/>
                <a:cs typeface="+mj-cs"/>
              </a:rPr>
              <a:t>全局符号的符号解析</a:t>
            </a:r>
          </a:p>
        </p:txBody>
      </p:sp>
      <p:sp>
        <p:nvSpPr>
          <p:cNvPr id="24" name="Rectangle 2"/>
          <p:cNvSpPr>
            <a:spLocks noChangeArrowheads="1"/>
          </p:cNvSpPr>
          <p:nvPr/>
        </p:nvSpPr>
        <p:spPr bwMode="auto">
          <a:xfrm>
            <a:off x="519113" y="2608263"/>
            <a:ext cx="2476500" cy="2381250"/>
          </a:xfrm>
          <a:prstGeom prst="rect">
            <a:avLst/>
          </a:prstGeom>
          <a:solidFill>
            <a:srgbClr val="F7F5CD"/>
          </a:solidFill>
          <a:ln w="3240">
            <a:solidFill>
              <a:srgbClr val="000066"/>
            </a:solidFill>
            <a:miter lim="800000"/>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int buf[2] = {1, 2};</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a:solidFill>
                  <a:srgbClr val="000000"/>
                </a:solidFill>
                <a:latin typeface="微软雅黑" pitchFamily="34" charset="-122"/>
                <a:ea typeface="微软雅黑" pitchFamily="34" charset="-122"/>
                <a:cs typeface="msgothic"/>
              </a:rPr>
              <a:t>void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a:solidFill>
                <a:srgbClr val="000000"/>
              </a:solidFill>
              <a:latin typeface="微软雅黑" pitchFamily="34" charset="-122"/>
              <a:ea typeface="微软雅黑" pitchFamily="34" charset="-122"/>
              <a:cs typeface="msgothic"/>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int main()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  return 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 </a:t>
            </a:r>
          </a:p>
        </p:txBody>
      </p:sp>
      <p:sp>
        <p:nvSpPr>
          <p:cNvPr id="25" name="Rectangle 3"/>
          <p:cNvSpPr>
            <a:spLocks noChangeArrowheads="1"/>
          </p:cNvSpPr>
          <p:nvPr/>
        </p:nvSpPr>
        <p:spPr bwMode="auto">
          <a:xfrm>
            <a:off x="522288" y="2163763"/>
            <a:ext cx="1182687" cy="377825"/>
          </a:xfrm>
          <a:prstGeom prst="rect">
            <a:avLst/>
          </a:prstGeom>
          <a:noFill/>
          <a:ln w="3240">
            <a:noFill/>
            <a:miter lim="800000"/>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66CC"/>
                </a:solidFill>
                <a:latin typeface="微软雅黑" pitchFamily="34" charset="-122"/>
                <a:ea typeface="微软雅黑" pitchFamily="34" charset="-122"/>
                <a:cs typeface="msgothic"/>
              </a:rPr>
              <a:t>main.c</a:t>
            </a:r>
          </a:p>
        </p:txBody>
      </p:sp>
      <p:sp>
        <p:nvSpPr>
          <p:cNvPr id="26" name="Rectangle 5"/>
          <p:cNvSpPr>
            <a:spLocks noChangeArrowheads="1"/>
          </p:cNvSpPr>
          <p:nvPr/>
        </p:nvSpPr>
        <p:spPr bwMode="auto">
          <a:xfrm>
            <a:off x="4487863" y="2609850"/>
            <a:ext cx="2936875" cy="409575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extern int buf[];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int *bufp0 = &amp;buf[0];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static int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a:solidFill>
                <a:srgbClr val="000000"/>
              </a:solidFill>
              <a:latin typeface="微软雅黑" pitchFamily="34" charset="-122"/>
              <a:ea typeface="微软雅黑" pitchFamily="34" charset="-122"/>
              <a:cs typeface="msgothic"/>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void swap()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  int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a:solidFill>
                <a:srgbClr val="DBF2DA"/>
              </a:solidFill>
              <a:latin typeface="微软雅黑" pitchFamily="34" charset="-122"/>
              <a:ea typeface="微软雅黑" pitchFamily="34" charset="-122"/>
              <a:cs typeface="msgothic"/>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  bufp1 = &amp;buf[1];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  temp = *bufp0;</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  *bufp0 = *bufp1;</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  *bufp1 = temp;</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0000"/>
                </a:solidFill>
                <a:latin typeface="微软雅黑" pitchFamily="34" charset="-122"/>
                <a:ea typeface="微软雅黑" pitchFamily="34" charset="-122"/>
                <a:cs typeface="msgothic"/>
              </a:rPr>
              <a:t>}</a:t>
            </a:r>
          </a:p>
        </p:txBody>
      </p:sp>
      <p:sp>
        <p:nvSpPr>
          <p:cNvPr id="27" name="Rectangle 4"/>
          <p:cNvSpPr>
            <a:spLocks noChangeArrowheads="1"/>
          </p:cNvSpPr>
          <p:nvPr/>
        </p:nvSpPr>
        <p:spPr bwMode="auto">
          <a:xfrm>
            <a:off x="4591050" y="2068513"/>
            <a:ext cx="1333500" cy="377825"/>
          </a:xfrm>
          <a:prstGeom prst="rect">
            <a:avLst/>
          </a:prstGeom>
          <a:noFill/>
          <a:ln w="3240">
            <a:noFill/>
            <a:miter lim="800000"/>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a:solidFill>
                  <a:srgbClr val="0066CC"/>
                </a:solidFill>
                <a:latin typeface="微软雅黑" pitchFamily="34" charset="-122"/>
                <a:ea typeface="微软雅黑" pitchFamily="34" charset="-122"/>
                <a:cs typeface="msgothic"/>
              </a:rPr>
              <a:t>swap.c</a:t>
            </a:r>
          </a:p>
        </p:txBody>
      </p:sp>
      <p:sp>
        <p:nvSpPr>
          <p:cNvPr id="28" name="TextBox 13"/>
          <p:cNvSpPr txBox="1">
            <a:spLocks noChangeArrowheads="1"/>
          </p:cNvSpPr>
          <p:nvPr/>
        </p:nvSpPr>
        <p:spPr bwMode="auto">
          <a:xfrm>
            <a:off x="506413" y="5224463"/>
            <a:ext cx="1454150" cy="396875"/>
          </a:xfrm>
          <a:prstGeom prst="rect">
            <a:avLst/>
          </a:prstGeom>
          <a:noFill/>
          <a:ln w="9525">
            <a:noFill/>
            <a:miter lim="800000"/>
            <a:headEnd/>
            <a:tailEnd/>
          </a:ln>
        </p:spPr>
        <p:txBody>
          <a:bodyPr wrap="none">
            <a:spAutoFit/>
          </a:bodyPr>
          <a:lstStyle/>
          <a:p>
            <a:r>
              <a:rPr lang="zh-CN" altLang="en-US" sz="2000">
                <a:solidFill>
                  <a:srgbClr val="CC0066"/>
                </a:solidFill>
                <a:latin typeface="微软雅黑" pitchFamily="34" charset="-122"/>
                <a:ea typeface="微软雅黑" pitchFamily="34" charset="-122"/>
              </a:rPr>
              <a:t>此处为引用</a:t>
            </a:r>
          </a:p>
        </p:txBody>
      </p:sp>
      <p:cxnSp>
        <p:nvCxnSpPr>
          <p:cNvPr id="29" name="Straight Arrow Connector 14"/>
          <p:cNvCxnSpPr>
            <a:cxnSpLocks noChangeShapeType="1"/>
          </p:cNvCxnSpPr>
          <p:nvPr/>
        </p:nvCxnSpPr>
        <p:spPr bwMode="auto">
          <a:xfrm rot="16200000" flipV="1">
            <a:off x="796132" y="4785519"/>
            <a:ext cx="914400" cy="1587"/>
          </a:xfrm>
          <a:prstGeom prst="straightConnector1">
            <a:avLst/>
          </a:prstGeom>
          <a:noFill/>
          <a:ln w="25400" algn="ctr">
            <a:solidFill>
              <a:srgbClr val="009242"/>
            </a:solidFill>
            <a:round/>
            <a:headEnd/>
            <a:tailEnd type="arrow" w="med" len="med"/>
          </a:ln>
        </p:spPr>
      </p:cxnSp>
      <p:grpSp>
        <p:nvGrpSpPr>
          <p:cNvPr id="30" name="Group 32"/>
          <p:cNvGrpSpPr>
            <a:grpSpLocks/>
          </p:cNvGrpSpPr>
          <p:nvPr/>
        </p:nvGrpSpPr>
        <p:grpSpPr bwMode="auto">
          <a:xfrm>
            <a:off x="6238875" y="2011363"/>
            <a:ext cx="2649538" cy="1593850"/>
            <a:chOff x="3930" y="1087"/>
            <a:chExt cx="1669" cy="1004"/>
          </a:xfrm>
        </p:grpSpPr>
        <p:sp>
          <p:nvSpPr>
            <p:cNvPr id="31" name="TextBox 17"/>
            <p:cNvSpPr txBox="1">
              <a:spLocks noChangeArrowheads="1"/>
            </p:cNvSpPr>
            <p:nvPr/>
          </p:nvSpPr>
          <p:spPr bwMode="auto">
            <a:xfrm>
              <a:off x="4492" y="1087"/>
              <a:ext cx="1107" cy="250"/>
            </a:xfrm>
            <a:prstGeom prst="rect">
              <a:avLst/>
            </a:prstGeom>
            <a:noFill/>
            <a:ln w="9525">
              <a:noFill/>
              <a:miter lim="800000"/>
              <a:headEnd/>
              <a:tailEnd/>
            </a:ln>
          </p:spPr>
          <p:txBody>
            <a:bodyPr>
              <a:spAutoFit/>
            </a:bodyPr>
            <a:lstStyle/>
            <a:p>
              <a:r>
                <a:rPr lang="zh-CN" altLang="en-US" sz="2000">
                  <a:solidFill>
                    <a:srgbClr val="CC0066"/>
                  </a:solidFill>
                  <a:latin typeface="微软雅黑" pitchFamily="34" charset="-122"/>
                  <a:ea typeface="微软雅黑" pitchFamily="34" charset="-122"/>
                </a:rPr>
                <a:t>本地局部符号</a:t>
              </a:r>
            </a:p>
          </p:txBody>
        </p:sp>
        <p:cxnSp>
          <p:nvCxnSpPr>
            <p:cNvPr id="32" name="Straight Arrow Connector 21"/>
            <p:cNvCxnSpPr>
              <a:cxnSpLocks noChangeShapeType="1"/>
              <a:stCxn id="31" idx="1"/>
            </p:cNvCxnSpPr>
            <p:nvPr/>
          </p:nvCxnSpPr>
          <p:spPr bwMode="auto">
            <a:xfrm flipH="1">
              <a:off x="3930" y="1212"/>
              <a:ext cx="562" cy="879"/>
            </a:xfrm>
            <a:prstGeom prst="straightConnector1">
              <a:avLst/>
            </a:prstGeom>
            <a:noFill/>
            <a:ln w="25400" algn="ctr">
              <a:solidFill>
                <a:srgbClr val="990000"/>
              </a:solidFill>
              <a:round/>
              <a:headEnd/>
              <a:tailEnd type="arrow" w="med" len="med"/>
            </a:ln>
          </p:spPr>
        </p:cxnSp>
      </p:grpSp>
      <p:grpSp>
        <p:nvGrpSpPr>
          <p:cNvPr id="33" name="Group 33"/>
          <p:cNvGrpSpPr>
            <a:grpSpLocks/>
          </p:cNvGrpSpPr>
          <p:nvPr/>
        </p:nvGrpSpPr>
        <p:grpSpPr bwMode="auto">
          <a:xfrm>
            <a:off x="2828925" y="4935538"/>
            <a:ext cx="2571750" cy="717550"/>
            <a:chOff x="1782" y="2929"/>
            <a:chExt cx="1620" cy="452"/>
          </a:xfrm>
        </p:grpSpPr>
        <p:sp>
          <p:nvSpPr>
            <p:cNvPr id="34" name="TextBox 27"/>
            <p:cNvSpPr txBox="1">
              <a:spLocks noChangeArrowheads="1"/>
            </p:cNvSpPr>
            <p:nvPr/>
          </p:nvSpPr>
          <p:spPr bwMode="auto">
            <a:xfrm>
              <a:off x="1782" y="3131"/>
              <a:ext cx="756" cy="250"/>
            </a:xfrm>
            <a:prstGeom prst="rect">
              <a:avLst/>
            </a:prstGeom>
            <a:noFill/>
            <a:ln w="9525">
              <a:noFill/>
              <a:miter lim="800000"/>
              <a:headEnd/>
              <a:tailEnd/>
            </a:ln>
          </p:spPr>
          <p:txBody>
            <a:bodyPr wrap="none">
              <a:spAutoFit/>
            </a:bodyPr>
            <a:lstStyle/>
            <a:p>
              <a:pPr algn="r"/>
              <a:r>
                <a:rPr lang="zh-CN" altLang="en-US" sz="2000">
                  <a:solidFill>
                    <a:srgbClr val="004821"/>
                  </a:solidFill>
                  <a:latin typeface="微软雅黑" pitchFamily="34" charset="-122"/>
                  <a:ea typeface="微软雅黑" pitchFamily="34" charset="-122"/>
                </a:rPr>
                <a:t>局部变量</a:t>
              </a:r>
            </a:p>
          </p:txBody>
        </p:sp>
        <p:cxnSp>
          <p:nvCxnSpPr>
            <p:cNvPr id="35" name="Straight Arrow Connector 31"/>
            <p:cNvCxnSpPr>
              <a:cxnSpLocks noChangeShapeType="1"/>
            </p:cNvCxnSpPr>
            <p:nvPr/>
          </p:nvCxnSpPr>
          <p:spPr bwMode="auto">
            <a:xfrm flipV="1">
              <a:off x="2530" y="2929"/>
              <a:ext cx="872" cy="300"/>
            </a:xfrm>
            <a:prstGeom prst="straightConnector1">
              <a:avLst/>
            </a:prstGeom>
            <a:noFill/>
            <a:ln w="25400" algn="ctr">
              <a:solidFill>
                <a:srgbClr val="0A6A0A"/>
              </a:solidFill>
              <a:round/>
              <a:headEnd/>
              <a:tailEnd type="arrow" w="med" len="med"/>
            </a:ln>
          </p:spPr>
        </p:cxnSp>
      </p:grpSp>
      <p:sp>
        <p:nvSpPr>
          <p:cNvPr id="36" name="Text Box 25"/>
          <p:cNvSpPr txBox="1">
            <a:spLocks noChangeArrowheads="1"/>
          </p:cNvSpPr>
          <p:nvPr/>
        </p:nvSpPr>
        <p:spPr bwMode="auto">
          <a:xfrm>
            <a:off x="450850" y="1225550"/>
            <a:ext cx="6372225" cy="457200"/>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000000"/>
                </a:solidFill>
                <a:latin typeface="Arial" pitchFamily="34" charset="0"/>
                <a:ea typeface="微软雅黑" pitchFamily="34" charset="-122"/>
              </a:rPr>
              <a:t>以下符号哪些是</a:t>
            </a:r>
            <a:r>
              <a:rPr lang="zh-CN" altLang="en-US">
                <a:solidFill>
                  <a:srgbClr val="FF0000"/>
                </a:solidFill>
                <a:latin typeface="Arial" pitchFamily="34" charset="0"/>
                <a:ea typeface="微软雅黑" pitchFamily="34" charset="-122"/>
              </a:rPr>
              <a:t>强符号</a:t>
            </a:r>
            <a:r>
              <a:rPr lang="zh-CN" altLang="en-US">
                <a:solidFill>
                  <a:srgbClr val="000000"/>
                </a:solidFill>
                <a:latin typeface="Arial" pitchFamily="34" charset="0"/>
                <a:ea typeface="微软雅黑" pitchFamily="34" charset="-122"/>
              </a:rPr>
              <a:t>？哪些是</a:t>
            </a:r>
            <a:r>
              <a:rPr lang="zh-CN" altLang="en-US">
                <a:solidFill>
                  <a:srgbClr val="FF0000"/>
                </a:solidFill>
                <a:latin typeface="Arial" pitchFamily="34" charset="0"/>
                <a:ea typeface="微软雅黑" pitchFamily="34" charset="-122"/>
              </a:rPr>
              <a:t>弱符号</a:t>
            </a:r>
            <a:r>
              <a:rPr lang="zh-CN" altLang="en-US">
                <a:solidFill>
                  <a:srgbClr val="000000"/>
                </a:solidFill>
                <a:latin typeface="Arial" pitchFamily="34" charset="0"/>
                <a:ea typeface="微软雅黑" pitchFamily="34" charset="-122"/>
              </a:rPr>
              <a:t>？</a:t>
            </a:r>
          </a:p>
        </p:txBody>
      </p:sp>
      <p:sp>
        <p:nvSpPr>
          <p:cNvPr id="37" name="Line 26"/>
          <p:cNvSpPr>
            <a:spLocks noChangeShapeType="1"/>
          </p:cNvSpPr>
          <p:nvPr/>
        </p:nvSpPr>
        <p:spPr bwMode="auto">
          <a:xfrm flipH="1">
            <a:off x="1436688" y="1619250"/>
            <a:ext cx="1639887" cy="1916113"/>
          </a:xfrm>
          <a:prstGeom prst="line">
            <a:avLst/>
          </a:prstGeom>
          <a:noFill/>
          <a:ln w="28575">
            <a:solidFill>
              <a:srgbClr val="CC33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38" name="Line 28"/>
          <p:cNvSpPr>
            <a:spLocks noChangeShapeType="1"/>
          </p:cNvSpPr>
          <p:nvPr/>
        </p:nvSpPr>
        <p:spPr bwMode="auto">
          <a:xfrm flipH="1">
            <a:off x="1254125" y="1624013"/>
            <a:ext cx="1741488" cy="1044575"/>
          </a:xfrm>
          <a:prstGeom prst="line">
            <a:avLst/>
          </a:prstGeom>
          <a:noFill/>
          <a:ln w="28575">
            <a:solidFill>
              <a:srgbClr val="CC33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39" name="Line 29"/>
          <p:cNvSpPr>
            <a:spLocks noChangeShapeType="1"/>
          </p:cNvSpPr>
          <p:nvPr/>
        </p:nvSpPr>
        <p:spPr bwMode="auto">
          <a:xfrm>
            <a:off x="3341688" y="1639888"/>
            <a:ext cx="1987550" cy="1668462"/>
          </a:xfrm>
          <a:prstGeom prst="line">
            <a:avLst/>
          </a:prstGeom>
          <a:noFill/>
          <a:ln w="28575">
            <a:solidFill>
              <a:srgbClr val="CC33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40" name="Line 30"/>
          <p:cNvSpPr>
            <a:spLocks noChangeShapeType="1"/>
          </p:cNvSpPr>
          <p:nvPr/>
        </p:nvSpPr>
        <p:spPr bwMode="auto">
          <a:xfrm>
            <a:off x="3182938" y="1682750"/>
            <a:ext cx="2192337" cy="2481263"/>
          </a:xfrm>
          <a:prstGeom prst="line">
            <a:avLst/>
          </a:prstGeom>
          <a:noFill/>
          <a:ln w="28575">
            <a:solidFill>
              <a:srgbClr val="CC33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41" name="Line 31"/>
          <p:cNvSpPr>
            <a:spLocks noChangeShapeType="1"/>
          </p:cNvSpPr>
          <p:nvPr/>
        </p:nvSpPr>
        <p:spPr bwMode="auto">
          <a:xfrm>
            <a:off x="5284788" y="1666875"/>
            <a:ext cx="827087" cy="1030288"/>
          </a:xfrm>
          <a:prstGeom prst="line">
            <a:avLst/>
          </a:prstGeom>
          <a:noFill/>
          <a:ln w="28575">
            <a:solidFill>
              <a:srgbClr val="0066FF"/>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Tree>
    <p:extLst>
      <p:ext uri="{BB962C8B-B14F-4D97-AF65-F5344CB8AC3E}">
        <p14:creationId xmlns:p14="http://schemas.microsoft.com/office/powerpoint/2010/main" val="69370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par>
                                <p:cTn id="38" presetID="3" presetClass="entr" presetSubtype="1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linds(horizontal)">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blinds(horizontal)">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7" grpId="0" animBg="1"/>
      <p:bldP spid="38" grpId="0" animBg="1"/>
      <p:bldP spid="39" grpId="0" animBg="1"/>
      <p:bldP spid="40"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379412"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Linker’s Symbol Rules</a:t>
            </a:r>
          </a:p>
        </p:txBody>
      </p:sp>
      <p:sp>
        <p:nvSpPr>
          <p:cNvPr id="25602" name="Rectangle 2"/>
          <p:cNvSpPr>
            <a:spLocks noGrp="1" noChangeArrowheads="1"/>
          </p:cNvSpPr>
          <p:nvPr>
            <p:ph type="body" idx="1"/>
          </p:nvPr>
        </p:nvSpPr>
        <p:spPr>
          <a:xfrm>
            <a:off x="381000" y="1371600"/>
            <a:ext cx="8307387" cy="52244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Rule </a:t>
            </a:r>
            <a:r>
              <a:rPr lang="en-GB" smtClean="0"/>
              <a:t>1: Multiple strong symbols are not allowed</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mtClean="0"/>
              <a:t>Each </a:t>
            </a:r>
            <a:r>
              <a:rPr lang="en-GB"/>
              <a:t>item can be defined only </a:t>
            </a:r>
            <a:r>
              <a:rPr lang="en-GB" smtClean="0"/>
              <a:t>once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mtClean="0"/>
              <a:t>Otherwise: Linker error</a:t>
            </a:r>
            <a:endParaRPr lang="en-GB"/>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Rule </a:t>
            </a:r>
            <a:r>
              <a:rPr lang="en-GB" smtClean="0"/>
              <a:t>2: Given a strong symbol and multiple weak symbols, choose the strong symbol</a:t>
            </a:r>
            <a:endParaRPr lang="en-GB"/>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R</a:t>
            </a:r>
            <a:r>
              <a:rPr lang="en-GB" smtClean="0"/>
              <a:t>eferences </a:t>
            </a:r>
            <a:r>
              <a:rPr lang="en-GB"/>
              <a:t>to the weak symbol resolve to the strong </a:t>
            </a:r>
            <a:r>
              <a:rPr lang="en-GB" smtClean="0"/>
              <a:t>symbol</a:t>
            </a:r>
            <a:endParaRPr lang="en-GB"/>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Rule </a:t>
            </a:r>
            <a:r>
              <a:rPr lang="en-GB" smtClean="0"/>
              <a:t>3: </a:t>
            </a:r>
            <a:r>
              <a:rPr lang="en-GB"/>
              <a:t>If there are multiple weak symbols, </a:t>
            </a:r>
            <a:r>
              <a:rPr lang="en-GB" smtClean="0"/>
              <a:t>pick </a:t>
            </a:r>
            <a:r>
              <a:rPr lang="en-GB"/>
              <a:t>an arbitrary </a:t>
            </a:r>
            <a:r>
              <a:rPr lang="en-GB" smtClean="0"/>
              <a:t>one</a:t>
            </a:r>
            <a:endParaRPr lang="en-GB"/>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Can override this with </a:t>
            </a:r>
            <a:r>
              <a:rPr lang="en-GB" b="1" err="1">
                <a:latin typeface="Courier New" pitchFamily="49" charset="0"/>
              </a:rPr>
              <a:t>gcc</a:t>
            </a:r>
            <a:r>
              <a:rPr lang="en-GB" b="1">
                <a:latin typeface="Courier New" pitchFamily="49" charset="0"/>
              </a:rPr>
              <a:t> –</a:t>
            </a:r>
            <a:r>
              <a:rPr lang="en-GB" b="1" err="1" smtClean="0">
                <a:latin typeface="Courier New" pitchFamily="49" charset="0"/>
              </a:rPr>
              <a:t>fno</a:t>
            </a:r>
            <a:r>
              <a:rPr lang="en-GB" b="1" smtClean="0">
                <a:latin typeface="Courier New" pitchFamily="49" charset="0"/>
              </a:rPr>
              <a:t>-common</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latin typeface="Courier New" pitchFamily="49" charset="0"/>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smtClean="0"/>
              <a:t>Puzzles on the next slide</a:t>
            </a:r>
            <a:endParaRPr lang="en-GB" b="1"/>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60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0" y="3962400"/>
            <a:ext cx="9144000" cy="1103841"/>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mtClean="0">
              <a:latin typeface="Calibri" pitchFamily="34" charset="0"/>
            </a:endParaRPr>
          </a:p>
        </p:txBody>
      </p:sp>
      <p:sp>
        <p:nvSpPr>
          <p:cNvPr id="24" name="Rectangle 23"/>
          <p:cNvSpPr/>
          <p:nvPr/>
        </p:nvSpPr>
        <p:spPr bwMode="auto">
          <a:xfrm>
            <a:off x="0" y="1879599"/>
            <a:ext cx="9144000" cy="1098550"/>
          </a:xfrm>
          <a:prstGeom prst="rect">
            <a:avLst/>
          </a:prstGeom>
          <a:solidFill>
            <a:schemeClr val="bg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mtClean="0">
              <a:latin typeface="Calibri" pitchFamily="34" charset="0"/>
            </a:endParaRPr>
          </a:p>
        </p:txBody>
      </p:sp>
      <p:sp>
        <p:nvSpPr>
          <p:cNvPr id="26625" name="Rectangle 1"/>
          <p:cNvSpPr>
            <a:spLocks noGrp="1" noChangeArrowheads="1"/>
          </p:cNvSpPr>
          <p:nvPr>
            <p:ph type="title" idx="4294967295"/>
          </p:nvPr>
        </p:nvSpPr>
        <p:spPr>
          <a:xfrm>
            <a:off x="427038" y="2841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Linker Puzzles</a:t>
            </a:r>
          </a:p>
        </p:txBody>
      </p:sp>
      <p:sp>
        <p:nvSpPr>
          <p:cNvPr id="26626" name="Text Box 2"/>
          <p:cNvSpPr txBox="1">
            <a:spLocks noChangeArrowheads="1"/>
          </p:cNvSpPr>
          <p:nvPr/>
        </p:nvSpPr>
        <p:spPr bwMode="auto">
          <a:xfrm>
            <a:off x="533400" y="21653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27" name="Text Box 3"/>
          <p:cNvSpPr txBox="1">
            <a:spLocks noChangeArrowheads="1"/>
          </p:cNvSpPr>
          <p:nvPr/>
        </p:nvSpPr>
        <p:spPr bwMode="auto">
          <a:xfrm>
            <a:off x="1983961" y="21653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28" name="Text Box 4"/>
          <p:cNvSpPr txBox="1">
            <a:spLocks noChangeArrowheads="1"/>
          </p:cNvSpPr>
          <p:nvPr/>
        </p:nvSpPr>
        <p:spPr bwMode="auto">
          <a:xfrm>
            <a:off x="533400" y="3079750"/>
            <a:ext cx="1045777"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y;</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29" name="Text Box 5"/>
          <p:cNvSpPr txBox="1">
            <a:spLocks noChangeArrowheads="1"/>
          </p:cNvSpPr>
          <p:nvPr/>
        </p:nvSpPr>
        <p:spPr bwMode="auto">
          <a:xfrm>
            <a:off x="1983961" y="3079750"/>
            <a:ext cx="1292639"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0" name="Text Box 6"/>
          <p:cNvSpPr txBox="1">
            <a:spLocks noChangeArrowheads="1"/>
          </p:cNvSpPr>
          <p:nvPr/>
        </p:nvSpPr>
        <p:spPr bwMode="auto">
          <a:xfrm>
            <a:off x="533400" y="4129088"/>
            <a:ext cx="1169208" cy="788935"/>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y=5;</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1" name="Text Box 7"/>
          <p:cNvSpPr txBox="1">
            <a:spLocks noChangeArrowheads="1"/>
          </p:cNvSpPr>
          <p:nvPr/>
        </p:nvSpPr>
        <p:spPr bwMode="auto">
          <a:xfrm>
            <a:off x="1983961" y="4129088"/>
            <a:ext cx="1292639"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double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2" name="Text Box 8"/>
          <p:cNvSpPr txBox="1">
            <a:spLocks noChangeArrowheads="1"/>
          </p:cNvSpPr>
          <p:nvPr/>
        </p:nvSpPr>
        <p:spPr bwMode="auto">
          <a:xfrm>
            <a:off x="533400" y="5195888"/>
            <a:ext cx="1169208"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x=7;</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3" name="Text Box 9"/>
          <p:cNvSpPr txBox="1">
            <a:spLocks noChangeArrowheads="1"/>
          </p:cNvSpPr>
          <p:nvPr/>
        </p:nvSpPr>
        <p:spPr bwMode="auto">
          <a:xfrm>
            <a:off x="1983961" y="5195888"/>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p2() {}</a:t>
            </a:r>
          </a:p>
        </p:txBody>
      </p:sp>
      <p:sp>
        <p:nvSpPr>
          <p:cNvPr id="26634" name="Text Box 10"/>
          <p:cNvSpPr txBox="1">
            <a:spLocks noChangeArrowheads="1"/>
          </p:cNvSpPr>
          <p:nvPr/>
        </p:nvSpPr>
        <p:spPr bwMode="auto">
          <a:xfrm>
            <a:off x="533400" y="11747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int x;</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5" name="Text Box 11"/>
          <p:cNvSpPr txBox="1">
            <a:spLocks noChangeArrowheads="1"/>
          </p:cNvSpPr>
          <p:nvPr/>
        </p:nvSpPr>
        <p:spPr bwMode="auto">
          <a:xfrm>
            <a:off x="1983961" y="1174750"/>
            <a:ext cx="1045777" cy="557461"/>
          </a:xfrm>
          <a:prstGeom prst="rect">
            <a:avLst/>
          </a:prstGeom>
          <a:solidFill>
            <a:srgbClr val="F6F5BD"/>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p1() {}</a:t>
            </a:r>
          </a:p>
        </p:txBody>
      </p:sp>
      <p:sp>
        <p:nvSpPr>
          <p:cNvPr id="26636" name="Text Box 12"/>
          <p:cNvSpPr txBox="1">
            <a:spLocks noChangeArrowheads="1"/>
          </p:cNvSpPr>
          <p:nvPr/>
        </p:nvSpPr>
        <p:spPr bwMode="auto">
          <a:xfrm>
            <a:off x="3819525" y="1304925"/>
            <a:ext cx="4047431"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Link time error: two strong symbols (</a:t>
            </a:r>
            <a:r>
              <a:rPr lang="en-GB" sz="1800">
                <a:latin typeface="Courier New" pitchFamily="49" charset="0"/>
                <a:ea typeface="msgothic" charset="0"/>
                <a:cs typeface="msgothic" charset="0"/>
              </a:rPr>
              <a:t>p1</a:t>
            </a:r>
            <a:r>
              <a:rPr lang="en-GB" sz="1800" b="0">
                <a:latin typeface="Calibri" pitchFamily="34" charset="0"/>
                <a:ea typeface="msgothic" charset="0"/>
                <a:cs typeface="msgothic" charset="0"/>
              </a:rPr>
              <a:t>)</a:t>
            </a:r>
          </a:p>
        </p:txBody>
      </p:sp>
      <p:sp>
        <p:nvSpPr>
          <p:cNvPr id="26637" name="Text Box 13"/>
          <p:cNvSpPr txBox="1">
            <a:spLocks noChangeArrowheads="1"/>
          </p:cNvSpPr>
          <p:nvPr/>
        </p:nvSpPr>
        <p:spPr bwMode="auto">
          <a:xfrm>
            <a:off x="3794125" y="2159000"/>
            <a:ext cx="4397079"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References to  </a:t>
            </a:r>
            <a:r>
              <a:rPr lang="en-GB" sz="1800">
                <a:latin typeface="Courier New" pitchFamily="49" charset="0"/>
                <a:ea typeface="msgothic" charset="0"/>
                <a:cs typeface="msgothic" charset="0"/>
              </a:rPr>
              <a:t>x</a:t>
            </a:r>
            <a:r>
              <a:rPr lang="en-GB" sz="1800" b="0">
                <a:latin typeface="Calibri" pitchFamily="34" charset="0"/>
                <a:ea typeface="msgothic" charset="0"/>
                <a:cs typeface="msgothic" charset="0"/>
              </a:rPr>
              <a:t> will refer to the same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uninitialized int. Is this what you really want?</a:t>
            </a:r>
          </a:p>
        </p:txBody>
      </p:sp>
      <p:sp>
        <p:nvSpPr>
          <p:cNvPr id="26638" name="Text Box 14"/>
          <p:cNvSpPr txBox="1">
            <a:spLocks noChangeArrowheads="1"/>
          </p:cNvSpPr>
          <p:nvPr/>
        </p:nvSpPr>
        <p:spPr bwMode="auto">
          <a:xfrm>
            <a:off x="3824287" y="3194050"/>
            <a:ext cx="3611671"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Writes to </a:t>
            </a:r>
            <a:r>
              <a:rPr lang="en-GB" sz="1800">
                <a:latin typeface="Courier New" pitchFamily="49" charset="0"/>
                <a:ea typeface="msgothic" charset="0"/>
                <a:cs typeface="msgothic" charset="0"/>
              </a:rPr>
              <a:t>x</a:t>
            </a:r>
            <a:r>
              <a:rPr lang="en-GB" sz="1800" b="0">
                <a:latin typeface="Calibri" pitchFamily="34" charset="0"/>
                <a:ea typeface="msgothic" charset="0"/>
                <a:cs typeface="msgothic" charset="0"/>
              </a:rPr>
              <a:t> in </a:t>
            </a:r>
            <a:r>
              <a:rPr lang="en-GB" sz="1800">
                <a:latin typeface="Courier New" pitchFamily="49" charset="0"/>
                <a:ea typeface="msgothic" charset="0"/>
                <a:cs typeface="msgothic" charset="0"/>
              </a:rPr>
              <a:t>p2</a:t>
            </a:r>
            <a:r>
              <a:rPr lang="en-GB" sz="1800" b="0">
                <a:latin typeface="Calibri" pitchFamily="34" charset="0"/>
                <a:ea typeface="msgothic" charset="0"/>
                <a:cs typeface="msgothic" charset="0"/>
              </a:rPr>
              <a:t> might overwrite </a:t>
            </a:r>
            <a:r>
              <a:rPr lang="en-GB" sz="1800">
                <a:latin typeface="Courier New" pitchFamily="49" charset="0"/>
                <a:ea typeface="msgothic" charset="0"/>
                <a:cs typeface="msgothic" charset="0"/>
              </a:rPr>
              <a:t>y</a:t>
            </a:r>
            <a:r>
              <a:rPr lang="en-GB" sz="1800" b="0">
                <a:latin typeface="Calibri" pitchFamily="34" charset="0"/>
                <a:ea typeface="msgothic" charset="0"/>
                <a:cs typeface="msgothic" charset="0"/>
              </a:rPr>
              <a: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Evil!</a:t>
            </a:r>
          </a:p>
        </p:txBody>
      </p:sp>
      <p:sp>
        <p:nvSpPr>
          <p:cNvPr id="26639" name="Text Box 15"/>
          <p:cNvSpPr txBox="1">
            <a:spLocks noChangeArrowheads="1"/>
          </p:cNvSpPr>
          <p:nvPr/>
        </p:nvSpPr>
        <p:spPr bwMode="auto">
          <a:xfrm>
            <a:off x="3829050" y="4140200"/>
            <a:ext cx="3477532"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Writes to </a:t>
            </a:r>
            <a:r>
              <a:rPr lang="en-GB" sz="1800">
                <a:latin typeface="Courier New" pitchFamily="49" charset="0"/>
                <a:ea typeface="msgothic" charset="0"/>
                <a:cs typeface="msgothic" charset="0"/>
              </a:rPr>
              <a:t>x</a:t>
            </a:r>
            <a:r>
              <a:rPr lang="en-GB" sz="1800" b="0">
                <a:latin typeface="Calibri" pitchFamily="34" charset="0"/>
                <a:ea typeface="msgothic" charset="0"/>
                <a:cs typeface="msgothic" charset="0"/>
              </a:rPr>
              <a:t> in </a:t>
            </a:r>
            <a:r>
              <a:rPr lang="en-GB" sz="1800" smtClean="0">
                <a:latin typeface="Courier New" pitchFamily="49" charset="0"/>
                <a:ea typeface="msgothic" charset="0"/>
                <a:cs typeface="msgothic" charset="0"/>
              </a:rPr>
              <a:t>p2</a:t>
            </a:r>
            <a:r>
              <a:rPr lang="en-GB" sz="1800" b="0">
                <a:latin typeface="Courier New" pitchFamily="49" charset="0"/>
                <a:ea typeface="msgothic" charset="0"/>
                <a:cs typeface="msgothic" charset="0"/>
              </a:rPr>
              <a:t> </a:t>
            </a:r>
            <a:r>
              <a:rPr lang="en-GB" sz="1800" b="0" smtClean="0">
                <a:latin typeface="Calibri" pitchFamily="34" charset="0"/>
                <a:ea typeface="msgothic" charset="0"/>
                <a:cs typeface="msgothic" charset="0"/>
              </a:rPr>
              <a:t>will </a:t>
            </a:r>
            <a:r>
              <a:rPr lang="en-GB" sz="1800" b="0">
                <a:latin typeface="Calibri" pitchFamily="34" charset="0"/>
                <a:ea typeface="msgothic" charset="0"/>
                <a:cs typeface="msgothic" charset="0"/>
              </a:rPr>
              <a:t>overwrite </a:t>
            </a:r>
            <a:r>
              <a:rPr lang="en-GB" sz="1800">
                <a:latin typeface="Courier New" pitchFamily="49" charset="0"/>
                <a:ea typeface="msgothic" charset="0"/>
                <a:cs typeface="msgothic" charset="0"/>
              </a:rPr>
              <a:t>y</a:t>
            </a:r>
            <a:r>
              <a:rPr lang="en-GB" sz="1800" b="0">
                <a:latin typeface="Calibri" pitchFamily="34" charset="0"/>
                <a:ea typeface="msgothic" charset="0"/>
                <a:cs typeface="msgothic" charset="0"/>
              </a:rPr>
              <a:t>!</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Nasty! </a:t>
            </a:r>
          </a:p>
        </p:txBody>
      </p:sp>
      <p:sp>
        <p:nvSpPr>
          <p:cNvPr id="26641" name="Text Box 17"/>
          <p:cNvSpPr txBox="1">
            <a:spLocks noChangeArrowheads="1"/>
          </p:cNvSpPr>
          <p:nvPr/>
        </p:nvSpPr>
        <p:spPr bwMode="auto">
          <a:xfrm>
            <a:off x="440266" y="6051550"/>
            <a:ext cx="4459467"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alibri" pitchFamily="34" charset="0"/>
                <a:ea typeface="msgothic" charset="0"/>
                <a:cs typeface="msgothic" charset="0"/>
              </a:rPr>
              <a:t>Important: Linker does not do type checking.</a:t>
            </a:r>
            <a:endParaRPr lang="en-GB" sz="1800" b="1" dirty="0">
              <a:latin typeface="Calibri" pitchFamily="34" charset="0"/>
              <a:ea typeface="msgothic" charset="0"/>
              <a:cs typeface="msgothic" charset="0"/>
            </a:endParaRPr>
          </a:p>
        </p:txBody>
      </p:sp>
      <p:sp>
        <p:nvSpPr>
          <p:cNvPr id="26642" name="Text Box 18"/>
          <p:cNvSpPr txBox="1">
            <a:spLocks noChangeArrowheads="1"/>
          </p:cNvSpPr>
          <p:nvPr/>
        </p:nvSpPr>
        <p:spPr bwMode="auto">
          <a:xfrm>
            <a:off x="3824287" y="5159375"/>
            <a:ext cx="4654008"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References to </a:t>
            </a:r>
            <a:r>
              <a:rPr lang="en-GB" sz="1800">
                <a:latin typeface="Courier New" pitchFamily="49" charset="0"/>
                <a:ea typeface="msgothic" charset="0"/>
                <a:cs typeface="msgothic" charset="0"/>
              </a:rPr>
              <a:t>x</a:t>
            </a:r>
            <a:r>
              <a:rPr lang="en-GB" sz="1800" b="0">
                <a:latin typeface="Calibri" pitchFamily="34" charset="0"/>
                <a:ea typeface="msgothic" charset="0"/>
                <a:cs typeface="msgothic" charset="0"/>
              </a:rPr>
              <a:t> will refer to the same initialized</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a:latin typeface="Calibri" pitchFamily="34" charset="0"/>
                <a:ea typeface="msgothic" charset="0"/>
                <a:cs typeface="msgothic" charset="0"/>
              </a:rPr>
              <a:t>variable.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6" grpId="0"/>
      <p:bldP spid="26637" grpId="0"/>
      <p:bldP spid="26638" grpId="0"/>
      <p:bldP spid="26639" grpId="0"/>
      <p:bldP spid="26641" grpId="0"/>
      <p:bldP spid="266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6"/>
          <p:cNvSpPr>
            <a:spLocks noChangeArrowheads="1"/>
          </p:cNvSpPr>
          <p:nvPr/>
        </p:nvSpPr>
        <p:spPr bwMode="auto">
          <a:xfrm>
            <a:off x="4724400" y="1951672"/>
            <a:ext cx="4267200" cy="2848928"/>
          </a:xfrm>
          <a:prstGeom prst="rect">
            <a:avLst/>
          </a:prstGeom>
          <a:solidFill>
            <a:srgbClr val="DBF2DA"/>
          </a:solidFill>
          <a:ln w="3175">
            <a:solidFill>
              <a:schemeClr val="tx1"/>
            </a:solidFill>
            <a:miter lim="800000"/>
            <a:headEnd/>
            <a:tailEnd/>
          </a:ln>
          <a:effectLst/>
        </p:spPr>
        <p:txBody>
          <a:bodyPr wrap="square">
            <a:prstTxWarp prst="textNoShape">
              <a:avLst/>
            </a:prstTxWarp>
            <a:noAutofit/>
          </a:bodyPr>
          <a:lstStyle/>
          <a:p>
            <a:r>
              <a:rPr lang="en-US" sz="1800" dirty="0">
                <a:solidFill>
                  <a:srgbClr val="D7391E"/>
                </a:solidFill>
                <a:latin typeface="Courier New" charset="0"/>
                <a:ea typeface="Courier New" charset="0"/>
                <a:cs typeface="Courier New" charset="0"/>
              </a:rPr>
              <a:t>/* Global strong symbol */</a:t>
            </a:r>
          </a:p>
          <a:p>
            <a:r>
              <a:rPr lang="en-US" sz="1800" dirty="0">
                <a:solidFill>
                  <a:srgbClr val="34A327"/>
                </a:solidFill>
                <a:latin typeface="Courier New" charset="0"/>
                <a:ea typeface="Courier New" charset="0"/>
                <a:cs typeface="Courier New" charset="0"/>
              </a:rPr>
              <a:t>double</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 = 3.14;</a:t>
            </a:r>
          </a:p>
          <a:p>
            <a:r>
              <a:rPr lang="en-US" sz="1800" dirty="0">
                <a:solidFill>
                  <a:srgbClr val="000000"/>
                </a:solidFill>
                <a:latin typeface="Courier New" charset="0"/>
                <a:ea typeface="Courier New" charset="0"/>
                <a:cs typeface="Courier New" charset="0"/>
              </a:rPr>
              <a:t/>
            </a:r>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endParaRPr lang="is-IS" sz="1800" dirty="0">
              <a:solidFill>
                <a:srgbClr val="000000"/>
              </a:solidFill>
              <a:latin typeface="Courier New"/>
              <a:cs typeface="Courier New"/>
            </a:endParaRPr>
          </a:p>
        </p:txBody>
      </p:sp>
      <p:sp>
        <p:nvSpPr>
          <p:cNvPr id="201735" name="Rectangle 7"/>
          <p:cNvSpPr>
            <a:spLocks noGrp="1" noChangeArrowheads="1"/>
          </p:cNvSpPr>
          <p:nvPr>
            <p:ph type="title"/>
          </p:nvPr>
        </p:nvSpPr>
        <p:spPr/>
        <p:txBody>
          <a:bodyPr/>
          <a:lstStyle/>
          <a:p>
            <a:r>
              <a:rPr lang="en-US" dirty="0" smtClean="0"/>
              <a:t>Type Mismatch Example</a:t>
            </a:r>
            <a:endParaRPr lang="en-US" dirty="0"/>
          </a:p>
        </p:txBody>
      </p:sp>
      <p:sp>
        <p:nvSpPr>
          <p:cNvPr id="3" name="Content Placeholder 2"/>
          <p:cNvSpPr>
            <a:spLocks noGrp="1"/>
          </p:cNvSpPr>
          <p:nvPr>
            <p:ph idx="1"/>
          </p:nvPr>
        </p:nvSpPr>
        <p:spPr>
          <a:xfrm>
            <a:off x="396875" y="4876799"/>
            <a:ext cx="7896225" cy="1457325"/>
          </a:xfrm>
        </p:spPr>
        <p:txBody>
          <a:bodyPr/>
          <a:lstStyle/>
          <a:p>
            <a:r>
              <a:rPr lang="en-US" dirty="0" smtClean="0"/>
              <a:t>Compiles without any errors or warnings</a:t>
            </a:r>
          </a:p>
          <a:p>
            <a:r>
              <a:rPr lang="en-US" dirty="0" smtClean="0"/>
              <a:t>What gets printed?</a:t>
            </a:r>
            <a:endParaRPr lang="en-US" dirty="0"/>
          </a:p>
        </p:txBody>
      </p:sp>
      <p:sp>
        <p:nvSpPr>
          <p:cNvPr id="201731" name="Rectangle 3"/>
          <p:cNvSpPr>
            <a:spLocks noChangeArrowheads="1"/>
          </p:cNvSpPr>
          <p:nvPr/>
        </p:nvSpPr>
        <p:spPr bwMode="auto">
          <a:xfrm>
            <a:off x="139700" y="1928812"/>
            <a:ext cx="4584700" cy="2871787"/>
          </a:xfrm>
          <a:prstGeom prst="rect">
            <a:avLst/>
          </a:prstGeom>
          <a:solidFill>
            <a:srgbClr val="F7F5CD"/>
          </a:solidFill>
          <a:ln w="3175">
            <a:solidFill>
              <a:schemeClr val="tx1"/>
            </a:solidFill>
            <a:miter lim="800000"/>
            <a:headEnd/>
            <a:tailEnd/>
          </a:ln>
          <a:effectLst/>
        </p:spPr>
        <p:txBody>
          <a:bodyPr wrap="square">
            <a:prstTxWarp prst="textNoShape">
              <a:avLst/>
            </a:prstTxWarp>
            <a:noAutofit/>
          </a:bodyPr>
          <a:lstStyle/>
          <a:p>
            <a:r>
              <a:rPr lang="en-US" sz="1800" dirty="0">
                <a:solidFill>
                  <a:srgbClr val="34A327"/>
                </a:solidFill>
                <a:latin typeface="Courier New" charset="0"/>
                <a:ea typeface="Courier New" charset="0"/>
                <a:cs typeface="Courier New" charset="0"/>
              </a:rPr>
              <a:t>long</a:t>
            </a:r>
            <a:r>
              <a:rPr lang="en-US" sz="1800" dirty="0">
                <a:solidFill>
                  <a:srgbClr val="000000"/>
                </a:solidFill>
                <a:latin typeface="Courier New" charset="0"/>
                <a:ea typeface="Courier New" charset="0"/>
                <a:cs typeface="Courier New" charset="0"/>
              </a:rPr>
              <a:t> </a:t>
            </a:r>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  </a:t>
            </a:r>
            <a:r>
              <a:rPr lang="en-US" sz="1800" dirty="0">
                <a:solidFill>
                  <a:srgbClr val="D7391E"/>
                </a:solidFill>
                <a:latin typeface="Courier New" charset="0"/>
                <a:ea typeface="Courier New" charset="0"/>
                <a:cs typeface="Courier New" charset="0"/>
              </a:rPr>
              <a:t>/* Weak symbol </a:t>
            </a:r>
            <a:r>
              <a:rPr lang="en-US" sz="1800" dirty="0" smtClean="0">
                <a:solidFill>
                  <a:srgbClr val="D7391E"/>
                </a:solidFill>
                <a:latin typeface="Courier New" charset="0"/>
                <a:ea typeface="Courier New" charset="0"/>
                <a:cs typeface="Courier New" charset="0"/>
              </a:rPr>
              <a:t>*/</a:t>
            </a:r>
            <a:r>
              <a:rPr lang="en-US" sz="1800" dirty="0">
                <a:solidFill>
                  <a:srgbClr val="000000"/>
                </a:solidFill>
                <a:latin typeface="Courier New" charset="0"/>
                <a:ea typeface="Courier New" charset="0"/>
                <a:cs typeface="Courier New" charset="0"/>
              </a:rPr>
              <a:t/>
            </a:r>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a:solidFill>
                  <a:srgbClr val="5E34FF"/>
                </a:solidFill>
                <a:latin typeface="Courier New" charset="0"/>
                <a:ea typeface="Courier New" charset="0"/>
                <a:cs typeface="Courier New" charset="0"/>
              </a:rPr>
              <a:t>main</a:t>
            </a:r>
            <a:r>
              <a:rPr lang="en-US" sz="1800" dirty="0">
                <a:solidFill>
                  <a:srgbClr val="000000"/>
                </a:solidFill>
                <a:latin typeface="Courier New" charset="0"/>
                <a:ea typeface="Courier New" charset="0"/>
                <a:cs typeface="Courier New" charset="0"/>
              </a:rPr>
              <a:t>(</a:t>
            </a:r>
            <a:r>
              <a:rPr lang="en-US" sz="1800" dirty="0" err="1">
                <a:solidFill>
                  <a:srgbClr val="34A327"/>
                </a:solidFill>
                <a:latin typeface="Courier New" charset="0"/>
                <a:ea typeface="Courier New" charset="0"/>
                <a:cs typeface="Courier New" charset="0"/>
              </a:rPr>
              <a:t>int</a:t>
            </a:r>
            <a:r>
              <a:rPr lang="en-US" sz="1800" dirty="0">
                <a:solidFill>
                  <a:srgbClr val="000000"/>
                </a:solidFill>
                <a:latin typeface="Courier New" charset="0"/>
                <a:ea typeface="Courier New" charset="0"/>
                <a:cs typeface="Courier New" charset="0"/>
              </a:rPr>
              <a:t> </a:t>
            </a:r>
            <a:r>
              <a:rPr lang="en-US" sz="1800" dirty="0" err="1" smtClean="0">
                <a:solidFill>
                  <a:srgbClr val="C79C24"/>
                </a:solidFill>
                <a:latin typeface="Courier New" charset="0"/>
                <a:ea typeface="Courier New" charset="0"/>
                <a:cs typeface="Courier New" charset="0"/>
              </a:rPr>
              <a:t>argc</a:t>
            </a:r>
            <a:r>
              <a:rPr lang="en-US" sz="1800" dirty="0" smtClean="0">
                <a:solidFill>
                  <a:srgbClr val="000000"/>
                </a:solidFill>
                <a:latin typeface="Courier New" charset="0"/>
                <a:ea typeface="Courier New" charset="0"/>
                <a:cs typeface="Courier New" charset="0"/>
              </a:rPr>
              <a:t>,</a:t>
            </a:r>
          </a:p>
          <a:p>
            <a:r>
              <a:rPr lang="en-US" sz="1800" dirty="0">
                <a:solidFill>
                  <a:srgbClr val="000000"/>
                </a:solidFill>
                <a:latin typeface="Courier New" charset="0"/>
                <a:ea typeface="Courier New" charset="0"/>
                <a:cs typeface="Courier New" charset="0"/>
              </a:rPr>
              <a:t> </a:t>
            </a:r>
            <a:r>
              <a:rPr lang="en-US" sz="1800" dirty="0" smtClean="0">
                <a:solidFill>
                  <a:srgbClr val="000000"/>
                </a:solidFill>
                <a:latin typeface="Courier New" charset="0"/>
                <a:ea typeface="Courier New" charset="0"/>
                <a:cs typeface="Courier New" charset="0"/>
              </a:rPr>
              <a:t>        </a:t>
            </a:r>
            <a:r>
              <a:rPr lang="en-US" sz="1800" dirty="0" smtClean="0">
                <a:solidFill>
                  <a:srgbClr val="34A327"/>
                </a:solidFill>
                <a:latin typeface="Courier New" charset="0"/>
                <a:ea typeface="Courier New" charset="0"/>
                <a:cs typeface="Courier New" charset="0"/>
              </a:rPr>
              <a:t>char</a:t>
            </a:r>
            <a:r>
              <a:rPr lang="en-US" sz="1800" dirty="0" smtClean="0">
                <a:solidFill>
                  <a:srgbClr val="000000"/>
                </a:solidFill>
                <a:latin typeface="Courier New" charset="0"/>
                <a:ea typeface="Courier New" charset="0"/>
                <a:cs typeface="Courier New" charset="0"/>
              </a:rPr>
              <a:t> </a:t>
            </a:r>
            <a:r>
              <a:rPr lang="en-US" sz="1800" dirty="0">
                <a:solidFill>
                  <a:srgbClr val="000000"/>
                </a:solidFill>
                <a:latin typeface="Courier New" charset="0"/>
                <a:ea typeface="Courier New" charset="0"/>
                <a:cs typeface="Courier New" charset="0"/>
              </a:rPr>
              <a:t>*</a:t>
            </a:r>
            <a:r>
              <a:rPr lang="en-US" sz="1800" dirty="0" err="1">
                <a:solidFill>
                  <a:srgbClr val="C79C24"/>
                </a:solidFill>
                <a:latin typeface="Courier New" charset="0"/>
                <a:ea typeface="Courier New" charset="0"/>
                <a:cs typeface="Courier New" charset="0"/>
              </a:rPr>
              <a:t>argv</a:t>
            </a:r>
            <a:r>
              <a:rPr lang="en-US" sz="1800" dirty="0">
                <a:solidFill>
                  <a:srgbClr val="000000"/>
                </a:solidFill>
                <a:latin typeface="Courier New" charset="0"/>
                <a:ea typeface="Courier New" charset="0"/>
                <a:cs typeface="Courier New" charset="0"/>
              </a:rPr>
              <a:t>[]) {</a:t>
            </a:r>
          </a:p>
          <a:p>
            <a:r>
              <a:rPr lang="en-US" sz="1800" dirty="0">
                <a:solidFill>
                  <a:srgbClr val="000000"/>
                </a:solidFill>
                <a:latin typeface="Courier New" charset="0"/>
                <a:ea typeface="Courier New" charset="0"/>
                <a:cs typeface="Courier New" charset="0"/>
              </a:rPr>
              <a:t>    </a:t>
            </a:r>
            <a:r>
              <a:rPr lang="en-US" sz="1800" dirty="0" err="1">
                <a:solidFill>
                  <a:srgbClr val="000000"/>
                </a:solidFill>
                <a:latin typeface="Courier New" charset="0"/>
                <a:ea typeface="Courier New" charset="0"/>
                <a:cs typeface="Courier New" charset="0"/>
              </a:rPr>
              <a:t>printf</a:t>
            </a:r>
            <a:r>
              <a:rPr lang="en-US" sz="1800" dirty="0">
                <a:solidFill>
                  <a:srgbClr val="000000"/>
                </a:solidFill>
                <a:latin typeface="Courier New" charset="0"/>
                <a:ea typeface="Courier New" charset="0"/>
                <a:cs typeface="Courier New" charset="0"/>
              </a:rPr>
              <a:t>(</a:t>
            </a:r>
            <a:r>
              <a:rPr lang="en-US" sz="1800" dirty="0">
                <a:solidFill>
                  <a:srgbClr val="C59C9C"/>
                </a:solidFill>
                <a:latin typeface="Courier New" charset="0"/>
                <a:ea typeface="Courier New" charset="0"/>
                <a:cs typeface="Courier New" charset="0"/>
              </a:rPr>
              <a:t>"%</a:t>
            </a:r>
            <a:r>
              <a:rPr lang="en-US" sz="1800" dirty="0" err="1">
                <a:solidFill>
                  <a:srgbClr val="C59C9C"/>
                </a:solidFill>
                <a:latin typeface="Courier New" charset="0"/>
                <a:ea typeface="Courier New" charset="0"/>
                <a:cs typeface="Courier New" charset="0"/>
              </a:rPr>
              <a:t>ld</a:t>
            </a:r>
            <a:r>
              <a:rPr lang="en-US" sz="1800" dirty="0">
                <a:solidFill>
                  <a:srgbClr val="C59C9C"/>
                </a:solidFill>
                <a:latin typeface="Courier New" charset="0"/>
                <a:ea typeface="Courier New" charset="0"/>
                <a:cs typeface="Courier New" charset="0"/>
              </a:rPr>
              <a:t>\n"</a:t>
            </a:r>
            <a:r>
              <a:rPr lang="en-US" sz="1800" dirty="0">
                <a:solidFill>
                  <a:srgbClr val="000000"/>
                </a:solidFill>
                <a:latin typeface="Courier New" charset="0"/>
                <a:ea typeface="Courier New" charset="0"/>
                <a:cs typeface="Courier New" charset="0"/>
              </a:rPr>
              <a:t>, x</a:t>
            </a:r>
            <a:r>
              <a:rPr lang="en-US" sz="1800" dirty="0" smtClean="0">
                <a:solidFill>
                  <a:srgbClr val="000000"/>
                </a:solidFill>
                <a:latin typeface="Courier New" charset="0"/>
                <a:ea typeface="Courier New" charset="0"/>
                <a:cs typeface="Courier New" charset="0"/>
              </a:rPr>
              <a:t>);</a:t>
            </a:r>
          </a:p>
          <a:p>
            <a:r>
              <a:rPr lang="en-US" sz="1800" dirty="0">
                <a:solidFill>
                  <a:srgbClr val="000000"/>
                </a:solidFill>
                <a:latin typeface="Courier New" charset="0"/>
                <a:ea typeface="Courier New" charset="0"/>
                <a:cs typeface="Courier New" charset="0"/>
              </a:rPr>
              <a:t> </a:t>
            </a:r>
            <a:r>
              <a:rPr lang="en-US" sz="1800" dirty="0" smtClean="0">
                <a:solidFill>
                  <a:srgbClr val="000000"/>
                </a:solidFill>
                <a:latin typeface="Courier New" charset="0"/>
                <a:ea typeface="Courier New" charset="0"/>
                <a:cs typeface="Courier New" charset="0"/>
              </a:rPr>
              <a:t>   </a:t>
            </a:r>
            <a:r>
              <a:rPr lang="en-US" sz="1800" dirty="0" smtClean="0">
                <a:solidFill>
                  <a:srgbClr val="D03BFF"/>
                </a:solidFill>
                <a:latin typeface="Courier New" charset="0"/>
                <a:ea typeface="Courier New" charset="0"/>
                <a:cs typeface="Courier New" charset="0"/>
              </a:rPr>
              <a:t>return </a:t>
            </a:r>
            <a:r>
              <a:rPr lang="en-US" sz="1800" dirty="0" smtClean="0">
                <a:solidFill>
                  <a:srgbClr val="000000"/>
                </a:solidFill>
                <a:latin typeface="Courier New" charset="0"/>
                <a:ea typeface="Courier New" charset="0"/>
                <a:cs typeface="Courier New" charset="0"/>
              </a:rPr>
              <a:t>0;</a:t>
            </a:r>
            <a:endParaRPr lang="en-US" sz="1800" dirty="0">
              <a:solidFill>
                <a:srgbClr val="000000"/>
              </a:solidFill>
              <a:latin typeface="Courier New" charset="0"/>
              <a:ea typeface="Courier New" charset="0"/>
              <a:cs typeface="Courier New" charset="0"/>
            </a:endParaRPr>
          </a:p>
          <a:p>
            <a:r>
              <a:rPr lang="en-US" sz="1800" dirty="0">
                <a:solidFill>
                  <a:srgbClr val="000000"/>
                </a:solidFill>
                <a:latin typeface="Courier New" charset="0"/>
                <a:ea typeface="Courier New" charset="0"/>
                <a:cs typeface="Courier New" charset="0"/>
              </a:rPr>
              <a:t>}</a:t>
            </a:r>
          </a:p>
          <a:p>
            <a:endParaRPr lang="en-US" sz="1800" dirty="0">
              <a:latin typeface="Courier New"/>
              <a:cs typeface="Courier New"/>
            </a:endParaRPr>
          </a:p>
        </p:txBody>
      </p:sp>
      <p:sp>
        <p:nvSpPr>
          <p:cNvPr id="201734" name="Rectangle 6"/>
          <p:cNvSpPr>
            <a:spLocks noChangeArrowheads="1"/>
          </p:cNvSpPr>
          <p:nvPr/>
        </p:nvSpPr>
        <p:spPr bwMode="auto">
          <a:xfrm>
            <a:off x="4724400" y="1928812"/>
            <a:ext cx="4267200" cy="1477328"/>
          </a:xfrm>
          <a:prstGeom prst="rect">
            <a:avLst/>
          </a:prstGeom>
          <a:solidFill>
            <a:srgbClr val="DBF2DA"/>
          </a:solidFill>
          <a:ln w="3175">
            <a:solidFill>
              <a:schemeClr val="tx1"/>
            </a:solidFill>
            <a:miter lim="800000"/>
            <a:headEnd/>
            <a:tailEnd/>
          </a:ln>
          <a:effectLst/>
        </p:spPr>
        <p:txBody>
          <a:bodyPr wrap="square">
            <a:prstTxWarp prst="textNoShape">
              <a:avLst/>
            </a:prstTxWarp>
            <a:spAutoFit/>
          </a:bodyPr>
          <a:lstStyle/>
          <a:p>
            <a:r>
              <a:rPr lang="en-US" sz="1800" dirty="0">
                <a:solidFill>
                  <a:srgbClr val="D7391E"/>
                </a:solidFill>
                <a:latin typeface="Courier New" charset="0"/>
                <a:ea typeface="Courier New" charset="0"/>
                <a:cs typeface="Courier New" charset="0"/>
              </a:rPr>
              <a:t>/* Global strong symbol */</a:t>
            </a:r>
          </a:p>
          <a:p>
            <a:r>
              <a:rPr lang="en-US" sz="1800" dirty="0">
                <a:solidFill>
                  <a:srgbClr val="34A327"/>
                </a:solidFill>
                <a:latin typeface="Courier New" charset="0"/>
                <a:ea typeface="Courier New" charset="0"/>
                <a:cs typeface="Courier New" charset="0"/>
              </a:rPr>
              <a:t>double</a:t>
            </a:r>
            <a:r>
              <a:rPr lang="en-US" sz="1800" dirty="0">
                <a:solidFill>
                  <a:srgbClr val="000000"/>
                </a:solidFill>
                <a:latin typeface="Courier New" charset="0"/>
                <a:ea typeface="Courier New" charset="0"/>
                <a:cs typeface="Courier New" charset="0"/>
              </a:rPr>
              <a:t> </a:t>
            </a:r>
            <a:r>
              <a:rPr lang="en-US" sz="1800" dirty="0">
                <a:solidFill>
                  <a:srgbClr val="C79C24"/>
                </a:solidFill>
                <a:latin typeface="Courier New" charset="0"/>
                <a:ea typeface="Courier New" charset="0"/>
                <a:cs typeface="Courier New" charset="0"/>
              </a:rPr>
              <a:t>x</a:t>
            </a:r>
            <a:r>
              <a:rPr lang="en-US" sz="1800" dirty="0">
                <a:solidFill>
                  <a:srgbClr val="000000"/>
                </a:solidFill>
                <a:latin typeface="Courier New" charset="0"/>
                <a:ea typeface="Courier New" charset="0"/>
                <a:cs typeface="Courier New" charset="0"/>
              </a:rPr>
              <a:t> = 3.14;</a:t>
            </a:r>
          </a:p>
          <a:p>
            <a:r>
              <a:rPr lang="en-US" sz="1800" dirty="0">
                <a:solidFill>
                  <a:srgbClr val="000000"/>
                </a:solidFill>
                <a:latin typeface="Courier New" charset="0"/>
                <a:ea typeface="Courier New" charset="0"/>
                <a:cs typeface="Courier New" charset="0"/>
              </a:rPr>
              <a:t/>
            </a:r>
            <a:br>
              <a:rPr lang="en-US" sz="1800" dirty="0">
                <a:solidFill>
                  <a:srgbClr val="000000"/>
                </a:solidFill>
                <a:latin typeface="Courier New" charset="0"/>
                <a:ea typeface="Courier New" charset="0"/>
                <a:cs typeface="Courier New" charset="0"/>
              </a:rPr>
            </a:br>
            <a:endParaRPr lang="en-US" sz="1800" dirty="0">
              <a:solidFill>
                <a:srgbClr val="000000"/>
              </a:solidFill>
              <a:latin typeface="Courier New" charset="0"/>
              <a:ea typeface="Courier New" charset="0"/>
              <a:cs typeface="Courier New" charset="0"/>
            </a:endParaRPr>
          </a:p>
          <a:p>
            <a:endParaRPr lang="is-IS" sz="1800" dirty="0">
              <a:solidFill>
                <a:srgbClr val="000000"/>
              </a:solidFill>
              <a:latin typeface="Courier New"/>
              <a:cs typeface="Courier New"/>
            </a:endParaRPr>
          </a:p>
        </p:txBody>
      </p:sp>
      <p:sp>
        <p:nvSpPr>
          <p:cNvPr id="8" name="Rectangle 3"/>
          <p:cNvSpPr>
            <a:spLocks noChangeArrowheads="1"/>
          </p:cNvSpPr>
          <p:nvPr/>
        </p:nvSpPr>
        <p:spPr bwMode="auto">
          <a:xfrm>
            <a:off x="6096001" y="4433473"/>
            <a:ext cx="2895600" cy="354906"/>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smtClean="0">
                <a:solidFill>
                  <a:schemeClr val="tx1">
                    <a:lumMod val="50000"/>
                    <a:lumOff val="50000"/>
                  </a:schemeClr>
                </a:solidFill>
                <a:latin typeface="Courier New" pitchFamily="49" charset="0"/>
                <a:ea typeface="msgothic" charset="0"/>
                <a:cs typeface="msgothic" charset="0"/>
              </a:rPr>
              <a:t>mismatch-</a:t>
            </a:r>
            <a:r>
              <a:rPr lang="en-GB" sz="1800" b="1" i="1" dirty="0" err="1" smtClean="0">
                <a:solidFill>
                  <a:schemeClr val="tx1">
                    <a:lumMod val="50000"/>
                    <a:lumOff val="50000"/>
                  </a:schemeClr>
                </a:solidFill>
                <a:latin typeface="Courier New" pitchFamily="49" charset="0"/>
                <a:ea typeface="msgothic" charset="0"/>
                <a:cs typeface="msgothic" charset="0"/>
              </a:rPr>
              <a:t>variable.c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18" name="Rectangle 3"/>
          <p:cNvSpPr>
            <a:spLocks noChangeArrowheads="1"/>
          </p:cNvSpPr>
          <p:nvPr/>
        </p:nvSpPr>
        <p:spPr bwMode="auto">
          <a:xfrm>
            <a:off x="2362200" y="4441590"/>
            <a:ext cx="2266950" cy="359010"/>
          </a:xfrm>
          <a:prstGeom prst="rect">
            <a:avLst/>
          </a:prstGeom>
          <a:noFill/>
          <a:ln w="3240">
            <a:noFill/>
            <a:miter lim="800000"/>
            <a:headEnd/>
            <a:tailEnd/>
          </a:ln>
          <a:effectLst/>
        </p:spPr>
        <p:txBody>
          <a:bodyPr wrap="squar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smtClean="0">
                <a:solidFill>
                  <a:schemeClr val="tx1">
                    <a:lumMod val="50000"/>
                    <a:lumOff val="50000"/>
                  </a:schemeClr>
                </a:solidFill>
                <a:latin typeface="Courier New" pitchFamily="49" charset="0"/>
                <a:ea typeface="msgothic" charset="0"/>
                <a:cs typeface="msgothic" charset="0"/>
              </a:rPr>
              <a:t>mismatch-</a:t>
            </a:r>
            <a:r>
              <a:rPr lang="en-GB" sz="1800" b="1" i="1" dirty="0" err="1" smtClean="0">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483771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a:ln>
            <a:solidFill>
              <a:schemeClr val="tx1"/>
            </a:solidFill>
          </a:ln>
        </p:spPr>
        <p:txBody>
          <a:bodyPr/>
          <a:lstStyle/>
          <a:p>
            <a:r>
              <a:rPr lang="en-US" dirty="0" smtClean="0"/>
              <a:t>Linking</a:t>
            </a:r>
          </a:p>
          <a:p>
            <a:pPr lvl="1"/>
            <a:r>
              <a:rPr lang="en-US" dirty="0" smtClean="0">
                <a:solidFill>
                  <a:srgbClr val="000000"/>
                </a:solidFill>
              </a:rPr>
              <a:t>Motivation</a:t>
            </a:r>
          </a:p>
          <a:p>
            <a:pPr lvl="1"/>
            <a:r>
              <a:rPr lang="en-US" dirty="0" smtClean="0">
                <a:solidFill>
                  <a:srgbClr val="000000"/>
                </a:solidFill>
              </a:rPr>
              <a:t>What it does</a:t>
            </a:r>
          </a:p>
          <a:p>
            <a:pPr lvl="1"/>
            <a:r>
              <a:rPr lang="en-US" dirty="0" smtClean="0">
                <a:solidFill>
                  <a:srgbClr val="000000"/>
                </a:solidFill>
              </a:rPr>
              <a:t>How it works</a:t>
            </a:r>
          </a:p>
          <a:p>
            <a:pPr lvl="1"/>
            <a:r>
              <a:rPr lang="en-US" dirty="0" smtClean="0">
                <a:solidFill>
                  <a:srgbClr val="000000"/>
                </a:solidFill>
              </a:rPr>
              <a:t>Dynamic linking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457200" y="304800"/>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itchFamily="49" charset="-122"/>
                <a:cs typeface="+mj-cs"/>
              </a:rPr>
              <a:t>多重定义符号的解析举例</a:t>
            </a:r>
          </a:p>
        </p:txBody>
      </p:sp>
      <p:sp>
        <p:nvSpPr>
          <p:cNvPr id="12" name="Rectangle 4"/>
          <p:cNvSpPr>
            <a:spLocks noChangeArrowheads="1"/>
          </p:cNvSpPr>
          <p:nvPr/>
        </p:nvSpPr>
        <p:spPr bwMode="auto">
          <a:xfrm>
            <a:off x="371475" y="2200275"/>
            <a:ext cx="1897063" cy="2244725"/>
          </a:xfrm>
          <a:prstGeom prst="rect">
            <a:avLst/>
          </a:prstGeom>
          <a:noFill/>
          <a:ln w="19050">
            <a:solidFill>
              <a:srgbClr val="000000"/>
            </a:solidFill>
            <a:miter lim="800000"/>
            <a:headEnd/>
            <a:tailEnd/>
          </a:ln>
          <a:effectLst/>
        </p:spPr>
        <p:txBody>
          <a:bodyPr anchor="ctr">
            <a:spAutoFit/>
          </a:bodyPr>
          <a:lstStyle/>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x=10</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  </a:t>
            </a:r>
            <a:r>
              <a:rPr kumimoji="0" lang="en-US" altLang="zh-CN" sz="2000" b="0" i="0" u="none" strike="noStrike" kern="0" cap="none" spc="0" normalizeH="0" baseline="0" noProof="0" smtClean="0">
                <a:ln>
                  <a:noFill/>
                </a:ln>
                <a:solidFill>
                  <a:srgbClr val="3366FF"/>
                </a:solidFill>
                <a:effectLst/>
                <a:uLnTx/>
                <a:uFillTx/>
                <a:latin typeface="微软雅黑" pitchFamily="34" charset="-122"/>
                <a:ea typeface="微软雅黑"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(void);</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main</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x=p1();</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return x;</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p:txBody>
      </p:sp>
      <p:sp>
        <p:nvSpPr>
          <p:cNvPr id="13" name="Text Box 5"/>
          <p:cNvSpPr txBox="1">
            <a:spLocks noChangeArrowheads="1"/>
          </p:cNvSpPr>
          <p:nvPr/>
        </p:nvSpPr>
        <p:spPr bwMode="auto">
          <a:xfrm>
            <a:off x="682625" y="4595813"/>
            <a:ext cx="1203325"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66FF"/>
                </a:solidFill>
                <a:latin typeface="微软雅黑" pitchFamily="34" charset="-122"/>
                <a:ea typeface="微软雅黑" pitchFamily="34" charset="-122"/>
              </a:rPr>
              <a:t>main.c</a:t>
            </a:r>
          </a:p>
        </p:txBody>
      </p:sp>
      <p:sp>
        <p:nvSpPr>
          <p:cNvPr id="14" name="Rectangle 6"/>
          <p:cNvSpPr>
            <a:spLocks noChangeArrowheads="1"/>
          </p:cNvSpPr>
          <p:nvPr/>
        </p:nvSpPr>
        <p:spPr bwMode="auto">
          <a:xfrm>
            <a:off x="2665413" y="2819400"/>
            <a:ext cx="1854200" cy="1635125"/>
          </a:xfrm>
          <a:prstGeom prst="rect">
            <a:avLst/>
          </a:prstGeom>
          <a:noFill/>
          <a:ln w="19050">
            <a:solidFill>
              <a:srgbClr val="000000"/>
            </a:solidFill>
            <a:miter lim="800000"/>
            <a:headEnd/>
            <a:tailEnd/>
          </a:ln>
          <a:effectLst/>
        </p:spPr>
        <p:txBody>
          <a:bodyPr anchor="ctr">
            <a:spAutoFit/>
          </a:bodyPr>
          <a:lstStyle/>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x=20</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 p1</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return x;</a:t>
            </a:r>
          </a:p>
          <a:p>
            <a:pPr marL="0" marR="0" lvl="0" indent="11430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p:txBody>
      </p:sp>
      <p:sp>
        <p:nvSpPr>
          <p:cNvPr id="15" name="Text Box 7"/>
          <p:cNvSpPr txBox="1">
            <a:spLocks noChangeArrowheads="1"/>
          </p:cNvSpPr>
          <p:nvPr/>
        </p:nvSpPr>
        <p:spPr bwMode="auto">
          <a:xfrm>
            <a:off x="3013075" y="4567238"/>
            <a:ext cx="1203325"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66FF"/>
                </a:solidFill>
                <a:latin typeface="微软雅黑" pitchFamily="34" charset="-122"/>
                <a:ea typeface="微软雅黑" pitchFamily="34" charset="-122"/>
              </a:rPr>
              <a:t>p1.c</a:t>
            </a:r>
          </a:p>
        </p:txBody>
      </p:sp>
      <p:sp>
        <p:nvSpPr>
          <p:cNvPr id="16" name="Rectangle 8"/>
          <p:cNvSpPr>
            <a:spLocks noChangeArrowheads="1"/>
          </p:cNvSpPr>
          <p:nvPr/>
        </p:nvSpPr>
        <p:spPr bwMode="auto">
          <a:xfrm>
            <a:off x="5091113" y="2041525"/>
            <a:ext cx="3663950" cy="3140075"/>
          </a:xfrm>
          <a:prstGeom prst="rect">
            <a:avLst/>
          </a:prstGeom>
          <a:noFill/>
          <a:ln w="9525">
            <a:noFill/>
            <a:miter lim="800000"/>
            <a:headEnd/>
            <a:tailEnd/>
          </a:ln>
          <a:effectLst/>
        </p:spPr>
        <p:txBody>
          <a:bodyPr anchor="ctr">
            <a:spAutoFit/>
          </a:bodyPr>
          <a:lstStyle/>
          <a:p>
            <a:pPr>
              <a:lnSpc>
                <a:spcPct val="130000"/>
              </a:lnSpc>
              <a:spcBef>
                <a:spcPct val="45000"/>
              </a:spcBef>
            </a:pPr>
            <a:r>
              <a:rPr lang="en-US" altLang="zh-CN" sz="2300">
                <a:solidFill>
                  <a:srgbClr val="000000"/>
                </a:solidFill>
                <a:latin typeface="微软雅黑" pitchFamily="34" charset="-122"/>
                <a:ea typeface="微软雅黑" pitchFamily="34" charset="-122"/>
              </a:rPr>
              <a:t>main</a:t>
            </a:r>
            <a:r>
              <a:rPr lang="zh-CN" altLang="en-US" sz="2300">
                <a:solidFill>
                  <a:srgbClr val="000000"/>
                </a:solidFill>
                <a:latin typeface="微软雅黑" pitchFamily="34" charset="-122"/>
                <a:ea typeface="微软雅黑" pitchFamily="34" charset="-122"/>
              </a:rPr>
              <a:t>只有一次强定义</a:t>
            </a:r>
          </a:p>
          <a:p>
            <a:pPr>
              <a:lnSpc>
                <a:spcPct val="130000"/>
              </a:lnSpc>
              <a:spcBef>
                <a:spcPct val="45000"/>
              </a:spcBef>
            </a:pPr>
            <a:r>
              <a:rPr lang="en-US" altLang="zh-CN" sz="2300">
                <a:solidFill>
                  <a:srgbClr val="000000"/>
                </a:solidFill>
                <a:latin typeface="微软雅黑" pitchFamily="34" charset="-122"/>
                <a:ea typeface="微软雅黑" pitchFamily="34" charset="-122"/>
              </a:rPr>
              <a:t>p1</a:t>
            </a:r>
            <a:r>
              <a:rPr lang="zh-CN" altLang="en-US" sz="2300">
                <a:solidFill>
                  <a:srgbClr val="000000"/>
                </a:solidFill>
                <a:latin typeface="微软雅黑" pitchFamily="34" charset="-122"/>
                <a:ea typeface="微软雅黑" pitchFamily="34" charset="-122"/>
              </a:rPr>
              <a:t>有一次强定义，一次弱定义</a:t>
            </a:r>
          </a:p>
          <a:p>
            <a:pPr>
              <a:lnSpc>
                <a:spcPct val="130000"/>
              </a:lnSpc>
              <a:spcBef>
                <a:spcPct val="45000"/>
              </a:spcBef>
            </a:pPr>
            <a:r>
              <a:rPr lang="en-US" altLang="zh-CN" sz="2300">
                <a:solidFill>
                  <a:srgbClr val="000000"/>
                </a:solidFill>
                <a:latin typeface="微软雅黑" pitchFamily="34" charset="-122"/>
                <a:ea typeface="微软雅黑" pitchFamily="34" charset="-122"/>
              </a:rPr>
              <a:t>x</a:t>
            </a:r>
            <a:r>
              <a:rPr lang="zh-CN" altLang="en-US" sz="2300">
                <a:solidFill>
                  <a:srgbClr val="000000"/>
                </a:solidFill>
                <a:latin typeface="微软雅黑" pitchFamily="34" charset="-122"/>
                <a:ea typeface="微软雅黑" pitchFamily="34" charset="-122"/>
              </a:rPr>
              <a:t>有两次强定义，所以，</a:t>
            </a:r>
            <a:r>
              <a:rPr lang="zh-CN" altLang="en-US" sz="2300">
                <a:solidFill>
                  <a:srgbClr val="009242"/>
                </a:solidFill>
                <a:latin typeface="微软雅黑" pitchFamily="34" charset="-122"/>
                <a:ea typeface="微软雅黑" pitchFamily="34" charset="-122"/>
              </a:rPr>
              <a:t>链接器将输出一条出错信息</a:t>
            </a:r>
            <a:r>
              <a:rPr lang="zh-CN" altLang="en-US" sz="2300">
                <a:solidFill>
                  <a:srgbClr val="000000"/>
                </a:solidFill>
                <a:latin typeface="微软雅黑" pitchFamily="34" charset="-122"/>
                <a:ea typeface="微软雅黑" pitchFamily="34" charset="-122"/>
              </a:rPr>
              <a:t> </a:t>
            </a:r>
          </a:p>
          <a:p>
            <a:pPr>
              <a:lnSpc>
                <a:spcPct val="130000"/>
              </a:lnSpc>
            </a:pPr>
            <a:endParaRPr lang="zh-CN" altLang="en-US" sz="2300">
              <a:solidFill>
                <a:srgbClr val="000000"/>
              </a:solidFill>
              <a:latin typeface="微软雅黑" pitchFamily="34" charset="-122"/>
              <a:ea typeface="微软雅黑" pitchFamily="34" charset="-122"/>
            </a:endParaRPr>
          </a:p>
        </p:txBody>
      </p:sp>
      <p:sp>
        <p:nvSpPr>
          <p:cNvPr id="17" name="Text Box 12"/>
          <p:cNvSpPr txBox="1">
            <a:spLocks noChangeArrowheads="1"/>
          </p:cNvSpPr>
          <p:nvPr/>
        </p:nvSpPr>
        <p:spPr bwMode="auto">
          <a:xfrm>
            <a:off x="231775" y="1266825"/>
            <a:ext cx="4324350" cy="457200"/>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000000"/>
                </a:solidFill>
                <a:latin typeface="Arial" pitchFamily="34" charset="0"/>
                <a:ea typeface="微软雅黑" pitchFamily="34" charset="-122"/>
              </a:rPr>
              <a:t>以下程序会发生链接出错吗？</a:t>
            </a:r>
          </a:p>
        </p:txBody>
      </p:sp>
    </p:spTree>
    <p:extLst>
      <p:ext uri="{BB962C8B-B14F-4D97-AF65-F5344CB8AC3E}">
        <p14:creationId xmlns:p14="http://schemas.microsoft.com/office/powerpoint/2010/main" val="385663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blinds(horizontal)">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animEffect transition="in" filter="blinds(horizontal)">
                                      <p:cBhvr>
                                        <p:cTn id="17" dur="500"/>
                                        <p:tgtEl>
                                          <p:spTgt spid="1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linds(horizontal)">
                                      <p:cBhvr>
                                        <p:cTn id="2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bwMode="auto">
          <a:xfrm>
            <a:off x="457200" y="2635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itchFamily="49" charset="-122"/>
                <a:cs typeface="+mj-cs"/>
              </a:rPr>
              <a:t>多重定义符号的解析举例</a:t>
            </a:r>
          </a:p>
        </p:txBody>
      </p:sp>
      <p:sp>
        <p:nvSpPr>
          <p:cNvPr id="14" name="Text Box 3"/>
          <p:cNvSpPr txBox="1">
            <a:spLocks noChangeArrowheads="1"/>
          </p:cNvSpPr>
          <p:nvPr/>
        </p:nvSpPr>
        <p:spPr bwMode="auto">
          <a:xfrm>
            <a:off x="6542088" y="4959350"/>
            <a:ext cx="78263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66FF"/>
                </a:solidFill>
                <a:latin typeface="微软雅黑" pitchFamily="34" charset="-122"/>
                <a:ea typeface="微软雅黑" pitchFamily="34" charset="-122"/>
              </a:rPr>
              <a:t>p1.c</a:t>
            </a:r>
          </a:p>
        </p:txBody>
      </p:sp>
      <p:sp>
        <p:nvSpPr>
          <p:cNvPr id="15" name="Rectangle 4"/>
          <p:cNvSpPr>
            <a:spLocks noChangeArrowheads="1"/>
          </p:cNvSpPr>
          <p:nvPr/>
        </p:nvSpPr>
        <p:spPr bwMode="auto">
          <a:xfrm>
            <a:off x="5148263" y="1003300"/>
            <a:ext cx="3824287" cy="1635125"/>
          </a:xfrm>
          <a:prstGeom prst="rect">
            <a:avLst/>
          </a:prstGeom>
          <a:noFill/>
          <a:ln w="9525">
            <a:noFill/>
            <a:miter lim="800000"/>
            <a:headEnd/>
            <a:tailEnd/>
          </a:ln>
          <a:effectLst/>
        </p:spPr>
        <p:txBody>
          <a:bodyPr anchor="ctr">
            <a:spAutoFit/>
          </a:bodyPr>
          <a:lstStyle/>
          <a:p>
            <a:pPr>
              <a:lnSpc>
                <a:spcPct val="115000"/>
              </a:lnSpc>
            </a:pPr>
            <a:r>
              <a:rPr lang="en-US" altLang="zh-CN" sz="2200">
                <a:solidFill>
                  <a:srgbClr val="0066FF"/>
                </a:solidFill>
                <a:latin typeface="微软雅黑" pitchFamily="34" charset="-122"/>
                <a:ea typeface="微软雅黑" pitchFamily="34" charset="-122"/>
              </a:rPr>
              <a:t>y</a:t>
            </a:r>
            <a:r>
              <a:rPr lang="zh-CN" altLang="en-US" sz="2200">
                <a:solidFill>
                  <a:srgbClr val="0066FF"/>
                </a:solidFill>
                <a:latin typeface="微软雅黑" pitchFamily="34" charset="-122"/>
                <a:ea typeface="微软雅黑" pitchFamily="34" charset="-122"/>
              </a:rPr>
              <a:t>一次强定义，一次弱定义</a:t>
            </a:r>
          </a:p>
          <a:p>
            <a:pPr>
              <a:lnSpc>
                <a:spcPct val="115000"/>
              </a:lnSpc>
            </a:pPr>
            <a:r>
              <a:rPr lang="en-US" altLang="zh-CN" sz="2200">
                <a:solidFill>
                  <a:srgbClr val="0066FF"/>
                </a:solidFill>
                <a:latin typeface="微软雅黑" pitchFamily="34" charset="-122"/>
                <a:ea typeface="微软雅黑" pitchFamily="34" charset="-122"/>
              </a:rPr>
              <a:t>z</a:t>
            </a:r>
            <a:r>
              <a:rPr lang="zh-CN" altLang="en-US" sz="2200">
                <a:solidFill>
                  <a:srgbClr val="0066FF"/>
                </a:solidFill>
                <a:latin typeface="微软雅黑" pitchFamily="34" charset="-122"/>
                <a:ea typeface="微软雅黑" pitchFamily="34" charset="-122"/>
              </a:rPr>
              <a:t>两次弱定义</a:t>
            </a:r>
          </a:p>
          <a:p>
            <a:pPr>
              <a:lnSpc>
                <a:spcPct val="115000"/>
              </a:lnSpc>
            </a:pPr>
            <a:r>
              <a:rPr lang="en-US" altLang="zh-CN" sz="2200">
                <a:solidFill>
                  <a:srgbClr val="0066FF"/>
                </a:solidFill>
                <a:latin typeface="微软雅黑" pitchFamily="34" charset="-122"/>
                <a:ea typeface="微软雅黑" pitchFamily="34" charset="-122"/>
              </a:rPr>
              <a:t>p1</a:t>
            </a:r>
            <a:r>
              <a:rPr lang="zh-CN" altLang="en-US" sz="2200">
                <a:solidFill>
                  <a:srgbClr val="0066FF"/>
                </a:solidFill>
                <a:latin typeface="微软雅黑" pitchFamily="34" charset="-122"/>
                <a:ea typeface="微软雅黑" pitchFamily="34" charset="-122"/>
              </a:rPr>
              <a:t>一次强定义，一次弱定义</a:t>
            </a:r>
          </a:p>
          <a:p>
            <a:pPr>
              <a:lnSpc>
                <a:spcPct val="115000"/>
              </a:lnSpc>
            </a:pPr>
            <a:r>
              <a:rPr lang="en-US" altLang="zh-CN" sz="2200">
                <a:solidFill>
                  <a:srgbClr val="0066FF"/>
                </a:solidFill>
                <a:latin typeface="微软雅黑" pitchFamily="34" charset="-122"/>
                <a:ea typeface="微软雅黑" pitchFamily="34" charset="-122"/>
              </a:rPr>
              <a:t>main</a:t>
            </a:r>
            <a:r>
              <a:rPr lang="zh-CN" altLang="en-US" sz="2200">
                <a:solidFill>
                  <a:srgbClr val="0066FF"/>
                </a:solidFill>
                <a:latin typeface="微软雅黑" pitchFamily="34" charset="-122"/>
                <a:ea typeface="微软雅黑" pitchFamily="34" charset="-122"/>
              </a:rPr>
              <a:t>一次强定义</a:t>
            </a:r>
          </a:p>
        </p:txBody>
      </p:sp>
      <p:sp>
        <p:nvSpPr>
          <p:cNvPr id="16" name="Rectangle 5"/>
          <p:cNvSpPr>
            <a:spLocks noChangeArrowheads="1"/>
          </p:cNvSpPr>
          <p:nvPr/>
        </p:nvSpPr>
        <p:spPr bwMode="auto">
          <a:xfrm>
            <a:off x="171450" y="1520825"/>
            <a:ext cx="4773613" cy="3463925"/>
          </a:xfrm>
          <a:prstGeom prst="rect">
            <a:avLst/>
          </a:prstGeom>
          <a:noFill/>
          <a:ln w="19050">
            <a:solidFill>
              <a:srgbClr val="000000"/>
            </a:solidFill>
            <a:miter lim="800000"/>
            <a:headEnd/>
            <a:tailEnd/>
          </a:ln>
          <a:effectLst/>
        </p:spPr>
        <p:txBody>
          <a:bodyPr anchor="ctr">
            <a:spAutoFit/>
          </a:bodyPr>
          <a:lstStyle/>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include &lt;stdio.h&gt;</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y=100</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  </a:t>
            </a:r>
            <a:r>
              <a:rPr kumimoji="0" lang="en-US" altLang="zh-CN" sz="2000" b="0" i="0" u="none" strike="noStrike" kern="0" cap="none" spc="0" normalizeH="0" baseline="0" noProof="0" smtClean="0">
                <a:ln>
                  <a:noFill/>
                </a:ln>
                <a:solidFill>
                  <a:srgbClr val="3366FF"/>
                </a:solidFill>
                <a:effectLst/>
                <a:uLnTx/>
                <a:uFillTx/>
                <a:latin typeface="微软雅黑" pitchFamily="34" charset="-122"/>
                <a:ea typeface="微软雅黑" pitchFamily="34" charset="-122"/>
              </a:rPr>
              <a:t>z</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void  </a:t>
            </a:r>
            <a:r>
              <a:rPr kumimoji="0" lang="en-US" altLang="zh-CN" sz="2000" b="0" i="0" u="none" strike="noStrike" kern="0" cap="none" spc="0" normalizeH="0" baseline="0" noProof="0" smtClean="0">
                <a:ln>
                  <a:noFill/>
                </a:ln>
                <a:solidFill>
                  <a:srgbClr val="3366FF"/>
                </a:solidFill>
                <a:effectLst/>
                <a:uLnTx/>
                <a:uFillTx/>
                <a:latin typeface="微软雅黑" pitchFamily="34" charset="-122"/>
                <a:ea typeface="微软雅黑"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(void);</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main</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z=1000;</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p1( );</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printf(“y=%d, z=%d\n”, y, z);</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return 0;</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p:txBody>
      </p:sp>
      <p:sp>
        <p:nvSpPr>
          <p:cNvPr id="17" name="Text Box 6"/>
          <p:cNvSpPr txBox="1">
            <a:spLocks noChangeArrowheads="1"/>
          </p:cNvSpPr>
          <p:nvPr/>
        </p:nvSpPr>
        <p:spPr bwMode="auto">
          <a:xfrm>
            <a:off x="1987550" y="4921250"/>
            <a:ext cx="1203325"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66FF"/>
                </a:solidFill>
                <a:latin typeface="微软雅黑" pitchFamily="34" charset="-122"/>
                <a:ea typeface="微软雅黑" pitchFamily="34" charset="-122"/>
              </a:rPr>
              <a:t>main.c</a:t>
            </a:r>
          </a:p>
        </p:txBody>
      </p:sp>
      <p:sp>
        <p:nvSpPr>
          <p:cNvPr id="18" name="Rectangle 7"/>
          <p:cNvSpPr>
            <a:spLocks noChangeArrowheads="1"/>
          </p:cNvSpPr>
          <p:nvPr/>
        </p:nvSpPr>
        <p:spPr bwMode="auto">
          <a:xfrm>
            <a:off x="6097588" y="2754313"/>
            <a:ext cx="1708150" cy="2244725"/>
          </a:xfrm>
          <a:prstGeom prst="rect">
            <a:avLst/>
          </a:prstGeom>
          <a:noFill/>
          <a:ln w="19050">
            <a:solidFill>
              <a:srgbClr val="000000"/>
            </a:solidFill>
            <a:miter lim="800000"/>
            <a:headEnd/>
            <a:tailEnd/>
          </a:ln>
          <a:effectLst/>
        </p:spPr>
        <p:txBody>
          <a:bodyPr anchor="ctr">
            <a:spAutoFit/>
          </a:bodyPr>
          <a:lstStyle/>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  </a:t>
            </a:r>
            <a:r>
              <a:rPr kumimoji="0" lang="en-US" altLang="zh-CN" sz="2000" b="0" i="0" u="none" strike="noStrike" kern="0" cap="none" spc="0" normalizeH="0" baseline="0" noProof="0" smtClean="0">
                <a:ln>
                  <a:noFill/>
                </a:ln>
                <a:solidFill>
                  <a:srgbClr val="3366FF"/>
                </a:solidFill>
                <a:effectLst/>
                <a:uLnTx/>
                <a:uFillTx/>
                <a:latin typeface="微软雅黑" pitchFamily="34" charset="-122"/>
                <a:ea typeface="微软雅黑" pitchFamily="34" charset="-122"/>
              </a:rPr>
              <a:t>y</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int  </a:t>
            </a:r>
            <a:r>
              <a:rPr kumimoji="0" lang="en-US" altLang="zh-CN" sz="2000" b="0" i="0" u="none" strike="noStrike" kern="0" cap="none" spc="0" normalizeH="0" baseline="0" noProof="0" smtClean="0">
                <a:ln>
                  <a:noFill/>
                </a:ln>
                <a:solidFill>
                  <a:srgbClr val="3366FF"/>
                </a:solidFill>
                <a:effectLst/>
                <a:uLnTx/>
                <a:uFillTx/>
                <a:latin typeface="微软雅黑" pitchFamily="34" charset="-122"/>
                <a:ea typeface="微软雅黑" pitchFamily="34" charset="-122"/>
              </a:rPr>
              <a:t>z</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void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 </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y=200;</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z=2000;</a:t>
            </a:r>
          </a:p>
          <a:p>
            <a:pPr marL="0" marR="0" lvl="0" indent="17145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p:txBody>
      </p:sp>
      <p:sp>
        <p:nvSpPr>
          <p:cNvPr id="19" name="Text Box 8"/>
          <p:cNvSpPr txBox="1">
            <a:spLocks noChangeArrowheads="1"/>
          </p:cNvSpPr>
          <p:nvPr/>
        </p:nvSpPr>
        <p:spPr bwMode="auto">
          <a:xfrm>
            <a:off x="579438" y="5588000"/>
            <a:ext cx="4427537" cy="930275"/>
          </a:xfrm>
          <a:prstGeom prst="rect">
            <a:avLst/>
          </a:prstGeom>
          <a:noFill/>
          <a:ln w="9525">
            <a:noFill/>
            <a:miter lim="800000"/>
            <a:headEnd/>
            <a:tailEnd/>
          </a:ln>
          <a:effectLst/>
        </p:spPr>
        <p:txBody>
          <a:bodyPr>
            <a:spAutoFit/>
          </a:bodyPr>
          <a:lstStyle/>
          <a:p>
            <a:pPr eaLnBrk="1" hangingPunct="1">
              <a:spcBef>
                <a:spcPct val="50000"/>
              </a:spcBef>
            </a:pPr>
            <a:r>
              <a:rPr lang="zh-CN" altLang="en-US" sz="2200">
                <a:solidFill>
                  <a:srgbClr val="FF0000"/>
                </a:solidFill>
                <a:latin typeface="Arial" pitchFamily="34" charset="0"/>
                <a:ea typeface="微软雅黑" pitchFamily="34" charset="-122"/>
              </a:rPr>
              <a:t>问题：打印结果是什么？</a:t>
            </a:r>
          </a:p>
          <a:p>
            <a:pPr eaLnBrk="1" hangingPunct="1">
              <a:spcBef>
                <a:spcPct val="50000"/>
              </a:spcBef>
            </a:pPr>
            <a:r>
              <a:rPr lang="en-US" altLang="zh-CN" sz="2200">
                <a:solidFill>
                  <a:srgbClr val="000000"/>
                </a:solidFill>
                <a:latin typeface="Arial" pitchFamily="34" charset="0"/>
                <a:ea typeface="微软雅黑" pitchFamily="34" charset="-122"/>
              </a:rPr>
              <a:t>y=200</a:t>
            </a:r>
            <a:r>
              <a:rPr lang="zh-CN" altLang="en-US" sz="2200">
                <a:solidFill>
                  <a:srgbClr val="000000"/>
                </a:solidFill>
                <a:latin typeface="Arial" pitchFamily="34" charset="0"/>
                <a:ea typeface="微软雅黑" pitchFamily="34" charset="-122"/>
              </a:rPr>
              <a:t>，</a:t>
            </a:r>
            <a:r>
              <a:rPr lang="en-US" altLang="zh-CN" sz="2200">
                <a:solidFill>
                  <a:srgbClr val="000000"/>
                </a:solidFill>
                <a:latin typeface="Arial" pitchFamily="34" charset="0"/>
                <a:ea typeface="微软雅黑" pitchFamily="34" charset="-122"/>
              </a:rPr>
              <a:t>z=2000</a:t>
            </a:r>
          </a:p>
        </p:txBody>
      </p:sp>
      <p:sp>
        <p:nvSpPr>
          <p:cNvPr id="20" name="Text Box 9"/>
          <p:cNvSpPr txBox="1">
            <a:spLocks noChangeArrowheads="1"/>
          </p:cNvSpPr>
          <p:nvPr/>
        </p:nvSpPr>
        <p:spPr bwMode="auto">
          <a:xfrm>
            <a:off x="217488" y="993775"/>
            <a:ext cx="4324350" cy="457200"/>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000000"/>
                </a:solidFill>
                <a:latin typeface="Arial" pitchFamily="34" charset="0"/>
                <a:ea typeface="微软雅黑" pitchFamily="34" charset="-122"/>
              </a:rPr>
              <a:t>以下程序会发生链接出错吗？</a:t>
            </a:r>
          </a:p>
        </p:txBody>
      </p:sp>
      <p:sp>
        <p:nvSpPr>
          <p:cNvPr id="21" name="Rectangle 10"/>
          <p:cNvSpPr>
            <a:spLocks noChangeArrowheads="1"/>
          </p:cNvSpPr>
          <p:nvPr/>
        </p:nvSpPr>
        <p:spPr bwMode="auto">
          <a:xfrm>
            <a:off x="4219575" y="5851525"/>
            <a:ext cx="4503738" cy="701675"/>
          </a:xfrm>
          <a:prstGeom prst="rect">
            <a:avLst/>
          </a:prstGeom>
          <a:noFill/>
          <a:ln w="9525">
            <a:noFill/>
            <a:miter lim="800000"/>
            <a:headEnd/>
            <a:tailEnd/>
          </a:ln>
          <a:effectLst/>
        </p:spPr>
        <p:txBody>
          <a:bodyPr anchor="ctr">
            <a:spAutoFit/>
          </a:bodyPr>
          <a:lstStyle/>
          <a:p>
            <a:r>
              <a:rPr lang="zh-CN" altLang="en-US" sz="2000">
                <a:solidFill>
                  <a:srgbClr val="000000"/>
                </a:solidFill>
                <a:latin typeface="微软雅黑" pitchFamily="34" charset="-122"/>
                <a:ea typeface="微软雅黑" pitchFamily="34" charset="-122"/>
              </a:rPr>
              <a:t>该例说明：</a:t>
            </a:r>
            <a:r>
              <a:rPr lang="zh-CN" altLang="en-US" sz="2000">
                <a:solidFill>
                  <a:srgbClr val="FF0000"/>
                </a:solidFill>
                <a:latin typeface="微软雅黑" pitchFamily="34" charset="-122"/>
                <a:ea typeface="微软雅黑" pitchFamily="34" charset="-122"/>
              </a:rPr>
              <a:t>在两个不同模块定义相同变量名，很可能发生意想不到的结果 ！</a:t>
            </a:r>
          </a:p>
        </p:txBody>
      </p:sp>
    </p:spTree>
    <p:extLst>
      <p:ext uri="{BB962C8B-B14F-4D97-AF65-F5344CB8AC3E}">
        <p14:creationId xmlns:p14="http://schemas.microsoft.com/office/powerpoint/2010/main" val="351365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blinds(horizontal)">
                                      <p:cBhvr>
                                        <p:cTn id="17" dur="500"/>
                                        <p:tgtEl>
                                          <p:spTgt spid="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
                                            <p:txEl>
                                              <p:pRg st="1" end="1"/>
                                            </p:txEl>
                                          </p:spTgt>
                                        </p:tgtEl>
                                        <p:attrNameLst>
                                          <p:attrName>style.visibility</p:attrName>
                                        </p:attrNameLst>
                                      </p:cBhvr>
                                      <p:to>
                                        <p:strVal val="visible"/>
                                      </p:to>
                                    </p:set>
                                    <p:animEffect transition="in" filter="blinds(horizontal)">
                                      <p:cBhvr>
                                        <p:cTn id="22" dur="500"/>
                                        <p:tgtEl>
                                          <p:spTgt spid="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bwMode="auto">
          <a:xfrm>
            <a:off x="457200" y="233362"/>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itchFamily="49" charset="-122"/>
                <a:cs typeface="+mj-cs"/>
              </a:rPr>
              <a:t>多重定义符号的解析举例</a:t>
            </a:r>
          </a:p>
        </p:txBody>
      </p:sp>
      <p:sp>
        <p:nvSpPr>
          <p:cNvPr id="19" name="Text Box 6"/>
          <p:cNvSpPr txBox="1">
            <a:spLocks noChangeArrowheads="1"/>
          </p:cNvSpPr>
          <p:nvPr/>
        </p:nvSpPr>
        <p:spPr bwMode="auto">
          <a:xfrm>
            <a:off x="5613400" y="1068387"/>
            <a:ext cx="782638"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66FF"/>
                </a:solidFill>
                <a:latin typeface="微软雅黑" pitchFamily="34" charset="-122"/>
                <a:ea typeface="微软雅黑" pitchFamily="34" charset="-122"/>
              </a:rPr>
              <a:t>p1.c</a:t>
            </a:r>
          </a:p>
        </p:txBody>
      </p:sp>
      <p:sp>
        <p:nvSpPr>
          <p:cNvPr id="20" name="Rectangle 7"/>
          <p:cNvSpPr>
            <a:spLocks noChangeArrowheads="1"/>
          </p:cNvSpPr>
          <p:nvPr/>
        </p:nvSpPr>
        <p:spPr bwMode="auto">
          <a:xfrm>
            <a:off x="3992563" y="5421818"/>
            <a:ext cx="4806950" cy="762000"/>
          </a:xfrm>
          <a:prstGeom prst="rect">
            <a:avLst/>
          </a:prstGeom>
          <a:noFill/>
          <a:ln w="9525">
            <a:noFill/>
            <a:miter lim="800000"/>
            <a:headEnd/>
            <a:tailEnd/>
          </a:ln>
          <a:effectLst/>
        </p:spPr>
        <p:txBody>
          <a:bodyPr anchor="ctr">
            <a:spAutoFit/>
          </a:bodyPr>
          <a:lstStyle/>
          <a:p>
            <a:pPr>
              <a:lnSpc>
                <a:spcPct val="110000"/>
              </a:lnSpc>
            </a:pPr>
            <a:r>
              <a:rPr lang="zh-CN" altLang="en-US" sz="2000" dirty="0">
                <a:solidFill>
                  <a:srgbClr val="000000"/>
                </a:solidFill>
                <a:latin typeface="Arial" pitchFamily="34" charset="0"/>
                <a:ea typeface="微软雅黑" pitchFamily="34" charset="-122"/>
              </a:rPr>
              <a:t>该例说明：</a:t>
            </a:r>
            <a:r>
              <a:rPr lang="zh-CN" altLang="en-US" sz="2000" dirty="0">
                <a:solidFill>
                  <a:srgbClr val="FF0000"/>
                </a:solidFill>
                <a:latin typeface="Arial" pitchFamily="34" charset="0"/>
                <a:ea typeface="微软雅黑" pitchFamily="34" charset="-122"/>
              </a:rPr>
              <a:t>两个重复定义的变量具有不同类型时，更容易出现难以理解的结果 </a:t>
            </a:r>
            <a:r>
              <a:rPr lang="en-US" altLang="zh-CN" sz="2000" dirty="0">
                <a:solidFill>
                  <a:srgbClr val="FF0000"/>
                </a:solidFill>
                <a:latin typeface="Arial" pitchFamily="34" charset="0"/>
                <a:ea typeface="微软雅黑" pitchFamily="34" charset="-122"/>
              </a:rPr>
              <a:t>!</a:t>
            </a:r>
            <a:r>
              <a:rPr lang="en-US" altLang="zh-CN" sz="1800" b="0" dirty="0">
                <a:solidFill>
                  <a:srgbClr val="FF0000"/>
                </a:solidFill>
                <a:latin typeface="Arial" pitchFamily="34" charset="0"/>
                <a:ea typeface="宋体" pitchFamily="2" charset="-122"/>
              </a:rPr>
              <a:t> </a:t>
            </a:r>
          </a:p>
        </p:txBody>
      </p:sp>
      <p:sp>
        <p:nvSpPr>
          <p:cNvPr id="21" name="Text Box 9"/>
          <p:cNvSpPr txBox="1">
            <a:spLocks noChangeArrowheads="1"/>
          </p:cNvSpPr>
          <p:nvPr/>
        </p:nvSpPr>
        <p:spPr bwMode="auto">
          <a:xfrm>
            <a:off x="1887538" y="4919662"/>
            <a:ext cx="1203325"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66FF"/>
                </a:solidFill>
                <a:latin typeface="微软雅黑" pitchFamily="34" charset="-122"/>
                <a:ea typeface="微软雅黑" pitchFamily="34" charset="-122"/>
              </a:rPr>
              <a:t>main.c</a:t>
            </a:r>
          </a:p>
        </p:txBody>
      </p:sp>
      <p:sp>
        <p:nvSpPr>
          <p:cNvPr id="22" name="Text Box 11"/>
          <p:cNvSpPr txBox="1">
            <a:spLocks noChangeArrowheads="1"/>
          </p:cNvSpPr>
          <p:nvPr/>
        </p:nvSpPr>
        <p:spPr bwMode="auto">
          <a:xfrm>
            <a:off x="381000" y="5403850"/>
            <a:ext cx="4965700" cy="808037"/>
          </a:xfrm>
          <a:prstGeom prst="rect">
            <a:avLst/>
          </a:prstGeom>
          <a:noFill/>
          <a:ln w="9525">
            <a:noFill/>
            <a:miter lim="800000"/>
            <a:headEnd/>
            <a:tailEnd/>
          </a:ln>
          <a:effectLst/>
        </p:spPr>
        <p:txBody>
          <a:bodyPr>
            <a:spAutoFit/>
          </a:bodyPr>
          <a:lstStyle/>
          <a:p>
            <a:pPr eaLnBrk="1" hangingPunct="1">
              <a:spcBef>
                <a:spcPct val="25000"/>
              </a:spcBef>
            </a:pPr>
            <a:r>
              <a:rPr lang="zh-CN" altLang="en-US" sz="2200" dirty="0">
                <a:solidFill>
                  <a:srgbClr val="FF0000"/>
                </a:solidFill>
                <a:latin typeface="Arial" pitchFamily="34" charset="0"/>
                <a:ea typeface="微软雅黑" pitchFamily="34" charset="-122"/>
              </a:rPr>
              <a:t>问题：打印结果是什么？</a:t>
            </a:r>
          </a:p>
          <a:p>
            <a:pPr eaLnBrk="1" hangingPunct="1">
              <a:spcBef>
                <a:spcPct val="25000"/>
              </a:spcBef>
            </a:pPr>
            <a:r>
              <a:rPr lang="en-US" altLang="zh-CN" sz="2000" dirty="0">
                <a:solidFill>
                  <a:srgbClr val="000000"/>
                </a:solidFill>
                <a:latin typeface="微软雅黑" pitchFamily="34" charset="-122"/>
                <a:ea typeface="微软雅黑" pitchFamily="34" charset="-122"/>
              </a:rPr>
              <a:t>d=0,x=1 072 693 248</a:t>
            </a:r>
            <a:r>
              <a:rPr lang="en-US" altLang="zh-CN" sz="1800" b="0" dirty="0">
                <a:solidFill>
                  <a:srgbClr val="000000"/>
                </a:solidFill>
                <a:latin typeface="Arial" pitchFamily="34" charset="0"/>
                <a:ea typeface="宋体" pitchFamily="2" charset="-122"/>
              </a:rPr>
              <a:t> </a:t>
            </a:r>
          </a:p>
        </p:txBody>
      </p:sp>
      <p:sp>
        <p:nvSpPr>
          <p:cNvPr id="23" name="Text Box 12"/>
          <p:cNvSpPr txBox="1">
            <a:spLocks noChangeArrowheads="1"/>
          </p:cNvSpPr>
          <p:nvPr/>
        </p:nvSpPr>
        <p:spPr bwMode="auto">
          <a:xfrm>
            <a:off x="217488" y="963612"/>
            <a:ext cx="4324350" cy="457200"/>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000000"/>
                </a:solidFill>
                <a:latin typeface="Arial" pitchFamily="34" charset="0"/>
                <a:ea typeface="微软雅黑" pitchFamily="34" charset="-122"/>
              </a:rPr>
              <a:t>以下程序会发生链接出错吗？</a:t>
            </a:r>
          </a:p>
        </p:txBody>
      </p:sp>
      <p:sp>
        <p:nvSpPr>
          <p:cNvPr id="24" name="Rectangle 13"/>
          <p:cNvSpPr>
            <a:spLocks noChangeArrowheads="1"/>
          </p:cNvSpPr>
          <p:nvPr/>
        </p:nvSpPr>
        <p:spPr bwMode="auto">
          <a:xfrm>
            <a:off x="182563" y="1501775"/>
            <a:ext cx="4568825" cy="3451225"/>
          </a:xfrm>
          <a:prstGeom prst="rect">
            <a:avLst/>
          </a:prstGeom>
          <a:noFill/>
          <a:ln w="9525">
            <a:solidFill>
              <a:srgbClr val="000000"/>
            </a:solidFill>
            <a:miter lim="800000"/>
            <a:headEnd/>
            <a:tailEnd/>
          </a:ln>
          <a:effectLst/>
        </p:spPr>
        <p:txBody>
          <a:bodyPr wrap="none" anchor="ctr">
            <a:spAutoFit/>
          </a:bodyPr>
          <a:lstStyle/>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  #include &lt;stdio.h&gt;</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  int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d=100</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3  int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x=200</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  void </a:t>
            </a:r>
            <a:r>
              <a:rPr kumimoji="0" lang="en-US" altLang="zh-CN" sz="2000" b="0" i="0" u="none" strike="noStrike" kern="0" cap="none" spc="0" normalizeH="0" baseline="0" noProof="0" smtClean="0">
                <a:ln>
                  <a:noFill/>
                </a:ln>
                <a:solidFill>
                  <a:srgbClr val="3366FF"/>
                </a:solidFill>
                <a:effectLst/>
                <a:uLnTx/>
                <a:uFillTx/>
                <a:latin typeface="微软雅黑" pitchFamily="34" charset="-122"/>
                <a:ea typeface="微软雅黑"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(void);</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5  int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main</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  {  </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7     p1();</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8     printf(“d=%d,x=%d\n”,d,x);</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9     return 0;</a:t>
            </a:r>
          </a:p>
          <a:p>
            <a:pPr marL="0" marR="0" lvl="0" indent="0" defTabSz="914400" eaLnBrk="1" fontAlgn="auto" latinLnBrk="0" hangingPunct="1">
              <a:lnSpc>
                <a:spcPct val="11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10  }</a:t>
            </a:r>
          </a:p>
        </p:txBody>
      </p:sp>
      <p:sp>
        <p:nvSpPr>
          <p:cNvPr id="25" name="Rectangle 14"/>
          <p:cNvSpPr>
            <a:spLocks noChangeArrowheads="1"/>
          </p:cNvSpPr>
          <p:nvPr/>
        </p:nvSpPr>
        <p:spPr bwMode="auto">
          <a:xfrm>
            <a:off x="5140325" y="1468437"/>
            <a:ext cx="1808163" cy="1930400"/>
          </a:xfrm>
          <a:prstGeom prst="rect">
            <a:avLst/>
          </a:prstGeom>
          <a:noFill/>
          <a:ln w="9525">
            <a:solidFill>
              <a:srgbClr val="000000"/>
            </a:solidFill>
            <a:miter lim="800000"/>
            <a:headEnd/>
            <a:tailEnd/>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1  double </a:t>
            </a:r>
            <a:r>
              <a:rPr kumimoji="0" lang="en-US" altLang="zh-CN" sz="2000" b="0" i="0" u="none" strike="noStrike" kern="0" cap="none" spc="0" normalizeH="0" baseline="0" noProof="0" smtClean="0">
                <a:ln>
                  <a:noFill/>
                </a:ln>
                <a:solidFill>
                  <a:srgbClr val="3366FF"/>
                </a:solidFill>
                <a:effectLst/>
                <a:uLnTx/>
                <a:uFillTx/>
                <a:latin typeface="微软雅黑" pitchFamily="34" charset="-122"/>
                <a:ea typeface="微软雅黑" pitchFamily="34" charset="-122"/>
              </a:rPr>
              <a:t>d</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3  void </a:t>
            </a:r>
            <a:r>
              <a:rPr kumimoji="0" lang="en-US" altLang="zh-CN" sz="2000" b="0" i="0" u="none" strike="noStrike" kern="0" cap="none" spc="0" normalizeH="0" baseline="0" noProof="0" smtClean="0">
                <a:ln>
                  <a:noFill/>
                </a:ln>
                <a:solidFill>
                  <a:srgbClr val="FF0000"/>
                </a:solidFill>
                <a:effectLst/>
                <a:uLnTx/>
                <a:uFillTx/>
                <a:latin typeface="微软雅黑" pitchFamily="34" charset="-122"/>
                <a:ea typeface="微软雅黑" pitchFamily="34" charset="-122"/>
              </a:rPr>
              <a:t>p1</a:t>
            </a: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4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5      d=1.0;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6  }</a:t>
            </a:r>
          </a:p>
        </p:txBody>
      </p:sp>
      <p:sp>
        <p:nvSpPr>
          <p:cNvPr id="27" name="Text Box 16"/>
          <p:cNvSpPr txBox="1">
            <a:spLocks noChangeArrowheads="1"/>
          </p:cNvSpPr>
          <p:nvPr/>
        </p:nvSpPr>
        <p:spPr bwMode="auto">
          <a:xfrm>
            <a:off x="4992688" y="3590925"/>
            <a:ext cx="3948112" cy="412750"/>
          </a:xfrm>
          <a:prstGeom prst="rect">
            <a:avLst/>
          </a:prstGeom>
          <a:noFill/>
          <a:ln w="9525">
            <a:noFill/>
            <a:miter lim="800000"/>
            <a:headEnd/>
            <a:tailEnd/>
          </a:ln>
          <a:effectLst/>
        </p:spPr>
        <p:txBody>
          <a:bodyPr>
            <a:spAutoFit/>
          </a:bodyPr>
          <a:lstStyle/>
          <a:p>
            <a:pPr eaLnBrk="1" hangingPunct="1">
              <a:spcBef>
                <a:spcPct val="50000"/>
              </a:spcBef>
            </a:pPr>
            <a:r>
              <a:rPr lang="en-US" altLang="zh-CN" sz="2100">
                <a:solidFill>
                  <a:srgbClr val="009242"/>
                </a:solidFill>
                <a:latin typeface="微软雅黑" pitchFamily="34" charset="-122"/>
                <a:ea typeface="微软雅黑" pitchFamily="34" charset="-122"/>
              </a:rPr>
              <a:t>p1</a:t>
            </a:r>
            <a:r>
              <a:rPr lang="zh-CN" altLang="en-US" sz="2100">
                <a:solidFill>
                  <a:srgbClr val="009242"/>
                </a:solidFill>
                <a:latin typeface="微软雅黑" pitchFamily="34" charset="-122"/>
                <a:ea typeface="微软雅黑" pitchFamily="34" charset="-122"/>
              </a:rPr>
              <a:t>执行后</a:t>
            </a:r>
            <a:r>
              <a:rPr lang="en-US" altLang="zh-CN" sz="2100">
                <a:solidFill>
                  <a:srgbClr val="009242"/>
                </a:solidFill>
                <a:latin typeface="微软雅黑" pitchFamily="34" charset="-122"/>
                <a:ea typeface="微软雅黑" pitchFamily="34" charset="-122"/>
              </a:rPr>
              <a:t>d</a:t>
            </a:r>
            <a:r>
              <a:rPr lang="zh-CN" altLang="en-US" sz="2100">
                <a:solidFill>
                  <a:srgbClr val="009242"/>
                </a:solidFill>
                <a:latin typeface="微软雅黑" pitchFamily="34" charset="-122"/>
                <a:ea typeface="微软雅黑" pitchFamily="34" charset="-122"/>
              </a:rPr>
              <a:t>和</a:t>
            </a:r>
            <a:r>
              <a:rPr lang="en-US" altLang="zh-CN" sz="2100">
                <a:solidFill>
                  <a:srgbClr val="009242"/>
                </a:solidFill>
                <a:latin typeface="微软雅黑" pitchFamily="34" charset="-122"/>
                <a:ea typeface="微软雅黑" pitchFamily="34" charset="-122"/>
              </a:rPr>
              <a:t>x</a:t>
            </a:r>
            <a:r>
              <a:rPr lang="zh-CN" altLang="en-US" sz="2100">
                <a:solidFill>
                  <a:srgbClr val="009242"/>
                </a:solidFill>
                <a:latin typeface="微软雅黑" pitchFamily="34" charset="-122"/>
                <a:ea typeface="微软雅黑" pitchFamily="34" charset="-122"/>
              </a:rPr>
              <a:t>处内容是什么？</a:t>
            </a:r>
          </a:p>
        </p:txBody>
      </p:sp>
      <p:grpSp>
        <p:nvGrpSpPr>
          <p:cNvPr id="28" name="Group 19"/>
          <p:cNvGrpSpPr>
            <a:grpSpLocks/>
          </p:cNvGrpSpPr>
          <p:nvPr/>
        </p:nvGrpSpPr>
        <p:grpSpPr bwMode="auto">
          <a:xfrm>
            <a:off x="6807200" y="2532062"/>
            <a:ext cx="1757363" cy="696913"/>
            <a:chOff x="4288" y="1482"/>
            <a:chExt cx="1107" cy="439"/>
          </a:xfrm>
        </p:grpSpPr>
        <p:sp>
          <p:nvSpPr>
            <p:cNvPr id="29" name="Text Box 17"/>
            <p:cNvSpPr txBox="1">
              <a:spLocks noChangeArrowheads="1"/>
            </p:cNvSpPr>
            <p:nvPr/>
          </p:nvSpPr>
          <p:spPr bwMode="auto">
            <a:xfrm>
              <a:off x="4462" y="1482"/>
              <a:ext cx="933" cy="439"/>
            </a:xfrm>
            <a:prstGeom prst="rect">
              <a:avLst/>
            </a:prstGeom>
            <a:noFill/>
            <a:ln w="9525">
              <a:noFill/>
              <a:miter lim="800000"/>
              <a:headEnd/>
              <a:tailEnd/>
            </a:ln>
            <a:effectLst/>
          </p:spPr>
          <p:txBody>
            <a:bodyPr>
              <a:spAutoFit/>
            </a:bodyPr>
            <a:lstStyle/>
            <a:p>
              <a:pPr eaLnBrk="1" hangingPunct="1">
                <a:spcBef>
                  <a:spcPct val="20000"/>
                </a:spcBef>
              </a:pPr>
              <a:r>
                <a:rPr lang="en-US" altLang="zh-CN" sz="1800">
                  <a:solidFill>
                    <a:srgbClr val="FF0000"/>
                  </a:solidFill>
                  <a:latin typeface="微软雅黑" pitchFamily="34" charset="-122"/>
                  <a:ea typeface="微软雅黑" pitchFamily="34" charset="-122"/>
                </a:rPr>
                <a:t>FLD1</a:t>
              </a:r>
            </a:p>
            <a:p>
              <a:pPr eaLnBrk="1" hangingPunct="1">
                <a:spcBef>
                  <a:spcPct val="20000"/>
                </a:spcBef>
              </a:pPr>
              <a:r>
                <a:rPr lang="en-US" altLang="zh-CN" sz="1800">
                  <a:solidFill>
                    <a:srgbClr val="FF0000"/>
                  </a:solidFill>
                  <a:latin typeface="微软雅黑" pitchFamily="34" charset="-122"/>
                  <a:ea typeface="微软雅黑" pitchFamily="34" charset="-122"/>
                </a:rPr>
                <a:t>FSTPl  &amp;d</a:t>
              </a:r>
            </a:p>
          </p:txBody>
        </p:sp>
        <p:sp>
          <p:nvSpPr>
            <p:cNvPr id="30" name="AutoShape 18"/>
            <p:cNvSpPr>
              <a:spLocks/>
            </p:cNvSpPr>
            <p:nvPr/>
          </p:nvSpPr>
          <p:spPr bwMode="auto">
            <a:xfrm>
              <a:off x="4288" y="1572"/>
              <a:ext cx="175" cy="293"/>
            </a:xfrm>
            <a:prstGeom prst="leftBrace">
              <a:avLst>
                <a:gd name="adj1" fmla="val 13952"/>
                <a:gd name="adj2" fmla="val 50000"/>
              </a:avLst>
            </a:prstGeom>
            <a:noFill/>
            <a:ln w="28575">
              <a:solidFill>
                <a:srgbClr val="FF0000"/>
              </a:solidFill>
              <a:round/>
              <a:headEnd/>
              <a:tailEnd/>
            </a:ln>
            <a:effectLst/>
          </p:spPr>
          <p:txBody>
            <a:bodyPr wrap="none" anchor="ctr"/>
            <a:lstStyle/>
            <a:p>
              <a:pPr eaLnBrk="1" hangingPunct="1"/>
              <a:endParaRPr lang="zh-CN" altLang="en-US" sz="1800" b="0">
                <a:solidFill>
                  <a:srgbClr val="000000"/>
                </a:solidFill>
                <a:latin typeface="Arial" pitchFamily="34" charset="0"/>
                <a:ea typeface="宋体" pitchFamily="2" charset="-122"/>
              </a:endParaRPr>
            </a:p>
          </p:txBody>
        </p:sp>
      </p:grpSp>
    </p:spTree>
    <p:extLst>
      <p:ext uri="{BB962C8B-B14F-4D97-AF65-F5344CB8AC3E}">
        <p14:creationId xmlns:p14="http://schemas.microsoft.com/office/powerpoint/2010/main" val="114242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blinds(horizontal)">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animEffect transition="in" filter="blinds(horizontal)">
                                      <p:cBhvr>
                                        <p:cTn id="27" dur="500"/>
                                        <p:tgtEl>
                                          <p:spTgt spid="2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txBox="1">
            <a:spLocks noChangeArrowheads="1"/>
          </p:cNvSpPr>
          <p:nvPr/>
        </p:nvSpPr>
        <p:spPr bwMode="auto">
          <a:xfrm>
            <a:off x="457200" y="309562"/>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C3300"/>
                </a:solidFill>
                <a:effectLst/>
                <a:uLnTx/>
                <a:uFillTx/>
                <a:latin typeface="Arial"/>
                <a:ea typeface="黑体" pitchFamily="49" charset="-122"/>
                <a:cs typeface="+mj-cs"/>
              </a:rPr>
              <a:t>多重定义符号的解析举例</a:t>
            </a:r>
          </a:p>
        </p:txBody>
      </p:sp>
      <p:sp>
        <p:nvSpPr>
          <p:cNvPr id="31" name="Rectangle 3"/>
          <p:cNvSpPr txBox="1">
            <a:spLocks noChangeArrowheads="1"/>
          </p:cNvSpPr>
          <p:nvPr/>
        </p:nvSpPr>
        <p:spPr bwMode="auto">
          <a:xfrm>
            <a:off x="4886325" y="5395912"/>
            <a:ext cx="3465513" cy="1385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spcBef>
                <a:spcPct val="0"/>
              </a:spcBef>
              <a:buFontTx/>
              <a:buNone/>
            </a:pPr>
            <a:r>
              <a:rPr lang="zh-CN" altLang="en-US" sz="2200" kern="0" smtClean="0">
                <a:latin typeface="微软雅黑" pitchFamily="34" charset="-122"/>
                <a:ea typeface="微软雅黑" pitchFamily="34" charset="-122"/>
              </a:rPr>
              <a:t>打印结果：</a:t>
            </a:r>
          </a:p>
          <a:p>
            <a:pPr>
              <a:spcBef>
                <a:spcPct val="0"/>
              </a:spcBef>
              <a:buFontTx/>
              <a:buNone/>
            </a:pPr>
            <a:r>
              <a:rPr lang="en-US" altLang="zh-CN" sz="2200" kern="0" smtClean="0">
                <a:latin typeface="微软雅黑" pitchFamily="34" charset="-122"/>
                <a:ea typeface="微软雅黑" pitchFamily="34" charset="-122"/>
              </a:rPr>
              <a:t>d=0</a:t>
            </a:r>
            <a:r>
              <a:rPr lang="zh-CN" altLang="en-US" sz="2200" kern="0" smtClean="0">
                <a:latin typeface="微软雅黑" pitchFamily="34" charset="-122"/>
                <a:ea typeface="微软雅黑" pitchFamily="34" charset="-122"/>
              </a:rPr>
              <a:t>，</a:t>
            </a:r>
            <a:r>
              <a:rPr lang="en-US" altLang="zh-CN" sz="2200" kern="0" smtClean="0">
                <a:latin typeface="微软雅黑" pitchFamily="34" charset="-122"/>
                <a:ea typeface="微软雅黑" pitchFamily="34" charset="-122"/>
              </a:rPr>
              <a:t>x=1 072 693 248</a:t>
            </a:r>
            <a:endParaRPr lang="zh-CN" altLang="en-US" sz="2200" kern="0" smtClean="0">
              <a:latin typeface="微软雅黑" pitchFamily="34" charset="-122"/>
              <a:ea typeface="微软雅黑" pitchFamily="34" charset="-122"/>
            </a:endParaRPr>
          </a:p>
          <a:p>
            <a:pPr>
              <a:spcBef>
                <a:spcPct val="0"/>
              </a:spcBef>
              <a:buFontTx/>
              <a:buNone/>
            </a:pPr>
            <a:r>
              <a:rPr lang="en-US" altLang="zh-CN" sz="2200" kern="0" smtClean="0">
                <a:solidFill>
                  <a:srgbClr val="FF0000"/>
                </a:solidFill>
                <a:latin typeface="微软雅黑" pitchFamily="34" charset="-122"/>
                <a:ea typeface="微软雅黑" pitchFamily="34" charset="-122"/>
              </a:rPr>
              <a:t>Why</a:t>
            </a:r>
            <a:r>
              <a:rPr lang="zh-CN" altLang="en-US" sz="2200" kern="0" smtClean="0">
                <a:solidFill>
                  <a:srgbClr val="FF0000"/>
                </a:solidFill>
                <a:latin typeface="微软雅黑" pitchFamily="34" charset="-122"/>
                <a:ea typeface="微软雅黑" pitchFamily="34" charset="-122"/>
              </a:rPr>
              <a:t>？</a:t>
            </a:r>
            <a:r>
              <a:rPr lang="zh-CN" altLang="en-US" sz="2200" kern="0" smtClean="0">
                <a:latin typeface="微软雅黑" pitchFamily="34" charset="-122"/>
                <a:ea typeface="微软雅黑" pitchFamily="34" charset="-122"/>
              </a:rPr>
              <a:t> </a:t>
            </a:r>
          </a:p>
        </p:txBody>
      </p:sp>
      <p:sp>
        <p:nvSpPr>
          <p:cNvPr id="32" name="Rectangle 3"/>
          <p:cNvSpPr>
            <a:spLocks noChangeArrowheads="1"/>
          </p:cNvSpPr>
          <p:nvPr/>
        </p:nvSpPr>
        <p:spPr bwMode="auto">
          <a:xfrm>
            <a:off x="6102350" y="1254125"/>
            <a:ext cx="2116138" cy="1981200"/>
          </a:xfrm>
          <a:prstGeom prst="rect">
            <a:avLst/>
          </a:prstGeom>
          <a:noFill/>
          <a:ln w="3175">
            <a:solidFill>
              <a:srgbClr val="000000"/>
            </a:solidFill>
            <a:miter lim="800000"/>
            <a:headEnd/>
            <a:tailEnd/>
          </a:ln>
        </p:spPr>
        <p:txBody>
          <a:bodyPr lIns="80467" tIns="40234" rIns="80467" bIns="40234"/>
          <a:lstStyle/>
          <a:p>
            <a:pPr algn="just" eaLnBrk="1" hangingPunct="1"/>
            <a:r>
              <a:rPr lang="en-US" altLang="zh-CN" sz="2000">
                <a:solidFill>
                  <a:srgbClr val="000000"/>
                </a:solidFill>
                <a:latin typeface="微软雅黑" pitchFamily="34" charset="-122"/>
                <a:ea typeface="微软雅黑" pitchFamily="34" charset="-122"/>
              </a:rPr>
              <a:t>1  double d;</a:t>
            </a:r>
          </a:p>
          <a:p>
            <a:pPr algn="just" eaLnBrk="1" hangingPunct="1"/>
            <a:r>
              <a:rPr lang="en-US" altLang="zh-CN" sz="2000">
                <a:solidFill>
                  <a:srgbClr val="000000"/>
                </a:solidFill>
                <a:latin typeface="微软雅黑" pitchFamily="34" charset="-122"/>
                <a:ea typeface="微软雅黑" pitchFamily="34" charset="-122"/>
              </a:rPr>
              <a:t>2 </a:t>
            </a:r>
          </a:p>
          <a:p>
            <a:pPr algn="just" eaLnBrk="1" hangingPunct="1"/>
            <a:r>
              <a:rPr lang="en-US" altLang="zh-CN" sz="2000">
                <a:solidFill>
                  <a:srgbClr val="000000"/>
                </a:solidFill>
                <a:latin typeface="微软雅黑" pitchFamily="34" charset="-122"/>
                <a:ea typeface="微软雅黑" pitchFamily="34" charset="-122"/>
              </a:rPr>
              <a:t>3  void p1( ) </a:t>
            </a:r>
          </a:p>
          <a:p>
            <a:pPr algn="just" eaLnBrk="1" hangingPunct="1"/>
            <a:r>
              <a:rPr lang="en-US" altLang="zh-CN" sz="2000">
                <a:solidFill>
                  <a:srgbClr val="000000"/>
                </a:solidFill>
                <a:latin typeface="微软雅黑" pitchFamily="34" charset="-122"/>
                <a:ea typeface="微软雅黑" pitchFamily="34" charset="-122"/>
              </a:rPr>
              <a:t>4  {</a:t>
            </a:r>
          </a:p>
          <a:p>
            <a:pPr algn="just" eaLnBrk="1" hangingPunct="1"/>
            <a:r>
              <a:rPr lang="en-US" altLang="zh-CN" sz="2000">
                <a:solidFill>
                  <a:srgbClr val="000000"/>
                </a:solidFill>
                <a:latin typeface="微软雅黑" pitchFamily="34" charset="-122"/>
                <a:ea typeface="微软雅黑" pitchFamily="34" charset="-122"/>
              </a:rPr>
              <a:t>5    d=1.0;</a:t>
            </a:r>
          </a:p>
          <a:p>
            <a:pPr algn="just" eaLnBrk="1" hangingPunct="1"/>
            <a:r>
              <a:rPr lang="en-US" altLang="zh-CN" sz="2000">
                <a:solidFill>
                  <a:srgbClr val="000000"/>
                </a:solidFill>
                <a:latin typeface="微软雅黑" pitchFamily="34" charset="-122"/>
                <a:ea typeface="微软雅黑" pitchFamily="34" charset="-122"/>
              </a:rPr>
              <a:t>6  }</a:t>
            </a:r>
          </a:p>
        </p:txBody>
      </p:sp>
      <p:sp>
        <p:nvSpPr>
          <p:cNvPr id="33" name="Rectangle 3"/>
          <p:cNvSpPr>
            <a:spLocks noChangeArrowheads="1"/>
          </p:cNvSpPr>
          <p:nvPr/>
        </p:nvSpPr>
        <p:spPr bwMode="auto">
          <a:xfrm>
            <a:off x="341313" y="1255712"/>
            <a:ext cx="4995862" cy="2879725"/>
          </a:xfrm>
          <a:prstGeom prst="rect">
            <a:avLst/>
          </a:prstGeom>
          <a:noFill/>
          <a:ln w="3175">
            <a:solidFill>
              <a:srgbClr val="000000"/>
            </a:solidFill>
            <a:miter lim="800000"/>
            <a:headEnd/>
            <a:tailEnd/>
          </a:ln>
        </p:spPr>
        <p:txBody>
          <a:bodyPr lIns="80467" tIns="40234" rIns="80467" bIns="40234"/>
          <a:lstStyle/>
          <a:p>
            <a:pPr algn="just" eaLnBrk="1" hangingPunct="1"/>
            <a:r>
              <a:rPr lang="en-US" altLang="zh-CN" sz="2000">
                <a:solidFill>
                  <a:srgbClr val="000000"/>
                </a:solidFill>
                <a:latin typeface="微软雅黑" pitchFamily="34" charset="-122"/>
                <a:ea typeface="微软雅黑" pitchFamily="34" charset="-122"/>
              </a:rPr>
              <a:t>…….</a:t>
            </a:r>
          </a:p>
          <a:p>
            <a:pPr algn="just" eaLnBrk="1" hangingPunct="1"/>
            <a:r>
              <a:rPr lang="en-US" altLang="zh-CN" sz="2000">
                <a:solidFill>
                  <a:srgbClr val="000000"/>
                </a:solidFill>
                <a:latin typeface="微软雅黑" pitchFamily="34" charset="-122"/>
                <a:ea typeface="微软雅黑" pitchFamily="34" charset="-122"/>
              </a:rPr>
              <a:t>1  int d=100;</a:t>
            </a:r>
          </a:p>
          <a:p>
            <a:pPr algn="just" eaLnBrk="1" hangingPunct="1"/>
            <a:r>
              <a:rPr lang="en-US" altLang="zh-CN" sz="2000">
                <a:solidFill>
                  <a:srgbClr val="000000"/>
                </a:solidFill>
                <a:latin typeface="微软雅黑" pitchFamily="34" charset="-122"/>
                <a:ea typeface="微软雅黑" pitchFamily="34" charset="-122"/>
              </a:rPr>
              <a:t>2  int x=200;</a:t>
            </a:r>
          </a:p>
          <a:p>
            <a:pPr algn="just" eaLnBrk="1" hangingPunct="1"/>
            <a:r>
              <a:rPr lang="en-US" altLang="zh-CN" sz="2000">
                <a:solidFill>
                  <a:srgbClr val="000000"/>
                </a:solidFill>
                <a:latin typeface="微软雅黑" pitchFamily="34" charset="-122"/>
                <a:ea typeface="微软雅黑" pitchFamily="34" charset="-122"/>
              </a:rPr>
              <a:t>3  int main() </a:t>
            </a:r>
          </a:p>
          <a:p>
            <a:pPr algn="just" eaLnBrk="1" hangingPunct="1"/>
            <a:r>
              <a:rPr lang="en-US" altLang="zh-CN" sz="2000">
                <a:solidFill>
                  <a:srgbClr val="000000"/>
                </a:solidFill>
                <a:latin typeface="微软雅黑" pitchFamily="34" charset="-122"/>
                <a:ea typeface="微软雅黑" pitchFamily="34" charset="-122"/>
              </a:rPr>
              <a:t>4  {  </a:t>
            </a:r>
          </a:p>
          <a:p>
            <a:pPr algn="just" eaLnBrk="1" hangingPunct="1"/>
            <a:r>
              <a:rPr lang="en-US" altLang="zh-CN" sz="2000">
                <a:solidFill>
                  <a:srgbClr val="000000"/>
                </a:solidFill>
                <a:latin typeface="微软雅黑" pitchFamily="34" charset="-122"/>
                <a:ea typeface="微软雅黑" pitchFamily="34" charset="-122"/>
              </a:rPr>
              <a:t>5    p1( );</a:t>
            </a:r>
          </a:p>
          <a:p>
            <a:pPr algn="just" eaLnBrk="1" hangingPunct="1"/>
            <a:r>
              <a:rPr lang="en-US" altLang="zh-CN" sz="2000">
                <a:solidFill>
                  <a:srgbClr val="000000"/>
                </a:solidFill>
                <a:latin typeface="微软雅黑" pitchFamily="34" charset="-122"/>
                <a:ea typeface="微软雅黑" pitchFamily="34" charset="-122"/>
              </a:rPr>
              <a:t>6    printf (“d=%d, x=%d\n”, d, x );</a:t>
            </a:r>
          </a:p>
          <a:p>
            <a:pPr algn="just" eaLnBrk="1" hangingPunct="1"/>
            <a:r>
              <a:rPr lang="en-US" altLang="zh-CN" sz="2000">
                <a:solidFill>
                  <a:srgbClr val="000000"/>
                </a:solidFill>
                <a:latin typeface="微软雅黑" pitchFamily="34" charset="-122"/>
                <a:ea typeface="微软雅黑" pitchFamily="34" charset="-122"/>
              </a:rPr>
              <a:t>7    return 0;</a:t>
            </a:r>
          </a:p>
          <a:p>
            <a:pPr algn="just" eaLnBrk="1" hangingPunct="1"/>
            <a:r>
              <a:rPr lang="en-US" altLang="zh-CN" sz="2000">
                <a:solidFill>
                  <a:srgbClr val="000000"/>
                </a:solidFill>
                <a:latin typeface="微软雅黑" pitchFamily="34" charset="-122"/>
                <a:ea typeface="微软雅黑" pitchFamily="34" charset="-122"/>
              </a:rPr>
              <a:t>8  }</a:t>
            </a:r>
          </a:p>
          <a:p>
            <a:pPr eaLnBrk="1" hangingPunct="1"/>
            <a:endParaRPr lang="en-US" altLang="zh-CN" sz="2000">
              <a:solidFill>
                <a:srgbClr val="000000"/>
              </a:solidFill>
              <a:latin typeface="微软雅黑" pitchFamily="34" charset="-122"/>
              <a:ea typeface="微软雅黑" pitchFamily="34" charset="-122"/>
            </a:endParaRPr>
          </a:p>
        </p:txBody>
      </p:sp>
      <p:sp>
        <p:nvSpPr>
          <p:cNvPr id="34" name="Rectangle 6"/>
          <p:cNvSpPr>
            <a:spLocks noChangeArrowheads="1"/>
          </p:cNvSpPr>
          <p:nvPr/>
        </p:nvSpPr>
        <p:spPr bwMode="auto">
          <a:xfrm>
            <a:off x="431800" y="849312"/>
            <a:ext cx="7561263" cy="358775"/>
          </a:xfrm>
          <a:prstGeom prst="rect">
            <a:avLst/>
          </a:prstGeom>
          <a:noFill/>
          <a:ln w="9525">
            <a:noFill/>
            <a:miter lim="800000"/>
            <a:headEnd/>
            <a:tailEnd/>
          </a:ln>
        </p:spPr>
        <p:txBody>
          <a:bodyPr tIns="0" bIns="0"/>
          <a:lstStyle/>
          <a:p>
            <a:pPr marL="342900" indent="-342900">
              <a:lnSpc>
                <a:spcPct val="115000"/>
              </a:lnSpc>
              <a:spcBef>
                <a:spcPct val="20000"/>
              </a:spcBef>
            </a:pPr>
            <a:r>
              <a:rPr lang="en-US" altLang="zh-CN">
                <a:solidFill>
                  <a:srgbClr val="000000"/>
                </a:solidFill>
                <a:latin typeface="Arial" pitchFamily="34" charset="0"/>
                <a:ea typeface="宋体" pitchFamily="2" charset="-122"/>
              </a:rPr>
              <a:t>main.c                                                        p1.c</a:t>
            </a:r>
          </a:p>
        </p:txBody>
      </p:sp>
      <p:sp>
        <p:nvSpPr>
          <p:cNvPr id="35" name="Rectangle 8"/>
          <p:cNvSpPr>
            <a:spLocks noChangeArrowheads="1"/>
          </p:cNvSpPr>
          <p:nvPr/>
        </p:nvSpPr>
        <p:spPr bwMode="auto">
          <a:xfrm>
            <a:off x="5356225" y="3267075"/>
            <a:ext cx="3716338" cy="733425"/>
          </a:xfrm>
          <a:prstGeom prst="rect">
            <a:avLst/>
          </a:prstGeom>
          <a:noFill/>
          <a:ln w="9525">
            <a:noFill/>
            <a:miter lim="800000"/>
            <a:headEnd/>
            <a:tailEnd/>
          </a:ln>
          <a:effectLst/>
        </p:spPr>
        <p:txBody>
          <a:bodyPr anchor="ctr">
            <a:spAutoFit/>
          </a:bodyPr>
          <a:lstStyle/>
          <a:p>
            <a:r>
              <a:rPr lang="en-US" altLang="zh-CN" sz="2100">
                <a:solidFill>
                  <a:srgbClr val="FF0000"/>
                </a:solidFill>
                <a:latin typeface="微软雅黑" pitchFamily="34" charset="-122"/>
                <a:ea typeface="微软雅黑" pitchFamily="34" charset="-122"/>
              </a:rPr>
              <a:t>double</a:t>
            </a:r>
            <a:r>
              <a:rPr lang="zh-CN" altLang="en-US" sz="2100">
                <a:solidFill>
                  <a:srgbClr val="FF0000"/>
                </a:solidFill>
                <a:latin typeface="微软雅黑" pitchFamily="34" charset="-122"/>
                <a:ea typeface="微软雅黑" pitchFamily="34" charset="-122"/>
              </a:rPr>
              <a:t>型数</a:t>
            </a:r>
            <a:r>
              <a:rPr lang="en-US" altLang="zh-CN" sz="2100">
                <a:solidFill>
                  <a:srgbClr val="FF0000"/>
                </a:solidFill>
                <a:latin typeface="微软雅黑" pitchFamily="34" charset="-122"/>
                <a:ea typeface="微软雅黑" pitchFamily="34" charset="-122"/>
              </a:rPr>
              <a:t>1.0</a:t>
            </a:r>
            <a:r>
              <a:rPr lang="zh-CN" altLang="en-US" sz="2100">
                <a:solidFill>
                  <a:srgbClr val="FF0000"/>
                </a:solidFill>
                <a:latin typeface="微软雅黑" pitchFamily="34" charset="-122"/>
                <a:ea typeface="微软雅黑" pitchFamily="34" charset="-122"/>
              </a:rPr>
              <a:t>对应的机器数</a:t>
            </a:r>
            <a:r>
              <a:rPr lang="en-US" altLang="zh-CN" sz="2100">
                <a:solidFill>
                  <a:srgbClr val="FF0000"/>
                </a:solidFill>
                <a:latin typeface="微软雅黑" pitchFamily="34" charset="-122"/>
                <a:ea typeface="微软雅黑" pitchFamily="34" charset="-122"/>
              </a:rPr>
              <a:t>3FF0 0000 0000 0000H</a:t>
            </a:r>
            <a:r>
              <a:rPr lang="en-US" altLang="zh-CN" sz="2100" b="0">
                <a:solidFill>
                  <a:srgbClr val="FF0000"/>
                </a:solidFill>
                <a:latin typeface="微软雅黑" pitchFamily="34" charset="-122"/>
                <a:ea typeface="微软雅黑" pitchFamily="34" charset="-122"/>
              </a:rPr>
              <a:t> </a:t>
            </a:r>
          </a:p>
        </p:txBody>
      </p:sp>
      <p:pic>
        <p:nvPicPr>
          <p:cNvPr id="36" name="Picture 9"/>
          <p:cNvPicPr>
            <a:picLocks noChangeAspect="1" noChangeArrowheads="1"/>
          </p:cNvPicPr>
          <p:nvPr/>
        </p:nvPicPr>
        <p:blipFill>
          <a:blip r:embed="rId2"/>
          <a:srcRect/>
          <a:stretch>
            <a:fillRect/>
          </a:stretch>
        </p:blipFill>
        <p:spPr bwMode="auto">
          <a:xfrm>
            <a:off x="4437063" y="4225925"/>
            <a:ext cx="4302125" cy="1125537"/>
          </a:xfrm>
          <a:prstGeom prst="rect">
            <a:avLst/>
          </a:prstGeom>
          <a:noFill/>
        </p:spPr>
      </p:pic>
      <p:grpSp>
        <p:nvGrpSpPr>
          <p:cNvPr id="37" name="Group 10"/>
          <p:cNvGrpSpPr>
            <a:grpSpLocks/>
          </p:cNvGrpSpPr>
          <p:nvPr/>
        </p:nvGrpSpPr>
        <p:grpSpPr bwMode="auto">
          <a:xfrm>
            <a:off x="8640763" y="3954462"/>
            <a:ext cx="503237" cy="1792288"/>
            <a:chOff x="5443" y="2358"/>
            <a:chExt cx="317" cy="1129"/>
          </a:xfrm>
        </p:grpSpPr>
        <p:sp>
          <p:nvSpPr>
            <p:cNvPr id="38" name="Line 11"/>
            <p:cNvSpPr>
              <a:spLocks noChangeShapeType="1"/>
            </p:cNvSpPr>
            <p:nvPr/>
          </p:nvSpPr>
          <p:spPr bwMode="auto">
            <a:xfrm flipV="1">
              <a:off x="5602" y="2670"/>
              <a:ext cx="0" cy="511"/>
            </a:xfrm>
            <a:prstGeom prst="line">
              <a:avLst/>
            </a:prstGeom>
            <a:noFill/>
            <a:ln w="57150">
              <a:solidFill>
                <a:srgbClr val="0000FF"/>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39" name="Text Box 12"/>
            <p:cNvSpPr txBox="1">
              <a:spLocks noChangeArrowheads="1"/>
            </p:cNvSpPr>
            <p:nvPr/>
          </p:nvSpPr>
          <p:spPr bwMode="auto">
            <a:xfrm>
              <a:off x="5443" y="3237"/>
              <a:ext cx="300"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0000"/>
                  </a:solidFill>
                  <a:latin typeface="Arial" pitchFamily="34" charset="0"/>
                  <a:ea typeface="微软雅黑" pitchFamily="34" charset="-122"/>
                </a:rPr>
                <a:t>低</a:t>
              </a:r>
            </a:p>
          </p:txBody>
        </p:sp>
        <p:sp>
          <p:nvSpPr>
            <p:cNvPr id="40" name="Text Box 13"/>
            <p:cNvSpPr txBox="1">
              <a:spLocks noChangeArrowheads="1"/>
            </p:cNvSpPr>
            <p:nvPr/>
          </p:nvSpPr>
          <p:spPr bwMode="auto">
            <a:xfrm>
              <a:off x="5460" y="2358"/>
              <a:ext cx="300"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0000"/>
                  </a:solidFill>
                  <a:latin typeface="Arial" pitchFamily="34" charset="0"/>
                  <a:ea typeface="微软雅黑" pitchFamily="34" charset="-122"/>
                </a:rPr>
                <a:t>高</a:t>
              </a:r>
            </a:p>
          </p:txBody>
        </p:sp>
      </p:grpSp>
      <p:grpSp>
        <p:nvGrpSpPr>
          <p:cNvPr id="41" name="Group 14"/>
          <p:cNvGrpSpPr>
            <a:grpSpLocks/>
          </p:cNvGrpSpPr>
          <p:nvPr/>
        </p:nvGrpSpPr>
        <p:grpSpPr bwMode="auto">
          <a:xfrm>
            <a:off x="5516563" y="3865562"/>
            <a:ext cx="2611437" cy="1169988"/>
            <a:chOff x="3475" y="2302"/>
            <a:chExt cx="1645" cy="737"/>
          </a:xfrm>
        </p:grpSpPr>
        <p:sp>
          <p:nvSpPr>
            <p:cNvPr id="42" name="Line 15"/>
            <p:cNvSpPr>
              <a:spLocks noChangeShapeType="1"/>
            </p:cNvSpPr>
            <p:nvPr/>
          </p:nvSpPr>
          <p:spPr bwMode="auto">
            <a:xfrm flipH="1">
              <a:off x="3475" y="2330"/>
              <a:ext cx="1645" cy="709"/>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43" name="Line 16"/>
            <p:cNvSpPr>
              <a:spLocks noChangeShapeType="1"/>
            </p:cNvSpPr>
            <p:nvPr/>
          </p:nvSpPr>
          <p:spPr bwMode="auto">
            <a:xfrm flipH="1">
              <a:off x="4071" y="2330"/>
              <a:ext cx="822" cy="68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44" name="Line 17"/>
            <p:cNvSpPr>
              <a:spLocks noChangeShapeType="1"/>
            </p:cNvSpPr>
            <p:nvPr/>
          </p:nvSpPr>
          <p:spPr bwMode="auto">
            <a:xfrm flipH="1">
              <a:off x="4609" y="2330"/>
              <a:ext cx="29" cy="709"/>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45" name="Line 18"/>
            <p:cNvSpPr>
              <a:spLocks noChangeShapeType="1"/>
            </p:cNvSpPr>
            <p:nvPr/>
          </p:nvSpPr>
          <p:spPr bwMode="auto">
            <a:xfrm>
              <a:off x="4411" y="2330"/>
              <a:ext cx="709" cy="709"/>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46" name="Line 19"/>
            <p:cNvSpPr>
              <a:spLocks noChangeShapeType="1"/>
            </p:cNvSpPr>
            <p:nvPr/>
          </p:nvSpPr>
          <p:spPr bwMode="auto">
            <a:xfrm flipH="1">
              <a:off x="3504" y="2330"/>
              <a:ext cx="652" cy="482"/>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47" name="Line 20"/>
            <p:cNvSpPr>
              <a:spLocks noChangeShapeType="1"/>
            </p:cNvSpPr>
            <p:nvPr/>
          </p:nvSpPr>
          <p:spPr bwMode="auto">
            <a:xfrm>
              <a:off x="3957" y="2302"/>
              <a:ext cx="57" cy="453"/>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48" name="Line 21"/>
            <p:cNvSpPr>
              <a:spLocks noChangeShapeType="1"/>
            </p:cNvSpPr>
            <p:nvPr/>
          </p:nvSpPr>
          <p:spPr bwMode="auto">
            <a:xfrm>
              <a:off x="3674" y="2330"/>
              <a:ext cx="850" cy="482"/>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49" name="Line 22"/>
            <p:cNvSpPr>
              <a:spLocks noChangeShapeType="1"/>
            </p:cNvSpPr>
            <p:nvPr/>
          </p:nvSpPr>
          <p:spPr bwMode="auto">
            <a:xfrm>
              <a:off x="3532" y="2358"/>
              <a:ext cx="1559" cy="454"/>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grpSp>
      <p:sp>
        <p:nvSpPr>
          <p:cNvPr id="50" name="Text Box 23"/>
          <p:cNvSpPr txBox="1">
            <a:spLocks noChangeArrowheads="1"/>
          </p:cNvSpPr>
          <p:nvPr/>
        </p:nvSpPr>
        <p:spPr bwMode="auto">
          <a:xfrm>
            <a:off x="1676400" y="4633912"/>
            <a:ext cx="2714625" cy="427038"/>
          </a:xfrm>
          <a:prstGeom prst="rect">
            <a:avLst/>
          </a:prstGeom>
          <a:noFill/>
          <a:ln w="9525">
            <a:noFill/>
            <a:miter lim="800000"/>
            <a:headEnd/>
            <a:tailEnd/>
          </a:ln>
          <a:effectLst/>
        </p:spPr>
        <p:txBody>
          <a:bodyPr>
            <a:spAutoFit/>
          </a:bodyPr>
          <a:lstStyle/>
          <a:p>
            <a:pPr eaLnBrk="1" hangingPunct="1">
              <a:spcBef>
                <a:spcPct val="50000"/>
              </a:spcBef>
            </a:pPr>
            <a:r>
              <a:rPr lang="en-US" altLang="zh-CN" sz="2200">
                <a:solidFill>
                  <a:srgbClr val="3366FF"/>
                </a:solidFill>
                <a:latin typeface="微软雅黑" pitchFamily="34" charset="-122"/>
                <a:ea typeface="微软雅黑" pitchFamily="34" charset="-122"/>
              </a:rPr>
              <a:t>IA-32</a:t>
            </a:r>
            <a:r>
              <a:rPr lang="zh-CN" altLang="en-US" sz="2200">
                <a:solidFill>
                  <a:srgbClr val="3366FF"/>
                </a:solidFill>
                <a:latin typeface="微软雅黑" pitchFamily="34" charset="-122"/>
                <a:ea typeface="微软雅黑" pitchFamily="34" charset="-122"/>
              </a:rPr>
              <a:t>是小端方式</a:t>
            </a:r>
          </a:p>
        </p:txBody>
      </p:sp>
      <p:sp>
        <p:nvSpPr>
          <p:cNvPr id="51" name="Line 24"/>
          <p:cNvSpPr>
            <a:spLocks noChangeShapeType="1"/>
          </p:cNvSpPr>
          <p:nvPr/>
        </p:nvSpPr>
        <p:spPr bwMode="auto">
          <a:xfrm>
            <a:off x="5472113" y="3910012"/>
            <a:ext cx="1304925" cy="0"/>
          </a:xfrm>
          <a:prstGeom prst="line">
            <a:avLst/>
          </a:prstGeom>
          <a:noFill/>
          <a:ln w="57150">
            <a:solidFill>
              <a:srgbClr val="0000FF"/>
            </a:solidFill>
            <a:round/>
            <a:headEnd/>
            <a:tailEn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52" name="Line 25"/>
          <p:cNvSpPr>
            <a:spLocks noChangeShapeType="1"/>
          </p:cNvSpPr>
          <p:nvPr/>
        </p:nvSpPr>
        <p:spPr bwMode="auto">
          <a:xfrm>
            <a:off x="6146800" y="3954462"/>
            <a:ext cx="1125538" cy="1890713"/>
          </a:xfrm>
          <a:prstGeom prst="line">
            <a:avLst/>
          </a:prstGeom>
          <a:noFill/>
          <a:ln w="57150">
            <a:solidFill>
              <a:srgbClr val="0000FF"/>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53" name="Line 26"/>
          <p:cNvSpPr>
            <a:spLocks noChangeShapeType="1"/>
          </p:cNvSpPr>
          <p:nvPr/>
        </p:nvSpPr>
        <p:spPr bwMode="auto">
          <a:xfrm flipH="1" flipV="1">
            <a:off x="2097088" y="1795462"/>
            <a:ext cx="4500562" cy="854075"/>
          </a:xfrm>
          <a:prstGeom prst="line">
            <a:avLst/>
          </a:prstGeom>
          <a:noFill/>
          <a:ln w="38100">
            <a:solidFill>
              <a:srgbClr val="FF00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54" name="Line 27"/>
          <p:cNvSpPr>
            <a:spLocks noChangeShapeType="1"/>
          </p:cNvSpPr>
          <p:nvPr/>
        </p:nvSpPr>
        <p:spPr bwMode="auto">
          <a:xfrm flipV="1">
            <a:off x="6867525" y="1570037"/>
            <a:ext cx="630238" cy="944563"/>
          </a:xfrm>
          <a:prstGeom prst="line">
            <a:avLst/>
          </a:prstGeom>
          <a:noFill/>
          <a:ln w="38100">
            <a:solidFill>
              <a:srgbClr val="FF00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55" name="Text Box 28"/>
          <p:cNvSpPr txBox="1">
            <a:spLocks noChangeArrowheads="1"/>
          </p:cNvSpPr>
          <p:nvPr/>
        </p:nvSpPr>
        <p:spPr bwMode="auto">
          <a:xfrm>
            <a:off x="288925" y="5264150"/>
            <a:ext cx="3265488" cy="1433512"/>
          </a:xfrm>
          <a:prstGeom prst="rect">
            <a:avLst/>
          </a:prstGeom>
          <a:noFill/>
          <a:ln w="9525">
            <a:noFill/>
            <a:miter lim="800000"/>
            <a:headEnd/>
            <a:tailEnd/>
          </a:ln>
          <a:effectLst/>
        </p:spPr>
        <p:txBody>
          <a:bodyPr>
            <a:spAutoFit/>
          </a:bodyPr>
          <a:lstStyle/>
          <a:p>
            <a:pPr eaLnBrk="1" hangingPunct="1">
              <a:spcBef>
                <a:spcPct val="50000"/>
              </a:spcBef>
            </a:pPr>
            <a:r>
              <a:rPr lang="en-US" altLang="zh-CN" sz="2200">
                <a:solidFill>
                  <a:srgbClr val="000000"/>
                </a:solidFill>
                <a:latin typeface="微软雅黑" pitchFamily="34" charset="-122"/>
                <a:ea typeface="微软雅黑" pitchFamily="34" charset="-122"/>
              </a:rPr>
              <a:t>2</a:t>
            </a:r>
            <a:r>
              <a:rPr lang="en-US" altLang="zh-CN" sz="2200" baseline="30000">
                <a:solidFill>
                  <a:srgbClr val="000000"/>
                </a:solidFill>
                <a:latin typeface="微软雅黑" pitchFamily="34" charset="-122"/>
                <a:ea typeface="微软雅黑" pitchFamily="34" charset="-122"/>
              </a:rPr>
              <a:t>30</a:t>
            </a:r>
            <a:r>
              <a:rPr lang="en-US" altLang="zh-CN" sz="2200">
                <a:solidFill>
                  <a:srgbClr val="000000"/>
                </a:solidFill>
                <a:latin typeface="微软雅黑" pitchFamily="34" charset="-122"/>
                <a:ea typeface="微软雅黑" pitchFamily="34" charset="-122"/>
              </a:rPr>
              <a:t>-1-(2</a:t>
            </a:r>
            <a:r>
              <a:rPr lang="en-US" altLang="zh-CN" sz="2200" baseline="30000">
                <a:solidFill>
                  <a:srgbClr val="000000"/>
                </a:solidFill>
                <a:latin typeface="微软雅黑" pitchFamily="34" charset="-122"/>
                <a:ea typeface="微软雅黑" pitchFamily="34" charset="-122"/>
              </a:rPr>
              <a:t>20</a:t>
            </a:r>
            <a:r>
              <a:rPr lang="en-US" altLang="zh-CN" sz="2200">
                <a:solidFill>
                  <a:srgbClr val="000000"/>
                </a:solidFill>
                <a:latin typeface="微软雅黑" pitchFamily="34" charset="-122"/>
                <a:ea typeface="微软雅黑" pitchFamily="34" charset="-122"/>
              </a:rPr>
              <a:t>-1)=2</a:t>
            </a:r>
            <a:r>
              <a:rPr lang="en-US" altLang="zh-CN" sz="2200" baseline="30000">
                <a:solidFill>
                  <a:srgbClr val="000000"/>
                </a:solidFill>
                <a:latin typeface="微软雅黑" pitchFamily="34" charset="-122"/>
                <a:ea typeface="微软雅黑" pitchFamily="34" charset="-122"/>
              </a:rPr>
              <a:t>30</a:t>
            </a:r>
            <a:r>
              <a:rPr lang="en-US" altLang="zh-CN" sz="2200">
                <a:solidFill>
                  <a:srgbClr val="000000"/>
                </a:solidFill>
                <a:latin typeface="微软雅黑" pitchFamily="34" charset="-122"/>
                <a:ea typeface="微软雅黑" pitchFamily="34" charset="-122"/>
              </a:rPr>
              <a:t>-2</a:t>
            </a:r>
            <a:r>
              <a:rPr lang="en-US" altLang="zh-CN" sz="2200" baseline="30000">
                <a:solidFill>
                  <a:srgbClr val="000000"/>
                </a:solidFill>
                <a:latin typeface="微软雅黑" pitchFamily="34" charset="-122"/>
                <a:ea typeface="微软雅黑" pitchFamily="34" charset="-122"/>
              </a:rPr>
              <a:t>20</a:t>
            </a:r>
          </a:p>
          <a:p>
            <a:pPr eaLnBrk="1" hangingPunct="1">
              <a:spcBef>
                <a:spcPct val="50000"/>
              </a:spcBef>
            </a:pPr>
            <a:r>
              <a:rPr lang="en-US" altLang="zh-CN" sz="2200">
                <a:solidFill>
                  <a:srgbClr val="000000"/>
                </a:solidFill>
                <a:latin typeface="微软雅黑" pitchFamily="34" charset="-122"/>
                <a:ea typeface="微软雅黑" pitchFamily="34" charset="-122"/>
              </a:rPr>
              <a:t>=1024*1024*1023</a:t>
            </a:r>
          </a:p>
          <a:p>
            <a:pPr eaLnBrk="1" hangingPunct="1">
              <a:spcBef>
                <a:spcPct val="50000"/>
              </a:spcBef>
            </a:pPr>
            <a:r>
              <a:rPr lang="en-US" altLang="zh-CN" sz="2200">
                <a:solidFill>
                  <a:srgbClr val="000000"/>
                </a:solidFill>
                <a:latin typeface="微软雅黑" pitchFamily="34" charset="-122"/>
                <a:ea typeface="微软雅黑" pitchFamily="34" charset="-122"/>
              </a:rPr>
              <a:t>=1 072 693 248</a:t>
            </a:r>
          </a:p>
        </p:txBody>
      </p:sp>
    </p:spTree>
    <p:extLst>
      <p:ext uri="{BB962C8B-B14F-4D97-AF65-F5344CB8AC3E}">
        <p14:creationId xmlns:p14="http://schemas.microsoft.com/office/powerpoint/2010/main" val="20347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linds(horizontal)">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54"/>
                                        </p:tgtEl>
                                      </p:cBhvr>
                                    </p:animEffect>
                                    <p:set>
                                      <p:cBhvr>
                                        <p:cTn id="12" dur="1" fill="hold">
                                          <p:stCondLst>
                                            <p:cond delay="499"/>
                                          </p:stCondLst>
                                        </p:cTn>
                                        <p:tgtEl>
                                          <p:spTgt spid="5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blinds(horizontal)">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linds(horizontal)">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blinds(horizontal)">
                                      <p:cBhvr>
                                        <p:cTn id="42" dur="500"/>
                                        <p:tgtEl>
                                          <p:spTgt spid="5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linds(horizontal)">
                                      <p:cBhvr>
                                        <p:cTn id="5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0" grpId="0"/>
      <p:bldP spid="51" grpId="0" animBg="1"/>
      <p:bldP spid="52" grpId="0" animBg="1"/>
      <p:bldP spid="53" grpId="0" animBg="1"/>
      <p:bldP spid="54" grpId="0" animBg="1"/>
      <p:bldP spid="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Global Variables</a:t>
            </a:r>
            <a:endParaRPr lang="en-US"/>
          </a:p>
        </p:txBody>
      </p:sp>
      <p:sp>
        <p:nvSpPr>
          <p:cNvPr id="3" name="Content Placeholder 2"/>
          <p:cNvSpPr>
            <a:spLocks noGrp="1"/>
          </p:cNvSpPr>
          <p:nvPr>
            <p:ph idx="1"/>
          </p:nvPr>
        </p:nvSpPr>
        <p:spPr/>
        <p:txBody>
          <a:bodyPr/>
          <a:lstStyle/>
          <a:p>
            <a:r>
              <a:rPr lang="en-US" dirty="0" smtClean="0"/>
              <a:t>Avoid if you can</a:t>
            </a:r>
          </a:p>
          <a:p>
            <a:endParaRPr lang="en-US" dirty="0" smtClean="0"/>
          </a:p>
          <a:p>
            <a:r>
              <a:rPr lang="en-US" dirty="0" smtClean="0"/>
              <a:t>Otherwise</a:t>
            </a:r>
          </a:p>
          <a:p>
            <a:pPr lvl="1"/>
            <a:r>
              <a:rPr lang="en-US" dirty="0" smtClean="0"/>
              <a:t>Use </a:t>
            </a:r>
            <a:r>
              <a:rPr lang="en-US" b="1" dirty="0" smtClean="0">
                <a:latin typeface="Courier New" pitchFamily="49" charset="0"/>
                <a:cs typeface="Courier New" pitchFamily="49" charset="0"/>
              </a:rPr>
              <a:t>static </a:t>
            </a:r>
            <a:r>
              <a:rPr lang="en-US" dirty="0" smtClean="0"/>
              <a:t>if you can</a:t>
            </a:r>
          </a:p>
          <a:p>
            <a:pPr lvl="1"/>
            <a:r>
              <a:rPr lang="en-US" dirty="0" smtClean="0"/>
              <a:t>Initialize if you define a global variable</a:t>
            </a:r>
          </a:p>
          <a:p>
            <a:pPr lvl="1"/>
            <a:r>
              <a:rPr lang="en-US" dirty="0" smtClean="0"/>
              <a:t>Use </a:t>
            </a:r>
            <a:r>
              <a:rPr lang="en-US" b="1" dirty="0" smtClean="0">
                <a:latin typeface="Courier New" pitchFamily="49" charset="0"/>
                <a:cs typeface="Courier New" pitchFamily="49" charset="0"/>
              </a:rPr>
              <a:t>extern</a:t>
            </a:r>
            <a:r>
              <a:rPr lang="en-US" dirty="0" smtClean="0"/>
              <a:t> if you reference an external global variable</a:t>
            </a:r>
          </a:p>
          <a:p>
            <a:pPr lvl="2"/>
            <a:r>
              <a:rPr lang="en-US" dirty="0" smtClean="0"/>
              <a:t>Treated as weak symbol</a:t>
            </a:r>
          </a:p>
          <a:p>
            <a:pPr lvl="2"/>
            <a:r>
              <a:rPr lang="en-US" dirty="0" smtClean="0"/>
              <a:t>But also causes linker error if not defined in some file</a:t>
            </a:r>
          </a:p>
        </p:txBody>
      </p:sp>
      <p:sp>
        <p:nvSpPr>
          <p:cNvPr id="5" name="Text Box 4"/>
          <p:cNvSpPr txBox="1">
            <a:spLocks noChangeArrowheads="1"/>
          </p:cNvSpPr>
          <p:nvPr/>
        </p:nvSpPr>
        <p:spPr bwMode="auto">
          <a:xfrm>
            <a:off x="522288" y="4511675"/>
            <a:ext cx="8235950" cy="2270125"/>
          </a:xfrm>
          <a:prstGeom prst="rect">
            <a:avLst/>
          </a:prstGeom>
          <a:noFill/>
          <a:ln w="9525">
            <a:noFill/>
            <a:miter lim="800000"/>
            <a:headEnd/>
            <a:tailEnd/>
          </a:ln>
          <a:effectLst/>
        </p:spPr>
        <p:txBody>
          <a:bodyPr>
            <a:spAutoFit/>
          </a:bodyPr>
          <a:lstStyle/>
          <a:p>
            <a:pPr eaLnBrk="1" hangingPunct="1">
              <a:spcBef>
                <a:spcPct val="50000"/>
              </a:spcBef>
            </a:pPr>
            <a:r>
              <a:rPr lang="zh-CN" altLang="en-US" sz="2200" dirty="0">
                <a:solidFill>
                  <a:srgbClr val="FF0000"/>
                </a:solidFill>
                <a:latin typeface="Arial" pitchFamily="34" charset="0"/>
                <a:ea typeface="微软雅黑" pitchFamily="34" charset="-122"/>
              </a:rPr>
              <a:t>多重定义全局变量会造成一些意想不到的错误，而且是默默发生的，编译系统不会警告，并会在程序执行很久后才能表现出来，且远离错误引发处。特别是在一个具有几百个模块的大型软件中，这类错误很难修正。</a:t>
            </a:r>
          </a:p>
          <a:p>
            <a:pPr eaLnBrk="1" hangingPunct="1">
              <a:spcBef>
                <a:spcPct val="50000"/>
              </a:spcBef>
            </a:pPr>
            <a:r>
              <a:rPr lang="zh-CN" altLang="en-US" sz="2200" dirty="0">
                <a:solidFill>
                  <a:srgbClr val="FF0000"/>
                </a:solidFill>
                <a:latin typeface="Arial" pitchFamily="34" charset="0"/>
                <a:ea typeface="微软雅黑" pitchFamily="34" charset="-122"/>
              </a:rPr>
              <a:t>大部分程序员并不了解链接器如何工作，因而养成良好的编程习惯是非常重要的。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dirty="0" smtClean="0"/>
              <a:t>Use of </a:t>
            </a:r>
            <a:r>
              <a:rPr lang="en-US" dirty="0" smtClean="0">
                <a:latin typeface="Courier New" charset="0"/>
                <a:ea typeface="Courier New" charset="0"/>
                <a:cs typeface="Courier New" charset="0"/>
              </a:rPr>
              <a:t>extern</a:t>
            </a:r>
            <a:r>
              <a:rPr lang="en-US" dirty="0" smtClean="0"/>
              <a:t> in .h Files (#1)</a:t>
            </a:r>
            <a:endParaRPr lang="en-US" dirty="0"/>
          </a:p>
        </p:txBody>
      </p:sp>
      <p:sp>
        <p:nvSpPr>
          <p:cNvPr id="201731" name="Rectangle 3"/>
          <p:cNvSpPr>
            <a:spLocks noChangeArrowheads="1"/>
          </p:cNvSpPr>
          <p:nvPr/>
        </p:nvSpPr>
        <p:spPr bwMode="auto">
          <a:xfrm>
            <a:off x="825500" y="1624013"/>
            <a:ext cx="2803973" cy="1477328"/>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smtClean="0">
                <a:latin typeface="Courier New"/>
                <a:cs typeface="Courier New"/>
              </a:rPr>
              <a:t>#include "</a:t>
            </a:r>
            <a:r>
              <a:rPr lang="en-US" sz="1800" err="1" smtClean="0">
                <a:latin typeface="Courier New"/>
                <a:cs typeface="Courier New"/>
              </a:rPr>
              <a:t>global.h</a:t>
            </a:r>
            <a:r>
              <a:rPr lang="en-US" sz="1800" smtClean="0">
                <a:latin typeface="Courier New"/>
                <a:cs typeface="Courier New"/>
              </a:rPr>
              <a:t>"</a:t>
            </a:r>
          </a:p>
          <a:p>
            <a:endParaRPr lang="en-US" sz="1800" smtClean="0">
              <a:latin typeface="Courier New"/>
              <a:cs typeface="Courier New"/>
            </a:endParaRPr>
          </a:p>
          <a:p>
            <a:r>
              <a:rPr lang="en-US" sz="1800" err="1" smtClean="0">
                <a:latin typeface="Courier New"/>
                <a:cs typeface="Courier New"/>
              </a:rPr>
              <a:t>int</a:t>
            </a:r>
            <a:r>
              <a:rPr lang="en-US" sz="1800" smtClean="0">
                <a:latin typeface="Courier New"/>
                <a:cs typeface="Courier New"/>
              </a:rPr>
              <a:t> f() {</a:t>
            </a:r>
          </a:p>
          <a:p>
            <a:r>
              <a:rPr lang="en-US" sz="1800" smtClean="0">
                <a:latin typeface="Courier New"/>
                <a:cs typeface="Courier New"/>
              </a:rPr>
              <a:t>  return g+1;</a:t>
            </a:r>
          </a:p>
          <a:p>
            <a:r>
              <a:rPr lang="en-US" sz="1800" smtClean="0">
                <a:latin typeface="Courier New"/>
                <a:cs typeface="Courier New"/>
              </a:rPr>
              <a:t>}</a:t>
            </a:r>
          </a:p>
        </p:txBody>
      </p:sp>
      <p:sp>
        <p:nvSpPr>
          <p:cNvPr id="201732" name="Rectangle 4"/>
          <p:cNvSpPr>
            <a:spLocks noChangeArrowheads="1"/>
          </p:cNvSpPr>
          <p:nvPr/>
        </p:nvSpPr>
        <p:spPr bwMode="auto">
          <a:xfrm>
            <a:off x="762000" y="1143000"/>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smtClean="0">
                <a:solidFill>
                  <a:srgbClr val="000000"/>
                </a:solidFill>
                <a:latin typeface="Courier New"/>
                <a:cs typeface="Courier New"/>
              </a:rPr>
              <a:t>c1.c</a:t>
            </a:r>
            <a:endParaRPr lang="en-US">
              <a:solidFill>
                <a:srgbClr val="000000"/>
              </a:solidFill>
              <a:latin typeface="Courier New"/>
              <a:cs typeface="Courier New"/>
            </a:endParaRPr>
          </a:p>
        </p:txBody>
      </p:sp>
      <p:sp>
        <p:nvSpPr>
          <p:cNvPr id="201733" name="Rectangle 5"/>
          <p:cNvSpPr>
            <a:spLocks noChangeArrowheads="1"/>
          </p:cNvSpPr>
          <p:nvPr/>
        </p:nvSpPr>
        <p:spPr bwMode="auto">
          <a:xfrm>
            <a:off x="4572000" y="1332636"/>
            <a:ext cx="1659429"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err="1" smtClean="0">
                <a:solidFill>
                  <a:srgbClr val="000000"/>
                </a:solidFill>
                <a:latin typeface="Courier New"/>
                <a:cs typeface="Courier New"/>
              </a:rPr>
              <a:t>global.h</a:t>
            </a:r>
            <a:endParaRPr lang="en-US">
              <a:solidFill>
                <a:srgbClr val="000000"/>
              </a:solidFill>
              <a:latin typeface="Courier New"/>
              <a:cs typeface="Courier New"/>
            </a:endParaRPr>
          </a:p>
        </p:txBody>
      </p:sp>
      <p:sp>
        <p:nvSpPr>
          <p:cNvPr id="201734" name="Rectangle 6"/>
          <p:cNvSpPr>
            <a:spLocks noChangeArrowheads="1"/>
          </p:cNvSpPr>
          <p:nvPr/>
        </p:nvSpPr>
        <p:spPr bwMode="auto">
          <a:xfrm>
            <a:off x="4648200" y="1792069"/>
            <a:ext cx="1976823" cy="646331"/>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dirty="0" smtClean="0">
                <a:latin typeface="Courier New"/>
                <a:cs typeface="Courier New"/>
              </a:rPr>
              <a:t>extern </a:t>
            </a:r>
            <a:r>
              <a:rPr lang="en-US" sz="1800" dirty="0" err="1" smtClean="0">
                <a:latin typeface="Courier New"/>
                <a:cs typeface="Courier New"/>
              </a:rPr>
              <a:t>int</a:t>
            </a:r>
            <a:r>
              <a:rPr lang="en-US" sz="1800" dirty="0" smtClean="0">
                <a:latin typeface="Courier New"/>
                <a:cs typeface="Courier New"/>
              </a:rPr>
              <a:t> g;</a:t>
            </a:r>
          </a:p>
          <a:p>
            <a:r>
              <a:rPr lang="en-US" sz="1800" dirty="0" err="1" smtClean="0">
                <a:latin typeface="Courier New"/>
                <a:cs typeface="Courier New"/>
              </a:rPr>
              <a:t>int</a:t>
            </a:r>
            <a:r>
              <a:rPr lang="en-US" sz="1800" dirty="0" smtClean="0">
                <a:latin typeface="Courier New"/>
                <a:cs typeface="Courier New"/>
              </a:rPr>
              <a:t> f();</a:t>
            </a:r>
          </a:p>
        </p:txBody>
      </p:sp>
      <p:sp>
        <p:nvSpPr>
          <p:cNvPr id="7" name="Rectangle 3"/>
          <p:cNvSpPr>
            <a:spLocks noChangeArrowheads="1"/>
          </p:cNvSpPr>
          <p:nvPr/>
        </p:nvSpPr>
        <p:spPr bwMode="auto">
          <a:xfrm>
            <a:off x="825500" y="3605213"/>
            <a:ext cx="5285421" cy="2862322"/>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dirty="0" smtClean="0">
                <a:latin typeface="Courier New"/>
                <a:cs typeface="Courier New"/>
              </a:rPr>
              <a:t>#include &lt;</a:t>
            </a:r>
            <a:r>
              <a:rPr lang="en-US" sz="1800" dirty="0" err="1" smtClean="0">
                <a:latin typeface="Courier New"/>
                <a:cs typeface="Courier New"/>
              </a:rPr>
              <a:t>stdio.h</a:t>
            </a:r>
            <a:r>
              <a:rPr lang="en-US" sz="1800" dirty="0" smtClean="0">
                <a:latin typeface="Courier New"/>
                <a:cs typeface="Courier New"/>
              </a:rPr>
              <a:t>&gt;</a:t>
            </a:r>
          </a:p>
          <a:p>
            <a:r>
              <a:rPr lang="en-US" sz="1800" dirty="0" smtClean="0">
                <a:latin typeface="Courier New"/>
                <a:cs typeface="Courier New"/>
              </a:rPr>
              <a:t>#include "</a:t>
            </a:r>
            <a:r>
              <a:rPr lang="en-US" sz="1800" dirty="0" err="1" smtClean="0">
                <a:latin typeface="Courier New"/>
                <a:cs typeface="Courier New"/>
              </a:rPr>
              <a:t>global.h</a:t>
            </a:r>
            <a:r>
              <a:rPr lang="en-US" sz="1800" dirty="0" smtClean="0">
                <a:latin typeface="Courier New"/>
                <a:cs typeface="Courier New"/>
              </a:rPr>
              <a:t>”</a:t>
            </a:r>
          </a:p>
          <a:p>
            <a:endParaRPr lang="en-US" sz="1800" dirty="0">
              <a:latin typeface="Courier New"/>
              <a:cs typeface="Courier New"/>
            </a:endParaRPr>
          </a:p>
          <a:p>
            <a:r>
              <a:rPr lang="en-US" sz="1800" dirty="0" err="1" smtClean="0">
                <a:latin typeface="Courier New"/>
                <a:cs typeface="Courier New"/>
              </a:rPr>
              <a:t>int</a:t>
            </a:r>
            <a:r>
              <a:rPr lang="en-US" sz="1800" dirty="0" smtClean="0">
                <a:latin typeface="Courier New"/>
                <a:cs typeface="Courier New"/>
              </a:rPr>
              <a:t> g = 0;</a:t>
            </a:r>
          </a:p>
          <a:p>
            <a:endParaRPr lang="en-US" sz="1800" dirty="0" smtClean="0">
              <a:latin typeface="Courier New"/>
              <a:cs typeface="Courier New"/>
            </a:endParaRPr>
          </a:p>
          <a:p>
            <a:r>
              <a:rPr lang="en-US" sz="1800" dirty="0" err="1" smtClean="0">
                <a:latin typeface="Courier New"/>
                <a:cs typeface="Courier New"/>
              </a:rPr>
              <a:t>int</a:t>
            </a:r>
            <a:r>
              <a:rPr lang="en-US" sz="1800" dirty="0" smtClean="0">
                <a:latin typeface="Courier New"/>
                <a:cs typeface="Courier New"/>
              </a:rPr>
              <a:t> main(</a:t>
            </a:r>
            <a:r>
              <a:rPr lang="en-US" sz="1800" dirty="0" err="1" smtClean="0">
                <a:latin typeface="Courier New"/>
                <a:cs typeface="Courier New"/>
              </a:rPr>
              <a:t>int</a:t>
            </a:r>
            <a:r>
              <a:rPr lang="en-US" sz="1800" dirty="0" smtClean="0">
                <a:latin typeface="Courier New"/>
                <a:cs typeface="Courier New"/>
              </a:rPr>
              <a:t> </a:t>
            </a:r>
            <a:r>
              <a:rPr lang="en-US" sz="1800" dirty="0" err="1" smtClean="0">
                <a:latin typeface="Courier New"/>
                <a:cs typeface="Courier New"/>
              </a:rPr>
              <a:t>argc</a:t>
            </a:r>
            <a:r>
              <a:rPr lang="en-US" sz="1800" dirty="0" smtClean="0">
                <a:latin typeface="Courier New"/>
                <a:cs typeface="Courier New"/>
              </a:rPr>
              <a:t>, char </a:t>
            </a:r>
            <a:r>
              <a:rPr lang="en-US" sz="1800" dirty="0" err="1" smtClean="0">
                <a:latin typeface="Courier New"/>
                <a:cs typeface="Courier New"/>
              </a:rPr>
              <a:t>argv</a:t>
            </a:r>
            <a:r>
              <a:rPr lang="en-US" sz="1800" dirty="0" smtClean="0">
                <a:latin typeface="Courier New"/>
                <a:cs typeface="Courier New"/>
              </a:rPr>
              <a:t>[]) {</a:t>
            </a:r>
          </a:p>
          <a:p>
            <a:r>
              <a:rPr lang="en-US" sz="1800" dirty="0" smtClean="0">
                <a:latin typeface="Courier New"/>
                <a:cs typeface="Courier New"/>
              </a:rPr>
              <a:t>  </a:t>
            </a:r>
            <a:r>
              <a:rPr lang="en-US" sz="1800" dirty="0" err="1" smtClean="0">
                <a:latin typeface="Courier New"/>
                <a:cs typeface="Courier New"/>
              </a:rPr>
              <a:t>int</a:t>
            </a:r>
            <a:r>
              <a:rPr lang="en-US" sz="1800" dirty="0" smtClean="0">
                <a:latin typeface="Courier New"/>
                <a:cs typeface="Courier New"/>
              </a:rPr>
              <a:t> t = f();</a:t>
            </a:r>
          </a:p>
          <a:p>
            <a:r>
              <a:rPr lang="en-US" sz="1800" dirty="0" smtClean="0">
                <a:latin typeface="Courier New"/>
                <a:cs typeface="Courier New"/>
              </a:rPr>
              <a:t>  </a:t>
            </a:r>
            <a:r>
              <a:rPr lang="en-US" sz="1800" dirty="0" err="1" smtClean="0">
                <a:latin typeface="Courier New"/>
                <a:cs typeface="Courier New"/>
              </a:rPr>
              <a:t>printf</a:t>
            </a:r>
            <a:r>
              <a:rPr lang="en-US" sz="1800" dirty="0" smtClean="0">
                <a:latin typeface="Courier New"/>
                <a:cs typeface="Courier New"/>
              </a:rPr>
              <a:t>("Calling f yields %d\n", t);</a:t>
            </a:r>
          </a:p>
          <a:p>
            <a:r>
              <a:rPr lang="en-US" sz="1800" dirty="0" smtClean="0">
                <a:latin typeface="Courier New"/>
                <a:cs typeface="Courier New"/>
              </a:rPr>
              <a:t>  return 0;</a:t>
            </a:r>
          </a:p>
          <a:p>
            <a:r>
              <a:rPr lang="en-US" sz="1800" dirty="0" smtClean="0">
                <a:latin typeface="Courier New"/>
                <a:cs typeface="Courier New"/>
              </a:rPr>
              <a:t>}</a:t>
            </a:r>
            <a:endParaRPr lang="en-US" sz="1800" dirty="0">
              <a:latin typeface="Courier New"/>
              <a:cs typeface="Courier New"/>
            </a:endParaRPr>
          </a:p>
        </p:txBody>
      </p:sp>
      <p:sp>
        <p:nvSpPr>
          <p:cNvPr id="8" name="Rectangle 4"/>
          <p:cNvSpPr>
            <a:spLocks noChangeArrowheads="1"/>
          </p:cNvSpPr>
          <p:nvPr/>
        </p:nvSpPr>
        <p:spPr bwMode="auto">
          <a:xfrm>
            <a:off x="762000" y="3195935"/>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smtClean="0">
                <a:solidFill>
                  <a:srgbClr val="000000"/>
                </a:solidFill>
                <a:latin typeface="Courier New"/>
                <a:cs typeface="Courier New"/>
              </a:rPr>
              <a:t>c2.c</a:t>
            </a:r>
            <a:endParaRPr lang="en-US">
              <a:solidFill>
                <a:srgbClr val="000000"/>
              </a:solidFill>
              <a:latin typeface="Courier New"/>
              <a:cs typeface="Courier New"/>
            </a:endParaRPr>
          </a:p>
        </p:txBody>
      </p:sp>
    </p:spTree>
    <p:extLst>
      <p:ext uri="{BB962C8B-B14F-4D97-AF65-F5344CB8AC3E}">
        <p14:creationId xmlns:p14="http://schemas.microsoft.com/office/powerpoint/2010/main" val="29663652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dirty="0" smtClean="0"/>
              <a:t>Use of .h Files (#2)</a:t>
            </a:r>
            <a:endParaRPr lang="en-US" dirty="0"/>
          </a:p>
        </p:txBody>
      </p:sp>
      <p:sp>
        <p:nvSpPr>
          <p:cNvPr id="201731" name="Rectangle 3"/>
          <p:cNvSpPr>
            <a:spLocks noChangeArrowheads="1"/>
          </p:cNvSpPr>
          <p:nvPr/>
        </p:nvSpPr>
        <p:spPr bwMode="auto">
          <a:xfrm>
            <a:off x="825500" y="1624013"/>
            <a:ext cx="2803973" cy="1477328"/>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smtClean="0">
                <a:latin typeface="Courier New"/>
                <a:cs typeface="Courier New"/>
              </a:rPr>
              <a:t>#include "</a:t>
            </a:r>
            <a:r>
              <a:rPr lang="en-US" sz="1800" err="1" smtClean="0">
                <a:latin typeface="Courier New"/>
                <a:cs typeface="Courier New"/>
              </a:rPr>
              <a:t>global.h</a:t>
            </a:r>
            <a:r>
              <a:rPr lang="en-US" sz="1800" smtClean="0">
                <a:latin typeface="Courier New"/>
                <a:cs typeface="Courier New"/>
              </a:rPr>
              <a:t>"</a:t>
            </a:r>
          </a:p>
          <a:p>
            <a:endParaRPr lang="en-US" sz="1800" smtClean="0">
              <a:latin typeface="Courier New"/>
              <a:cs typeface="Courier New"/>
            </a:endParaRPr>
          </a:p>
          <a:p>
            <a:r>
              <a:rPr lang="en-US" sz="1800" err="1" smtClean="0">
                <a:latin typeface="Courier New"/>
                <a:cs typeface="Courier New"/>
              </a:rPr>
              <a:t>int</a:t>
            </a:r>
            <a:r>
              <a:rPr lang="en-US" sz="1800" smtClean="0">
                <a:latin typeface="Courier New"/>
                <a:cs typeface="Courier New"/>
              </a:rPr>
              <a:t> f() {</a:t>
            </a:r>
          </a:p>
          <a:p>
            <a:r>
              <a:rPr lang="en-US" sz="1800" smtClean="0">
                <a:latin typeface="Courier New"/>
                <a:cs typeface="Courier New"/>
              </a:rPr>
              <a:t>  return g+1;</a:t>
            </a:r>
          </a:p>
          <a:p>
            <a:r>
              <a:rPr lang="en-US" sz="1800" smtClean="0">
                <a:latin typeface="Courier New"/>
                <a:cs typeface="Courier New"/>
              </a:rPr>
              <a:t>}</a:t>
            </a:r>
          </a:p>
        </p:txBody>
      </p:sp>
      <p:sp>
        <p:nvSpPr>
          <p:cNvPr id="201732" name="Rectangle 4"/>
          <p:cNvSpPr>
            <a:spLocks noChangeArrowheads="1"/>
          </p:cNvSpPr>
          <p:nvPr/>
        </p:nvSpPr>
        <p:spPr bwMode="auto">
          <a:xfrm>
            <a:off x="762000" y="1143000"/>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smtClean="0">
                <a:solidFill>
                  <a:srgbClr val="000000"/>
                </a:solidFill>
                <a:latin typeface="Courier New"/>
                <a:cs typeface="Courier New"/>
              </a:rPr>
              <a:t>c1.c</a:t>
            </a:r>
            <a:endParaRPr lang="en-US">
              <a:solidFill>
                <a:srgbClr val="000000"/>
              </a:solidFill>
              <a:latin typeface="Courier New"/>
              <a:cs typeface="Courier New"/>
            </a:endParaRPr>
          </a:p>
        </p:txBody>
      </p:sp>
      <p:sp>
        <p:nvSpPr>
          <p:cNvPr id="201733" name="Rectangle 5"/>
          <p:cNvSpPr>
            <a:spLocks noChangeArrowheads="1"/>
          </p:cNvSpPr>
          <p:nvPr/>
        </p:nvSpPr>
        <p:spPr bwMode="auto">
          <a:xfrm>
            <a:off x="4572000" y="912167"/>
            <a:ext cx="1659429"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err="1" smtClean="0">
                <a:solidFill>
                  <a:srgbClr val="000000"/>
                </a:solidFill>
                <a:latin typeface="Courier New"/>
                <a:cs typeface="Courier New"/>
              </a:rPr>
              <a:t>global.h</a:t>
            </a:r>
            <a:endParaRPr lang="en-US">
              <a:solidFill>
                <a:srgbClr val="000000"/>
              </a:solidFill>
              <a:latin typeface="Courier New"/>
              <a:cs typeface="Courier New"/>
            </a:endParaRPr>
          </a:p>
        </p:txBody>
      </p:sp>
      <p:sp>
        <p:nvSpPr>
          <p:cNvPr id="201734" name="Rectangle 6"/>
          <p:cNvSpPr>
            <a:spLocks noChangeArrowheads="1"/>
          </p:cNvSpPr>
          <p:nvPr/>
        </p:nvSpPr>
        <p:spPr bwMode="auto">
          <a:xfrm>
            <a:off x="4648200" y="1393180"/>
            <a:ext cx="3217547" cy="2031325"/>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smtClean="0">
                <a:latin typeface="Courier New"/>
                <a:cs typeface="Courier New"/>
              </a:rPr>
              <a:t>#</a:t>
            </a:r>
            <a:r>
              <a:rPr lang="en-US" sz="1800" err="1" smtClean="0">
                <a:latin typeface="Courier New"/>
                <a:cs typeface="Courier New"/>
              </a:rPr>
              <a:t>ifdef</a:t>
            </a:r>
            <a:r>
              <a:rPr lang="en-US" sz="1800" smtClean="0">
                <a:latin typeface="Courier New"/>
                <a:cs typeface="Courier New"/>
              </a:rPr>
              <a:t> INITIALIZE</a:t>
            </a:r>
          </a:p>
          <a:p>
            <a:r>
              <a:rPr lang="en-US" sz="1800" smtClean="0">
                <a:latin typeface="Courier New"/>
                <a:cs typeface="Courier New"/>
              </a:rPr>
              <a:t>  </a:t>
            </a:r>
            <a:r>
              <a:rPr lang="en-US" sz="1800" err="1" smtClean="0">
                <a:solidFill>
                  <a:srgbClr val="FF0000"/>
                </a:solidFill>
                <a:latin typeface="Courier New"/>
                <a:cs typeface="Courier New"/>
              </a:rPr>
              <a:t>int</a:t>
            </a:r>
            <a:r>
              <a:rPr lang="en-US" sz="1800" smtClean="0">
                <a:solidFill>
                  <a:srgbClr val="FF0000"/>
                </a:solidFill>
                <a:latin typeface="Courier New"/>
                <a:cs typeface="Courier New"/>
              </a:rPr>
              <a:t> g = 23;</a:t>
            </a:r>
          </a:p>
          <a:p>
            <a:r>
              <a:rPr lang="en-US" sz="1800" smtClean="0">
                <a:solidFill>
                  <a:srgbClr val="FF0000"/>
                </a:solidFill>
                <a:latin typeface="Courier New"/>
                <a:cs typeface="Courier New"/>
              </a:rPr>
              <a:t>  static </a:t>
            </a:r>
            <a:r>
              <a:rPr lang="en-US" sz="1800" err="1" smtClean="0">
                <a:solidFill>
                  <a:srgbClr val="FF0000"/>
                </a:solidFill>
                <a:latin typeface="Courier New"/>
                <a:cs typeface="Courier New"/>
              </a:rPr>
              <a:t>int</a:t>
            </a:r>
            <a:r>
              <a:rPr lang="en-US" sz="1800" smtClean="0">
                <a:solidFill>
                  <a:srgbClr val="FF0000"/>
                </a:solidFill>
                <a:latin typeface="Courier New"/>
                <a:cs typeface="Courier New"/>
              </a:rPr>
              <a:t> init = 1;</a:t>
            </a:r>
          </a:p>
          <a:p>
            <a:r>
              <a:rPr lang="en-US" sz="1800" smtClean="0">
                <a:latin typeface="Courier New"/>
                <a:cs typeface="Courier New"/>
              </a:rPr>
              <a:t>#else</a:t>
            </a:r>
          </a:p>
          <a:p>
            <a:r>
              <a:rPr lang="en-US" sz="1800" smtClean="0">
                <a:latin typeface="Courier New"/>
                <a:cs typeface="Courier New"/>
              </a:rPr>
              <a:t>  extern </a:t>
            </a:r>
            <a:r>
              <a:rPr lang="en-US" sz="1800" err="1" smtClean="0">
                <a:latin typeface="Courier New"/>
                <a:cs typeface="Courier New"/>
              </a:rPr>
              <a:t>int</a:t>
            </a:r>
            <a:r>
              <a:rPr lang="en-US" sz="1800" smtClean="0">
                <a:latin typeface="Courier New"/>
                <a:cs typeface="Courier New"/>
              </a:rPr>
              <a:t> g;</a:t>
            </a:r>
          </a:p>
          <a:p>
            <a:r>
              <a:rPr lang="en-US" sz="1800" smtClean="0">
                <a:latin typeface="Courier New"/>
                <a:cs typeface="Courier New"/>
              </a:rPr>
              <a:t>  static </a:t>
            </a:r>
            <a:r>
              <a:rPr lang="en-US" sz="1800" err="1" smtClean="0">
                <a:latin typeface="Courier New"/>
                <a:cs typeface="Courier New"/>
              </a:rPr>
              <a:t>int</a:t>
            </a:r>
            <a:r>
              <a:rPr lang="en-US" sz="1800" smtClean="0">
                <a:latin typeface="Courier New"/>
                <a:cs typeface="Courier New"/>
              </a:rPr>
              <a:t> init = 0;</a:t>
            </a:r>
          </a:p>
          <a:p>
            <a:r>
              <a:rPr lang="en-US" sz="1800" smtClean="0">
                <a:latin typeface="Courier New"/>
                <a:cs typeface="Courier New"/>
              </a:rPr>
              <a:t>#</a:t>
            </a:r>
            <a:r>
              <a:rPr lang="en-US" sz="1800" err="1" smtClean="0">
                <a:latin typeface="Courier New"/>
                <a:cs typeface="Courier New"/>
              </a:rPr>
              <a:t>endif</a:t>
            </a:r>
            <a:endParaRPr lang="en-US" sz="1800" smtClean="0">
              <a:latin typeface="Courier New"/>
              <a:cs typeface="Courier New"/>
            </a:endParaRPr>
          </a:p>
        </p:txBody>
      </p:sp>
      <p:sp>
        <p:nvSpPr>
          <p:cNvPr id="7" name="Rectangle 3"/>
          <p:cNvSpPr>
            <a:spLocks noChangeArrowheads="1"/>
          </p:cNvSpPr>
          <p:nvPr/>
        </p:nvSpPr>
        <p:spPr bwMode="auto">
          <a:xfrm>
            <a:off x="825500" y="3605213"/>
            <a:ext cx="5285421" cy="3139321"/>
          </a:xfrm>
          <a:prstGeom prst="rect">
            <a:avLst/>
          </a:prstGeom>
          <a:solidFill>
            <a:srgbClr val="F7F5CD"/>
          </a:solidFill>
          <a:ln w="3175">
            <a:solidFill>
              <a:schemeClr val="tx1"/>
            </a:solidFill>
            <a:miter lim="800000"/>
            <a:headEnd/>
            <a:tailEnd/>
          </a:ln>
          <a:effectLst/>
        </p:spPr>
        <p:txBody>
          <a:bodyPr wrap="none">
            <a:prstTxWarp prst="textNoShape">
              <a:avLst/>
            </a:prstTxWarp>
            <a:spAutoFit/>
          </a:bodyPr>
          <a:lstStyle/>
          <a:p>
            <a:r>
              <a:rPr lang="en-US" sz="1800" smtClean="0">
                <a:solidFill>
                  <a:srgbClr val="FF0000"/>
                </a:solidFill>
                <a:latin typeface="Courier New"/>
                <a:cs typeface="Courier New"/>
              </a:rPr>
              <a:t>#define INITIALIZE</a:t>
            </a:r>
          </a:p>
          <a:p>
            <a:r>
              <a:rPr lang="en-US" sz="1800" smtClean="0">
                <a:latin typeface="Courier New"/>
                <a:cs typeface="Courier New"/>
              </a:rPr>
              <a:t>#include &lt;</a:t>
            </a:r>
            <a:r>
              <a:rPr lang="en-US" sz="1800" err="1" smtClean="0">
                <a:latin typeface="Courier New"/>
                <a:cs typeface="Courier New"/>
              </a:rPr>
              <a:t>stdio.h</a:t>
            </a:r>
            <a:r>
              <a:rPr lang="en-US" sz="1800" smtClean="0">
                <a:latin typeface="Courier New"/>
                <a:cs typeface="Courier New"/>
              </a:rPr>
              <a:t>&gt;</a:t>
            </a:r>
          </a:p>
          <a:p>
            <a:r>
              <a:rPr lang="en-US" sz="1800" smtClean="0">
                <a:latin typeface="Courier New"/>
                <a:cs typeface="Courier New"/>
              </a:rPr>
              <a:t>#include "</a:t>
            </a:r>
            <a:r>
              <a:rPr lang="en-US" sz="1800" err="1" smtClean="0">
                <a:latin typeface="Courier New"/>
                <a:cs typeface="Courier New"/>
              </a:rPr>
              <a:t>global.h</a:t>
            </a:r>
            <a:r>
              <a:rPr lang="en-US" sz="1800" smtClean="0">
                <a:latin typeface="Courier New"/>
                <a:cs typeface="Courier New"/>
              </a:rPr>
              <a:t>"</a:t>
            </a:r>
          </a:p>
          <a:p>
            <a:endParaRPr lang="en-US" sz="1800" smtClean="0">
              <a:latin typeface="Courier New"/>
              <a:cs typeface="Courier New"/>
            </a:endParaRPr>
          </a:p>
          <a:p>
            <a:r>
              <a:rPr lang="en-US" sz="1800" err="1" smtClean="0">
                <a:latin typeface="Courier New"/>
                <a:cs typeface="Courier New"/>
              </a:rPr>
              <a:t>int</a:t>
            </a:r>
            <a:r>
              <a:rPr lang="en-US" sz="1800" smtClean="0">
                <a:latin typeface="Courier New"/>
                <a:cs typeface="Courier New"/>
              </a:rPr>
              <a:t> main(</a:t>
            </a:r>
            <a:r>
              <a:rPr lang="en-US" sz="1800" err="1" smtClean="0">
                <a:latin typeface="Courier New"/>
                <a:cs typeface="Courier New"/>
              </a:rPr>
              <a:t>int</a:t>
            </a:r>
            <a:r>
              <a:rPr lang="en-US" sz="1800" smtClean="0">
                <a:latin typeface="Courier New"/>
                <a:cs typeface="Courier New"/>
              </a:rPr>
              <a:t> </a:t>
            </a:r>
            <a:r>
              <a:rPr lang="en-US" sz="1800" err="1" smtClean="0">
                <a:latin typeface="Courier New"/>
                <a:cs typeface="Courier New"/>
              </a:rPr>
              <a:t>argc</a:t>
            </a:r>
            <a:r>
              <a:rPr lang="en-US" sz="1800" smtClean="0">
                <a:latin typeface="Courier New"/>
                <a:cs typeface="Courier New"/>
              </a:rPr>
              <a:t>, char** </a:t>
            </a:r>
            <a:r>
              <a:rPr lang="en-US" sz="1800" err="1" smtClean="0">
                <a:latin typeface="Courier New"/>
                <a:cs typeface="Courier New"/>
              </a:rPr>
              <a:t>argv</a:t>
            </a:r>
            <a:r>
              <a:rPr lang="en-US" sz="1800" smtClean="0">
                <a:latin typeface="Courier New"/>
                <a:cs typeface="Courier New"/>
              </a:rPr>
              <a:t>) {</a:t>
            </a:r>
          </a:p>
          <a:p>
            <a:r>
              <a:rPr lang="en-US" sz="1800" smtClean="0">
                <a:latin typeface="Courier New"/>
                <a:cs typeface="Courier New"/>
              </a:rPr>
              <a:t>  if (</a:t>
            </a:r>
            <a:r>
              <a:rPr lang="en-US" sz="1800" err="1" smtClean="0">
                <a:latin typeface="Courier New"/>
                <a:cs typeface="Courier New"/>
              </a:rPr>
              <a:t>init</a:t>
            </a:r>
            <a:r>
              <a:rPr lang="en-US" sz="1800" smtClean="0">
                <a:latin typeface="Courier New"/>
                <a:cs typeface="Courier New"/>
              </a:rPr>
              <a:t>)</a:t>
            </a:r>
          </a:p>
          <a:p>
            <a:r>
              <a:rPr lang="en-US" sz="1800" smtClean="0">
                <a:latin typeface="Courier New"/>
                <a:cs typeface="Courier New"/>
              </a:rPr>
              <a:t>    // do something, e.g., g=31;</a:t>
            </a:r>
          </a:p>
          <a:p>
            <a:r>
              <a:rPr lang="en-US" sz="1800" smtClean="0">
                <a:latin typeface="Courier New"/>
                <a:cs typeface="Courier New"/>
              </a:rPr>
              <a:t>  </a:t>
            </a:r>
            <a:r>
              <a:rPr lang="en-US" sz="1800" err="1" smtClean="0">
                <a:latin typeface="Courier New"/>
                <a:cs typeface="Courier New"/>
              </a:rPr>
              <a:t>int</a:t>
            </a:r>
            <a:r>
              <a:rPr lang="en-US" sz="1800" smtClean="0">
                <a:latin typeface="Courier New"/>
                <a:cs typeface="Courier New"/>
              </a:rPr>
              <a:t> t = f();</a:t>
            </a:r>
          </a:p>
          <a:p>
            <a:r>
              <a:rPr lang="en-US" sz="1800" smtClean="0">
                <a:latin typeface="Courier New"/>
                <a:cs typeface="Courier New"/>
              </a:rPr>
              <a:t>  </a:t>
            </a:r>
            <a:r>
              <a:rPr lang="en-US" sz="1800" err="1" smtClean="0">
                <a:latin typeface="Courier New"/>
                <a:cs typeface="Courier New"/>
              </a:rPr>
              <a:t>printf</a:t>
            </a:r>
            <a:r>
              <a:rPr lang="en-US" sz="1800" smtClean="0">
                <a:latin typeface="Courier New"/>
                <a:cs typeface="Courier New"/>
              </a:rPr>
              <a:t>("Calling f yields %d\n", t);</a:t>
            </a:r>
          </a:p>
          <a:p>
            <a:r>
              <a:rPr lang="en-US" sz="1800" smtClean="0">
                <a:latin typeface="Courier New"/>
                <a:cs typeface="Courier New"/>
              </a:rPr>
              <a:t>  return 0;</a:t>
            </a:r>
          </a:p>
          <a:p>
            <a:r>
              <a:rPr lang="en-US" sz="1800" smtClean="0">
                <a:latin typeface="Courier New"/>
                <a:cs typeface="Courier New"/>
              </a:rPr>
              <a:t>}</a:t>
            </a:r>
            <a:endParaRPr lang="en-US" sz="1800">
              <a:latin typeface="Courier New"/>
              <a:cs typeface="Courier New"/>
            </a:endParaRPr>
          </a:p>
        </p:txBody>
      </p:sp>
      <p:sp>
        <p:nvSpPr>
          <p:cNvPr id="8" name="Rectangle 4"/>
          <p:cNvSpPr>
            <a:spLocks noChangeArrowheads="1"/>
          </p:cNvSpPr>
          <p:nvPr/>
        </p:nvSpPr>
        <p:spPr bwMode="auto">
          <a:xfrm>
            <a:off x="762000" y="3195935"/>
            <a:ext cx="922047" cy="461665"/>
          </a:xfrm>
          <a:prstGeom prst="rect">
            <a:avLst/>
          </a:prstGeom>
          <a:noFill/>
          <a:ln w="3175">
            <a:solidFill>
              <a:schemeClr val="bg1"/>
            </a:solidFill>
            <a:miter lim="800000"/>
            <a:headEnd/>
            <a:tailEnd/>
          </a:ln>
          <a:effectLst/>
        </p:spPr>
        <p:txBody>
          <a:bodyPr wrap="none">
            <a:prstTxWarp prst="textNoShape">
              <a:avLst/>
            </a:prstTxWarp>
            <a:spAutoFit/>
          </a:bodyPr>
          <a:lstStyle/>
          <a:p>
            <a:r>
              <a:rPr lang="en-US" smtClean="0">
                <a:solidFill>
                  <a:srgbClr val="000000"/>
                </a:solidFill>
                <a:latin typeface="Courier New"/>
                <a:cs typeface="Courier New"/>
              </a:rPr>
              <a:t>c2.c</a:t>
            </a:r>
            <a:endParaRPr lang="en-US">
              <a:solidFill>
                <a:srgbClr val="000000"/>
              </a:solidFill>
              <a:latin typeface="Courier New"/>
              <a:cs typeface="Courier New"/>
            </a:endParaRPr>
          </a:p>
        </p:txBody>
      </p:sp>
      <p:grpSp>
        <p:nvGrpSpPr>
          <p:cNvPr id="9" name="Group 8"/>
          <p:cNvGrpSpPr/>
          <p:nvPr/>
        </p:nvGrpSpPr>
        <p:grpSpPr>
          <a:xfrm>
            <a:off x="1077686" y="3940628"/>
            <a:ext cx="6882311" cy="838200"/>
            <a:chOff x="1077686" y="3940628"/>
            <a:chExt cx="6882311" cy="838200"/>
          </a:xfrm>
        </p:grpSpPr>
        <p:sp>
          <p:nvSpPr>
            <p:cNvPr id="2" name="Rectangle 1"/>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r>
                <a:rPr lang="en-US" sz="1800" err="1">
                  <a:solidFill>
                    <a:srgbClr val="FF0000"/>
                  </a:solidFill>
                  <a:latin typeface="Courier New"/>
                  <a:cs typeface="Courier New"/>
                </a:rPr>
                <a:t>int</a:t>
              </a:r>
              <a:r>
                <a:rPr lang="en-US" sz="1800">
                  <a:solidFill>
                    <a:srgbClr val="FF0000"/>
                  </a:solidFill>
                  <a:latin typeface="Courier New"/>
                  <a:cs typeface="Courier New"/>
                </a:rPr>
                <a:t> g = 23;</a:t>
              </a:r>
            </a:p>
            <a:p>
              <a:r>
                <a:rPr lang="en-US" sz="1800" smtClean="0">
                  <a:solidFill>
                    <a:srgbClr val="FF0000"/>
                  </a:solidFill>
                  <a:latin typeface="Courier New"/>
                  <a:cs typeface="Courier New"/>
                </a:rPr>
                <a:t>static </a:t>
              </a:r>
              <a:r>
                <a:rPr lang="en-US" sz="1800" err="1">
                  <a:solidFill>
                    <a:srgbClr val="FF0000"/>
                  </a:solidFill>
                  <a:latin typeface="Courier New"/>
                  <a:cs typeface="Courier New"/>
                </a:rPr>
                <a:t>int</a:t>
              </a:r>
              <a:r>
                <a:rPr lang="en-US" sz="1800">
                  <a:solidFill>
                    <a:srgbClr val="FF0000"/>
                  </a:solidFill>
                  <a:latin typeface="Courier New"/>
                  <a:cs typeface="Courier New"/>
                </a:rPr>
                <a:t> </a:t>
              </a:r>
              <a:r>
                <a:rPr lang="en-US" sz="1800" err="1">
                  <a:solidFill>
                    <a:srgbClr val="FF0000"/>
                  </a:solidFill>
                  <a:latin typeface="Courier New"/>
                  <a:cs typeface="Courier New"/>
                </a:rPr>
                <a:t>init</a:t>
              </a:r>
              <a:r>
                <a:rPr lang="en-US" sz="1800">
                  <a:solidFill>
                    <a:srgbClr val="FF0000"/>
                  </a:solidFill>
                  <a:latin typeface="Courier New"/>
                  <a:cs typeface="Courier New"/>
                </a:rPr>
                <a:t> = 1;</a:t>
              </a:r>
            </a:p>
          </p:txBody>
        </p:sp>
        <p:cxnSp>
          <p:nvCxnSpPr>
            <p:cNvPr id="4" name="Straight Arrow Connector 3"/>
            <p:cNvCxnSpPr>
              <a:stCxn id="2"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grpSp>
        <p:nvGrpSpPr>
          <p:cNvPr id="15" name="Group 14"/>
          <p:cNvGrpSpPr/>
          <p:nvPr/>
        </p:nvGrpSpPr>
        <p:grpSpPr>
          <a:xfrm>
            <a:off x="1223023" y="1393180"/>
            <a:ext cx="6882311" cy="838200"/>
            <a:chOff x="1077686" y="3940628"/>
            <a:chExt cx="6882311" cy="838200"/>
          </a:xfrm>
        </p:grpSpPr>
        <p:sp>
          <p:nvSpPr>
            <p:cNvPr id="16" name="Rectangle 15"/>
            <p:cNvSpPr/>
            <p:nvPr/>
          </p:nvSpPr>
          <p:spPr bwMode="auto">
            <a:xfrm>
              <a:off x="3997597" y="3940628"/>
              <a:ext cx="3962400" cy="8382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r>
                <a:rPr lang="en-US" sz="1800">
                  <a:latin typeface="Courier New"/>
                  <a:cs typeface="Courier New"/>
                </a:rPr>
                <a:t>e</a:t>
              </a:r>
              <a:r>
                <a:rPr lang="en-US" sz="1800" smtClean="0">
                  <a:latin typeface="Courier New"/>
                  <a:cs typeface="Courier New"/>
                </a:rPr>
                <a:t>xtern </a:t>
              </a:r>
              <a:r>
                <a:rPr lang="en-US" sz="1800" err="1" smtClean="0">
                  <a:latin typeface="Courier New"/>
                  <a:cs typeface="Courier New"/>
                </a:rPr>
                <a:t>int</a:t>
              </a:r>
              <a:r>
                <a:rPr lang="en-US" sz="1800" smtClean="0">
                  <a:latin typeface="Courier New"/>
                  <a:cs typeface="Courier New"/>
                </a:rPr>
                <a:t> g;</a:t>
              </a:r>
              <a:endParaRPr lang="en-US" sz="1800">
                <a:latin typeface="Courier New"/>
                <a:cs typeface="Courier New"/>
              </a:endParaRPr>
            </a:p>
            <a:p>
              <a:r>
                <a:rPr lang="en-US" sz="1800" smtClean="0">
                  <a:latin typeface="Courier New"/>
                  <a:cs typeface="Courier New"/>
                </a:rPr>
                <a:t>static </a:t>
              </a:r>
              <a:r>
                <a:rPr lang="en-US" sz="1800" err="1">
                  <a:latin typeface="Courier New"/>
                  <a:cs typeface="Courier New"/>
                </a:rPr>
                <a:t>int</a:t>
              </a:r>
              <a:r>
                <a:rPr lang="en-US" sz="1800">
                  <a:latin typeface="Courier New"/>
                  <a:cs typeface="Courier New"/>
                </a:rPr>
                <a:t> </a:t>
              </a:r>
              <a:r>
                <a:rPr lang="en-US" sz="1800" err="1">
                  <a:latin typeface="Courier New"/>
                  <a:cs typeface="Courier New"/>
                </a:rPr>
                <a:t>init</a:t>
              </a:r>
              <a:r>
                <a:rPr lang="en-US" sz="1800">
                  <a:latin typeface="Courier New"/>
                  <a:cs typeface="Courier New"/>
                </a:rPr>
                <a:t> = </a:t>
              </a:r>
              <a:r>
                <a:rPr lang="en-US" sz="1800" smtClean="0">
                  <a:latin typeface="Courier New"/>
                  <a:cs typeface="Courier New"/>
                </a:rPr>
                <a:t>0;</a:t>
              </a:r>
              <a:endParaRPr lang="en-US" sz="1800">
                <a:latin typeface="Courier New"/>
                <a:cs typeface="Courier New"/>
              </a:endParaRPr>
            </a:p>
          </p:txBody>
        </p:sp>
        <p:cxnSp>
          <p:nvCxnSpPr>
            <p:cNvPr id="17" name="Straight Arrow Connector 16"/>
            <p:cNvCxnSpPr>
              <a:stCxn id="16" idx="1"/>
            </p:cNvCxnSpPr>
            <p:nvPr/>
          </p:nvCxnSpPr>
          <p:spPr bwMode="auto">
            <a:xfrm flipH="1">
              <a:off x="1077686" y="4359728"/>
              <a:ext cx="2919911" cy="0"/>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115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1734"/>
                                        </p:tgtEl>
                                      </p:cBhvr>
                                    </p:animEffect>
                                    <p:set>
                                      <p:cBhvr>
                                        <p:cTn id="7" dur="1" fill="hold">
                                          <p:stCondLst>
                                            <p:cond delay="499"/>
                                          </p:stCondLst>
                                        </p:cTn>
                                        <p:tgtEl>
                                          <p:spTgt spid="20173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372533" y="465667"/>
            <a:ext cx="7594600"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Step 2: Relocation</a:t>
            </a:r>
            <a:endParaRPr lang="en-GB"/>
          </a:p>
        </p:txBody>
      </p:sp>
      <p:sp>
        <p:nvSpPr>
          <p:cNvPr id="18434" name="Rectangle 2"/>
          <p:cNvSpPr>
            <a:spLocks noChangeArrowheads="1"/>
          </p:cNvSpPr>
          <p:nvPr/>
        </p:nvSpPr>
        <p:spPr bwMode="auto">
          <a:xfrm>
            <a:off x="508174" y="3702050"/>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18435" name="Text Box 3"/>
          <p:cNvSpPr txBox="1">
            <a:spLocks noChangeArrowheads="1"/>
          </p:cNvSpPr>
          <p:nvPr/>
        </p:nvSpPr>
        <p:spPr bwMode="auto">
          <a:xfrm>
            <a:off x="414865" y="3395828"/>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main.o</a:t>
            </a:r>
          </a:p>
        </p:txBody>
      </p:sp>
      <p:sp>
        <p:nvSpPr>
          <p:cNvPr id="18437" name="Rectangle 5"/>
          <p:cNvSpPr>
            <a:spLocks noChangeArrowheads="1"/>
          </p:cNvSpPr>
          <p:nvPr/>
        </p:nvSpPr>
        <p:spPr bwMode="auto">
          <a:xfrm>
            <a:off x="508174" y="5032375"/>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itchFamily="49" charset="0"/>
                <a:ea typeface="msgothic" charset="0"/>
                <a:cs typeface="msgothic" charset="0"/>
              </a:rPr>
              <a:t>sum(</a:t>
            </a:r>
            <a:r>
              <a:rPr lang="en-GB" sz="1600" b="1">
                <a:latin typeface="Courier New" pitchFamily="49" charset="0"/>
                <a:ea typeface="msgothic" charset="0"/>
                <a:cs typeface="msgothic" charset="0"/>
              </a:rPr>
              <a:t>)</a:t>
            </a:r>
          </a:p>
        </p:txBody>
      </p:sp>
      <p:sp>
        <p:nvSpPr>
          <p:cNvPr id="18438" name="Text Box 6"/>
          <p:cNvSpPr txBox="1">
            <a:spLocks noChangeArrowheads="1"/>
          </p:cNvSpPr>
          <p:nvPr/>
        </p:nvSpPr>
        <p:spPr bwMode="auto">
          <a:xfrm>
            <a:off x="381000" y="4738689"/>
            <a:ext cx="874368" cy="35766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smtClean="0">
                <a:latin typeface="Courier New" pitchFamily="49" charset="0"/>
                <a:ea typeface="msgothic" charset="0"/>
                <a:cs typeface="msgothic" charset="0"/>
              </a:rPr>
              <a:t>sum.o</a:t>
            </a:r>
            <a:endParaRPr lang="en-GB" sz="1800" b="1">
              <a:latin typeface="Courier New" pitchFamily="49" charset="0"/>
              <a:ea typeface="msgothic" charset="0"/>
              <a:cs typeface="msgothic" charset="0"/>
            </a:endParaRPr>
          </a:p>
        </p:txBody>
      </p:sp>
      <p:sp>
        <p:nvSpPr>
          <p:cNvPr id="18444" name="Rectangle 12"/>
          <p:cNvSpPr>
            <a:spLocks noChangeArrowheads="1"/>
          </p:cNvSpPr>
          <p:nvPr/>
        </p:nvSpPr>
        <p:spPr bwMode="auto">
          <a:xfrm>
            <a:off x="508174" y="2057400"/>
            <a:ext cx="2278062"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code</a:t>
            </a:r>
          </a:p>
        </p:txBody>
      </p:sp>
      <p:sp>
        <p:nvSpPr>
          <p:cNvPr id="18446" name="Rectangle 14"/>
          <p:cNvSpPr>
            <a:spLocks noChangeArrowheads="1"/>
          </p:cNvSpPr>
          <p:nvPr/>
        </p:nvSpPr>
        <p:spPr bwMode="auto">
          <a:xfrm>
            <a:off x="508174" y="4235450"/>
            <a:ext cx="2278062"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int</a:t>
            </a:r>
            <a:r>
              <a:rPr lang="en-GB" sz="1600" b="1">
                <a:latin typeface="Courier New" pitchFamily="49" charset="0"/>
                <a:ea typeface="msgothic" charset="0"/>
                <a:cs typeface="msgothic" charset="0"/>
              </a:rPr>
              <a:t> </a:t>
            </a:r>
            <a:r>
              <a:rPr lang="en-GB" sz="1600" b="1" smtClean="0">
                <a:latin typeface="Courier New" pitchFamily="49" charset="0"/>
                <a:ea typeface="msgothic" charset="0"/>
                <a:cs typeface="msgothic" charset="0"/>
              </a:rPr>
              <a:t>array[</a:t>
            </a:r>
            <a:r>
              <a:rPr lang="en-GB" sz="1600" b="1">
                <a:latin typeface="Courier New" pitchFamily="49" charset="0"/>
                <a:ea typeface="msgothic" charset="0"/>
                <a:cs typeface="msgothic" charset="0"/>
              </a:rPr>
              <a:t>2]={1,2}</a:t>
            </a:r>
          </a:p>
        </p:txBody>
      </p:sp>
      <p:sp>
        <p:nvSpPr>
          <p:cNvPr id="18447" name="Rectangle 15"/>
          <p:cNvSpPr>
            <a:spLocks noChangeArrowheads="1"/>
          </p:cNvSpPr>
          <p:nvPr/>
        </p:nvSpPr>
        <p:spPr bwMode="auto">
          <a:xfrm>
            <a:off x="508174" y="2590800"/>
            <a:ext cx="2278062"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a:t>
            </a:r>
            <a:r>
              <a:rPr lang="en-GB" sz="1600" b="1" smtClean="0">
                <a:latin typeface="Calibri" pitchFamily="34" charset="0"/>
                <a:ea typeface="msgothic" charset="0"/>
                <a:cs typeface="msgothic" charset="0"/>
              </a:rPr>
              <a:t>data</a:t>
            </a:r>
            <a:endParaRPr lang="en-GB" sz="1600" b="1">
              <a:latin typeface="Calibri" pitchFamily="34" charset="0"/>
              <a:ea typeface="msgothic" charset="0"/>
              <a:cs typeface="msgothic" charset="0"/>
            </a:endParaRPr>
          </a:p>
        </p:txBody>
      </p:sp>
      <p:sp>
        <p:nvSpPr>
          <p:cNvPr id="18451" name="Text Box 19"/>
          <p:cNvSpPr txBox="1">
            <a:spLocks noChangeArrowheads="1"/>
          </p:cNvSpPr>
          <p:nvPr/>
        </p:nvSpPr>
        <p:spPr bwMode="auto">
          <a:xfrm>
            <a:off x="389467" y="1306513"/>
            <a:ext cx="3226502"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err="1">
                <a:latin typeface="Calibri" pitchFamily="34" charset="0"/>
                <a:ea typeface="msgothic" charset="0"/>
                <a:cs typeface="msgothic" charset="0"/>
              </a:rPr>
              <a:t>Relocatable</a:t>
            </a:r>
            <a:r>
              <a:rPr lang="en-GB" b="1">
                <a:latin typeface="Calibri" pitchFamily="34" charset="0"/>
                <a:ea typeface="msgothic" charset="0"/>
                <a:cs typeface="msgothic" charset="0"/>
              </a:rPr>
              <a:t> Object Files</a:t>
            </a:r>
          </a:p>
        </p:txBody>
      </p:sp>
      <p:sp>
        <p:nvSpPr>
          <p:cNvPr id="18455" name="Text Box 23"/>
          <p:cNvSpPr txBox="1">
            <a:spLocks noChangeArrowheads="1"/>
          </p:cNvSpPr>
          <p:nvPr/>
        </p:nvSpPr>
        <p:spPr bwMode="auto">
          <a:xfrm>
            <a:off x="2778299" y="2112963"/>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sp>
        <p:nvSpPr>
          <p:cNvPr id="18456" name="Text Box 24"/>
          <p:cNvSpPr txBox="1">
            <a:spLocks noChangeArrowheads="1"/>
          </p:cNvSpPr>
          <p:nvPr/>
        </p:nvSpPr>
        <p:spPr bwMode="auto">
          <a:xfrm>
            <a:off x="2778299" y="2478088"/>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57" name="Text Box 25"/>
          <p:cNvSpPr txBox="1">
            <a:spLocks noChangeArrowheads="1"/>
          </p:cNvSpPr>
          <p:nvPr/>
        </p:nvSpPr>
        <p:spPr bwMode="auto">
          <a:xfrm>
            <a:off x="2778299" y="3741738"/>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sp>
        <p:nvSpPr>
          <p:cNvPr id="18458" name="Text Box 26"/>
          <p:cNvSpPr txBox="1">
            <a:spLocks noChangeArrowheads="1"/>
          </p:cNvSpPr>
          <p:nvPr/>
        </p:nvSpPr>
        <p:spPr bwMode="auto">
          <a:xfrm>
            <a:off x="2778299" y="4154488"/>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59" name="Text Box 27"/>
          <p:cNvSpPr txBox="1">
            <a:spLocks noChangeArrowheads="1"/>
          </p:cNvSpPr>
          <p:nvPr/>
        </p:nvSpPr>
        <p:spPr bwMode="auto">
          <a:xfrm>
            <a:off x="2778299" y="5103813"/>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grpSp>
        <p:nvGrpSpPr>
          <p:cNvPr id="2" name="Group 1"/>
          <p:cNvGrpSpPr/>
          <p:nvPr/>
        </p:nvGrpSpPr>
        <p:grpSpPr>
          <a:xfrm>
            <a:off x="4038600" y="1306513"/>
            <a:ext cx="4900862" cy="4635499"/>
            <a:chOff x="4038600" y="1306513"/>
            <a:chExt cx="4900862" cy="4635499"/>
          </a:xfrm>
        </p:grpSpPr>
        <p:sp>
          <p:nvSpPr>
            <p:cNvPr id="18440" name="Rectangle 8"/>
            <p:cNvSpPr>
              <a:spLocks noChangeArrowheads="1"/>
            </p:cNvSpPr>
            <p:nvPr/>
          </p:nvSpPr>
          <p:spPr bwMode="auto">
            <a:xfrm>
              <a:off x="5231591" y="2309813"/>
              <a:ext cx="2422525" cy="319087"/>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Headers</a:t>
              </a:r>
            </a:p>
          </p:txBody>
        </p:sp>
        <p:sp>
          <p:nvSpPr>
            <p:cNvPr id="18441" name="Rectangle 9"/>
            <p:cNvSpPr>
              <a:spLocks noChangeArrowheads="1"/>
            </p:cNvSpPr>
            <p:nvPr/>
          </p:nvSpPr>
          <p:spPr bwMode="auto">
            <a:xfrm>
              <a:off x="5231591" y="29575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a:t>
              </a:r>
            </a:p>
          </p:txBody>
        </p:sp>
        <p:sp>
          <p:nvSpPr>
            <p:cNvPr id="18442" name="Rectangle 10"/>
            <p:cNvSpPr>
              <a:spLocks noChangeArrowheads="1"/>
            </p:cNvSpPr>
            <p:nvPr/>
          </p:nvSpPr>
          <p:spPr bwMode="auto">
            <a:xfrm>
              <a:off x="5231591" y="34909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ourier New" pitchFamily="49" charset="0"/>
                  <a:ea typeface="msgothic" charset="0"/>
                  <a:cs typeface="msgothic" charset="0"/>
                </a:rPr>
                <a:t>sum()</a:t>
              </a:r>
              <a:endParaRPr lang="en-GB" sz="1600" b="1" dirty="0">
                <a:latin typeface="Courier New" pitchFamily="49" charset="0"/>
                <a:ea typeface="msgothic" charset="0"/>
                <a:cs typeface="msgothic" charset="0"/>
              </a:endParaRPr>
            </a:p>
          </p:txBody>
        </p:sp>
        <p:sp>
          <p:nvSpPr>
            <p:cNvPr id="18443" name="Text Box 11"/>
            <p:cNvSpPr txBox="1">
              <a:spLocks noChangeArrowheads="1"/>
            </p:cNvSpPr>
            <p:nvPr/>
          </p:nvSpPr>
          <p:spPr bwMode="auto">
            <a:xfrm>
              <a:off x="4948237" y="2136774"/>
              <a:ext cx="309563" cy="36353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latin typeface="Calibri" pitchFamily="34" charset="0"/>
                  <a:ea typeface="msgothic" charset="0"/>
                  <a:cs typeface="msgothic" charset="0"/>
                </a:rPr>
                <a:t>0</a:t>
              </a:r>
            </a:p>
          </p:txBody>
        </p:sp>
        <p:sp>
          <p:nvSpPr>
            <p:cNvPr id="18448" name="Rectangle 16"/>
            <p:cNvSpPr>
              <a:spLocks noChangeArrowheads="1"/>
            </p:cNvSpPr>
            <p:nvPr/>
          </p:nvSpPr>
          <p:spPr bwMode="auto">
            <a:xfrm>
              <a:off x="5231591" y="4024313"/>
              <a:ext cx="2422525" cy="5334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More system code</a:t>
              </a:r>
            </a:p>
          </p:txBody>
        </p:sp>
        <p:sp>
          <p:nvSpPr>
            <p:cNvPr id="18452" name="Text Box 20"/>
            <p:cNvSpPr txBox="1">
              <a:spLocks noChangeArrowheads="1"/>
            </p:cNvSpPr>
            <p:nvPr/>
          </p:nvSpPr>
          <p:spPr bwMode="auto">
            <a:xfrm>
              <a:off x="4648200" y="1306513"/>
              <a:ext cx="3859881" cy="45647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ea typeface="msgothic" charset="0"/>
                  <a:cs typeface="msgothic" charset="0"/>
                </a:rPr>
                <a:t>Executable Object </a:t>
              </a:r>
              <a:r>
                <a:rPr lang="en-GB" b="1" dirty="0" smtClean="0">
                  <a:latin typeface="Calibri" pitchFamily="34" charset="0"/>
                  <a:ea typeface="msgothic" charset="0"/>
                  <a:cs typeface="msgothic" charset="0"/>
                </a:rPr>
                <a:t>File(</a:t>
              </a:r>
              <a:r>
                <a:rPr lang="en-GB" b="1" dirty="0" err="1" smtClean="0">
                  <a:latin typeface="Calibri" pitchFamily="34" charset="0"/>
                  <a:ea typeface="msgothic" charset="0"/>
                  <a:cs typeface="msgothic" charset="0"/>
                </a:rPr>
                <a:t>a.out</a:t>
              </a:r>
              <a:r>
                <a:rPr lang="en-GB" b="1" dirty="0" smtClean="0">
                  <a:latin typeface="Calibri" pitchFamily="34" charset="0"/>
                  <a:ea typeface="msgothic" charset="0"/>
                  <a:cs typeface="msgothic" charset="0"/>
                </a:rPr>
                <a:t>)</a:t>
              </a:r>
              <a:endParaRPr lang="en-GB" b="1" dirty="0">
                <a:latin typeface="Calibri" pitchFamily="34" charset="0"/>
                <a:ea typeface="msgothic" charset="0"/>
                <a:cs typeface="msgothic" charset="0"/>
              </a:endParaRPr>
            </a:p>
          </p:txBody>
        </p:sp>
        <p:sp>
          <p:nvSpPr>
            <p:cNvPr id="18453" name="AutoShape 21"/>
            <p:cNvSpPr>
              <a:spLocks/>
            </p:cNvSpPr>
            <p:nvPr/>
          </p:nvSpPr>
          <p:spPr bwMode="auto">
            <a:xfrm>
              <a:off x="7772400" y="2628899"/>
              <a:ext cx="304800" cy="1928813"/>
            </a:xfrm>
            <a:prstGeom prst="rightBrace">
              <a:avLst>
                <a:gd name="adj1" fmla="val 59766"/>
                <a:gd name="adj2" fmla="val 50000"/>
              </a:avLst>
            </a:prstGeom>
            <a:noFill/>
            <a:ln w="25560">
              <a:solidFill>
                <a:schemeClr val="tx1"/>
              </a:solidFill>
              <a:miter lim="800000"/>
              <a:headEnd/>
              <a:tailEnd/>
            </a:ln>
            <a:effectLst/>
          </p:spPr>
          <p:txBody>
            <a:bodyPr wrap="none" anchor="ctr"/>
            <a:lstStyle/>
            <a:p>
              <a:endParaRPr lang="en-US"/>
            </a:p>
          </p:txBody>
        </p:sp>
        <p:sp>
          <p:nvSpPr>
            <p:cNvPr id="18454" name="Text Box 22"/>
            <p:cNvSpPr txBox="1">
              <a:spLocks noChangeArrowheads="1"/>
            </p:cNvSpPr>
            <p:nvPr/>
          </p:nvSpPr>
          <p:spPr bwMode="auto">
            <a:xfrm>
              <a:off x="8068413" y="3224742"/>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.text</a:t>
              </a:r>
            </a:p>
          </p:txBody>
        </p:sp>
        <p:sp>
          <p:nvSpPr>
            <p:cNvPr id="18462" name="Rectangle 30"/>
            <p:cNvSpPr>
              <a:spLocks noChangeArrowheads="1"/>
            </p:cNvSpPr>
            <p:nvPr/>
          </p:nvSpPr>
          <p:spPr bwMode="auto">
            <a:xfrm>
              <a:off x="5231591" y="5257800"/>
              <a:ext cx="2422525" cy="684212"/>
            </a:xfrm>
            <a:prstGeom prst="rect">
              <a:avLst/>
            </a:prstGeom>
            <a:solidFill>
              <a:srgbClr val="FFFFFF"/>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.symtab</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.debug</a:t>
              </a:r>
            </a:p>
          </p:txBody>
        </p:sp>
        <p:sp>
          <p:nvSpPr>
            <p:cNvPr id="18463" name="AutoShape 31"/>
            <p:cNvSpPr>
              <a:spLocks/>
            </p:cNvSpPr>
            <p:nvPr/>
          </p:nvSpPr>
          <p:spPr bwMode="auto">
            <a:xfrm>
              <a:off x="7730316" y="4557713"/>
              <a:ext cx="304800" cy="676275"/>
            </a:xfrm>
            <a:prstGeom prst="rightBrace">
              <a:avLst>
                <a:gd name="adj1" fmla="val 18490"/>
                <a:gd name="adj2" fmla="val 50000"/>
              </a:avLst>
            </a:prstGeom>
            <a:noFill/>
            <a:ln w="25560">
              <a:solidFill>
                <a:schemeClr val="tx1"/>
              </a:solidFill>
              <a:miter lim="800000"/>
              <a:headEnd/>
              <a:tailEnd/>
            </a:ln>
            <a:effectLst/>
          </p:spPr>
          <p:txBody>
            <a:bodyPr wrap="none" anchor="ctr"/>
            <a:lstStyle/>
            <a:p>
              <a:endParaRPr lang="en-US"/>
            </a:p>
          </p:txBody>
        </p:sp>
        <p:sp>
          <p:nvSpPr>
            <p:cNvPr id="18464" name="Text Box 32"/>
            <p:cNvSpPr txBox="1">
              <a:spLocks noChangeArrowheads="1"/>
            </p:cNvSpPr>
            <p:nvPr/>
          </p:nvSpPr>
          <p:spPr bwMode="auto">
            <a:xfrm>
              <a:off x="8068413" y="4696354"/>
              <a:ext cx="871049"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.data</a:t>
              </a:r>
            </a:p>
          </p:txBody>
        </p:sp>
        <p:sp>
          <p:nvSpPr>
            <p:cNvPr id="18467" name="Line 35"/>
            <p:cNvSpPr>
              <a:spLocks noChangeShapeType="1"/>
            </p:cNvSpPr>
            <p:nvPr/>
          </p:nvSpPr>
          <p:spPr bwMode="auto">
            <a:xfrm>
              <a:off x="4038600" y="4106070"/>
              <a:ext cx="836613" cy="1587"/>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68" name="Line 36"/>
            <p:cNvSpPr>
              <a:spLocks noChangeShapeType="1"/>
            </p:cNvSpPr>
            <p:nvPr/>
          </p:nvSpPr>
          <p:spPr bwMode="auto">
            <a:xfrm>
              <a:off x="4038600" y="2971800"/>
              <a:ext cx="836613" cy="392113"/>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69" name="Line 37"/>
            <p:cNvSpPr>
              <a:spLocks noChangeShapeType="1"/>
            </p:cNvSpPr>
            <p:nvPr/>
          </p:nvSpPr>
          <p:spPr bwMode="auto">
            <a:xfrm flipV="1">
              <a:off x="4038600" y="4849813"/>
              <a:ext cx="836613" cy="409575"/>
            </a:xfrm>
            <a:prstGeom prst="line">
              <a:avLst/>
            </a:prstGeom>
            <a:noFill/>
            <a:ln w="76320">
              <a:solidFill>
                <a:schemeClr val="tx1">
                  <a:lumMod val="65000"/>
                  <a:lumOff val="35000"/>
                </a:schemeClr>
              </a:solidFill>
              <a:miter lim="800000"/>
              <a:headEnd/>
              <a:tailEnd type="triangle" w="med" len="med"/>
            </a:ln>
            <a:effectLst/>
          </p:spPr>
          <p:txBody>
            <a:bodyPr/>
            <a:lstStyle/>
            <a:p>
              <a:endParaRPr lang="en-US"/>
            </a:p>
          </p:txBody>
        </p:sp>
        <p:sp>
          <p:nvSpPr>
            <p:cNvPr id="18470" name="Rectangle 38"/>
            <p:cNvSpPr>
              <a:spLocks noChangeArrowheads="1"/>
            </p:cNvSpPr>
            <p:nvPr/>
          </p:nvSpPr>
          <p:spPr bwMode="auto">
            <a:xfrm>
              <a:off x="5231591" y="2633663"/>
              <a:ext cx="2422525" cy="319087"/>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code</a:t>
              </a:r>
            </a:p>
          </p:txBody>
        </p:sp>
        <p:sp>
          <p:nvSpPr>
            <p:cNvPr id="46" name="Rectangle 15"/>
            <p:cNvSpPr>
              <a:spLocks noChangeArrowheads="1"/>
            </p:cNvSpPr>
            <p:nvPr/>
          </p:nvSpPr>
          <p:spPr bwMode="auto">
            <a:xfrm>
              <a:off x="5231590" y="4564063"/>
              <a:ext cx="2422525" cy="36195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System </a:t>
              </a:r>
              <a:r>
                <a:rPr lang="en-GB" sz="1600" b="1" smtClean="0">
                  <a:latin typeface="Calibri" pitchFamily="34" charset="0"/>
                  <a:ea typeface="msgothic" charset="0"/>
                  <a:cs typeface="msgothic" charset="0"/>
                </a:rPr>
                <a:t>data</a:t>
              </a:r>
              <a:endParaRPr lang="en-GB" sz="1600" b="1">
                <a:latin typeface="Calibri" pitchFamily="34" charset="0"/>
                <a:ea typeface="msgothic" charset="0"/>
                <a:cs typeface="msgothic" charset="0"/>
              </a:endParaRPr>
            </a:p>
          </p:txBody>
        </p:sp>
        <p:sp>
          <p:nvSpPr>
            <p:cNvPr id="47" name="Rectangle 14"/>
            <p:cNvSpPr>
              <a:spLocks noChangeArrowheads="1"/>
            </p:cNvSpPr>
            <p:nvPr/>
          </p:nvSpPr>
          <p:spPr bwMode="auto">
            <a:xfrm>
              <a:off x="5231591" y="4942682"/>
              <a:ext cx="2422524" cy="322262"/>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int</a:t>
              </a:r>
              <a:r>
                <a:rPr lang="en-GB" sz="1600" b="1">
                  <a:latin typeface="Courier New" pitchFamily="49" charset="0"/>
                  <a:ea typeface="msgothic" charset="0"/>
                  <a:cs typeface="msgothic" charset="0"/>
                </a:rPr>
                <a:t> </a:t>
              </a:r>
              <a:r>
                <a:rPr lang="en-GB" sz="1600" b="1" smtClean="0">
                  <a:latin typeface="Courier New" pitchFamily="49" charset="0"/>
                  <a:ea typeface="msgothic" charset="0"/>
                  <a:cs typeface="msgothic" charset="0"/>
                </a:rPr>
                <a:t>array[</a:t>
              </a:r>
              <a:r>
                <a:rPr lang="en-GB" sz="1600" b="1">
                  <a:latin typeface="Courier New" pitchFamily="49" charset="0"/>
                  <a:ea typeface="msgothic" charset="0"/>
                  <a:cs typeface="msgothic" charset="0"/>
                </a:rPr>
                <a:t>2]={1,2}</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00025"/>
            <a:ext cx="8229600" cy="561975"/>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重定位</a:t>
            </a:r>
          </a:p>
        </p:txBody>
      </p:sp>
      <p:sp>
        <p:nvSpPr>
          <p:cNvPr id="5" name="Rectangle 3"/>
          <p:cNvSpPr txBox="1">
            <a:spLocks noChangeArrowheads="1"/>
          </p:cNvSpPr>
          <p:nvPr/>
        </p:nvSpPr>
        <p:spPr bwMode="auto">
          <a:xfrm>
            <a:off x="177800" y="1066799"/>
            <a:ext cx="8748713" cy="5554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FontTx/>
              <a:buNone/>
            </a:pPr>
            <a:r>
              <a:rPr lang="zh-CN" altLang="en-US" dirty="0" smtClean="0">
                <a:latin typeface="微软雅黑" pitchFamily="34" charset="-122"/>
                <a:ea typeface="微软雅黑" pitchFamily="34" charset="-122"/>
              </a:rPr>
              <a:t>符号解析完成后，可进行重定位工作，分三步</a:t>
            </a:r>
          </a:p>
          <a:p>
            <a:r>
              <a:rPr lang="zh-CN" altLang="en-US" dirty="0" smtClean="0">
                <a:latin typeface="微软雅黑" pitchFamily="34" charset="-122"/>
                <a:ea typeface="微软雅黑" pitchFamily="34" charset="-122"/>
              </a:rPr>
              <a:t>合并相同的节</a:t>
            </a:r>
          </a:p>
          <a:p>
            <a:pPr lvl="1"/>
            <a:r>
              <a:rPr lang="zh-CN" altLang="en-US" sz="2200" dirty="0" smtClean="0">
                <a:latin typeface="微软雅黑" pitchFamily="34" charset="-122"/>
                <a:ea typeface="微软雅黑" pitchFamily="34" charset="-122"/>
              </a:rPr>
              <a:t>将集合</a:t>
            </a:r>
            <a:r>
              <a:rPr lang="en-US" altLang="zh-CN" sz="2200" dirty="0" smtClean="0">
                <a:latin typeface="微软雅黑" pitchFamily="34" charset="-122"/>
                <a:ea typeface="微软雅黑" pitchFamily="34" charset="-122"/>
              </a:rPr>
              <a:t>E</a:t>
            </a:r>
            <a:r>
              <a:rPr lang="zh-CN" altLang="en-US" sz="2200" dirty="0" smtClean="0">
                <a:latin typeface="微软雅黑" pitchFamily="34" charset="-122"/>
                <a:ea typeface="微软雅黑" pitchFamily="34" charset="-122"/>
              </a:rPr>
              <a:t>的所有目标模块中相同的节合并成新节</a:t>
            </a:r>
          </a:p>
          <a:p>
            <a:pPr lvl="1">
              <a:buFontTx/>
              <a:buNone/>
            </a:pPr>
            <a:r>
              <a:rPr lang="zh-CN" altLang="en-US" sz="2400" dirty="0" smtClean="0">
                <a:solidFill>
                  <a:srgbClr val="CC3300"/>
                </a:solidFill>
                <a:latin typeface="微软雅黑" pitchFamily="34" charset="-122"/>
                <a:ea typeface="微软雅黑" pitchFamily="34" charset="-122"/>
              </a:rPr>
              <a:t>    </a:t>
            </a:r>
            <a:r>
              <a:rPr lang="zh-CN" altLang="en-US" sz="2200" dirty="0" smtClean="0">
                <a:solidFill>
                  <a:srgbClr val="CC3300"/>
                </a:solidFill>
                <a:latin typeface="微软雅黑" pitchFamily="34" charset="-122"/>
                <a:ea typeface="微软雅黑" pitchFamily="34" charset="-122"/>
              </a:rPr>
              <a:t>例如，所有</a:t>
            </a:r>
            <a:r>
              <a:rPr lang="en-US" altLang="zh-CN" sz="2200" dirty="0" smtClean="0">
                <a:solidFill>
                  <a:srgbClr val="CC3300"/>
                </a:solidFill>
                <a:latin typeface="微软雅黑" pitchFamily="34" charset="-122"/>
                <a:ea typeface="微软雅黑" pitchFamily="34" charset="-122"/>
              </a:rPr>
              <a:t>.text</a:t>
            </a:r>
            <a:r>
              <a:rPr lang="zh-CN" altLang="en-US" sz="2200" dirty="0" smtClean="0">
                <a:solidFill>
                  <a:srgbClr val="CC3300"/>
                </a:solidFill>
                <a:latin typeface="微软雅黑" pitchFamily="34" charset="-122"/>
                <a:ea typeface="微软雅黑" pitchFamily="34" charset="-122"/>
              </a:rPr>
              <a:t>节合并作为可执行文件中的</a:t>
            </a:r>
            <a:r>
              <a:rPr lang="en-US" altLang="zh-CN" sz="2200" dirty="0" smtClean="0">
                <a:solidFill>
                  <a:srgbClr val="CC3300"/>
                </a:solidFill>
                <a:latin typeface="微软雅黑" pitchFamily="34" charset="-122"/>
                <a:ea typeface="微软雅黑" pitchFamily="34" charset="-122"/>
              </a:rPr>
              <a:t>.text</a:t>
            </a:r>
            <a:r>
              <a:rPr lang="zh-CN" altLang="en-US" sz="2200" dirty="0" smtClean="0">
                <a:solidFill>
                  <a:srgbClr val="CC3300"/>
                </a:solidFill>
                <a:latin typeface="微软雅黑" pitchFamily="34" charset="-122"/>
                <a:ea typeface="微软雅黑" pitchFamily="34" charset="-122"/>
              </a:rPr>
              <a:t>节</a:t>
            </a:r>
          </a:p>
          <a:p>
            <a:r>
              <a:rPr lang="zh-CN" altLang="en-US" dirty="0" smtClean="0">
                <a:latin typeface="微软雅黑" pitchFamily="34" charset="-122"/>
                <a:ea typeface="微软雅黑" pitchFamily="34" charset="-122"/>
              </a:rPr>
              <a:t>对</a:t>
            </a:r>
            <a:r>
              <a:rPr lang="zh-CN" altLang="en-US" dirty="0" smtClean="0">
                <a:solidFill>
                  <a:srgbClr val="CC3300"/>
                </a:solidFill>
                <a:latin typeface="微软雅黑" pitchFamily="34" charset="-122"/>
                <a:ea typeface="微软雅黑" pitchFamily="34" charset="-122"/>
              </a:rPr>
              <a:t>定义符号</a:t>
            </a:r>
            <a:r>
              <a:rPr lang="zh-CN" altLang="en-US" dirty="0" smtClean="0">
                <a:latin typeface="微软雅黑" pitchFamily="34" charset="-122"/>
                <a:ea typeface="微软雅黑" pitchFamily="34" charset="-122"/>
              </a:rPr>
              <a:t>进行重定位</a:t>
            </a:r>
            <a:r>
              <a:rPr lang="zh-CN" altLang="en-US" dirty="0" smtClean="0">
                <a:solidFill>
                  <a:srgbClr val="FF0000"/>
                </a:solidFill>
                <a:latin typeface="微软雅黑" pitchFamily="34" charset="-122"/>
                <a:ea typeface="微软雅黑" pitchFamily="34" charset="-122"/>
              </a:rPr>
              <a:t>（确定地址）</a:t>
            </a:r>
          </a:p>
          <a:p>
            <a:pPr lvl="1"/>
            <a:r>
              <a:rPr lang="zh-CN" altLang="en-US" sz="2200" dirty="0" smtClean="0">
                <a:latin typeface="微软雅黑" pitchFamily="34" charset="-122"/>
                <a:ea typeface="微软雅黑" pitchFamily="34" charset="-122"/>
              </a:rPr>
              <a:t>确定新节中所有定义符号在虚拟地址空间中的地址</a:t>
            </a:r>
          </a:p>
          <a:p>
            <a:pPr lvl="1">
              <a:buFontTx/>
              <a:buNone/>
            </a:pPr>
            <a:r>
              <a:rPr lang="zh-CN" altLang="en-US" sz="2200" dirty="0" smtClean="0">
                <a:solidFill>
                  <a:srgbClr val="CC3300"/>
                </a:solidFill>
                <a:latin typeface="微软雅黑" pitchFamily="34" charset="-122"/>
                <a:ea typeface="微软雅黑" pitchFamily="34" charset="-122"/>
              </a:rPr>
              <a:t>   例如，为函数确定首地址，进而确定每条指令的地址，为变量确定首地址</a:t>
            </a:r>
          </a:p>
          <a:p>
            <a:pPr lvl="1"/>
            <a:r>
              <a:rPr lang="zh-CN" altLang="en-US" sz="2200" dirty="0" smtClean="0">
                <a:latin typeface="微软雅黑" pitchFamily="34" charset="-122"/>
                <a:ea typeface="微软雅黑" pitchFamily="34" charset="-122"/>
              </a:rPr>
              <a:t>完成这一步后，每条指令和每个全局变量都可确定地址</a:t>
            </a:r>
          </a:p>
          <a:p>
            <a:r>
              <a:rPr lang="zh-CN" altLang="en-US" dirty="0" smtClean="0">
                <a:latin typeface="微软雅黑" pitchFamily="34" charset="-122"/>
                <a:ea typeface="微软雅黑" pitchFamily="34" charset="-122"/>
              </a:rPr>
              <a:t>对</a:t>
            </a:r>
            <a:r>
              <a:rPr lang="zh-CN" altLang="en-US" dirty="0" smtClean="0">
                <a:solidFill>
                  <a:srgbClr val="CC3300"/>
                </a:solidFill>
                <a:latin typeface="微软雅黑" pitchFamily="34" charset="-122"/>
                <a:ea typeface="微软雅黑" pitchFamily="34" charset="-122"/>
              </a:rPr>
              <a:t>引用符号</a:t>
            </a:r>
            <a:r>
              <a:rPr lang="zh-CN" altLang="en-US" dirty="0" smtClean="0">
                <a:latin typeface="微软雅黑" pitchFamily="34" charset="-122"/>
                <a:ea typeface="微软雅黑" pitchFamily="34" charset="-122"/>
              </a:rPr>
              <a:t>进行重定位</a:t>
            </a:r>
            <a:r>
              <a:rPr lang="zh-CN" altLang="en-US" dirty="0" smtClean="0">
                <a:solidFill>
                  <a:srgbClr val="FF0000"/>
                </a:solidFill>
                <a:latin typeface="微软雅黑" pitchFamily="34" charset="-122"/>
                <a:ea typeface="微软雅黑" pitchFamily="34" charset="-122"/>
              </a:rPr>
              <a:t>（确定地址）</a:t>
            </a:r>
          </a:p>
          <a:p>
            <a:pPr lvl="1"/>
            <a:r>
              <a:rPr lang="zh-CN" altLang="en-US" sz="2200" dirty="0" smtClean="0">
                <a:latin typeface="微软雅黑" pitchFamily="34" charset="-122"/>
                <a:ea typeface="微软雅黑" pitchFamily="34" charset="-122"/>
              </a:rPr>
              <a:t>修改</a:t>
            </a:r>
            <a:r>
              <a:rPr lang="en-US" altLang="zh-CN" sz="2200" dirty="0" smtClean="0">
                <a:latin typeface="微软雅黑" pitchFamily="34" charset="-122"/>
                <a:ea typeface="微软雅黑" pitchFamily="34" charset="-122"/>
              </a:rPr>
              <a:t>.text</a:t>
            </a:r>
            <a:r>
              <a:rPr lang="zh-CN" altLang="en-US" sz="2200" dirty="0" smtClean="0">
                <a:latin typeface="微软雅黑" pitchFamily="34" charset="-122"/>
                <a:ea typeface="微软雅黑" pitchFamily="34" charset="-122"/>
              </a:rPr>
              <a:t>节和</a:t>
            </a:r>
            <a:r>
              <a:rPr lang="en-US" altLang="zh-CN" sz="2200" dirty="0" smtClean="0">
                <a:latin typeface="微软雅黑" pitchFamily="34" charset="-122"/>
                <a:ea typeface="微软雅黑" pitchFamily="34" charset="-122"/>
              </a:rPr>
              <a:t>.data</a:t>
            </a:r>
            <a:r>
              <a:rPr lang="zh-CN" altLang="en-US" sz="2200" dirty="0" smtClean="0">
                <a:latin typeface="微软雅黑" pitchFamily="34" charset="-122"/>
                <a:ea typeface="微软雅黑" pitchFamily="34" charset="-122"/>
              </a:rPr>
              <a:t>节中对每个符号的引用（地址）</a:t>
            </a:r>
          </a:p>
          <a:p>
            <a:pPr lvl="1">
              <a:buFontTx/>
              <a:buNone/>
            </a:pPr>
            <a:r>
              <a:rPr lang="zh-CN" altLang="en-US" sz="2200" dirty="0" smtClean="0">
                <a:latin typeface="微软雅黑" pitchFamily="34" charset="-122"/>
                <a:ea typeface="微软雅黑" pitchFamily="34" charset="-122"/>
              </a:rPr>
              <a:t>   </a:t>
            </a:r>
            <a:r>
              <a:rPr lang="zh-CN" altLang="en-US" sz="2200" dirty="0" smtClean="0">
                <a:solidFill>
                  <a:srgbClr val="CC3300"/>
                </a:solidFill>
                <a:latin typeface="微软雅黑" pitchFamily="34" charset="-122"/>
                <a:ea typeface="微软雅黑" pitchFamily="34" charset="-122"/>
              </a:rPr>
              <a:t>需要用到在</a:t>
            </a:r>
            <a:r>
              <a:rPr lang="en-US" altLang="zh-CN" sz="2200" dirty="0" smtClean="0">
                <a:solidFill>
                  <a:srgbClr val="CC3300"/>
                </a:solidFill>
                <a:latin typeface="微软雅黑" pitchFamily="34" charset="-122"/>
                <a:ea typeface="微软雅黑" pitchFamily="34" charset="-122"/>
              </a:rPr>
              <a:t>.</a:t>
            </a:r>
            <a:r>
              <a:rPr lang="en-US" altLang="zh-CN" sz="2200" dirty="0" err="1" smtClean="0">
                <a:solidFill>
                  <a:srgbClr val="CC3300"/>
                </a:solidFill>
                <a:latin typeface="微软雅黑" pitchFamily="34" charset="-122"/>
                <a:ea typeface="微软雅黑" pitchFamily="34" charset="-122"/>
              </a:rPr>
              <a:t>rel_data</a:t>
            </a:r>
            <a:r>
              <a:rPr lang="zh-CN" altLang="en-US" sz="2200" dirty="0" smtClean="0">
                <a:solidFill>
                  <a:srgbClr val="CC3300"/>
                </a:solidFill>
                <a:latin typeface="微软雅黑" pitchFamily="34" charset="-122"/>
                <a:ea typeface="微软雅黑" pitchFamily="34" charset="-122"/>
              </a:rPr>
              <a:t>和</a:t>
            </a:r>
            <a:r>
              <a:rPr lang="en-US" altLang="zh-CN" sz="2200" dirty="0" smtClean="0">
                <a:solidFill>
                  <a:srgbClr val="CC3300"/>
                </a:solidFill>
                <a:latin typeface="微软雅黑" pitchFamily="34" charset="-122"/>
                <a:ea typeface="微软雅黑" pitchFamily="34" charset="-122"/>
              </a:rPr>
              <a:t>.</a:t>
            </a:r>
            <a:r>
              <a:rPr lang="en-US" altLang="zh-CN" sz="2200" dirty="0" err="1" smtClean="0">
                <a:solidFill>
                  <a:srgbClr val="CC3300"/>
                </a:solidFill>
                <a:latin typeface="微软雅黑" pitchFamily="34" charset="-122"/>
                <a:ea typeface="微软雅黑" pitchFamily="34" charset="-122"/>
              </a:rPr>
              <a:t>rel_text</a:t>
            </a:r>
            <a:r>
              <a:rPr lang="zh-CN" altLang="en-US" sz="2200" dirty="0" smtClean="0">
                <a:solidFill>
                  <a:srgbClr val="CC3300"/>
                </a:solidFill>
                <a:latin typeface="微软雅黑" pitchFamily="34" charset="-122"/>
                <a:ea typeface="微软雅黑" pitchFamily="34" charset="-122"/>
              </a:rPr>
              <a:t>节中保存的重定位信息</a:t>
            </a:r>
          </a:p>
          <a:p>
            <a:endParaRPr lang="zh-CN" altLang="en-US" sz="22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318177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blinds(horizontal)">
                                      <p:cBhvr>
                                        <p:cTn id="11" dur="500"/>
                                        <p:tgtEl>
                                          <p:spTgt spid="5">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blinds(horizontal)">
                                      <p:cBhvr>
                                        <p:cTn id="28" dur="500"/>
                                        <p:tgtEl>
                                          <p:spTgt spid="5">
                                            <p:txEl>
                                              <p:pRg st="6" end="6"/>
                                            </p:txEl>
                                          </p:spTgt>
                                        </p:tgtEl>
                                      </p:cBhvr>
                                    </p:animEffect>
                                  </p:childTnLst>
                                </p:cTn>
                              </p:par>
                            </p:childTnLst>
                          </p:cTn>
                        </p:par>
                        <p:par>
                          <p:cTn id="29" fill="hold">
                            <p:stCondLst>
                              <p:cond delay="1500"/>
                            </p:stCondLst>
                            <p:childTnLst>
                              <p:par>
                                <p:cTn id="30" presetID="3" presetClass="entr" presetSubtype="10" fill="hold" nodeType="after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blinds(horizontal)">
                                      <p:cBhvr>
                                        <p:cTn id="41" dur="500"/>
                                        <p:tgtEl>
                                          <p:spTgt spid="5">
                                            <p:txEl>
                                              <p:pRg st="9" end="9"/>
                                            </p:txEl>
                                          </p:spTgt>
                                        </p:tgtEl>
                                      </p:cBhvr>
                                    </p:animEffect>
                                  </p:childTnLst>
                                </p:cTn>
                              </p:par>
                            </p:childTnLst>
                          </p:cTn>
                        </p:par>
                        <p:par>
                          <p:cTn id="42" fill="hold">
                            <p:stCondLst>
                              <p:cond delay="1000"/>
                            </p:stCondLst>
                            <p:childTnLst>
                              <p:par>
                                <p:cTn id="43" presetID="3" presetClass="entr" presetSubtype="10" fill="hold" nodeType="after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animEffect transition="in" filter="blinds(horizontal)">
                                      <p:cBhvr>
                                        <p:cTn id="45"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357018" y="446813"/>
            <a:ext cx="7592093" cy="762000"/>
          </a:xfrm>
        </p:spPr>
        <p:txBody>
          <a:bodyPr/>
          <a:lstStyle/>
          <a:p>
            <a:r>
              <a:rPr lang="en-US" dirty="0" smtClean="0"/>
              <a:t>Executable and Linkable Format (ELF)</a:t>
            </a:r>
            <a:br>
              <a:rPr lang="en-US" dirty="0" smtClean="0"/>
            </a:br>
            <a:r>
              <a:rPr lang="en-US" dirty="0" smtClean="0"/>
              <a:t>(x86-64Linux</a:t>
            </a:r>
            <a:r>
              <a:rPr lang="en-US" altLang="zh-CN" dirty="0" smtClean="0"/>
              <a:t>/Unix system</a:t>
            </a:r>
            <a:r>
              <a:rPr lang="en-US" dirty="0" smtClean="0"/>
              <a:t>)</a:t>
            </a:r>
            <a:endParaRPr lang="en-US" dirty="0"/>
          </a:p>
        </p:txBody>
      </p:sp>
      <p:sp>
        <p:nvSpPr>
          <p:cNvPr id="198659" name="Rectangle 3"/>
          <p:cNvSpPr>
            <a:spLocks noGrp="1" noChangeArrowheads="1"/>
          </p:cNvSpPr>
          <p:nvPr>
            <p:ph type="body" idx="1"/>
          </p:nvPr>
        </p:nvSpPr>
        <p:spPr>
          <a:xfrm>
            <a:off x="396875" y="1600199"/>
            <a:ext cx="7896225" cy="4733925"/>
          </a:xfrm>
        </p:spPr>
        <p:txBody>
          <a:bodyPr/>
          <a:lstStyle/>
          <a:p>
            <a:r>
              <a:rPr lang="en-US" dirty="0" smtClean="0"/>
              <a:t>Standard binary format for object files</a:t>
            </a:r>
          </a:p>
          <a:p>
            <a:endParaRPr lang="en-US" dirty="0" smtClean="0"/>
          </a:p>
          <a:p>
            <a:r>
              <a:rPr lang="en-US" dirty="0" smtClean="0"/>
              <a:t>One unified format for </a:t>
            </a:r>
          </a:p>
          <a:p>
            <a:pPr lvl="1"/>
            <a:r>
              <a:rPr lang="en-US" dirty="0" err="1" smtClean="0"/>
              <a:t>Relocatable</a:t>
            </a:r>
            <a:r>
              <a:rPr lang="en-US" dirty="0" smtClean="0"/>
              <a:t> object files (</a:t>
            </a:r>
            <a:r>
              <a:rPr lang="en-US" dirty="0" smtClean="0">
                <a:latin typeface="Courier New"/>
                <a:cs typeface="Courier New"/>
              </a:rPr>
              <a:t>.o</a:t>
            </a:r>
            <a:r>
              <a:rPr lang="en-US" dirty="0" smtClean="0"/>
              <a:t>), </a:t>
            </a:r>
          </a:p>
          <a:p>
            <a:pPr lvl="1"/>
            <a:r>
              <a:rPr lang="en-US" dirty="0" smtClean="0"/>
              <a:t>Executable object files </a:t>
            </a:r>
            <a:r>
              <a:rPr lang="en-US" dirty="0" smtClean="0">
                <a:latin typeface="Courier New"/>
                <a:cs typeface="Courier New"/>
              </a:rPr>
              <a:t>(</a:t>
            </a:r>
            <a:r>
              <a:rPr lang="en-US" dirty="0" err="1" smtClean="0">
                <a:latin typeface="Courier New"/>
                <a:cs typeface="Courier New"/>
              </a:rPr>
              <a:t>a.out</a:t>
            </a:r>
            <a:r>
              <a:rPr lang="en-US" dirty="0" smtClean="0"/>
              <a:t>)</a:t>
            </a:r>
          </a:p>
          <a:p>
            <a:pPr lvl="1"/>
            <a:r>
              <a:rPr lang="en-US" dirty="0" smtClean="0"/>
              <a:t>Shared object files (</a:t>
            </a:r>
            <a:r>
              <a:rPr lang="en-US" dirty="0" smtClean="0">
                <a:latin typeface="Courier New"/>
                <a:cs typeface="Courier New"/>
              </a:rPr>
              <a:t>.so</a:t>
            </a:r>
            <a:r>
              <a:rPr lang="en-US" dirty="0" smtClean="0"/>
              <a:t>)</a:t>
            </a:r>
          </a:p>
          <a:p>
            <a:pPr lvl="1"/>
            <a:endParaRPr lang="en-US" dirty="0" smtClean="0"/>
          </a:p>
          <a:p>
            <a:r>
              <a:rPr lang="en-US" dirty="0" smtClean="0"/>
              <a:t>Generic name: ELF binaries</a:t>
            </a:r>
            <a:endParaRPr lang="en-US" dirty="0"/>
          </a:p>
        </p:txBody>
      </p:sp>
    </p:spTree>
    <p:extLst>
      <p:ext uri="{BB962C8B-B14F-4D97-AF65-F5344CB8AC3E}">
        <p14:creationId xmlns:p14="http://schemas.microsoft.com/office/powerpoint/2010/main" val="317667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smtClean="0"/>
              <a:t>Linking</a:t>
            </a:r>
            <a:endParaRPr lang="en-US"/>
          </a:p>
        </p:txBody>
      </p:sp>
      <p:sp>
        <p:nvSpPr>
          <p:cNvPr id="228355" name="Rectangle 3"/>
          <p:cNvSpPr>
            <a:spLocks noGrp="1" noChangeArrowheads="1"/>
          </p:cNvSpPr>
          <p:nvPr>
            <p:ph type="body" idx="1"/>
          </p:nvPr>
        </p:nvSpPr>
        <p:spPr>
          <a:xfrm>
            <a:off x="252413" y="1198617"/>
            <a:ext cx="6834187" cy="1143000"/>
          </a:xfrm>
          <a:solidFill>
            <a:srgbClr val="E0E0E0"/>
          </a:solidFill>
          <a:ln>
            <a:solidFill>
              <a:srgbClr val="000004"/>
            </a:solidFill>
          </a:ln>
        </p:spPr>
        <p:txBody>
          <a:bodyPr/>
          <a:lstStyle/>
          <a:p>
            <a:r>
              <a:rPr lang="en-US" sz="2000" dirty="0">
                <a:latin typeface="Calibri"/>
                <a:cs typeface="Calibri"/>
              </a:rPr>
              <a:t>Programs are translated and linked using a </a:t>
            </a:r>
            <a:r>
              <a:rPr lang="en-US" sz="2000" i="1" dirty="0">
                <a:latin typeface="Calibri"/>
                <a:cs typeface="Calibri"/>
              </a:rPr>
              <a:t>compiler driver</a:t>
            </a:r>
            <a:r>
              <a:rPr lang="en-US" sz="2000" dirty="0">
                <a:latin typeface="Calibri"/>
                <a:cs typeface="Calibri"/>
              </a:rPr>
              <a:t>:</a:t>
            </a:r>
          </a:p>
          <a:p>
            <a:pPr lvl="1"/>
            <a:r>
              <a:rPr lang="en-US" sz="1800" dirty="0" err="1" smtClean="0">
                <a:latin typeface="Courier New" charset="0"/>
              </a:rPr>
              <a:t>linux</a:t>
            </a:r>
            <a:r>
              <a:rPr lang="en-US" sz="1800" dirty="0" smtClean="0">
                <a:latin typeface="Courier New" charset="0"/>
              </a:rPr>
              <a:t>&gt; </a:t>
            </a:r>
            <a:r>
              <a:rPr lang="en-US" sz="1800" i="1" dirty="0" err="1">
                <a:latin typeface="Courier New" charset="0"/>
              </a:rPr>
              <a:t>gcc</a:t>
            </a:r>
            <a:r>
              <a:rPr lang="en-US" sz="1800" i="1" dirty="0">
                <a:latin typeface="Courier New" charset="0"/>
              </a:rPr>
              <a:t> </a:t>
            </a:r>
            <a:r>
              <a:rPr lang="en-US" sz="1800" i="1" dirty="0" smtClean="0">
                <a:latin typeface="Courier New" charset="0"/>
              </a:rPr>
              <a:t>-</a:t>
            </a:r>
            <a:r>
              <a:rPr lang="en-US" sz="1800" i="1" dirty="0" err="1" smtClean="0">
                <a:latin typeface="Courier New" charset="0"/>
              </a:rPr>
              <a:t>Og</a:t>
            </a:r>
            <a:r>
              <a:rPr lang="en-US" sz="1800" i="1" dirty="0" smtClean="0">
                <a:latin typeface="Courier New" charset="0"/>
              </a:rPr>
              <a:t> -</a:t>
            </a:r>
            <a:r>
              <a:rPr lang="en-US" sz="1800" i="1" dirty="0">
                <a:latin typeface="Courier New" charset="0"/>
              </a:rPr>
              <a:t>o </a:t>
            </a:r>
            <a:r>
              <a:rPr lang="en-US" sz="1800" i="1" dirty="0" err="1" smtClean="0">
                <a:latin typeface="Courier New" charset="0"/>
              </a:rPr>
              <a:t>prog</a:t>
            </a:r>
            <a:r>
              <a:rPr lang="en-US" sz="1800" i="1" dirty="0" smtClean="0">
                <a:latin typeface="Courier New" charset="0"/>
              </a:rPr>
              <a:t> </a:t>
            </a:r>
            <a:r>
              <a:rPr lang="en-US" sz="1800" i="1" dirty="0" err="1">
                <a:latin typeface="Courier New" charset="0"/>
              </a:rPr>
              <a:t>main.c</a:t>
            </a:r>
            <a:r>
              <a:rPr lang="en-US" sz="1800" i="1" dirty="0">
                <a:latin typeface="Courier New" charset="0"/>
              </a:rPr>
              <a:t> </a:t>
            </a:r>
            <a:r>
              <a:rPr lang="en-US" sz="1800" i="1" dirty="0" err="1" smtClean="0">
                <a:latin typeface="Courier New" charset="0"/>
              </a:rPr>
              <a:t>swap.c</a:t>
            </a:r>
            <a:endParaRPr lang="en-US" sz="1800" i="1" dirty="0">
              <a:latin typeface="Courier New" charset="0"/>
            </a:endParaRPr>
          </a:p>
          <a:p>
            <a:pPr lvl="1"/>
            <a:r>
              <a:rPr lang="en-US" sz="1800" dirty="0" err="1" smtClean="0">
                <a:latin typeface="Courier New" charset="0"/>
              </a:rPr>
              <a:t>linux</a:t>
            </a:r>
            <a:r>
              <a:rPr lang="en-US" sz="1800" dirty="0" smtClean="0">
                <a:latin typeface="Courier New" charset="0"/>
              </a:rPr>
              <a:t>&gt; </a:t>
            </a:r>
            <a:r>
              <a:rPr lang="en-US" sz="1800" i="1" dirty="0">
                <a:latin typeface="Courier New" charset="0"/>
              </a:rPr>
              <a:t>./</a:t>
            </a:r>
            <a:r>
              <a:rPr lang="en-US" sz="1800" i="1" dirty="0" err="1" smtClean="0">
                <a:latin typeface="Courier New" charset="0"/>
              </a:rPr>
              <a:t>prog</a:t>
            </a:r>
            <a:endParaRPr lang="en-US" sz="1800" i="1" dirty="0">
              <a:latin typeface="Courier New" charset="0"/>
            </a:endParaRPr>
          </a:p>
        </p:txBody>
      </p:sp>
      <p:sp>
        <p:nvSpPr>
          <p:cNvPr id="228356" name="Line 4"/>
          <p:cNvSpPr>
            <a:spLocks noChangeShapeType="1"/>
          </p:cNvSpPr>
          <p:nvPr/>
        </p:nvSpPr>
        <p:spPr bwMode="auto">
          <a:xfrm>
            <a:off x="2667000" y="30400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57" name="Rectangle 5"/>
          <p:cNvSpPr>
            <a:spLocks noChangeArrowheads="1"/>
          </p:cNvSpPr>
          <p:nvPr/>
        </p:nvSpPr>
        <p:spPr bwMode="auto">
          <a:xfrm>
            <a:off x="2057400" y="5097463"/>
            <a:ext cx="2971800" cy="366767"/>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Linker (ld)</a:t>
            </a:r>
          </a:p>
        </p:txBody>
      </p:sp>
      <p:sp>
        <p:nvSpPr>
          <p:cNvPr id="228358" name="Rectangle 6"/>
          <p:cNvSpPr>
            <a:spLocks noChangeArrowheads="1"/>
          </p:cNvSpPr>
          <p:nvPr/>
        </p:nvSpPr>
        <p:spPr bwMode="auto">
          <a:xfrm>
            <a:off x="1828800" y="3409950"/>
            <a:ext cx="175260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Translators</a:t>
            </a:r>
          </a:p>
          <a:p>
            <a:pPr algn="ctr"/>
            <a:r>
              <a:rPr lang="en-US" sz="1800">
                <a:latin typeface="Calibri"/>
                <a:cs typeface="Calibri"/>
              </a:rPr>
              <a:t>(</a:t>
            </a:r>
            <a:r>
              <a:rPr lang="en-US" sz="1800" err="1">
                <a:latin typeface="Calibri"/>
                <a:cs typeface="Calibri"/>
              </a:rPr>
              <a:t>cpp</a:t>
            </a:r>
            <a:r>
              <a:rPr lang="en-US" sz="1800">
                <a:latin typeface="Calibri"/>
                <a:cs typeface="Calibri"/>
              </a:rPr>
              <a:t>, cc1, as)</a:t>
            </a:r>
          </a:p>
        </p:txBody>
      </p:sp>
      <p:sp>
        <p:nvSpPr>
          <p:cNvPr id="228359" name="Text Box 7"/>
          <p:cNvSpPr txBox="1">
            <a:spLocks noChangeArrowheads="1"/>
          </p:cNvSpPr>
          <p:nvPr/>
        </p:nvSpPr>
        <p:spPr bwMode="auto">
          <a:xfrm>
            <a:off x="2133600" y="2667000"/>
            <a:ext cx="1015798" cy="369332"/>
          </a:xfrm>
          <a:prstGeom prst="rect">
            <a:avLst/>
          </a:prstGeom>
          <a:noFill/>
          <a:ln w="25400">
            <a:noFill/>
            <a:miter lim="800000"/>
            <a:headEnd/>
            <a:tailEnd/>
          </a:ln>
          <a:effectLst/>
        </p:spPr>
        <p:txBody>
          <a:bodyPr wrap="none">
            <a:prstTxWarp prst="textNoShape">
              <a:avLst/>
            </a:prstTxWarp>
            <a:spAutoFit/>
          </a:bodyPr>
          <a:lstStyle/>
          <a:p>
            <a:r>
              <a:rPr lang="en-US" sz="1800" err="1">
                <a:latin typeface="Courier New"/>
                <a:cs typeface="Courier New"/>
              </a:rPr>
              <a:t>main.c</a:t>
            </a:r>
            <a:endParaRPr lang="en-US" sz="1800">
              <a:latin typeface="Courier New"/>
              <a:cs typeface="Courier New"/>
            </a:endParaRPr>
          </a:p>
        </p:txBody>
      </p:sp>
      <p:sp>
        <p:nvSpPr>
          <p:cNvPr id="228360" name="Text Box 8"/>
          <p:cNvSpPr txBox="1">
            <a:spLocks noChangeArrowheads="1"/>
          </p:cNvSpPr>
          <p:nvPr/>
        </p:nvSpPr>
        <p:spPr bwMode="auto">
          <a:xfrm>
            <a:off x="2268538" y="4343400"/>
            <a:ext cx="1015798" cy="369332"/>
          </a:xfrm>
          <a:prstGeom prst="rect">
            <a:avLst/>
          </a:prstGeom>
          <a:noFill/>
          <a:ln w="25400">
            <a:noFill/>
            <a:miter lim="800000"/>
            <a:headEnd/>
            <a:tailEnd/>
          </a:ln>
          <a:effectLst/>
        </p:spPr>
        <p:txBody>
          <a:bodyPr wrap="none">
            <a:prstTxWarp prst="textNoShape">
              <a:avLst/>
            </a:prstTxWarp>
            <a:spAutoFit/>
          </a:bodyPr>
          <a:lstStyle/>
          <a:p>
            <a:r>
              <a:rPr lang="en-US" sz="1800">
                <a:latin typeface="Courier New"/>
                <a:cs typeface="Courier New"/>
              </a:rPr>
              <a:t>main.o</a:t>
            </a:r>
          </a:p>
        </p:txBody>
      </p:sp>
      <p:sp>
        <p:nvSpPr>
          <p:cNvPr id="228361" name="Rectangle 9"/>
          <p:cNvSpPr>
            <a:spLocks noChangeArrowheads="1"/>
          </p:cNvSpPr>
          <p:nvPr/>
        </p:nvSpPr>
        <p:spPr bwMode="auto">
          <a:xfrm>
            <a:off x="3733800" y="3409950"/>
            <a:ext cx="1797050" cy="666750"/>
          </a:xfrm>
          <a:prstGeom prst="rect">
            <a:avLst/>
          </a:prstGeom>
          <a:solidFill>
            <a:srgbClr val="DEDFF5"/>
          </a:solidFill>
          <a:ln w="28575">
            <a:solidFill>
              <a:schemeClr val="tx1"/>
            </a:solidFill>
            <a:miter lim="800000"/>
            <a:headEnd/>
            <a:tailEnd/>
          </a:ln>
          <a:effectLst/>
        </p:spPr>
        <p:txBody>
          <a:bodyPr lIns="90487" tIns="44450" rIns="90487" bIns="44450">
            <a:prstTxWarp prst="textNoShape">
              <a:avLst/>
            </a:prstTxWarp>
            <a:spAutoFit/>
          </a:bodyPr>
          <a:lstStyle/>
          <a:p>
            <a:pPr algn="ctr"/>
            <a:r>
              <a:rPr lang="en-US" sz="1800">
                <a:latin typeface="Calibri"/>
                <a:cs typeface="Calibri"/>
              </a:rPr>
              <a:t>Translators</a:t>
            </a:r>
          </a:p>
          <a:p>
            <a:pPr algn="ctr"/>
            <a:r>
              <a:rPr lang="en-US" sz="1800">
                <a:latin typeface="Calibri"/>
                <a:cs typeface="Calibri"/>
              </a:rPr>
              <a:t>(</a:t>
            </a:r>
            <a:r>
              <a:rPr lang="en-US" sz="1800" err="1">
                <a:latin typeface="Calibri"/>
                <a:cs typeface="Calibri"/>
              </a:rPr>
              <a:t>cpp</a:t>
            </a:r>
            <a:r>
              <a:rPr lang="en-US" sz="1800">
                <a:latin typeface="Calibri"/>
                <a:cs typeface="Calibri"/>
              </a:rPr>
              <a:t>, cc1, as)</a:t>
            </a:r>
          </a:p>
        </p:txBody>
      </p:sp>
      <p:sp>
        <p:nvSpPr>
          <p:cNvPr id="228362" name="Text Box 10"/>
          <p:cNvSpPr txBox="1">
            <a:spLocks noChangeArrowheads="1"/>
          </p:cNvSpPr>
          <p:nvPr/>
        </p:nvSpPr>
        <p:spPr bwMode="auto">
          <a:xfrm>
            <a:off x="4191000" y="2667000"/>
            <a:ext cx="1011815" cy="369332"/>
          </a:xfrm>
          <a:prstGeom prst="rect">
            <a:avLst/>
          </a:prstGeom>
          <a:noFill/>
          <a:ln w="25400">
            <a:noFill/>
            <a:miter lim="800000"/>
            <a:headEnd/>
            <a:tailEnd/>
          </a:ln>
          <a:effectLst/>
        </p:spPr>
        <p:txBody>
          <a:bodyPr wrap="none">
            <a:prstTxWarp prst="textNoShape">
              <a:avLst/>
            </a:prstTxWarp>
            <a:spAutoFit/>
          </a:bodyPr>
          <a:lstStyle/>
          <a:p>
            <a:r>
              <a:rPr lang="en-US" sz="1800" dirty="0" err="1" smtClean="0">
                <a:latin typeface="Courier New"/>
                <a:cs typeface="Courier New"/>
              </a:rPr>
              <a:t>swap.c</a:t>
            </a:r>
            <a:endParaRPr lang="en-US" sz="1800" dirty="0">
              <a:latin typeface="Courier New"/>
              <a:cs typeface="Courier New"/>
            </a:endParaRPr>
          </a:p>
        </p:txBody>
      </p:sp>
      <p:sp>
        <p:nvSpPr>
          <p:cNvPr id="228363" name="Text Box 11"/>
          <p:cNvSpPr txBox="1">
            <a:spLocks noChangeArrowheads="1"/>
          </p:cNvSpPr>
          <p:nvPr/>
        </p:nvSpPr>
        <p:spPr bwMode="auto">
          <a:xfrm>
            <a:off x="4268300" y="4343400"/>
            <a:ext cx="877276" cy="369332"/>
          </a:xfrm>
          <a:prstGeom prst="rect">
            <a:avLst/>
          </a:prstGeom>
          <a:noFill/>
          <a:ln w="25400">
            <a:noFill/>
            <a:miter lim="800000"/>
            <a:headEnd/>
            <a:tailEnd/>
          </a:ln>
          <a:effectLst/>
        </p:spPr>
        <p:txBody>
          <a:bodyPr wrap="none">
            <a:prstTxWarp prst="textNoShape">
              <a:avLst/>
            </a:prstTxWarp>
            <a:spAutoFit/>
          </a:bodyPr>
          <a:lstStyle/>
          <a:p>
            <a:pPr algn="ctr"/>
            <a:r>
              <a:rPr lang="en-US" sz="1800" err="1" smtClean="0">
                <a:latin typeface="Courier New"/>
                <a:cs typeface="Courier New"/>
              </a:rPr>
              <a:t>sum.o</a:t>
            </a:r>
            <a:endParaRPr lang="en-US" sz="1800">
              <a:latin typeface="Courier New"/>
              <a:cs typeface="Courier New"/>
            </a:endParaRPr>
          </a:p>
        </p:txBody>
      </p:sp>
      <p:sp>
        <p:nvSpPr>
          <p:cNvPr id="228364" name="Text Box 12"/>
          <p:cNvSpPr txBox="1">
            <a:spLocks noChangeArrowheads="1"/>
          </p:cNvSpPr>
          <p:nvPr/>
        </p:nvSpPr>
        <p:spPr bwMode="auto">
          <a:xfrm>
            <a:off x="3200400" y="5789613"/>
            <a:ext cx="738754" cy="369332"/>
          </a:xfrm>
          <a:prstGeom prst="rect">
            <a:avLst/>
          </a:prstGeom>
          <a:noFill/>
          <a:ln w="25400">
            <a:noFill/>
            <a:miter lim="800000"/>
            <a:headEnd/>
            <a:tailEnd/>
          </a:ln>
          <a:effectLst/>
        </p:spPr>
        <p:txBody>
          <a:bodyPr wrap="none">
            <a:prstTxWarp prst="textNoShape">
              <a:avLst/>
            </a:prstTxWarp>
            <a:spAutoFit/>
          </a:bodyPr>
          <a:lstStyle/>
          <a:p>
            <a:r>
              <a:rPr lang="en-US" sz="1800" err="1" smtClean="0">
                <a:latin typeface="Courier New"/>
                <a:cs typeface="Courier New"/>
              </a:rPr>
              <a:t>prog</a:t>
            </a:r>
            <a:endParaRPr lang="en-US" sz="1800">
              <a:latin typeface="Courier New"/>
              <a:cs typeface="Courier New"/>
            </a:endParaRPr>
          </a:p>
        </p:txBody>
      </p:sp>
      <p:sp>
        <p:nvSpPr>
          <p:cNvPr id="228365" name="Line 13"/>
          <p:cNvSpPr>
            <a:spLocks noChangeShapeType="1"/>
          </p:cNvSpPr>
          <p:nvPr/>
        </p:nvSpPr>
        <p:spPr bwMode="auto">
          <a:xfrm>
            <a:off x="4659313" y="30400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6" name="Line 14"/>
          <p:cNvSpPr>
            <a:spLocks noChangeShapeType="1"/>
          </p:cNvSpPr>
          <p:nvPr/>
        </p:nvSpPr>
        <p:spPr bwMode="auto">
          <a:xfrm>
            <a:off x="2667000" y="41068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7" name="Line 15"/>
          <p:cNvSpPr>
            <a:spLocks noChangeShapeType="1"/>
          </p:cNvSpPr>
          <p:nvPr/>
        </p:nvSpPr>
        <p:spPr bwMode="auto">
          <a:xfrm>
            <a:off x="4659313" y="41068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8" name="Line 16"/>
          <p:cNvSpPr>
            <a:spLocks noChangeShapeType="1"/>
          </p:cNvSpPr>
          <p:nvPr/>
        </p:nvSpPr>
        <p:spPr bwMode="auto">
          <a:xfrm>
            <a:off x="4659313" y="47164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69" name="Line 17"/>
          <p:cNvSpPr>
            <a:spLocks noChangeShapeType="1"/>
          </p:cNvSpPr>
          <p:nvPr/>
        </p:nvSpPr>
        <p:spPr bwMode="auto">
          <a:xfrm>
            <a:off x="3559175" y="5489575"/>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70" name="Line 18"/>
          <p:cNvSpPr>
            <a:spLocks noChangeShapeType="1"/>
          </p:cNvSpPr>
          <p:nvPr/>
        </p:nvSpPr>
        <p:spPr bwMode="auto">
          <a:xfrm>
            <a:off x="2667000" y="4716463"/>
            <a:ext cx="0" cy="381000"/>
          </a:xfrm>
          <a:prstGeom prst="line">
            <a:avLst/>
          </a:prstGeom>
          <a:noFill/>
          <a:ln w="28575">
            <a:solidFill>
              <a:schemeClr val="tx1"/>
            </a:solidFill>
            <a:round/>
            <a:headEnd/>
            <a:tailEnd type="triangle" w="med" len="med"/>
          </a:ln>
          <a:effectLst/>
        </p:spPr>
        <p:txBody>
          <a:bodyPr lIns="90487" tIns="44450" rIns="90487" bIns="44450">
            <a:prstTxWarp prst="textNoShape">
              <a:avLst/>
            </a:prstTxWarp>
            <a:spAutoFit/>
          </a:bodyPr>
          <a:lstStyle/>
          <a:p>
            <a:endParaRPr lang="en-US" sz="1800"/>
          </a:p>
        </p:txBody>
      </p:sp>
      <p:sp>
        <p:nvSpPr>
          <p:cNvPr id="228371" name="Text Box 19"/>
          <p:cNvSpPr txBox="1">
            <a:spLocks noChangeArrowheads="1"/>
          </p:cNvSpPr>
          <p:nvPr/>
        </p:nvSpPr>
        <p:spPr bwMode="auto">
          <a:xfrm>
            <a:off x="5683250" y="2719388"/>
            <a:ext cx="1321145" cy="369332"/>
          </a:xfrm>
          <a:prstGeom prst="rect">
            <a:avLst/>
          </a:prstGeom>
          <a:noFill/>
          <a:ln w="25400">
            <a:noFill/>
            <a:miter lim="800000"/>
            <a:headEnd/>
            <a:tailEnd/>
          </a:ln>
          <a:effectLst/>
        </p:spPr>
        <p:txBody>
          <a:bodyPr wrap="none">
            <a:prstTxWarp prst="textNoShape">
              <a:avLst/>
            </a:prstTxWarp>
            <a:spAutoFit/>
          </a:bodyPr>
          <a:lstStyle/>
          <a:p>
            <a:r>
              <a:rPr lang="en-US" sz="1800" i="1">
                <a:solidFill>
                  <a:srgbClr val="C00000"/>
                </a:solidFill>
                <a:latin typeface="Calibri"/>
                <a:cs typeface="Calibri"/>
              </a:rPr>
              <a:t>Source files</a:t>
            </a:r>
          </a:p>
        </p:txBody>
      </p:sp>
      <p:sp>
        <p:nvSpPr>
          <p:cNvPr id="228372" name="Text Box 20"/>
          <p:cNvSpPr txBox="1">
            <a:spLocks noChangeArrowheads="1"/>
          </p:cNvSpPr>
          <p:nvPr/>
        </p:nvSpPr>
        <p:spPr bwMode="auto">
          <a:xfrm>
            <a:off x="5619750" y="4264025"/>
            <a:ext cx="2404637" cy="646331"/>
          </a:xfrm>
          <a:prstGeom prst="rect">
            <a:avLst/>
          </a:prstGeom>
          <a:noFill/>
          <a:ln w="25400">
            <a:noFill/>
            <a:miter lim="800000"/>
            <a:headEnd/>
            <a:tailEnd/>
          </a:ln>
          <a:effectLst/>
        </p:spPr>
        <p:txBody>
          <a:bodyPr wrap="none">
            <a:prstTxWarp prst="textNoShape">
              <a:avLst/>
            </a:prstTxWarp>
            <a:spAutoFit/>
          </a:bodyPr>
          <a:lstStyle/>
          <a:p>
            <a:r>
              <a:rPr lang="en-US" sz="1800" i="1">
                <a:solidFill>
                  <a:srgbClr val="C00000"/>
                </a:solidFill>
                <a:latin typeface="Calibri"/>
                <a:cs typeface="Calibri"/>
              </a:rPr>
              <a:t>Separately compiled</a:t>
            </a:r>
          </a:p>
          <a:p>
            <a:r>
              <a:rPr lang="en-US" sz="1800" i="1" u="sng">
                <a:solidFill>
                  <a:srgbClr val="C00000"/>
                </a:solidFill>
                <a:latin typeface="Calibri"/>
                <a:cs typeface="Calibri"/>
              </a:rPr>
              <a:t>relocatable</a:t>
            </a:r>
            <a:r>
              <a:rPr lang="en-US" sz="1800" i="1">
                <a:solidFill>
                  <a:srgbClr val="C00000"/>
                </a:solidFill>
                <a:latin typeface="Calibri"/>
                <a:cs typeface="Calibri"/>
              </a:rPr>
              <a:t> object files</a:t>
            </a:r>
          </a:p>
        </p:txBody>
      </p:sp>
      <p:sp>
        <p:nvSpPr>
          <p:cNvPr id="228373" name="Text Box 21"/>
          <p:cNvSpPr txBox="1">
            <a:spLocks noChangeArrowheads="1"/>
          </p:cNvSpPr>
          <p:nvPr/>
        </p:nvSpPr>
        <p:spPr bwMode="auto">
          <a:xfrm>
            <a:off x="3999592" y="5607050"/>
            <a:ext cx="4077608" cy="923330"/>
          </a:xfrm>
          <a:prstGeom prst="rect">
            <a:avLst/>
          </a:prstGeom>
          <a:noFill/>
          <a:ln w="25400">
            <a:noFill/>
            <a:miter lim="800000"/>
            <a:headEnd/>
            <a:tailEnd/>
          </a:ln>
          <a:effectLst/>
        </p:spPr>
        <p:txBody>
          <a:bodyPr wrap="none">
            <a:prstTxWarp prst="textNoShape">
              <a:avLst/>
            </a:prstTxWarp>
            <a:spAutoFit/>
          </a:bodyPr>
          <a:lstStyle/>
          <a:p>
            <a:r>
              <a:rPr lang="en-US" sz="1800" i="1">
                <a:solidFill>
                  <a:srgbClr val="C00000"/>
                </a:solidFill>
                <a:latin typeface="Calibri"/>
                <a:cs typeface="Calibri"/>
              </a:rPr>
              <a:t>Fully linked </a:t>
            </a:r>
            <a:r>
              <a:rPr lang="en-US" sz="1800" i="1" u="sng">
                <a:solidFill>
                  <a:srgbClr val="C00000"/>
                </a:solidFill>
                <a:latin typeface="Calibri"/>
                <a:cs typeface="Calibri"/>
              </a:rPr>
              <a:t>executable</a:t>
            </a:r>
            <a:r>
              <a:rPr lang="en-US" sz="1800" i="1">
                <a:solidFill>
                  <a:srgbClr val="C00000"/>
                </a:solidFill>
                <a:latin typeface="Calibri"/>
                <a:cs typeface="Calibri"/>
              </a:rPr>
              <a:t> object file</a:t>
            </a:r>
          </a:p>
          <a:p>
            <a:r>
              <a:rPr lang="en-US" sz="1800" i="1">
                <a:solidFill>
                  <a:srgbClr val="C00000"/>
                </a:solidFill>
                <a:latin typeface="Calibri"/>
                <a:cs typeface="Calibri"/>
              </a:rPr>
              <a:t>(contains code and data for all functions</a:t>
            </a:r>
          </a:p>
          <a:p>
            <a:r>
              <a:rPr lang="en-US" sz="1800" i="1">
                <a:solidFill>
                  <a:srgbClr val="C00000"/>
                </a:solidFill>
                <a:latin typeface="Calibri"/>
                <a:cs typeface="Calibri"/>
              </a:rPr>
              <a:t>defined in </a:t>
            </a:r>
            <a:r>
              <a:rPr lang="en-US" sz="1800" i="1" err="1">
                <a:solidFill>
                  <a:srgbClr val="C00000"/>
                </a:solidFill>
                <a:latin typeface="Courier New"/>
                <a:cs typeface="Courier New"/>
              </a:rPr>
              <a:t>main.c</a:t>
            </a:r>
            <a:r>
              <a:rPr lang="en-US" sz="1800" i="1">
                <a:solidFill>
                  <a:srgbClr val="C00000"/>
                </a:solidFill>
                <a:latin typeface="Courier New"/>
                <a:cs typeface="Courier New"/>
              </a:rPr>
              <a:t> </a:t>
            </a:r>
            <a:r>
              <a:rPr lang="en-US" sz="1800" i="1">
                <a:solidFill>
                  <a:srgbClr val="C00000"/>
                </a:solidFill>
                <a:latin typeface="Calibri"/>
                <a:cs typeface="Calibri"/>
              </a:rPr>
              <a:t>and</a:t>
            </a:r>
            <a:r>
              <a:rPr lang="en-US" sz="1800" i="1">
                <a:solidFill>
                  <a:srgbClr val="C00000"/>
                </a:solidFill>
                <a:latin typeface="Courier New"/>
                <a:cs typeface="Courier New"/>
              </a:rPr>
              <a:t> </a:t>
            </a:r>
            <a:r>
              <a:rPr lang="en-US" sz="1800" i="1" err="1" smtClean="0">
                <a:solidFill>
                  <a:srgbClr val="C00000"/>
                </a:solidFill>
                <a:latin typeface="Courier New"/>
                <a:cs typeface="Courier New"/>
              </a:rPr>
              <a:t>sum.c</a:t>
            </a:r>
            <a:r>
              <a:rPr lang="en-US" sz="1800" i="1" smtClean="0">
                <a:solidFill>
                  <a:srgbClr val="C00000"/>
                </a:solidFill>
                <a:latin typeface="Calibri"/>
                <a:cs typeface="Calibri"/>
              </a:rPr>
              <a:t>)</a:t>
            </a:r>
            <a:endParaRPr lang="en-US" sz="1800" i="1">
              <a:solidFill>
                <a:srgbClr val="C00000"/>
              </a:solidFill>
              <a:latin typeface="Calibri"/>
              <a:cs typeface="Calibri"/>
            </a:endParaRPr>
          </a:p>
        </p:txBody>
      </p:sp>
      <p:sp>
        <p:nvSpPr>
          <p:cNvPr id="22" name="Text Box 25"/>
          <p:cNvSpPr txBox="1">
            <a:spLocks noChangeArrowheads="1"/>
          </p:cNvSpPr>
          <p:nvPr/>
        </p:nvSpPr>
        <p:spPr bwMode="auto">
          <a:xfrm>
            <a:off x="7086600" y="1166812"/>
            <a:ext cx="2147888" cy="1247775"/>
          </a:xfrm>
          <a:prstGeom prst="rect">
            <a:avLst/>
          </a:prstGeom>
          <a:noFill/>
          <a:ln w="9525">
            <a:noFill/>
            <a:miter lim="800000"/>
            <a:headEnd/>
            <a:tailEnd/>
          </a:ln>
          <a:effectLst/>
        </p:spPr>
        <p:txBody>
          <a:bodyPr>
            <a:spAutoFit/>
          </a:bodyPr>
          <a:lstStyle/>
          <a:p>
            <a:pPr>
              <a:spcBef>
                <a:spcPct val="50000"/>
              </a:spcBef>
            </a:pPr>
            <a:r>
              <a:rPr lang="en-US" altLang="zh-CN" sz="1900" b="1" dirty="0">
                <a:solidFill>
                  <a:srgbClr val="CC3300"/>
                </a:solidFill>
                <a:latin typeface="微软雅黑" pitchFamily="34" charset="-122"/>
                <a:ea typeface="微软雅黑" pitchFamily="34" charset="-122"/>
              </a:rPr>
              <a:t>-O2</a:t>
            </a:r>
            <a:r>
              <a:rPr lang="zh-CN" altLang="en-US" sz="1900" b="1" dirty="0">
                <a:solidFill>
                  <a:srgbClr val="CC3300"/>
                </a:solidFill>
                <a:latin typeface="微软雅黑" pitchFamily="34" charset="-122"/>
                <a:ea typeface="微软雅黑" pitchFamily="34" charset="-122"/>
              </a:rPr>
              <a:t>：</a:t>
            </a:r>
            <a:r>
              <a:rPr lang="en-US" altLang="zh-CN" sz="1900" b="1" dirty="0">
                <a:solidFill>
                  <a:srgbClr val="CC3300"/>
                </a:solidFill>
                <a:latin typeface="微软雅黑" pitchFamily="34" charset="-122"/>
                <a:ea typeface="微软雅黑" pitchFamily="34" charset="-122"/>
              </a:rPr>
              <a:t>2</a:t>
            </a:r>
            <a:r>
              <a:rPr lang="zh-CN" altLang="en-US" sz="1900" b="1" dirty="0">
                <a:solidFill>
                  <a:srgbClr val="CC3300"/>
                </a:solidFill>
                <a:latin typeface="微软雅黑" pitchFamily="34" charset="-122"/>
                <a:ea typeface="微软雅黑" pitchFamily="34" charset="-122"/>
              </a:rPr>
              <a:t>级优化</a:t>
            </a:r>
          </a:p>
          <a:p>
            <a:pPr>
              <a:spcBef>
                <a:spcPct val="50000"/>
              </a:spcBef>
            </a:pPr>
            <a:r>
              <a:rPr lang="en-US" altLang="zh-CN" sz="1900" b="1" dirty="0">
                <a:solidFill>
                  <a:srgbClr val="CC3300"/>
                </a:solidFill>
                <a:latin typeface="微软雅黑" pitchFamily="34" charset="-122"/>
                <a:ea typeface="微软雅黑" pitchFamily="34" charset="-122"/>
              </a:rPr>
              <a:t>-g</a:t>
            </a:r>
            <a:r>
              <a:rPr lang="zh-CN" altLang="en-US" sz="1900" b="1" dirty="0">
                <a:solidFill>
                  <a:srgbClr val="CC3300"/>
                </a:solidFill>
                <a:latin typeface="微软雅黑" pitchFamily="34" charset="-122"/>
                <a:ea typeface="微软雅黑" pitchFamily="34" charset="-122"/>
              </a:rPr>
              <a:t>：生成调试信息</a:t>
            </a:r>
          </a:p>
          <a:p>
            <a:pPr>
              <a:spcBef>
                <a:spcPct val="50000"/>
              </a:spcBef>
            </a:pPr>
            <a:r>
              <a:rPr lang="en-US" altLang="zh-CN" sz="1900" b="1" dirty="0">
                <a:solidFill>
                  <a:srgbClr val="CC3300"/>
                </a:solidFill>
                <a:latin typeface="微软雅黑" pitchFamily="34" charset="-122"/>
                <a:ea typeface="微软雅黑" pitchFamily="34" charset="-122"/>
              </a:rPr>
              <a:t>-o</a:t>
            </a:r>
            <a:r>
              <a:rPr lang="zh-CN" altLang="en-US" sz="1900" b="1" dirty="0">
                <a:solidFill>
                  <a:srgbClr val="CC3300"/>
                </a:solidFill>
                <a:latin typeface="微软雅黑" pitchFamily="34" charset="-122"/>
                <a:ea typeface="微软雅黑" pitchFamily="34" charset="-122"/>
              </a:rPr>
              <a:t>：目标文件名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1" grpId="0"/>
      <p:bldP spid="228372" grpId="0"/>
      <p:bldP spid="228373"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smtClean="0"/>
              <a:t>Three Kinds of Object Files (Modules)</a:t>
            </a:r>
            <a:endParaRPr lang="en-US"/>
          </a:p>
        </p:txBody>
      </p:sp>
      <p:sp>
        <p:nvSpPr>
          <p:cNvPr id="229379" name="Rectangle 3"/>
          <p:cNvSpPr>
            <a:spLocks noGrp="1" noChangeArrowheads="1"/>
          </p:cNvSpPr>
          <p:nvPr>
            <p:ph type="body" idx="1"/>
          </p:nvPr>
        </p:nvSpPr>
        <p:spPr/>
        <p:txBody>
          <a:bodyPr/>
          <a:lstStyle/>
          <a:p>
            <a:r>
              <a:rPr lang="en-US" dirty="0" err="1" smtClean="0"/>
              <a:t>Relocatable</a:t>
            </a:r>
            <a:r>
              <a:rPr lang="en-US" dirty="0" smtClean="0"/>
              <a:t> object file (</a:t>
            </a:r>
            <a:r>
              <a:rPr lang="en-US" dirty="0" smtClean="0">
                <a:latin typeface="Courier New"/>
                <a:cs typeface="Courier New"/>
              </a:rPr>
              <a:t>.o</a:t>
            </a:r>
            <a:r>
              <a:rPr lang="en-US" dirty="0" smtClean="0"/>
              <a:t> file)</a:t>
            </a:r>
          </a:p>
          <a:p>
            <a:pPr lvl="1"/>
            <a:r>
              <a:rPr lang="en-US" dirty="0" smtClean="0"/>
              <a:t>Contains code and data in a form that can be combined with other </a:t>
            </a:r>
            <a:r>
              <a:rPr lang="en-US" dirty="0" err="1" smtClean="0"/>
              <a:t>relocatable</a:t>
            </a:r>
            <a:r>
              <a:rPr lang="en-US" dirty="0" smtClean="0"/>
              <a:t> object files to form executable object file.</a:t>
            </a:r>
          </a:p>
          <a:p>
            <a:pPr lvl="2"/>
            <a:r>
              <a:rPr lang="en-US" dirty="0" smtClean="0"/>
              <a:t>Each </a:t>
            </a:r>
            <a:r>
              <a:rPr lang="en-US" dirty="0" smtClean="0">
                <a:latin typeface="Courier New"/>
                <a:cs typeface="Courier New"/>
              </a:rPr>
              <a:t>.o</a:t>
            </a:r>
            <a:r>
              <a:rPr lang="en-US" dirty="0" smtClean="0"/>
              <a:t> file is produced from exactly one source (</a:t>
            </a:r>
            <a:r>
              <a:rPr lang="en-US" dirty="0" smtClean="0">
                <a:latin typeface="Courier New"/>
                <a:cs typeface="Courier New"/>
              </a:rPr>
              <a:t>.c</a:t>
            </a:r>
            <a:r>
              <a:rPr lang="en-US" dirty="0" smtClean="0"/>
              <a:t>) file</a:t>
            </a:r>
          </a:p>
          <a:p>
            <a:endParaRPr lang="en-US" dirty="0" smtClean="0"/>
          </a:p>
          <a:p>
            <a:r>
              <a:rPr lang="en-US" dirty="0" smtClean="0"/>
              <a:t>Executable object file (</a:t>
            </a:r>
            <a:r>
              <a:rPr lang="en-US" dirty="0" err="1" smtClean="0">
                <a:latin typeface="Courier New"/>
                <a:cs typeface="Courier New"/>
              </a:rPr>
              <a:t>a.out</a:t>
            </a:r>
            <a:r>
              <a:rPr lang="en-US" dirty="0" smtClean="0"/>
              <a:t> file)</a:t>
            </a:r>
          </a:p>
          <a:p>
            <a:pPr lvl="1"/>
            <a:r>
              <a:rPr lang="en-US" dirty="0" smtClean="0"/>
              <a:t>Contains code and data in a form that can be copied directly into memory and then executed.</a:t>
            </a:r>
          </a:p>
          <a:p>
            <a:endParaRPr lang="en-US" dirty="0" smtClean="0"/>
          </a:p>
          <a:p>
            <a:r>
              <a:rPr lang="en-US" dirty="0" smtClean="0"/>
              <a:t>Shared object file (</a:t>
            </a:r>
            <a:r>
              <a:rPr lang="en-US" dirty="0" smtClean="0">
                <a:latin typeface="Courier New"/>
                <a:cs typeface="Courier New"/>
              </a:rPr>
              <a:t>.so </a:t>
            </a:r>
            <a:r>
              <a:rPr lang="en-US" dirty="0" smtClean="0"/>
              <a:t>file)</a:t>
            </a:r>
          </a:p>
          <a:p>
            <a:pPr lvl="1"/>
            <a:r>
              <a:rPr lang="en-US" dirty="0" smtClean="0"/>
              <a:t>Special type of </a:t>
            </a:r>
            <a:r>
              <a:rPr lang="en-US" dirty="0" err="1" smtClean="0"/>
              <a:t>relocatable</a:t>
            </a:r>
            <a:r>
              <a:rPr lang="en-US" dirty="0" smtClean="0"/>
              <a:t> object file that can be loaded into memory and linked dynamically, at either load time or run-time.</a:t>
            </a:r>
          </a:p>
          <a:p>
            <a:pPr lvl="1"/>
            <a:r>
              <a:rPr lang="en-US" dirty="0" smtClean="0"/>
              <a:t>Called </a:t>
            </a:r>
            <a:r>
              <a:rPr lang="en-US" i="1" dirty="0" smtClean="0"/>
              <a:t>Dynamic Link Libraries</a:t>
            </a:r>
            <a:r>
              <a:rPr lang="en-US" dirty="0" smtClean="0"/>
              <a:t> (</a:t>
            </a:r>
            <a:r>
              <a:rPr lang="en-US" dirty="0" smtClean="0">
                <a:solidFill>
                  <a:srgbClr val="FF0000"/>
                </a:solidFill>
              </a:rPr>
              <a:t>DLLs</a:t>
            </a:r>
            <a:r>
              <a:rPr lang="en-US" dirty="0" smtClean="0"/>
              <a:t>) by Windows</a:t>
            </a:r>
          </a:p>
          <a:p>
            <a:pPr lvl="1"/>
            <a:endParaRPr lang="en-US" dirty="0"/>
          </a:p>
        </p:txBody>
      </p:sp>
    </p:spTree>
    <p:extLst>
      <p:ext uri="{BB962C8B-B14F-4D97-AF65-F5344CB8AC3E}">
        <p14:creationId xmlns:p14="http://schemas.microsoft.com/office/powerpoint/2010/main" val="422897785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372533" y="2286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ELF Object File Format</a:t>
            </a:r>
          </a:p>
        </p:txBody>
      </p:sp>
      <p:sp>
        <p:nvSpPr>
          <p:cNvPr id="14338" name="Rectangle 2"/>
          <p:cNvSpPr>
            <a:spLocks noGrp="1" noChangeArrowheads="1"/>
          </p:cNvSpPr>
          <p:nvPr>
            <p:ph type="body" idx="1"/>
          </p:nvPr>
        </p:nvSpPr>
        <p:spPr>
          <a:xfrm>
            <a:off x="152400" y="862012"/>
            <a:ext cx="5576887" cy="5381625"/>
          </a:xfrm>
          <a:ln/>
        </p:spPr>
        <p:txBody>
          <a:bodyPr/>
          <a:lstStyle/>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Elf header</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smtClean="0"/>
              <a:t>Word size, byte ordering, file type </a:t>
            </a:r>
            <a:r>
              <a:rPr lang="en-GB" sz="1800" dirty="0"/>
              <a:t>(.o, exec, .so</a:t>
            </a:r>
            <a:r>
              <a:rPr lang="en-GB" sz="1800" dirty="0" smtClean="0"/>
              <a:t>), machine type, etc</a:t>
            </a:r>
            <a:r>
              <a:rPr lang="en-GB" sz="1800" dirty="0"/>
              <a:t>.</a:t>
            </a:r>
          </a:p>
          <a:p>
            <a:pPr>
              <a:lnSpc>
                <a:spcPct val="83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t>Segment header table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Page size, virtual addresses memory segments (sections), segment sizes.</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.text</a:t>
            </a:r>
            <a:r>
              <a:rPr lang="en-GB" sz="20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Code</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smtClean="0">
                <a:latin typeface="Courier New" pitchFamily="49" charset="0"/>
              </a:rPr>
              <a:t>.</a:t>
            </a:r>
            <a:r>
              <a:rPr lang="en-GB" sz="2000" dirty="0" err="1" smtClean="0">
                <a:latin typeface="Courier New" pitchFamily="49" charset="0"/>
              </a:rPr>
              <a:t>rodata</a:t>
            </a:r>
            <a:r>
              <a:rPr lang="en-GB" sz="2000" dirty="0" smtClean="0">
                <a:latin typeface="Courier New" pitchFamily="49" charset="0"/>
              </a:rPr>
              <a:t> </a:t>
            </a:r>
            <a:r>
              <a:rPr lang="en-GB" sz="2000" dirty="0" smtClean="0"/>
              <a:t>section</a:t>
            </a:r>
          </a:p>
          <a:p>
            <a:pPr lvl="1">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smtClean="0"/>
              <a:t>Read only data: jump tables, string constants, ...</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smtClean="0">
                <a:latin typeface="Courier New" pitchFamily="49" charset="0"/>
              </a:rPr>
              <a:t>.</a:t>
            </a:r>
            <a:r>
              <a:rPr lang="en-GB" sz="2000" dirty="0">
                <a:latin typeface="Courier New" pitchFamily="49" charset="0"/>
              </a:rPr>
              <a:t>data</a:t>
            </a:r>
            <a:r>
              <a:rPr lang="en-GB" sz="20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Initialized global variables</a:t>
            </a:r>
          </a:p>
          <a:p>
            <a:pPr>
              <a:lnSpc>
                <a:spcPct val="80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dirty="0">
                <a:latin typeface="Courier New" pitchFamily="49" charset="0"/>
              </a:rPr>
              <a:t>.</a:t>
            </a:r>
            <a:r>
              <a:rPr lang="en-GB" sz="2000" dirty="0" err="1">
                <a:latin typeface="Courier New" pitchFamily="49" charset="0"/>
              </a:rPr>
              <a:t>bss</a:t>
            </a:r>
            <a:r>
              <a:rPr lang="en-GB" sz="2000" dirty="0"/>
              <a:t> section</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Uninitialized global variables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“Block Started by Symbol”</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solidFill>
                  <a:srgbClr val="C00000"/>
                </a:solidFill>
              </a:rPr>
              <a:t>“Better Save Space”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dirty="0"/>
              <a:t>Has section header but occupies no space</a:t>
            </a:r>
          </a:p>
          <a:p>
            <a:pPr lvl="1">
              <a:lnSpc>
                <a:spcPct val="88000"/>
              </a:lnSpc>
              <a:spcBef>
                <a:spcPts val="563"/>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1800" dirty="0"/>
          </a:p>
        </p:txBody>
      </p:sp>
      <p:sp>
        <p:nvSpPr>
          <p:cNvPr id="14339" name="Rectangle 3"/>
          <p:cNvSpPr>
            <a:spLocks noChangeArrowheads="1"/>
          </p:cNvSpPr>
          <p:nvPr/>
        </p:nvSpPr>
        <p:spPr bwMode="auto">
          <a:xfrm>
            <a:off x="5867400" y="16002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ELF header</a:t>
            </a:r>
          </a:p>
        </p:txBody>
      </p:sp>
      <p:sp>
        <p:nvSpPr>
          <p:cNvPr id="14340" name="Rectangle 4"/>
          <p:cNvSpPr>
            <a:spLocks noChangeArrowheads="1"/>
          </p:cNvSpPr>
          <p:nvPr/>
        </p:nvSpPr>
        <p:spPr bwMode="auto">
          <a:xfrm>
            <a:off x="5867400" y="1981200"/>
            <a:ext cx="2971800"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Segment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(required for executables)</a:t>
            </a:r>
          </a:p>
        </p:txBody>
      </p:sp>
      <p:sp>
        <p:nvSpPr>
          <p:cNvPr id="14341" name="Rectangle 5"/>
          <p:cNvSpPr>
            <a:spLocks noChangeArrowheads="1"/>
          </p:cNvSpPr>
          <p:nvPr/>
        </p:nvSpPr>
        <p:spPr bwMode="auto">
          <a:xfrm>
            <a:off x="5867400" y="2590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.text</a:t>
            </a:r>
            <a:r>
              <a:rPr lang="en-GB" sz="1600" b="1">
                <a:latin typeface="Calibri" pitchFamily="34" charset="0"/>
                <a:ea typeface="msgothic" charset="0"/>
                <a:cs typeface="msgothic" charset="0"/>
              </a:rPr>
              <a:t> section</a:t>
            </a:r>
          </a:p>
        </p:txBody>
      </p:sp>
      <p:sp>
        <p:nvSpPr>
          <p:cNvPr id="14342" name="Rectangle 6"/>
          <p:cNvSpPr>
            <a:spLocks noChangeArrowheads="1"/>
          </p:cNvSpPr>
          <p:nvPr/>
        </p:nvSpPr>
        <p:spPr bwMode="auto">
          <a:xfrm>
            <a:off x="5867400" y="2971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itchFamily="49" charset="0"/>
                <a:ea typeface="msgothic" charset="0"/>
                <a:cs typeface="msgothic" charset="0"/>
              </a:rPr>
              <a:t>.</a:t>
            </a:r>
            <a:r>
              <a:rPr lang="en-GB" sz="1600" b="1" err="1" smtClean="0">
                <a:latin typeface="Courier New" pitchFamily="49" charset="0"/>
                <a:ea typeface="msgothic" charset="0"/>
                <a:cs typeface="msgothic" charset="0"/>
              </a:rPr>
              <a:t>rodata</a:t>
            </a:r>
            <a:r>
              <a:rPr lang="en-GB" sz="1600" b="1" smtClean="0">
                <a:latin typeface="Calibri" pitchFamily="34" charset="0"/>
                <a:ea typeface="msgothic" charset="0"/>
                <a:cs typeface="msgothic" charset="0"/>
              </a:rPr>
              <a:t> </a:t>
            </a:r>
            <a:r>
              <a:rPr lang="en-GB" sz="1600" b="1">
                <a:latin typeface="Calibri" pitchFamily="34" charset="0"/>
                <a:ea typeface="msgothic" charset="0"/>
                <a:cs typeface="msgothic" charset="0"/>
              </a:rPr>
              <a:t>section</a:t>
            </a:r>
          </a:p>
        </p:txBody>
      </p:sp>
      <p:sp>
        <p:nvSpPr>
          <p:cNvPr id="14343" name="Rectangle 7"/>
          <p:cNvSpPr>
            <a:spLocks noChangeArrowheads="1"/>
          </p:cNvSpPr>
          <p:nvPr/>
        </p:nvSpPr>
        <p:spPr bwMode="auto">
          <a:xfrm>
            <a:off x="5867400" y="3733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bss</a:t>
            </a:r>
            <a:r>
              <a:rPr lang="en-GB" sz="1600" b="1">
                <a:latin typeface="Calibri" pitchFamily="34" charset="0"/>
                <a:ea typeface="msgothic" charset="0"/>
                <a:cs typeface="msgothic" charset="0"/>
              </a:rPr>
              <a:t> section</a:t>
            </a:r>
          </a:p>
        </p:txBody>
      </p:sp>
      <p:sp>
        <p:nvSpPr>
          <p:cNvPr id="14344" name="Rectangle 8"/>
          <p:cNvSpPr>
            <a:spLocks noChangeArrowheads="1"/>
          </p:cNvSpPr>
          <p:nvPr/>
        </p:nvSpPr>
        <p:spPr bwMode="auto">
          <a:xfrm>
            <a:off x="5867400" y="4114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symtab</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14345" name="Rectangle 9"/>
          <p:cNvSpPr>
            <a:spLocks noChangeArrowheads="1"/>
          </p:cNvSpPr>
          <p:nvPr/>
        </p:nvSpPr>
        <p:spPr bwMode="auto">
          <a:xfrm>
            <a:off x="5867400" y="4495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rel.txt</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14346" name="Rectangle 10"/>
          <p:cNvSpPr>
            <a:spLocks noChangeArrowheads="1"/>
          </p:cNvSpPr>
          <p:nvPr/>
        </p:nvSpPr>
        <p:spPr bwMode="auto">
          <a:xfrm>
            <a:off x="5867400" y="4876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rel.data</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14347" name="Rectangle 11"/>
          <p:cNvSpPr>
            <a:spLocks noChangeArrowheads="1"/>
          </p:cNvSpPr>
          <p:nvPr/>
        </p:nvSpPr>
        <p:spPr bwMode="auto">
          <a:xfrm>
            <a:off x="5867400" y="5257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.debug </a:t>
            </a:r>
            <a:r>
              <a:rPr lang="en-GB" sz="1600">
                <a:latin typeface="Calibri" pitchFamily="34" charset="0"/>
                <a:ea typeface="msgothic" charset="0"/>
                <a:cs typeface="msgothic" charset="0"/>
              </a:rPr>
              <a:t>section</a:t>
            </a:r>
          </a:p>
        </p:txBody>
      </p:sp>
      <p:sp>
        <p:nvSpPr>
          <p:cNvPr id="14348" name="Rectangle 12"/>
          <p:cNvSpPr>
            <a:spLocks noChangeArrowheads="1"/>
          </p:cNvSpPr>
          <p:nvPr/>
        </p:nvSpPr>
        <p:spPr bwMode="auto">
          <a:xfrm>
            <a:off x="5867400" y="5638800"/>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Section header table</a:t>
            </a:r>
          </a:p>
        </p:txBody>
      </p:sp>
      <p:sp>
        <p:nvSpPr>
          <p:cNvPr id="14349" name="Text Box 13"/>
          <p:cNvSpPr txBox="1">
            <a:spLocks noChangeArrowheads="1"/>
          </p:cNvSpPr>
          <p:nvPr/>
        </p:nvSpPr>
        <p:spPr bwMode="auto">
          <a:xfrm>
            <a:off x="8839200" y="144780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alibri" pitchFamily="34" charset="0"/>
                <a:ea typeface="msgothic" charset="0"/>
                <a:cs typeface="msgothic" charset="0"/>
              </a:rPr>
              <a:t>0</a:t>
            </a:r>
          </a:p>
        </p:txBody>
      </p:sp>
      <p:sp>
        <p:nvSpPr>
          <p:cNvPr id="15" name="Rectangle 6"/>
          <p:cNvSpPr>
            <a:spLocks noChangeArrowheads="1"/>
          </p:cNvSpPr>
          <p:nvPr/>
        </p:nvSpPr>
        <p:spPr bwMode="auto">
          <a:xfrm>
            <a:off x="5867400" y="3352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.data</a:t>
            </a:r>
            <a:r>
              <a:rPr lang="en-GB" sz="1600" b="1">
                <a:latin typeface="Calibri" pitchFamily="34" charset="0"/>
                <a:ea typeface="msgothic" charset="0"/>
                <a:cs typeface="msgothic" charset="0"/>
              </a:rPr>
              <a:t> section</a:t>
            </a:r>
          </a:p>
        </p:txBody>
      </p:sp>
    </p:spTree>
    <p:extLst>
      <p:ext uri="{BB962C8B-B14F-4D97-AF65-F5344CB8AC3E}">
        <p14:creationId xmlns:p14="http://schemas.microsoft.com/office/powerpoint/2010/main" val="259764895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381000" y="385763"/>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ELF Object File Format (</a:t>
            </a:r>
            <a:r>
              <a:rPr lang="en-GB" dirty="0" smtClean="0"/>
              <a:t>cont.)</a:t>
            </a:r>
            <a:endParaRPr lang="en-GB" dirty="0"/>
          </a:p>
        </p:txBody>
      </p:sp>
      <p:sp>
        <p:nvSpPr>
          <p:cNvPr id="15362" name="Rectangle 2"/>
          <p:cNvSpPr>
            <a:spLocks noGrp="1" noChangeArrowheads="1"/>
          </p:cNvSpPr>
          <p:nvPr>
            <p:ph type="body" idx="1"/>
          </p:nvPr>
        </p:nvSpPr>
        <p:spPr>
          <a:xfrm>
            <a:off x="396875" y="1309688"/>
            <a:ext cx="5272087" cy="5472112"/>
          </a:xfrm>
          <a:ln/>
        </p:spPr>
        <p:txBody>
          <a:bodyPr/>
          <a:lstStyle/>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a:latin typeface="Courier New" pitchFamily="49" charset="0"/>
              </a:rPr>
              <a:t>.</a:t>
            </a:r>
            <a:r>
              <a:rPr lang="en-GB" sz="2000" err="1">
                <a:latin typeface="Courier New" pitchFamily="49" charset="0"/>
              </a:rPr>
              <a:t>symtab</a:t>
            </a:r>
            <a:r>
              <a:rPr lang="en-GB" sz="200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Symbol table</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Procedure and static variable names</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Section names and locations</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a:latin typeface="Courier New" pitchFamily="49" charset="0"/>
              </a:rPr>
              <a:t>.</a:t>
            </a:r>
            <a:r>
              <a:rPr lang="en-GB" sz="2000" err="1">
                <a:latin typeface="Courier New" pitchFamily="49" charset="0"/>
              </a:rPr>
              <a:t>rel.text</a:t>
            </a:r>
            <a:r>
              <a:rPr lang="en-GB" sz="200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Relocation info for </a:t>
            </a:r>
            <a:r>
              <a:rPr lang="en-GB" sz="1800" b="1">
                <a:latin typeface="Courier New" pitchFamily="49" charset="0"/>
              </a:rPr>
              <a:t>.text</a:t>
            </a:r>
            <a:r>
              <a:rPr lang="en-GB" sz="1800" b="1"/>
              <a:t> </a:t>
            </a:r>
            <a:r>
              <a:rPr lang="en-GB" sz="1800"/>
              <a:t>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Addresses of instructions that will need to be modified in the executable</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Instructions for modifying.</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a:latin typeface="Courier New" pitchFamily="49" charset="0"/>
              </a:rPr>
              <a:t>.</a:t>
            </a:r>
            <a:r>
              <a:rPr lang="en-GB" sz="2000" err="1">
                <a:latin typeface="Courier New" pitchFamily="49" charset="0"/>
              </a:rPr>
              <a:t>rel.data</a:t>
            </a:r>
            <a:r>
              <a:rPr lang="en-GB" sz="200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Relocation info for </a:t>
            </a:r>
            <a:r>
              <a:rPr lang="en-GB" sz="1800" b="1">
                <a:latin typeface="Courier New" pitchFamily="49" charset="0"/>
              </a:rPr>
              <a:t>.data</a:t>
            </a:r>
            <a:r>
              <a:rPr lang="en-GB" sz="1800" b="1"/>
              <a:t> </a:t>
            </a:r>
            <a:r>
              <a:rPr lang="en-GB" sz="1800"/>
              <a:t>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Addresses of pointer data that will need to be modified in the merged executable</a:t>
            </a:r>
          </a:p>
          <a:p>
            <a:pPr>
              <a:lnSpc>
                <a:spcPct val="71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a:latin typeface="Courier New" pitchFamily="49" charset="0"/>
              </a:rPr>
              <a:t>.debug</a:t>
            </a:r>
            <a:r>
              <a:rPr lang="en-GB" sz="2000"/>
              <a:t> section</a:t>
            </a:r>
          </a:p>
          <a:p>
            <a:pPr lvl="1">
              <a:lnSpc>
                <a:spcPct val="7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Info for symbolic debugging (</a:t>
            </a:r>
            <a:r>
              <a:rPr lang="en-GB" sz="1800" b="1" err="1">
                <a:latin typeface="Courier New" pitchFamily="49" charset="0"/>
              </a:rPr>
              <a:t>gcc</a:t>
            </a:r>
            <a:r>
              <a:rPr lang="en-GB" sz="1800" b="1">
                <a:latin typeface="Courier New" pitchFamily="49" charset="0"/>
              </a:rPr>
              <a:t> -g</a:t>
            </a:r>
            <a:r>
              <a:rPr lang="en-GB" sz="1800"/>
              <a:t>)</a:t>
            </a:r>
          </a:p>
          <a:p>
            <a:pPr>
              <a:lnSpc>
                <a:spcPct val="88000"/>
              </a:lnSpc>
              <a:spcBef>
                <a:spcPts val="125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a:t>Section header table</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Offsets and sizes of each section</a:t>
            </a:r>
          </a:p>
        </p:txBody>
      </p:sp>
      <p:sp>
        <p:nvSpPr>
          <p:cNvPr id="26" name="Rectangle 3"/>
          <p:cNvSpPr>
            <a:spLocks noChangeArrowheads="1"/>
          </p:cNvSpPr>
          <p:nvPr/>
        </p:nvSpPr>
        <p:spPr bwMode="auto">
          <a:xfrm>
            <a:off x="5867400" y="16002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ELF header</a:t>
            </a:r>
          </a:p>
        </p:txBody>
      </p:sp>
      <p:sp>
        <p:nvSpPr>
          <p:cNvPr id="27" name="Rectangle 4"/>
          <p:cNvSpPr>
            <a:spLocks noChangeArrowheads="1"/>
          </p:cNvSpPr>
          <p:nvPr/>
        </p:nvSpPr>
        <p:spPr bwMode="auto">
          <a:xfrm>
            <a:off x="5867400" y="1981200"/>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Segment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(required for executables)</a:t>
            </a:r>
          </a:p>
        </p:txBody>
      </p:sp>
      <p:sp>
        <p:nvSpPr>
          <p:cNvPr id="28" name="Rectangle 5"/>
          <p:cNvSpPr>
            <a:spLocks noChangeArrowheads="1"/>
          </p:cNvSpPr>
          <p:nvPr/>
        </p:nvSpPr>
        <p:spPr bwMode="auto">
          <a:xfrm>
            <a:off x="5867400" y="2590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.text</a:t>
            </a:r>
            <a:r>
              <a:rPr lang="en-GB" sz="1600" b="1">
                <a:latin typeface="Calibri" pitchFamily="34" charset="0"/>
                <a:ea typeface="msgothic" charset="0"/>
                <a:cs typeface="msgothic" charset="0"/>
              </a:rPr>
              <a:t> section</a:t>
            </a:r>
          </a:p>
        </p:txBody>
      </p:sp>
      <p:sp>
        <p:nvSpPr>
          <p:cNvPr id="29" name="Rectangle 6"/>
          <p:cNvSpPr>
            <a:spLocks noChangeArrowheads="1"/>
          </p:cNvSpPr>
          <p:nvPr/>
        </p:nvSpPr>
        <p:spPr bwMode="auto">
          <a:xfrm>
            <a:off x="5867400" y="2971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itchFamily="49" charset="0"/>
                <a:ea typeface="msgothic" charset="0"/>
                <a:cs typeface="msgothic" charset="0"/>
              </a:rPr>
              <a:t>.</a:t>
            </a:r>
            <a:r>
              <a:rPr lang="en-GB" sz="1600" b="1" err="1" smtClean="0">
                <a:latin typeface="Courier New" pitchFamily="49" charset="0"/>
                <a:ea typeface="msgothic" charset="0"/>
                <a:cs typeface="msgothic" charset="0"/>
              </a:rPr>
              <a:t>rodata</a:t>
            </a:r>
            <a:r>
              <a:rPr lang="en-GB" sz="1600" b="1" smtClean="0">
                <a:latin typeface="Calibri" pitchFamily="34" charset="0"/>
                <a:ea typeface="msgothic" charset="0"/>
                <a:cs typeface="msgothic" charset="0"/>
              </a:rPr>
              <a:t> </a:t>
            </a:r>
            <a:r>
              <a:rPr lang="en-GB" sz="1600" b="1">
                <a:latin typeface="Calibri" pitchFamily="34" charset="0"/>
                <a:ea typeface="msgothic" charset="0"/>
                <a:cs typeface="msgothic" charset="0"/>
              </a:rPr>
              <a:t>section</a:t>
            </a:r>
          </a:p>
        </p:txBody>
      </p:sp>
      <p:sp>
        <p:nvSpPr>
          <p:cNvPr id="30" name="Rectangle 7"/>
          <p:cNvSpPr>
            <a:spLocks noChangeArrowheads="1"/>
          </p:cNvSpPr>
          <p:nvPr/>
        </p:nvSpPr>
        <p:spPr bwMode="auto">
          <a:xfrm>
            <a:off x="5867400" y="3733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bss</a:t>
            </a:r>
            <a:r>
              <a:rPr lang="en-GB" sz="1600" b="1">
                <a:latin typeface="Calibri" pitchFamily="34" charset="0"/>
                <a:ea typeface="msgothic" charset="0"/>
                <a:cs typeface="msgothic" charset="0"/>
              </a:rPr>
              <a:t> section</a:t>
            </a:r>
          </a:p>
        </p:txBody>
      </p:sp>
      <p:sp>
        <p:nvSpPr>
          <p:cNvPr id="31" name="Rectangle 8"/>
          <p:cNvSpPr>
            <a:spLocks noChangeArrowheads="1"/>
          </p:cNvSpPr>
          <p:nvPr/>
        </p:nvSpPr>
        <p:spPr bwMode="auto">
          <a:xfrm>
            <a:off x="5867400" y="4114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symtab</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32" name="Rectangle 9"/>
          <p:cNvSpPr>
            <a:spLocks noChangeArrowheads="1"/>
          </p:cNvSpPr>
          <p:nvPr/>
        </p:nvSpPr>
        <p:spPr bwMode="auto">
          <a:xfrm>
            <a:off x="5867400" y="4495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rel.txt</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33" name="Rectangle 10"/>
          <p:cNvSpPr>
            <a:spLocks noChangeArrowheads="1"/>
          </p:cNvSpPr>
          <p:nvPr/>
        </p:nvSpPr>
        <p:spPr bwMode="auto">
          <a:xfrm>
            <a:off x="5867400" y="4876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rel.data</a:t>
            </a:r>
            <a:r>
              <a:rPr lang="en-GB" sz="1600" b="1">
                <a:latin typeface="Courier New" pitchFamily="49" charset="0"/>
                <a:ea typeface="msgothic" charset="0"/>
                <a:cs typeface="msgothic" charset="0"/>
              </a:rPr>
              <a:t> </a:t>
            </a:r>
            <a:r>
              <a:rPr lang="en-GB" sz="1600">
                <a:latin typeface="Calibri" pitchFamily="34" charset="0"/>
                <a:ea typeface="msgothic" charset="0"/>
                <a:cs typeface="msgothic" charset="0"/>
              </a:rPr>
              <a:t>section</a:t>
            </a:r>
          </a:p>
        </p:txBody>
      </p:sp>
      <p:sp>
        <p:nvSpPr>
          <p:cNvPr id="34" name="Rectangle 11"/>
          <p:cNvSpPr>
            <a:spLocks noChangeArrowheads="1"/>
          </p:cNvSpPr>
          <p:nvPr/>
        </p:nvSpPr>
        <p:spPr bwMode="auto">
          <a:xfrm>
            <a:off x="5867400" y="5257800"/>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.debug </a:t>
            </a:r>
            <a:r>
              <a:rPr lang="en-GB" sz="1600">
                <a:latin typeface="Calibri" pitchFamily="34" charset="0"/>
                <a:ea typeface="msgothic" charset="0"/>
                <a:cs typeface="msgothic" charset="0"/>
              </a:rPr>
              <a:t>section</a:t>
            </a:r>
          </a:p>
        </p:txBody>
      </p:sp>
      <p:sp>
        <p:nvSpPr>
          <p:cNvPr id="35" name="Rectangle 12"/>
          <p:cNvSpPr>
            <a:spLocks noChangeArrowheads="1"/>
          </p:cNvSpPr>
          <p:nvPr/>
        </p:nvSpPr>
        <p:spPr bwMode="auto">
          <a:xfrm>
            <a:off x="5867400" y="5638800"/>
            <a:ext cx="2971800" cy="6096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Section header table</a:t>
            </a:r>
          </a:p>
        </p:txBody>
      </p:sp>
      <p:sp>
        <p:nvSpPr>
          <p:cNvPr id="36" name="Text Box 13"/>
          <p:cNvSpPr txBox="1">
            <a:spLocks noChangeArrowheads="1"/>
          </p:cNvSpPr>
          <p:nvPr/>
        </p:nvSpPr>
        <p:spPr bwMode="auto">
          <a:xfrm>
            <a:off x="8839200" y="144780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000066"/>
                </a:solidFill>
                <a:latin typeface="Calibri" pitchFamily="34" charset="0"/>
                <a:ea typeface="msgothic" charset="0"/>
                <a:cs typeface="msgothic" charset="0"/>
              </a:rPr>
              <a:t>0</a:t>
            </a:r>
          </a:p>
        </p:txBody>
      </p:sp>
      <p:sp>
        <p:nvSpPr>
          <p:cNvPr id="37" name="Rectangle 6"/>
          <p:cNvSpPr>
            <a:spLocks noChangeArrowheads="1"/>
          </p:cNvSpPr>
          <p:nvPr/>
        </p:nvSpPr>
        <p:spPr bwMode="auto">
          <a:xfrm>
            <a:off x="5867400" y="3352800"/>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.data</a:t>
            </a:r>
            <a:r>
              <a:rPr lang="en-GB" sz="1600" b="1">
                <a:latin typeface="Calibri" pitchFamily="34" charset="0"/>
                <a:ea typeface="msgothic" charset="0"/>
                <a:cs typeface="msgothic" charset="0"/>
              </a:rPr>
              <a:t> section</a:t>
            </a:r>
          </a:p>
        </p:txBody>
      </p:sp>
    </p:spTree>
    <p:extLst>
      <p:ext uri="{BB962C8B-B14F-4D97-AF65-F5344CB8AC3E}">
        <p14:creationId xmlns:p14="http://schemas.microsoft.com/office/powerpoint/2010/main" val="8051618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txBox="1">
            <a:spLocks noChangeArrowheads="1"/>
          </p:cNvSpPr>
          <p:nvPr/>
        </p:nvSpPr>
        <p:spPr bwMode="auto">
          <a:xfrm>
            <a:off x="457200" y="273050"/>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itchFamily="49" charset="-122"/>
                <a:cs typeface="+mj-cs"/>
              </a:rPr>
              <a:t>可执行目标文件格式</a:t>
            </a:r>
          </a:p>
        </p:txBody>
      </p:sp>
      <p:sp>
        <p:nvSpPr>
          <p:cNvPr id="25" name="Rectangle 3"/>
          <p:cNvSpPr txBox="1">
            <a:spLocks noChangeArrowheads="1"/>
          </p:cNvSpPr>
          <p:nvPr/>
        </p:nvSpPr>
        <p:spPr bwMode="auto">
          <a:xfrm>
            <a:off x="246063" y="1055688"/>
            <a:ext cx="4083050" cy="5726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25000"/>
              </a:lnSpc>
            </a:pPr>
            <a:r>
              <a:rPr lang="zh-CN" altLang="en-US" sz="2200" kern="0" smtClean="0">
                <a:latin typeface="微软雅黑" pitchFamily="34" charset="-122"/>
                <a:ea typeface="微软雅黑" pitchFamily="34" charset="-122"/>
              </a:rPr>
              <a:t>与</a:t>
            </a:r>
            <a:r>
              <a:rPr lang="en-US" altLang="zh-CN" sz="2200" kern="0" smtClean="0">
                <a:latin typeface="微软雅黑" pitchFamily="34" charset="-122"/>
                <a:ea typeface="微软雅黑" pitchFamily="34" charset="-122"/>
              </a:rPr>
              <a:t>.o</a:t>
            </a:r>
            <a:r>
              <a:rPr lang="zh-CN" altLang="en-US" sz="2200" kern="0" smtClean="0">
                <a:latin typeface="微软雅黑" pitchFamily="34" charset="-122"/>
                <a:ea typeface="微软雅黑" pitchFamily="34" charset="-122"/>
              </a:rPr>
              <a:t>文件稍有不同：</a:t>
            </a:r>
          </a:p>
          <a:p>
            <a:pPr lvl="1">
              <a:lnSpc>
                <a:spcPct val="125000"/>
              </a:lnSpc>
            </a:pPr>
            <a:r>
              <a:rPr lang="en-US" altLang="zh-CN" kern="0" smtClean="0">
                <a:latin typeface="微软雅黑" pitchFamily="34" charset="-122"/>
                <a:ea typeface="微软雅黑" pitchFamily="34" charset="-122"/>
              </a:rPr>
              <a:t>ELF</a:t>
            </a:r>
            <a:r>
              <a:rPr lang="zh-CN" altLang="en-US" kern="0" smtClean="0">
                <a:latin typeface="微软雅黑" pitchFamily="34" charset="-122"/>
                <a:ea typeface="微软雅黑" pitchFamily="34" charset="-122"/>
              </a:rPr>
              <a:t>头中字段</a:t>
            </a:r>
            <a:r>
              <a:rPr lang="en-US" altLang="zh-CN" kern="0" smtClean="0">
                <a:latin typeface="微软雅黑" pitchFamily="34" charset="-122"/>
                <a:ea typeface="微软雅黑" pitchFamily="34" charset="-122"/>
              </a:rPr>
              <a:t>e_entry</a:t>
            </a:r>
            <a:r>
              <a:rPr lang="zh-CN" altLang="en-US" kern="0" smtClean="0">
                <a:solidFill>
                  <a:srgbClr val="FF3300"/>
                </a:solidFill>
                <a:latin typeface="微软雅黑" pitchFamily="34" charset="-122"/>
                <a:ea typeface="微软雅黑" pitchFamily="34" charset="-122"/>
              </a:rPr>
              <a:t>给出执行程序时第一条指令的地址</a:t>
            </a:r>
            <a:r>
              <a:rPr lang="zh-CN" altLang="en-US" kern="0" smtClean="0">
                <a:latin typeface="微软雅黑" pitchFamily="34" charset="-122"/>
                <a:ea typeface="微软雅黑" pitchFamily="34" charset="-122"/>
              </a:rPr>
              <a:t>，而在</a:t>
            </a:r>
            <a:r>
              <a:rPr lang="zh-CN" altLang="en-US" kern="0" smtClean="0">
                <a:solidFill>
                  <a:srgbClr val="0A6A0A"/>
                </a:solidFill>
                <a:latin typeface="微软雅黑" pitchFamily="34" charset="-122"/>
                <a:ea typeface="微软雅黑" pitchFamily="34" charset="-122"/>
              </a:rPr>
              <a:t>可重定位文件中，此字段为</a:t>
            </a:r>
            <a:r>
              <a:rPr lang="en-US" altLang="zh-CN" kern="0" smtClean="0">
                <a:solidFill>
                  <a:srgbClr val="0A6A0A"/>
                </a:solidFill>
                <a:latin typeface="微软雅黑" pitchFamily="34" charset="-122"/>
                <a:ea typeface="微软雅黑" pitchFamily="34" charset="-122"/>
              </a:rPr>
              <a:t>0</a:t>
            </a:r>
            <a:endParaRPr lang="zh-CN" altLang="en-US" kern="0" smtClean="0">
              <a:solidFill>
                <a:srgbClr val="0A6A0A"/>
              </a:solidFill>
              <a:latin typeface="微软雅黑" pitchFamily="34" charset="-122"/>
              <a:ea typeface="微软雅黑" pitchFamily="34" charset="-122"/>
            </a:endParaRPr>
          </a:p>
          <a:p>
            <a:pPr lvl="1">
              <a:lnSpc>
                <a:spcPct val="125000"/>
              </a:lnSpc>
            </a:pPr>
            <a:r>
              <a:rPr lang="zh-CN" altLang="en-US" kern="0" smtClean="0">
                <a:latin typeface="微软雅黑" pitchFamily="34" charset="-122"/>
                <a:ea typeface="微软雅黑" pitchFamily="34" charset="-122"/>
              </a:rPr>
              <a:t>多一个</a:t>
            </a:r>
            <a:r>
              <a:rPr lang="en-US" altLang="zh-CN" kern="0" smtClean="0">
                <a:latin typeface="微软雅黑" pitchFamily="34" charset="-122"/>
                <a:ea typeface="微软雅黑" pitchFamily="34" charset="-122"/>
              </a:rPr>
              <a:t>.init</a:t>
            </a:r>
            <a:r>
              <a:rPr lang="zh-CN" altLang="en-US" kern="0" smtClean="0">
                <a:latin typeface="微软雅黑" pitchFamily="34" charset="-122"/>
                <a:ea typeface="微软雅黑" pitchFamily="34" charset="-122"/>
              </a:rPr>
              <a:t>节，用于定义</a:t>
            </a:r>
            <a:r>
              <a:rPr lang="en-US" altLang="zh-CN" kern="0" smtClean="0">
                <a:latin typeface="微软雅黑" pitchFamily="34" charset="-122"/>
                <a:ea typeface="微软雅黑" pitchFamily="34" charset="-122"/>
              </a:rPr>
              <a:t>_init</a:t>
            </a:r>
            <a:r>
              <a:rPr lang="zh-CN" altLang="en-US" kern="0" smtClean="0">
                <a:latin typeface="微软雅黑" pitchFamily="34" charset="-122"/>
                <a:ea typeface="微软雅黑" pitchFamily="34" charset="-122"/>
              </a:rPr>
              <a:t>函数，该函数用来进行可执行目标文件开始执行时的初始化工作</a:t>
            </a:r>
          </a:p>
          <a:p>
            <a:pPr lvl="1">
              <a:lnSpc>
                <a:spcPct val="125000"/>
              </a:lnSpc>
            </a:pPr>
            <a:r>
              <a:rPr lang="zh-CN" altLang="en-US" kern="0" smtClean="0">
                <a:latin typeface="微软雅黑" pitchFamily="34" charset="-122"/>
                <a:ea typeface="微软雅黑" pitchFamily="34" charset="-122"/>
              </a:rPr>
              <a:t>少两</a:t>
            </a:r>
            <a:r>
              <a:rPr lang="en-US" altLang="zh-CN" kern="0" smtClean="0">
                <a:latin typeface="微软雅黑" pitchFamily="34" charset="-122"/>
                <a:ea typeface="微软雅黑" pitchFamily="34" charset="-122"/>
              </a:rPr>
              <a:t>.rel</a:t>
            </a:r>
            <a:r>
              <a:rPr lang="zh-CN" altLang="en-US" kern="0" smtClean="0">
                <a:latin typeface="微软雅黑" pitchFamily="34" charset="-122"/>
                <a:ea typeface="微软雅黑" pitchFamily="34" charset="-122"/>
              </a:rPr>
              <a:t>节（无需重定位）</a:t>
            </a:r>
          </a:p>
          <a:p>
            <a:pPr lvl="1">
              <a:lnSpc>
                <a:spcPct val="125000"/>
              </a:lnSpc>
            </a:pPr>
            <a:r>
              <a:rPr lang="zh-CN" altLang="en-US" kern="0" smtClean="0">
                <a:latin typeface="微软雅黑" pitchFamily="34" charset="-122"/>
                <a:ea typeface="微软雅黑" pitchFamily="34" charset="-122"/>
              </a:rPr>
              <a:t>多一个</a:t>
            </a:r>
            <a:r>
              <a:rPr lang="zh-CN" altLang="en-US" kern="0" smtClean="0">
                <a:solidFill>
                  <a:srgbClr val="FF0000"/>
                </a:solidFill>
                <a:latin typeface="微软雅黑" pitchFamily="34" charset="-122"/>
                <a:ea typeface="微软雅黑" pitchFamily="34" charset="-122"/>
              </a:rPr>
              <a:t>程序头表</a:t>
            </a:r>
            <a:r>
              <a:rPr lang="zh-CN" altLang="en-US" kern="0" smtClean="0">
                <a:latin typeface="微软雅黑" pitchFamily="34" charset="-122"/>
                <a:ea typeface="微软雅黑" pitchFamily="34" charset="-122"/>
              </a:rPr>
              <a:t>，也称</a:t>
            </a:r>
            <a:r>
              <a:rPr lang="zh-CN" altLang="en-US" kern="0" smtClean="0">
                <a:solidFill>
                  <a:srgbClr val="FF0000"/>
                </a:solidFill>
                <a:latin typeface="微软雅黑" pitchFamily="34" charset="-122"/>
                <a:ea typeface="微软雅黑" pitchFamily="34" charset="-122"/>
              </a:rPr>
              <a:t>段头表（</a:t>
            </a:r>
            <a:r>
              <a:rPr lang="en-US" altLang="zh-CN" kern="0" smtClean="0">
                <a:solidFill>
                  <a:srgbClr val="FF0000"/>
                </a:solidFill>
                <a:latin typeface="微软雅黑" pitchFamily="34" charset="-122"/>
                <a:ea typeface="微软雅黑" pitchFamily="34" charset="-122"/>
              </a:rPr>
              <a:t>segment header table</a:t>
            </a:r>
            <a:r>
              <a:rPr lang="zh-CN" altLang="en-US" kern="0" smtClean="0">
                <a:solidFill>
                  <a:srgbClr val="FF0000"/>
                </a:solidFill>
                <a:latin typeface="微软雅黑" pitchFamily="34" charset="-122"/>
                <a:ea typeface="微软雅黑" pitchFamily="34" charset="-122"/>
              </a:rPr>
              <a:t>）</a:t>
            </a:r>
            <a:r>
              <a:rPr lang="zh-CN" altLang="en-US" kern="0" smtClean="0">
                <a:latin typeface="微软雅黑" pitchFamily="34" charset="-122"/>
                <a:ea typeface="微软雅黑" pitchFamily="34" charset="-122"/>
              </a:rPr>
              <a:t>，是一个结构数组</a:t>
            </a:r>
          </a:p>
        </p:txBody>
      </p:sp>
      <p:pic>
        <p:nvPicPr>
          <p:cNvPr id="26" name="Picture 4"/>
          <p:cNvPicPr>
            <a:picLocks noChangeAspect="1" noChangeArrowheads="1"/>
          </p:cNvPicPr>
          <p:nvPr/>
        </p:nvPicPr>
        <p:blipFill>
          <a:blip r:embed="rId2"/>
          <a:srcRect/>
          <a:stretch>
            <a:fillRect/>
          </a:stretch>
        </p:blipFill>
        <p:spPr bwMode="auto">
          <a:xfrm>
            <a:off x="4568825" y="1035050"/>
            <a:ext cx="4575175" cy="5535613"/>
          </a:xfrm>
          <a:prstGeom prst="rect">
            <a:avLst/>
          </a:prstGeom>
          <a:noFill/>
        </p:spPr>
      </p:pic>
      <p:sp>
        <p:nvSpPr>
          <p:cNvPr id="27" name="Rectangle 5"/>
          <p:cNvSpPr>
            <a:spLocks noChangeArrowheads="1"/>
          </p:cNvSpPr>
          <p:nvPr/>
        </p:nvSpPr>
        <p:spPr bwMode="auto">
          <a:xfrm>
            <a:off x="4645025" y="1119188"/>
            <a:ext cx="2278063" cy="2249487"/>
          </a:xfrm>
          <a:prstGeom prst="rect">
            <a:avLst/>
          </a:prstGeom>
          <a:solidFill>
            <a:srgbClr val="BBE0E3">
              <a:alpha val="17999"/>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28" name="Rectangle 6"/>
          <p:cNvSpPr>
            <a:spLocks noChangeArrowheads="1"/>
          </p:cNvSpPr>
          <p:nvPr/>
        </p:nvSpPr>
        <p:spPr bwMode="auto">
          <a:xfrm>
            <a:off x="4630738" y="3352800"/>
            <a:ext cx="2306637" cy="901700"/>
          </a:xfrm>
          <a:prstGeom prst="rect">
            <a:avLst/>
          </a:prstGeom>
          <a:solidFill>
            <a:srgbClr val="FF0000">
              <a:alpha val="13000"/>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29" name="Line 7"/>
          <p:cNvSpPr>
            <a:spLocks noChangeShapeType="1"/>
          </p:cNvSpPr>
          <p:nvPr/>
        </p:nvSpPr>
        <p:spPr bwMode="auto">
          <a:xfrm flipV="1">
            <a:off x="2743200" y="1901825"/>
            <a:ext cx="1871663" cy="3309938"/>
          </a:xfrm>
          <a:prstGeom prst="line">
            <a:avLst/>
          </a:prstGeom>
          <a:noFill/>
          <a:ln w="28575">
            <a:solidFill>
              <a:srgbClr val="FF00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30" name="Rectangle 8"/>
          <p:cNvSpPr>
            <a:spLocks noChangeArrowheads="1"/>
          </p:cNvSpPr>
          <p:nvPr/>
        </p:nvSpPr>
        <p:spPr bwMode="auto">
          <a:xfrm>
            <a:off x="4643438" y="4254500"/>
            <a:ext cx="2265362" cy="2249488"/>
          </a:xfrm>
          <a:prstGeom prst="rect">
            <a:avLst/>
          </a:prstGeom>
          <a:solidFill>
            <a:srgbClr val="993366">
              <a:alpha val="30000"/>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31" name="Rectangle 9"/>
          <p:cNvSpPr>
            <a:spLocks noChangeArrowheads="1"/>
          </p:cNvSpPr>
          <p:nvPr/>
        </p:nvSpPr>
        <p:spPr bwMode="auto">
          <a:xfrm>
            <a:off x="4630738" y="1568450"/>
            <a:ext cx="2292350" cy="436563"/>
          </a:xfrm>
          <a:prstGeom prst="rect">
            <a:avLst/>
          </a:prstGeom>
          <a:solidFill>
            <a:srgbClr val="FFFF00">
              <a:alpha val="27000"/>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32" name="Rectangle 10"/>
          <p:cNvSpPr>
            <a:spLocks noChangeArrowheads="1"/>
          </p:cNvSpPr>
          <p:nvPr/>
        </p:nvSpPr>
        <p:spPr bwMode="auto">
          <a:xfrm>
            <a:off x="4638675" y="2019300"/>
            <a:ext cx="2292350" cy="436563"/>
          </a:xfrm>
          <a:prstGeom prst="rect">
            <a:avLst/>
          </a:prstGeom>
          <a:solidFill>
            <a:srgbClr val="FFFF00">
              <a:alpha val="27000"/>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itchFamily="34" charset="0"/>
              <a:ea typeface="宋体" pitchFamily="2" charset="-122"/>
            </a:endParaRPr>
          </a:p>
        </p:txBody>
      </p:sp>
      <p:sp>
        <p:nvSpPr>
          <p:cNvPr id="33" name="Line 11"/>
          <p:cNvSpPr>
            <a:spLocks noChangeShapeType="1"/>
          </p:cNvSpPr>
          <p:nvPr/>
        </p:nvSpPr>
        <p:spPr bwMode="auto">
          <a:xfrm flipV="1">
            <a:off x="2322513" y="2293938"/>
            <a:ext cx="2351087" cy="944562"/>
          </a:xfrm>
          <a:prstGeom prst="line">
            <a:avLst/>
          </a:prstGeom>
          <a:noFill/>
          <a:ln w="28575">
            <a:solidFill>
              <a:srgbClr val="FF00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Tree>
    <p:extLst>
      <p:ext uri="{BB962C8B-B14F-4D97-AF65-F5344CB8AC3E}">
        <p14:creationId xmlns:p14="http://schemas.microsoft.com/office/powerpoint/2010/main" val="280068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5">
                                            <p:txEl>
                                              <p:pRg st="1" end="1"/>
                                            </p:txEl>
                                          </p:spTgt>
                                        </p:tgtEl>
                                        <p:attrNameLst>
                                          <p:attrName>style.visibility</p:attrName>
                                        </p:attrNameLst>
                                      </p:cBhvr>
                                      <p:to>
                                        <p:strVal val="visible"/>
                                      </p:to>
                                    </p:set>
                                    <p:animEffect transition="in" filter="blinds(horizontal)">
                                      <p:cBhvr>
                                        <p:cTn id="22" dur="500"/>
                                        <p:tgtEl>
                                          <p:spTgt spid="2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
                                            <p:txEl>
                                              <p:pRg st="2" end="2"/>
                                            </p:txEl>
                                          </p:spTgt>
                                        </p:tgtEl>
                                        <p:attrNameLst>
                                          <p:attrName>style.visibility</p:attrName>
                                        </p:attrNameLst>
                                      </p:cBhvr>
                                      <p:to>
                                        <p:strVal val="visible"/>
                                      </p:to>
                                    </p:set>
                                    <p:animEffect transition="in" filter="blinds(horizontal)">
                                      <p:cBhvr>
                                        <p:cTn id="27" dur="500"/>
                                        <p:tgtEl>
                                          <p:spTgt spid="2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
                                            <p:txEl>
                                              <p:pRg st="3" end="3"/>
                                            </p:txEl>
                                          </p:spTgt>
                                        </p:tgtEl>
                                        <p:attrNameLst>
                                          <p:attrName>style.visibility</p:attrName>
                                        </p:attrNameLst>
                                      </p:cBhvr>
                                      <p:to>
                                        <p:strVal val="visible"/>
                                      </p:to>
                                    </p:set>
                                    <p:animEffect transition="in" filter="blinds(horizontal)">
                                      <p:cBhvr>
                                        <p:cTn id="42" dur="500"/>
                                        <p:tgtEl>
                                          <p:spTgt spid="2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5">
                                            <p:txEl>
                                              <p:pRg st="4" end="4"/>
                                            </p:txEl>
                                          </p:spTgt>
                                        </p:tgtEl>
                                        <p:attrNameLst>
                                          <p:attrName>style.visibility</p:attrName>
                                        </p:attrNameLst>
                                      </p:cBhvr>
                                      <p:to>
                                        <p:strVal val="visible"/>
                                      </p:to>
                                    </p:set>
                                    <p:animEffect transition="in" filter="blinds(horizontal)">
                                      <p:cBhvr>
                                        <p:cTn id="47" dur="500"/>
                                        <p:tgtEl>
                                          <p:spTgt spid="2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333904" y="445029"/>
            <a:ext cx="8716962" cy="782638"/>
          </a:xfrm>
          <a:ln/>
        </p:spPr>
        <p:txBody>
          <a:bodyPr/>
          <a:lstStyle/>
          <a:p>
            <a:pPr>
              <a:lnSpc>
                <a:spcPct val="82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Relocation Entries</a:t>
            </a:r>
            <a:endParaRPr lang="en-GB"/>
          </a:p>
        </p:txBody>
      </p:sp>
      <p:sp>
        <p:nvSpPr>
          <p:cNvPr id="19460" name="Text Box 4"/>
          <p:cNvSpPr txBox="1">
            <a:spLocks noChangeArrowheads="1"/>
          </p:cNvSpPr>
          <p:nvPr/>
        </p:nvSpPr>
        <p:spPr bwMode="auto">
          <a:xfrm>
            <a:off x="5715000" y="6551633"/>
            <a:ext cx="2933713" cy="306367"/>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latin typeface="Calibri" pitchFamily="34" charset="0"/>
                <a:ea typeface="msgothic" charset="0"/>
                <a:cs typeface="msgothic" charset="0"/>
              </a:rPr>
              <a:t>Source: </a:t>
            </a:r>
            <a:r>
              <a:rPr lang="en-GB" sz="1400" b="1" err="1" smtClean="0">
                <a:latin typeface="Courier New" pitchFamily="49" charset="0"/>
                <a:ea typeface="msgothic" charset="0"/>
                <a:cs typeface="msgothic" charset="0"/>
              </a:rPr>
              <a:t>objdump</a:t>
            </a:r>
            <a:r>
              <a:rPr lang="en-GB" sz="1400" b="1" smtClean="0">
                <a:latin typeface="Courier New" pitchFamily="49" charset="0"/>
                <a:ea typeface="msgothic" charset="0"/>
                <a:cs typeface="msgothic" charset="0"/>
              </a:rPr>
              <a:t> –r –d </a:t>
            </a:r>
            <a:r>
              <a:rPr lang="en-GB" sz="1400" b="1" err="1" smtClean="0">
                <a:latin typeface="Courier New" pitchFamily="49" charset="0"/>
                <a:ea typeface="msgothic" charset="0"/>
                <a:cs typeface="msgothic" charset="0"/>
              </a:rPr>
              <a:t>main.o</a:t>
            </a:r>
            <a:endParaRPr lang="en-GB" sz="1400" b="1">
              <a:latin typeface="Courier New" pitchFamily="49" charset="0"/>
              <a:ea typeface="msgothic" charset="0"/>
              <a:cs typeface="msgothic" charset="0"/>
            </a:endParaRPr>
          </a:p>
        </p:txBody>
      </p:sp>
      <p:sp>
        <p:nvSpPr>
          <p:cNvPr id="9" name="Text Box 2"/>
          <p:cNvSpPr txBox="1">
            <a:spLocks noChangeArrowheads="1"/>
          </p:cNvSpPr>
          <p:nvPr/>
        </p:nvSpPr>
        <p:spPr bwMode="auto">
          <a:xfrm>
            <a:off x="0" y="3581400"/>
            <a:ext cx="9144000" cy="2790636"/>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a:solidFill>
                  <a:srgbClr val="000000"/>
                </a:solidFill>
                <a:latin typeface="Courier New"/>
                <a:cs typeface="Courier New"/>
              </a:rPr>
              <a:t>0000000000000000 &lt;main&gt;:</a:t>
            </a:r>
          </a:p>
          <a:p>
            <a:r>
              <a:rPr lang="ro-RO" sz="1600">
                <a:solidFill>
                  <a:srgbClr val="000000"/>
                </a:solidFill>
                <a:latin typeface="Courier New"/>
                <a:cs typeface="Courier New"/>
              </a:rPr>
              <a:t>   0:   48 83 ec 08             sub    $0x8,%rsp</a:t>
            </a:r>
          </a:p>
          <a:p>
            <a:r>
              <a:rPr lang="en-US" sz="1600">
                <a:solidFill>
                  <a:srgbClr val="000000"/>
                </a:solidFill>
                <a:latin typeface="Courier New"/>
                <a:cs typeface="Courier New"/>
              </a:rPr>
              <a:t>   4:   be 02 00 00 00          </a:t>
            </a:r>
            <a:r>
              <a:rPr lang="en-US" sz="1600" err="1">
                <a:solidFill>
                  <a:srgbClr val="000000"/>
                </a:solidFill>
                <a:latin typeface="Courier New"/>
                <a:cs typeface="Courier New"/>
              </a:rPr>
              <a:t>mov</a:t>
            </a:r>
            <a:r>
              <a:rPr lang="en-US" sz="1600">
                <a:solidFill>
                  <a:srgbClr val="000000"/>
                </a:solidFill>
                <a:latin typeface="Courier New"/>
                <a:cs typeface="Courier New"/>
              </a:rPr>
              <a:t>    $0x2,%esi</a:t>
            </a:r>
          </a:p>
          <a:p>
            <a:r>
              <a:rPr lang="sk-SK" sz="1600">
                <a:solidFill>
                  <a:srgbClr val="000000"/>
                </a:solidFill>
                <a:latin typeface="Courier New"/>
                <a:cs typeface="Courier New"/>
              </a:rPr>
              <a:t>   9:   bf 00 00 00 00          mov    $0x0,%edi      </a:t>
            </a:r>
            <a:r>
              <a:rPr lang="sk-SK" sz="1600">
                <a:solidFill>
                  <a:srgbClr val="3366FF"/>
                </a:solidFill>
                <a:latin typeface="Courier New"/>
                <a:cs typeface="Courier New"/>
              </a:rPr>
              <a:t># %edi = &amp;array</a:t>
            </a:r>
          </a:p>
          <a:p>
            <a:r>
              <a:rPr lang="en-US" sz="1600">
                <a:solidFill>
                  <a:srgbClr val="000000"/>
                </a:solidFill>
                <a:latin typeface="Courier New"/>
                <a:cs typeface="Courier New"/>
              </a:rPr>
              <a:t>                        </a:t>
            </a:r>
            <a:r>
              <a:rPr lang="en-US" sz="1600">
                <a:solidFill>
                  <a:srgbClr val="FF0000"/>
                </a:solidFill>
                <a:latin typeface="Courier New"/>
                <a:cs typeface="Courier New"/>
              </a:rPr>
              <a:t>a: R_X86_64_32 array          </a:t>
            </a:r>
            <a:r>
              <a:rPr lang="en-US" sz="1600">
                <a:solidFill>
                  <a:srgbClr val="3366FF"/>
                </a:solidFill>
                <a:latin typeface="Courier New"/>
                <a:cs typeface="Courier New"/>
              </a:rPr>
              <a:t># Relocation entry</a:t>
            </a:r>
          </a:p>
          <a:p>
            <a:endParaRPr lang="en-US" sz="1600">
              <a:solidFill>
                <a:srgbClr val="3366FF"/>
              </a:solidFill>
              <a:latin typeface="Courier New"/>
              <a:cs typeface="Courier New"/>
            </a:endParaRPr>
          </a:p>
          <a:p>
            <a:r>
              <a:rPr lang="en-US" sz="1600">
                <a:solidFill>
                  <a:srgbClr val="000000"/>
                </a:solidFill>
                <a:latin typeface="Courier New"/>
                <a:cs typeface="Courier New"/>
              </a:rPr>
              <a:t>   e:   e8 00 00 00 00          </a:t>
            </a:r>
            <a:r>
              <a:rPr lang="en-US" sz="1600" err="1">
                <a:solidFill>
                  <a:srgbClr val="000000"/>
                </a:solidFill>
                <a:latin typeface="Courier New"/>
                <a:cs typeface="Courier New"/>
              </a:rPr>
              <a:t>callq</a:t>
            </a:r>
            <a:r>
              <a:rPr lang="en-US" sz="1600">
                <a:solidFill>
                  <a:srgbClr val="000000"/>
                </a:solidFill>
                <a:latin typeface="Courier New"/>
                <a:cs typeface="Courier New"/>
              </a:rPr>
              <a:t>  13 &lt;main+0x13&gt; </a:t>
            </a:r>
            <a:r>
              <a:rPr lang="en-US" sz="1600">
                <a:solidFill>
                  <a:srgbClr val="3366FF"/>
                </a:solidFill>
                <a:latin typeface="Courier New"/>
                <a:cs typeface="Courier New"/>
              </a:rPr>
              <a:t># sum()</a:t>
            </a:r>
          </a:p>
          <a:p>
            <a:r>
              <a:rPr lang="en-US" sz="1600">
                <a:solidFill>
                  <a:srgbClr val="000000"/>
                </a:solidFill>
                <a:latin typeface="Courier New"/>
                <a:cs typeface="Courier New"/>
              </a:rPr>
              <a:t>                        </a:t>
            </a:r>
            <a:r>
              <a:rPr lang="en-US" sz="1600">
                <a:solidFill>
                  <a:srgbClr val="FF0000"/>
                </a:solidFill>
                <a:latin typeface="Courier New"/>
                <a:cs typeface="Courier New"/>
              </a:rPr>
              <a:t>f: R_X86_64_PC32 sum-0x4      </a:t>
            </a:r>
            <a:r>
              <a:rPr lang="en-US" sz="1600">
                <a:solidFill>
                  <a:srgbClr val="3366FF"/>
                </a:solidFill>
                <a:latin typeface="Courier New"/>
                <a:cs typeface="Courier New"/>
              </a:rPr>
              <a:t># Relocation entry</a:t>
            </a:r>
          </a:p>
          <a:p>
            <a:r>
              <a:rPr lang="en-US" sz="1600">
                <a:solidFill>
                  <a:srgbClr val="000000"/>
                </a:solidFill>
                <a:latin typeface="Courier New"/>
                <a:cs typeface="Courier New"/>
              </a:rPr>
              <a:t>  13:   48 83 c4 08             add    $0x8,%rsp</a:t>
            </a:r>
          </a:p>
          <a:p>
            <a:r>
              <a:rPr lang="en-US" sz="1600">
                <a:solidFill>
                  <a:srgbClr val="000000"/>
                </a:solidFill>
                <a:latin typeface="Courier New"/>
                <a:cs typeface="Courier New"/>
              </a:rPr>
              <a:t>  17:   c3                      </a:t>
            </a:r>
            <a:r>
              <a:rPr lang="en-US" sz="1600" err="1">
                <a:solidFill>
                  <a:srgbClr val="000000"/>
                </a:solidFill>
                <a:latin typeface="Courier New"/>
                <a:cs typeface="Courier New"/>
              </a:rPr>
              <a:t>retq</a:t>
            </a:r>
            <a:endParaRPr lang="en-US" sz="1600">
              <a:solidFill>
                <a:srgbClr val="000000"/>
              </a:solidFill>
              <a:latin typeface="Courier New"/>
              <a:cs typeface="Courier New"/>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a:latin typeface="Courier New"/>
              <a:ea typeface="msgothic" charset="0"/>
              <a:cs typeface="Courier New"/>
            </a:endParaRPr>
          </a:p>
        </p:txBody>
      </p:sp>
      <p:sp>
        <p:nvSpPr>
          <p:cNvPr id="13" name="Rectangle 3"/>
          <p:cNvSpPr>
            <a:spLocks noChangeArrowheads="1"/>
          </p:cNvSpPr>
          <p:nvPr/>
        </p:nvSpPr>
        <p:spPr bwMode="auto">
          <a:xfrm>
            <a:off x="8067113" y="6014373"/>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itchFamily="49" charset="0"/>
                <a:ea typeface="msgothic" charset="0"/>
                <a:cs typeface="msgothic" charset="0"/>
              </a:rPr>
              <a:t>main.o</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14" name="Rectangle 2"/>
          <p:cNvSpPr>
            <a:spLocks noChangeArrowheads="1"/>
          </p:cNvSpPr>
          <p:nvPr/>
        </p:nvSpPr>
        <p:spPr bwMode="auto">
          <a:xfrm>
            <a:off x="118002" y="1219200"/>
            <a:ext cx="4149198" cy="2310506"/>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hu-HU" sz="1800" smtClean="0">
                <a:solidFill>
                  <a:srgbClr val="2D961E"/>
                </a:solidFill>
                <a:latin typeface="Courier New"/>
                <a:cs typeface="Courier New"/>
              </a:rPr>
              <a:t>int</a:t>
            </a:r>
            <a:r>
              <a:rPr lang="hu-HU" sz="1800" smtClean="0">
                <a:solidFill>
                  <a:srgbClr val="000000"/>
                </a:solidFill>
                <a:latin typeface="Courier New"/>
                <a:cs typeface="Courier New"/>
              </a:rPr>
              <a:t> </a:t>
            </a:r>
            <a:r>
              <a:rPr lang="hu-HU" sz="1800">
                <a:solidFill>
                  <a:srgbClr val="C1651C"/>
                </a:solidFill>
                <a:latin typeface="Courier New"/>
                <a:cs typeface="Courier New"/>
              </a:rPr>
              <a:t>array</a:t>
            </a:r>
            <a:r>
              <a:rPr lang="hu-HU" sz="1800">
                <a:solidFill>
                  <a:srgbClr val="000000"/>
                </a:solidFill>
                <a:latin typeface="Courier New"/>
                <a:cs typeface="Courier New"/>
              </a:rPr>
              <a:t>[2] = {1, 2};</a:t>
            </a:r>
          </a:p>
          <a:p>
            <a:endParaRPr lang="hu-HU" sz="1800">
              <a:solidFill>
                <a:srgbClr val="000000"/>
              </a:solidFill>
              <a:latin typeface="Courier New"/>
              <a:cs typeface="Courier New"/>
            </a:endParaRPr>
          </a:p>
          <a:p>
            <a:r>
              <a:rPr lang="en-US" sz="1800" err="1">
                <a:solidFill>
                  <a:srgbClr val="2D961E"/>
                </a:solidFill>
                <a:latin typeface="Courier New"/>
                <a:cs typeface="Courier New"/>
              </a:rPr>
              <a:t>int</a:t>
            </a:r>
            <a:r>
              <a:rPr lang="en-US" sz="1800">
                <a:solidFill>
                  <a:srgbClr val="000000"/>
                </a:solidFill>
                <a:latin typeface="Courier New"/>
                <a:cs typeface="Courier New"/>
              </a:rPr>
              <a:t> </a:t>
            </a:r>
            <a:r>
              <a:rPr lang="en-US" sz="1800" smtClean="0">
                <a:solidFill>
                  <a:srgbClr val="4A00FF"/>
                </a:solidFill>
                <a:latin typeface="Courier New"/>
                <a:cs typeface="Courier New"/>
              </a:rPr>
              <a:t>main</a:t>
            </a:r>
            <a:r>
              <a:rPr lang="en-US" sz="1800" smtClean="0">
                <a:solidFill>
                  <a:srgbClr val="000000"/>
                </a:solidFill>
                <a:latin typeface="Courier New"/>
                <a:cs typeface="Courier New"/>
              </a:rPr>
              <a:t>(</a:t>
            </a:r>
            <a:r>
              <a:rPr lang="en-US" sz="1800" err="1" smtClean="0">
                <a:solidFill>
                  <a:srgbClr val="000000"/>
                </a:solidFill>
                <a:latin typeface="Courier New"/>
                <a:cs typeface="Courier New"/>
              </a:rPr>
              <a:t>int</a:t>
            </a:r>
            <a:r>
              <a:rPr lang="en-US" sz="1800" smtClean="0">
                <a:solidFill>
                  <a:srgbClr val="000000"/>
                </a:solidFill>
                <a:latin typeface="Courier New"/>
                <a:cs typeface="Courier New"/>
              </a:rPr>
              <a:t> </a:t>
            </a:r>
            <a:r>
              <a:rPr lang="en-US" sz="1800" err="1" smtClean="0">
                <a:solidFill>
                  <a:srgbClr val="000000"/>
                </a:solidFill>
                <a:latin typeface="Courier New"/>
                <a:cs typeface="Courier New"/>
              </a:rPr>
              <a:t>argc</a:t>
            </a:r>
            <a:r>
              <a:rPr lang="en-US" sz="1800" smtClean="0">
                <a:solidFill>
                  <a:srgbClr val="000000"/>
                </a:solidFill>
                <a:latin typeface="Courier New"/>
                <a:cs typeface="Courier New"/>
              </a:rPr>
              <a:t>, char** </a:t>
            </a:r>
            <a:r>
              <a:rPr lang="en-US" sz="1800" err="1" smtClean="0">
                <a:solidFill>
                  <a:srgbClr val="000000"/>
                </a:solidFill>
                <a:latin typeface="Courier New"/>
                <a:cs typeface="Courier New"/>
              </a:rPr>
              <a:t>argv</a:t>
            </a:r>
            <a:r>
              <a:rPr lang="en-US" sz="1800" smtClean="0">
                <a:solidFill>
                  <a:srgbClr val="000000"/>
                </a:solidFill>
                <a:latin typeface="Courier New"/>
                <a:cs typeface="Courier New"/>
              </a:rPr>
              <a:t>)</a:t>
            </a:r>
            <a:endParaRPr lang="en-US" sz="1800">
              <a:solidFill>
                <a:srgbClr val="000000"/>
              </a:solidFill>
              <a:latin typeface="Courier New"/>
              <a:cs typeface="Courier New"/>
            </a:endParaRP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2D961E"/>
                </a:solidFill>
                <a:latin typeface="Courier New"/>
                <a:cs typeface="Courier New"/>
              </a:rPr>
              <a:t>int</a:t>
            </a:r>
            <a:r>
              <a:rPr lang="fr-FR" sz="1800">
                <a:solidFill>
                  <a:srgbClr val="000000"/>
                </a:solidFill>
                <a:latin typeface="Courier New"/>
                <a:cs typeface="Courier New"/>
              </a:rPr>
              <a:t> </a:t>
            </a:r>
            <a:r>
              <a:rPr lang="fr-FR" sz="1800">
                <a:solidFill>
                  <a:srgbClr val="C1651C"/>
                </a:solidFill>
                <a:latin typeface="Courier New"/>
                <a:cs typeface="Courier New"/>
              </a:rPr>
              <a:t>val</a:t>
            </a:r>
            <a:r>
              <a:rPr lang="fr-FR" sz="1800">
                <a:solidFill>
                  <a:srgbClr val="000000"/>
                </a:solidFill>
                <a:latin typeface="Courier New"/>
                <a:cs typeface="Courier New"/>
              </a:rPr>
              <a:t> = </a:t>
            </a:r>
            <a:r>
              <a:rPr lang="fr-FR" sz="1800" err="1">
                <a:solidFill>
                  <a:srgbClr val="000000"/>
                </a:solidFill>
                <a:latin typeface="Courier New"/>
                <a:cs typeface="Courier New"/>
              </a:rPr>
              <a:t>sum</a:t>
            </a:r>
            <a:r>
              <a:rPr lang="fr-FR" sz="1800">
                <a:solidFill>
                  <a:srgbClr val="000000"/>
                </a:solidFill>
                <a:latin typeface="Courier New"/>
                <a:cs typeface="Courier New"/>
              </a:rPr>
              <a:t>(</a:t>
            </a:r>
            <a:r>
              <a:rPr lang="fr-FR" sz="1800" err="1">
                <a:solidFill>
                  <a:srgbClr val="000000"/>
                </a:solidFill>
                <a:latin typeface="Courier New"/>
                <a:cs typeface="Courier New"/>
              </a:rPr>
              <a:t>array</a:t>
            </a:r>
            <a:r>
              <a:rPr lang="fr-FR" sz="1800">
                <a:solidFill>
                  <a:srgbClr val="000000"/>
                </a:solidFill>
                <a:latin typeface="Courier New"/>
                <a:cs typeface="Courier New"/>
              </a:rPr>
              <a:t>, 2);</a:t>
            </a:r>
          </a:p>
          <a:p>
            <a:r>
              <a:rPr lang="fr-FR" sz="1800">
                <a:solidFill>
                  <a:srgbClr val="000000"/>
                </a:solidFill>
                <a:latin typeface="Courier New"/>
                <a:cs typeface="Courier New"/>
              </a:rPr>
              <a:t>    </a:t>
            </a:r>
            <a:r>
              <a:rPr lang="fr-FR" sz="1800">
                <a:solidFill>
                  <a:srgbClr val="C200FF"/>
                </a:solidFill>
                <a:latin typeface="Courier New"/>
                <a:cs typeface="Courier New"/>
              </a:rPr>
              <a:t>return</a:t>
            </a:r>
            <a:r>
              <a:rPr lang="fr-FR" sz="1800">
                <a:solidFill>
                  <a:srgbClr val="000000"/>
                </a:solidFill>
                <a:latin typeface="Courier New"/>
                <a:cs typeface="Courier New"/>
              </a:rPr>
              <a:t> val;</a:t>
            </a:r>
          </a:p>
          <a:p>
            <a:r>
              <a:rPr lang="fr-FR" sz="1800">
                <a:solidFill>
                  <a:srgbClr val="000000"/>
                </a:solidFill>
                <a:latin typeface="Courier New"/>
                <a:cs typeface="Courier New"/>
              </a:rPr>
              <a:t>}</a:t>
            </a:r>
            <a:endParaRPr lang="en-US" sz="1800">
              <a:latin typeface="Courier New"/>
              <a:cs typeface="Courier New"/>
            </a:endParaRPr>
          </a:p>
        </p:txBody>
      </p:sp>
      <p:sp>
        <p:nvSpPr>
          <p:cNvPr id="15" name="Rectangle 3"/>
          <p:cNvSpPr>
            <a:spLocks noChangeArrowheads="1"/>
          </p:cNvSpPr>
          <p:nvPr/>
        </p:nvSpPr>
        <p:spPr bwMode="auto">
          <a:xfrm>
            <a:off x="3199906" y="3167984"/>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8" name="Line 41"/>
          <p:cNvSpPr>
            <a:spLocks noChangeShapeType="1"/>
          </p:cNvSpPr>
          <p:nvPr/>
        </p:nvSpPr>
        <p:spPr bwMode="auto">
          <a:xfrm flipH="1">
            <a:off x="6019800" y="3167984"/>
            <a:ext cx="457200" cy="1251616"/>
          </a:xfrm>
          <a:prstGeom prst="line">
            <a:avLst/>
          </a:prstGeom>
          <a:noFill/>
          <a:ln w="38100">
            <a:solidFill>
              <a:srgbClr val="FF00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10" name="Line 41"/>
          <p:cNvSpPr>
            <a:spLocks noChangeShapeType="1"/>
          </p:cNvSpPr>
          <p:nvPr/>
        </p:nvSpPr>
        <p:spPr bwMode="auto">
          <a:xfrm flipH="1">
            <a:off x="6400800" y="3167984"/>
            <a:ext cx="228600" cy="1808734"/>
          </a:xfrm>
          <a:prstGeom prst="line">
            <a:avLst/>
          </a:prstGeom>
          <a:noFill/>
          <a:ln w="38100">
            <a:solidFill>
              <a:srgbClr val="FF00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2" name="TextBox 1"/>
          <p:cNvSpPr txBox="1"/>
          <p:nvPr/>
        </p:nvSpPr>
        <p:spPr>
          <a:xfrm>
            <a:off x="6188413" y="2787134"/>
            <a:ext cx="881973" cy="369332"/>
          </a:xfrm>
          <a:prstGeom prst="rect">
            <a:avLst/>
          </a:prstGeom>
          <a:noFill/>
        </p:spPr>
        <p:txBody>
          <a:bodyPr wrap="none" rtlCol="0">
            <a:spAutoFit/>
          </a:bodyPr>
          <a:lstStyle/>
          <a:p>
            <a:r>
              <a:rPr lang="zh-CN" altLang="en-US" sz="1800" dirty="0">
                <a:solidFill>
                  <a:srgbClr val="FF0000"/>
                </a:solidFill>
                <a:latin typeface="Calibri" pitchFamily="34" charset="0"/>
              </a:rPr>
              <a:t>重定位</a:t>
            </a:r>
            <a:endParaRPr lang="zh-CN" altLang="en-US" sz="1800" dirty="0" smtClean="0">
              <a:solidFill>
                <a:srgbClr val="FF0000"/>
              </a:solidFill>
              <a:latin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250826" y="152400"/>
            <a:ext cx="8918575" cy="1135063"/>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Relocated .text section</a:t>
            </a:r>
            <a:endParaRPr lang="en-GB" dirty="0"/>
          </a:p>
        </p:txBody>
      </p:sp>
      <p:sp>
        <p:nvSpPr>
          <p:cNvPr id="4" name="Rectangle 2"/>
          <p:cNvSpPr>
            <a:spLocks noChangeArrowheads="1"/>
          </p:cNvSpPr>
          <p:nvPr/>
        </p:nvSpPr>
        <p:spPr bwMode="auto">
          <a:xfrm>
            <a:off x="152400" y="3200400"/>
            <a:ext cx="181758" cy="328424"/>
          </a:xfrm>
          <a:prstGeom prst="rect">
            <a:avLst/>
          </a:prstGeom>
          <a:solidFill>
            <a:schemeClr val="bg1">
              <a:lumMod val="95000"/>
            </a:schemeClr>
          </a:solidFill>
          <a:ln w="1260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600">
              <a:latin typeface="Courier New" pitchFamily="49" charset="0"/>
              <a:ea typeface="msgothic" charset="0"/>
              <a:cs typeface="msgothic" charset="0"/>
            </a:endParaRPr>
          </a:p>
        </p:txBody>
      </p:sp>
      <p:sp>
        <p:nvSpPr>
          <p:cNvPr id="6" name="Text Box 2"/>
          <p:cNvSpPr txBox="1">
            <a:spLocks noChangeArrowheads="1"/>
          </p:cNvSpPr>
          <p:nvPr/>
        </p:nvSpPr>
        <p:spPr bwMode="auto">
          <a:xfrm>
            <a:off x="76200" y="1330888"/>
            <a:ext cx="9017001" cy="4526497"/>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r>
              <a:rPr lang="fr-FR" sz="1600" dirty="0">
                <a:solidFill>
                  <a:srgbClr val="000000"/>
                </a:solidFill>
                <a:latin typeface="Courier New"/>
                <a:cs typeface="Courier New"/>
              </a:rPr>
              <a:t>00000000004004d0 &lt;main&gt;:</a:t>
            </a:r>
          </a:p>
          <a:p>
            <a:r>
              <a:rPr lang="ro-RO" sz="1600" dirty="0">
                <a:solidFill>
                  <a:srgbClr val="000000"/>
                </a:solidFill>
                <a:latin typeface="Courier New"/>
                <a:cs typeface="Courier New"/>
              </a:rPr>
              <a:t>  4004d0:       48 83 </a:t>
            </a:r>
            <a:r>
              <a:rPr lang="ro-RO" sz="1600" dirty="0" err="1">
                <a:solidFill>
                  <a:srgbClr val="000000"/>
                </a:solidFill>
                <a:latin typeface="Courier New"/>
                <a:cs typeface="Courier New"/>
              </a:rPr>
              <a:t>ec</a:t>
            </a:r>
            <a:r>
              <a:rPr lang="ro-RO" sz="1600" dirty="0">
                <a:solidFill>
                  <a:srgbClr val="000000"/>
                </a:solidFill>
                <a:latin typeface="Courier New"/>
                <a:cs typeface="Courier New"/>
              </a:rPr>
              <a:t> 08       </a:t>
            </a:r>
            <a:r>
              <a:rPr lang="ro-RO" sz="1600" dirty="0" smtClean="0">
                <a:solidFill>
                  <a:srgbClr val="000000"/>
                </a:solidFill>
                <a:latin typeface="Courier New"/>
                <a:cs typeface="Courier New"/>
              </a:rPr>
              <a:t>sub    </a:t>
            </a:r>
            <a:r>
              <a:rPr lang="ro-RO" sz="1600" dirty="0">
                <a:solidFill>
                  <a:srgbClr val="000000"/>
                </a:solidFill>
                <a:latin typeface="Courier New"/>
                <a:cs typeface="Courier New"/>
              </a:rPr>
              <a:t>$0x8,%rsp</a:t>
            </a:r>
          </a:p>
          <a:p>
            <a:r>
              <a:rPr lang="en-US" sz="1600" dirty="0">
                <a:solidFill>
                  <a:srgbClr val="000000"/>
                </a:solidFill>
                <a:latin typeface="Courier New"/>
                <a:cs typeface="Courier New"/>
              </a:rPr>
              <a:t>  4004d4:       be 02 00 00 00    </a:t>
            </a:r>
            <a:r>
              <a:rPr lang="en-US" sz="1600" dirty="0" err="1" smtClean="0">
                <a:solidFill>
                  <a:srgbClr val="000000"/>
                </a:solidFill>
                <a:latin typeface="Courier New"/>
                <a:cs typeface="Courier New"/>
              </a:rPr>
              <a:t>mov</a:t>
            </a:r>
            <a:r>
              <a:rPr lang="en-US" sz="1600" dirty="0" smtClean="0">
                <a:solidFill>
                  <a:srgbClr val="000000"/>
                </a:solidFill>
                <a:latin typeface="Courier New"/>
                <a:cs typeface="Courier New"/>
              </a:rPr>
              <a:t>    </a:t>
            </a:r>
            <a:r>
              <a:rPr lang="en-US" sz="1600" dirty="0">
                <a:solidFill>
                  <a:srgbClr val="000000"/>
                </a:solidFill>
                <a:latin typeface="Courier New"/>
                <a:cs typeface="Courier New"/>
              </a:rPr>
              <a:t>$0x2,%esi</a:t>
            </a:r>
          </a:p>
          <a:p>
            <a:r>
              <a:rPr lang="sk-SK" sz="1600" dirty="0" smtClean="0">
                <a:solidFill>
                  <a:srgbClr val="000000"/>
                </a:solidFill>
                <a:latin typeface="Courier New"/>
                <a:cs typeface="Courier New"/>
              </a:rPr>
              <a:t>  4004d9</a:t>
            </a:r>
            <a:r>
              <a:rPr lang="sk-SK" sz="1600" dirty="0">
                <a:solidFill>
                  <a:srgbClr val="000000"/>
                </a:solidFill>
                <a:latin typeface="Courier New"/>
                <a:cs typeface="Courier New"/>
              </a:rPr>
              <a:t>:       </a:t>
            </a:r>
            <a:r>
              <a:rPr lang="sk-SK" sz="1600" dirty="0" err="1">
                <a:solidFill>
                  <a:srgbClr val="000000"/>
                </a:solidFill>
                <a:latin typeface="Courier New"/>
                <a:cs typeface="Courier New"/>
              </a:rPr>
              <a:t>bf</a:t>
            </a:r>
            <a:r>
              <a:rPr lang="sk-SK" sz="1600" dirty="0">
                <a:solidFill>
                  <a:srgbClr val="000000"/>
                </a:solidFill>
                <a:latin typeface="Courier New"/>
                <a:cs typeface="Courier New"/>
              </a:rPr>
              <a:t> 18 10 60 00    </a:t>
            </a:r>
            <a:r>
              <a:rPr lang="sk-SK" sz="1600" dirty="0" err="1" smtClean="0">
                <a:solidFill>
                  <a:srgbClr val="000000"/>
                </a:solidFill>
                <a:latin typeface="Courier New"/>
                <a:cs typeface="Courier New"/>
              </a:rPr>
              <a:t>mov</a:t>
            </a:r>
            <a:r>
              <a:rPr lang="sk-SK" sz="1600" dirty="0" smtClean="0">
                <a:solidFill>
                  <a:srgbClr val="000000"/>
                </a:solidFill>
                <a:latin typeface="Courier New"/>
                <a:cs typeface="Courier New"/>
              </a:rPr>
              <a:t>    </a:t>
            </a:r>
            <a:r>
              <a:rPr lang="sk-SK" sz="1600" dirty="0">
                <a:solidFill>
                  <a:srgbClr val="7030A0"/>
                </a:solidFill>
                <a:latin typeface="Courier New"/>
                <a:cs typeface="Courier New"/>
              </a:rPr>
              <a:t>$0x601018</a:t>
            </a:r>
            <a:r>
              <a:rPr lang="sk-SK" sz="1600" dirty="0">
                <a:solidFill>
                  <a:srgbClr val="000000"/>
                </a:solidFill>
                <a:latin typeface="Courier New"/>
                <a:cs typeface="Courier New"/>
              </a:rPr>
              <a:t>,%edi  </a:t>
            </a:r>
            <a:r>
              <a:rPr lang="sk-SK" sz="1600" dirty="0">
                <a:latin typeface="Courier New"/>
                <a:cs typeface="Courier New"/>
              </a:rPr>
              <a:t># %</a:t>
            </a:r>
            <a:r>
              <a:rPr lang="sk-SK" sz="1600" dirty="0" err="1">
                <a:latin typeface="Courier New"/>
                <a:cs typeface="Courier New"/>
              </a:rPr>
              <a:t>edi</a:t>
            </a:r>
            <a:r>
              <a:rPr lang="sk-SK" sz="1600" dirty="0">
                <a:latin typeface="Courier New"/>
                <a:cs typeface="Courier New"/>
              </a:rPr>
              <a:t> = &amp;</a:t>
            </a:r>
            <a:r>
              <a:rPr lang="sk-SK" sz="1600" dirty="0" err="1">
                <a:latin typeface="Courier New"/>
                <a:cs typeface="Courier New"/>
              </a:rPr>
              <a:t>array</a:t>
            </a:r>
            <a:endParaRPr lang="sk-SK" sz="1600" dirty="0">
              <a:latin typeface="Courier New"/>
              <a:cs typeface="Courier New"/>
            </a:endParaRPr>
          </a:p>
          <a:p>
            <a:r>
              <a:rPr lang="en-US" sz="1600" dirty="0" smtClean="0">
                <a:solidFill>
                  <a:srgbClr val="000000"/>
                </a:solidFill>
                <a:latin typeface="Courier New"/>
                <a:cs typeface="Courier New"/>
              </a:rPr>
              <a:t>  4004de</a:t>
            </a:r>
            <a:r>
              <a:rPr lang="en-US" sz="1600" dirty="0">
                <a:solidFill>
                  <a:srgbClr val="000000"/>
                </a:solidFill>
                <a:latin typeface="Courier New"/>
                <a:cs typeface="Courier New"/>
              </a:rPr>
              <a:t>:       e8 </a:t>
            </a:r>
            <a:r>
              <a:rPr lang="en-US" sz="1600" dirty="0">
                <a:solidFill>
                  <a:schemeClr val="accent1"/>
                </a:solidFill>
                <a:latin typeface="Courier New"/>
                <a:cs typeface="Courier New"/>
              </a:rPr>
              <a:t>05 00 00 00    </a:t>
            </a:r>
            <a:r>
              <a:rPr lang="en-US" sz="1600" dirty="0" err="1" smtClean="0">
                <a:solidFill>
                  <a:srgbClr val="000000"/>
                </a:solidFill>
                <a:latin typeface="Courier New"/>
                <a:cs typeface="Courier New"/>
              </a:rPr>
              <a:t>callq</a:t>
            </a:r>
            <a:r>
              <a:rPr lang="en-US" sz="1600" dirty="0" smtClean="0">
                <a:solidFill>
                  <a:srgbClr val="000000"/>
                </a:solidFill>
                <a:latin typeface="Courier New"/>
                <a:cs typeface="Courier New"/>
              </a:rPr>
              <a:t>  </a:t>
            </a:r>
            <a:r>
              <a:rPr lang="en-US" sz="1600" dirty="0">
                <a:solidFill>
                  <a:srgbClr val="FF0000"/>
                </a:solidFill>
                <a:latin typeface="Courier New"/>
                <a:cs typeface="Courier New"/>
              </a:rPr>
              <a:t>4004e8 </a:t>
            </a:r>
            <a:r>
              <a:rPr lang="en-US" sz="1600" dirty="0">
                <a:solidFill>
                  <a:srgbClr val="000000"/>
                </a:solidFill>
                <a:latin typeface="Courier New"/>
                <a:cs typeface="Courier New"/>
              </a:rPr>
              <a:t>&lt;sum&gt;    # sum()</a:t>
            </a:r>
          </a:p>
          <a:p>
            <a:r>
              <a:rPr lang="en-US" sz="1600" dirty="0" smtClean="0">
                <a:solidFill>
                  <a:srgbClr val="000000"/>
                </a:solidFill>
                <a:latin typeface="Courier New"/>
                <a:cs typeface="Courier New"/>
              </a:rPr>
              <a:t>  </a:t>
            </a:r>
            <a:r>
              <a:rPr lang="en-US" sz="1600" dirty="0" smtClean="0">
                <a:solidFill>
                  <a:srgbClr val="3366FF"/>
                </a:solidFill>
                <a:latin typeface="Courier New"/>
                <a:cs typeface="Courier New"/>
              </a:rPr>
              <a:t>4004e3</a:t>
            </a:r>
            <a:r>
              <a:rPr lang="en-US" sz="1600" dirty="0">
                <a:solidFill>
                  <a:srgbClr val="000000"/>
                </a:solidFill>
                <a:latin typeface="Courier New"/>
                <a:cs typeface="Courier New"/>
              </a:rPr>
              <a:t>:       48 83 c4 08       </a:t>
            </a:r>
            <a:r>
              <a:rPr lang="en-US" sz="1600" dirty="0" smtClean="0">
                <a:solidFill>
                  <a:srgbClr val="000000"/>
                </a:solidFill>
                <a:latin typeface="Courier New"/>
                <a:cs typeface="Courier New"/>
              </a:rPr>
              <a:t>add    </a:t>
            </a:r>
            <a:r>
              <a:rPr lang="en-US" sz="1600" dirty="0">
                <a:solidFill>
                  <a:srgbClr val="000000"/>
                </a:solidFill>
                <a:latin typeface="Courier New"/>
                <a:cs typeface="Courier New"/>
              </a:rPr>
              <a:t>$0x8,%rsp</a:t>
            </a:r>
          </a:p>
          <a:p>
            <a:r>
              <a:rPr lang="en-US" sz="1600" dirty="0">
                <a:solidFill>
                  <a:srgbClr val="000000"/>
                </a:solidFill>
                <a:latin typeface="Courier New"/>
                <a:cs typeface="Courier New"/>
              </a:rPr>
              <a:t>  4004e7:       c3                </a:t>
            </a:r>
            <a:r>
              <a:rPr lang="en-US" sz="1600" dirty="0" err="1" smtClean="0">
                <a:solidFill>
                  <a:srgbClr val="000000"/>
                </a:solidFill>
                <a:latin typeface="Courier New"/>
                <a:cs typeface="Courier New"/>
              </a:rPr>
              <a:t>retq</a:t>
            </a:r>
            <a:endParaRPr lang="en-US" sz="1600" dirty="0">
              <a:solidFill>
                <a:srgbClr val="000000"/>
              </a:solidFill>
              <a:latin typeface="Courier New"/>
              <a:cs typeface="Courier New"/>
            </a:endParaRPr>
          </a:p>
          <a:p>
            <a:endParaRPr lang="en-US" sz="1600" dirty="0">
              <a:solidFill>
                <a:srgbClr val="000000"/>
              </a:solidFill>
              <a:latin typeface="Courier New"/>
              <a:cs typeface="Courier New"/>
            </a:endParaRPr>
          </a:p>
          <a:p>
            <a:r>
              <a:rPr lang="en-US" sz="1600" dirty="0">
                <a:solidFill>
                  <a:srgbClr val="000000"/>
                </a:solidFill>
                <a:latin typeface="Courier New"/>
                <a:cs typeface="Courier New"/>
              </a:rPr>
              <a:t>00000000004004e8 &lt;sum&gt;:</a:t>
            </a:r>
          </a:p>
          <a:p>
            <a:r>
              <a:rPr lang="sk-SK" sz="1600" dirty="0">
                <a:solidFill>
                  <a:srgbClr val="000000"/>
                </a:solidFill>
                <a:latin typeface="Courier New"/>
                <a:cs typeface="Courier New"/>
              </a:rPr>
              <a:t>  </a:t>
            </a:r>
            <a:r>
              <a:rPr lang="sk-SK" sz="1600" dirty="0">
                <a:solidFill>
                  <a:srgbClr val="FF0000"/>
                </a:solidFill>
                <a:latin typeface="Courier New"/>
                <a:cs typeface="Courier New"/>
              </a:rPr>
              <a:t>4004e8</a:t>
            </a:r>
            <a:r>
              <a:rPr lang="sk-SK" sz="1600" dirty="0">
                <a:solidFill>
                  <a:srgbClr val="000000"/>
                </a:solidFill>
                <a:latin typeface="Courier New"/>
                <a:cs typeface="Courier New"/>
              </a:rPr>
              <a:t>:       b8 00 00 00 00          </a:t>
            </a:r>
            <a:r>
              <a:rPr lang="sk-SK" sz="1600" dirty="0" err="1">
                <a:solidFill>
                  <a:srgbClr val="000000"/>
                </a:solidFill>
                <a:latin typeface="Courier New"/>
                <a:cs typeface="Courier New"/>
              </a:rPr>
              <a:t>mov</a:t>
            </a:r>
            <a:r>
              <a:rPr lang="sk-SK" sz="1600" dirty="0">
                <a:solidFill>
                  <a:srgbClr val="000000"/>
                </a:solidFill>
                <a:latin typeface="Courier New"/>
                <a:cs typeface="Courier New"/>
              </a:rPr>
              <a:t>    $0x0,%eax</a:t>
            </a:r>
          </a:p>
          <a:p>
            <a:r>
              <a:rPr lang="sk-SK" sz="1600" dirty="0">
                <a:solidFill>
                  <a:srgbClr val="000000"/>
                </a:solidFill>
                <a:latin typeface="Courier New"/>
                <a:cs typeface="Courier New"/>
              </a:rPr>
              <a:t>  4004ed:       ba 00 00 00 00          </a:t>
            </a:r>
            <a:r>
              <a:rPr lang="sk-SK" sz="1600" dirty="0" err="1">
                <a:solidFill>
                  <a:srgbClr val="000000"/>
                </a:solidFill>
                <a:latin typeface="Courier New"/>
                <a:cs typeface="Courier New"/>
              </a:rPr>
              <a:t>mov</a:t>
            </a:r>
            <a:r>
              <a:rPr lang="sk-SK" sz="1600" dirty="0">
                <a:solidFill>
                  <a:srgbClr val="000000"/>
                </a:solidFill>
                <a:latin typeface="Courier New"/>
                <a:cs typeface="Courier New"/>
              </a:rPr>
              <a:t>    $0x0,%edx</a:t>
            </a:r>
          </a:p>
          <a:p>
            <a:r>
              <a:rPr lang="cs-CZ" sz="1600" dirty="0">
                <a:solidFill>
                  <a:srgbClr val="000000"/>
                </a:solidFill>
                <a:latin typeface="Courier New"/>
                <a:cs typeface="Courier New"/>
              </a:rPr>
              <a:t>  4004f2:       </a:t>
            </a:r>
            <a:r>
              <a:rPr lang="cs-CZ" sz="1600" dirty="0" err="1">
                <a:solidFill>
                  <a:srgbClr val="000000"/>
                </a:solidFill>
                <a:latin typeface="Courier New"/>
                <a:cs typeface="Courier New"/>
              </a:rPr>
              <a:t>eb</a:t>
            </a:r>
            <a:r>
              <a:rPr lang="cs-CZ" sz="1600" dirty="0">
                <a:solidFill>
                  <a:srgbClr val="000000"/>
                </a:solidFill>
                <a:latin typeface="Courier New"/>
                <a:cs typeface="Courier New"/>
              </a:rPr>
              <a:t> 09                   </a:t>
            </a:r>
            <a:r>
              <a:rPr lang="cs-CZ" sz="1600" dirty="0" err="1">
                <a:solidFill>
                  <a:srgbClr val="000000"/>
                </a:solidFill>
                <a:latin typeface="Courier New"/>
                <a:cs typeface="Courier New"/>
              </a:rPr>
              <a:t>jmp</a:t>
            </a:r>
            <a:r>
              <a:rPr lang="cs-CZ" sz="1600" dirty="0">
                <a:solidFill>
                  <a:srgbClr val="000000"/>
                </a:solidFill>
                <a:latin typeface="Courier New"/>
                <a:cs typeface="Courier New"/>
              </a:rPr>
              <a:t>    4004fd &lt;sum+0x15&gt;</a:t>
            </a:r>
          </a:p>
          <a:p>
            <a:r>
              <a:rPr lang="ro-RO" sz="1600" dirty="0">
                <a:solidFill>
                  <a:srgbClr val="000000"/>
                </a:solidFill>
                <a:latin typeface="Courier New"/>
                <a:cs typeface="Courier New"/>
              </a:rPr>
              <a:t>  4004f4:       48 63 ca                </a:t>
            </a:r>
            <a:r>
              <a:rPr lang="ro-RO" sz="1600" dirty="0" err="1">
                <a:solidFill>
                  <a:srgbClr val="000000"/>
                </a:solidFill>
                <a:latin typeface="Courier New"/>
                <a:cs typeface="Courier New"/>
              </a:rPr>
              <a:t>movslq</a:t>
            </a:r>
            <a:r>
              <a:rPr lang="ro-RO" sz="1600" dirty="0">
                <a:solidFill>
                  <a:srgbClr val="000000"/>
                </a:solidFill>
                <a:latin typeface="Courier New"/>
                <a:cs typeface="Courier New"/>
              </a:rPr>
              <a:t> %</a:t>
            </a:r>
            <a:r>
              <a:rPr lang="ro-RO" sz="1600" dirty="0" err="1">
                <a:solidFill>
                  <a:srgbClr val="000000"/>
                </a:solidFill>
                <a:latin typeface="Courier New"/>
                <a:cs typeface="Courier New"/>
              </a:rPr>
              <a:t>edx</a:t>
            </a:r>
            <a:r>
              <a:rPr lang="ro-RO" sz="1600" dirty="0">
                <a:solidFill>
                  <a:srgbClr val="000000"/>
                </a:solidFill>
                <a:latin typeface="Courier New"/>
                <a:cs typeface="Courier New"/>
              </a:rPr>
              <a:t>,%</a:t>
            </a:r>
            <a:r>
              <a:rPr lang="ro-RO" sz="1600" dirty="0" err="1">
                <a:solidFill>
                  <a:srgbClr val="000000"/>
                </a:solidFill>
                <a:latin typeface="Courier New"/>
                <a:cs typeface="Courier New"/>
              </a:rPr>
              <a:t>rcx</a:t>
            </a:r>
            <a:endParaRPr lang="ro-RO" sz="1600" dirty="0">
              <a:solidFill>
                <a:srgbClr val="000000"/>
              </a:solidFill>
              <a:latin typeface="Courier New"/>
              <a:cs typeface="Courier New"/>
            </a:endParaRPr>
          </a:p>
          <a:p>
            <a:r>
              <a:rPr lang="en-US" sz="1600" dirty="0">
                <a:solidFill>
                  <a:srgbClr val="000000"/>
                </a:solidFill>
                <a:latin typeface="Courier New"/>
                <a:cs typeface="Courier New"/>
              </a:rPr>
              <a:t>  4004f7:       03 04 8f                add    (%rdi,%rcx,4),%</a:t>
            </a:r>
            <a:r>
              <a:rPr lang="en-US" sz="1600" dirty="0" err="1">
                <a:solidFill>
                  <a:srgbClr val="000000"/>
                </a:solidFill>
                <a:latin typeface="Courier New"/>
                <a:cs typeface="Courier New"/>
              </a:rPr>
              <a:t>eax</a:t>
            </a:r>
            <a:endParaRPr lang="en-US" sz="1600" dirty="0">
              <a:solidFill>
                <a:srgbClr val="000000"/>
              </a:solidFill>
              <a:latin typeface="Courier New"/>
              <a:cs typeface="Courier New"/>
            </a:endParaRPr>
          </a:p>
          <a:p>
            <a:r>
              <a:rPr lang="en-US" sz="1600" dirty="0">
                <a:solidFill>
                  <a:srgbClr val="000000"/>
                </a:solidFill>
                <a:latin typeface="Courier New"/>
                <a:cs typeface="Courier New"/>
              </a:rPr>
              <a:t>  4004fa:       83 c2 01                add    $0x1,%edx</a:t>
            </a:r>
          </a:p>
          <a:p>
            <a:r>
              <a:rPr lang="nl-NL" sz="1600" dirty="0">
                <a:solidFill>
                  <a:srgbClr val="000000"/>
                </a:solidFill>
                <a:latin typeface="Courier New"/>
                <a:cs typeface="Courier New"/>
              </a:rPr>
              <a:t>  4004fd:       39 f2                   </a:t>
            </a:r>
            <a:r>
              <a:rPr lang="nl-NL" sz="1600" dirty="0" err="1">
                <a:solidFill>
                  <a:srgbClr val="000000"/>
                </a:solidFill>
                <a:latin typeface="Courier New"/>
                <a:cs typeface="Courier New"/>
              </a:rPr>
              <a:t>cmp</a:t>
            </a:r>
            <a:r>
              <a:rPr lang="nl-NL" sz="1600" dirty="0">
                <a:solidFill>
                  <a:srgbClr val="000000"/>
                </a:solidFill>
                <a:latin typeface="Courier New"/>
                <a:cs typeface="Courier New"/>
              </a:rPr>
              <a:t>    %</a:t>
            </a:r>
            <a:r>
              <a:rPr lang="nl-NL" sz="1600" dirty="0" err="1">
                <a:solidFill>
                  <a:srgbClr val="000000"/>
                </a:solidFill>
                <a:latin typeface="Courier New"/>
                <a:cs typeface="Courier New"/>
              </a:rPr>
              <a:t>esi</a:t>
            </a:r>
            <a:r>
              <a:rPr lang="nl-NL" sz="1600" dirty="0">
                <a:solidFill>
                  <a:srgbClr val="000000"/>
                </a:solidFill>
                <a:latin typeface="Courier New"/>
                <a:cs typeface="Courier New"/>
              </a:rPr>
              <a:t>,%</a:t>
            </a:r>
            <a:r>
              <a:rPr lang="nl-NL" sz="1600" dirty="0" err="1">
                <a:solidFill>
                  <a:srgbClr val="000000"/>
                </a:solidFill>
                <a:latin typeface="Courier New"/>
                <a:cs typeface="Courier New"/>
              </a:rPr>
              <a:t>edx</a:t>
            </a:r>
            <a:endParaRPr lang="nl-NL" sz="1600" dirty="0">
              <a:solidFill>
                <a:srgbClr val="000000"/>
              </a:solidFill>
              <a:latin typeface="Courier New"/>
              <a:cs typeface="Courier New"/>
            </a:endParaRPr>
          </a:p>
          <a:p>
            <a:r>
              <a:rPr lang="nl-NL" sz="1600" dirty="0">
                <a:solidFill>
                  <a:srgbClr val="000000"/>
                </a:solidFill>
                <a:latin typeface="Courier New"/>
                <a:cs typeface="Courier New"/>
              </a:rPr>
              <a:t>  4004ff:       7c f3                   </a:t>
            </a:r>
            <a:r>
              <a:rPr lang="nl-NL" sz="1600" dirty="0" err="1">
                <a:solidFill>
                  <a:srgbClr val="000000"/>
                </a:solidFill>
                <a:latin typeface="Courier New"/>
                <a:cs typeface="Courier New"/>
              </a:rPr>
              <a:t>jl</a:t>
            </a:r>
            <a:r>
              <a:rPr lang="nl-NL" sz="1600" dirty="0">
                <a:solidFill>
                  <a:srgbClr val="000000"/>
                </a:solidFill>
                <a:latin typeface="Courier New"/>
                <a:cs typeface="Courier New"/>
              </a:rPr>
              <a:t>     4004f4 &lt;sum+0xc&gt;</a:t>
            </a:r>
          </a:p>
          <a:p>
            <a:r>
              <a:rPr lang="hu-HU" sz="1600" dirty="0">
                <a:solidFill>
                  <a:srgbClr val="000000"/>
                </a:solidFill>
                <a:latin typeface="Courier New"/>
                <a:cs typeface="Courier New"/>
              </a:rPr>
              <a:t>  400501:       f3 c3                   </a:t>
            </a:r>
            <a:r>
              <a:rPr lang="hu-HU" sz="1600" dirty="0" err="1">
                <a:solidFill>
                  <a:srgbClr val="000000"/>
                </a:solidFill>
                <a:latin typeface="Courier New"/>
                <a:cs typeface="Courier New"/>
              </a:rPr>
              <a:t>repz</a:t>
            </a:r>
            <a:r>
              <a:rPr lang="hu-HU" sz="1600" dirty="0">
                <a:solidFill>
                  <a:srgbClr val="000000"/>
                </a:solidFill>
                <a:latin typeface="Courier New"/>
                <a:cs typeface="Courier New"/>
              </a:rPr>
              <a:t> </a:t>
            </a:r>
            <a:r>
              <a:rPr lang="hu-HU" sz="1600" dirty="0" err="1">
                <a:solidFill>
                  <a:srgbClr val="000000"/>
                </a:solidFill>
                <a:latin typeface="Courier New"/>
                <a:cs typeface="Courier New"/>
              </a:rPr>
              <a:t>retq</a:t>
            </a:r>
            <a:endParaRPr lang="ro-RO" sz="1600" dirty="0">
              <a:latin typeface="Courier New"/>
              <a:ea typeface="msgothic" charset="0"/>
              <a:cs typeface="Courier New"/>
            </a:endParaRPr>
          </a:p>
        </p:txBody>
      </p:sp>
      <p:sp>
        <p:nvSpPr>
          <p:cNvPr id="2" name="TextBox 1"/>
          <p:cNvSpPr txBox="1"/>
          <p:nvPr/>
        </p:nvSpPr>
        <p:spPr>
          <a:xfrm>
            <a:off x="115370" y="5943600"/>
            <a:ext cx="6226860" cy="707886"/>
          </a:xfrm>
          <a:prstGeom prst="rect">
            <a:avLst/>
          </a:prstGeom>
          <a:noFill/>
        </p:spPr>
        <p:txBody>
          <a:bodyPr wrap="none" rtlCol="0">
            <a:spAutoFit/>
          </a:bodyPr>
          <a:lstStyle/>
          <a:p>
            <a:r>
              <a:rPr lang="en-US" sz="2000" err="1" smtClean="0">
                <a:latin typeface="Courier New"/>
                <a:cs typeface="Courier New"/>
              </a:rPr>
              <a:t>callq</a:t>
            </a:r>
            <a:r>
              <a:rPr lang="en-US" sz="2000" smtClean="0">
                <a:latin typeface="Calibri" pitchFamily="34" charset="0"/>
              </a:rPr>
              <a:t> instruction uses PC-relative addressing for sum():  </a:t>
            </a:r>
          </a:p>
          <a:p>
            <a:r>
              <a:rPr lang="en-US" sz="2000" smtClean="0">
                <a:solidFill>
                  <a:srgbClr val="FF0000"/>
                </a:solidFill>
                <a:latin typeface="Courier New"/>
                <a:cs typeface="Courier New"/>
              </a:rPr>
              <a:t>0x4004e8</a:t>
            </a:r>
            <a:r>
              <a:rPr lang="en-US" sz="2000" smtClean="0">
                <a:latin typeface="Calibri" pitchFamily="34" charset="0"/>
              </a:rPr>
              <a:t> = </a:t>
            </a:r>
            <a:r>
              <a:rPr lang="en-US" sz="2000" smtClean="0">
                <a:solidFill>
                  <a:srgbClr val="3366FF"/>
                </a:solidFill>
                <a:latin typeface="Courier New"/>
                <a:cs typeface="Courier New"/>
              </a:rPr>
              <a:t>0x4004e3</a:t>
            </a:r>
            <a:r>
              <a:rPr lang="en-US" sz="2000" smtClean="0">
                <a:latin typeface="Calibri" pitchFamily="34" charset="0"/>
              </a:rPr>
              <a:t> + </a:t>
            </a:r>
            <a:r>
              <a:rPr lang="en-US" sz="2000" smtClean="0">
                <a:solidFill>
                  <a:srgbClr val="00CC99"/>
                </a:solidFill>
                <a:latin typeface="Courier New"/>
                <a:cs typeface="Courier New"/>
              </a:rPr>
              <a:t>0x5</a:t>
            </a:r>
          </a:p>
        </p:txBody>
      </p:sp>
      <p:sp>
        <p:nvSpPr>
          <p:cNvPr id="3" name="Rectangle 2"/>
          <p:cNvSpPr/>
          <p:nvPr/>
        </p:nvSpPr>
        <p:spPr>
          <a:xfrm>
            <a:off x="5394598" y="6519446"/>
            <a:ext cx="3139802" cy="338554"/>
          </a:xfrm>
          <a:prstGeom prst="rect">
            <a:avLst/>
          </a:prstGeom>
        </p:spPr>
        <p:txBody>
          <a:bodyPr wrap="none">
            <a:spAutoFit/>
          </a:bodyPr>
          <a:lstStyle/>
          <a:p>
            <a:r>
              <a:rPr lang="en-US" sz="1600" dirty="0">
                <a:latin typeface="Courier New"/>
                <a:cs typeface="Courier New"/>
              </a:rPr>
              <a:t>S</a:t>
            </a:r>
            <a:r>
              <a:rPr lang="en-US" sz="1600" dirty="0" smtClean="0">
                <a:latin typeface="Courier New"/>
                <a:cs typeface="Courier New"/>
              </a:rPr>
              <a:t>ource: </a:t>
            </a:r>
            <a:r>
              <a:rPr lang="en-US" sz="1600" dirty="0" err="1" smtClean="0">
                <a:latin typeface="Courier New"/>
                <a:cs typeface="Courier New"/>
              </a:rPr>
              <a:t>objdump</a:t>
            </a:r>
            <a:r>
              <a:rPr lang="en-US" sz="1600" dirty="0" smtClean="0">
                <a:latin typeface="Courier New"/>
                <a:cs typeface="Courier New"/>
              </a:rPr>
              <a:t> </a:t>
            </a:r>
            <a:r>
              <a:rPr lang="en-US" sz="1600" dirty="0">
                <a:latin typeface="Courier New"/>
                <a:cs typeface="Courier New"/>
              </a:rPr>
              <a:t>-</a:t>
            </a:r>
            <a:r>
              <a:rPr lang="en-US" sz="1600" dirty="0" smtClean="0">
                <a:latin typeface="Courier New"/>
                <a:cs typeface="Courier New"/>
              </a:rPr>
              <a:t>d </a:t>
            </a:r>
            <a:r>
              <a:rPr lang="en-US" sz="1600" dirty="0" err="1">
                <a:latin typeface="Courier New"/>
                <a:cs typeface="Courier New"/>
              </a:rPr>
              <a:t>prog</a:t>
            </a:r>
            <a:endParaRPr lang="en-US" sz="1600" dirty="0">
              <a:latin typeface="Courier New"/>
              <a:cs typeface="Courier New"/>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bwMode="auto">
          <a:xfrm>
            <a:off x="457200" y="2000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重定位信息</a:t>
            </a:r>
          </a:p>
        </p:txBody>
      </p:sp>
      <p:sp>
        <p:nvSpPr>
          <p:cNvPr id="20" name="Rectangle 3"/>
          <p:cNvSpPr txBox="1">
            <a:spLocks noChangeArrowheads="1"/>
          </p:cNvSpPr>
          <p:nvPr/>
        </p:nvSpPr>
        <p:spPr bwMode="auto">
          <a:xfrm>
            <a:off x="325438" y="722313"/>
            <a:ext cx="8521700" cy="4986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汇编器</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遇到</a:t>
            </a:r>
            <a:r>
              <a:rPr kumimoji="0" lang="zh-CN" altLang="en-US"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引用</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时，生成一个重定位条目</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数据引用的重定位条目在</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.rel_data</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节中</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指令中引用的重定位条目在</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.rel_text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节中</a:t>
            </a:r>
            <a:endPar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ELF</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中重定位条目格式如下：</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endParaRPr kumimoji="0" lang="en-US" altLang="zh-CN" sz="2200" b="1" i="0" u="none" strike="noStrike" kern="0" cap="none" spc="0" normalizeH="0" baseline="0" noProof="0" smtClean="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tabLst/>
              <a:defRPr/>
            </a:pPr>
            <a:endParaRPr kumimoji="0" lang="en-US" altLang="zh-CN" sz="2200" b="1" i="0" u="none" strike="noStrike" kern="0" cap="none" spc="0" normalizeH="0" baseline="0" noProof="0" smtClean="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tabLst/>
              <a:defRPr/>
            </a:pPr>
            <a:endParaRPr kumimoji="0" lang="en-US" altLang="zh-CN" sz="2200" b="1" i="0" u="none" strike="noStrike" kern="0" cap="none" spc="0" normalizeH="0" baseline="0" noProof="0" smtClean="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tabLst/>
              <a:defRPr/>
            </a:pPr>
            <a:endParaRPr kumimoji="0" lang="zh-CN" altLang="en-US" sz="2200" b="1" i="0" u="none" strike="noStrike" kern="0" cap="none" spc="0" normalizeH="0" baseline="0" noProof="0" smtClean="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IA-32</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有两种最基本的重定位类型</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en-US" altLang="zh-CN" sz="20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R_386_32: </a:t>
            </a:r>
            <a:r>
              <a:rPr kumimoji="0" lang="zh-CN" altLang="en-US" sz="20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绝对地址</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en-US" altLang="zh-CN" sz="20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R_386_PC32: PC</a:t>
            </a:r>
            <a:r>
              <a:rPr kumimoji="0" lang="zh-CN" altLang="en-US" sz="20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相对地址</a:t>
            </a:r>
            <a:endParaRPr kumimoji="0" lang="en-US" altLang="zh-CN" sz="2000" b="1" i="0" u="none" strike="noStrike" kern="0" cap="none" spc="0" normalizeH="0" baseline="0" noProof="0" smtClean="0">
              <a:ln>
                <a:noFill/>
              </a:ln>
              <a:solidFill>
                <a:srgbClr val="0000CC"/>
              </a:solidFill>
              <a:effectLst/>
              <a:uLnTx/>
              <a:uFillTx/>
              <a:latin typeface="微软雅黑" pitchFamily="34" charset="-122"/>
              <a:ea typeface="微软雅黑" pitchFamily="34" charset="-122"/>
            </a:endParaRPr>
          </a:p>
        </p:txBody>
      </p:sp>
      <p:sp>
        <p:nvSpPr>
          <p:cNvPr id="21" name="Text Box 4"/>
          <p:cNvSpPr txBox="1">
            <a:spLocks noChangeArrowheads="1"/>
          </p:cNvSpPr>
          <p:nvPr/>
        </p:nvSpPr>
        <p:spPr bwMode="auto">
          <a:xfrm>
            <a:off x="893763" y="2389188"/>
            <a:ext cx="5013325" cy="1800225"/>
          </a:xfrm>
          <a:prstGeom prst="rect">
            <a:avLst/>
          </a:prstGeom>
          <a:noFill/>
          <a:ln w="9525">
            <a:noFill/>
            <a:miter lim="800000"/>
            <a:headEnd/>
            <a:tailEnd/>
          </a:ln>
          <a:effectLst/>
        </p:spPr>
        <p:txBody>
          <a:bodyPr>
            <a:spAutoFit/>
          </a:bodyPr>
          <a:lstStyle/>
          <a:p>
            <a:pPr>
              <a:spcBef>
                <a:spcPct val="15000"/>
              </a:spcBef>
            </a:pPr>
            <a:r>
              <a:rPr lang="en-US" altLang="zh-CN" sz="2000" b="1">
                <a:solidFill>
                  <a:srgbClr val="CC3300"/>
                </a:solidFill>
                <a:latin typeface="微软雅黑" pitchFamily="34" charset="-122"/>
                <a:ea typeface="微软雅黑" pitchFamily="34" charset="-122"/>
              </a:rPr>
              <a:t>typedef  struct {</a:t>
            </a:r>
          </a:p>
          <a:p>
            <a:pPr>
              <a:spcBef>
                <a:spcPct val="15000"/>
              </a:spcBef>
            </a:pPr>
            <a:r>
              <a:rPr lang="en-US" altLang="zh-CN" sz="2000" b="1">
                <a:solidFill>
                  <a:srgbClr val="CC3300"/>
                </a:solidFill>
                <a:latin typeface="微软雅黑" pitchFamily="34" charset="-122"/>
                <a:ea typeface="微软雅黑" pitchFamily="34" charset="-122"/>
              </a:rPr>
              <a:t>	int  offset;          /*</a:t>
            </a:r>
            <a:r>
              <a:rPr lang="zh-CN" altLang="en-US" sz="2000" b="1">
                <a:solidFill>
                  <a:srgbClr val="CC3300"/>
                </a:solidFill>
                <a:latin typeface="微软雅黑" pitchFamily="34" charset="-122"/>
                <a:ea typeface="微软雅黑" pitchFamily="34" charset="-122"/>
              </a:rPr>
              <a:t>节内偏移*</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int  symbol:24, </a:t>
            </a:r>
            <a:r>
              <a:rPr lang="zh-CN" altLang="en-US" sz="2000" b="1">
                <a:solidFill>
                  <a:srgbClr val="CC3300"/>
                </a:solidFill>
                <a:latin typeface="微软雅黑" pitchFamily="34" charset="-122"/>
                <a:ea typeface="微软雅黑" pitchFamily="34" charset="-122"/>
              </a:rPr>
              <a:t> </a:t>
            </a:r>
            <a:r>
              <a:rPr lang="en-US" altLang="zh-CN" sz="2000" b="1">
                <a:solidFill>
                  <a:srgbClr val="CC3300"/>
                </a:solidFill>
                <a:latin typeface="微软雅黑" pitchFamily="34" charset="-122"/>
                <a:ea typeface="微软雅黑" pitchFamily="34" charset="-122"/>
              </a:rPr>
              <a:t>/*</a:t>
            </a:r>
            <a:r>
              <a:rPr lang="zh-CN" altLang="en-US" sz="2000" b="1">
                <a:solidFill>
                  <a:srgbClr val="CC3300"/>
                </a:solidFill>
                <a:latin typeface="微软雅黑" pitchFamily="34" charset="-122"/>
                <a:ea typeface="微软雅黑" pitchFamily="34" charset="-122"/>
              </a:rPr>
              <a:t>所绑定符号*</a:t>
            </a:r>
            <a:r>
              <a:rPr lang="en-US" altLang="zh-CN" sz="2000" b="1">
                <a:solidFill>
                  <a:srgbClr val="CC3300"/>
                </a:solidFill>
                <a:latin typeface="微软雅黑" pitchFamily="34" charset="-122"/>
                <a:ea typeface="微软雅黑" pitchFamily="34" charset="-122"/>
              </a:rPr>
              <a:t>/</a:t>
            </a:r>
          </a:p>
          <a:p>
            <a:pPr>
              <a:spcBef>
                <a:spcPct val="15000"/>
              </a:spcBef>
            </a:pPr>
            <a:r>
              <a:rPr lang="en-US" altLang="zh-CN" sz="2000" b="1">
                <a:solidFill>
                  <a:srgbClr val="CC3300"/>
                </a:solidFill>
                <a:latin typeface="微软雅黑" pitchFamily="34" charset="-122"/>
                <a:ea typeface="微软雅黑" pitchFamily="34" charset="-122"/>
              </a:rPr>
              <a:t>                    type: 8;       /*</a:t>
            </a:r>
            <a:r>
              <a:rPr lang="zh-CN" altLang="en-US" sz="2000" b="1">
                <a:solidFill>
                  <a:srgbClr val="CC3300"/>
                </a:solidFill>
                <a:latin typeface="微软雅黑" pitchFamily="34" charset="-122"/>
                <a:ea typeface="微软雅黑" pitchFamily="34" charset="-122"/>
              </a:rPr>
              <a:t>重定位类型*</a:t>
            </a:r>
            <a:r>
              <a:rPr lang="en-US" altLang="zh-CN" sz="2000" b="1">
                <a:solidFill>
                  <a:srgbClr val="CC3300"/>
                </a:solidFill>
                <a:latin typeface="微软雅黑" pitchFamily="34" charset="-122"/>
                <a:ea typeface="微软雅黑" pitchFamily="34" charset="-122"/>
              </a:rPr>
              <a:t>/</a:t>
            </a:r>
            <a:endParaRPr lang="zh-CN" altLang="en-US" sz="2000" b="1">
              <a:solidFill>
                <a:srgbClr val="CC3300"/>
              </a:solidFill>
              <a:latin typeface="微软雅黑" pitchFamily="34" charset="-122"/>
              <a:ea typeface="微软雅黑" pitchFamily="34" charset="-122"/>
            </a:endParaRPr>
          </a:p>
          <a:p>
            <a:pPr>
              <a:spcBef>
                <a:spcPct val="15000"/>
              </a:spcBef>
            </a:pPr>
            <a:r>
              <a:rPr lang="en-US" altLang="zh-CN" sz="2000" b="1">
                <a:solidFill>
                  <a:srgbClr val="CC3300"/>
                </a:solidFill>
                <a:latin typeface="微软雅黑" pitchFamily="34" charset="-122"/>
                <a:ea typeface="微软雅黑" pitchFamily="34" charset="-122"/>
              </a:rPr>
              <a:t>	} Elf32_Rel;</a:t>
            </a:r>
          </a:p>
        </p:txBody>
      </p:sp>
      <p:sp>
        <p:nvSpPr>
          <p:cNvPr id="22" name="Rectangle 6"/>
          <p:cNvSpPr>
            <a:spLocks noChangeArrowheads="1"/>
          </p:cNvSpPr>
          <p:nvPr/>
        </p:nvSpPr>
        <p:spPr bwMode="auto">
          <a:xfrm>
            <a:off x="93663" y="5478463"/>
            <a:ext cx="4351337" cy="1311275"/>
          </a:xfrm>
          <a:prstGeom prst="rect">
            <a:avLst/>
          </a:prstGeom>
          <a:noFill/>
          <a:ln w="9525">
            <a:noFill/>
            <a:miter lim="800000"/>
            <a:headEnd/>
            <a:tailEnd/>
          </a:ln>
          <a:effectLst/>
        </p:spPr>
        <p:txBody>
          <a:bodyPr>
            <a:spAutoFit/>
          </a:bodyPr>
          <a:lstStyle/>
          <a:p>
            <a:r>
              <a:rPr lang="zh-CN" altLang="en-US" sz="2000" b="1">
                <a:solidFill>
                  <a:srgbClr val="FF0000"/>
                </a:solidFill>
                <a:latin typeface="微软雅黑" pitchFamily="34" charset="-122"/>
                <a:ea typeface="微软雅黑" pitchFamily="34" charset="-122"/>
              </a:rPr>
              <a:t>例如，在</a:t>
            </a:r>
            <a:r>
              <a:rPr lang="en-US" altLang="zh-CN" sz="2000" b="1">
                <a:solidFill>
                  <a:srgbClr val="FF0000"/>
                </a:solidFill>
                <a:latin typeface="微软雅黑" pitchFamily="34" charset="-122"/>
                <a:ea typeface="微软雅黑" pitchFamily="34" charset="-122"/>
              </a:rPr>
              <a:t>rel_text</a:t>
            </a:r>
            <a:r>
              <a:rPr lang="zh-CN" altLang="en-US" sz="2000" b="1">
                <a:solidFill>
                  <a:srgbClr val="FF0000"/>
                </a:solidFill>
                <a:latin typeface="微软雅黑" pitchFamily="34" charset="-122"/>
                <a:ea typeface="微软雅黑" pitchFamily="34" charset="-122"/>
              </a:rPr>
              <a:t>节中有重定位条目</a:t>
            </a:r>
          </a:p>
          <a:p>
            <a:r>
              <a:rPr lang="en-US" altLang="zh-CN" sz="2000" b="1">
                <a:solidFill>
                  <a:srgbClr val="FF0000"/>
                </a:solidFill>
                <a:latin typeface="微软雅黑" pitchFamily="34" charset="-122"/>
                <a:ea typeface="微软雅黑" pitchFamily="34" charset="-122"/>
              </a:rPr>
              <a:t>     offset: 0x1</a:t>
            </a:r>
          </a:p>
          <a:p>
            <a:r>
              <a:rPr lang="en-US" altLang="zh-CN" sz="2000" b="1">
                <a:solidFill>
                  <a:srgbClr val="FF0000"/>
                </a:solidFill>
                <a:latin typeface="微软雅黑" pitchFamily="34" charset="-122"/>
                <a:ea typeface="微软雅黑" pitchFamily="34" charset="-122"/>
              </a:rPr>
              <a:t>     symbol: B</a:t>
            </a:r>
          </a:p>
          <a:p>
            <a:r>
              <a:rPr lang="en-US" altLang="zh-CN" sz="2000" b="1">
                <a:solidFill>
                  <a:srgbClr val="FF0000"/>
                </a:solidFill>
                <a:latin typeface="微软雅黑" pitchFamily="34" charset="-122"/>
                <a:ea typeface="微软雅黑" pitchFamily="34" charset="-122"/>
              </a:rPr>
              <a:t>     type:  R_386_32</a:t>
            </a:r>
            <a:endParaRPr lang="zh-CN" altLang="en-US" sz="2000" b="1">
              <a:solidFill>
                <a:srgbClr val="FF0000"/>
              </a:solidFill>
              <a:latin typeface="微软雅黑" pitchFamily="34" charset="-122"/>
              <a:ea typeface="微软雅黑" pitchFamily="34" charset="-122"/>
            </a:endParaRPr>
          </a:p>
        </p:txBody>
      </p:sp>
      <p:sp>
        <p:nvSpPr>
          <p:cNvPr id="23" name="Text Box 8"/>
          <p:cNvSpPr txBox="1">
            <a:spLocks noChangeArrowheads="1"/>
          </p:cNvSpPr>
          <p:nvPr/>
        </p:nvSpPr>
        <p:spPr bwMode="auto">
          <a:xfrm>
            <a:off x="7081838" y="688975"/>
            <a:ext cx="1873250" cy="2111375"/>
          </a:xfrm>
          <a:prstGeom prst="rect">
            <a:avLst/>
          </a:prstGeom>
          <a:noFill/>
          <a:ln w="9525">
            <a:solidFill>
              <a:srgbClr val="000000"/>
            </a:solid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add </a:t>
            </a: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9242"/>
                </a:solidFill>
                <a:effectLst/>
                <a:uLnTx/>
                <a:uFillTx/>
                <a:latin typeface="微软雅黑" pitchFamily="34" charset="-122"/>
                <a:ea typeface="微软雅黑" pitchFamily="34" charset="-122"/>
              </a:rPr>
              <a:t>      jmp </a:t>
            </a: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L0</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L0</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sub 23</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B</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p:txBody>
      </p:sp>
      <p:sp>
        <p:nvSpPr>
          <p:cNvPr id="24" name="Line 9"/>
          <p:cNvSpPr>
            <a:spLocks noChangeShapeType="1"/>
          </p:cNvSpPr>
          <p:nvPr/>
        </p:nvSpPr>
        <p:spPr bwMode="auto">
          <a:xfrm>
            <a:off x="4887913" y="2132013"/>
            <a:ext cx="2543175" cy="1397000"/>
          </a:xfrm>
          <a:prstGeom prst="line">
            <a:avLst/>
          </a:prstGeom>
          <a:noFill/>
          <a:ln w="28575">
            <a:solidFill>
              <a:srgbClr val="333399"/>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5" name="Line 10"/>
          <p:cNvSpPr>
            <a:spLocks noChangeShapeType="1"/>
          </p:cNvSpPr>
          <p:nvPr/>
        </p:nvSpPr>
        <p:spPr bwMode="auto">
          <a:xfrm>
            <a:off x="4922838" y="2058988"/>
            <a:ext cx="2538412" cy="1017587"/>
          </a:xfrm>
          <a:prstGeom prst="line">
            <a:avLst/>
          </a:prstGeom>
          <a:noFill/>
          <a:ln w="28575">
            <a:solidFill>
              <a:srgbClr val="333399"/>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6" name="Text Box 11"/>
          <p:cNvSpPr txBox="1">
            <a:spLocks noChangeArrowheads="1"/>
          </p:cNvSpPr>
          <p:nvPr/>
        </p:nvSpPr>
        <p:spPr bwMode="auto">
          <a:xfrm>
            <a:off x="6981825" y="3082925"/>
            <a:ext cx="2044700" cy="2025650"/>
          </a:xfrm>
          <a:prstGeom prst="rect">
            <a:avLst/>
          </a:prstGeom>
          <a:noFill/>
          <a:ln w="9525">
            <a:solidFill>
              <a:srgbClr val="000000"/>
            </a:solid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100" b="1" i="0" u="none" strike="noStrike" kern="0" cap="none" spc="0" normalizeH="0" baseline="0" noProof="0">
                <a:ln>
                  <a:noFill/>
                </a:ln>
                <a:solidFill>
                  <a:srgbClr val="FF0000"/>
                </a:solidFill>
                <a:effectLst/>
                <a:uLnTx/>
                <a:uFillTx/>
                <a:latin typeface="微软雅黑" pitchFamily="34" charset="-122"/>
                <a:ea typeface="微软雅黑" pitchFamily="34" charset="-122"/>
              </a:rPr>
              <a:t>05 00000000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100" b="1" i="0" u="none" strike="noStrike" kern="0" cap="none" spc="0" normalizeH="0" baseline="0" noProof="0">
                <a:ln>
                  <a:noFill/>
                </a:ln>
                <a:solidFill>
                  <a:srgbClr val="009242"/>
                </a:solidFill>
                <a:effectLst/>
                <a:uLnTx/>
                <a:uFillTx/>
                <a:latin typeface="微软雅黑" pitchFamily="34" charset="-122"/>
                <a:ea typeface="微软雅黑" pitchFamily="34" charset="-122"/>
              </a:rPr>
              <a:t>02 </a:t>
            </a:r>
            <a:r>
              <a:rPr kumimoji="0" lang="en-US" altLang="zh-CN" sz="2100" b="1" i="0" u="none" strike="noStrike" kern="0" cap="none" spc="0" normalizeH="0" baseline="0" noProof="0">
                <a:ln>
                  <a:noFill/>
                </a:ln>
                <a:solidFill>
                  <a:srgbClr val="FF0000"/>
                </a:solidFill>
                <a:effectLst/>
                <a:uLnTx/>
                <a:uFillTx/>
                <a:latin typeface="微软雅黑" pitchFamily="34" charset="-122"/>
                <a:ea typeface="微软雅黑" pitchFamily="34" charset="-122"/>
              </a:rPr>
              <a:t>FCFFFFFF</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100" b="1" i="0" u="none" strike="noStrike" kern="0" cap="none" spc="0" normalizeH="0" baseline="0" noProof="0">
                <a:ln>
                  <a:noFill/>
                </a:ln>
                <a:solidFill>
                  <a:srgbClr val="FF0000"/>
                </a:solidFill>
                <a:effectLst/>
                <a:uLnTx/>
                <a:uFillTx/>
                <a:latin typeface="微软雅黑" pitchFamily="34" charset="-122"/>
                <a:ea typeface="微软雅黑" pitchFamily="34" charset="-122"/>
              </a:rPr>
              <a:t>L0</a:t>
            </a:r>
            <a:r>
              <a:rPr kumimoji="0" lang="zh-CN" altLang="en-US"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r>
              <a:rPr kumimoji="0" lang="en-US" altLang="zh-CN"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sub 23</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100" b="1" i="0" u="none" strike="noStrike" kern="0" cap="none" spc="0" normalizeH="0" baseline="0" noProof="0">
                <a:ln>
                  <a:noFill/>
                </a:ln>
                <a:solidFill>
                  <a:srgbClr val="FF0000"/>
                </a:solidFill>
                <a:effectLst/>
                <a:uLnTx/>
                <a:uFillTx/>
                <a:latin typeface="微软雅黑" pitchFamily="34" charset="-122"/>
                <a:ea typeface="微软雅黑" pitchFamily="34" charset="-122"/>
              </a:rPr>
              <a:t>B</a:t>
            </a:r>
            <a:r>
              <a:rPr kumimoji="0" lang="zh-CN" altLang="en-US"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1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p:txBody>
      </p:sp>
      <p:sp>
        <p:nvSpPr>
          <p:cNvPr id="27" name="Rectangle 12"/>
          <p:cNvSpPr>
            <a:spLocks noChangeArrowheads="1"/>
          </p:cNvSpPr>
          <p:nvPr/>
        </p:nvSpPr>
        <p:spPr bwMode="auto">
          <a:xfrm>
            <a:off x="7440613" y="3106738"/>
            <a:ext cx="1414462" cy="306387"/>
          </a:xfrm>
          <a:prstGeom prst="rect">
            <a:avLst/>
          </a:prstGeom>
          <a:solidFill>
            <a:srgbClr val="000080">
              <a:alpha val="34000"/>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Rectangle 14"/>
          <p:cNvSpPr>
            <a:spLocks noChangeArrowheads="1"/>
          </p:cNvSpPr>
          <p:nvPr/>
        </p:nvSpPr>
        <p:spPr bwMode="auto">
          <a:xfrm>
            <a:off x="7451725" y="3489325"/>
            <a:ext cx="1398588" cy="304800"/>
          </a:xfrm>
          <a:prstGeom prst="rect">
            <a:avLst/>
          </a:prstGeom>
          <a:solidFill>
            <a:srgbClr val="000080">
              <a:alpha val="34000"/>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9" name="Line 17"/>
          <p:cNvSpPr>
            <a:spLocks noChangeShapeType="1"/>
          </p:cNvSpPr>
          <p:nvPr/>
        </p:nvSpPr>
        <p:spPr bwMode="auto">
          <a:xfrm flipV="1">
            <a:off x="3498850" y="3178175"/>
            <a:ext cx="3917950" cy="1600200"/>
          </a:xfrm>
          <a:prstGeom prst="line">
            <a:avLst/>
          </a:prstGeom>
          <a:noFill/>
          <a:ln w="28575">
            <a:solidFill>
              <a:srgbClr val="CC0066"/>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Line 18"/>
          <p:cNvSpPr>
            <a:spLocks noChangeShapeType="1"/>
          </p:cNvSpPr>
          <p:nvPr/>
        </p:nvSpPr>
        <p:spPr bwMode="auto">
          <a:xfrm flipV="1">
            <a:off x="4165600" y="3744913"/>
            <a:ext cx="3279775" cy="1466850"/>
          </a:xfrm>
          <a:prstGeom prst="line">
            <a:avLst/>
          </a:prstGeom>
          <a:noFill/>
          <a:ln w="28575">
            <a:solidFill>
              <a:srgbClr val="CC0066"/>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Rectangle 19"/>
          <p:cNvSpPr>
            <a:spLocks noChangeArrowheads="1"/>
          </p:cNvSpPr>
          <p:nvPr/>
        </p:nvSpPr>
        <p:spPr bwMode="auto">
          <a:xfrm>
            <a:off x="2847975" y="5489575"/>
            <a:ext cx="3713163" cy="1311275"/>
          </a:xfrm>
          <a:prstGeom prst="rect">
            <a:avLst/>
          </a:prstGeom>
          <a:noFill/>
          <a:ln w="9525">
            <a:noFill/>
            <a:miter lim="800000"/>
            <a:headEnd/>
            <a:tailEnd/>
          </a:ln>
          <a:effectLst/>
        </p:spPr>
        <p:txBody>
          <a:bodyPr>
            <a:spAutoFit/>
          </a:bodyPr>
          <a:lstStyle/>
          <a:p>
            <a:endParaRPr lang="zh-CN" altLang="en-US" sz="2000" b="1">
              <a:solidFill>
                <a:srgbClr val="FF0000"/>
              </a:solidFill>
              <a:latin typeface="微软雅黑" pitchFamily="34" charset="-122"/>
              <a:ea typeface="微软雅黑" pitchFamily="34" charset="-122"/>
            </a:endParaRPr>
          </a:p>
          <a:p>
            <a:r>
              <a:rPr lang="en-US" altLang="zh-CN" sz="2000" b="1">
                <a:solidFill>
                  <a:srgbClr val="3366FF"/>
                </a:solidFill>
                <a:latin typeface="微软雅黑" pitchFamily="34" charset="-122"/>
                <a:ea typeface="微软雅黑" pitchFamily="34" charset="-122"/>
              </a:rPr>
              <a:t>offset: 0x6</a:t>
            </a:r>
          </a:p>
          <a:p>
            <a:r>
              <a:rPr lang="en-US" altLang="zh-CN" sz="2000" b="1">
                <a:solidFill>
                  <a:srgbClr val="3366FF"/>
                </a:solidFill>
                <a:latin typeface="微软雅黑" pitchFamily="34" charset="-122"/>
                <a:ea typeface="微软雅黑" pitchFamily="34" charset="-122"/>
              </a:rPr>
              <a:t>symbol: L0</a:t>
            </a:r>
          </a:p>
          <a:p>
            <a:r>
              <a:rPr lang="en-US" altLang="zh-CN" sz="2000" b="1">
                <a:solidFill>
                  <a:srgbClr val="3366FF"/>
                </a:solidFill>
                <a:latin typeface="微软雅黑" pitchFamily="34" charset="-122"/>
                <a:ea typeface="微软雅黑" pitchFamily="34" charset="-122"/>
              </a:rPr>
              <a:t>type:  R_386_PC32</a:t>
            </a:r>
            <a:endParaRPr lang="zh-CN" altLang="en-US" sz="2000" b="1">
              <a:solidFill>
                <a:srgbClr val="3366FF"/>
              </a:solidFill>
              <a:latin typeface="微软雅黑" pitchFamily="34" charset="-122"/>
              <a:ea typeface="微软雅黑" pitchFamily="34" charset="-122"/>
            </a:endParaRPr>
          </a:p>
        </p:txBody>
      </p:sp>
      <p:sp>
        <p:nvSpPr>
          <p:cNvPr id="32" name="Text Box 20"/>
          <p:cNvSpPr txBox="1">
            <a:spLocks noChangeArrowheads="1"/>
          </p:cNvSpPr>
          <p:nvPr/>
        </p:nvSpPr>
        <p:spPr bwMode="auto">
          <a:xfrm>
            <a:off x="5400675" y="5268913"/>
            <a:ext cx="3686175" cy="701675"/>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问题：重定位条目和汇编后的机器代码在哪种目标文件中？</a:t>
            </a:r>
          </a:p>
        </p:txBody>
      </p:sp>
      <p:sp>
        <p:nvSpPr>
          <p:cNvPr id="33" name="Text Box 21"/>
          <p:cNvSpPr txBox="1">
            <a:spLocks noChangeArrowheads="1"/>
          </p:cNvSpPr>
          <p:nvPr/>
        </p:nvSpPr>
        <p:spPr bwMode="auto">
          <a:xfrm>
            <a:off x="6567488" y="5970588"/>
            <a:ext cx="2162175"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在可重定位目标（</a:t>
            </a:r>
            <a:r>
              <a:rPr lang="en-US" altLang="zh-CN" sz="2000" b="1">
                <a:solidFill>
                  <a:srgbClr val="CC3300"/>
                </a:solidFill>
                <a:latin typeface="微软雅黑" pitchFamily="34" charset="-122"/>
                <a:ea typeface="微软雅黑" pitchFamily="34" charset="-122"/>
              </a:rPr>
              <a:t>.o</a:t>
            </a:r>
            <a:r>
              <a:rPr lang="zh-CN" altLang="en-US" sz="2000" b="1">
                <a:solidFill>
                  <a:srgbClr val="CC3300"/>
                </a:solidFill>
                <a:latin typeface="微软雅黑" pitchFamily="34" charset="-122"/>
                <a:ea typeface="微软雅黑" pitchFamily="34" charset="-122"/>
              </a:rPr>
              <a:t>）文件中！</a:t>
            </a:r>
          </a:p>
        </p:txBody>
      </p:sp>
    </p:spTree>
    <p:extLst>
      <p:ext uri="{BB962C8B-B14F-4D97-AF65-F5344CB8AC3E}">
        <p14:creationId xmlns:p14="http://schemas.microsoft.com/office/powerpoint/2010/main" val="108964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xEl>
                                              <p:pRg st="1" end="1"/>
                                            </p:txEl>
                                          </p:spTgt>
                                        </p:tgtEl>
                                        <p:attrNameLst>
                                          <p:attrName>style.visibility</p:attrName>
                                        </p:attrNameLst>
                                      </p:cBhvr>
                                      <p:to>
                                        <p:strVal val="visible"/>
                                      </p:to>
                                    </p:set>
                                    <p:animEffect transition="in" filter="blinds(horizontal)">
                                      <p:cBhvr>
                                        <p:cTn id="32" dur="500"/>
                                        <p:tgtEl>
                                          <p:spTgt spid="2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xEl>
                                              <p:pRg st="2" end="2"/>
                                            </p:txEl>
                                          </p:spTgt>
                                        </p:tgtEl>
                                        <p:attrNameLst>
                                          <p:attrName>style.visibility</p:attrName>
                                        </p:attrNameLst>
                                      </p:cBhvr>
                                      <p:to>
                                        <p:strVal val="visible"/>
                                      </p:to>
                                    </p:set>
                                    <p:animEffect transition="in" filter="blinds(horizontal)">
                                      <p:cBhvr>
                                        <p:cTn id="37" dur="500"/>
                                        <p:tgtEl>
                                          <p:spTgt spid="2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linds(horizont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0">
                                            <p:txEl>
                                              <p:pRg st="3" end="3"/>
                                            </p:txEl>
                                          </p:spTgt>
                                        </p:tgtEl>
                                        <p:attrNameLst>
                                          <p:attrName>style.visibility</p:attrName>
                                        </p:attrNameLst>
                                      </p:cBhvr>
                                      <p:to>
                                        <p:strVal val="visible"/>
                                      </p:to>
                                    </p:set>
                                    <p:animEffect transition="in" filter="blinds(horizontal)">
                                      <p:cBhvr>
                                        <p:cTn id="52" dur="500"/>
                                        <p:tgtEl>
                                          <p:spTgt spid="2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0">
                                            <p:txEl>
                                              <p:pRg st="8" end="8"/>
                                            </p:txEl>
                                          </p:spTgt>
                                        </p:tgtEl>
                                        <p:attrNameLst>
                                          <p:attrName>style.visibility</p:attrName>
                                        </p:attrNameLst>
                                      </p:cBhvr>
                                      <p:to>
                                        <p:strVal val="visible"/>
                                      </p:to>
                                    </p:set>
                                    <p:animEffect transition="in" filter="blinds(horizontal)">
                                      <p:cBhvr>
                                        <p:cTn id="62" dur="500"/>
                                        <p:tgtEl>
                                          <p:spTgt spid="20">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0">
                                            <p:txEl>
                                              <p:pRg st="9" end="9"/>
                                            </p:txEl>
                                          </p:spTgt>
                                        </p:tgtEl>
                                        <p:attrNameLst>
                                          <p:attrName>style.visibility</p:attrName>
                                        </p:attrNameLst>
                                      </p:cBhvr>
                                      <p:to>
                                        <p:strVal val="visible"/>
                                      </p:to>
                                    </p:set>
                                    <p:animEffect transition="in" filter="blinds(horizontal)">
                                      <p:cBhvr>
                                        <p:cTn id="67" dur="500"/>
                                        <p:tgtEl>
                                          <p:spTgt spid="20">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blinds(horizontal)">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0">
                                            <p:txEl>
                                              <p:pRg st="10" end="10"/>
                                            </p:txEl>
                                          </p:spTgt>
                                        </p:tgtEl>
                                        <p:attrNameLst>
                                          <p:attrName>style.visibility</p:attrName>
                                        </p:attrNameLst>
                                      </p:cBhvr>
                                      <p:to>
                                        <p:strVal val="visible"/>
                                      </p:to>
                                    </p:set>
                                    <p:animEffect transition="in" filter="blinds(horizontal)">
                                      <p:cBhvr>
                                        <p:cTn id="77" dur="500"/>
                                        <p:tgtEl>
                                          <p:spTgt spid="20">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linds(horizontal)">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linds(horizontal)">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blinds(horizontal)">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blinds(horizontal)">
                                      <p:cBhvr>
                                        <p:cTn id="97" dur="500"/>
                                        <p:tgtEl>
                                          <p:spTgt spid="3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blinds(horizontal)">
                                      <p:cBhvr>
                                        <p:cTn id="10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animBg="1"/>
      <p:bldP spid="24" grpId="0" animBg="1"/>
      <p:bldP spid="25" grpId="0" animBg="1"/>
      <p:bldP spid="26" grpId="0" animBg="1"/>
      <p:bldP spid="27" grpId="0" animBg="1"/>
      <p:bldP spid="28" grpId="0" animBg="1"/>
      <p:bldP spid="29" grpId="0" animBg="1"/>
      <p:bldP spid="30" grpId="0" animBg="1"/>
      <p:bldP spid="31" grpId="0"/>
      <p:bldP spid="32"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title" idx="4294967295"/>
          </p:nvPr>
        </p:nvSpPr>
        <p:spPr>
          <a:xfrm>
            <a:off x="341313" y="76200"/>
            <a:ext cx="7591425" cy="762000"/>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重定位操作举例</a:t>
            </a:r>
            <a:endParaRPr lang="en-US" altLang="zh-CN" dirty="0">
              <a:solidFill>
                <a:srgbClr val="CC3300"/>
              </a:solidFill>
              <a:latin typeface="Arial"/>
              <a:ea typeface="黑体" pitchFamily="49" charset="-122"/>
            </a:endParaRPr>
          </a:p>
        </p:txBody>
      </p:sp>
      <p:sp>
        <p:nvSpPr>
          <p:cNvPr id="5" name="Rectangle 3"/>
          <p:cNvSpPr>
            <a:spLocks noChangeArrowheads="1"/>
          </p:cNvSpPr>
          <p:nvPr/>
        </p:nvSpPr>
        <p:spPr bwMode="auto">
          <a:xfrm>
            <a:off x="796925" y="1331913"/>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a:latin typeface="微软雅黑" pitchFamily="34" charset="-122"/>
                <a:ea typeface="微软雅黑" pitchFamily="34" charset="-122"/>
                <a:cs typeface="Courier New" pitchFamily="49" charset="0"/>
              </a:rPr>
              <a:t>int buf[2] = {1, 2};</a:t>
            </a:r>
          </a:p>
          <a:p>
            <a:pPr eaLnBrk="0" hangingPunct="0"/>
            <a:r>
              <a:rPr lang="en-US" altLang="zh-CN" sz="2000" b="1">
                <a:latin typeface="微软雅黑" pitchFamily="34" charset="-122"/>
                <a:ea typeface="微软雅黑" pitchFamily="34" charset="-122"/>
                <a:cs typeface="Courier New" pitchFamily="49" charset="0"/>
              </a:rPr>
              <a:t>void swap(); </a:t>
            </a:r>
          </a:p>
          <a:p>
            <a:pPr eaLnBrk="0" hangingPunct="0"/>
            <a:endParaRPr lang="en-US" altLang="zh-CN" sz="2000" b="1">
              <a:latin typeface="微软雅黑" pitchFamily="34" charset="-122"/>
              <a:ea typeface="微软雅黑" pitchFamily="34" charset="-122"/>
              <a:cs typeface="Courier New" pitchFamily="49" charset="0"/>
            </a:endParaRPr>
          </a:p>
          <a:p>
            <a:pPr eaLnBrk="0" hangingPunct="0"/>
            <a:r>
              <a:rPr lang="en-US" altLang="zh-CN" sz="2000" b="1">
                <a:latin typeface="微软雅黑" pitchFamily="34" charset="-122"/>
                <a:ea typeface="微软雅黑" pitchFamily="34" charset="-122"/>
                <a:cs typeface="Courier New" pitchFamily="49" charset="0"/>
              </a:rPr>
              <a:t>int main() </a:t>
            </a:r>
          </a:p>
          <a:p>
            <a:pPr eaLnBrk="0" hangingPunct="0"/>
            <a:r>
              <a:rPr lang="en-US" altLang="zh-CN" sz="2000" b="1">
                <a:latin typeface="微软雅黑" pitchFamily="34" charset="-122"/>
                <a:ea typeface="微软雅黑" pitchFamily="34" charset="-122"/>
                <a:cs typeface="Courier New" pitchFamily="49" charset="0"/>
              </a:rPr>
              <a:t>{</a:t>
            </a:r>
          </a:p>
          <a:p>
            <a:pPr eaLnBrk="0" hangingPunct="0"/>
            <a:r>
              <a:rPr lang="en-US" altLang="zh-CN" sz="2000" b="1">
                <a:latin typeface="微软雅黑" pitchFamily="34" charset="-122"/>
                <a:ea typeface="微软雅黑" pitchFamily="34" charset="-122"/>
                <a:cs typeface="Courier New" pitchFamily="49" charset="0"/>
              </a:rPr>
              <a:t>  swap();</a:t>
            </a:r>
          </a:p>
          <a:p>
            <a:pPr eaLnBrk="0" hangingPunct="0"/>
            <a:r>
              <a:rPr lang="en-US" altLang="zh-CN" sz="2000" b="1">
                <a:latin typeface="微软雅黑" pitchFamily="34" charset="-122"/>
                <a:ea typeface="微软雅黑" pitchFamily="34" charset="-122"/>
                <a:cs typeface="Courier New" pitchFamily="49" charset="0"/>
              </a:rPr>
              <a:t>  return 0;</a:t>
            </a:r>
          </a:p>
          <a:p>
            <a:pPr eaLnBrk="0" hangingPunct="0"/>
            <a:r>
              <a:rPr lang="en-US" altLang="zh-CN" sz="2000" b="1">
                <a:latin typeface="微软雅黑" pitchFamily="34" charset="-122"/>
                <a:ea typeface="微软雅黑" pitchFamily="34" charset="-122"/>
                <a:cs typeface="Courier New" pitchFamily="49" charset="0"/>
              </a:rPr>
              <a:t>} </a:t>
            </a:r>
          </a:p>
        </p:txBody>
      </p:sp>
      <p:sp>
        <p:nvSpPr>
          <p:cNvPr id="6"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swap.c</a:t>
            </a:r>
          </a:p>
        </p:txBody>
      </p:sp>
      <p:sp>
        <p:nvSpPr>
          <p:cNvPr id="8" name="Rectangle 6"/>
          <p:cNvSpPr>
            <a:spLocks noChangeArrowheads="1"/>
          </p:cNvSpPr>
          <p:nvPr/>
        </p:nvSpPr>
        <p:spPr bwMode="auto">
          <a:xfrm>
            <a:off x="4535488" y="1174750"/>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a:latin typeface="微软雅黑" pitchFamily="34" charset="-122"/>
                <a:ea typeface="微软雅黑" pitchFamily="34" charset="-122"/>
                <a:cs typeface="Courier New" pitchFamily="49" charset="0"/>
              </a:rPr>
              <a:t>extern int buf[]; </a:t>
            </a:r>
          </a:p>
          <a:p>
            <a:pPr eaLnBrk="0" hangingPunct="0">
              <a:lnSpc>
                <a:spcPct val="95000"/>
              </a:lnSpc>
            </a:pPr>
            <a:r>
              <a:rPr lang="en-US" altLang="zh-CN" sz="1000" b="1">
                <a:latin typeface="微软雅黑" pitchFamily="34" charset="-122"/>
                <a:ea typeface="微软雅黑" pitchFamily="34" charset="-122"/>
                <a:cs typeface="Courier New" pitchFamily="49" charset="0"/>
              </a:rPr>
              <a:t> </a:t>
            </a:r>
          </a:p>
          <a:p>
            <a:pPr eaLnBrk="0" hangingPunct="0">
              <a:lnSpc>
                <a:spcPct val="95000"/>
              </a:lnSpc>
            </a:pPr>
            <a:r>
              <a:rPr lang="en-US" altLang="zh-CN" sz="2000" b="1">
                <a:latin typeface="微软雅黑" pitchFamily="34" charset="-122"/>
                <a:ea typeface="微软雅黑" pitchFamily="34" charset="-122"/>
                <a:cs typeface="Courier New" pitchFamily="49" charset="0"/>
              </a:rPr>
              <a:t>int *bufp0 = &amp;buf[0];</a:t>
            </a:r>
          </a:p>
          <a:p>
            <a:pPr eaLnBrk="0" hangingPunct="0">
              <a:lnSpc>
                <a:spcPct val="95000"/>
              </a:lnSpc>
            </a:pPr>
            <a:r>
              <a:rPr lang="en-US" altLang="zh-CN" sz="2000" b="1">
                <a:latin typeface="微软雅黑" pitchFamily="34" charset="-122"/>
                <a:ea typeface="微软雅黑" pitchFamily="34" charset="-122"/>
                <a:cs typeface="Courier New" pitchFamily="49" charset="0"/>
              </a:rPr>
              <a:t>static int *bufp1;</a:t>
            </a:r>
          </a:p>
          <a:p>
            <a:pPr eaLnBrk="0" hangingPunct="0">
              <a:lnSpc>
                <a:spcPct val="95000"/>
              </a:lnSpc>
            </a:pPr>
            <a:endParaRPr lang="en-US" altLang="zh-CN" sz="1000" b="1">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a:p>
            <a:pPr eaLnBrk="0" hangingPunct="0">
              <a:lnSpc>
                <a:spcPct val="95000"/>
              </a:lnSpc>
            </a:pPr>
            <a:r>
              <a:rPr lang="en-US" altLang="zh-CN" sz="2000" b="1">
                <a:latin typeface="微软雅黑" pitchFamily="34" charset="-122"/>
                <a:ea typeface="微软雅黑" pitchFamily="34" charset="-122"/>
                <a:cs typeface="Courier New" pitchFamily="49" charset="0"/>
              </a:rPr>
              <a:t>   int temp;</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&amp;buf[1];</a:t>
            </a:r>
          </a:p>
          <a:p>
            <a:pPr eaLnBrk="0" hangingPunct="0">
              <a:lnSpc>
                <a:spcPct val="95000"/>
              </a:lnSpc>
            </a:pPr>
            <a:r>
              <a:rPr lang="en-US" altLang="zh-CN" sz="2000" b="1">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a:latin typeface="微软雅黑" pitchFamily="34" charset="-122"/>
                <a:ea typeface="微软雅黑" pitchFamily="34" charset="-122"/>
                <a:cs typeface="Courier New" pitchFamily="49" charset="0"/>
              </a:rPr>
              <a:t>}</a:t>
            </a:r>
          </a:p>
        </p:txBody>
      </p:sp>
      <p:sp>
        <p:nvSpPr>
          <p:cNvPr id="9" name="Text Box 7"/>
          <p:cNvSpPr txBox="1">
            <a:spLocks noChangeArrowheads="1"/>
          </p:cNvSpPr>
          <p:nvPr/>
        </p:nvSpPr>
        <p:spPr bwMode="auto">
          <a:xfrm>
            <a:off x="217488" y="5289550"/>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你能说出哪些是</a:t>
            </a:r>
            <a:r>
              <a:rPr lang="zh-CN" altLang="en-US" sz="2200" b="1">
                <a:solidFill>
                  <a:srgbClr val="FF0000"/>
                </a:solidFill>
                <a:ea typeface="微软雅黑" pitchFamily="34" charset="-122"/>
              </a:rPr>
              <a:t>符号定义</a:t>
            </a:r>
            <a:r>
              <a:rPr lang="zh-CN" altLang="en-US" sz="2200" b="1">
                <a:ea typeface="微软雅黑" pitchFamily="34" charset="-122"/>
              </a:rPr>
              <a:t>？哪些是</a:t>
            </a:r>
            <a:r>
              <a:rPr lang="zh-CN" altLang="en-US" sz="2200" b="1">
                <a:solidFill>
                  <a:srgbClr val="FF0000"/>
                </a:solidFill>
                <a:ea typeface="微软雅黑" pitchFamily="34" charset="-122"/>
              </a:rPr>
              <a:t>符号的引用</a:t>
            </a:r>
            <a:r>
              <a:rPr lang="zh-CN" altLang="en-US" sz="2200" b="1">
                <a:ea typeface="微软雅黑" pitchFamily="34" charset="-122"/>
              </a:rPr>
              <a:t>？</a:t>
            </a:r>
          </a:p>
        </p:txBody>
      </p:sp>
      <p:grpSp>
        <p:nvGrpSpPr>
          <p:cNvPr id="10" name="Group 24"/>
          <p:cNvGrpSpPr>
            <a:grpSpLocks/>
          </p:cNvGrpSpPr>
          <p:nvPr/>
        </p:nvGrpSpPr>
        <p:grpSpPr bwMode="auto">
          <a:xfrm>
            <a:off x="1395413" y="1497013"/>
            <a:ext cx="4976812" cy="3876675"/>
            <a:chOff x="879" y="943"/>
            <a:chExt cx="3135" cy="2442"/>
          </a:xfrm>
        </p:grpSpPr>
        <p:sp>
          <p:nvSpPr>
            <p:cNvPr id="11" name="Line 8"/>
            <p:cNvSpPr>
              <a:spLocks noChangeShapeType="1"/>
            </p:cNvSpPr>
            <p:nvPr/>
          </p:nvSpPr>
          <p:spPr bwMode="auto">
            <a:xfrm flipH="1" flipV="1">
              <a:off x="879" y="1016"/>
              <a:ext cx="1014" cy="2350"/>
            </a:xfrm>
            <a:prstGeom prst="line">
              <a:avLst/>
            </a:prstGeom>
            <a:noFill/>
            <a:ln w="28575">
              <a:solidFill>
                <a:srgbClr val="CC0066"/>
              </a:solidFill>
              <a:round/>
              <a:headEnd/>
              <a:tailEnd type="triangle" w="med" len="med"/>
            </a:ln>
            <a:effectLst/>
          </p:spPr>
          <p:txBody>
            <a:bodyPr/>
            <a:lstStyle/>
            <a:p>
              <a:endParaRPr lang="zh-CN" altLang="en-US"/>
            </a:p>
          </p:txBody>
        </p:sp>
        <p:sp>
          <p:nvSpPr>
            <p:cNvPr id="12" name="Line 9"/>
            <p:cNvSpPr>
              <a:spLocks noChangeShapeType="1"/>
            </p:cNvSpPr>
            <p:nvPr/>
          </p:nvSpPr>
          <p:spPr bwMode="auto">
            <a:xfrm flipH="1" flipV="1">
              <a:off x="914" y="1619"/>
              <a:ext cx="915" cy="1747"/>
            </a:xfrm>
            <a:prstGeom prst="line">
              <a:avLst/>
            </a:prstGeom>
            <a:noFill/>
            <a:ln w="28575">
              <a:solidFill>
                <a:srgbClr val="CC0066"/>
              </a:solidFill>
              <a:round/>
              <a:headEnd/>
              <a:tailEnd type="triangle" w="med" len="med"/>
            </a:ln>
            <a:effectLst/>
          </p:spPr>
          <p:txBody>
            <a:bodyPr/>
            <a:lstStyle/>
            <a:p>
              <a:endParaRPr lang="zh-CN" altLang="en-US"/>
            </a:p>
          </p:txBody>
        </p:sp>
        <p:sp>
          <p:nvSpPr>
            <p:cNvPr id="13" name="Line 10"/>
            <p:cNvSpPr>
              <a:spLocks noChangeShapeType="1"/>
            </p:cNvSpPr>
            <p:nvPr/>
          </p:nvSpPr>
          <p:spPr bwMode="auto">
            <a:xfrm flipV="1">
              <a:off x="1920" y="943"/>
              <a:ext cx="1864" cy="2405"/>
            </a:xfrm>
            <a:prstGeom prst="line">
              <a:avLst/>
            </a:prstGeom>
            <a:noFill/>
            <a:ln w="28575">
              <a:solidFill>
                <a:srgbClr val="CC0066"/>
              </a:solidFill>
              <a:round/>
              <a:headEnd/>
              <a:tailEnd type="triangle" w="med" len="med"/>
            </a:ln>
            <a:effectLst/>
          </p:spPr>
          <p:txBody>
            <a:bodyPr/>
            <a:lstStyle/>
            <a:p>
              <a:endParaRPr lang="zh-CN" altLang="en-US"/>
            </a:p>
          </p:txBody>
        </p:sp>
        <p:sp>
          <p:nvSpPr>
            <p:cNvPr id="14" name="Line 11"/>
            <p:cNvSpPr>
              <a:spLocks noChangeShapeType="1"/>
            </p:cNvSpPr>
            <p:nvPr/>
          </p:nvSpPr>
          <p:spPr bwMode="auto">
            <a:xfrm flipV="1">
              <a:off x="1884" y="1181"/>
              <a:ext cx="1453" cy="2157"/>
            </a:xfrm>
            <a:prstGeom prst="line">
              <a:avLst/>
            </a:prstGeom>
            <a:noFill/>
            <a:ln w="28575">
              <a:solidFill>
                <a:srgbClr val="CC0066"/>
              </a:solidFill>
              <a:round/>
              <a:headEnd/>
              <a:tailEnd type="triangle" w="med" len="med"/>
            </a:ln>
            <a:effectLst/>
          </p:spPr>
          <p:txBody>
            <a:bodyPr/>
            <a:lstStyle/>
            <a:p>
              <a:endParaRPr lang="zh-CN" altLang="en-US"/>
            </a:p>
          </p:txBody>
        </p:sp>
        <p:sp>
          <p:nvSpPr>
            <p:cNvPr id="15" name="Line 12"/>
            <p:cNvSpPr>
              <a:spLocks noChangeShapeType="1"/>
            </p:cNvSpPr>
            <p:nvPr/>
          </p:nvSpPr>
          <p:spPr bwMode="auto">
            <a:xfrm flipV="1">
              <a:off x="1993" y="1409"/>
              <a:ext cx="2021" cy="1976"/>
            </a:xfrm>
            <a:prstGeom prst="line">
              <a:avLst/>
            </a:prstGeom>
            <a:noFill/>
            <a:ln w="28575">
              <a:solidFill>
                <a:srgbClr val="CC0066"/>
              </a:solidFill>
              <a:round/>
              <a:headEnd/>
              <a:tailEnd type="triangle" w="med" len="med"/>
            </a:ln>
            <a:effectLst/>
          </p:spPr>
          <p:txBody>
            <a:bodyPr/>
            <a:lstStyle/>
            <a:p>
              <a:endParaRPr lang="zh-CN" altLang="en-US"/>
            </a:p>
          </p:txBody>
        </p:sp>
        <p:sp>
          <p:nvSpPr>
            <p:cNvPr id="16" name="Line 13"/>
            <p:cNvSpPr>
              <a:spLocks noChangeShapeType="1"/>
            </p:cNvSpPr>
            <p:nvPr/>
          </p:nvSpPr>
          <p:spPr bwMode="auto">
            <a:xfrm flipV="1">
              <a:off x="1966" y="1674"/>
              <a:ext cx="1527" cy="1664"/>
            </a:xfrm>
            <a:prstGeom prst="line">
              <a:avLst/>
            </a:prstGeom>
            <a:noFill/>
            <a:ln w="28575">
              <a:solidFill>
                <a:srgbClr val="CC0066"/>
              </a:solidFill>
              <a:round/>
              <a:headEnd/>
              <a:tailEnd type="triangle" w="med" len="med"/>
            </a:ln>
            <a:effectLst/>
          </p:spPr>
          <p:txBody>
            <a:bodyPr/>
            <a:lstStyle/>
            <a:p>
              <a:endParaRPr lang="zh-CN" altLang="en-US"/>
            </a:p>
          </p:txBody>
        </p:sp>
      </p:grpSp>
      <p:sp>
        <p:nvSpPr>
          <p:cNvPr id="17" name="Text Box 14"/>
          <p:cNvSpPr txBox="1">
            <a:spLocks noChangeArrowheads="1"/>
          </p:cNvSpPr>
          <p:nvPr/>
        </p:nvSpPr>
        <p:spPr bwMode="auto">
          <a:xfrm>
            <a:off x="274638" y="5819775"/>
            <a:ext cx="806926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局部变量</a:t>
            </a:r>
            <a:r>
              <a:rPr lang="en-US" altLang="zh-CN" sz="2000" b="1">
                <a:solidFill>
                  <a:srgbClr val="CC0066"/>
                </a:solidFill>
                <a:ea typeface="微软雅黑" pitchFamily="34" charset="-122"/>
              </a:rPr>
              <a:t>temp</a:t>
            </a:r>
            <a:r>
              <a:rPr lang="zh-CN" altLang="en-US" sz="2000" b="1">
                <a:solidFill>
                  <a:srgbClr val="3366FF"/>
                </a:solidFill>
                <a:ea typeface="微软雅黑" pitchFamily="34" charset="-122"/>
              </a:rPr>
              <a:t>分配在栈中，不会在过程外被引用，因此不是符号定义</a:t>
            </a:r>
          </a:p>
        </p:txBody>
      </p:sp>
      <p:grpSp>
        <p:nvGrpSpPr>
          <p:cNvPr id="18" name="Group 25"/>
          <p:cNvGrpSpPr>
            <a:grpSpLocks/>
          </p:cNvGrpSpPr>
          <p:nvPr/>
        </p:nvGrpSpPr>
        <p:grpSpPr bwMode="auto">
          <a:xfrm>
            <a:off x="1190625" y="1917700"/>
            <a:ext cx="5718175" cy="3454400"/>
            <a:chOff x="750" y="1208"/>
            <a:chExt cx="3602" cy="2176"/>
          </a:xfrm>
        </p:grpSpPr>
        <p:sp>
          <p:nvSpPr>
            <p:cNvPr id="19" name="Line 15"/>
            <p:cNvSpPr>
              <a:spLocks noChangeShapeType="1"/>
            </p:cNvSpPr>
            <p:nvPr/>
          </p:nvSpPr>
          <p:spPr bwMode="auto">
            <a:xfrm flipH="1" flipV="1">
              <a:off x="750" y="1985"/>
              <a:ext cx="2697" cy="1399"/>
            </a:xfrm>
            <a:prstGeom prst="line">
              <a:avLst/>
            </a:prstGeom>
            <a:noFill/>
            <a:ln w="28575">
              <a:solidFill>
                <a:srgbClr val="0066CC"/>
              </a:solidFill>
              <a:round/>
              <a:headEnd/>
              <a:tailEnd type="triangle" w="med" len="med"/>
            </a:ln>
            <a:effectLst/>
          </p:spPr>
          <p:txBody>
            <a:bodyPr/>
            <a:lstStyle/>
            <a:p>
              <a:endParaRPr lang="zh-CN" altLang="en-US"/>
            </a:p>
          </p:txBody>
        </p:sp>
        <p:sp>
          <p:nvSpPr>
            <p:cNvPr id="20" name="Line 16"/>
            <p:cNvSpPr>
              <a:spLocks noChangeShapeType="1"/>
            </p:cNvSpPr>
            <p:nvPr/>
          </p:nvSpPr>
          <p:spPr bwMode="auto">
            <a:xfrm flipV="1">
              <a:off x="3474" y="1208"/>
              <a:ext cx="878" cy="2139"/>
            </a:xfrm>
            <a:prstGeom prst="line">
              <a:avLst/>
            </a:prstGeom>
            <a:noFill/>
            <a:ln w="28575">
              <a:solidFill>
                <a:srgbClr val="0066CC"/>
              </a:solidFill>
              <a:round/>
              <a:headEnd/>
              <a:tailEnd type="triangle" w="med" len="med"/>
            </a:ln>
            <a:effectLst/>
          </p:spPr>
          <p:txBody>
            <a:bodyPr/>
            <a:lstStyle/>
            <a:p>
              <a:endParaRPr lang="zh-CN" altLang="en-US"/>
            </a:p>
          </p:txBody>
        </p:sp>
        <p:sp>
          <p:nvSpPr>
            <p:cNvPr id="21" name="Line 17"/>
            <p:cNvSpPr>
              <a:spLocks noChangeShapeType="1"/>
            </p:cNvSpPr>
            <p:nvPr/>
          </p:nvSpPr>
          <p:spPr bwMode="auto">
            <a:xfrm flipV="1">
              <a:off x="3529" y="2186"/>
              <a:ext cx="594" cy="1134"/>
            </a:xfrm>
            <a:prstGeom prst="line">
              <a:avLst/>
            </a:prstGeom>
            <a:noFill/>
            <a:ln w="28575">
              <a:solidFill>
                <a:srgbClr val="0066CC"/>
              </a:solidFill>
              <a:round/>
              <a:headEnd/>
              <a:tailEnd type="triangle" w="med" len="med"/>
            </a:ln>
            <a:effectLst/>
          </p:spPr>
          <p:txBody>
            <a:bodyPr/>
            <a:lstStyle/>
            <a:p>
              <a:endParaRPr lang="zh-CN" altLang="en-US"/>
            </a:p>
          </p:txBody>
        </p:sp>
        <p:sp>
          <p:nvSpPr>
            <p:cNvPr id="22" name="Line 18"/>
            <p:cNvSpPr>
              <a:spLocks noChangeShapeType="1"/>
            </p:cNvSpPr>
            <p:nvPr/>
          </p:nvSpPr>
          <p:spPr bwMode="auto">
            <a:xfrm flipV="1">
              <a:off x="3588" y="2381"/>
              <a:ext cx="593" cy="951"/>
            </a:xfrm>
            <a:prstGeom prst="line">
              <a:avLst/>
            </a:prstGeom>
            <a:noFill/>
            <a:ln w="28575">
              <a:solidFill>
                <a:srgbClr val="0066CC"/>
              </a:solidFill>
              <a:round/>
              <a:headEnd/>
              <a:tailEnd type="triangle" w="med" len="med"/>
            </a:ln>
            <a:effectLst/>
          </p:spPr>
          <p:txBody>
            <a:bodyPr/>
            <a:lstStyle/>
            <a:p>
              <a:endParaRPr lang="zh-CN" altLang="en-US"/>
            </a:p>
          </p:txBody>
        </p:sp>
        <p:sp>
          <p:nvSpPr>
            <p:cNvPr id="23" name="Line 19"/>
            <p:cNvSpPr>
              <a:spLocks noChangeShapeType="1"/>
            </p:cNvSpPr>
            <p:nvPr/>
          </p:nvSpPr>
          <p:spPr bwMode="auto">
            <a:xfrm flipV="1">
              <a:off x="3633" y="2573"/>
              <a:ext cx="549" cy="797"/>
            </a:xfrm>
            <a:prstGeom prst="line">
              <a:avLst/>
            </a:prstGeom>
            <a:noFill/>
            <a:ln w="28575">
              <a:solidFill>
                <a:srgbClr val="0066CC"/>
              </a:solidFill>
              <a:round/>
              <a:headEnd/>
              <a:tailEnd type="triangle" w="med" len="med"/>
            </a:ln>
            <a:effectLst/>
          </p:spPr>
          <p:txBody>
            <a:bodyPr/>
            <a:lstStyle/>
            <a:p>
              <a:endParaRPr lang="zh-CN" altLang="en-US"/>
            </a:p>
          </p:txBody>
        </p:sp>
        <p:sp>
          <p:nvSpPr>
            <p:cNvPr id="24" name="Line 20"/>
            <p:cNvSpPr>
              <a:spLocks noChangeShapeType="1"/>
            </p:cNvSpPr>
            <p:nvPr/>
          </p:nvSpPr>
          <p:spPr bwMode="auto">
            <a:xfrm flipV="1">
              <a:off x="3456" y="2195"/>
              <a:ext cx="27" cy="1125"/>
            </a:xfrm>
            <a:prstGeom prst="line">
              <a:avLst/>
            </a:prstGeom>
            <a:noFill/>
            <a:ln w="28575">
              <a:solidFill>
                <a:srgbClr val="0066CC"/>
              </a:solidFill>
              <a:round/>
              <a:headEnd/>
              <a:tailEnd type="triangle" w="med" len="med"/>
            </a:ln>
            <a:effectLst/>
          </p:spPr>
          <p:txBody>
            <a:bodyPr/>
            <a:lstStyle/>
            <a:p>
              <a:endParaRPr lang="zh-CN" altLang="en-US"/>
            </a:p>
          </p:txBody>
        </p:sp>
        <p:sp>
          <p:nvSpPr>
            <p:cNvPr id="25" name="Line 21"/>
            <p:cNvSpPr>
              <a:spLocks noChangeShapeType="1"/>
            </p:cNvSpPr>
            <p:nvPr/>
          </p:nvSpPr>
          <p:spPr bwMode="auto">
            <a:xfrm flipH="1" flipV="1">
              <a:off x="3221" y="2555"/>
              <a:ext cx="220" cy="795"/>
            </a:xfrm>
            <a:prstGeom prst="line">
              <a:avLst/>
            </a:prstGeom>
            <a:noFill/>
            <a:ln w="28575">
              <a:solidFill>
                <a:srgbClr val="0066CC"/>
              </a:solidFill>
              <a:round/>
              <a:headEnd/>
              <a:tailEnd type="triangle" w="med" len="med"/>
            </a:ln>
            <a:effectLst/>
          </p:spPr>
          <p:txBody>
            <a:bodyPr/>
            <a:lstStyle/>
            <a:p>
              <a:endParaRPr lang="zh-CN" altLang="en-US"/>
            </a:p>
          </p:txBody>
        </p:sp>
        <p:sp>
          <p:nvSpPr>
            <p:cNvPr id="26" name="Line 22"/>
            <p:cNvSpPr>
              <a:spLocks noChangeShapeType="1"/>
            </p:cNvSpPr>
            <p:nvPr/>
          </p:nvSpPr>
          <p:spPr bwMode="auto">
            <a:xfrm flipH="1" flipV="1">
              <a:off x="3185" y="2746"/>
              <a:ext cx="219" cy="577"/>
            </a:xfrm>
            <a:prstGeom prst="line">
              <a:avLst/>
            </a:prstGeom>
            <a:noFill/>
            <a:ln w="28575">
              <a:solidFill>
                <a:srgbClr val="0066CC"/>
              </a:solidFill>
              <a:round/>
              <a:headEnd/>
              <a:tailEnd type="triangle" w="med" len="med"/>
            </a:ln>
            <a:effectLst/>
          </p:spPr>
          <p:txBody>
            <a:bodyPr/>
            <a:lstStyle/>
            <a:p>
              <a:endParaRPr lang="zh-CN" altLang="en-US"/>
            </a:p>
          </p:txBody>
        </p:sp>
      </p:grpSp>
    </p:spTree>
    <p:extLst>
      <p:ext uri="{BB962C8B-B14F-4D97-AF65-F5344CB8AC3E}">
        <p14:creationId xmlns:p14="http://schemas.microsoft.com/office/powerpoint/2010/main" val="270165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title" idx="4294967295"/>
          </p:nvPr>
        </p:nvSpPr>
        <p:spPr>
          <a:xfrm>
            <a:off x="341313" y="76200"/>
            <a:ext cx="7591425" cy="762000"/>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重定位操作举例</a:t>
            </a:r>
            <a:endParaRPr lang="en-US" altLang="zh-CN" dirty="0">
              <a:solidFill>
                <a:srgbClr val="CC3300"/>
              </a:solidFill>
              <a:latin typeface="Arial"/>
              <a:ea typeface="黑体" pitchFamily="49" charset="-122"/>
            </a:endParaRPr>
          </a:p>
        </p:txBody>
      </p:sp>
      <p:sp>
        <p:nvSpPr>
          <p:cNvPr id="5" name="Rectangle 3"/>
          <p:cNvSpPr>
            <a:spLocks noChangeArrowheads="1"/>
          </p:cNvSpPr>
          <p:nvPr/>
        </p:nvSpPr>
        <p:spPr bwMode="auto">
          <a:xfrm>
            <a:off x="1359694" y="1138238"/>
            <a:ext cx="2479675" cy="2533650"/>
          </a:xfrm>
          <a:prstGeom prst="rect">
            <a:avLst/>
          </a:prstGeom>
          <a:solidFill>
            <a:srgbClr val="F7F5CD"/>
          </a:solidFill>
          <a:ln w="3175">
            <a:solidFill>
              <a:schemeClr val="tx1"/>
            </a:solidFill>
            <a:miter lim="800000"/>
            <a:headEnd/>
            <a:tailEnd/>
          </a:ln>
        </p:spPr>
        <p:txBody>
          <a:bodyPr wrap="none">
            <a:spAutoFit/>
          </a:bodyPr>
          <a:lstStyle/>
          <a:p>
            <a:pPr eaLnBrk="0" hangingPunct="0"/>
            <a:r>
              <a:rPr lang="en-US" altLang="zh-CN" sz="2000" b="1" dirty="0" err="1">
                <a:latin typeface="微软雅黑" pitchFamily="34" charset="-122"/>
                <a:ea typeface="微软雅黑" pitchFamily="34" charset="-122"/>
                <a:cs typeface="Courier New" pitchFamily="49" charset="0"/>
              </a:rPr>
              <a:t>int</a:t>
            </a:r>
            <a:r>
              <a:rPr lang="en-US" altLang="zh-CN" sz="2000" b="1" dirty="0">
                <a:latin typeface="微软雅黑" pitchFamily="34" charset="-122"/>
                <a:ea typeface="微软雅黑" pitchFamily="34" charset="-122"/>
                <a:cs typeface="Courier New" pitchFamily="49" charset="0"/>
              </a:rPr>
              <a:t> </a:t>
            </a:r>
            <a:r>
              <a:rPr lang="en-US" altLang="zh-CN" sz="2000" b="1" dirty="0" err="1">
                <a:latin typeface="微软雅黑" pitchFamily="34" charset="-122"/>
                <a:ea typeface="微软雅黑" pitchFamily="34" charset="-122"/>
                <a:cs typeface="Courier New" pitchFamily="49" charset="0"/>
              </a:rPr>
              <a:t>buf</a:t>
            </a:r>
            <a:r>
              <a:rPr lang="en-US" altLang="zh-CN" sz="2000" b="1" dirty="0">
                <a:latin typeface="微软雅黑" pitchFamily="34" charset="-122"/>
                <a:ea typeface="微软雅黑" pitchFamily="34" charset="-122"/>
                <a:cs typeface="Courier New" pitchFamily="49" charset="0"/>
              </a:rPr>
              <a:t>[2] = {1, 2};</a:t>
            </a:r>
          </a:p>
          <a:p>
            <a:pPr eaLnBrk="0" hangingPunct="0"/>
            <a:r>
              <a:rPr lang="en-US" altLang="zh-CN" sz="2000" b="1" dirty="0">
                <a:latin typeface="微软雅黑" pitchFamily="34" charset="-122"/>
                <a:ea typeface="微软雅黑" pitchFamily="34" charset="-122"/>
                <a:cs typeface="Courier New" pitchFamily="49" charset="0"/>
              </a:rPr>
              <a:t>void swap(); </a:t>
            </a:r>
          </a:p>
          <a:p>
            <a:pPr eaLnBrk="0" hangingPunct="0"/>
            <a:endParaRPr lang="en-US" altLang="zh-CN" sz="2000" b="1" dirty="0">
              <a:latin typeface="微软雅黑" pitchFamily="34" charset="-122"/>
              <a:ea typeface="微软雅黑" pitchFamily="34" charset="-122"/>
              <a:cs typeface="Courier New" pitchFamily="49" charset="0"/>
            </a:endParaRPr>
          </a:p>
          <a:p>
            <a:pPr eaLnBrk="0" hangingPunct="0"/>
            <a:r>
              <a:rPr lang="en-US" altLang="zh-CN" sz="2000" b="1" dirty="0" err="1">
                <a:latin typeface="微软雅黑" pitchFamily="34" charset="-122"/>
                <a:ea typeface="微软雅黑" pitchFamily="34" charset="-122"/>
                <a:cs typeface="Courier New" pitchFamily="49" charset="0"/>
              </a:rPr>
              <a:t>int</a:t>
            </a:r>
            <a:r>
              <a:rPr lang="en-US" altLang="zh-CN" sz="2000" b="1" dirty="0">
                <a:latin typeface="微软雅黑" pitchFamily="34" charset="-122"/>
                <a:ea typeface="微软雅黑" pitchFamily="34" charset="-122"/>
                <a:cs typeface="Courier New" pitchFamily="49" charset="0"/>
              </a:rPr>
              <a:t> main() </a:t>
            </a:r>
          </a:p>
          <a:p>
            <a:pPr eaLnBrk="0" hangingPunct="0"/>
            <a:r>
              <a:rPr lang="en-US" altLang="zh-CN" sz="2000" b="1" dirty="0">
                <a:latin typeface="微软雅黑" pitchFamily="34" charset="-122"/>
                <a:ea typeface="微软雅黑" pitchFamily="34" charset="-122"/>
                <a:cs typeface="Courier New" pitchFamily="49" charset="0"/>
              </a:rPr>
              <a:t>{</a:t>
            </a:r>
          </a:p>
          <a:p>
            <a:pPr eaLnBrk="0" hangingPunct="0"/>
            <a:r>
              <a:rPr lang="en-US" altLang="zh-CN" sz="2000" b="1" dirty="0">
                <a:latin typeface="微软雅黑" pitchFamily="34" charset="-122"/>
                <a:ea typeface="微软雅黑" pitchFamily="34" charset="-122"/>
                <a:cs typeface="Courier New" pitchFamily="49" charset="0"/>
              </a:rPr>
              <a:t>  swap();</a:t>
            </a:r>
          </a:p>
          <a:p>
            <a:pPr eaLnBrk="0" hangingPunct="0"/>
            <a:r>
              <a:rPr lang="en-US" altLang="zh-CN" sz="2000" b="1" dirty="0">
                <a:latin typeface="微软雅黑" pitchFamily="34" charset="-122"/>
                <a:ea typeface="微软雅黑" pitchFamily="34" charset="-122"/>
                <a:cs typeface="Courier New" pitchFamily="49" charset="0"/>
              </a:rPr>
              <a:t>  return 0;</a:t>
            </a:r>
          </a:p>
          <a:p>
            <a:pPr eaLnBrk="0" hangingPunct="0"/>
            <a:r>
              <a:rPr lang="en-US" altLang="zh-CN" sz="2000" b="1" dirty="0">
                <a:latin typeface="微软雅黑" pitchFamily="34" charset="-122"/>
                <a:ea typeface="微软雅黑" pitchFamily="34" charset="-122"/>
                <a:cs typeface="Courier New" pitchFamily="49" charset="0"/>
              </a:rPr>
              <a:t>} </a:t>
            </a:r>
          </a:p>
        </p:txBody>
      </p:sp>
      <p:sp>
        <p:nvSpPr>
          <p:cNvPr id="6" name="Rectangle 4"/>
          <p:cNvSpPr>
            <a:spLocks noChangeArrowheads="1"/>
          </p:cNvSpPr>
          <p:nvPr/>
        </p:nvSpPr>
        <p:spPr bwMode="auto">
          <a:xfrm>
            <a:off x="762000" y="763588"/>
            <a:ext cx="1195388"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0066FF"/>
                </a:solidFill>
                <a:latin typeface="微软雅黑" pitchFamily="34" charset="-122"/>
                <a:ea typeface="微软雅黑" pitchFamily="34" charset="-122"/>
                <a:cs typeface="Courier New" pitchFamily="49" charset="0"/>
              </a:rPr>
              <a:t>main.c</a:t>
            </a:r>
          </a:p>
        </p:txBody>
      </p:sp>
      <p:sp>
        <p:nvSpPr>
          <p:cNvPr id="7" name="Rectangle 5"/>
          <p:cNvSpPr>
            <a:spLocks noChangeArrowheads="1"/>
          </p:cNvSpPr>
          <p:nvPr/>
        </p:nvSpPr>
        <p:spPr bwMode="auto">
          <a:xfrm>
            <a:off x="4648200" y="677863"/>
            <a:ext cx="1222375" cy="460375"/>
          </a:xfrm>
          <a:prstGeom prst="rect">
            <a:avLst/>
          </a:prstGeom>
          <a:noFill/>
          <a:ln w="3175">
            <a:solidFill>
              <a:schemeClr val="bg1"/>
            </a:solidFill>
            <a:miter lim="800000"/>
            <a:headEnd/>
            <a:tailEnd/>
          </a:ln>
        </p:spPr>
        <p:txBody>
          <a:bodyPr wrap="none">
            <a:spAutoFit/>
          </a:bodyPr>
          <a:lstStyle/>
          <a:p>
            <a:pPr eaLnBrk="0" hangingPunct="0"/>
            <a:r>
              <a:rPr lang="en-US" altLang="zh-CN" sz="2400" b="1" dirty="0" err="1">
                <a:solidFill>
                  <a:srgbClr val="0066FF"/>
                </a:solidFill>
                <a:latin typeface="微软雅黑" pitchFamily="34" charset="-122"/>
                <a:ea typeface="微软雅黑" pitchFamily="34" charset="-122"/>
                <a:cs typeface="Courier New" pitchFamily="49" charset="0"/>
              </a:rPr>
              <a:t>swap.c</a:t>
            </a:r>
            <a:endParaRPr lang="en-US" altLang="zh-CN" sz="2400" b="1" dirty="0">
              <a:solidFill>
                <a:srgbClr val="0066FF"/>
              </a:solidFill>
              <a:latin typeface="微软雅黑" pitchFamily="34" charset="-122"/>
              <a:ea typeface="微软雅黑" pitchFamily="34" charset="-122"/>
              <a:cs typeface="Courier New" pitchFamily="49" charset="0"/>
            </a:endParaRPr>
          </a:p>
        </p:txBody>
      </p:sp>
      <p:sp>
        <p:nvSpPr>
          <p:cNvPr id="8" name="Rectangle 6"/>
          <p:cNvSpPr>
            <a:spLocks noChangeArrowheads="1"/>
          </p:cNvSpPr>
          <p:nvPr/>
        </p:nvSpPr>
        <p:spPr bwMode="auto">
          <a:xfrm>
            <a:off x="5259387" y="1138238"/>
            <a:ext cx="3665537" cy="3562350"/>
          </a:xfrm>
          <a:prstGeom prst="rect">
            <a:avLst/>
          </a:prstGeom>
          <a:solidFill>
            <a:srgbClr val="DBF2DA"/>
          </a:solidFill>
          <a:ln w="3175">
            <a:solidFill>
              <a:schemeClr val="tx1"/>
            </a:solidFill>
            <a:miter lim="800000"/>
            <a:headEnd/>
            <a:tailEnd/>
          </a:ln>
        </p:spPr>
        <p:txBody>
          <a:bodyPr>
            <a:spAutoFit/>
          </a:bodyPr>
          <a:lstStyle/>
          <a:p>
            <a:pPr eaLnBrk="0" hangingPunct="0">
              <a:lnSpc>
                <a:spcPct val="95000"/>
              </a:lnSpc>
            </a:pPr>
            <a:r>
              <a:rPr lang="en-US" altLang="zh-CN" sz="2000" b="1" dirty="0">
                <a:latin typeface="微软雅黑" pitchFamily="34" charset="-122"/>
                <a:ea typeface="微软雅黑" pitchFamily="34" charset="-122"/>
                <a:cs typeface="Courier New" pitchFamily="49" charset="0"/>
              </a:rPr>
              <a:t>extern </a:t>
            </a:r>
            <a:r>
              <a:rPr lang="en-US" altLang="zh-CN" sz="2000" b="1" dirty="0" err="1">
                <a:latin typeface="微软雅黑" pitchFamily="34" charset="-122"/>
                <a:ea typeface="微软雅黑" pitchFamily="34" charset="-122"/>
                <a:cs typeface="Courier New" pitchFamily="49" charset="0"/>
              </a:rPr>
              <a:t>int</a:t>
            </a:r>
            <a:r>
              <a:rPr lang="en-US" altLang="zh-CN" sz="2000" b="1" dirty="0">
                <a:latin typeface="微软雅黑" pitchFamily="34" charset="-122"/>
                <a:ea typeface="微软雅黑" pitchFamily="34" charset="-122"/>
                <a:cs typeface="Courier New" pitchFamily="49" charset="0"/>
              </a:rPr>
              <a:t> </a:t>
            </a:r>
            <a:r>
              <a:rPr lang="en-US" altLang="zh-CN" sz="2000" b="1" dirty="0" err="1">
                <a:latin typeface="微软雅黑" pitchFamily="34" charset="-122"/>
                <a:ea typeface="微软雅黑" pitchFamily="34" charset="-122"/>
                <a:cs typeface="Courier New" pitchFamily="49" charset="0"/>
              </a:rPr>
              <a:t>buf</a:t>
            </a:r>
            <a:r>
              <a:rPr lang="en-US" altLang="zh-CN" sz="2000" b="1" dirty="0">
                <a:latin typeface="微软雅黑" pitchFamily="34" charset="-122"/>
                <a:ea typeface="微软雅黑" pitchFamily="34" charset="-122"/>
                <a:cs typeface="Courier New" pitchFamily="49" charset="0"/>
              </a:rPr>
              <a:t>[]; </a:t>
            </a:r>
          </a:p>
          <a:p>
            <a:pPr eaLnBrk="0" hangingPunct="0">
              <a:lnSpc>
                <a:spcPct val="95000"/>
              </a:lnSpc>
            </a:pPr>
            <a:r>
              <a:rPr lang="en-US" altLang="zh-CN" sz="1000" b="1" dirty="0">
                <a:latin typeface="微软雅黑" pitchFamily="34" charset="-122"/>
                <a:ea typeface="微软雅黑" pitchFamily="34" charset="-122"/>
                <a:cs typeface="Courier New" pitchFamily="49" charset="0"/>
              </a:rPr>
              <a:t> </a:t>
            </a:r>
          </a:p>
          <a:p>
            <a:pPr eaLnBrk="0" hangingPunct="0">
              <a:lnSpc>
                <a:spcPct val="95000"/>
              </a:lnSpc>
            </a:pPr>
            <a:r>
              <a:rPr lang="en-US" altLang="zh-CN" sz="2000" b="1" dirty="0" err="1">
                <a:latin typeface="微软雅黑" pitchFamily="34" charset="-122"/>
                <a:ea typeface="微软雅黑" pitchFamily="34" charset="-122"/>
                <a:cs typeface="Courier New" pitchFamily="49" charset="0"/>
              </a:rPr>
              <a:t>int</a:t>
            </a:r>
            <a:r>
              <a:rPr lang="en-US" altLang="zh-CN" sz="2000" b="1" dirty="0">
                <a:latin typeface="微软雅黑" pitchFamily="34" charset="-122"/>
                <a:ea typeface="微软雅黑" pitchFamily="34" charset="-122"/>
                <a:cs typeface="Courier New" pitchFamily="49" charset="0"/>
              </a:rPr>
              <a:t> *bufp0 = &amp;</a:t>
            </a:r>
            <a:r>
              <a:rPr lang="en-US" altLang="zh-CN" sz="2000" b="1" dirty="0" err="1">
                <a:latin typeface="微软雅黑" pitchFamily="34" charset="-122"/>
                <a:ea typeface="微软雅黑" pitchFamily="34" charset="-122"/>
                <a:cs typeface="Courier New" pitchFamily="49" charset="0"/>
              </a:rPr>
              <a:t>buf</a:t>
            </a:r>
            <a:r>
              <a:rPr lang="en-US" altLang="zh-CN" sz="2000" b="1" dirty="0">
                <a:latin typeface="微软雅黑" pitchFamily="34" charset="-122"/>
                <a:ea typeface="微软雅黑" pitchFamily="34" charset="-122"/>
                <a:cs typeface="Courier New" pitchFamily="49" charset="0"/>
              </a:rPr>
              <a:t>[0];</a:t>
            </a:r>
          </a:p>
          <a:p>
            <a:pPr eaLnBrk="0" hangingPunct="0">
              <a:lnSpc>
                <a:spcPct val="95000"/>
              </a:lnSpc>
            </a:pPr>
            <a:r>
              <a:rPr lang="en-US" altLang="zh-CN" sz="2000" b="1" dirty="0">
                <a:latin typeface="微软雅黑" pitchFamily="34" charset="-122"/>
                <a:ea typeface="微软雅黑" pitchFamily="34" charset="-122"/>
                <a:cs typeface="Courier New" pitchFamily="49" charset="0"/>
              </a:rPr>
              <a:t>static </a:t>
            </a:r>
            <a:r>
              <a:rPr lang="en-US" altLang="zh-CN" sz="2000" b="1" dirty="0" err="1">
                <a:latin typeface="微软雅黑" pitchFamily="34" charset="-122"/>
                <a:ea typeface="微软雅黑" pitchFamily="34" charset="-122"/>
                <a:cs typeface="Courier New" pitchFamily="49" charset="0"/>
              </a:rPr>
              <a:t>int</a:t>
            </a:r>
            <a:r>
              <a:rPr lang="en-US" altLang="zh-CN" sz="2000" b="1" dirty="0">
                <a:latin typeface="微软雅黑" pitchFamily="34" charset="-122"/>
                <a:ea typeface="微软雅黑" pitchFamily="34" charset="-122"/>
                <a:cs typeface="Courier New" pitchFamily="49" charset="0"/>
              </a:rPr>
              <a:t> *bufp1;</a:t>
            </a:r>
          </a:p>
          <a:p>
            <a:pPr eaLnBrk="0" hangingPunct="0">
              <a:lnSpc>
                <a:spcPct val="95000"/>
              </a:lnSpc>
            </a:pPr>
            <a:endParaRPr lang="en-US" altLang="zh-CN" sz="1000" b="1" dirty="0">
              <a:solidFill>
                <a:srgbClr val="F7F5CD"/>
              </a:solidFill>
              <a:latin typeface="微软雅黑" pitchFamily="34" charset="-122"/>
              <a:ea typeface="微软雅黑" pitchFamily="34" charset="-122"/>
              <a:cs typeface="Courier New" pitchFamily="49" charset="0"/>
            </a:endParaRPr>
          </a:p>
          <a:p>
            <a:pPr eaLnBrk="0" hangingPunct="0">
              <a:lnSpc>
                <a:spcPct val="95000"/>
              </a:lnSpc>
            </a:pPr>
            <a:r>
              <a:rPr lang="en-US" altLang="zh-CN" sz="2000" b="1" dirty="0">
                <a:latin typeface="微软雅黑" pitchFamily="34" charset="-122"/>
                <a:ea typeface="微软雅黑" pitchFamily="34" charset="-122"/>
                <a:cs typeface="Courier New" pitchFamily="49" charset="0"/>
              </a:rPr>
              <a:t>void swap()</a:t>
            </a:r>
          </a:p>
          <a:p>
            <a:pPr eaLnBrk="0" hangingPunct="0">
              <a:lnSpc>
                <a:spcPct val="95000"/>
              </a:lnSpc>
            </a:pPr>
            <a:r>
              <a:rPr lang="en-US" altLang="zh-CN" sz="2000" b="1" dirty="0">
                <a:latin typeface="微软雅黑" pitchFamily="34" charset="-122"/>
                <a:ea typeface="微软雅黑" pitchFamily="34" charset="-122"/>
                <a:cs typeface="Courier New" pitchFamily="49" charset="0"/>
              </a:rPr>
              <a:t>{</a:t>
            </a:r>
          </a:p>
          <a:p>
            <a:pPr eaLnBrk="0" hangingPunct="0">
              <a:lnSpc>
                <a:spcPct val="95000"/>
              </a:lnSpc>
            </a:pPr>
            <a:r>
              <a:rPr lang="en-US" altLang="zh-CN" sz="2000" b="1" dirty="0">
                <a:latin typeface="微软雅黑" pitchFamily="34" charset="-122"/>
                <a:ea typeface="微软雅黑" pitchFamily="34" charset="-122"/>
                <a:cs typeface="Courier New" pitchFamily="49" charset="0"/>
              </a:rPr>
              <a:t>   </a:t>
            </a:r>
            <a:r>
              <a:rPr lang="en-US" altLang="zh-CN" sz="2000" b="1" dirty="0" err="1">
                <a:latin typeface="微软雅黑" pitchFamily="34" charset="-122"/>
                <a:ea typeface="微软雅黑" pitchFamily="34" charset="-122"/>
                <a:cs typeface="Courier New" pitchFamily="49" charset="0"/>
              </a:rPr>
              <a:t>int</a:t>
            </a:r>
            <a:r>
              <a:rPr lang="en-US" altLang="zh-CN" sz="2000" b="1" dirty="0">
                <a:latin typeface="微软雅黑" pitchFamily="34" charset="-122"/>
                <a:ea typeface="微软雅黑" pitchFamily="34" charset="-122"/>
                <a:cs typeface="Courier New" pitchFamily="49" charset="0"/>
              </a:rPr>
              <a:t> temp;</a:t>
            </a:r>
          </a:p>
          <a:p>
            <a:pPr eaLnBrk="0" hangingPunct="0">
              <a:lnSpc>
                <a:spcPct val="95000"/>
              </a:lnSpc>
            </a:pPr>
            <a:r>
              <a:rPr lang="en-US" altLang="zh-CN" sz="2000" b="1" dirty="0">
                <a:latin typeface="微软雅黑" pitchFamily="34" charset="-122"/>
                <a:ea typeface="微软雅黑" pitchFamily="34" charset="-122"/>
                <a:cs typeface="Courier New" pitchFamily="49" charset="0"/>
              </a:rPr>
              <a:t>   bufp1 = &amp;</a:t>
            </a:r>
            <a:r>
              <a:rPr lang="en-US" altLang="zh-CN" sz="2000" b="1" dirty="0" err="1">
                <a:latin typeface="微软雅黑" pitchFamily="34" charset="-122"/>
                <a:ea typeface="微软雅黑" pitchFamily="34" charset="-122"/>
                <a:cs typeface="Courier New" pitchFamily="49" charset="0"/>
              </a:rPr>
              <a:t>buf</a:t>
            </a:r>
            <a:r>
              <a:rPr lang="en-US" altLang="zh-CN" sz="2000" b="1" dirty="0">
                <a:latin typeface="微软雅黑" pitchFamily="34" charset="-122"/>
                <a:ea typeface="微软雅黑" pitchFamily="34" charset="-122"/>
                <a:cs typeface="Courier New" pitchFamily="49" charset="0"/>
              </a:rPr>
              <a:t>[1];</a:t>
            </a:r>
          </a:p>
          <a:p>
            <a:pPr eaLnBrk="0" hangingPunct="0">
              <a:lnSpc>
                <a:spcPct val="95000"/>
              </a:lnSpc>
            </a:pPr>
            <a:r>
              <a:rPr lang="en-US" altLang="zh-CN" sz="2000" b="1" dirty="0">
                <a:latin typeface="微软雅黑" pitchFamily="34" charset="-122"/>
                <a:ea typeface="微软雅黑" pitchFamily="34" charset="-122"/>
                <a:cs typeface="Courier New" pitchFamily="49" charset="0"/>
              </a:rPr>
              <a:t>   temp = *bufp0;</a:t>
            </a:r>
          </a:p>
          <a:p>
            <a:pPr eaLnBrk="0" hangingPunct="0">
              <a:lnSpc>
                <a:spcPct val="95000"/>
              </a:lnSpc>
            </a:pPr>
            <a:r>
              <a:rPr lang="en-US" altLang="zh-CN" sz="2000" b="1" dirty="0">
                <a:latin typeface="微软雅黑" pitchFamily="34" charset="-122"/>
                <a:ea typeface="微软雅黑" pitchFamily="34" charset="-122"/>
                <a:cs typeface="Courier New" pitchFamily="49" charset="0"/>
              </a:rPr>
              <a:t>   *bufp0 = *bufp1;</a:t>
            </a:r>
          </a:p>
          <a:p>
            <a:pPr eaLnBrk="0" hangingPunct="0">
              <a:lnSpc>
                <a:spcPct val="95000"/>
              </a:lnSpc>
            </a:pPr>
            <a:r>
              <a:rPr lang="en-US" altLang="zh-CN" sz="2000" b="1" dirty="0">
                <a:latin typeface="微软雅黑" pitchFamily="34" charset="-122"/>
                <a:ea typeface="微软雅黑" pitchFamily="34" charset="-122"/>
                <a:cs typeface="Courier New" pitchFamily="49" charset="0"/>
              </a:rPr>
              <a:t>   *bufp1 = temp;</a:t>
            </a:r>
          </a:p>
          <a:p>
            <a:pPr eaLnBrk="0" hangingPunct="0">
              <a:lnSpc>
                <a:spcPct val="95000"/>
              </a:lnSpc>
            </a:pPr>
            <a:r>
              <a:rPr lang="en-US" altLang="zh-CN" sz="2000" b="1" dirty="0">
                <a:latin typeface="微软雅黑" pitchFamily="34" charset="-122"/>
                <a:ea typeface="微软雅黑" pitchFamily="34" charset="-122"/>
                <a:cs typeface="Courier New" pitchFamily="49" charset="0"/>
              </a:rPr>
              <a:t>}</a:t>
            </a:r>
          </a:p>
        </p:txBody>
      </p:sp>
      <p:sp>
        <p:nvSpPr>
          <p:cNvPr id="9" name="Text Box 7"/>
          <p:cNvSpPr txBox="1">
            <a:spLocks noChangeArrowheads="1"/>
          </p:cNvSpPr>
          <p:nvPr/>
        </p:nvSpPr>
        <p:spPr bwMode="auto">
          <a:xfrm>
            <a:off x="274638" y="4568825"/>
            <a:ext cx="7343775" cy="427038"/>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符号解析后的结果是什么？</a:t>
            </a:r>
          </a:p>
        </p:txBody>
      </p:sp>
      <p:sp>
        <p:nvSpPr>
          <p:cNvPr id="10" name="Text Box 15"/>
          <p:cNvSpPr txBox="1">
            <a:spLocks noChangeArrowheads="1"/>
          </p:cNvSpPr>
          <p:nvPr/>
        </p:nvSpPr>
        <p:spPr bwMode="auto">
          <a:xfrm>
            <a:off x="244475" y="5060950"/>
            <a:ext cx="8591550" cy="1158875"/>
          </a:xfrm>
          <a:prstGeom prst="rect">
            <a:avLst/>
          </a:prstGeom>
          <a:noFill/>
          <a:ln w="9525">
            <a:noFill/>
            <a:miter lim="800000"/>
            <a:headEnd/>
            <a:tailEnd/>
          </a:ln>
          <a:effectLst/>
        </p:spPr>
        <p:txBody>
          <a:bodyPr>
            <a:spAutoFit/>
          </a:bodyPr>
          <a:lstStyle/>
          <a:p>
            <a:pPr>
              <a:spcBef>
                <a:spcPct val="50000"/>
              </a:spcBef>
            </a:pPr>
            <a:r>
              <a:rPr lang="en-US" altLang="zh-CN" sz="2000" b="1" dirty="0">
                <a:solidFill>
                  <a:srgbClr val="3333CC"/>
                </a:solidFill>
                <a:ea typeface="微软雅黑" pitchFamily="34" charset="-122"/>
              </a:rPr>
              <a:t>E</a:t>
            </a:r>
            <a:r>
              <a:rPr lang="zh-CN" altLang="en-US" sz="2000" b="1" dirty="0">
                <a:solidFill>
                  <a:srgbClr val="3333CC"/>
                </a:solidFill>
                <a:ea typeface="微软雅黑" pitchFamily="34" charset="-122"/>
              </a:rPr>
              <a:t>中有</a:t>
            </a:r>
            <a:r>
              <a:rPr lang="en-US" altLang="zh-CN" sz="2000" b="1" dirty="0" err="1">
                <a:solidFill>
                  <a:srgbClr val="3333CC"/>
                </a:solidFill>
                <a:ea typeface="微软雅黑" pitchFamily="34" charset="-122"/>
              </a:rPr>
              <a:t>main.o</a:t>
            </a:r>
            <a:r>
              <a:rPr lang="zh-CN" altLang="en-US" sz="2000" b="1" dirty="0">
                <a:solidFill>
                  <a:srgbClr val="3333CC"/>
                </a:solidFill>
                <a:ea typeface="微软雅黑" pitchFamily="34" charset="-122"/>
              </a:rPr>
              <a:t>和</a:t>
            </a:r>
            <a:r>
              <a:rPr lang="en-US" altLang="zh-CN" sz="2000" b="1" dirty="0" err="1">
                <a:solidFill>
                  <a:srgbClr val="3333CC"/>
                </a:solidFill>
                <a:ea typeface="微软雅黑" pitchFamily="34" charset="-122"/>
              </a:rPr>
              <a:t>swap.o</a:t>
            </a:r>
            <a:r>
              <a:rPr lang="zh-CN" altLang="en-US" sz="2000" b="1" dirty="0">
                <a:solidFill>
                  <a:srgbClr val="3333CC"/>
                </a:solidFill>
                <a:ea typeface="微软雅黑" pitchFamily="34" charset="-122"/>
              </a:rPr>
              <a:t>两个模块！</a:t>
            </a:r>
            <a:r>
              <a:rPr lang="en-US" altLang="zh-CN" sz="2000" b="1" dirty="0">
                <a:solidFill>
                  <a:srgbClr val="3333CC"/>
                </a:solidFill>
                <a:ea typeface="微软雅黑" pitchFamily="34" charset="-122"/>
              </a:rPr>
              <a:t>D</a:t>
            </a:r>
            <a:r>
              <a:rPr lang="zh-CN" altLang="en-US" sz="2000" b="1" dirty="0">
                <a:solidFill>
                  <a:srgbClr val="3333CC"/>
                </a:solidFill>
                <a:ea typeface="微软雅黑" pitchFamily="34" charset="-122"/>
              </a:rPr>
              <a:t>中有所有定义的符号！</a:t>
            </a:r>
          </a:p>
          <a:p>
            <a:pPr>
              <a:spcBef>
                <a:spcPct val="50000"/>
              </a:spcBef>
            </a:pPr>
            <a:r>
              <a:rPr lang="zh-CN" altLang="en-US" sz="2000" b="1" dirty="0">
                <a:solidFill>
                  <a:srgbClr val="3333CC"/>
                </a:solidFill>
                <a:ea typeface="微软雅黑" pitchFamily="34" charset="-122"/>
              </a:rPr>
              <a:t>在</a:t>
            </a:r>
            <a:r>
              <a:rPr lang="en-US" altLang="zh-CN" sz="2000" b="1" dirty="0" err="1">
                <a:solidFill>
                  <a:srgbClr val="3333CC"/>
                </a:solidFill>
                <a:ea typeface="微软雅黑" pitchFamily="34" charset="-122"/>
              </a:rPr>
              <a:t>main.o</a:t>
            </a:r>
            <a:r>
              <a:rPr lang="zh-CN" altLang="en-US" sz="2000" b="1" dirty="0">
                <a:solidFill>
                  <a:srgbClr val="3333CC"/>
                </a:solidFill>
                <a:ea typeface="微软雅黑" pitchFamily="34" charset="-122"/>
              </a:rPr>
              <a:t>和</a:t>
            </a:r>
            <a:r>
              <a:rPr lang="en-US" altLang="zh-CN" sz="2000" b="1" dirty="0" err="1">
                <a:solidFill>
                  <a:srgbClr val="3333CC"/>
                </a:solidFill>
                <a:ea typeface="微软雅黑" pitchFamily="34" charset="-122"/>
              </a:rPr>
              <a:t>swap.o</a:t>
            </a:r>
            <a:r>
              <a:rPr lang="zh-CN" altLang="en-US" sz="2000" b="1" dirty="0">
                <a:solidFill>
                  <a:srgbClr val="3333CC"/>
                </a:solidFill>
                <a:ea typeface="微软雅黑" pitchFamily="34" charset="-122"/>
              </a:rPr>
              <a:t>的重定位条目中有重定位信息，反映符号引用的位置、绑定的定义符号名、重定位类型</a:t>
            </a:r>
          </a:p>
        </p:txBody>
      </p:sp>
      <p:sp>
        <p:nvSpPr>
          <p:cNvPr id="11" name="Rectangle 25"/>
          <p:cNvSpPr>
            <a:spLocks noChangeArrowheads="1"/>
          </p:cNvSpPr>
          <p:nvPr/>
        </p:nvSpPr>
        <p:spPr bwMode="auto">
          <a:xfrm>
            <a:off x="246063" y="6284913"/>
            <a:ext cx="7740650" cy="396875"/>
          </a:xfrm>
          <a:prstGeom prst="rect">
            <a:avLst/>
          </a:prstGeom>
          <a:noFill/>
          <a:ln w="9525">
            <a:noFill/>
            <a:miter lim="800000"/>
            <a:headEnd/>
            <a:tailEnd/>
          </a:ln>
          <a:effectLst/>
        </p:spPr>
        <p:txBody>
          <a:bodyPr anchor="ctr">
            <a:spAutoFit/>
          </a:bodyPr>
          <a:lstStyle/>
          <a:p>
            <a:pPr eaLnBrk="0" hangingPunct="0"/>
            <a:r>
              <a:rPr lang="zh-CN" altLang="en-US" sz="2000" b="1">
                <a:latin typeface="微软雅黑" pitchFamily="34" charset="-122"/>
                <a:ea typeface="微软雅黑" pitchFamily="34" charset="-122"/>
              </a:rPr>
              <a:t>用命令</a:t>
            </a:r>
            <a:r>
              <a:rPr lang="en-US" altLang="zh-CN" sz="2000" b="1">
                <a:solidFill>
                  <a:schemeClr val="accent2"/>
                </a:solidFill>
                <a:latin typeface="微软雅黑" pitchFamily="34" charset="-122"/>
                <a:ea typeface="微软雅黑" pitchFamily="34" charset="-122"/>
              </a:rPr>
              <a:t>readelf -r main.o</a:t>
            </a:r>
            <a:r>
              <a:rPr lang="zh-CN" altLang="en-US" sz="2000" b="1">
                <a:latin typeface="微软雅黑" pitchFamily="34" charset="-122"/>
                <a:ea typeface="微软雅黑" pitchFamily="34" charset="-122"/>
              </a:rPr>
              <a:t>可显示</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中的重定位条目（表项）</a:t>
            </a:r>
            <a:r>
              <a:rPr lang="zh-CN" altLang="en-US"/>
              <a:t> </a:t>
            </a:r>
          </a:p>
        </p:txBody>
      </p:sp>
      <p:sp>
        <p:nvSpPr>
          <p:cNvPr id="12" name="Rectangle 11"/>
          <p:cNvSpPr>
            <a:spLocks noChangeArrowheads="1"/>
          </p:cNvSpPr>
          <p:nvPr/>
        </p:nvSpPr>
        <p:spPr bwMode="auto">
          <a:xfrm>
            <a:off x="-1" y="3678704"/>
            <a:ext cx="5638801" cy="969496"/>
          </a:xfrm>
          <a:prstGeom prst="rect">
            <a:avLst/>
          </a:prstGeom>
          <a:noFill/>
          <a:ln w="9525">
            <a:noFill/>
            <a:miter lim="800000"/>
            <a:headEnd/>
            <a:tailEnd/>
          </a:ln>
          <a:effectLst/>
        </p:spPr>
        <p:txBody>
          <a:bodyPr wrap="square" anchor="ctr">
            <a:spAutoFit/>
          </a:bodyPr>
          <a:lstStyle/>
          <a:p>
            <a:pPr eaLnBrk="0" hangingPunct="0"/>
            <a:r>
              <a:rPr lang="en-US" altLang="zh-CN" sz="1900" b="1" dirty="0">
                <a:solidFill>
                  <a:srgbClr val="FF0000"/>
                </a:solidFill>
                <a:latin typeface="微软雅黑" pitchFamily="34" charset="-122"/>
                <a:ea typeface="微软雅黑" pitchFamily="34" charset="-122"/>
              </a:rPr>
              <a:t>E</a:t>
            </a:r>
            <a:r>
              <a:rPr lang="en-US" altLang="zh-CN" sz="1900" b="1" i="1" dirty="0">
                <a:solidFill>
                  <a:srgbClr val="FF0000"/>
                </a:solidFill>
                <a:latin typeface="微软雅黑" pitchFamily="34" charset="-122"/>
                <a:ea typeface="微软雅黑" pitchFamily="34" charset="-122"/>
              </a:rPr>
              <a:t> </a:t>
            </a:r>
            <a:r>
              <a:rPr lang="zh-CN" altLang="en-US" sz="1900" b="1" dirty="0">
                <a:solidFill>
                  <a:srgbClr val="FF0000"/>
                </a:solidFill>
                <a:latin typeface="微软雅黑" pitchFamily="34" charset="-122"/>
                <a:ea typeface="微软雅黑" pitchFamily="34" charset="-122"/>
              </a:rPr>
              <a:t>将被合并以组成可执行文件的所有目标文件集合</a:t>
            </a:r>
          </a:p>
          <a:p>
            <a:pPr eaLnBrk="0" hangingPunct="0"/>
            <a:r>
              <a:rPr lang="en-US" altLang="zh-CN" sz="1900" b="1" dirty="0">
                <a:solidFill>
                  <a:srgbClr val="FF0000"/>
                </a:solidFill>
                <a:latin typeface="微软雅黑" pitchFamily="34" charset="-122"/>
                <a:ea typeface="微软雅黑" pitchFamily="34" charset="-122"/>
              </a:rPr>
              <a:t>U </a:t>
            </a:r>
            <a:r>
              <a:rPr lang="zh-CN" altLang="en-US" sz="1900" b="1" dirty="0">
                <a:solidFill>
                  <a:srgbClr val="FF0000"/>
                </a:solidFill>
                <a:latin typeface="微软雅黑" pitchFamily="34" charset="-122"/>
                <a:ea typeface="微软雅黑" pitchFamily="34" charset="-122"/>
              </a:rPr>
              <a:t>当前所有未解析的引用符号的集合</a:t>
            </a:r>
          </a:p>
          <a:p>
            <a:pPr eaLnBrk="0" hangingPunct="0"/>
            <a:r>
              <a:rPr lang="en-US" altLang="zh-CN" sz="1900" b="1" dirty="0">
                <a:solidFill>
                  <a:srgbClr val="FF0000"/>
                </a:solidFill>
                <a:latin typeface="微软雅黑" pitchFamily="34" charset="-122"/>
                <a:ea typeface="微软雅黑" pitchFamily="34" charset="-122"/>
              </a:rPr>
              <a:t>D </a:t>
            </a:r>
            <a:r>
              <a:rPr lang="zh-CN" altLang="en-US" sz="1900" b="1" dirty="0">
                <a:solidFill>
                  <a:srgbClr val="FF0000"/>
                </a:solidFill>
                <a:latin typeface="微软雅黑" pitchFamily="34" charset="-122"/>
                <a:ea typeface="微软雅黑" pitchFamily="34" charset="-122"/>
              </a:rPr>
              <a:t>当前所有定义符号的集合</a:t>
            </a:r>
            <a:r>
              <a:rPr lang="zh-CN" altLang="en-US" sz="1900" dirty="0">
                <a:latin typeface="微软雅黑" pitchFamily="34" charset="-122"/>
                <a:ea typeface="微软雅黑" pitchFamily="34" charset="-122"/>
              </a:rPr>
              <a:t> </a:t>
            </a:r>
          </a:p>
        </p:txBody>
      </p:sp>
    </p:spTree>
    <p:extLst>
      <p:ext uri="{BB962C8B-B14F-4D97-AF65-F5344CB8AC3E}">
        <p14:creationId xmlns:p14="http://schemas.microsoft.com/office/powerpoint/2010/main" val="265381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1"/>
          <p:cNvSpPr>
            <a:spLocks noGrp="1" noChangeArrowheads="1"/>
          </p:cNvSpPr>
          <p:nvPr>
            <p:ph type="title" idx="4294967295"/>
          </p:nvPr>
        </p:nvSpPr>
        <p:spPr bwMode="auto">
          <a:xfrm>
            <a:off x="455613" y="228600"/>
            <a:ext cx="8232775" cy="422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GB" dirty="0">
                <a:solidFill>
                  <a:srgbClr val="CC3300"/>
                </a:solidFill>
                <a:latin typeface="Arial"/>
                <a:ea typeface="黑体" pitchFamily="49" charset="-122"/>
              </a:rPr>
              <a:t>符号引用的地址需要重定位</a:t>
            </a:r>
          </a:p>
        </p:txBody>
      </p:sp>
      <p:sp>
        <p:nvSpPr>
          <p:cNvPr id="101" name="Rectangle 2"/>
          <p:cNvSpPr>
            <a:spLocks noChangeArrowheads="1"/>
          </p:cNvSpPr>
          <p:nvPr/>
        </p:nvSpPr>
        <p:spPr bwMode="auto">
          <a:xfrm>
            <a:off x="508000" y="3806825"/>
            <a:ext cx="2278063" cy="533400"/>
          </a:xfrm>
          <a:prstGeom prst="rect">
            <a:avLst/>
          </a:prstGeom>
          <a:solidFill>
            <a:srgbClr val="FF0000">
              <a:alpha val="32001"/>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main()</a:t>
            </a:r>
          </a:p>
        </p:txBody>
      </p:sp>
      <p:sp>
        <p:nvSpPr>
          <p:cNvPr id="102" name="Text Box 3"/>
          <p:cNvSpPr txBox="1">
            <a:spLocks noChangeArrowheads="1"/>
          </p:cNvSpPr>
          <p:nvPr/>
        </p:nvSpPr>
        <p:spPr bwMode="auto">
          <a:xfrm>
            <a:off x="434975" y="3443288"/>
            <a:ext cx="968375" cy="350837"/>
          </a:xfrm>
          <a:prstGeom prst="rect">
            <a:avLst/>
          </a:prstGeom>
          <a:noFill/>
          <a:ln w="9525">
            <a:noFill/>
            <a:round/>
            <a:headEnd/>
            <a:tailEnd/>
          </a:ln>
        </p:spPr>
        <p:txBody>
          <a:bodyPr wrap="none" lIns="90000" tIns="46800" rIns="90000" bIns="46800">
            <a:spAutoFit/>
          </a:bodyP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rgbClr val="333399"/>
                </a:solidFill>
                <a:effectLst/>
                <a:uLnTx/>
                <a:uFillTx/>
                <a:latin typeface="微软雅黑" pitchFamily="34" charset="-122"/>
                <a:ea typeface="微软雅黑" pitchFamily="34" charset="-122"/>
                <a:cs typeface="msgothic"/>
              </a:rPr>
              <a:t>main.o</a:t>
            </a:r>
          </a:p>
        </p:txBody>
      </p:sp>
      <p:sp>
        <p:nvSpPr>
          <p:cNvPr id="103" name="Rectangle 4"/>
          <p:cNvSpPr>
            <a:spLocks noChangeArrowheads="1"/>
          </p:cNvSpPr>
          <p:nvPr/>
        </p:nvSpPr>
        <p:spPr bwMode="auto">
          <a:xfrm>
            <a:off x="508000" y="5670550"/>
            <a:ext cx="2278063" cy="358775"/>
          </a:xfrm>
          <a:prstGeom prst="rect">
            <a:avLst/>
          </a:prstGeom>
          <a:solidFill>
            <a:srgbClr val="008080">
              <a:alpha val="32001"/>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int *bufp0=&amp;buf[0]</a:t>
            </a:r>
          </a:p>
        </p:txBody>
      </p:sp>
      <p:sp>
        <p:nvSpPr>
          <p:cNvPr id="104" name="Rectangle 5"/>
          <p:cNvSpPr>
            <a:spLocks noChangeArrowheads="1"/>
          </p:cNvSpPr>
          <p:nvPr/>
        </p:nvSpPr>
        <p:spPr bwMode="auto">
          <a:xfrm>
            <a:off x="508000" y="5137150"/>
            <a:ext cx="2278063" cy="533400"/>
          </a:xfrm>
          <a:prstGeom prst="rect">
            <a:avLst/>
          </a:prstGeom>
          <a:solidFill>
            <a:srgbClr val="FF0000">
              <a:alpha val="35001"/>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swap()</a:t>
            </a:r>
          </a:p>
        </p:txBody>
      </p:sp>
      <p:sp>
        <p:nvSpPr>
          <p:cNvPr id="105" name="Text Box 6"/>
          <p:cNvSpPr txBox="1">
            <a:spLocks noChangeArrowheads="1"/>
          </p:cNvSpPr>
          <p:nvPr/>
        </p:nvSpPr>
        <p:spPr bwMode="auto">
          <a:xfrm>
            <a:off x="406400" y="4772025"/>
            <a:ext cx="989013" cy="350838"/>
          </a:xfrm>
          <a:prstGeom prst="rect">
            <a:avLst/>
          </a:prstGeom>
          <a:noFill/>
          <a:ln w="9525">
            <a:noFill/>
            <a:round/>
            <a:headEnd/>
            <a:tailEnd/>
          </a:ln>
        </p:spPr>
        <p:txBody>
          <a:bodyPr wrap="none" lIns="90000" tIns="46800" rIns="90000" bIns="46800">
            <a:spAutoFit/>
          </a:bodyP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rgbClr val="333399"/>
                </a:solidFill>
                <a:effectLst/>
                <a:uLnTx/>
                <a:uFillTx/>
                <a:latin typeface="微软雅黑" pitchFamily="34" charset="-122"/>
                <a:ea typeface="微软雅黑" pitchFamily="34" charset="-122"/>
                <a:cs typeface="msgothic"/>
              </a:rPr>
              <a:t>swap.o</a:t>
            </a:r>
          </a:p>
        </p:txBody>
      </p:sp>
      <p:sp>
        <p:nvSpPr>
          <p:cNvPr id="106" name="Rectangle 12"/>
          <p:cNvSpPr>
            <a:spLocks noChangeArrowheads="1"/>
          </p:cNvSpPr>
          <p:nvPr/>
        </p:nvSpPr>
        <p:spPr bwMode="auto">
          <a:xfrm>
            <a:off x="508000" y="2162175"/>
            <a:ext cx="2278063" cy="533400"/>
          </a:xfrm>
          <a:prstGeom prst="rect">
            <a:avLst/>
          </a:prstGeom>
          <a:solidFill>
            <a:srgbClr val="FF0000">
              <a:alpha val="27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系统代码</a:t>
            </a:r>
          </a:p>
        </p:txBody>
      </p:sp>
      <p:sp>
        <p:nvSpPr>
          <p:cNvPr id="107" name="Rectangle 14"/>
          <p:cNvSpPr>
            <a:spLocks noChangeArrowheads="1"/>
          </p:cNvSpPr>
          <p:nvPr/>
        </p:nvSpPr>
        <p:spPr bwMode="auto">
          <a:xfrm>
            <a:off x="508000" y="4340225"/>
            <a:ext cx="2278063" cy="346075"/>
          </a:xfrm>
          <a:prstGeom prst="rect">
            <a:avLst/>
          </a:prstGeom>
          <a:solidFill>
            <a:srgbClr val="008080">
              <a:alpha val="39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int</a:t>
            </a:r>
            <a:r>
              <a:rPr kumimoji="0" lang="en-GB" altLang="zh-CN" sz="1600" b="1" i="0" u="none" strike="noStrike" kern="0" cap="none" spc="0" normalizeH="0" baseline="0" noProof="0">
                <a:ln>
                  <a:noFill/>
                </a:ln>
                <a:solidFill>
                  <a:sysClr val="windowText" lastClr="000000"/>
                </a:solidFill>
                <a:effectLst/>
                <a:uLnTx/>
                <a:uFillTx/>
                <a:latin typeface="Courier New" pitchFamily="49" charset="0"/>
                <a:ea typeface="微软雅黑"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buf[2]={1,2}</a:t>
            </a:r>
          </a:p>
        </p:txBody>
      </p:sp>
      <p:sp>
        <p:nvSpPr>
          <p:cNvPr id="108" name="Rectangle 15"/>
          <p:cNvSpPr>
            <a:spLocks noChangeArrowheads="1"/>
          </p:cNvSpPr>
          <p:nvPr/>
        </p:nvSpPr>
        <p:spPr bwMode="auto">
          <a:xfrm>
            <a:off x="508000" y="2695575"/>
            <a:ext cx="2278063" cy="373063"/>
          </a:xfrm>
          <a:prstGeom prst="rect">
            <a:avLst/>
          </a:prstGeom>
          <a:solidFill>
            <a:srgbClr val="008080">
              <a:alpha val="28999"/>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系统数据</a:t>
            </a:r>
          </a:p>
        </p:txBody>
      </p:sp>
      <p:sp>
        <p:nvSpPr>
          <p:cNvPr id="109" name="Text Box 19"/>
          <p:cNvSpPr txBox="1">
            <a:spLocks noChangeArrowheads="1"/>
          </p:cNvSpPr>
          <p:nvPr/>
        </p:nvSpPr>
        <p:spPr bwMode="auto">
          <a:xfrm>
            <a:off x="419100" y="1557338"/>
            <a:ext cx="2619375" cy="449262"/>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可重定位目标文件</a:t>
            </a:r>
          </a:p>
        </p:txBody>
      </p:sp>
      <p:sp>
        <p:nvSpPr>
          <p:cNvPr id="110" name="Text Box 23"/>
          <p:cNvSpPr txBox="1">
            <a:spLocks noChangeArrowheads="1"/>
          </p:cNvSpPr>
          <p:nvPr/>
        </p:nvSpPr>
        <p:spPr bwMode="auto">
          <a:xfrm>
            <a:off x="2778125" y="2217738"/>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11" name="Text Box 24"/>
          <p:cNvSpPr txBox="1">
            <a:spLocks noChangeArrowheads="1"/>
          </p:cNvSpPr>
          <p:nvPr/>
        </p:nvSpPr>
        <p:spPr bwMode="auto">
          <a:xfrm>
            <a:off x="2778125" y="2625725"/>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12" name="Text Box 25"/>
          <p:cNvSpPr txBox="1">
            <a:spLocks noChangeArrowheads="1"/>
          </p:cNvSpPr>
          <p:nvPr/>
        </p:nvSpPr>
        <p:spPr bwMode="auto">
          <a:xfrm>
            <a:off x="2778125" y="3846513"/>
            <a:ext cx="703263"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13" name="Text Box 26"/>
          <p:cNvSpPr txBox="1">
            <a:spLocks noChangeArrowheads="1"/>
          </p:cNvSpPr>
          <p:nvPr/>
        </p:nvSpPr>
        <p:spPr bwMode="auto">
          <a:xfrm>
            <a:off x="2771775" y="4303713"/>
            <a:ext cx="757238"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114" name="Text Box 27"/>
          <p:cNvSpPr txBox="1">
            <a:spLocks noChangeArrowheads="1"/>
          </p:cNvSpPr>
          <p:nvPr/>
        </p:nvSpPr>
        <p:spPr bwMode="auto">
          <a:xfrm>
            <a:off x="2800350" y="5208588"/>
            <a:ext cx="703263"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115" name="Text Box 28"/>
          <p:cNvSpPr txBox="1">
            <a:spLocks noChangeArrowheads="1"/>
          </p:cNvSpPr>
          <p:nvPr/>
        </p:nvSpPr>
        <p:spPr bwMode="auto">
          <a:xfrm>
            <a:off x="2801938" y="5670550"/>
            <a:ext cx="757237" cy="350838"/>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grpSp>
        <p:nvGrpSpPr>
          <p:cNvPr id="116" name="Group 50"/>
          <p:cNvGrpSpPr>
            <a:grpSpLocks/>
          </p:cNvGrpSpPr>
          <p:nvPr/>
        </p:nvGrpSpPr>
        <p:grpSpPr bwMode="auto">
          <a:xfrm>
            <a:off x="4641850" y="1017588"/>
            <a:ext cx="4060825" cy="5416550"/>
            <a:chOff x="2924" y="575"/>
            <a:chExt cx="2558" cy="3412"/>
          </a:xfrm>
        </p:grpSpPr>
        <p:sp>
          <p:nvSpPr>
            <p:cNvPr id="117" name="Text Box 20"/>
            <p:cNvSpPr txBox="1">
              <a:spLocks noChangeArrowheads="1"/>
            </p:cNvSpPr>
            <p:nvPr/>
          </p:nvSpPr>
          <p:spPr bwMode="auto">
            <a:xfrm>
              <a:off x="3244" y="575"/>
              <a:ext cx="1458" cy="283"/>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400" b="1" i="0" u="none" strike="noStrike" kern="0" cap="none" spc="0" normalizeH="0" baseline="0" noProof="0">
                  <a:ln>
                    <a:noFill/>
                  </a:ln>
                  <a:solidFill>
                    <a:sysClr val="windowText" lastClr="000000"/>
                  </a:solidFill>
                  <a:effectLst/>
                  <a:uLnTx/>
                  <a:uFillTx/>
                  <a:latin typeface="Calibri" pitchFamily="34" charset="0"/>
                  <a:ea typeface="微软雅黑" pitchFamily="34" charset="-122"/>
                  <a:cs typeface="msgothic"/>
                </a:rPr>
                <a:t>可执行目标文件</a:t>
              </a:r>
            </a:p>
          </p:txBody>
        </p:sp>
        <p:sp>
          <p:nvSpPr>
            <p:cNvPr id="118" name="Rectangle 7"/>
            <p:cNvSpPr>
              <a:spLocks noChangeArrowheads="1"/>
            </p:cNvSpPr>
            <p:nvPr/>
          </p:nvSpPr>
          <p:spPr bwMode="auto">
            <a:xfrm>
              <a:off x="3116" y="2884"/>
              <a:ext cx="1642" cy="209"/>
            </a:xfrm>
            <a:prstGeom prst="rect">
              <a:avLst/>
            </a:prstGeom>
            <a:solidFill>
              <a:srgbClr val="008080">
                <a:alpha val="31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int buf[2]={1,2}</a:t>
              </a:r>
            </a:p>
          </p:txBody>
        </p:sp>
        <p:sp>
          <p:nvSpPr>
            <p:cNvPr id="119" name="Rectangle 8"/>
            <p:cNvSpPr>
              <a:spLocks noChangeArrowheads="1"/>
            </p:cNvSpPr>
            <p:nvPr/>
          </p:nvSpPr>
          <p:spPr bwMode="auto">
            <a:xfrm>
              <a:off x="3116" y="956"/>
              <a:ext cx="1642" cy="241"/>
            </a:xfrm>
            <a:prstGeom prst="rect">
              <a:avLst/>
            </a:prstGeom>
            <a:solidFill>
              <a:srgbClr val="FFFFFF"/>
            </a:solidFill>
            <a:ln w="2556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Headers</a:t>
              </a:r>
            </a:p>
          </p:txBody>
        </p:sp>
        <p:sp>
          <p:nvSpPr>
            <p:cNvPr id="120" name="Rectangle 9"/>
            <p:cNvSpPr>
              <a:spLocks noChangeArrowheads="1"/>
            </p:cNvSpPr>
            <p:nvPr/>
          </p:nvSpPr>
          <p:spPr bwMode="auto">
            <a:xfrm>
              <a:off x="3116" y="1446"/>
              <a:ext cx="1642" cy="404"/>
            </a:xfrm>
            <a:prstGeom prst="rect">
              <a:avLst/>
            </a:prstGeom>
            <a:solidFill>
              <a:srgbClr val="FF0000">
                <a:alpha val="31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main()</a:t>
              </a:r>
            </a:p>
          </p:txBody>
        </p:sp>
        <p:sp>
          <p:nvSpPr>
            <p:cNvPr id="121" name="Rectangle 10"/>
            <p:cNvSpPr>
              <a:spLocks noChangeArrowheads="1"/>
            </p:cNvSpPr>
            <p:nvPr/>
          </p:nvSpPr>
          <p:spPr bwMode="auto">
            <a:xfrm>
              <a:off x="3116" y="1850"/>
              <a:ext cx="1642" cy="404"/>
            </a:xfrm>
            <a:prstGeom prst="rect">
              <a:avLst/>
            </a:prstGeom>
            <a:solidFill>
              <a:srgbClr val="FF0000">
                <a:alpha val="28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swap()</a:t>
              </a:r>
            </a:p>
          </p:txBody>
        </p:sp>
        <p:sp>
          <p:nvSpPr>
            <p:cNvPr id="122" name="Text Box 11"/>
            <p:cNvSpPr txBox="1">
              <a:spLocks noChangeArrowheads="1"/>
            </p:cNvSpPr>
            <p:nvPr/>
          </p:nvSpPr>
          <p:spPr bwMode="auto">
            <a:xfrm>
              <a:off x="2924" y="825"/>
              <a:ext cx="187" cy="228"/>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Calibri" pitchFamily="34" charset="0"/>
                  <a:ea typeface="msgothic"/>
                  <a:cs typeface="msgothic"/>
                </a:rPr>
                <a:t>0</a:t>
              </a:r>
            </a:p>
          </p:txBody>
        </p:sp>
        <p:sp>
          <p:nvSpPr>
            <p:cNvPr id="123" name="Rectangle 13"/>
            <p:cNvSpPr>
              <a:spLocks noChangeArrowheads="1"/>
            </p:cNvSpPr>
            <p:nvPr/>
          </p:nvSpPr>
          <p:spPr bwMode="auto">
            <a:xfrm>
              <a:off x="3116" y="3094"/>
              <a:ext cx="1642" cy="208"/>
            </a:xfrm>
            <a:prstGeom prst="rect">
              <a:avLst/>
            </a:prstGeom>
            <a:solidFill>
              <a:srgbClr val="008080">
                <a:alpha val="28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int</a:t>
              </a:r>
              <a:r>
                <a:rPr kumimoji="0" lang="en-GB" altLang="zh-CN" sz="1600" b="1" i="0" u="none" strike="noStrike" kern="0" cap="none" spc="0" normalizeH="0" baseline="0" noProof="0">
                  <a:ln>
                    <a:noFill/>
                  </a:ln>
                  <a:solidFill>
                    <a:sysClr val="windowText" lastClr="000000"/>
                  </a:solidFill>
                  <a:effectLst/>
                  <a:uLnTx/>
                  <a:uFillTx/>
                  <a:latin typeface="Courier New" pitchFamily="49" charset="0"/>
                  <a:ea typeface="微软雅黑"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*bufp0=&amp;buf[0]</a:t>
              </a:r>
            </a:p>
          </p:txBody>
        </p:sp>
        <p:sp>
          <p:nvSpPr>
            <p:cNvPr id="124" name="Rectangle 16"/>
            <p:cNvSpPr>
              <a:spLocks noChangeArrowheads="1"/>
            </p:cNvSpPr>
            <p:nvPr/>
          </p:nvSpPr>
          <p:spPr bwMode="auto">
            <a:xfrm>
              <a:off x="3116" y="2254"/>
              <a:ext cx="1642" cy="403"/>
            </a:xfrm>
            <a:prstGeom prst="rect">
              <a:avLst/>
            </a:prstGeom>
            <a:solidFill>
              <a:srgbClr val="FF0000">
                <a:alpha val="27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更多系统代码</a:t>
              </a:r>
            </a:p>
          </p:txBody>
        </p:sp>
        <p:sp>
          <p:nvSpPr>
            <p:cNvPr id="125" name="Rectangle 18"/>
            <p:cNvSpPr>
              <a:spLocks noChangeArrowheads="1"/>
            </p:cNvSpPr>
            <p:nvPr/>
          </p:nvSpPr>
          <p:spPr bwMode="auto">
            <a:xfrm>
              <a:off x="3116" y="2657"/>
              <a:ext cx="1642" cy="227"/>
            </a:xfrm>
            <a:prstGeom prst="rect">
              <a:avLst/>
            </a:prstGeom>
            <a:solidFill>
              <a:srgbClr val="008080">
                <a:alpha val="27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系统数据</a:t>
              </a:r>
            </a:p>
          </p:txBody>
        </p:sp>
        <p:sp>
          <p:nvSpPr>
            <p:cNvPr id="126" name="AutoShape 21"/>
            <p:cNvSpPr>
              <a:spLocks/>
            </p:cNvSpPr>
            <p:nvPr/>
          </p:nvSpPr>
          <p:spPr bwMode="auto">
            <a:xfrm>
              <a:off x="4810" y="956"/>
              <a:ext cx="207" cy="1701"/>
            </a:xfrm>
            <a:prstGeom prst="rightBrace">
              <a:avLst>
                <a:gd name="adj1" fmla="val 66576"/>
                <a:gd name="adj2" fmla="val 50000"/>
              </a:avLst>
            </a:prstGeom>
            <a:noFill/>
            <a:ln w="25560">
              <a:solidFill>
                <a:srgbClr val="00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ysClr val="windowText" lastClr="000000"/>
                </a:solidFill>
                <a:effectLst/>
                <a:uLnTx/>
                <a:uFillTx/>
                <a:latin typeface="Arial Narrow" pitchFamily="34" charset="0"/>
              </a:endParaRPr>
            </a:p>
          </p:txBody>
        </p:sp>
        <p:sp>
          <p:nvSpPr>
            <p:cNvPr id="127" name="Text Box 22"/>
            <p:cNvSpPr txBox="1">
              <a:spLocks noChangeArrowheads="1"/>
            </p:cNvSpPr>
            <p:nvPr/>
          </p:nvSpPr>
          <p:spPr bwMode="auto">
            <a:xfrm>
              <a:off x="5039" y="1702"/>
              <a:ext cx="443" cy="221"/>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.text</a:t>
              </a:r>
            </a:p>
          </p:txBody>
        </p:sp>
        <p:sp>
          <p:nvSpPr>
            <p:cNvPr id="128" name="Rectangle 30"/>
            <p:cNvSpPr>
              <a:spLocks noChangeArrowheads="1"/>
            </p:cNvSpPr>
            <p:nvPr/>
          </p:nvSpPr>
          <p:spPr bwMode="auto">
            <a:xfrm>
              <a:off x="3116" y="3523"/>
              <a:ext cx="1642" cy="464"/>
            </a:xfrm>
            <a:prstGeom prst="rect">
              <a:avLst/>
            </a:prstGeom>
            <a:solidFill>
              <a:srgbClr val="FFFFFF"/>
            </a:solidFill>
            <a:ln w="2556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.symtab</a:t>
              </a:r>
            </a:p>
            <a:p>
              <a:pPr marL="0" marR="0" lvl="0" indent="0" algn="ctr" defTabSz="914400" eaLnBrk="0" fontAlgn="auto" latinLnBrk="0" hangingPunct="0">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.debug</a:t>
              </a:r>
            </a:p>
          </p:txBody>
        </p:sp>
        <p:sp>
          <p:nvSpPr>
            <p:cNvPr id="129" name="AutoShape 31"/>
            <p:cNvSpPr>
              <a:spLocks/>
            </p:cNvSpPr>
            <p:nvPr/>
          </p:nvSpPr>
          <p:spPr bwMode="auto">
            <a:xfrm>
              <a:off x="4800" y="2657"/>
              <a:ext cx="180" cy="604"/>
            </a:xfrm>
            <a:prstGeom prst="rightBrace">
              <a:avLst>
                <a:gd name="adj1" fmla="val 27963"/>
                <a:gd name="adj2" fmla="val 50000"/>
              </a:avLst>
            </a:prstGeom>
            <a:noFill/>
            <a:ln w="25560">
              <a:solidFill>
                <a:srgbClr val="00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ysClr val="windowText" lastClr="000000"/>
                </a:solidFill>
                <a:effectLst/>
                <a:uLnTx/>
                <a:uFillTx/>
                <a:latin typeface="Arial Narrow" pitchFamily="34" charset="0"/>
              </a:endParaRPr>
            </a:p>
          </p:txBody>
        </p:sp>
        <p:sp>
          <p:nvSpPr>
            <p:cNvPr id="130" name="Text Box 32"/>
            <p:cNvSpPr txBox="1">
              <a:spLocks noChangeArrowheads="1"/>
            </p:cNvSpPr>
            <p:nvPr/>
          </p:nvSpPr>
          <p:spPr bwMode="auto">
            <a:xfrm>
              <a:off x="4994" y="2917"/>
              <a:ext cx="477" cy="221"/>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.data</a:t>
              </a:r>
            </a:p>
          </p:txBody>
        </p:sp>
        <p:sp>
          <p:nvSpPr>
            <p:cNvPr id="131" name="Rectangle 33"/>
            <p:cNvSpPr>
              <a:spLocks noChangeArrowheads="1"/>
            </p:cNvSpPr>
            <p:nvPr/>
          </p:nvSpPr>
          <p:spPr bwMode="auto">
            <a:xfrm>
              <a:off x="3116" y="3304"/>
              <a:ext cx="1642" cy="219"/>
            </a:xfrm>
            <a:prstGeom prst="rect">
              <a:avLst/>
            </a:prstGeom>
            <a:solidFill>
              <a:srgbClr val="993366">
                <a:alpha val="41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Courier New" pitchFamily="49" charset="0"/>
                </a:rPr>
                <a:t>int *bufp1</a:t>
              </a:r>
            </a:p>
          </p:txBody>
        </p:sp>
        <p:sp>
          <p:nvSpPr>
            <p:cNvPr id="132" name="Text Box 34"/>
            <p:cNvSpPr txBox="1">
              <a:spLocks noChangeArrowheads="1"/>
            </p:cNvSpPr>
            <p:nvPr/>
          </p:nvSpPr>
          <p:spPr bwMode="auto">
            <a:xfrm>
              <a:off x="5012" y="3307"/>
              <a:ext cx="393" cy="221"/>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.bss</a:t>
              </a:r>
            </a:p>
          </p:txBody>
        </p:sp>
        <p:sp>
          <p:nvSpPr>
            <p:cNvPr id="133" name="Rectangle 38"/>
            <p:cNvSpPr>
              <a:spLocks noChangeArrowheads="1"/>
            </p:cNvSpPr>
            <p:nvPr/>
          </p:nvSpPr>
          <p:spPr bwMode="auto">
            <a:xfrm>
              <a:off x="3116" y="1201"/>
              <a:ext cx="1642" cy="242"/>
            </a:xfrm>
            <a:prstGeom prst="rect">
              <a:avLst/>
            </a:prstGeom>
            <a:solidFill>
              <a:srgbClr val="FF0000">
                <a:alpha val="28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系统代码</a:t>
              </a:r>
            </a:p>
          </p:txBody>
        </p:sp>
        <p:sp>
          <p:nvSpPr>
            <p:cNvPr id="134" name="AutoShape 39"/>
            <p:cNvSpPr>
              <a:spLocks/>
            </p:cNvSpPr>
            <p:nvPr/>
          </p:nvSpPr>
          <p:spPr bwMode="auto">
            <a:xfrm>
              <a:off x="4789" y="3325"/>
              <a:ext cx="170" cy="204"/>
            </a:xfrm>
            <a:prstGeom prst="rightBrace">
              <a:avLst>
                <a:gd name="adj1" fmla="val 10000"/>
                <a:gd name="adj2" fmla="val 50000"/>
              </a:avLst>
            </a:prstGeom>
            <a:noFill/>
            <a:ln w="25560">
              <a:solidFill>
                <a:srgbClr val="00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ysClr val="windowText" lastClr="000000"/>
                </a:solidFill>
                <a:effectLst/>
                <a:uLnTx/>
                <a:uFillTx/>
                <a:latin typeface="Arial Narrow" pitchFamily="34" charset="0"/>
              </a:endParaRPr>
            </a:p>
          </p:txBody>
        </p:sp>
      </p:grpSp>
      <p:sp>
        <p:nvSpPr>
          <p:cNvPr id="135" name="Rectangle 33"/>
          <p:cNvSpPr>
            <a:spLocks noChangeArrowheads="1"/>
          </p:cNvSpPr>
          <p:nvPr/>
        </p:nvSpPr>
        <p:spPr bwMode="auto">
          <a:xfrm>
            <a:off x="508000" y="6024563"/>
            <a:ext cx="2270125" cy="401637"/>
          </a:xfrm>
          <a:prstGeom prst="rect">
            <a:avLst/>
          </a:prstGeom>
          <a:solidFill>
            <a:srgbClr val="993366">
              <a:alpha val="37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Courier New" pitchFamily="49" charset="0"/>
              </a:rPr>
              <a:t>static int *bufp1</a:t>
            </a:r>
          </a:p>
        </p:txBody>
      </p:sp>
      <p:sp>
        <p:nvSpPr>
          <p:cNvPr id="136" name="Text Box 34"/>
          <p:cNvSpPr txBox="1">
            <a:spLocks noChangeArrowheads="1"/>
          </p:cNvSpPr>
          <p:nvPr/>
        </p:nvSpPr>
        <p:spPr bwMode="auto">
          <a:xfrm>
            <a:off x="2827338" y="6129338"/>
            <a:ext cx="623887" cy="350837"/>
          </a:xfrm>
          <a:prstGeom prst="rect">
            <a:avLst/>
          </a:prstGeom>
          <a:noFill/>
          <a:ln w="9525">
            <a:noFill/>
            <a:round/>
            <a:headEnd/>
            <a:tailEnd/>
          </a:ln>
        </p:spPr>
        <p:txBody>
          <a:bodyPr wrap="none" lIns="90000" tIns="46800" rIns="90000" bIns="46800">
            <a:spAutoFit/>
          </a:bodyPr>
          <a:lstStyle/>
          <a:p>
            <a:pPr algn="ct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grpSp>
        <p:nvGrpSpPr>
          <p:cNvPr id="137" name="Group 48"/>
          <p:cNvGrpSpPr>
            <a:grpSpLocks/>
          </p:cNvGrpSpPr>
          <p:nvPr/>
        </p:nvGrpSpPr>
        <p:grpSpPr bwMode="auto">
          <a:xfrm>
            <a:off x="3482975" y="2165350"/>
            <a:ext cx="1443038" cy="3190875"/>
            <a:chOff x="2194" y="1298"/>
            <a:chExt cx="909" cy="2010"/>
          </a:xfrm>
        </p:grpSpPr>
        <p:sp>
          <p:nvSpPr>
            <p:cNvPr id="138" name="Line 38"/>
            <p:cNvSpPr>
              <a:spLocks noChangeShapeType="1"/>
            </p:cNvSpPr>
            <p:nvPr/>
          </p:nvSpPr>
          <p:spPr bwMode="auto">
            <a:xfrm flipV="1">
              <a:off x="2194" y="1298"/>
              <a:ext cx="905" cy="156"/>
            </a:xfrm>
            <a:prstGeom prst="line">
              <a:avLst/>
            </a:prstGeom>
            <a:noFill/>
            <a:ln w="57150">
              <a:solidFill>
                <a:srgbClr val="CC33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9" name="Line 39"/>
            <p:cNvSpPr>
              <a:spLocks noChangeShapeType="1"/>
            </p:cNvSpPr>
            <p:nvPr/>
          </p:nvSpPr>
          <p:spPr bwMode="auto">
            <a:xfrm flipV="1">
              <a:off x="2198" y="1704"/>
              <a:ext cx="905" cy="768"/>
            </a:xfrm>
            <a:prstGeom prst="line">
              <a:avLst/>
            </a:prstGeom>
            <a:noFill/>
            <a:ln w="57150">
              <a:solidFill>
                <a:srgbClr val="CC33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Line 40"/>
            <p:cNvSpPr>
              <a:spLocks noChangeShapeType="1"/>
            </p:cNvSpPr>
            <p:nvPr/>
          </p:nvSpPr>
          <p:spPr bwMode="auto">
            <a:xfrm flipV="1">
              <a:off x="2210" y="2108"/>
              <a:ext cx="859" cy="1200"/>
            </a:xfrm>
            <a:prstGeom prst="line">
              <a:avLst/>
            </a:prstGeom>
            <a:noFill/>
            <a:ln w="57150">
              <a:solidFill>
                <a:srgbClr val="CC33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41" name="Group 49"/>
          <p:cNvGrpSpPr>
            <a:grpSpLocks/>
          </p:cNvGrpSpPr>
          <p:nvPr/>
        </p:nvGrpSpPr>
        <p:grpSpPr bwMode="auto">
          <a:xfrm>
            <a:off x="3490913" y="2795588"/>
            <a:ext cx="1395412" cy="3082925"/>
            <a:chOff x="2199" y="1695"/>
            <a:chExt cx="879" cy="1942"/>
          </a:xfrm>
        </p:grpSpPr>
        <p:sp>
          <p:nvSpPr>
            <p:cNvPr id="142" name="Line 41"/>
            <p:cNvSpPr>
              <a:spLocks noChangeShapeType="1"/>
            </p:cNvSpPr>
            <p:nvPr/>
          </p:nvSpPr>
          <p:spPr bwMode="auto">
            <a:xfrm>
              <a:off x="2224" y="1695"/>
              <a:ext cx="850" cy="1069"/>
            </a:xfrm>
            <a:prstGeom prst="line">
              <a:avLst/>
            </a:prstGeom>
            <a:noFill/>
            <a:ln w="57150">
              <a:solidFill>
                <a:srgbClr val="0066CC"/>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3" name="Line 42"/>
            <p:cNvSpPr>
              <a:spLocks noChangeShapeType="1"/>
            </p:cNvSpPr>
            <p:nvPr/>
          </p:nvSpPr>
          <p:spPr bwMode="auto">
            <a:xfrm>
              <a:off x="2199" y="2746"/>
              <a:ext cx="879" cy="255"/>
            </a:xfrm>
            <a:prstGeom prst="line">
              <a:avLst/>
            </a:prstGeom>
            <a:noFill/>
            <a:ln w="57150">
              <a:solidFill>
                <a:srgbClr val="0066CC"/>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4" name="Line 43"/>
            <p:cNvSpPr>
              <a:spLocks noChangeShapeType="1"/>
            </p:cNvSpPr>
            <p:nvPr/>
          </p:nvSpPr>
          <p:spPr bwMode="auto">
            <a:xfrm flipV="1">
              <a:off x="2200" y="3206"/>
              <a:ext cx="859" cy="431"/>
            </a:xfrm>
            <a:prstGeom prst="line">
              <a:avLst/>
            </a:prstGeom>
            <a:noFill/>
            <a:ln w="57150">
              <a:solidFill>
                <a:srgbClr val="0066CC"/>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45" name="Line 44"/>
          <p:cNvSpPr>
            <a:spLocks noChangeShapeType="1"/>
          </p:cNvSpPr>
          <p:nvPr/>
        </p:nvSpPr>
        <p:spPr bwMode="auto">
          <a:xfrm flipV="1">
            <a:off x="3440113" y="5605463"/>
            <a:ext cx="1436687" cy="768350"/>
          </a:xfrm>
          <a:prstGeom prst="line">
            <a:avLst/>
          </a:prstGeom>
          <a:noFill/>
          <a:ln w="57150">
            <a:solidFill>
              <a:srgbClr val="CC0066"/>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6" name="Text Box 45"/>
          <p:cNvSpPr txBox="1">
            <a:spLocks noChangeArrowheads="1"/>
          </p:cNvSpPr>
          <p:nvPr/>
        </p:nvSpPr>
        <p:spPr bwMode="auto">
          <a:xfrm>
            <a:off x="436563" y="947738"/>
            <a:ext cx="4037012"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FF0000"/>
                </a:solidFill>
                <a:ea typeface="微软雅黑" pitchFamily="34" charset="-122"/>
              </a:rPr>
              <a:t>链接本质：合并相同的</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节</a:t>
            </a:r>
            <a:r>
              <a:rPr lang="zh-CN" altLang="en-US" sz="2400" b="1">
                <a:solidFill>
                  <a:srgbClr val="FF0000"/>
                </a:solidFill>
                <a:latin typeface="微软雅黑"/>
                <a:ea typeface="微软雅黑" pitchFamily="34" charset="-122"/>
              </a:rPr>
              <a:t>”</a:t>
            </a:r>
            <a:endParaRPr lang="zh-CN" altLang="en-US" sz="2400" b="1">
              <a:solidFill>
                <a:srgbClr val="FF0000"/>
              </a:solidFill>
              <a:ea typeface="微软雅黑" pitchFamily="34" charset="-122"/>
            </a:endParaRPr>
          </a:p>
        </p:txBody>
      </p:sp>
      <p:sp>
        <p:nvSpPr>
          <p:cNvPr id="147" name="TextBox 44"/>
          <p:cNvSpPr txBox="1">
            <a:spLocks noChangeArrowheads="1"/>
          </p:cNvSpPr>
          <p:nvPr/>
        </p:nvSpPr>
        <p:spPr bwMode="auto">
          <a:xfrm>
            <a:off x="3397250" y="6480175"/>
            <a:ext cx="5424488" cy="396875"/>
          </a:xfrm>
          <a:prstGeom prst="rect">
            <a:avLst/>
          </a:prstGeom>
          <a:noFill/>
          <a:ln w="9525">
            <a:noFill/>
            <a:miter lim="800000"/>
            <a:headEnd/>
            <a:tailEnd/>
          </a:ln>
        </p:spPr>
        <p:txBody>
          <a:bodyPr>
            <a:spAutoFit/>
          </a:bodyPr>
          <a:lstStyle/>
          <a:p>
            <a:pPr eaLnBrk="0" hangingPunct="0"/>
            <a:r>
              <a:rPr lang="zh-CN" altLang="en-US" sz="2000" b="1">
                <a:solidFill>
                  <a:srgbClr val="FF0000"/>
                </a:solidFill>
                <a:latin typeface="微软雅黑" pitchFamily="34" charset="-122"/>
                <a:ea typeface="微软雅黑" pitchFamily="34" charset="-122"/>
              </a:rPr>
              <a:t>虽然是</a:t>
            </a:r>
            <a:r>
              <a:rPr lang="en-US" altLang="zh-CN" sz="2000" b="1">
                <a:solidFill>
                  <a:srgbClr val="FF0000"/>
                </a:solidFill>
                <a:latin typeface="微软雅黑" pitchFamily="34" charset="-122"/>
                <a:ea typeface="微软雅黑" pitchFamily="34" charset="-122"/>
              </a:rPr>
              <a:t>swap</a:t>
            </a:r>
            <a:r>
              <a:rPr lang="zh-CN" altLang="en-US" sz="2000" b="1">
                <a:solidFill>
                  <a:srgbClr val="FF0000"/>
                </a:solidFill>
                <a:latin typeface="微软雅黑" pitchFamily="34" charset="-122"/>
                <a:ea typeface="微软雅黑" pitchFamily="34" charset="-122"/>
              </a:rPr>
              <a:t>的本地符号，也需在</a:t>
            </a:r>
            <a:r>
              <a:rPr lang="en-US" altLang="zh-CN" sz="2000" b="1">
                <a:solidFill>
                  <a:srgbClr val="FF0000"/>
                </a:solidFill>
                <a:latin typeface="微软雅黑" pitchFamily="34" charset="-122"/>
                <a:ea typeface="微软雅黑" pitchFamily="34" charset="-122"/>
              </a:rPr>
              <a:t>.bss</a:t>
            </a:r>
            <a:r>
              <a:rPr lang="zh-CN" altLang="en-US" sz="2000" b="1">
                <a:solidFill>
                  <a:srgbClr val="FF0000"/>
                </a:solidFill>
                <a:latin typeface="微软雅黑" pitchFamily="34" charset="-122"/>
                <a:ea typeface="微软雅黑" pitchFamily="34" charset="-122"/>
              </a:rPr>
              <a:t>节重定位</a:t>
            </a:r>
            <a:endParaRPr lang="en-US" altLang="zh-CN" sz="2000"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948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blinds(horizontal)">
                                      <p:cBhvr>
                                        <p:cTn id="7" dur="5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7"/>
                                        </p:tgtEl>
                                        <p:attrNameLst>
                                          <p:attrName>style.visibility</p:attrName>
                                        </p:attrNameLst>
                                      </p:cBhvr>
                                      <p:to>
                                        <p:strVal val="visible"/>
                                      </p:to>
                                    </p:set>
                                    <p:animEffect transition="in" filter="blinds(horizontal)">
                                      <p:cBhvr>
                                        <p:cTn id="12" dur="500"/>
                                        <p:tgtEl>
                                          <p:spTgt spid="1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blinds(horizontal)">
                                      <p:cBhvr>
                                        <p:cTn id="17" dur="5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blinds(horizontal)">
                                      <p:cBhvr>
                                        <p:cTn id="22" dur="500"/>
                                        <p:tgtEl>
                                          <p:spTgt spid="1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
                                        </p:tgtEl>
                                        <p:attrNameLst>
                                          <p:attrName>style.visibility</p:attrName>
                                        </p:attrNameLst>
                                      </p:cBhvr>
                                      <p:to>
                                        <p:strVal val="visible"/>
                                      </p:to>
                                    </p:set>
                                    <p:animEffect transition="in" filter="blinds(horizontal)">
                                      <p:cBhvr>
                                        <p:cTn id="27"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6" grpId="0"/>
      <p:bldP spid="1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ChangeArrowheads="1"/>
          </p:cNvSpPr>
          <p:nvPr>
            <p:ph type="title"/>
          </p:nvPr>
        </p:nvSpPr>
        <p:spPr/>
        <p:txBody>
          <a:bodyPr/>
          <a:lstStyle/>
          <a:p>
            <a:r>
              <a:rPr lang="en-US" smtClean="0"/>
              <a:t>Why Linkers?</a:t>
            </a:r>
            <a:endParaRPr lang="en-US"/>
          </a:p>
        </p:txBody>
      </p:sp>
      <p:sp>
        <p:nvSpPr>
          <p:cNvPr id="197637" name="Rectangle 5"/>
          <p:cNvSpPr>
            <a:spLocks noGrp="1" noChangeArrowheads="1"/>
          </p:cNvSpPr>
          <p:nvPr>
            <p:ph type="body" idx="1"/>
          </p:nvPr>
        </p:nvSpPr>
        <p:spPr/>
        <p:txBody>
          <a:bodyPr/>
          <a:lstStyle/>
          <a:p>
            <a:r>
              <a:rPr lang="en-US" smtClean="0"/>
              <a:t>Reason 1: Modularity</a:t>
            </a:r>
          </a:p>
          <a:p>
            <a:endParaRPr lang="en-US" smtClean="0"/>
          </a:p>
          <a:p>
            <a:pPr lvl="1"/>
            <a:r>
              <a:rPr lang="en-US" smtClean="0"/>
              <a:t>Program can be written as a collection of smaller source files, rather than one monolithic mass.</a:t>
            </a:r>
          </a:p>
          <a:p>
            <a:pPr lvl="1"/>
            <a:endParaRPr lang="en-US" smtClean="0"/>
          </a:p>
          <a:p>
            <a:pPr lvl="1"/>
            <a:r>
              <a:rPr lang="en-US" smtClean="0"/>
              <a:t>Can build libraries of common functions (more on this later)</a:t>
            </a:r>
          </a:p>
          <a:p>
            <a:pPr lvl="2"/>
            <a:r>
              <a:rPr lang="en-US" smtClean="0"/>
              <a:t>e.g., Math library, standard C library</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80975" y="1038225"/>
            <a:ext cx="2505075" cy="2095500"/>
          </a:xfrm>
          <a:prstGeom prst="rect">
            <a:avLst/>
          </a:prstGeom>
          <a:solidFill>
            <a:srgbClr val="F6F5BD"/>
          </a:solidFill>
          <a:ln w="3240">
            <a:solidFill>
              <a:schemeClr val="tx1"/>
            </a:solidFill>
            <a:miter lim="800000"/>
            <a:headEnd/>
            <a:tailEnd/>
          </a:ln>
        </p:spPr>
        <p:txBody>
          <a:bodyPr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buf[2]={1,2};</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int main()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return 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p:txBody>
      </p:sp>
      <p:sp>
        <p:nvSpPr>
          <p:cNvPr id="5" name="Rectangle 1"/>
          <p:cNvSpPr>
            <a:spLocks noGrp="1" noChangeArrowheads="1"/>
          </p:cNvSpPr>
          <p:nvPr>
            <p:ph type="title" idx="4294967295"/>
          </p:nvPr>
        </p:nvSpPr>
        <p:spPr>
          <a:xfrm>
            <a:off x="427038" y="55562"/>
            <a:ext cx="8716962" cy="782638"/>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en-GB" altLang="zh-CN" dirty="0" err="1">
                <a:solidFill>
                  <a:srgbClr val="CC3300"/>
                </a:solidFill>
                <a:latin typeface="Arial"/>
                <a:ea typeface="黑体" pitchFamily="49" charset="-122"/>
              </a:rPr>
              <a:t>main.o</a:t>
            </a:r>
            <a:r>
              <a:rPr lang="zh-CN" altLang="en-GB" dirty="0">
                <a:solidFill>
                  <a:srgbClr val="CC3300"/>
                </a:solidFill>
                <a:latin typeface="Arial"/>
                <a:ea typeface="黑体" pitchFamily="49" charset="-122"/>
              </a:rPr>
              <a:t>重定位前</a:t>
            </a:r>
            <a:endParaRPr lang="en-GB" altLang="zh-CN" dirty="0">
              <a:solidFill>
                <a:srgbClr val="CC3300"/>
              </a:solidFill>
              <a:latin typeface="Arial"/>
              <a:ea typeface="黑体" pitchFamily="49" charset="-122"/>
            </a:endParaRPr>
          </a:p>
        </p:txBody>
      </p:sp>
      <p:sp>
        <p:nvSpPr>
          <p:cNvPr id="7" name="TextBox 6"/>
          <p:cNvSpPr txBox="1">
            <a:spLocks noChangeArrowheads="1"/>
          </p:cNvSpPr>
          <p:nvPr/>
        </p:nvSpPr>
        <p:spPr bwMode="auto">
          <a:xfrm>
            <a:off x="381000" y="687388"/>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sp>
        <p:nvSpPr>
          <p:cNvPr id="8" name="Text Box 9"/>
          <p:cNvSpPr txBox="1">
            <a:spLocks noChangeArrowheads="1"/>
          </p:cNvSpPr>
          <p:nvPr/>
        </p:nvSpPr>
        <p:spPr bwMode="auto">
          <a:xfrm>
            <a:off x="209550" y="3251200"/>
            <a:ext cx="2563813" cy="1144588"/>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main</a:t>
            </a:r>
            <a:r>
              <a:rPr lang="zh-CN" altLang="en-US" sz="2000" b="1">
                <a:solidFill>
                  <a:srgbClr val="FF0000"/>
                </a:solidFill>
                <a:latin typeface="微软雅黑" pitchFamily="34" charset="-122"/>
                <a:ea typeface="微软雅黑" pitchFamily="34" charset="-122"/>
              </a:rPr>
              <a:t>的定义在</a:t>
            </a:r>
            <a:r>
              <a:rPr lang="en-US" altLang="zh-CN" sz="2000" b="1">
                <a:solidFill>
                  <a:srgbClr val="FF0000"/>
                </a:solidFill>
                <a:latin typeface="微软雅黑" pitchFamily="34" charset="-122"/>
                <a:ea typeface="微软雅黑" pitchFamily="34" charset="-122"/>
              </a:rPr>
              <a:t>.text</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处开始，占</a:t>
            </a:r>
            <a:r>
              <a:rPr lang="en-US" altLang="zh-CN" sz="2000" b="1">
                <a:solidFill>
                  <a:srgbClr val="FF0000"/>
                </a:solidFill>
                <a:latin typeface="微软雅黑" pitchFamily="34" charset="-122"/>
                <a:ea typeface="微软雅黑" pitchFamily="34" charset="-122"/>
              </a:rPr>
              <a:t>0x12B</a:t>
            </a:r>
            <a:r>
              <a:rPr lang="zh-CN" altLang="en-US" sz="2000" b="1">
                <a:solidFill>
                  <a:srgbClr val="FF0000"/>
                </a:solidFill>
                <a:latin typeface="微软雅黑" pitchFamily="34" charset="-122"/>
                <a:ea typeface="微软雅黑" pitchFamily="34" charset="-122"/>
              </a:rPr>
              <a:t>。</a:t>
            </a:r>
          </a:p>
        </p:txBody>
      </p:sp>
      <p:sp>
        <p:nvSpPr>
          <p:cNvPr id="9" name="Text Box 3"/>
          <p:cNvSpPr txBox="1">
            <a:spLocks noChangeArrowheads="1"/>
          </p:cNvSpPr>
          <p:nvPr/>
        </p:nvSpPr>
        <p:spPr bwMode="auto">
          <a:xfrm>
            <a:off x="2749044" y="4581661"/>
            <a:ext cx="4243924" cy="1251754"/>
          </a:xfrm>
          <a:prstGeom prst="rect">
            <a:avLst/>
          </a:prstGeom>
          <a:solidFill>
            <a:schemeClr val="bg1">
              <a:lumMod val="95000"/>
            </a:schemeClr>
          </a:solidFill>
          <a:ln w="3240">
            <a:solidFill>
              <a:schemeClr val="tx1"/>
            </a:solidFill>
            <a:miter lim="800000"/>
            <a:headEnd/>
            <a:tailEnd/>
          </a:ln>
          <a:effectLst/>
        </p:spPr>
        <p:txBody>
          <a:bodyPr wrap="squar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Disassembly of section .data: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00000000 &lt;buf&gt;: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0:   01 00 00 00 02 00 00 00</a:t>
            </a:r>
          </a:p>
        </p:txBody>
      </p:sp>
      <p:sp>
        <p:nvSpPr>
          <p:cNvPr id="10" name="Text Box 10"/>
          <p:cNvSpPr txBox="1">
            <a:spLocks noChangeArrowheads="1"/>
          </p:cNvSpPr>
          <p:nvPr/>
        </p:nvSpPr>
        <p:spPr bwMode="auto">
          <a:xfrm>
            <a:off x="2991931" y="5838961"/>
            <a:ext cx="3350132" cy="793750"/>
          </a:xfrm>
          <a:prstGeom prst="rect">
            <a:avLst/>
          </a:prstGeom>
          <a:noFill/>
          <a:ln w="9525">
            <a:noFill/>
            <a:miter lim="800000"/>
            <a:headEnd/>
            <a:tailEnd/>
          </a:ln>
          <a:effectLst/>
        </p:spPr>
        <p:txBody>
          <a:bodyPr wrap="square">
            <a:spAutoFit/>
          </a:bodyPr>
          <a:lstStyle/>
          <a:p>
            <a:pPr>
              <a:lnSpc>
                <a:spcPct val="115000"/>
              </a:lnSpc>
              <a:spcBef>
                <a:spcPct val="50000"/>
              </a:spcBef>
            </a:pPr>
            <a:r>
              <a:rPr lang="en-US" altLang="zh-CN" sz="2000" b="1" dirty="0" err="1">
                <a:solidFill>
                  <a:srgbClr val="FF0000"/>
                </a:solidFill>
                <a:latin typeface="微软雅黑" pitchFamily="34" charset="-122"/>
                <a:ea typeface="微软雅黑" pitchFamily="34" charset="-122"/>
              </a:rPr>
              <a:t>buf</a:t>
            </a:r>
            <a:r>
              <a:rPr lang="zh-CN" altLang="en-US" sz="2000" b="1" dirty="0">
                <a:solidFill>
                  <a:srgbClr val="FF0000"/>
                </a:solidFill>
                <a:latin typeface="微软雅黑" pitchFamily="34" charset="-122"/>
                <a:ea typeface="微软雅黑" pitchFamily="34" charset="-122"/>
              </a:rPr>
              <a:t>的定义在</a:t>
            </a:r>
            <a:r>
              <a:rPr lang="en-US" altLang="zh-CN" sz="2000" b="1" dirty="0">
                <a:solidFill>
                  <a:srgbClr val="FF0000"/>
                </a:solidFill>
                <a:latin typeface="微软雅黑" pitchFamily="34" charset="-122"/>
                <a:ea typeface="微软雅黑" pitchFamily="34" charset="-122"/>
              </a:rPr>
              <a:t>.data</a:t>
            </a:r>
            <a:r>
              <a:rPr lang="zh-CN" altLang="en-US" sz="2000" b="1" dirty="0">
                <a:solidFill>
                  <a:srgbClr val="FF0000"/>
                </a:solidFill>
                <a:latin typeface="微软雅黑" pitchFamily="34" charset="-122"/>
                <a:ea typeface="微软雅黑" pitchFamily="34" charset="-122"/>
              </a:rPr>
              <a:t>节中偏移为</a:t>
            </a:r>
            <a:r>
              <a:rPr lang="en-US" altLang="zh-CN" sz="2000" b="1" dirty="0">
                <a:solidFill>
                  <a:srgbClr val="FF0000"/>
                </a:solidFill>
                <a:latin typeface="微软雅黑" pitchFamily="34" charset="-122"/>
                <a:ea typeface="微软雅黑" pitchFamily="34" charset="-122"/>
              </a:rPr>
              <a:t>0</a:t>
            </a:r>
            <a:r>
              <a:rPr lang="zh-CN" altLang="en-US" sz="2000" b="1" dirty="0">
                <a:solidFill>
                  <a:srgbClr val="FF0000"/>
                </a:solidFill>
                <a:latin typeface="微软雅黑" pitchFamily="34" charset="-122"/>
                <a:ea typeface="微软雅黑" pitchFamily="34" charset="-122"/>
              </a:rPr>
              <a:t>处开始，占</a:t>
            </a:r>
            <a:r>
              <a:rPr lang="en-US" altLang="zh-CN" sz="2000" b="1" dirty="0">
                <a:solidFill>
                  <a:srgbClr val="FF0000"/>
                </a:solidFill>
                <a:latin typeface="微软雅黑" pitchFamily="34" charset="-122"/>
                <a:ea typeface="微软雅黑" pitchFamily="34" charset="-122"/>
              </a:rPr>
              <a:t>8B</a:t>
            </a:r>
            <a:r>
              <a:rPr lang="zh-CN" altLang="en-US" sz="2000" b="1" dirty="0">
                <a:solidFill>
                  <a:srgbClr val="FF0000"/>
                </a:solidFill>
                <a:latin typeface="微软雅黑" pitchFamily="34" charset="-122"/>
                <a:ea typeface="微软雅黑" pitchFamily="34" charset="-122"/>
              </a:rPr>
              <a:t>。</a:t>
            </a:r>
          </a:p>
        </p:txBody>
      </p:sp>
      <p:grpSp>
        <p:nvGrpSpPr>
          <p:cNvPr id="12" name="Group 13"/>
          <p:cNvGrpSpPr>
            <a:grpSpLocks/>
          </p:cNvGrpSpPr>
          <p:nvPr/>
        </p:nvGrpSpPr>
        <p:grpSpPr bwMode="auto">
          <a:xfrm>
            <a:off x="2971800" y="735013"/>
            <a:ext cx="6000750" cy="3495675"/>
            <a:chOff x="1872" y="463"/>
            <a:chExt cx="3780" cy="2202"/>
          </a:xfrm>
        </p:grpSpPr>
        <p:sp>
          <p:nvSpPr>
            <p:cNvPr id="13" name="TextBox 7"/>
            <p:cNvSpPr txBox="1">
              <a:spLocks noChangeArrowheads="1"/>
            </p:cNvSpPr>
            <p:nvPr/>
          </p:nvSpPr>
          <p:spPr bwMode="auto">
            <a:xfrm>
              <a:off x="3328" y="463"/>
              <a:ext cx="667" cy="250"/>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main.o</a:t>
              </a:r>
            </a:p>
          </p:txBody>
        </p:sp>
        <p:sp>
          <p:nvSpPr>
            <p:cNvPr id="14" name="Rectangle 12"/>
            <p:cNvSpPr>
              <a:spLocks noChangeArrowheads="1"/>
            </p:cNvSpPr>
            <p:nvPr/>
          </p:nvSpPr>
          <p:spPr bwMode="auto">
            <a:xfrm>
              <a:off x="1872" y="687"/>
              <a:ext cx="3780" cy="1978"/>
            </a:xfrm>
            <a:prstGeom prst="rect">
              <a:avLst/>
            </a:prstGeom>
            <a:solidFill>
              <a:schemeClr val="accent1">
                <a:alpha val="17999"/>
              </a:schemeClr>
            </a:solidFill>
            <a:ln w="9525">
              <a:noFill/>
              <a:miter lim="800000"/>
              <a:headEnd/>
              <a:tailEnd/>
            </a:ln>
            <a:effectLst/>
          </p:spPr>
          <p:txBody>
            <a:bodyPr wrap="none" anchor="ctr">
              <a:spAutoFit/>
            </a:bodyPr>
            <a:lstStyle/>
            <a:p>
              <a:r>
                <a:rPr lang="en-US" altLang="zh-CN" sz="2000" b="1">
                  <a:latin typeface="微软雅黑" pitchFamily="34" charset="-122"/>
                  <a:ea typeface="微软雅黑" pitchFamily="34" charset="-122"/>
                </a:rPr>
                <a:t>Disassembly of section .text:</a:t>
              </a:r>
            </a:p>
            <a:p>
              <a:r>
                <a:rPr lang="en-US" altLang="zh-CN" sz="2000" b="1">
                  <a:latin typeface="微软雅黑" pitchFamily="34" charset="-122"/>
                  <a:ea typeface="微软雅黑" pitchFamily="34" charset="-122"/>
                </a:rPr>
                <a:t>00000000 &lt;main&gt;:</a:t>
              </a:r>
            </a:p>
            <a:p>
              <a:r>
                <a:rPr lang="en-US" altLang="zh-CN" sz="2000" b="1">
                  <a:latin typeface="微软雅黑" pitchFamily="34" charset="-122"/>
                  <a:ea typeface="微软雅黑" pitchFamily="34" charset="-122"/>
                </a:rPr>
                <a:t>   0:	55                   	  push   %ebp</a:t>
              </a:r>
            </a:p>
            <a:p>
              <a:r>
                <a:rPr lang="en-US" altLang="zh-CN" sz="2000" b="1">
                  <a:latin typeface="微软雅黑" pitchFamily="34" charset="-122"/>
                  <a:ea typeface="微软雅黑" pitchFamily="34" charset="-122"/>
                </a:rPr>
                <a:t>   1:	89 e5              	  mov   %esp,%ebp</a:t>
              </a:r>
            </a:p>
            <a:p>
              <a:r>
                <a:rPr lang="en-US" altLang="zh-CN" sz="2000" b="1">
                  <a:latin typeface="微软雅黑" pitchFamily="34" charset="-122"/>
                  <a:ea typeface="微软雅黑" pitchFamily="34" charset="-122"/>
                </a:rPr>
                <a:t>   3:	83 e4 f0             and    $0xfffffff0,%esp</a:t>
              </a:r>
            </a:p>
            <a:p>
              <a:r>
                <a:rPr lang="en-US" altLang="zh-CN" sz="2000" b="1">
                  <a:latin typeface="微软雅黑" pitchFamily="34" charset="-122"/>
                  <a:ea typeface="微软雅黑" pitchFamily="34" charset="-122"/>
                </a:rPr>
                <a:t>   6:	e8 </a:t>
              </a:r>
              <a:r>
                <a:rPr lang="en-US" altLang="zh-CN" sz="2000" b="1">
                  <a:solidFill>
                    <a:srgbClr val="FF0000"/>
                  </a:solidFill>
                  <a:latin typeface="微软雅黑" pitchFamily="34" charset="-122"/>
                  <a:ea typeface="微软雅黑" pitchFamily="34" charset="-122"/>
                </a:rPr>
                <a:t>fc ff ff ff</a:t>
              </a:r>
              <a:r>
                <a:rPr lang="en-US" altLang="zh-CN" sz="2000" b="1">
                  <a:latin typeface="微软雅黑" pitchFamily="34" charset="-122"/>
                  <a:ea typeface="微软雅黑" pitchFamily="34" charset="-122"/>
                </a:rPr>
                <a:t>       call     7 &lt;main+0x7&gt;</a:t>
              </a:r>
            </a:p>
            <a:p>
              <a:r>
                <a:rPr lang="en-US" altLang="zh-CN" sz="2000" b="1">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7: R_386_PC32 swap</a:t>
              </a:r>
            </a:p>
            <a:p>
              <a:r>
                <a:rPr lang="en-US" altLang="zh-CN" sz="2000" b="1">
                  <a:latin typeface="微软雅黑" pitchFamily="34" charset="-122"/>
                  <a:ea typeface="微软雅黑" pitchFamily="34" charset="-122"/>
                </a:rPr>
                <a:t>   b:	b8 00 00 00 00  mov    $0x0,%eax</a:t>
              </a:r>
            </a:p>
            <a:p>
              <a:r>
                <a:rPr lang="en-US" altLang="zh-CN" sz="2000" b="1">
                  <a:latin typeface="微软雅黑" pitchFamily="34" charset="-122"/>
                  <a:ea typeface="微软雅黑" pitchFamily="34" charset="-122"/>
                </a:rPr>
                <a:t>  10:	c9                   	   leave  </a:t>
              </a:r>
            </a:p>
            <a:p>
              <a:r>
                <a:rPr lang="en-US" altLang="zh-CN" sz="2000" b="1">
                  <a:latin typeface="微软雅黑" pitchFamily="34" charset="-122"/>
                  <a:ea typeface="微软雅黑" pitchFamily="34" charset="-122"/>
                </a:rPr>
                <a:t>  11:	c3                   	   ret  </a:t>
              </a:r>
            </a:p>
          </p:txBody>
        </p:sp>
      </p:grpSp>
      <p:sp>
        <p:nvSpPr>
          <p:cNvPr id="15" name="Rectangle 15"/>
          <p:cNvSpPr>
            <a:spLocks noChangeArrowheads="1"/>
          </p:cNvSpPr>
          <p:nvPr/>
        </p:nvSpPr>
        <p:spPr bwMode="auto">
          <a:xfrm>
            <a:off x="4311650" y="2640013"/>
            <a:ext cx="1231900" cy="347662"/>
          </a:xfrm>
          <a:prstGeom prst="rect">
            <a:avLst/>
          </a:prstGeom>
          <a:solidFill>
            <a:schemeClr val="accent1">
              <a:alpha val="39999"/>
            </a:schemeClr>
          </a:solidFill>
          <a:ln w="9525">
            <a:solidFill>
              <a:schemeClr val="tx1"/>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8176701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00025"/>
            <a:ext cx="8229600" cy="561975"/>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en-US" altLang="zh-CN">
                <a:solidFill>
                  <a:srgbClr val="CC3300"/>
                </a:solidFill>
                <a:latin typeface="Arial"/>
                <a:ea typeface="黑体" pitchFamily="49" charset="-122"/>
              </a:rPr>
              <a:t>main.o</a:t>
            </a:r>
            <a:r>
              <a:rPr lang="zh-CN" altLang="en-US">
                <a:solidFill>
                  <a:srgbClr val="CC3300"/>
                </a:solidFill>
                <a:latin typeface="Arial"/>
                <a:ea typeface="黑体" pitchFamily="49" charset="-122"/>
              </a:rPr>
              <a:t>中的符号表</a:t>
            </a:r>
          </a:p>
        </p:txBody>
      </p:sp>
      <p:sp>
        <p:nvSpPr>
          <p:cNvPr id="5" name="Rectangle 3"/>
          <p:cNvSpPr txBox="1">
            <a:spLocks noChangeArrowheads="1"/>
          </p:cNvSpPr>
          <p:nvPr/>
        </p:nvSpPr>
        <p:spPr bwMode="auto">
          <a:xfrm>
            <a:off x="468313" y="1004888"/>
            <a:ext cx="8229600" cy="477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05000"/>
              </a:lnSpc>
            </a:pPr>
            <a:r>
              <a:rPr lang="en-US" altLang="zh-CN" smtClean="0">
                <a:solidFill>
                  <a:schemeClr val="accent2"/>
                </a:solidFill>
                <a:latin typeface="微软雅黑" pitchFamily="34" charset="-122"/>
                <a:ea typeface="微软雅黑" pitchFamily="34" charset="-122"/>
              </a:rPr>
              <a:t>main.o</a:t>
            </a:r>
            <a:r>
              <a:rPr lang="zh-CN" altLang="en-US" smtClean="0">
                <a:solidFill>
                  <a:schemeClr val="accent2"/>
                </a:solidFill>
                <a:latin typeface="微软雅黑" pitchFamily="34" charset="-122"/>
                <a:ea typeface="微软雅黑" pitchFamily="34" charset="-122"/>
              </a:rPr>
              <a:t>中的符号表中最后三个条目</a:t>
            </a:r>
          </a:p>
        </p:txBody>
      </p:sp>
      <p:sp>
        <p:nvSpPr>
          <p:cNvPr id="6" name="Text Box 4"/>
          <p:cNvSpPr txBox="1">
            <a:spLocks noChangeArrowheads="1"/>
          </p:cNvSpPr>
          <p:nvPr/>
        </p:nvSpPr>
        <p:spPr bwMode="auto">
          <a:xfrm>
            <a:off x="352425" y="1552575"/>
            <a:ext cx="8545513" cy="1630363"/>
          </a:xfrm>
          <a:prstGeom prst="rect">
            <a:avLst/>
          </a:prstGeom>
          <a:noFill/>
          <a:ln w="9525">
            <a:noFill/>
            <a:miter lim="800000"/>
            <a:headEnd/>
            <a:tailEnd/>
          </a:ln>
          <a:effectLst/>
        </p:spPr>
        <p:txBody>
          <a:bodyPr>
            <a:spAutoFit/>
          </a:bodyPr>
          <a:lstStyle/>
          <a:p>
            <a:pPr>
              <a:spcBef>
                <a:spcPct val="35000"/>
              </a:spcBef>
            </a:pPr>
            <a:r>
              <a:rPr lang="en-US" altLang="zh-CN" sz="2000" b="1">
                <a:solidFill>
                  <a:srgbClr val="004821"/>
                </a:solidFill>
                <a:latin typeface="微软雅黑" pitchFamily="34" charset="-122"/>
                <a:ea typeface="微软雅黑" pitchFamily="34" charset="-122"/>
              </a:rPr>
              <a:t>Num:	value	Size	Type	  Bind	   Ot	Ndx	Name</a:t>
            </a:r>
          </a:p>
          <a:p>
            <a:pPr>
              <a:spcBef>
                <a:spcPct val="35000"/>
              </a:spcBef>
            </a:pPr>
            <a:r>
              <a:rPr lang="en-US" altLang="zh-CN" sz="2000" b="1">
                <a:solidFill>
                  <a:srgbClr val="004821"/>
                </a:solidFill>
                <a:latin typeface="微软雅黑" pitchFamily="34" charset="-122"/>
                <a:ea typeface="微软雅黑" pitchFamily="34" charset="-122"/>
              </a:rPr>
              <a:t>8:	0	8	Data	  Global    0	3	buf</a:t>
            </a:r>
          </a:p>
          <a:p>
            <a:pPr>
              <a:spcBef>
                <a:spcPct val="35000"/>
              </a:spcBef>
            </a:pPr>
            <a:r>
              <a:rPr lang="en-US" altLang="zh-CN" sz="2000" b="1">
                <a:solidFill>
                  <a:srgbClr val="004821"/>
                </a:solidFill>
                <a:latin typeface="微软雅黑" pitchFamily="34" charset="-122"/>
                <a:ea typeface="微软雅黑" pitchFamily="34" charset="-122"/>
              </a:rPr>
              <a:t>9:	0	18	Func	  Global    0	1	main</a:t>
            </a:r>
          </a:p>
          <a:p>
            <a:pPr>
              <a:spcBef>
                <a:spcPct val="35000"/>
              </a:spcBef>
            </a:pPr>
            <a:r>
              <a:rPr lang="en-US" altLang="zh-CN" sz="2000" b="1">
                <a:solidFill>
                  <a:srgbClr val="FF0000"/>
                </a:solidFill>
                <a:latin typeface="微软雅黑" pitchFamily="34" charset="-122"/>
                <a:ea typeface="微软雅黑" pitchFamily="34" charset="-122"/>
              </a:rPr>
              <a:t>10:	0	0	Notype Global     0	UND	swap</a:t>
            </a:r>
          </a:p>
        </p:txBody>
      </p:sp>
      <p:sp>
        <p:nvSpPr>
          <p:cNvPr id="7" name="Text Box 7"/>
          <p:cNvSpPr txBox="1">
            <a:spLocks noChangeArrowheads="1"/>
          </p:cNvSpPr>
          <p:nvPr/>
        </p:nvSpPr>
        <p:spPr bwMode="auto">
          <a:xfrm>
            <a:off x="355600" y="3390900"/>
            <a:ext cx="8234363" cy="930275"/>
          </a:xfrm>
          <a:prstGeom prst="rect">
            <a:avLst/>
          </a:prstGeom>
          <a:noFill/>
          <a:ln w="9525">
            <a:noFill/>
            <a:miter lim="800000"/>
            <a:headEnd/>
            <a:tailEnd/>
          </a:ln>
          <a:effectLst/>
        </p:spPr>
        <p:txBody>
          <a:bodyPr>
            <a:spAutoFit/>
          </a:bodyPr>
          <a:lstStyle/>
          <a:p>
            <a:pPr>
              <a:lnSpc>
                <a:spcPct val="125000"/>
              </a:lnSpc>
              <a:spcBef>
                <a:spcPct val="25000"/>
              </a:spcBef>
            </a:pPr>
            <a:r>
              <a:rPr lang="en-US" altLang="zh-CN" sz="2200" b="1">
                <a:solidFill>
                  <a:srgbClr val="3366FF"/>
                </a:solidFill>
                <a:latin typeface="微软雅黑" pitchFamily="34" charset="-122"/>
                <a:ea typeface="微软雅黑" pitchFamily="34" charset="-122"/>
              </a:rPr>
              <a:t>swap</a:t>
            </a:r>
            <a:r>
              <a:rPr lang="zh-CN" altLang="en-US" sz="2200" b="1">
                <a:solidFill>
                  <a:srgbClr val="3366FF"/>
                </a:solidFill>
                <a:latin typeface="微软雅黑" pitchFamily="34" charset="-122"/>
                <a:ea typeface="微软雅黑" pitchFamily="34" charset="-122"/>
              </a:rPr>
              <a:t>是</a:t>
            </a:r>
            <a:r>
              <a:rPr lang="en-US" altLang="zh-CN" sz="2200" b="1">
                <a:solidFill>
                  <a:srgbClr val="3366FF"/>
                </a:solidFill>
                <a:latin typeface="微软雅黑" pitchFamily="34" charset="-122"/>
                <a:ea typeface="微软雅黑" pitchFamily="34" charset="-122"/>
              </a:rPr>
              <a:t>main.o</a:t>
            </a:r>
            <a:r>
              <a:rPr lang="zh-CN" altLang="en-US" sz="2200" b="1">
                <a:solidFill>
                  <a:srgbClr val="3366FF"/>
                </a:solidFill>
                <a:latin typeface="微软雅黑" pitchFamily="34" charset="-122"/>
                <a:ea typeface="微软雅黑" pitchFamily="34" charset="-122"/>
              </a:rPr>
              <a:t>的符号表中第</a:t>
            </a:r>
            <a:r>
              <a:rPr lang="en-US" altLang="zh-CN" sz="2200" b="1">
                <a:solidFill>
                  <a:srgbClr val="3366FF"/>
                </a:solidFill>
                <a:latin typeface="微软雅黑" pitchFamily="34" charset="-122"/>
                <a:ea typeface="微软雅黑" pitchFamily="34" charset="-122"/>
              </a:rPr>
              <a:t>10</a:t>
            </a:r>
            <a:r>
              <a:rPr lang="zh-CN" altLang="en-US" sz="2200" b="1">
                <a:solidFill>
                  <a:srgbClr val="3366FF"/>
                </a:solidFill>
                <a:latin typeface="微软雅黑" pitchFamily="34" charset="-122"/>
                <a:ea typeface="微软雅黑" pitchFamily="34" charset="-122"/>
              </a:rPr>
              <a:t>项，是未定义符号，类型和大小未知，并是全局符号，故在其他模块中定义。</a:t>
            </a:r>
          </a:p>
        </p:txBody>
      </p:sp>
      <p:sp>
        <p:nvSpPr>
          <p:cNvPr id="8" name="Rectangle 9"/>
          <p:cNvSpPr>
            <a:spLocks noChangeArrowheads="1"/>
          </p:cNvSpPr>
          <p:nvPr/>
        </p:nvSpPr>
        <p:spPr bwMode="auto">
          <a:xfrm>
            <a:off x="468313" y="4581660"/>
            <a:ext cx="4427537" cy="1635125"/>
          </a:xfrm>
          <a:prstGeom prst="rect">
            <a:avLst/>
          </a:prstGeom>
          <a:noFill/>
          <a:ln w="9525">
            <a:noFill/>
            <a:miter lim="800000"/>
            <a:headEnd/>
            <a:tailEnd/>
          </a:ln>
          <a:effectLst/>
        </p:spPr>
        <p:txBody>
          <a:bodyPr>
            <a:spAutoFit/>
          </a:bodyPr>
          <a:lstStyle/>
          <a:p>
            <a:pPr>
              <a:lnSpc>
                <a:spcPct val="115000"/>
              </a:lnSpc>
            </a:pPr>
            <a:r>
              <a:rPr lang="zh-CN" altLang="en-US" sz="2200" b="1" dirty="0">
                <a:solidFill>
                  <a:srgbClr val="FF0000"/>
                </a:solidFill>
                <a:latin typeface="微软雅黑" pitchFamily="34" charset="-122"/>
                <a:ea typeface="微软雅黑" pitchFamily="34" charset="-122"/>
              </a:rPr>
              <a:t>在</a:t>
            </a:r>
            <a:r>
              <a:rPr lang="en-US" altLang="zh-CN" sz="2200" b="1" dirty="0" err="1">
                <a:solidFill>
                  <a:srgbClr val="FF0000"/>
                </a:solidFill>
                <a:latin typeface="微软雅黑" pitchFamily="34" charset="-122"/>
                <a:ea typeface="微软雅黑" pitchFamily="34" charset="-122"/>
              </a:rPr>
              <a:t>rel_text</a:t>
            </a:r>
            <a:r>
              <a:rPr lang="zh-CN" altLang="en-US" sz="2200" b="1" dirty="0">
                <a:solidFill>
                  <a:srgbClr val="FF0000"/>
                </a:solidFill>
                <a:latin typeface="微软雅黑" pitchFamily="34" charset="-122"/>
                <a:ea typeface="微软雅黑" pitchFamily="34" charset="-122"/>
              </a:rPr>
              <a:t>节中的重定位条目为：</a:t>
            </a:r>
            <a:r>
              <a:rPr lang="en-US" altLang="en-US" sz="2200" b="1" dirty="0" err="1">
                <a:solidFill>
                  <a:srgbClr val="0A6A0A"/>
                </a:solidFill>
                <a:latin typeface="微软雅黑" pitchFamily="34" charset="-122"/>
                <a:ea typeface="微软雅黑" pitchFamily="34" charset="-122"/>
              </a:rPr>
              <a:t>r_offset</a:t>
            </a:r>
            <a:r>
              <a:rPr lang="en-US" altLang="en-US" sz="2200" b="1" dirty="0">
                <a:solidFill>
                  <a:srgbClr val="0A6A0A"/>
                </a:solidFill>
                <a:latin typeface="微软雅黑" pitchFamily="34" charset="-122"/>
                <a:ea typeface="微软雅黑" pitchFamily="34" charset="-122"/>
              </a:rPr>
              <a:t>=0x7, </a:t>
            </a:r>
            <a:r>
              <a:rPr lang="en-US" altLang="en-US" sz="2200" b="1" dirty="0" err="1">
                <a:solidFill>
                  <a:srgbClr val="0A6A0A"/>
                </a:solidFill>
                <a:latin typeface="微软雅黑" pitchFamily="34" charset="-122"/>
                <a:ea typeface="微软雅黑" pitchFamily="34" charset="-122"/>
              </a:rPr>
              <a:t>r_sym</a:t>
            </a:r>
            <a:r>
              <a:rPr lang="en-US" altLang="en-US" sz="2200" b="1" dirty="0">
                <a:solidFill>
                  <a:srgbClr val="0A6A0A"/>
                </a:solidFill>
                <a:latin typeface="微软雅黑" pitchFamily="34" charset="-122"/>
                <a:ea typeface="微软雅黑" pitchFamily="34" charset="-122"/>
              </a:rPr>
              <a:t>=10, </a:t>
            </a:r>
            <a:r>
              <a:rPr lang="en-US" altLang="zh-CN" sz="2200" b="1" dirty="0" err="1">
                <a:solidFill>
                  <a:srgbClr val="0A6A0A"/>
                </a:solidFill>
                <a:latin typeface="微软雅黑" pitchFamily="34" charset="-122"/>
                <a:ea typeface="微软雅黑" pitchFamily="34" charset="-122"/>
              </a:rPr>
              <a:t>r_type</a:t>
            </a:r>
            <a:r>
              <a:rPr lang="en-US" altLang="zh-CN" sz="2200" b="1" dirty="0">
                <a:solidFill>
                  <a:srgbClr val="0A6A0A"/>
                </a:solidFill>
                <a:latin typeface="微软雅黑" pitchFamily="34" charset="-122"/>
                <a:ea typeface="微软雅黑" pitchFamily="34" charset="-122"/>
              </a:rPr>
              <a:t>=R_386_PC32</a:t>
            </a:r>
            <a:r>
              <a:rPr lang="en-US" altLang="zh-CN" sz="2200" b="1" dirty="0">
                <a:solidFill>
                  <a:srgbClr val="FF0000"/>
                </a:solidFill>
                <a:latin typeface="微软雅黑" pitchFamily="34" charset="-122"/>
                <a:ea typeface="微软雅黑" pitchFamily="34" charset="-122"/>
              </a:rPr>
              <a:t>，dump</a:t>
            </a:r>
            <a:r>
              <a:rPr lang="zh-CN" altLang="en-US" sz="2200" b="1" dirty="0">
                <a:solidFill>
                  <a:srgbClr val="FF0000"/>
                </a:solidFill>
                <a:latin typeface="微软雅黑" pitchFamily="34" charset="-122"/>
                <a:ea typeface="微软雅黑" pitchFamily="34" charset="-122"/>
              </a:rPr>
              <a:t>出来后为“</a:t>
            </a:r>
            <a:r>
              <a:rPr lang="en-US" altLang="zh-CN" sz="2200" b="1" dirty="0">
                <a:solidFill>
                  <a:srgbClr val="3366FF"/>
                </a:solidFill>
                <a:latin typeface="微软雅黑" pitchFamily="34" charset="-122"/>
                <a:ea typeface="微软雅黑" pitchFamily="34" charset="-122"/>
              </a:rPr>
              <a:t>7:</a:t>
            </a:r>
            <a:r>
              <a:rPr lang="zh-CN" altLang="en-US" sz="2200" b="1" dirty="0">
                <a:solidFill>
                  <a:srgbClr val="3366FF"/>
                </a:solidFill>
                <a:latin typeface="微软雅黑" pitchFamily="34" charset="-122"/>
                <a:ea typeface="微软雅黑" pitchFamily="34" charset="-122"/>
              </a:rPr>
              <a:t> </a:t>
            </a:r>
            <a:r>
              <a:rPr lang="en-US" altLang="zh-CN" sz="2200" b="1" dirty="0">
                <a:solidFill>
                  <a:srgbClr val="3366FF"/>
                </a:solidFill>
                <a:latin typeface="微软雅黑" pitchFamily="34" charset="-122"/>
                <a:ea typeface="微软雅黑" pitchFamily="34" charset="-122"/>
              </a:rPr>
              <a:t>R_386_PC32 swap</a:t>
            </a:r>
            <a:r>
              <a:rPr lang="en-US" altLang="zh-CN" sz="2200" b="1" dirty="0">
                <a:solidFill>
                  <a:srgbClr val="FF0000"/>
                </a:solidFill>
                <a:latin typeface="微软雅黑" pitchFamily="34" charset="-122"/>
                <a:ea typeface="微软雅黑" pitchFamily="34" charset="-122"/>
              </a:rPr>
              <a:t>”</a:t>
            </a:r>
            <a:endParaRPr lang="zh-CN" altLang="en-US" sz="2200" b="1" dirty="0">
              <a:solidFill>
                <a:srgbClr val="FF0000"/>
              </a:solidFill>
              <a:latin typeface="微软雅黑" pitchFamily="34" charset="-122"/>
              <a:ea typeface="微软雅黑" pitchFamily="34" charset="-122"/>
            </a:endParaRPr>
          </a:p>
        </p:txBody>
      </p:sp>
      <p:sp>
        <p:nvSpPr>
          <p:cNvPr id="9" name="Text Box 4"/>
          <p:cNvSpPr txBox="1">
            <a:spLocks noChangeArrowheads="1"/>
          </p:cNvSpPr>
          <p:nvPr/>
        </p:nvSpPr>
        <p:spPr bwMode="auto">
          <a:xfrm>
            <a:off x="5399088" y="5024572"/>
            <a:ext cx="2363787" cy="749300"/>
          </a:xfrm>
          <a:prstGeom prst="rect">
            <a:avLst/>
          </a:prstGeom>
          <a:noFill/>
          <a:ln w="9525">
            <a:noFill/>
            <a:round/>
            <a:headEnd/>
            <a:tailEnd/>
          </a:ln>
        </p:spPr>
        <p:txBody>
          <a:bodyPr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200" b="1" dirty="0" err="1">
                <a:solidFill>
                  <a:srgbClr val="0A6A0A"/>
                </a:solidFill>
                <a:latin typeface="微软雅黑" pitchFamily="34" charset="-122"/>
                <a:ea typeface="微软雅黑" pitchFamily="34" charset="-122"/>
                <a:cs typeface="msgothic"/>
              </a:rPr>
              <a:t>r_sym</a:t>
            </a:r>
            <a:r>
              <a:rPr lang="en-GB" altLang="zh-CN" sz="2200" b="1" dirty="0">
                <a:solidFill>
                  <a:srgbClr val="0A6A0A"/>
                </a:solidFill>
                <a:latin typeface="微软雅黑" pitchFamily="34" charset="-122"/>
                <a:ea typeface="微软雅黑" pitchFamily="34" charset="-122"/>
                <a:cs typeface="msgothic"/>
              </a:rPr>
              <a:t>=10</a:t>
            </a:r>
            <a:r>
              <a:rPr lang="zh-CN" altLang="en-GB" sz="2200" b="1" dirty="0">
                <a:latin typeface="微软雅黑" pitchFamily="34" charset="-122"/>
                <a:ea typeface="微软雅黑" pitchFamily="34" charset="-122"/>
                <a:cs typeface="msgothic"/>
              </a:rPr>
              <a:t>说明引用的是</a:t>
            </a:r>
            <a:r>
              <a:rPr lang="en-GB" altLang="zh-CN" sz="2200" b="1" dirty="0">
                <a:latin typeface="微软雅黑" pitchFamily="34" charset="-122"/>
                <a:ea typeface="微软雅黑" pitchFamily="34" charset="-122"/>
                <a:cs typeface="msgothic"/>
              </a:rPr>
              <a:t>swap</a:t>
            </a:r>
            <a:r>
              <a:rPr lang="zh-CN" altLang="en-GB" sz="2200" b="1" dirty="0">
                <a:latin typeface="微软雅黑" pitchFamily="34" charset="-122"/>
                <a:ea typeface="微软雅黑" pitchFamily="34" charset="-122"/>
                <a:cs typeface="msgothic"/>
              </a:rPr>
              <a:t>！</a:t>
            </a:r>
          </a:p>
        </p:txBody>
      </p:sp>
    </p:spTree>
    <p:extLst>
      <p:ext uri="{BB962C8B-B14F-4D97-AF65-F5344CB8AC3E}">
        <p14:creationId xmlns:p14="http://schemas.microsoft.com/office/powerpoint/2010/main" val="383661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a:spLocks noGrp="1" noChangeArrowheads="1"/>
          </p:cNvSpPr>
          <p:nvPr>
            <p:ph type="title"/>
          </p:nvPr>
        </p:nvSpPr>
        <p:spPr bwMode="auto">
          <a:xfrm>
            <a:off x="457200" y="2000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en-US" altLang="zh-CN" dirty="0">
                <a:solidFill>
                  <a:srgbClr val="CC3300"/>
                </a:solidFill>
                <a:latin typeface="Arial"/>
                <a:ea typeface="黑体" pitchFamily="49" charset="-122"/>
              </a:rPr>
              <a:t>R_386_PC32</a:t>
            </a:r>
            <a:r>
              <a:rPr lang="zh-CN" altLang="en-GB" dirty="0">
                <a:solidFill>
                  <a:srgbClr val="CC3300"/>
                </a:solidFill>
                <a:latin typeface="Arial"/>
                <a:ea typeface="黑体" pitchFamily="49" charset="-122"/>
              </a:rPr>
              <a:t>的重定位方式</a:t>
            </a:r>
            <a:endParaRPr lang="zh-CN" altLang="en-US" dirty="0">
              <a:solidFill>
                <a:srgbClr val="CC3300"/>
              </a:solidFill>
              <a:latin typeface="Arial"/>
              <a:ea typeface="黑体" pitchFamily="49" charset="-122"/>
            </a:endParaRPr>
          </a:p>
        </p:txBody>
      </p:sp>
      <p:sp>
        <p:nvSpPr>
          <p:cNvPr id="25" name="Rectangle 3"/>
          <p:cNvSpPr txBox="1">
            <a:spLocks noChangeArrowheads="1"/>
          </p:cNvSpPr>
          <p:nvPr/>
        </p:nvSpPr>
        <p:spPr bwMode="auto">
          <a:xfrm>
            <a:off x="193675" y="703263"/>
            <a:ext cx="8664575"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4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假定：</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hlinkClick r:id="" action="ppaction://hlinkshowjump?jump=nextslide"/>
              </a:rPr>
              <a:t>可执行文件</a:t>
            </a: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中</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main</a:t>
            </a: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函数对应机器代码从</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0x8048380</a:t>
            </a: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开始</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swap</a:t>
            </a: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紧跟</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main</a:t>
            </a: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后，其机器代码首地址按</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4</a:t>
            </a: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字节边界对齐</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4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则</a:t>
            </a:r>
            <a:r>
              <a:rPr kumimoji="0" lang="en-US" altLang="zh-CN" sz="24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swap</a:t>
            </a:r>
            <a:r>
              <a:rPr kumimoji="0" lang="zh-CN" altLang="en-US" sz="24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起始地址为多少？</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0x8048380+0x12=0x8048392</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在</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4</a:t>
            </a: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字节边界对齐的情况下，是</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0x8048394</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4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则重定位后</a:t>
            </a:r>
            <a:r>
              <a:rPr kumimoji="0" lang="en-US" altLang="zh-CN" sz="24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call</a:t>
            </a:r>
            <a:r>
              <a:rPr kumimoji="0" lang="zh-CN" altLang="en-US" sz="24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指令的机器代码是什么？</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转移目标地址</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=PC+</a:t>
            </a:r>
            <a:r>
              <a:rPr kumimoji="0" lang="zh-CN" altLang="en-US"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rPr>
              <a:t>偏移地址</a:t>
            </a:r>
            <a:r>
              <a:rPr kumimoji="0" lang="zh-CN" altLang="en-US" sz="2200" b="1" i="0" u="none" strike="noStrike" kern="0" cap="none" spc="0" normalizeH="0" baseline="0" noProof="0" smtClean="0">
                <a:ln>
                  <a:noFill/>
                </a:ln>
                <a:solidFill>
                  <a:srgbClr val="333399"/>
                </a:solidFill>
                <a:effectLst/>
                <a:uLnTx/>
                <a:uFillTx/>
                <a:latin typeface="微软雅黑" pitchFamily="34" charset="-122"/>
                <a:ea typeface="微软雅黑" pitchFamily="34" charset="-122"/>
              </a:rPr>
              <a:t>，</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PC=0x8048380+0x07-init</a:t>
            </a:r>
            <a:endPar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endParaRP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PC=0x8048380+0x07-(-4)=0x804838b</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rPr>
              <a:t>重定位值</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a:t>
            </a: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转移目标地址</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-PC=0048394-0x804838b=0x9</a:t>
            </a:r>
          </a:p>
          <a:p>
            <a:pPr marL="742950" marR="0" lvl="1" indent="-285750" algn="l" defTabSz="914400" rtl="0" eaLnBrk="0" fontAlgn="base" latinLnBrk="0" hangingPunct="0">
              <a:lnSpc>
                <a:spcPct val="110000"/>
              </a:lnSpc>
              <a:spcBef>
                <a:spcPct val="20000"/>
              </a:spcBef>
              <a:spcAft>
                <a:spcPct val="0"/>
              </a:spcAft>
              <a:buClrTx/>
              <a:buSzTx/>
              <a:buFontTx/>
              <a:buChar char="–"/>
              <a:tabLst/>
              <a:defRPr/>
            </a:pP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call</a:t>
            </a:r>
            <a:r>
              <a:rPr kumimoji="0" lang="zh-CN" altLang="en-US"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指令的机器代码为“</a:t>
            </a:r>
            <a:r>
              <a:rPr kumimoji="0" lang="en-US" altLang="zh-CN" sz="2200" b="1" i="0" u="none" strike="noStrike" kern="0" cap="none" spc="0" normalizeH="0" baseline="0" noProof="0" smtClean="0">
                <a:ln>
                  <a:noFill/>
                </a:ln>
                <a:solidFill>
                  <a:srgbClr val="0000CC"/>
                </a:solidFill>
                <a:effectLst/>
                <a:uLnTx/>
                <a:uFillTx/>
                <a:latin typeface="微软雅黑" pitchFamily="34" charset="-122"/>
                <a:ea typeface="微软雅黑" pitchFamily="34" charset="-122"/>
              </a:rPr>
              <a:t>e8 09 00 00 00”</a:t>
            </a:r>
          </a:p>
        </p:txBody>
      </p:sp>
      <p:grpSp>
        <p:nvGrpSpPr>
          <p:cNvPr id="26" name="Group 20"/>
          <p:cNvGrpSpPr>
            <a:grpSpLocks/>
          </p:cNvGrpSpPr>
          <p:nvPr/>
        </p:nvGrpSpPr>
        <p:grpSpPr bwMode="auto">
          <a:xfrm>
            <a:off x="3286125" y="676275"/>
            <a:ext cx="5829300" cy="1941513"/>
            <a:chOff x="1984" y="393"/>
            <a:chExt cx="3672" cy="1223"/>
          </a:xfrm>
        </p:grpSpPr>
        <p:sp>
          <p:nvSpPr>
            <p:cNvPr id="27" name="Rectangle 4"/>
            <p:cNvSpPr>
              <a:spLocks noChangeArrowheads="1"/>
            </p:cNvSpPr>
            <p:nvPr/>
          </p:nvSpPr>
          <p:spPr bwMode="auto">
            <a:xfrm>
              <a:off x="1986" y="400"/>
              <a:ext cx="3670" cy="1216"/>
            </a:xfrm>
            <a:prstGeom prst="rect">
              <a:avLst/>
            </a:prstGeom>
            <a:solidFill>
              <a:srgbClr val="FFFFFF"/>
            </a:solidFill>
            <a:ln w="9525">
              <a:solidFill>
                <a:srgbClr val="000000"/>
              </a:solidFill>
              <a:miter lim="800000"/>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Disassembly of section .text: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00000000 &lt;main&gt;: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6:	e8 </a:t>
              </a:r>
              <a:r>
                <a:rPr kumimoji="0" lang="en-US" altLang="zh-CN" sz="2000" b="1" i="0" u="none" strike="noStrike" kern="0" cap="none" spc="0" normalizeH="0" baseline="0" noProof="0">
                  <a:ln>
                    <a:noFill/>
                  </a:ln>
                  <a:solidFill>
                    <a:srgbClr val="FF0000"/>
                  </a:solidFill>
                  <a:effectLst/>
                  <a:uLnTx/>
                  <a:uFillTx/>
                  <a:latin typeface="微软雅黑" pitchFamily="34" charset="-122"/>
                  <a:ea typeface="微软雅黑" pitchFamily="34" charset="-122"/>
                </a:rPr>
                <a:t>fc ff ff ff</a:t>
              </a: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call     7 &lt;main+0x7&gt;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000" b="1" i="0" u="none" strike="noStrike" kern="0" cap="none" spc="0" normalizeH="0" baseline="0" noProof="0">
                  <a:ln>
                    <a:noFill/>
                  </a:ln>
                  <a:solidFill>
                    <a:srgbClr val="FF0000"/>
                  </a:solidFill>
                  <a:effectLst/>
                  <a:uLnTx/>
                  <a:uFillTx/>
                  <a:latin typeface="微软雅黑" pitchFamily="34" charset="-122"/>
                  <a:ea typeface="微软雅黑" pitchFamily="34" charset="-122"/>
                </a:rPr>
                <a:t>7: R_386_PC32 swap</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endParaRPr kumimoji="0" lang="zh-CN" altLang="en-US"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8" name="Rectangle 5"/>
            <p:cNvSpPr>
              <a:spLocks noChangeArrowheads="1"/>
            </p:cNvSpPr>
            <p:nvPr/>
          </p:nvSpPr>
          <p:spPr bwMode="auto">
            <a:xfrm>
              <a:off x="1984" y="393"/>
              <a:ext cx="3666" cy="1216"/>
            </a:xfrm>
            <a:prstGeom prst="rect">
              <a:avLst/>
            </a:prstGeom>
            <a:solidFill>
              <a:srgbClr val="FF0000">
                <a:alpha val="14999"/>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9" name="Group 8"/>
          <p:cNvGrpSpPr>
            <a:grpSpLocks/>
          </p:cNvGrpSpPr>
          <p:nvPr/>
        </p:nvGrpSpPr>
        <p:grpSpPr bwMode="auto">
          <a:xfrm>
            <a:off x="4586288" y="3244850"/>
            <a:ext cx="2265362" cy="798513"/>
            <a:chOff x="2926" y="2020"/>
            <a:chExt cx="2323" cy="503"/>
          </a:xfrm>
        </p:grpSpPr>
        <p:sp>
          <p:nvSpPr>
            <p:cNvPr id="30" name="Line 6"/>
            <p:cNvSpPr>
              <a:spLocks noChangeShapeType="1"/>
            </p:cNvSpPr>
            <p:nvPr/>
          </p:nvSpPr>
          <p:spPr bwMode="auto">
            <a:xfrm flipH="1">
              <a:off x="2926" y="2222"/>
              <a:ext cx="1453" cy="301"/>
            </a:xfrm>
            <a:prstGeom prst="line">
              <a:avLst/>
            </a:prstGeom>
            <a:noFill/>
            <a:ln w="38100">
              <a:solidFill>
                <a:srgbClr val="FF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Text Box 7"/>
            <p:cNvSpPr txBox="1">
              <a:spLocks noChangeArrowheads="1"/>
            </p:cNvSpPr>
            <p:nvPr/>
          </p:nvSpPr>
          <p:spPr bwMode="auto">
            <a:xfrm>
              <a:off x="4379" y="2020"/>
              <a:ext cx="870" cy="48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FF0000"/>
                  </a:solidFill>
                  <a:effectLst/>
                  <a:uLnTx/>
                  <a:uFillTx/>
                  <a:ea typeface="微软雅黑" pitchFamily="34" charset="-122"/>
                </a:rPr>
                <a:t>重定位值</a:t>
              </a:r>
            </a:p>
          </p:txBody>
        </p:sp>
      </p:grpSp>
      <p:sp>
        <p:nvSpPr>
          <p:cNvPr id="32" name="Line 9"/>
          <p:cNvSpPr>
            <a:spLocks noChangeShapeType="1"/>
          </p:cNvSpPr>
          <p:nvPr/>
        </p:nvSpPr>
        <p:spPr bwMode="auto">
          <a:xfrm>
            <a:off x="5108575" y="1954213"/>
            <a:ext cx="2903538" cy="1944687"/>
          </a:xfrm>
          <a:prstGeom prst="line">
            <a:avLst/>
          </a:prstGeom>
          <a:noFill/>
          <a:ln w="571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3" name="Line 10"/>
          <p:cNvSpPr>
            <a:spLocks noChangeShapeType="1"/>
          </p:cNvSpPr>
          <p:nvPr/>
        </p:nvSpPr>
        <p:spPr bwMode="auto">
          <a:xfrm>
            <a:off x="6184900" y="2243138"/>
            <a:ext cx="1101725" cy="1627187"/>
          </a:xfrm>
          <a:prstGeom prst="line">
            <a:avLst/>
          </a:prstGeom>
          <a:noFill/>
          <a:ln w="571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Text Box 11"/>
          <p:cNvSpPr txBox="1">
            <a:spLocks noChangeArrowheads="1"/>
          </p:cNvSpPr>
          <p:nvPr/>
        </p:nvSpPr>
        <p:spPr bwMode="auto">
          <a:xfrm>
            <a:off x="7402513" y="3171825"/>
            <a:ext cx="1119187" cy="427038"/>
          </a:xfrm>
          <a:prstGeom prst="rect">
            <a:avLst/>
          </a:prstGeom>
          <a:noFill/>
          <a:ln w="9525">
            <a:noFill/>
            <a:miter lim="800000"/>
            <a:headEnd/>
            <a:tailEnd/>
          </a:ln>
          <a:effec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值为</a:t>
            </a:r>
            <a:r>
              <a:rPr lang="en-US" altLang="zh-CN" sz="2200" b="1">
                <a:solidFill>
                  <a:srgbClr val="FF0000"/>
                </a:solidFill>
                <a:latin typeface="微软雅黑" pitchFamily="34" charset="-122"/>
                <a:ea typeface="微软雅黑" pitchFamily="34" charset="-122"/>
              </a:rPr>
              <a:t>-4</a:t>
            </a:r>
          </a:p>
        </p:txBody>
      </p:sp>
      <p:sp>
        <p:nvSpPr>
          <p:cNvPr id="35" name="Rectangle 12"/>
          <p:cNvSpPr>
            <a:spLocks noChangeArrowheads="1"/>
          </p:cNvSpPr>
          <p:nvPr/>
        </p:nvSpPr>
        <p:spPr bwMode="auto">
          <a:xfrm>
            <a:off x="198438" y="5629275"/>
            <a:ext cx="7078662" cy="762000"/>
          </a:xfrm>
          <a:prstGeom prst="rect">
            <a:avLst/>
          </a:prstGeom>
          <a:noFill/>
          <a:ln w="9525">
            <a:noFill/>
            <a:miter lim="800000"/>
            <a:headEnd/>
            <a:tailEnd/>
          </a:ln>
          <a:effectLst/>
        </p:spPr>
        <p:txBody>
          <a:bodyPr wrap="none" anchor="ctr">
            <a:spAutoFit/>
          </a:bodyPr>
          <a:lstStyle/>
          <a:p>
            <a:pPr indent="3175"/>
            <a:r>
              <a:rPr lang="en-US" altLang="zh-CN" sz="2200" b="1">
                <a:latin typeface="微软雅黑" pitchFamily="34" charset="-122"/>
                <a:ea typeface="微软雅黑" pitchFamily="34" charset="-122"/>
              </a:rPr>
              <a:t>PC</a:t>
            </a:r>
            <a:r>
              <a:rPr lang="zh-CN" altLang="en-US" sz="2200" b="1">
                <a:latin typeface="微软雅黑" pitchFamily="34" charset="-122"/>
                <a:ea typeface="微软雅黑" pitchFamily="34" charset="-122"/>
              </a:rPr>
              <a:t>相对地址方式下，重定位值计算公式为：</a:t>
            </a:r>
          </a:p>
          <a:p>
            <a:pPr indent="3175"/>
            <a:r>
              <a:rPr lang="en-US" altLang="zh-CN" sz="2200" b="1">
                <a:latin typeface="微软雅黑" pitchFamily="34" charset="-122"/>
                <a:ea typeface="微软雅黑" pitchFamily="34" charset="-122"/>
              </a:rPr>
              <a:t>ADDR(r_sym) – ( ( ADDR(.text) + r_offset ) – init )</a:t>
            </a:r>
          </a:p>
        </p:txBody>
      </p:sp>
      <p:grpSp>
        <p:nvGrpSpPr>
          <p:cNvPr id="36" name="Group 15"/>
          <p:cNvGrpSpPr>
            <a:grpSpLocks/>
          </p:cNvGrpSpPr>
          <p:nvPr/>
        </p:nvGrpSpPr>
        <p:grpSpPr bwMode="auto">
          <a:xfrm>
            <a:off x="2428875" y="6354763"/>
            <a:ext cx="4818063" cy="412750"/>
            <a:chOff x="1530" y="4015"/>
            <a:chExt cx="3035" cy="260"/>
          </a:xfrm>
        </p:grpSpPr>
        <p:sp>
          <p:nvSpPr>
            <p:cNvPr id="37" name="Line 13"/>
            <p:cNvSpPr>
              <a:spLocks noChangeShapeType="1"/>
            </p:cNvSpPr>
            <p:nvPr/>
          </p:nvSpPr>
          <p:spPr bwMode="auto">
            <a:xfrm>
              <a:off x="1530" y="4015"/>
              <a:ext cx="3035" cy="0"/>
            </a:xfrm>
            <a:prstGeom prst="line">
              <a:avLst/>
            </a:prstGeom>
            <a:noFill/>
            <a:ln w="38100">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Text Box 14"/>
            <p:cNvSpPr txBox="1">
              <a:spLocks noChangeArrowheads="1"/>
            </p:cNvSpPr>
            <p:nvPr/>
          </p:nvSpPr>
          <p:spPr bwMode="auto">
            <a:xfrm>
              <a:off x="2390" y="4025"/>
              <a:ext cx="1682" cy="2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a:ln>
                    <a:noFill/>
                  </a:ln>
                  <a:solidFill>
                    <a:srgbClr val="FF0000"/>
                  </a:solidFill>
                  <a:effectLst/>
                  <a:uLnTx/>
                  <a:uFillTx/>
                  <a:latin typeface="微软雅黑" pitchFamily="34" charset="-122"/>
                  <a:ea typeface="微软雅黑" pitchFamily="34" charset="-122"/>
                </a:rPr>
                <a:t>call</a:t>
              </a:r>
              <a:r>
                <a:rPr kumimoji="0" lang="zh-CN" altLang="en-US" sz="2000" b="1" i="0" u="none" strike="noStrike" kern="0" cap="none" spc="0" normalizeH="0" baseline="0" noProof="0">
                  <a:ln>
                    <a:noFill/>
                  </a:ln>
                  <a:solidFill>
                    <a:srgbClr val="FF0000"/>
                  </a:solidFill>
                  <a:effectLst/>
                  <a:uLnTx/>
                  <a:uFillTx/>
                  <a:latin typeface="微软雅黑" pitchFamily="34" charset="-122"/>
                  <a:ea typeface="微软雅黑" pitchFamily="34" charset="-122"/>
                </a:rPr>
                <a:t>指令下条指令地址</a:t>
              </a:r>
            </a:p>
          </p:txBody>
        </p:sp>
      </p:grpSp>
      <p:grpSp>
        <p:nvGrpSpPr>
          <p:cNvPr id="39" name="Group 19"/>
          <p:cNvGrpSpPr>
            <a:grpSpLocks/>
          </p:cNvGrpSpPr>
          <p:nvPr/>
        </p:nvGrpSpPr>
        <p:grpSpPr bwMode="auto">
          <a:xfrm>
            <a:off x="227013" y="6351588"/>
            <a:ext cx="1855787" cy="401637"/>
            <a:chOff x="143" y="4013"/>
            <a:chExt cx="1169" cy="253"/>
          </a:xfrm>
        </p:grpSpPr>
        <p:sp>
          <p:nvSpPr>
            <p:cNvPr id="40" name="Line 17"/>
            <p:cNvSpPr>
              <a:spLocks noChangeShapeType="1"/>
            </p:cNvSpPr>
            <p:nvPr/>
          </p:nvSpPr>
          <p:spPr bwMode="auto">
            <a:xfrm>
              <a:off x="143" y="4013"/>
              <a:ext cx="1169" cy="1"/>
            </a:xfrm>
            <a:prstGeom prst="line">
              <a:avLst/>
            </a:prstGeom>
            <a:noFill/>
            <a:ln w="38100">
              <a:solidFill>
                <a:srgbClr val="FF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Text Box 18"/>
            <p:cNvSpPr txBox="1">
              <a:spLocks noChangeArrowheads="1"/>
            </p:cNvSpPr>
            <p:nvPr/>
          </p:nvSpPr>
          <p:spPr bwMode="auto">
            <a:xfrm>
              <a:off x="315" y="4016"/>
              <a:ext cx="970" cy="25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a:ln>
                    <a:noFill/>
                  </a:ln>
                  <a:solidFill>
                    <a:srgbClr val="FF0000"/>
                  </a:solidFill>
                  <a:effectLst/>
                  <a:uLnTx/>
                  <a:uFillTx/>
                  <a:latin typeface="微软雅黑" pitchFamily="34" charset="-122"/>
                  <a:ea typeface="微软雅黑" pitchFamily="34" charset="-122"/>
                </a:rPr>
                <a:t>引用目标处</a:t>
              </a:r>
            </a:p>
          </p:txBody>
        </p:sp>
      </p:grpSp>
      <p:sp>
        <p:nvSpPr>
          <p:cNvPr id="42" name="Text Box 21"/>
          <p:cNvSpPr txBox="1">
            <a:spLocks noChangeArrowheads="1"/>
          </p:cNvSpPr>
          <p:nvPr/>
        </p:nvSpPr>
        <p:spPr bwMode="auto">
          <a:xfrm>
            <a:off x="6575425" y="6384925"/>
            <a:ext cx="1857375"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33CC"/>
                </a:solidFill>
                <a:latin typeface="微软雅黑" pitchFamily="34" charset="-122"/>
                <a:ea typeface="微软雅黑" pitchFamily="34" charset="-122"/>
              </a:rPr>
              <a:t>即当前</a:t>
            </a:r>
            <a:r>
              <a:rPr lang="en-US" altLang="zh-CN" sz="2000" b="1">
                <a:solidFill>
                  <a:srgbClr val="3333CC"/>
                </a:solidFill>
                <a:latin typeface="微软雅黑" pitchFamily="34" charset="-122"/>
                <a:ea typeface="微软雅黑" pitchFamily="34" charset="-122"/>
              </a:rPr>
              <a:t>PC</a:t>
            </a:r>
            <a:r>
              <a:rPr lang="zh-CN" altLang="en-US" sz="2000" b="1">
                <a:solidFill>
                  <a:srgbClr val="3333CC"/>
                </a:solidFill>
                <a:latin typeface="微软雅黑" pitchFamily="34" charset="-122"/>
                <a:ea typeface="微软雅黑" pitchFamily="34" charset="-122"/>
              </a:rPr>
              <a:t>的值</a:t>
            </a:r>
          </a:p>
        </p:txBody>
      </p:sp>
    </p:spTree>
    <p:extLst>
      <p:ext uri="{BB962C8B-B14F-4D97-AF65-F5344CB8AC3E}">
        <p14:creationId xmlns:p14="http://schemas.microsoft.com/office/powerpoint/2010/main" val="26167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blinds(horizontal)">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xEl>
                                              <p:pRg st="4" end="4"/>
                                            </p:txEl>
                                          </p:spTgt>
                                        </p:tgtEl>
                                        <p:attrNameLst>
                                          <p:attrName>style.visibility</p:attrName>
                                        </p:attrNameLst>
                                      </p:cBhvr>
                                      <p:to>
                                        <p:strVal val="visible"/>
                                      </p:to>
                                    </p:set>
                                    <p:animEffect transition="in" filter="blinds(horizontal)">
                                      <p:cBhvr>
                                        <p:cTn id="12" dur="500"/>
                                        <p:tgtEl>
                                          <p:spTgt spid="25">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5">
                                            <p:txEl>
                                              <p:pRg st="5" end="5"/>
                                            </p:txEl>
                                          </p:spTgt>
                                        </p:tgtEl>
                                        <p:attrNameLst>
                                          <p:attrName>style.visibility</p:attrName>
                                        </p:attrNameLst>
                                      </p:cBhvr>
                                      <p:to>
                                        <p:strVal val="visible"/>
                                      </p:to>
                                    </p:set>
                                    <p:animEffect transition="in" filter="blinds(horizontal)">
                                      <p:cBhvr>
                                        <p:cTn id="15" dur="500"/>
                                        <p:tgtEl>
                                          <p:spTgt spid="25">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5">
                                            <p:txEl>
                                              <p:pRg st="6" end="6"/>
                                            </p:txEl>
                                          </p:spTgt>
                                        </p:tgtEl>
                                        <p:attrNameLst>
                                          <p:attrName>style.visibility</p:attrName>
                                        </p:attrNameLst>
                                      </p:cBhvr>
                                      <p:to>
                                        <p:strVal val="visible"/>
                                      </p:to>
                                    </p:set>
                                    <p:animEffect transition="in" filter="blinds(horizontal)">
                                      <p:cBhvr>
                                        <p:cTn id="20" dur="500"/>
                                        <p:tgtEl>
                                          <p:spTgt spid="25">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5">
                                            <p:txEl>
                                              <p:pRg st="7" end="7"/>
                                            </p:txEl>
                                          </p:spTgt>
                                        </p:tgtEl>
                                        <p:attrNameLst>
                                          <p:attrName>style.visibility</p:attrName>
                                        </p:attrNameLst>
                                      </p:cBhvr>
                                      <p:to>
                                        <p:strVal val="visible"/>
                                      </p:to>
                                    </p:set>
                                    <p:animEffect transition="in" filter="blinds(horizontal)">
                                      <p:cBhvr>
                                        <p:cTn id="30" dur="500"/>
                                        <p:tgtEl>
                                          <p:spTgt spid="2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blinds(horizontal)">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blinds(horizontal)">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linds(horizontal)">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5">
                                            <p:txEl>
                                              <p:pRg st="8" end="8"/>
                                            </p:txEl>
                                          </p:spTgt>
                                        </p:tgtEl>
                                        <p:attrNameLst>
                                          <p:attrName>style.visibility</p:attrName>
                                        </p:attrNameLst>
                                      </p:cBhvr>
                                      <p:to>
                                        <p:strVal val="visible"/>
                                      </p:to>
                                    </p:set>
                                    <p:animEffect transition="in" filter="blinds(horizontal)">
                                      <p:cBhvr>
                                        <p:cTn id="55" dur="500"/>
                                        <p:tgtEl>
                                          <p:spTgt spid="25">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5">
                                            <p:txEl>
                                              <p:pRg st="9" end="9"/>
                                            </p:txEl>
                                          </p:spTgt>
                                        </p:tgtEl>
                                        <p:attrNameLst>
                                          <p:attrName>style.visibility</p:attrName>
                                        </p:attrNameLst>
                                      </p:cBhvr>
                                      <p:to>
                                        <p:strVal val="visible"/>
                                      </p:to>
                                    </p:set>
                                    <p:animEffect transition="in" filter="blinds(horizontal)">
                                      <p:cBhvr>
                                        <p:cTn id="60" dur="500"/>
                                        <p:tgtEl>
                                          <p:spTgt spid="25">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5">
                                            <p:txEl>
                                              <p:pRg st="10" end="10"/>
                                            </p:txEl>
                                          </p:spTgt>
                                        </p:tgtEl>
                                        <p:attrNameLst>
                                          <p:attrName>style.visibility</p:attrName>
                                        </p:attrNameLst>
                                      </p:cBhvr>
                                      <p:to>
                                        <p:strVal val="visible"/>
                                      </p:to>
                                    </p:set>
                                    <p:animEffect transition="in" filter="blinds(horizontal)">
                                      <p:cBhvr>
                                        <p:cTn id="65" dur="500"/>
                                        <p:tgtEl>
                                          <p:spTgt spid="25">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blinds(horizontal)">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blinds(horizontal)">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blinds(horizontal)">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blinds(horizontal)">
                                      <p:cBhvr>
                                        <p:cTn id="8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p:bldP spid="35" grpId="0"/>
      <p:bldP spid="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a:spLocks noGrp="1" noChangeArrowheads="1"/>
          </p:cNvSpPr>
          <p:nvPr>
            <p:ph type="title"/>
          </p:nvPr>
        </p:nvSpPr>
        <p:spPr bwMode="auto">
          <a:xfrm>
            <a:off x="457200" y="2000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确定定义符号的地址</a:t>
            </a:r>
          </a:p>
        </p:txBody>
      </p:sp>
      <p:sp>
        <p:nvSpPr>
          <p:cNvPr id="51" name="Text Box 25"/>
          <p:cNvSpPr txBox="1">
            <a:spLocks noChangeArrowheads="1"/>
          </p:cNvSpPr>
          <p:nvPr/>
        </p:nvSpPr>
        <p:spPr bwMode="auto">
          <a:xfrm>
            <a:off x="8280400" y="1689100"/>
            <a:ext cx="604838" cy="350838"/>
          </a:xfrm>
          <a:prstGeom prst="rect">
            <a:avLst/>
          </a:prstGeom>
          <a:noFill/>
          <a:ln w="9525">
            <a:noFill/>
            <a:round/>
            <a:headEnd/>
            <a:tailEnd/>
          </a:ln>
        </p:spPr>
        <p:txBody>
          <a:bodyPr wrap="none" lIns="0" tIns="46800" rIns="0" bIns="46800"/>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%esp </a:t>
            </a:r>
          </a:p>
        </p:txBody>
      </p:sp>
      <p:sp>
        <p:nvSpPr>
          <p:cNvPr id="52" name="Line 26"/>
          <p:cNvSpPr>
            <a:spLocks noChangeShapeType="1"/>
          </p:cNvSpPr>
          <p:nvPr/>
        </p:nvSpPr>
        <p:spPr bwMode="auto">
          <a:xfrm flipH="1">
            <a:off x="7986713" y="1871663"/>
            <a:ext cx="312737" cy="1587"/>
          </a:xfrm>
          <a:prstGeom prst="line">
            <a:avLst/>
          </a:prstGeom>
          <a:noFill/>
          <a:ln w="32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Text Box 29"/>
          <p:cNvSpPr txBox="1">
            <a:spLocks noChangeArrowheads="1"/>
          </p:cNvSpPr>
          <p:nvPr/>
        </p:nvSpPr>
        <p:spPr bwMode="auto">
          <a:xfrm>
            <a:off x="8259763" y="3911600"/>
            <a:ext cx="587375" cy="3635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54" name="Line 30"/>
          <p:cNvSpPr>
            <a:spLocks noChangeShapeType="1"/>
          </p:cNvSpPr>
          <p:nvPr/>
        </p:nvSpPr>
        <p:spPr bwMode="auto">
          <a:xfrm flipH="1">
            <a:off x="8005763" y="4108450"/>
            <a:ext cx="296862" cy="1588"/>
          </a:xfrm>
          <a:prstGeom prst="line">
            <a:avLst/>
          </a:prstGeom>
          <a:noFill/>
          <a:ln w="32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Text Box 31"/>
          <p:cNvSpPr txBox="1">
            <a:spLocks noChangeArrowheads="1"/>
          </p:cNvSpPr>
          <p:nvPr/>
        </p:nvSpPr>
        <p:spPr bwMode="auto">
          <a:xfrm>
            <a:off x="4243388" y="1044575"/>
            <a:ext cx="1565275" cy="322263"/>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微软雅黑" pitchFamily="34" charset="-122"/>
                <a:ea typeface="微软雅黑" pitchFamily="34" charset="-122"/>
                <a:cs typeface="msgothic"/>
              </a:rPr>
              <a:t>0xC00000000</a:t>
            </a:r>
          </a:p>
        </p:txBody>
      </p:sp>
      <p:sp>
        <p:nvSpPr>
          <p:cNvPr id="56" name="Text Box 32"/>
          <p:cNvSpPr txBox="1">
            <a:spLocks noChangeArrowheads="1"/>
          </p:cNvSpPr>
          <p:nvPr/>
        </p:nvSpPr>
        <p:spPr bwMode="auto">
          <a:xfrm>
            <a:off x="4381500" y="5900738"/>
            <a:ext cx="1428750" cy="322262"/>
          </a:xfrm>
          <a:prstGeom prst="rect">
            <a:avLst/>
          </a:prstGeom>
          <a:solidFill>
            <a:srgbClr val="BBE0E3"/>
          </a:solid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0" cap="none" spc="0" normalizeH="0" baseline="0" noProof="0">
                <a:ln>
                  <a:noFill/>
                </a:ln>
                <a:solidFill>
                  <a:srgbClr val="FF0000"/>
                </a:solidFill>
                <a:effectLst/>
                <a:uLnTx/>
                <a:uFillTx/>
                <a:latin typeface="微软雅黑" pitchFamily="34" charset="-122"/>
                <a:ea typeface="微软雅黑" pitchFamily="34" charset="-122"/>
                <a:cs typeface="msgothic"/>
              </a:rPr>
              <a:t>0x08048000</a:t>
            </a:r>
          </a:p>
        </p:txBody>
      </p:sp>
      <p:sp>
        <p:nvSpPr>
          <p:cNvPr id="57" name="Text Box 24"/>
          <p:cNvSpPr txBox="1">
            <a:spLocks noChangeArrowheads="1"/>
          </p:cNvSpPr>
          <p:nvPr/>
        </p:nvSpPr>
        <p:spPr bwMode="auto">
          <a:xfrm>
            <a:off x="5381625" y="6337300"/>
            <a:ext cx="315913" cy="331788"/>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600" b="1">
                <a:latin typeface="Arial Black" pitchFamily="34" charset="0"/>
                <a:ea typeface="msgothic"/>
                <a:cs typeface="msgothic"/>
              </a:rPr>
              <a:t>0</a:t>
            </a:r>
          </a:p>
        </p:txBody>
      </p:sp>
      <p:sp>
        <p:nvSpPr>
          <p:cNvPr id="58" name="Rectangle 13"/>
          <p:cNvSpPr>
            <a:spLocks noChangeArrowheads="1"/>
          </p:cNvSpPr>
          <p:nvPr/>
        </p:nvSpPr>
        <p:spPr bwMode="auto">
          <a:xfrm>
            <a:off x="5800725" y="1871663"/>
            <a:ext cx="2168525" cy="725487"/>
          </a:xfrm>
          <a:prstGeom prst="rect">
            <a:avLst/>
          </a:prstGeom>
          <a:solidFill>
            <a:srgbClr val="FFFFFF"/>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Line 28"/>
          <p:cNvSpPr>
            <a:spLocks noChangeShapeType="1"/>
          </p:cNvSpPr>
          <p:nvPr/>
        </p:nvSpPr>
        <p:spPr bwMode="auto">
          <a:xfrm flipV="1">
            <a:off x="8075613" y="812800"/>
            <a:ext cx="1587" cy="460375"/>
          </a:xfrm>
          <a:prstGeom prst="line">
            <a:avLst/>
          </a:prstGeom>
          <a:noFill/>
          <a:ln w="38100">
            <a:solidFill>
              <a:srgbClr val="000000"/>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Rectangle 14"/>
          <p:cNvSpPr>
            <a:spLocks noChangeArrowheads="1"/>
          </p:cNvSpPr>
          <p:nvPr/>
        </p:nvSpPr>
        <p:spPr bwMode="auto">
          <a:xfrm>
            <a:off x="5802313" y="796925"/>
            <a:ext cx="2166937" cy="517525"/>
          </a:xfrm>
          <a:prstGeom prst="rect">
            <a:avLst/>
          </a:prstGeom>
          <a:solidFill>
            <a:srgbClr val="F1C7C7"/>
          </a:solidFill>
          <a:ln w="324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内核虚存区</a:t>
            </a:r>
          </a:p>
        </p:txBody>
      </p:sp>
      <p:sp>
        <p:nvSpPr>
          <p:cNvPr id="61" name="Rectangle 15"/>
          <p:cNvSpPr>
            <a:spLocks noChangeArrowheads="1"/>
          </p:cNvSpPr>
          <p:nvPr/>
        </p:nvSpPr>
        <p:spPr bwMode="auto">
          <a:xfrm>
            <a:off x="5802313" y="2605088"/>
            <a:ext cx="2166937" cy="711200"/>
          </a:xfrm>
          <a:prstGeom prst="rect">
            <a:avLst/>
          </a:prstGeom>
          <a:solidFill>
            <a:srgbClr val="D5F1CF"/>
          </a:solidFill>
          <a:ln w="324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共享库区域</a:t>
            </a:r>
          </a:p>
        </p:txBody>
      </p:sp>
      <p:sp>
        <p:nvSpPr>
          <p:cNvPr id="62" name="Rectangle 16"/>
          <p:cNvSpPr>
            <a:spLocks noChangeArrowheads="1"/>
          </p:cNvSpPr>
          <p:nvPr/>
        </p:nvSpPr>
        <p:spPr bwMode="auto">
          <a:xfrm>
            <a:off x="5802313" y="3311525"/>
            <a:ext cx="2166937" cy="768350"/>
          </a:xfrm>
          <a:prstGeom prst="rect">
            <a:avLst/>
          </a:prstGeom>
          <a:solidFill>
            <a:srgbClr val="FFFFFF"/>
          </a:solidFill>
          <a:ln w="3302">
            <a:solidFill>
              <a:srgbClr val="00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sysClr val="windowText" lastClr="000000"/>
              </a:solidFill>
              <a:effectLst/>
              <a:uLnTx/>
              <a:uFillTx/>
              <a:latin typeface="Arial Narrow" pitchFamily="34" charset="0"/>
              <a:ea typeface="宋体"/>
            </a:endParaRPr>
          </a:p>
        </p:txBody>
      </p:sp>
      <p:sp>
        <p:nvSpPr>
          <p:cNvPr id="63" name="Rectangle 17"/>
          <p:cNvSpPr>
            <a:spLocks noChangeArrowheads="1"/>
          </p:cNvSpPr>
          <p:nvPr/>
        </p:nvSpPr>
        <p:spPr bwMode="auto">
          <a:xfrm>
            <a:off x="5802313" y="4078288"/>
            <a:ext cx="2166937" cy="711200"/>
          </a:xfrm>
          <a:prstGeom prst="rect">
            <a:avLst/>
          </a:prstGeom>
          <a:solidFill>
            <a:srgbClr val="D5F1CF"/>
          </a:solidFill>
          <a:ln w="324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堆（</a:t>
            </a: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heap</a:t>
            </a: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动态生成</a:t>
            </a:r>
            <a:r>
              <a:rPr kumimoji="0" lang="en-GB" altLang="zh-CN" sz="2000" b="1" i="0" u="none" strike="noStrike" kern="0" cap="none" spc="0" normalizeH="0" baseline="0" noProof="0">
                <a:ln>
                  <a:noFill/>
                </a:ln>
                <a:solidFill>
                  <a:sysClr val="windowText" lastClr="000000"/>
                </a:solidFill>
                <a:effectLst/>
                <a:uLnTx/>
                <a:uFillTx/>
                <a:latin typeface="Calibri" pitchFamily="34" charset="0"/>
                <a:ea typeface="微软雅黑" pitchFamily="34" charset="-122"/>
                <a:cs typeface="msgothic"/>
              </a:rPr>
              <a:t>)</a:t>
            </a:r>
          </a:p>
        </p:txBody>
      </p:sp>
      <p:sp>
        <p:nvSpPr>
          <p:cNvPr id="64" name="Line 19"/>
          <p:cNvSpPr>
            <a:spLocks noChangeShapeType="1"/>
          </p:cNvSpPr>
          <p:nvPr/>
        </p:nvSpPr>
        <p:spPr bwMode="auto">
          <a:xfrm flipV="1">
            <a:off x="6881813" y="3660775"/>
            <a:ext cx="1587" cy="407988"/>
          </a:xfrm>
          <a:prstGeom prst="line">
            <a:avLst/>
          </a:prstGeom>
          <a:noFill/>
          <a:ln w="3240">
            <a:solidFill>
              <a:srgbClr val="000000"/>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Rectangle 20"/>
          <p:cNvSpPr>
            <a:spLocks noChangeArrowheads="1"/>
          </p:cNvSpPr>
          <p:nvPr/>
        </p:nvSpPr>
        <p:spPr bwMode="auto">
          <a:xfrm>
            <a:off x="5802313" y="1282700"/>
            <a:ext cx="2166937" cy="598488"/>
          </a:xfrm>
          <a:prstGeom prst="rect">
            <a:avLst/>
          </a:prstGeom>
          <a:solidFill>
            <a:srgbClr val="D5F1CF"/>
          </a:solidFill>
          <a:ln w="324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用户栈</a:t>
            </a:r>
            <a:endPar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endParaRP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Calibri" pitchFamily="34" charset="0"/>
                <a:ea typeface="微软雅黑" pitchFamily="34" charset="-122"/>
                <a:cs typeface="msgothic"/>
              </a:rPr>
              <a:t>动态生成</a:t>
            </a:r>
          </a:p>
        </p:txBody>
      </p:sp>
      <p:sp>
        <p:nvSpPr>
          <p:cNvPr id="66" name="Line 21"/>
          <p:cNvSpPr>
            <a:spLocks noChangeShapeType="1"/>
          </p:cNvSpPr>
          <p:nvPr/>
        </p:nvSpPr>
        <p:spPr bwMode="auto">
          <a:xfrm flipV="1">
            <a:off x="6881813" y="2365375"/>
            <a:ext cx="1587" cy="246063"/>
          </a:xfrm>
          <a:prstGeom prst="line">
            <a:avLst/>
          </a:prstGeom>
          <a:noFill/>
          <a:ln w="3240">
            <a:solidFill>
              <a:srgbClr val="000000"/>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Line 22"/>
          <p:cNvSpPr>
            <a:spLocks noChangeShapeType="1"/>
          </p:cNvSpPr>
          <p:nvPr/>
        </p:nvSpPr>
        <p:spPr bwMode="auto">
          <a:xfrm>
            <a:off x="6881813" y="1881188"/>
            <a:ext cx="1587" cy="242887"/>
          </a:xfrm>
          <a:prstGeom prst="line">
            <a:avLst/>
          </a:prstGeom>
          <a:noFill/>
          <a:ln w="3240">
            <a:solidFill>
              <a:srgbClr val="000000"/>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Rectangle 23"/>
          <p:cNvSpPr>
            <a:spLocks noChangeArrowheads="1"/>
          </p:cNvSpPr>
          <p:nvPr/>
        </p:nvSpPr>
        <p:spPr bwMode="auto">
          <a:xfrm>
            <a:off x="5802313" y="6162675"/>
            <a:ext cx="2166937" cy="422275"/>
          </a:xfrm>
          <a:prstGeom prst="rect">
            <a:avLst/>
          </a:prstGeom>
          <a:solidFill>
            <a:srgbClr val="FFFFFF">
              <a:lumMod val="75000"/>
            </a:srgbClr>
          </a:solidFill>
          <a:ln w="324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未使用</a:t>
            </a:r>
          </a:p>
        </p:txBody>
      </p:sp>
      <p:sp>
        <p:nvSpPr>
          <p:cNvPr id="69" name="Rectangle 34"/>
          <p:cNvSpPr>
            <a:spLocks noChangeArrowheads="1"/>
          </p:cNvSpPr>
          <p:nvPr/>
        </p:nvSpPr>
        <p:spPr bwMode="auto">
          <a:xfrm>
            <a:off x="5802313" y="4786313"/>
            <a:ext cx="2166937" cy="712787"/>
          </a:xfrm>
          <a:prstGeom prst="rect">
            <a:avLst/>
          </a:prstGeom>
          <a:solidFill>
            <a:srgbClr val="008080">
              <a:alpha val="33000"/>
            </a:srgbClr>
          </a:solidFill>
          <a:ln w="3302">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读写数据段</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(.data, .bss)</a:t>
            </a:r>
          </a:p>
        </p:txBody>
      </p:sp>
      <p:sp>
        <p:nvSpPr>
          <p:cNvPr id="70" name="Rectangle 35"/>
          <p:cNvSpPr>
            <a:spLocks noChangeArrowheads="1"/>
          </p:cNvSpPr>
          <p:nvPr/>
        </p:nvSpPr>
        <p:spPr bwMode="auto">
          <a:xfrm>
            <a:off x="5802313" y="5495925"/>
            <a:ext cx="2166937" cy="666750"/>
          </a:xfrm>
          <a:prstGeom prst="rect">
            <a:avLst/>
          </a:prstGeom>
          <a:solidFill>
            <a:srgbClr val="FF0000">
              <a:alpha val="25999"/>
            </a:srgbClr>
          </a:solidFill>
          <a:ln w="3302">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只读代码段</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(.text</a:t>
            </a:r>
            <a:r>
              <a:rPr kumimoji="0" lang="en-GB" altLang="zh-CN" sz="1600" b="1" i="0" u="none" strike="noStrike" kern="0" cap="none" spc="0" normalizeH="0" baseline="0" noProof="0">
                <a:ln>
                  <a:noFill/>
                </a:ln>
                <a:solidFill>
                  <a:sysClr val="windowText" lastClr="000000"/>
                </a:solidFill>
                <a:effectLst/>
                <a:uLnTx/>
                <a:uFillTx/>
                <a:latin typeface="Calibri" pitchFamily="34" charset="0"/>
                <a:ea typeface="微软雅黑"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.rodata</a:t>
            </a: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等</a:t>
            </a: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a:t>
            </a:r>
          </a:p>
        </p:txBody>
      </p:sp>
      <p:sp>
        <p:nvSpPr>
          <p:cNvPr id="71" name="AutoShape 36"/>
          <p:cNvSpPr>
            <a:spLocks/>
          </p:cNvSpPr>
          <p:nvPr/>
        </p:nvSpPr>
        <p:spPr bwMode="auto">
          <a:xfrm>
            <a:off x="7969250" y="4894263"/>
            <a:ext cx="222250" cy="1295400"/>
          </a:xfrm>
          <a:prstGeom prst="rightBrace">
            <a:avLst>
              <a:gd name="adj1" fmla="val 48571"/>
              <a:gd name="adj2" fmla="val 50000"/>
            </a:avLst>
          </a:prstGeom>
          <a:noFill/>
          <a:ln w="38100">
            <a:solidFill>
              <a:srgbClr val="FF0000"/>
            </a:solidFill>
            <a:miter lim="800000"/>
            <a:headEnd/>
            <a:tailEnd/>
          </a:ln>
        </p:spPr>
        <p:txBody>
          <a:bodyPr wrap="none" anchor="ctr"/>
          <a:lstStyle/>
          <a:p>
            <a:pPr eaLnBrk="0" hangingPunct="0"/>
            <a:endParaRPr lang="en-US" altLang="zh-CN" sz="2400" b="1">
              <a:latin typeface="Arial Narrow" pitchFamily="34" charset="0"/>
            </a:endParaRPr>
          </a:p>
        </p:txBody>
      </p:sp>
      <p:sp>
        <p:nvSpPr>
          <p:cNvPr id="72" name="Text Box 37"/>
          <p:cNvSpPr txBox="1">
            <a:spLocks noChangeArrowheads="1"/>
          </p:cNvSpPr>
          <p:nvPr/>
        </p:nvSpPr>
        <p:spPr bwMode="auto">
          <a:xfrm>
            <a:off x="8294688" y="4891088"/>
            <a:ext cx="512762" cy="1222375"/>
          </a:xfrm>
          <a:prstGeom prst="rect">
            <a:avLst/>
          </a:prstGeom>
          <a:noFill/>
          <a:ln w="9525">
            <a:noFill/>
            <a:round/>
            <a:headEnd/>
            <a:tailEnd/>
          </a:ln>
        </p:spPr>
        <p:txBody>
          <a:bodyPr lIns="0" tIns="46800" rIns="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1900" b="1">
                <a:solidFill>
                  <a:srgbClr val="FF0000"/>
                </a:solidFill>
                <a:latin typeface="Calibri" pitchFamily="34" charset="0"/>
                <a:ea typeface="微软雅黑" pitchFamily="34" charset="-122"/>
                <a:cs typeface="msgothic"/>
              </a:rPr>
              <a:t>从可执行文件装入</a:t>
            </a:r>
          </a:p>
        </p:txBody>
      </p:sp>
      <p:sp>
        <p:nvSpPr>
          <p:cNvPr id="73" name="Text Box 28"/>
          <p:cNvSpPr txBox="1">
            <a:spLocks noChangeArrowheads="1"/>
          </p:cNvSpPr>
          <p:nvPr/>
        </p:nvSpPr>
        <p:spPr bwMode="auto">
          <a:xfrm>
            <a:off x="8128000" y="881063"/>
            <a:ext cx="550863" cy="396875"/>
          </a:xfrm>
          <a:prstGeom prst="rect">
            <a:avLst/>
          </a:prstGeom>
          <a:noFill/>
          <a:ln w="9525">
            <a:noFill/>
            <a:miter lim="800000"/>
            <a:headEnd/>
            <a:tailEnd/>
          </a:ln>
          <a:effectLst/>
        </p:spPr>
        <p:txBody>
          <a:bodyPr lIns="0" rIns="0">
            <a:spAutoFit/>
          </a:bodyPr>
          <a:lstStyle/>
          <a:p>
            <a:pPr>
              <a:spcBef>
                <a:spcPct val="50000"/>
              </a:spcBef>
            </a:pPr>
            <a:r>
              <a:rPr lang="en-US" altLang="zh-CN" sz="2000" b="1">
                <a:solidFill>
                  <a:srgbClr val="CC3300"/>
                </a:solidFill>
                <a:latin typeface="微软雅黑" pitchFamily="34" charset="-122"/>
                <a:ea typeface="微软雅黑" pitchFamily="34" charset="-122"/>
              </a:rPr>
              <a:t>1GB</a:t>
            </a:r>
          </a:p>
        </p:txBody>
      </p:sp>
      <p:sp>
        <p:nvSpPr>
          <p:cNvPr id="74" name="Text Box 20"/>
          <p:cNvSpPr txBox="1">
            <a:spLocks noChangeArrowheads="1"/>
          </p:cNvSpPr>
          <p:nvPr/>
        </p:nvSpPr>
        <p:spPr bwMode="auto">
          <a:xfrm>
            <a:off x="508000" y="825500"/>
            <a:ext cx="2314575" cy="449263"/>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2400" b="1">
                <a:latin typeface="Calibri" pitchFamily="34" charset="0"/>
                <a:ea typeface="微软雅黑" pitchFamily="34" charset="-122"/>
                <a:cs typeface="msgothic"/>
              </a:rPr>
              <a:t>可执行目标文件</a:t>
            </a:r>
          </a:p>
        </p:txBody>
      </p:sp>
      <p:sp>
        <p:nvSpPr>
          <p:cNvPr id="75" name="Rectangle 7"/>
          <p:cNvSpPr>
            <a:spLocks noChangeArrowheads="1"/>
          </p:cNvSpPr>
          <p:nvPr/>
        </p:nvSpPr>
        <p:spPr bwMode="auto">
          <a:xfrm>
            <a:off x="304800" y="4491038"/>
            <a:ext cx="2606675" cy="331787"/>
          </a:xfrm>
          <a:prstGeom prst="rect">
            <a:avLst/>
          </a:prstGeom>
          <a:solidFill>
            <a:srgbClr val="008080">
              <a:alpha val="31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int buf[2]={1,2}</a:t>
            </a:r>
          </a:p>
        </p:txBody>
      </p:sp>
      <p:sp>
        <p:nvSpPr>
          <p:cNvPr id="76" name="Rectangle 8"/>
          <p:cNvSpPr>
            <a:spLocks noChangeArrowheads="1"/>
          </p:cNvSpPr>
          <p:nvPr/>
        </p:nvSpPr>
        <p:spPr bwMode="auto">
          <a:xfrm>
            <a:off x="304800" y="1430338"/>
            <a:ext cx="2606675" cy="382587"/>
          </a:xfrm>
          <a:prstGeom prst="rect">
            <a:avLst/>
          </a:prstGeom>
          <a:solidFill>
            <a:srgbClr val="FFFFFF"/>
          </a:solidFill>
          <a:ln w="2556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Headers</a:t>
            </a:r>
          </a:p>
        </p:txBody>
      </p:sp>
      <p:sp>
        <p:nvSpPr>
          <p:cNvPr id="77" name="Rectangle 9"/>
          <p:cNvSpPr>
            <a:spLocks noChangeArrowheads="1"/>
          </p:cNvSpPr>
          <p:nvPr/>
        </p:nvSpPr>
        <p:spPr bwMode="auto">
          <a:xfrm>
            <a:off x="304800" y="2208213"/>
            <a:ext cx="2606675" cy="641350"/>
          </a:xfrm>
          <a:prstGeom prst="rect">
            <a:avLst/>
          </a:prstGeom>
          <a:solidFill>
            <a:srgbClr val="FF0000">
              <a:alpha val="31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main()</a:t>
            </a:r>
          </a:p>
        </p:txBody>
      </p:sp>
      <p:sp>
        <p:nvSpPr>
          <p:cNvPr id="78" name="Rectangle 10"/>
          <p:cNvSpPr>
            <a:spLocks noChangeArrowheads="1"/>
          </p:cNvSpPr>
          <p:nvPr/>
        </p:nvSpPr>
        <p:spPr bwMode="auto">
          <a:xfrm>
            <a:off x="304800" y="2849563"/>
            <a:ext cx="2606675" cy="641350"/>
          </a:xfrm>
          <a:prstGeom prst="rect">
            <a:avLst/>
          </a:prstGeom>
          <a:solidFill>
            <a:srgbClr val="FF0000">
              <a:alpha val="28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swap()</a:t>
            </a:r>
          </a:p>
        </p:txBody>
      </p:sp>
      <p:sp>
        <p:nvSpPr>
          <p:cNvPr id="79" name="Text Box 11"/>
          <p:cNvSpPr txBox="1">
            <a:spLocks noChangeArrowheads="1"/>
          </p:cNvSpPr>
          <p:nvPr/>
        </p:nvSpPr>
        <p:spPr bwMode="auto">
          <a:xfrm>
            <a:off x="0" y="1222375"/>
            <a:ext cx="296863" cy="361950"/>
          </a:xfrm>
          <a:prstGeom prst="rect">
            <a:avLst/>
          </a:prstGeom>
          <a:noFill/>
          <a:ln w="9525">
            <a:noFill/>
            <a:round/>
            <a:headEnd/>
            <a:tailEnd/>
          </a:ln>
        </p:spPr>
        <p:txBody>
          <a:bodyPr wrap="none" lIns="90000" tIns="46800" rIns="90000" bIns="46800">
            <a:spAutoFit/>
          </a:bodyPr>
          <a:lstStyle/>
          <a:p>
            <a:pPr eaLnBrk="0" hangingPunct="0">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msgothic"/>
                <a:cs typeface="msgothic"/>
              </a:rPr>
              <a:t>0</a:t>
            </a:r>
          </a:p>
        </p:txBody>
      </p:sp>
      <p:sp>
        <p:nvSpPr>
          <p:cNvPr id="80" name="Rectangle 13"/>
          <p:cNvSpPr>
            <a:spLocks noChangeArrowheads="1"/>
          </p:cNvSpPr>
          <p:nvPr/>
        </p:nvSpPr>
        <p:spPr bwMode="auto">
          <a:xfrm>
            <a:off x="304800" y="4824413"/>
            <a:ext cx="2606675" cy="330200"/>
          </a:xfrm>
          <a:prstGeom prst="rect">
            <a:avLst/>
          </a:prstGeom>
          <a:solidFill>
            <a:srgbClr val="008080">
              <a:alpha val="28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int</a:t>
            </a:r>
            <a:r>
              <a:rPr kumimoji="0" lang="en-GB" altLang="zh-CN" sz="1600" b="1" i="0" u="none" strike="noStrike" kern="0" cap="none" spc="0" normalizeH="0" baseline="0" noProof="0">
                <a:ln>
                  <a:noFill/>
                </a:ln>
                <a:solidFill>
                  <a:sysClr val="windowText" lastClr="000000"/>
                </a:solidFill>
                <a:effectLst/>
                <a:uLnTx/>
                <a:uFillTx/>
                <a:latin typeface="Courier New" pitchFamily="49" charset="0"/>
                <a:ea typeface="微软雅黑"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*bufp0=&amp;buf[0]</a:t>
            </a:r>
          </a:p>
        </p:txBody>
      </p:sp>
      <p:sp>
        <p:nvSpPr>
          <p:cNvPr id="81" name="Rectangle 16"/>
          <p:cNvSpPr>
            <a:spLocks noChangeArrowheads="1"/>
          </p:cNvSpPr>
          <p:nvPr/>
        </p:nvSpPr>
        <p:spPr bwMode="auto">
          <a:xfrm>
            <a:off x="304800" y="3490913"/>
            <a:ext cx="2606675" cy="639762"/>
          </a:xfrm>
          <a:prstGeom prst="rect">
            <a:avLst/>
          </a:prstGeom>
          <a:solidFill>
            <a:srgbClr val="FF0000">
              <a:alpha val="27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更多系统代码</a:t>
            </a:r>
          </a:p>
        </p:txBody>
      </p:sp>
      <p:sp>
        <p:nvSpPr>
          <p:cNvPr id="82" name="Rectangle 18"/>
          <p:cNvSpPr>
            <a:spLocks noChangeArrowheads="1"/>
          </p:cNvSpPr>
          <p:nvPr/>
        </p:nvSpPr>
        <p:spPr bwMode="auto">
          <a:xfrm>
            <a:off x="304800" y="4130675"/>
            <a:ext cx="2606675" cy="360363"/>
          </a:xfrm>
          <a:prstGeom prst="rect">
            <a:avLst/>
          </a:prstGeom>
          <a:solidFill>
            <a:srgbClr val="008080">
              <a:alpha val="27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系统数据</a:t>
            </a:r>
          </a:p>
        </p:txBody>
      </p:sp>
      <p:sp>
        <p:nvSpPr>
          <p:cNvPr id="83" name="AutoShape 21"/>
          <p:cNvSpPr>
            <a:spLocks/>
          </p:cNvSpPr>
          <p:nvPr/>
        </p:nvSpPr>
        <p:spPr bwMode="auto">
          <a:xfrm>
            <a:off x="2994025" y="1430338"/>
            <a:ext cx="328613" cy="2700337"/>
          </a:xfrm>
          <a:prstGeom prst="rightBrace">
            <a:avLst>
              <a:gd name="adj1" fmla="val 66576"/>
              <a:gd name="adj2" fmla="val 50000"/>
            </a:avLst>
          </a:prstGeom>
          <a:noFill/>
          <a:ln w="25560">
            <a:solidFill>
              <a:srgbClr val="00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ysClr val="windowText" lastClr="000000"/>
              </a:solidFill>
              <a:effectLst/>
              <a:uLnTx/>
              <a:uFillTx/>
              <a:latin typeface="Arial Narrow" pitchFamily="34" charset="0"/>
            </a:endParaRPr>
          </a:p>
        </p:txBody>
      </p:sp>
      <p:sp>
        <p:nvSpPr>
          <p:cNvPr id="84" name="Text Box 22"/>
          <p:cNvSpPr txBox="1">
            <a:spLocks noChangeArrowheads="1"/>
          </p:cNvSpPr>
          <p:nvPr/>
        </p:nvSpPr>
        <p:spPr bwMode="auto">
          <a:xfrm>
            <a:off x="3357563" y="2614613"/>
            <a:ext cx="703262" cy="350837"/>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.text</a:t>
            </a:r>
          </a:p>
        </p:txBody>
      </p:sp>
      <p:sp>
        <p:nvSpPr>
          <p:cNvPr id="85" name="Rectangle 30"/>
          <p:cNvSpPr>
            <a:spLocks noChangeArrowheads="1"/>
          </p:cNvSpPr>
          <p:nvPr/>
        </p:nvSpPr>
        <p:spPr bwMode="auto">
          <a:xfrm>
            <a:off x="304800" y="5505450"/>
            <a:ext cx="2606675" cy="736600"/>
          </a:xfrm>
          <a:prstGeom prst="rect">
            <a:avLst/>
          </a:prstGeom>
          <a:solidFill>
            <a:srgbClr val="FFFFFF"/>
          </a:solidFill>
          <a:ln w="2556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.symtab</a:t>
            </a:r>
          </a:p>
          <a:p>
            <a:pPr marL="0" marR="0" lvl="0" indent="0" algn="ctr" defTabSz="914400" eaLnBrk="0" fontAlgn="auto" latinLnBrk="0" hangingPunct="0">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.debug</a:t>
            </a:r>
          </a:p>
        </p:txBody>
      </p:sp>
      <p:sp>
        <p:nvSpPr>
          <p:cNvPr id="86" name="AutoShape 31"/>
          <p:cNvSpPr>
            <a:spLocks/>
          </p:cNvSpPr>
          <p:nvPr/>
        </p:nvSpPr>
        <p:spPr bwMode="auto">
          <a:xfrm>
            <a:off x="2978150" y="4130675"/>
            <a:ext cx="285750" cy="958850"/>
          </a:xfrm>
          <a:prstGeom prst="rightBrace">
            <a:avLst>
              <a:gd name="adj1" fmla="val 27963"/>
              <a:gd name="adj2" fmla="val 50000"/>
            </a:avLst>
          </a:prstGeom>
          <a:noFill/>
          <a:ln w="25560">
            <a:solidFill>
              <a:srgbClr val="00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ysClr val="windowText" lastClr="000000"/>
              </a:solidFill>
              <a:effectLst/>
              <a:uLnTx/>
              <a:uFillTx/>
              <a:latin typeface="Arial Narrow" pitchFamily="34" charset="0"/>
            </a:endParaRPr>
          </a:p>
        </p:txBody>
      </p:sp>
      <p:sp>
        <p:nvSpPr>
          <p:cNvPr id="87" name="Text Box 32"/>
          <p:cNvSpPr txBox="1">
            <a:spLocks noChangeArrowheads="1"/>
          </p:cNvSpPr>
          <p:nvPr/>
        </p:nvSpPr>
        <p:spPr bwMode="auto">
          <a:xfrm>
            <a:off x="3286125" y="4543425"/>
            <a:ext cx="75723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.data</a:t>
            </a:r>
          </a:p>
        </p:txBody>
      </p:sp>
      <p:sp>
        <p:nvSpPr>
          <p:cNvPr id="88" name="Rectangle 33"/>
          <p:cNvSpPr>
            <a:spLocks noChangeArrowheads="1"/>
          </p:cNvSpPr>
          <p:nvPr/>
        </p:nvSpPr>
        <p:spPr bwMode="auto">
          <a:xfrm>
            <a:off x="304800" y="5157788"/>
            <a:ext cx="2606675" cy="347662"/>
          </a:xfrm>
          <a:prstGeom prst="rect">
            <a:avLst/>
          </a:prstGeom>
          <a:solidFill>
            <a:srgbClr val="BBE0E3">
              <a:alpha val="41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Courier New" pitchFamily="49" charset="0"/>
              </a:rPr>
              <a:t>int *bufp1</a:t>
            </a:r>
          </a:p>
        </p:txBody>
      </p:sp>
      <p:sp>
        <p:nvSpPr>
          <p:cNvPr id="89" name="Text Box 34"/>
          <p:cNvSpPr txBox="1">
            <a:spLocks noChangeArrowheads="1"/>
          </p:cNvSpPr>
          <p:nvPr/>
        </p:nvSpPr>
        <p:spPr bwMode="auto">
          <a:xfrm>
            <a:off x="3314700" y="5162550"/>
            <a:ext cx="623888" cy="350838"/>
          </a:xfrm>
          <a:prstGeom prst="rect">
            <a:avLst/>
          </a:prstGeom>
          <a:noFill/>
          <a:ln w="9525">
            <a:noFill/>
            <a:round/>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.bss</a:t>
            </a:r>
          </a:p>
        </p:txBody>
      </p:sp>
      <p:sp>
        <p:nvSpPr>
          <p:cNvPr id="90" name="Rectangle 38"/>
          <p:cNvSpPr>
            <a:spLocks noChangeArrowheads="1"/>
          </p:cNvSpPr>
          <p:nvPr/>
        </p:nvSpPr>
        <p:spPr bwMode="auto">
          <a:xfrm>
            <a:off x="304800" y="1819275"/>
            <a:ext cx="2606675" cy="384175"/>
          </a:xfrm>
          <a:prstGeom prst="rect">
            <a:avLst/>
          </a:prstGeom>
          <a:solidFill>
            <a:srgbClr val="FF0000">
              <a:alpha val="28000"/>
            </a:srgbClr>
          </a:solidFill>
          <a:ln w="25527">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系统代码</a:t>
            </a:r>
          </a:p>
        </p:txBody>
      </p:sp>
      <p:sp>
        <p:nvSpPr>
          <p:cNvPr id="91" name="AutoShape 39"/>
          <p:cNvSpPr>
            <a:spLocks/>
          </p:cNvSpPr>
          <p:nvPr/>
        </p:nvSpPr>
        <p:spPr bwMode="auto">
          <a:xfrm>
            <a:off x="2960688" y="5191125"/>
            <a:ext cx="269875" cy="323850"/>
          </a:xfrm>
          <a:prstGeom prst="rightBrace">
            <a:avLst>
              <a:gd name="adj1" fmla="val 10000"/>
              <a:gd name="adj2" fmla="val 50000"/>
            </a:avLst>
          </a:prstGeom>
          <a:noFill/>
          <a:ln w="25560">
            <a:solidFill>
              <a:srgbClr val="00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ysClr val="windowText" lastClr="000000"/>
              </a:solidFill>
              <a:effectLst/>
              <a:uLnTx/>
              <a:uFillTx/>
              <a:latin typeface="Arial Narrow" pitchFamily="34" charset="0"/>
            </a:endParaRPr>
          </a:p>
        </p:txBody>
      </p:sp>
      <p:sp>
        <p:nvSpPr>
          <p:cNvPr id="92" name="Line 74"/>
          <p:cNvSpPr>
            <a:spLocks noChangeShapeType="1"/>
          </p:cNvSpPr>
          <p:nvPr/>
        </p:nvSpPr>
        <p:spPr bwMode="auto">
          <a:xfrm>
            <a:off x="4035425" y="2844800"/>
            <a:ext cx="1682750" cy="2887663"/>
          </a:xfrm>
          <a:prstGeom prst="line">
            <a:avLst/>
          </a:prstGeom>
          <a:noFill/>
          <a:ln w="38100">
            <a:solidFill>
              <a:srgbClr val="CC0066"/>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Line 75"/>
          <p:cNvSpPr>
            <a:spLocks noChangeShapeType="1"/>
          </p:cNvSpPr>
          <p:nvPr/>
        </p:nvSpPr>
        <p:spPr bwMode="auto">
          <a:xfrm flipV="1">
            <a:off x="4295775" y="5065713"/>
            <a:ext cx="1436688" cy="44450"/>
          </a:xfrm>
          <a:prstGeom prst="line">
            <a:avLst/>
          </a:prstGeom>
          <a:noFill/>
          <a:ln w="38100">
            <a:solidFill>
              <a:srgbClr val="009999"/>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AutoShape 76"/>
          <p:cNvSpPr>
            <a:spLocks/>
          </p:cNvSpPr>
          <p:nvPr/>
        </p:nvSpPr>
        <p:spPr bwMode="auto">
          <a:xfrm>
            <a:off x="4035425" y="4702175"/>
            <a:ext cx="173038" cy="741363"/>
          </a:xfrm>
          <a:prstGeom prst="rightBrace">
            <a:avLst>
              <a:gd name="adj1" fmla="val 35703"/>
              <a:gd name="adj2" fmla="val 50000"/>
            </a:avLst>
          </a:prstGeom>
          <a:noFill/>
          <a:ln w="38100">
            <a:solidFill>
              <a:srgbClr val="009999"/>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5" name="Text Box 77"/>
          <p:cNvSpPr txBox="1">
            <a:spLocks noChangeArrowheads="1"/>
          </p:cNvSpPr>
          <p:nvPr/>
        </p:nvSpPr>
        <p:spPr bwMode="auto">
          <a:xfrm>
            <a:off x="3251200" y="6257925"/>
            <a:ext cx="987425" cy="396875"/>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hlinkClick r:id="" action="ppaction://hlinkshowjump?jump=previousslide"/>
              </a:rPr>
              <a:t>BACK</a:t>
            </a:r>
            <a:endParaRPr kumimoji="0" lang="en-US" altLang="zh-CN" sz="2000" b="1"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66500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blinds(horizontal)">
                                      <p:cBhvr>
                                        <p:cTn id="1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9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bwMode="auto">
          <a:xfrm>
            <a:off x="457200" y="2000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en-US" altLang="zh-CN" dirty="0">
                <a:solidFill>
                  <a:srgbClr val="CC3300"/>
                </a:solidFill>
                <a:latin typeface="Arial"/>
                <a:ea typeface="黑体" pitchFamily="49" charset="-122"/>
              </a:rPr>
              <a:t>R_386_32</a:t>
            </a:r>
            <a:r>
              <a:rPr lang="zh-CN" altLang="en-GB" dirty="0">
                <a:solidFill>
                  <a:srgbClr val="CC3300"/>
                </a:solidFill>
                <a:latin typeface="Arial"/>
                <a:ea typeface="黑体" pitchFamily="49" charset="-122"/>
              </a:rPr>
              <a:t>的重定位方式</a:t>
            </a:r>
            <a:endParaRPr lang="zh-CN" altLang="en-US" dirty="0">
              <a:solidFill>
                <a:srgbClr val="CC3300"/>
              </a:solidFill>
              <a:latin typeface="Arial"/>
              <a:ea typeface="黑体" pitchFamily="49" charset="-122"/>
            </a:endParaRPr>
          </a:p>
        </p:txBody>
      </p:sp>
      <p:sp>
        <p:nvSpPr>
          <p:cNvPr id="23" name="Text Box 6"/>
          <p:cNvSpPr txBox="1">
            <a:spLocks noChangeArrowheads="1"/>
          </p:cNvSpPr>
          <p:nvPr/>
        </p:nvSpPr>
        <p:spPr bwMode="auto">
          <a:xfrm>
            <a:off x="4195763" y="890588"/>
            <a:ext cx="2133600" cy="1495425"/>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buf</a:t>
            </a:r>
            <a:r>
              <a:rPr lang="zh-CN" altLang="en-US" sz="2000" b="1">
                <a:solidFill>
                  <a:srgbClr val="FF0000"/>
                </a:solidFill>
                <a:latin typeface="微软雅黑" pitchFamily="34" charset="-122"/>
                <a:ea typeface="微软雅黑" pitchFamily="34" charset="-122"/>
              </a:rPr>
              <a:t>定义在</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处，占</a:t>
            </a:r>
            <a:r>
              <a:rPr lang="en-US" altLang="zh-CN" sz="2000" b="1">
                <a:solidFill>
                  <a:srgbClr val="FF0000"/>
                </a:solidFill>
                <a:latin typeface="微软雅黑" pitchFamily="34" charset="-122"/>
                <a:ea typeface="微软雅黑" pitchFamily="34" charset="-122"/>
              </a:rPr>
              <a:t>8B</a:t>
            </a:r>
            <a:r>
              <a:rPr lang="zh-CN" altLang="en-US" sz="2000" b="1">
                <a:solidFill>
                  <a:srgbClr val="FF0000"/>
                </a:solidFill>
                <a:latin typeface="微软雅黑" pitchFamily="34" charset="-122"/>
                <a:ea typeface="微软雅黑" pitchFamily="34" charset="-122"/>
              </a:rPr>
              <a:t>，没有需重定位的符号。</a:t>
            </a:r>
            <a:endParaRPr lang="en-US" altLang="zh-CN" sz="2000" b="1">
              <a:solidFill>
                <a:srgbClr val="FF0000"/>
              </a:solidFill>
              <a:latin typeface="微软雅黑" pitchFamily="34" charset="-122"/>
              <a:ea typeface="微软雅黑" pitchFamily="34" charset="-122"/>
            </a:endParaRPr>
          </a:p>
        </p:txBody>
      </p:sp>
      <p:grpSp>
        <p:nvGrpSpPr>
          <p:cNvPr id="24" name="Group 10"/>
          <p:cNvGrpSpPr>
            <a:grpSpLocks/>
          </p:cNvGrpSpPr>
          <p:nvPr/>
        </p:nvGrpSpPr>
        <p:grpSpPr bwMode="auto">
          <a:xfrm>
            <a:off x="100013" y="749300"/>
            <a:ext cx="4071937" cy="1741488"/>
            <a:chOff x="44" y="472"/>
            <a:chExt cx="2565" cy="1097"/>
          </a:xfrm>
        </p:grpSpPr>
        <p:sp>
          <p:nvSpPr>
            <p:cNvPr id="25" name="Text Box 3"/>
            <p:cNvSpPr txBox="1">
              <a:spLocks noChangeArrowheads="1"/>
            </p:cNvSpPr>
            <p:nvPr/>
          </p:nvSpPr>
          <p:spPr bwMode="auto">
            <a:xfrm>
              <a:off x="79" y="789"/>
              <a:ext cx="2502" cy="780"/>
            </a:xfrm>
            <a:prstGeom prst="rect">
              <a:avLst/>
            </a:prstGeom>
            <a:solidFill>
              <a:srgbClr val="FFFFFF">
                <a:lumMod val="95000"/>
              </a:srgbClr>
            </a:solidFill>
            <a:ln w="3240">
              <a:solidFill>
                <a:srgbClr val="000000"/>
              </a:solidFill>
              <a:miter lim="800000"/>
              <a:headEnd/>
              <a:tailEnd/>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Disassembly of section .data: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endParaRP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 00000000 &lt;buf&gt;: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   0:   01 00 00 00 02 00 00 00</a:t>
              </a:r>
            </a:p>
          </p:txBody>
        </p:sp>
        <p:sp>
          <p:nvSpPr>
            <p:cNvPr id="26" name="Rectangle 7"/>
            <p:cNvSpPr>
              <a:spLocks noChangeArrowheads="1"/>
            </p:cNvSpPr>
            <p:nvPr/>
          </p:nvSpPr>
          <p:spPr bwMode="auto">
            <a:xfrm>
              <a:off x="44" y="472"/>
              <a:ext cx="2565" cy="250"/>
            </a:xfrm>
            <a:prstGeom prst="rect">
              <a:avLst/>
            </a:prstGeom>
            <a:noFill/>
            <a:ln w="9525">
              <a:noFill/>
              <a:miter lim="800000"/>
              <a:headEnd/>
              <a:tailEnd/>
            </a:ln>
            <a:effec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66FF"/>
                  </a:solidFill>
                  <a:effectLst/>
                  <a:uLnTx/>
                  <a:uFillTx/>
                  <a:latin typeface="微软雅黑" pitchFamily="34" charset="-122"/>
                  <a:ea typeface="微软雅黑" pitchFamily="34" charset="-122"/>
                </a:rPr>
                <a:t>main.o</a:t>
              </a:r>
              <a:r>
                <a:rPr kumimoji="0" lang="zh-CN" altLang="en-US" sz="2000" b="1" i="0" u="none" strike="noStrike" kern="0" cap="none" spc="0" normalizeH="0" baseline="0" noProof="0">
                  <a:ln>
                    <a:noFill/>
                  </a:ln>
                  <a:solidFill>
                    <a:srgbClr val="3366FF"/>
                  </a:solidFill>
                  <a:effectLst/>
                  <a:uLnTx/>
                  <a:uFillTx/>
                  <a:latin typeface="微软雅黑" pitchFamily="34" charset="-122"/>
                  <a:ea typeface="微软雅黑" pitchFamily="34" charset="-122"/>
                </a:rPr>
                <a:t>中</a:t>
              </a:r>
              <a:r>
                <a:rPr kumimoji="0" lang="en-US" altLang="zh-CN" sz="2000" b="1" i="0" u="none" strike="noStrike" kern="0" cap="none" spc="0" normalizeH="0" baseline="0" noProof="0">
                  <a:ln>
                    <a:noFill/>
                  </a:ln>
                  <a:solidFill>
                    <a:srgbClr val="3366FF"/>
                  </a:solidFill>
                  <a:effectLst/>
                  <a:uLnTx/>
                  <a:uFillTx/>
                  <a:latin typeface="微软雅黑" pitchFamily="34" charset="-122"/>
                  <a:ea typeface="微软雅黑" pitchFamily="34" charset="-122"/>
                </a:rPr>
                <a:t>.data</a:t>
              </a:r>
              <a:r>
                <a:rPr kumimoji="0" lang="zh-CN" altLang="en-US" sz="2000" b="1" i="0" u="none" strike="noStrike" kern="0" cap="none" spc="0" normalizeH="0" baseline="0" noProof="0">
                  <a:ln>
                    <a:noFill/>
                  </a:ln>
                  <a:solidFill>
                    <a:srgbClr val="3366FF"/>
                  </a:solidFill>
                  <a:effectLst/>
                  <a:uLnTx/>
                  <a:uFillTx/>
                  <a:latin typeface="微软雅黑" pitchFamily="34" charset="-122"/>
                  <a:ea typeface="微软雅黑" pitchFamily="34" charset="-122"/>
                </a:rPr>
                <a:t>和</a:t>
              </a:r>
              <a:r>
                <a:rPr kumimoji="0" lang="en-US" altLang="zh-CN" sz="2000" b="1" i="0" u="none" strike="noStrike" kern="0" cap="none" spc="0" normalizeH="0" baseline="0" noProof="0">
                  <a:ln>
                    <a:noFill/>
                  </a:ln>
                  <a:solidFill>
                    <a:srgbClr val="3366FF"/>
                  </a:solidFill>
                  <a:effectLst/>
                  <a:uLnTx/>
                  <a:uFillTx/>
                  <a:latin typeface="微软雅黑" pitchFamily="34" charset="-122"/>
                  <a:ea typeface="微软雅黑" pitchFamily="34" charset="-122"/>
                </a:rPr>
                <a:t>.rel.data</a:t>
              </a:r>
              <a:r>
                <a:rPr kumimoji="0" lang="zh-CN" altLang="en-US" sz="2000" b="1" i="0" u="none" strike="noStrike" kern="0" cap="none" spc="0" normalizeH="0" baseline="0" noProof="0">
                  <a:ln>
                    <a:noFill/>
                  </a:ln>
                  <a:solidFill>
                    <a:srgbClr val="3366FF"/>
                  </a:solidFill>
                  <a:effectLst/>
                  <a:uLnTx/>
                  <a:uFillTx/>
                  <a:latin typeface="微软雅黑" pitchFamily="34" charset="-122"/>
                  <a:ea typeface="微软雅黑" pitchFamily="34" charset="-122"/>
                </a:rPr>
                <a:t>节内容</a:t>
              </a:r>
              <a:r>
                <a:rPr kumimoji="0" lang="zh-CN" altLang="en-US" sz="1800" b="0" i="0" u="none" strike="noStrike" kern="0" cap="none" spc="0" normalizeH="0" baseline="0" noProof="0">
                  <a:ln>
                    <a:noFill/>
                  </a:ln>
                  <a:solidFill>
                    <a:sysClr val="windowText" lastClr="000000"/>
                  </a:solidFill>
                  <a:effectLst/>
                  <a:uLnTx/>
                  <a:uFillTx/>
                </a:rPr>
                <a:t> </a:t>
              </a:r>
            </a:p>
          </p:txBody>
        </p:sp>
      </p:grpSp>
      <p:sp>
        <p:nvSpPr>
          <p:cNvPr id="27" name="Rectangle 5"/>
          <p:cNvSpPr>
            <a:spLocks noChangeArrowheads="1"/>
          </p:cNvSpPr>
          <p:nvPr/>
        </p:nvSpPr>
        <p:spPr bwMode="auto">
          <a:xfrm>
            <a:off x="6589713" y="1127125"/>
            <a:ext cx="2286000" cy="1238250"/>
          </a:xfrm>
          <a:prstGeom prst="rect">
            <a:avLst/>
          </a:prstGeom>
          <a:solidFill>
            <a:srgbClr val="F6F5BD"/>
          </a:solidFill>
          <a:ln w="3240">
            <a:solidFill>
              <a:srgbClr val="000000"/>
            </a:solidFill>
            <a:miter lim="800000"/>
            <a:headEnd/>
            <a:tailEnd/>
          </a:ln>
        </p:spPr>
        <p:txBody>
          <a:bodyPr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rgbClr val="FF0000"/>
                </a:solidFill>
                <a:effectLst/>
                <a:uLnTx/>
                <a:uFillTx/>
                <a:latin typeface="微软雅黑" pitchFamily="34" charset="-122"/>
                <a:ea typeface="微软雅黑" pitchFamily="34" charset="-122"/>
                <a:cs typeface="msgothic"/>
              </a:rPr>
              <a:t>int buf[2]={1,2};</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int main()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a:t>
            </a:r>
          </a:p>
        </p:txBody>
      </p:sp>
      <p:sp>
        <p:nvSpPr>
          <p:cNvPr id="28" name="TextBox 6"/>
          <p:cNvSpPr txBox="1">
            <a:spLocks noChangeArrowheads="1"/>
          </p:cNvSpPr>
          <p:nvPr/>
        </p:nvSpPr>
        <p:spPr bwMode="auto">
          <a:xfrm>
            <a:off x="7362825" y="762000"/>
            <a:ext cx="1023938"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main.c</a:t>
            </a:r>
          </a:p>
        </p:txBody>
      </p:sp>
      <p:sp>
        <p:nvSpPr>
          <p:cNvPr id="29" name="Rectangle 5"/>
          <p:cNvSpPr>
            <a:spLocks noChangeArrowheads="1"/>
          </p:cNvSpPr>
          <p:nvPr/>
        </p:nvSpPr>
        <p:spPr bwMode="auto">
          <a:xfrm>
            <a:off x="6078538" y="3255963"/>
            <a:ext cx="2936875" cy="2095500"/>
          </a:xfrm>
          <a:prstGeom prst="rect">
            <a:avLst/>
          </a:prstGeom>
          <a:solidFill>
            <a:srgbClr val="D5F1CF"/>
          </a:solidFill>
          <a:ln w="3240">
            <a:solidFill>
              <a:srgbClr val="000066"/>
            </a:solidFill>
            <a:miter lim="800000"/>
            <a:headEnd/>
            <a:tailEnd/>
          </a:ln>
        </p:spPr>
        <p:txBody>
          <a:bodyPr wrap="none" lIns="90000" tIns="46800" rIns="90000" bIns="46800">
            <a:spAutoFit/>
          </a:bodyPr>
          <a:lstStyle/>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extern int buf[];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 </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solidFill>
                  <a:srgbClr val="FF0000"/>
                </a:solidFill>
                <a:latin typeface="微软雅黑" pitchFamily="34" charset="-122"/>
                <a:ea typeface="微软雅黑" pitchFamily="34" charset="-122"/>
                <a:cs typeface="msgothic"/>
              </a:rPr>
              <a:t>int *bufp0 = &amp;buf[0];</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static int *bufp1;</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zh-CN" sz="2000" b="1">
              <a:latin typeface="微软雅黑" pitchFamily="34" charset="-122"/>
              <a:ea typeface="微软雅黑" pitchFamily="34" charset="-122"/>
              <a:cs typeface="msgothic"/>
            </a:endParaRP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void swap()</a:t>
            </a:r>
          </a:p>
          <a:p>
            <a:pPr eaLnBrk="0" hangingPunct="0">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2000" b="1">
                <a:latin typeface="微软雅黑" pitchFamily="34" charset="-122"/>
                <a:ea typeface="微软雅黑" pitchFamily="34" charset="-122"/>
                <a:cs typeface="msgothic"/>
              </a:rPr>
              <a:t>……</a:t>
            </a:r>
          </a:p>
        </p:txBody>
      </p:sp>
      <p:sp>
        <p:nvSpPr>
          <p:cNvPr id="30" name="TextBox 6"/>
          <p:cNvSpPr txBox="1">
            <a:spLocks noChangeArrowheads="1"/>
          </p:cNvSpPr>
          <p:nvPr/>
        </p:nvSpPr>
        <p:spPr bwMode="auto">
          <a:xfrm>
            <a:off x="6891338" y="2863850"/>
            <a:ext cx="1046162" cy="396875"/>
          </a:xfrm>
          <a:prstGeom prst="rect">
            <a:avLst/>
          </a:prstGeom>
          <a:noFill/>
          <a:ln w="9525">
            <a:noFill/>
            <a:miter lim="800000"/>
            <a:headEnd/>
            <a:tailEnd/>
          </a:ln>
        </p:spPr>
        <p:txBody>
          <a:bodyPr wrap="none">
            <a:spAutoFit/>
          </a:bodyPr>
          <a:lstStyle/>
          <a:p>
            <a:pPr eaLnBrk="0" hangingPunct="0"/>
            <a:r>
              <a:rPr lang="en-US" altLang="zh-CN" sz="2000" b="1">
                <a:solidFill>
                  <a:srgbClr val="3366FF"/>
                </a:solidFill>
                <a:latin typeface="微软雅黑" pitchFamily="34" charset="-122"/>
                <a:ea typeface="微软雅黑" pitchFamily="34" charset="-122"/>
                <a:cs typeface="Courier New" pitchFamily="49" charset="0"/>
              </a:rPr>
              <a:t>swap.c</a:t>
            </a:r>
          </a:p>
        </p:txBody>
      </p:sp>
      <p:grpSp>
        <p:nvGrpSpPr>
          <p:cNvPr id="31" name="Group 14"/>
          <p:cNvGrpSpPr>
            <a:grpSpLocks/>
          </p:cNvGrpSpPr>
          <p:nvPr/>
        </p:nvGrpSpPr>
        <p:grpSpPr bwMode="auto">
          <a:xfrm>
            <a:off x="71438" y="3165475"/>
            <a:ext cx="4094162" cy="2098675"/>
            <a:chOff x="44" y="461"/>
            <a:chExt cx="2579" cy="1435"/>
          </a:xfrm>
        </p:grpSpPr>
        <p:sp>
          <p:nvSpPr>
            <p:cNvPr id="32" name="Text Box 3"/>
            <p:cNvSpPr txBox="1">
              <a:spLocks noChangeArrowheads="1"/>
            </p:cNvSpPr>
            <p:nvPr/>
          </p:nvSpPr>
          <p:spPr bwMode="auto">
            <a:xfrm>
              <a:off x="79" y="789"/>
              <a:ext cx="2502" cy="1107"/>
            </a:xfrm>
            <a:prstGeom prst="rect">
              <a:avLst/>
            </a:prstGeom>
            <a:solidFill>
              <a:srgbClr val="FFFFFF">
                <a:lumMod val="95000"/>
              </a:srgbClr>
            </a:solidFill>
            <a:ln w="3240">
              <a:solidFill>
                <a:srgbClr val="000000"/>
              </a:solidFill>
              <a:miter lim="800000"/>
              <a:headEnd/>
              <a:tailEnd/>
            </a:ln>
            <a:effectLst/>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Disassembly of section .data: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endParaRP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 00000000 &lt;bufp0&gt;: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   0:   </a:t>
              </a:r>
              <a:r>
                <a:rPr kumimoji="0" lang="en-GB" altLang="zh-CN" sz="2000" b="1" i="0" u="none" strike="noStrike" kern="0" cap="none" spc="0" normalizeH="0" baseline="0" noProof="0">
                  <a:ln>
                    <a:noFill/>
                  </a:ln>
                  <a:solidFill>
                    <a:srgbClr val="FF0000"/>
                  </a:solidFill>
                  <a:effectLst/>
                  <a:uLnTx/>
                  <a:uFillTx/>
                  <a:latin typeface="微软雅黑" pitchFamily="34" charset="-122"/>
                  <a:ea typeface="微软雅黑" pitchFamily="34" charset="-122"/>
                  <a:cs typeface="msgothic"/>
                </a:rPr>
                <a:t>00 00 00 00</a:t>
              </a:r>
            </a:p>
            <a:p>
              <a:pPr marL="0" marR="0" lvl="0" indent="0" defTabSz="914400" eaLnBrk="0" fontAlgn="auto" latinLnBrk="0" hangingPunct="0">
                <a:lnSpc>
                  <a:spcPct val="12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rgbClr val="FF0000"/>
                  </a:solidFill>
                  <a:effectLst/>
                  <a:uLnTx/>
                  <a:uFillTx/>
                  <a:latin typeface="微软雅黑" pitchFamily="34" charset="-122"/>
                  <a:ea typeface="微软雅黑" pitchFamily="34" charset="-122"/>
                  <a:cs typeface="msgothic"/>
                </a:rPr>
                <a:t>         0</a:t>
              </a:r>
              <a:r>
                <a:rPr kumimoji="0" lang="zh-CN" altLang="en-GB" sz="2000" b="1" i="0" u="none" strike="noStrike" kern="0" cap="none" spc="0" normalizeH="0" baseline="0" noProof="0">
                  <a:ln>
                    <a:noFill/>
                  </a:ln>
                  <a:solidFill>
                    <a:srgbClr val="FF0000"/>
                  </a:solidFill>
                  <a:effectLst/>
                  <a:uLnTx/>
                  <a:uFillTx/>
                  <a:latin typeface="微软雅黑" pitchFamily="34" charset="-122"/>
                  <a:ea typeface="微软雅黑" pitchFamily="34" charset="-122"/>
                  <a:cs typeface="msgothic"/>
                </a:rPr>
                <a:t>：</a:t>
              </a:r>
              <a:r>
                <a:rPr kumimoji="0" lang="en-GB" altLang="zh-CN" sz="2000" b="1" i="0" u="none" strike="noStrike" kern="0" cap="none" spc="0" normalizeH="0" baseline="0" noProof="0">
                  <a:ln>
                    <a:noFill/>
                  </a:ln>
                  <a:solidFill>
                    <a:srgbClr val="FF0000"/>
                  </a:solidFill>
                  <a:effectLst/>
                  <a:uLnTx/>
                  <a:uFillTx/>
                  <a:latin typeface="微软雅黑" pitchFamily="34" charset="-122"/>
                  <a:ea typeface="微软雅黑" pitchFamily="34" charset="-122"/>
                  <a:cs typeface="msgothic"/>
                </a:rPr>
                <a:t>R_386_32  buf </a:t>
              </a:r>
              <a:endPar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endParaRPr>
            </a:p>
          </p:txBody>
        </p:sp>
        <p:sp>
          <p:nvSpPr>
            <p:cNvPr id="33" name="Rectangle 16"/>
            <p:cNvSpPr>
              <a:spLocks noChangeArrowheads="1"/>
            </p:cNvSpPr>
            <p:nvPr/>
          </p:nvSpPr>
          <p:spPr bwMode="auto">
            <a:xfrm>
              <a:off x="44" y="461"/>
              <a:ext cx="2579" cy="271"/>
            </a:xfrm>
            <a:prstGeom prst="rect">
              <a:avLst/>
            </a:prstGeom>
            <a:noFill/>
            <a:ln w="9525">
              <a:noFill/>
              <a:miter lim="800000"/>
              <a:headEnd/>
              <a:tailEnd/>
            </a:ln>
            <a:effec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3366FF"/>
                  </a:solidFill>
                  <a:effectLst/>
                  <a:uLnTx/>
                  <a:uFillTx/>
                  <a:latin typeface="微软雅黑" pitchFamily="34" charset="-122"/>
                  <a:ea typeface="微软雅黑" pitchFamily="34" charset="-122"/>
                </a:rPr>
                <a:t>swap.o</a:t>
              </a:r>
              <a:r>
                <a:rPr kumimoji="0" lang="zh-CN" altLang="en-US" sz="2000" b="1" i="0" u="none" strike="noStrike" kern="0" cap="none" spc="0" normalizeH="0" baseline="0" noProof="0">
                  <a:ln>
                    <a:noFill/>
                  </a:ln>
                  <a:solidFill>
                    <a:srgbClr val="3366FF"/>
                  </a:solidFill>
                  <a:effectLst/>
                  <a:uLnTx/>
                  <a:uFillTx/>
                  <a:latin typeface="微软雅黑" pitchFamily="34" charset="-122"/>
                  <a:ea typeface="微软雅黑" pitchFamily="34" charset="-122"/>
                </a:rPr>
                <a:t>中</a:t>
              </a:r>
              <a:r>
                <a:rPr kumimoji="0" lang="en-US" altLang="zh-CN" sz="2000" b="1" i="0" u="none" strike="noStrike" kern="0" cap="none" spc="0" normalizeH="0" baseline="0" noProof="0">
                  <a:ln>
                    <a:noFill/>
                  </a:ln>
                  <a:solidFill>
                    <a:srgbClr val="3366FF"/>
                  </a:solidFill>
                  <a:effectLst/>
                  <a:uLnTx/>
                  <a:uFillTx/>
                  <a:latin typeface="微软雅黑" pitchFamily="34" charset="-122"/>
                  <a:ea typeface="微软雅黑" pitchFamily="34" charset="-122"/>
                </a:rPr>
                <a:t>.data</a:t>
              </a:r>
              <a:r>
                <a:rPr kumimoji="0" lang="zh-CN" altLang="en-US" sz="2000" b="1" i="0" u="none" strike="noStrike" kern="0" cap="none" spc="0" normalizeH="0" baseline="0" noProof="0">
                  <a:ln>
                    <a:noFill/>
                  </a:ln>
                  <a:solidFill>
                    <a:srgbClr val="3366FF"/>
                  </a:solidFill>
                  <a:effectLst/>
                  <a:uLnTx/>
                  <a:uFillTx/>
                  <a:latin typeface="微软雅黑" pitchFamily="34" charset="-122"/>
                  <a:ea typeface="微软雅黑" pitchFamily="34" charset="-122"/>
                </a:rPr>
                <a:t>和</a:t>
              </a:r>
              <a:r>
                <a:rPr kumimoji="0" lang="en-US" altLang="zh-CN" sz="2000" b="1" i="0" u="none" strike="noStrike" kern="0" cap="none" spc="0" normalizeH="0" baseline="0" noProof="0">
                  <a:ln>
                    <a:noFill/>
                  </a:ln>
                  <a:solidFill>
                    <a:srgbClr val="3366FF"/>
                  </a:solidFill>
                  <a:effectLst/>
                  <a:uLnTx/>
                  <a:uFillTx/>
                  <a:latin typeface="微软雅黑" pitchFamily="34" charset="-122"/>
                  <a:ea typeface="微软雅黑" pitchFamily="34" charset="-122"/>
                </a:rPr>
                <a:t>.rel.data</a:t>
              </a:r>
              <a:r>
                <a:rPr kumimoji="0" lang="zh-CN" altLang="en-US" sz="2000" b="1" i="0" u="none" strike="noStrike" kern="0" cap="none" spc="0" normalizeH="0" baseline="0" noProof="0">
                  <a:ln>
                    <a:noFill/>
                  </a:ln>
                  <a:solidFill>
                    <a:srgbClr val="3366FF"/>
                  </a:solidFill>
                  <a:effectLst/>
                  <a:uLnTx/>
                  <a:uFillTx/>
                  <a:latin typeface="微软雅黑" pitchFamily="34" charset="-122"/>
                  <a:ea typeface="微软雅黑" pitchFamily="34" charset="-122"/>
                </a:rPr>
                <a:t>节内容</a:t>
              </a:r>
              <a:r>
                <a:rPr kumimoji="0" lang="zh-CN" altLang="en-US" sz="1800" b="0" i="0" u="none" strike="noStrike" kern="0" cap="none" spc="0" normalizeH="0" baseline="0" noProof="0">
                  <a:ln>
                    <a:noFill/>
                  </a:ln>
                  <a:solidFill>
                    <a:sysClr val="windowText" lastClr="000000"/>
                  </a:solidFill>
                  <a:effectLst/>
                  <a:uLnTx/>
                  <a:uFillTx/>
                </a:rPr>
                <a:t> </a:t>
              </a:r>
            </a:p>
          </p:txBody>
        </p:sp>
      </p:grpSp>
      <p:sp>
        <p:nvSpPr>
          <p:cNvPr id="34" name="Text Box 17"/>
          <p:cNvSpPr txBox="1">
            <a:spLocks noChangeArrowheads="1"/>
          </p:cNvSpPr>
          <p:nvPr/>
        </p:nvSpPr>
        <p:spPr bwMode="auto">
          <a:xfrm>
            <a:off x="4302125" y="3346450"/>
            <a:ext cx="1736725" cy="1846263"/>
          </a:xfrm>
          <a:prstGeom prst="rect">
            <a:avLst/>
          </a:prstGeom>
          <a:noFill/>
          <a:ln w="9525">
            <a:noFill/>
            <a:miter lim="800000"/>
            <a:headEnd/>
            <a:tailEnd/>
          </a:ln>
          <a:effectLst/>
        </p:spPr>
        <p:txBody>
          <a:bodyPr>
            <a:spAutoFit/>
          </a:bodyPr>
          <a:lstStyle/>
          <a:p>
            <a:pPr>
              <a:lnSpc>
                <a:spcPct val="115000"/>
              </a:lnSpc>
              <a:spcBef>
                <a:spcPct val="50000"/>
              </a:spcBef>
            </a:pPr>
            <a:r>
              <a:rPr lang="en-US" altLang="zh-CN" sz="2000" b="1">
                <a:solidFill>
                  <a:srgbClr val="FF0000"/>
                </a:solidFill>
                <a:latin typeface="微软雅黑" pitchFamily="34" charset="-122"/>
                <a:ea typeface="微软雅黑" pitchFamily="34" charset="-122"/>
              </a:rPr>
              <a:t>bufp0</a:t>
            </a:r>
            <a:r>
              <a:rPr lang="zh-CN" altLang="en-US" sz="2000" b="1">
                <a:solidFill>
                  <a:srgbClr val="FF0000"/>
                </a:solidFill>
                <a:latin typeface="微软雅黑" pitchFamily="34" charset="-122"/>
                <a:ea typeface="微软雅黑" pitchFamily="34" charset="-122"/>
              </a:rPr>
              <a:t>定义在</a:t>
            </a:r>
            <a:r>
              <a:rPr lang="en-US" altLang="zh-CN" sz="2000" b="1">
                <a:solidFill>
                  <a:srgbClr val="FF0000"/>
                </a:solidFill>
                <a:latin typeface="微软雅黑" pitchFamily="34" charset="-122"/>
                <a:ea typeface="微软雅黑" pitchFamily="34" charset="-122"/>
              </a:rPr>
              <a:t>.data</a:t>
            </a:r>
            <a:r>
              <a:rPr lang="zh-CN" altLang="en-US" sz="2000" b="1">
                <a:solidFill>
                  <a:srgbClr val="FF0000"/>
                </a:solidFill>
                <a:latin typeface="微软雅黑" pitchFamily="34" charset="-122"/>
                <a:ea typeface="微软雅黑" pitchFamily="34" charset="-122"/>
              </a:rPr>
              <a:t>节中偏移为</a:t>
            </a:r>
            <a:r>
              <a:rPr lang="en-US" altLang="zh-CN" sz="2000" b="1">
                <a:solidFill>
                  <a:srgbClr val="FF0000"/>
                </a:solidFill>
                <a:latin typeface="微软雅黑" pitchFamily="34" charset="-122"/>
                <a:ea typeface="微软雅黑" pitchFamily="34" charset="-122"/>
              </a:rPr>
              <a:t>0</a:t>
            </a:r>
            <a:r>
              <a:rPr lang="zh-CN" altLang="en-US" sz="2000" b="1">
                <a:solidFill>
                  <a:srgbClr val="FF0000"/>
                </a:solidFill>
                <a:latin typeface="微软雅黑" pitchFamily="34" charset="-122"/>
                <a:ea typeface="微软雅黑" pitchFamily="34" charset="-122"/>
              </a:rPr>
              <a:t>处，占</a:t>
            </a:r>
            <a:r>
              <a:rPr lang="en-US" altLang="zh-CN" sz="2000" b="1">
                <a:solidFill>
                  <a:srgbClr val="FF0000"/>
                </a:solidFill>
                <a:latin typeface="微软雅黑" pitchFamily="34" charset="-122"/>
                <a:ea typeface="微软雅黑" pitchFamily="34" charset="-122"/>
              </a:rPr>
              <a:t>4B</a:t>
            </a:r>
            <a:r>
              <a:rPr lang="zh-CN" altLang="en-US" sz="2000" b="1">
                <a:solidFill>
                  <a:srgbClr val="FF0000"/>
                </a:solidFill>
                <a:latin typeface="微软雅黑" pitchFamily="34" charset="-122"/>
                <a:ea typeface="微软雅黑" pitchFamily="34" charset="-122"/>
              </a:rPr>
              <a:t>，初值为</a:t>
            </a:r>
            <a:r>
              <a:rPr lang="en-US" altLang="zh-CN" sz="2000" b="1">
                <a:solidFill>
                  <a:srgbClr val="FF0000"/>
                </a:solidFill>
                <a:latin typeface="微软雅黑" pitchFamily="34" charset="-122"/>
                <a:ea typeface="微软雅黑" pitchFamily="34" charset="-122"/>
              </a:rPr>
              <a:t>0x0</a:t>
            </a:r>
          </a:p>
        </p:txBody>
      </p:sp>
      <p:sp>
        <p:nvSpPr>
          <p:cNvPr id="37" name="Line 20"/>
          <p:cNvSpPr>
            <a:spLocks noChangeShapeType="1"/>
          </p:cNvSpPr>
          <p:nvPr/>
        </p:nvSpPr>
        <p:spPr bwMode="auto">
          <a:xfrm flipH="1" flipV="1">
            <a:off x="2655888" y="2032000"/>
            <a:ext cx="4891087" cy="1306513"/>
          </a:xfrm>
          <a:prstGeom prst="line">
            <a:avLst/>
          </a:prstGeom>
          <a:noFill/>
          <a:ln w="28575">
            <a:solidFill>
              <a:srgbClr val="CC0066"/>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8" name="Line 21"/>
          <p:cNvSpPr>
            <a:spLocks noChangeShapeType="1"/>
          </p:cNvSpPr>
          <p:nvPr/>
        </p:nvSpPr>
        <p:spPr bwMode="auto">
          <a:xfrm flipH="1" flipV="1">
            <a:off x="7343775" y="1465263"/>
            <a:ext cx="334963" cy="1814512"/>
          </a:xfrm>
          <a:prstGeom prst="line">
            <a:avLst/>
          </a:prstGeom>
          <a:noFill/>
          <a:ln w="28575">
            <a:solidFill>
              <a:srgbClr val="CC0066"/>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9" name="Rectangle 22"/>
          <p:cNvSpPr>
            <a:spLocks noChangeArrowheads="1"/>
          </p:cNvSpPr>
          <p:nvPr/>
        </p:nvSpPr>
        <p:spPr bwMode="auto">
          <a:xfrm>
            <a:off x="784225" y="4543425"/>
            <a:ext cx="1755775" cy="247650"/>
          </a:xfrm>
          <a:prstGeom prst="rect">
            <a:avLst/>
          </a:prstGeom>
          <a:solidFill>
            <a:srgbClr val="993366">
              <a:alpha val="39000"/>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2796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linds(horizontal)">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linds(horizontal)">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blinds(horizontal)">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linds(horizontal)">
                                      <p:cBhvr>
                                        <p:cTn id="3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4" grpId="0"/>
      <p:bldP spid="37" grpId="0" animBg="1"/>
      <p:bldP spid="38" grpId="0" animBg="1"/>
      <p:bldP spid="3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350838" y="3810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Loading Executable Object </a:t>
            </a:r>
            <a:r>
              <a:rPr lang="en-GB" smtClean="0"/>
              <a:t>Files</a:t>
            </a:r>
            <a:endParaRPr lang="en-GB"/>
          </a:p>
        </p:txBody>
      </p:sp>
      <p:sp>
        <p:nvSpPr>
          <p:cNvPr id="33794" name="Rectangle 2"/>
          <p:cNvSpPr>
            <a:spLocks noChangeArrowheads="1"/>
          </p:cNvSpPr>
          <p:nvPr/>
        </p:nvSpPr>
        <p:spPr bwMode="auto">
          <a:xfrm>
            <a:off x="323646" y="15677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ELF header</a:t>
            </a:r>
          </a:p>
        </p:txBody>
      </p:sp>
      <p:sp>
        <p:nvSpPr>
          <p:cNvPr id="33795" name="Rectangle 3"/>
          <p:cNvSpPr>
            <a:spLocks noChangeArrowheads="1"/>
          </p:cNvSpPr>
          <p:nvPr/>
        </p:nvSpPr>
        <p:spPr bwMode="auto">
          <a:xfrm>
            <a:off x="323646" y="1948788"/>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Program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(required for executables)</a:t>
            </a:r>
          </a:p>
        </p:txBody>
      </p:sp>
      <p:sp>
        <p:nvSpPr>
          <p:cNvPr id="33796" name="Rectangle 4"/>
          <p:cNvSpPr>
            <a:spLocks noChangeArrowheads="1"/>
          </p:cNvSpPr>
          <p:nvPr/>
        </p:nvSpPr>
        <p:spPr bwMode="auto">
          <a:xfrm>
            <a:off x="323646" y="2939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.text section</a:t>
            </a:r>
          </a:p>
        </p:txBody>
      </p:sp>
      <p:sp>
        <p:nvSpPr>
          <p:cNvPr id="33797" name="Rectangle 5"/>
          <p:cNvSpPr>
            <a:spLocks noChangeArrowheads="1"/>
          </p:cNvSpPr>
          <p:nvPr/>
        </p:nvSpPr>
        <p:spPr bwMode="auto">
          <a:xfrm>
            <a:off x="323646" y="370138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.data section</a:t>
            </a:r>
          </a:p>
        </p:txBody>
      </p:sp>
      <p:sp>
        <p:nvSpPr>
          <p:cNvPr id="33798" name="Rectangle 6"/>
          <p:cNvSpPr>
            <a:spLocks noChangeArrowheads="1"/>
          </p:cNvSpPr>
          <p:nvPr/>
        </p:nvSpPr>
        <p:spPr bwMode="auto">
          <a:xfrm>
            <a:off x="323646" y="4082388"/>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alibri" pitchFamily="34" charset="0"/>
                <a:ea typeface="msgothic" charset="0"/>
                <a:cs typeface="msgothic" charset="0"/>
              </a:rPr>
              <a:t>bss</a:t>
            </a:r>
            <a:r>
              <a:rPr lang="en-GB" sz="1600" b="1">
                <a:latin typeface="Calibri" pitchFamily="34" charset="0"/>
                <a:ea typeface="msgothic" charset="0"/>
                <a:cs typeface="msgothic" charset="0"/>
              </a:rPr>
              <a:t> section</a:t>
            </a:r>
          </a:p>
        </p:txBody>
      </p:sp>
      <p:sp>
        <p:nvSpPr>
          <p:cNvPr id="33799" name="Rectangle 7"/>
          <p:cNvSpPr>
            <a:spLocks noChangeArrowheads="1"/>
          </p:cNvSpPr>
          <p:nvPr/>
        </p:nvSpPr>
        <p:spPr bwMode="auto">
          <a:xfrm>
            <a:off x="323646" y="4463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err="1">
                <a:latin typeface="Calibri" pitchFamily="34" charset="0"/>
                <a:ea typeface="msgothic" charset="0"/>
                <a:cs typeface="msgothic" charset="0"/>
              </a:rPr>
              <a:t>symtab</a:t>
            </a:r>
            <a:endParaRPr lang="en-GB" sz="1600" b="1">
              <a:latin typeface="Calibri" pitchFamily="34" charset="0"/>
              <a:ea typeface="msgothic" charset="0"/>
              <a:cs typeface="msgothic" charset="0"/>
            </a:endParaRPr>
          </a:p>
        </p:txBody>
      </p:sp>
      <p:sp>
        <p:nvSpPr>
          <p:cNvPr id="33802" name="Rectangle 10"/>
          <p:cNvSpPr>
            <a:spLocks noChangeArrowheads="1"/>
          </p:cNvSpPr>
          <p:nvPr/>
        </p:nvSpPr>
        <p:spPr bwMode="auto">
          <a:xfrm>
            <a:off x="323646" y="4844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.debug</a:t>
            </a:r>
          </a:p>
        </p:txBody>
      </p:sp>
      <p:sp>
        <p:nvSpPr>
          <p:cNvPr id="33803" name="Rectangle 11"/>
          <p:cNvSpPr>
            <a:spLocks noChangeArrowheads="1"/>
          </p:cNvSpPr>
          <p:nvPr/>
        </p:nvSpPr>
        <p:spPr bwMode="auto">
          <a:xfrm>
            <a:off x="323646" y="5987388"/>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Section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(required for </a:t>
            </a:r>
            <a:r>
              <a:rPr lang="en-GB" sz="1600" b="1" err="1">
                <a:latin typeface="Calibri" pitchFamily="34" charset="0"/>
                <a:ea typeface="msgothic" charset="0"/>
                <a:cs typeface="msgothic" charset="0"/>
              </a:rPr>
              <a:t>relocatables</a:t>
            </a:r>
            <a:r>
              <a:rPr lang="en-GB" sz="1600" b="1">
                <a:latin typeface="Calibri" pitchFamily="34" charset="0"/>
                <a:ea typeface="msgothic" charset="0"/>
                <a:cs typeface="msgothic" charset="0"/>
              </a:rPr>
              <a:t>)</a:t>
            </a:r>
          </a:p>
        </p:txBody>
      </p:sp>
      <p:sp>
        <p:nvSpPr>
          <p:cNvPr id="33804" name="Text Box 12"/>
          <p:cNvSpPr txBox="1">
            <a:spLocks noChangeArrowheads="1"/>
          </p:cNvSpPr>
          <p:nvPr/>
        </p:nvSpPr>
        <p:spPr bwMode="auto">
          <a:xfrm>
            <a:off x="3269568" y="1413296"/>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0</a:t>
            </a:r>
          </a:p>
        </p:txBody>
      </p:sp>
      <p:sp>
        <p:nvSpPr>
          <p:cNvPr id="33805" name="Text Box 13"/>
          <p:cNvSpPr txBox="1">
            <a:spLocks noChangeArrowheads="1"/>
          </p:cNvSpPr>
          <p:nvPr/>
        </p:nvSpPr>
        <p:spPr bwMode="auto">
          <a:xfrm>
            <a:off x="198806" y="1236452"/>
            <a:ext cx="2285154" cy="365999"/>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Executable Object File</a:t>
            </a:r>
          </a:p>
        </p:txBody>
      </p:sp>
      <p:sp>
        <p:nvSpPr>
          <p:cNvPr id="33806" name="Rectangle 14"/>
          <p:cNvSpPr>
            <a:spLocks noChangeArrowheads="1"/>
          </p:cNvSpPr>
          <p:nvPr/>
        </p:nvSpPr>
        <p:spPr bwMode="auto">
          <a:xfrm>
            <a:off x="4686829" y="1262063"/>
            <a:ext cx="2789237" cy="487362"/>
          </a:xfrm>
          <a:prstGeom prst="rect">
            <a:avLst/>
          </a:prstGeom>
          <a:solidFill>
            <a:srgbClr val="F1C7C7"/>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Kernel virtual memory</a:t>
            </a:r>
          </a:p>
        </p:txBody>
      </p:sp>
      <p:sp>
        <p:nvSpPr>
          <p:cNvPr id="33807" name="Rectangle 15"/>
          <p:cNvSpPr>
            <a:spLocks noChangeArrowheads="1"/>
          </p:cNvSpPr>
          <p:nvPr/>
        </p:nvSpPr>
        <p:spPr bwMode="auto">
          <a:xfrm>
            <a:off x="4686829" y="2963863"/>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Memory-mapped region for</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shared libraries</a:t>
            </a:r>
          </a:p>
        </p:txBody>
      </p:sp>
      <p:sp>
        <p:nvSpPr>
          <p:cNvPr id="33808" name="Rectangle 16"/>
          <p:cNvSpPr>
            <a:spLocks noChangeArrowheads="1"/>
          </p:cNvSpPr>
          <p:nvPr/>
        </p:nvSpPr>
        <p:spPr bwMode="auto">
          <a:xfrm>
            <a:off x="4686829" y="3629025"/>
            <a:ext cx="2789237" cy="723900"/>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3809" name="Rectangle 17"/>
          <p:cNvSpPr>
            <a:spLocks noChangeArrowheads="1"/>
          </p:cNvSpPr>
          <p:nvPr/>
        </p:nvSpPr>
        <p:spPr bwMode="auto">
          <a:xfrm>
            <a:off x="4686830" y="4350808"/>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(created by </a:t>
            </a:r>
            <a:r>
              <a:rPr lang="en-GB" sz="1600" b="1" err="1">
                <a:latin typeface="Courier New" pitchFamily="49" charset="0"/>
                <a:ea typeface="msgothic" charset="0"/>
                <a:cs typeface="msgothic" charset="0"/>
              </a:rPr>
              <a:t>malloc</a:t>
            </a:r>
            <a:r>
              <a:rPr lang="en-GB" sz="1600" b="1">
                <a:latin typeface="Calibri" pitchFamily="34" charset="0"/>
                <a:ea typeface="msgothic" charset="0"/>
                <a:cs typeface="msgothic" charset="0"/>
              </a:rPr>
              <a:t>)</a:t>
            </a:r>
          </a:p>
        </p:txBody>
      </p:sp>
      <p:sp>
        <p:nvSpPr>
          <p:cNvPr id="33810" name="Rectangle 18"/>
          <p:cNvSpPr>
            <a:spLocks noChangeArrowheads="1"/>
          </p:cNvSpPr>
          <p:nvPr/>
        </p:nvSpPr>
        <p:spPr bwMode="auto">
          <a:xfrm>
            <a:off x="4686829" y="2054225"/>
            <a:ext cx="2789237" cy="906463"/>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33811" name="Line 19"/>
          <p:cNvSpPr>
            <a:spLocks noChangeShapeType="1"/>
          </p:cNvSpPr>
          <p:nvPr/>
        </p:nvSpPr>
        <p:spPr bwMode="auto">
          <a:xfrm flipV="1">
            <a:off x="6076950" y="3957638"/>
            <a:ext cx="1588" cy="384175"/>
          </a:xfrm>
          <a:prstGeom prst="line">
            <a:avLst/>
          </a:prstGeom>
          <a:noFill/>
          <a:ln w="3240">
            <a:solidFill>
              <a:schemeClr val="tx1"/>
            </a:solidFill>
            <a:miter lim="800000"/>
            <a:headEnd/>
            <a:tailEnd type="triangle" w="med" len="med"/>
          </a:ln>
          <a:effectLst/>
        </p:spPr>
        <p:txBody>
          <a:bodyPr/>
          <a:lstStyle/>
          <a:p>
            <a:endParaRPr lang="en-US"/>
          </a:p>
        </p:txBody>
      </p:sp>
      <p:sp>
        <p:nvSpPr>
          <p:cNvPr id="33812" name="Rectangle 20"/>
          <p:cNvSpPr>
            <a:spLocks noChangeArrowheads="1"/>
          </p:cNvSpPr>
          <p:nvPr/>
        </p:nvSpPr>
        <p:spPr bwMode="auto">
          <a:xfrm>
            <a:off x="4686829" y="1719263"/>
            <a:ext cx="2789237" cy="563562"/>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User 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(created at runtime)</a:t>
            </a:r>
          </a:p>
        </p:txBody>
      </p:sp>
      <p:sp>
        <p:nvSpPr>
          <p:cNvPr id="33814" name="Line 22"/>
          <p:cNvSpPr>
            <a:spLocks noChangeShapeType="1"/>
          </p:cNvSpPr>
          <p:nvPr/>
        </p:nvSpPr>
        <p:spPr bwMode="auto">
          <a:xfrm>
            <a:off x="6076950" y="2282825"/>
            <a:ext cx="1588" cy="228600"/>
          </a:xfrm>
          <a:prstGeom prst="line">
            <a:avLst/>
          </a:prstGeom>
          <a:noFill/>
          <a:ln w="3240">
            <a:solidFill>
              <a:schemeClr val="tx1"/>
            </a:solidFill>
            <a:miter lim="800000"/>
            <a:headEnd/>
            <a:tailEnd type="triangle" w="med" len="med"/>
          </a:ln>
          <a:effectLst/>
        </p:spPr>
        <p:txBody>
          <a:bodyPr/>
          <a:lstStyle/>
          <a:p>
            <a:endParaRPr lang="en-US"/>
          </a:p>
        </p:txBody>
      </p:sp>
      <p:sp>
        <p:nvSpPr>
          <p:cNvPr id="33815" name="Rectangle 23"/>
          <p:cNvSpPr>
            <a:spLocks noChangeArrowheads="1"/>
          </p:cNvSpPr>
          <p:nvPr/>
        </p:nvSpPr>
        <p:spPr bwMode="auto">
          <a:xfrm>
            <a:off x="4686829" y="6312958"/>
            <a:ext cx="2789238" cy="396875"/>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Unused</a:t>
            </a:r>
          </a:p>
        </p:txBody>
      </p:sp>
      <p:sp>
        <p:nvSpPr>
          <p:cNvPr id="33816" name="Text Box 24"/>
          <p:cNvSpPr txBox="1">
            <a:spLocks noChangeArrowheads="1"/>
          </p:cNvSpPr>
          <p:nvPr/>
        </p:nvSpPr>
        <p:spPr bwMode="auto">
          <a:xfrm>
            <a:off x="4421194" y="6531510"/>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0</a:t>
            </a:r>
          </a:p>
        </p:txBody>
      </p:sp>
      <p:sp>
        <p:nvSpPr>
          <p:cNvPr id="33817" name="Text Box 25"/>
          <p:cNvSpPr txBox="1">
            <a:spLocks noChangeArrowheads="1"/>
          </p:cNvSpPr>
          <p:nvPr/>
        </p:nvSpPr>
        <p:spPr bwMode="auto">
          <a:xfrm>
            <a:off x="7834221" y="2108200"/>
            <a:ext cx="869831" cy="80855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itchFamily="49" charset="0"/>
                <a:ea typeface="msgothic" charset="0"/>
                <a:cs typeface="msgothic" charset="0"/>
              </a:rPr>
              <a:t>%</a:t>
            </a:r>
            <a:r>
              <a:rPr lang="en-GB" sz="1600" err="1">
                <a:latin typeface="Courier New" pitchFamily="49" charset="0"/>
                <a:ea typeface="msgothic" charset="0"/>
                <a:cs typeface="msgothic" charset="0"/>
              </a:rPr>
              <a:t>r</a:t>
            </a:r>
            <a:r>
              <a:rPr lang="en-GB" sz="1600" b="1" err="1" smtClean="0">
                <a:latin typeface="Courier New" pitchFamily="49" charset="0"/>
                <a:ea typeface="msgothic" charset="0"/>
                <a:cs typeface="msgothic" charset="0"/>
              </a:rPr>
              <a:t>sp</a:t>
            </a:r>
            <a:r>
              <a:rPr lang="en-GB" sz="1600" b="1" smtClean="0">
                <a:latin typeface="Calibri" pitchFamily="34" charset="0"/>
                <a:ea typeface="msgothic" charset="0"/>
                <a:cs typeface="msgothic" charset="0"/>
              </a:rPr>
              <a:t> </a:t>
            </a:r>
            <a:endParaRPr lang="en-GB" sz="1600" b="1">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(stack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pointer)</a:t>
            </a:r>
          </a:p>
        </p:txBody>
      </p:sp>
      <p:sp>
        <p:nvSpPr>
          <p:cNvPr id="33818" name="Line 26"/>
          <p:cNvSpPr>
            <a:spLocks noChangeShapeType="1"/>
          </p:cNvSpPr>
          <p:nvPr/>
        </p:nvSpPr>
        <p:spPr bwMode="auto">
          <a:xfrm flipH="1">
            <a:off x="7527834" y="2279650"/>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33819" name="Text Box 27"/>
          <p:cNvSpPr txBox="1">
            <a:spLocks noChangeArrowheads="1"/>
          </p:cNvSpPr>
          <p:nvPr/>
        </p:nvSpPr>
        <p:spPr bwMode="auto">
          <a:xfrm>
            <a:off x="7677150" y="899576"/>
            <a:ext cx="1314450" cy="819225"/>
          </a:xfrm>
          <a:prstGeom prst="rect">
            <a:avLst/>
          </a:prstGeom>
          <a:noFill/>
          <a:ln w="9525">
            <a:noFill/>
            <a:round/>
            <a:headEnd/>
            <a:tailEnd/>
          </a:ln>
          <a:effectLst/>
        </p:spPr>
        <p:txBody>
          <a:bodyPr wrap="squar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itchFamily="34" charset="0"/>
                <a:ea typeface="msgothic" charset="0"/>
                <a:cs typeface="msgothic" charset="0"/>
              </a:rPr>
              <a:t>invisible to user code</a:t>
            </a:r>
            <a:endParaRPr lang="en-GB" sz="1600" b="1">
              <a:latin typeface="Calibri" pitchFamily="34" charset="0"/>
              <a:ea typeface="msgothic" charset="0"/>
              <a:cs typeface="msgothic" charset="0"/>
            </a:endParaRPr>
          </a:p>
        </p:txBody>
      </p:sp>
      <p:sp>
        <p:nvSpPr>
          <p:cNvPr id="33820" name="Line 28"/>
          <p:cNvSpPr>
            <a:spLocks noChangeShapeType="1"/>
          </p:cNvSpPr>
          <p:nvPr/>
        </p:nvSpPr>
        <p:spPr bwMode="auto">
          <a:xfrm flipV="1">
            <a:off x="7543800" y="1257568"/>
            <a:ext cx="1588" cy="460375"/>
          </a:xfrm>
          <a:prstGeom prst="line">
            <a:avLst/>
          </a:prstGeom>
          <a:noFill/>
          <a:ln w="3240">
            <a:solidFill>
              <a:schemeClr val="tx1"/>
            </a:solidFill>
            <a:miter lim="800000"/>
            <a:headEnd/>
            <a:tailEnd type="triangle" w="med" len="med"/>
          </a:ln>
          <a:effectLst/>
        </p:spPr>
        <p:txBody>
          <a:bodyPr/>
          <a:lstStyle/>
          <a:p>
            <a:endParaRPr lang="en-US"/>
          </a:p>
        </p:txBody>
      </p:sp>
      <p:sp>
        <p:nvSpPr>
          <p:cNvPr id="33821" name="Text Box 29"/>
          <p:cNvSpPr txBox="1">
            <a:spLocks noChangeArrowheads="1"/>
          </p:cNvSpPr>
          <p:nvPr/>
        </p:nvSpPr>
        <p:spPr bwMode="auto">
          <a:xfrm>
            <a:off x="7888288" y="4173538"/>
            <a:ext cx="552052"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brk</a:t>
            </a:r>
          </a:p>
        </p:txBody>
      </p:sp>
      <p:sp>
        <p:nvSpPr>
          <p:cNvPr id="33822" name="Line 30"/>
          <p:cNvSpPr>
            <a:spLocks noChangeShapeType="1"/>
          </p:cNvSpPr>
          <p:nvPr/>
        </p:nvSpPr>
        <p:spPr bwMode="auto">
          <a:xfrm flipH="1">
            <a:off x="7504113" y="4340225"/>
            <a:ext cx="384175" cy="1588"/>
          </a:xfrm>
          <a:prstGeom prst="line">
            <a:avLst/>
          </a:prstGeom>
          <a:noFill/>
          <a:ln w="3240">
            <a:solidFill>
              <a:srgbClr val="000066"/>
            </a:solidFill>
            <a:miter lim="800000"/>
            <a:headEnd/>
            <a:tailEnd type="triangle" w="med" len="med"/>
          </a:ln>
          <a:effectLst/>
        </p:spPr>
        <p:txBody>
          <a:bodyPr/>
          <a:lstStyle/>
          <a:p>
            <a:endParaRPr lang="en-US"/>
          </a:p>
        </p:txBody>
      </p:sp>
      <p:sp>
        <p:nvSpPr>
          <p:cNvPr id="33824" name="Text Box 32"/>
          <p:cNvSpPr txBox="1">
            <a:spLocks noChangeArrowheads="1"/>
          </p:cNvSpPr>
          <p:nvPr/>
        </p:nvSpPr>
        <p:spPr bwMode="auto">
          <a:xfrm>
            <a:off x="3810000" y="6172200"/>
            <a:ext cx="920542" cy="269947"/>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b="1" smtClean="0">
                <a:latin typeface="Courier New" pitchFamily="49" charset="0"/>
                <a:ea typeface="msgothic" charset="0"/>
                <a:cs typeface="msgothic" charset="0"/>
              </a:rPr>
              <a:t>0x400000</a:t>
            </a:r>
            <a:endParaRPr lang="en-GB" sz="1200" b="1">
              <a:latin typeface="Courier New" pitchFamily="49" charset="0"/>
              <a:ea typeface="msgothic" charset="0"/>
              <a:cs typeface="msgothic" charset="0"/>
            </a:endParaRPr>
          </a:p>
        </p:txBody>
      </p:sp>
      <p:sp>
        <p:nvSpPr>
          <p:cNvPr id="33826" name="Rectangle 34"/>
          <p:cNvSpPr>
            <a:spLocks noChangeArrowheads="1"/>
          </p:cNvSpPr>
          <p:nvPr/>
        </p:nvSpPr>
        <p:spPr bwMode="auto">
          <a:xfrm>
            <a:off x="4686829" y="5017558"/>
            <a:ext cx="2789238" cy="669925"/>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Read/write </a:t>
            </a:r>
            <a:r>
              <a:rPr lang="en-GB" sz="1600" b="1" smtClean="0">
                <a:latin typeface="Calibri" pitchFamily="34" charset="0"/>
                <a:ea typeface="msgothic" charset="0"/>
                <a:cs typeface="msgothic" charset="0"/>
              </a:rPr>
              <a:t>data segment</a:t>
            </a:r>
            <a:endParaRPr lang="en-GB" sz="1600" b="1">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a:latin typeface="Courier New" pitchFamily="49" charset="0"/>
                <a:ea typeface="msgothic" charset="0"/>
                <a:cs typeface="msgothic" charset="0"/>
              </a:rPr>
              <a:t>data</a:t>
            </a:r>
            <a:r>
              <a:rPr lang="en-GB" sz="1600" b="1">
                <a:latin typeface="Calibri" pitchFamily="34" charset="0"/>
                <a:ea typeface="msgothic" charset="0"/>
                <a:cs typeface="msgothic" charset="0"/>
              </a:rPr>
              <a:t>, .</a:t>
            </a:r>
            <a:r>
              <a:rPr lang="en-GB" sz="1600" b="1" err="1">
                <a:latin typeface="Courier New" pitchFamily="49" charset="0"/>
                <a:ea typeface="msgothic" charset="0"/>
                <a:cs typeface="msgothic" charset="0"/>
              </a:rPr>
              <a:t>bss</a:t>
            </a:r>
            <a:r>
              <a:rPr lang="en-GB" sz="1600" b="1">
                <a:latin typeface="Calibri" pitchFamily="34" charset="0"/>
                <a:ea typeface="msgothic" charset="0"/>
                <a:cs typeface="msgothic" charset="0"/>
              </a:rPr>
              <a:t>)</a:t>
            </a:r>
          </a:p>
        </p:txBody>
      </p:sp>
      <p:sp>
        <p:nvSpPr>
          <p:cNvPr id="33827" name="Rectangle 35"/>
          <p:cNvSpPr>
            <a:spLocks noChangeArrowheads="1"/>
          </p:cNvSpPr>
          <p:nvPr/>
        </p:nvSpPr>
        <p:spPr bwMode="auto">
          <a:xfrm>
            <a:off x="4686829" y="5643033"/>
            <a:ext cx="2789238" cy="669925"/>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Read-only </a:t>
            </a:r>
            <a:r>
              <a:rPr lang="en-GB" sz="1600" b="1" smtClean="0">
                <a:latin typeface="Calibri" pitchFamily="34" charset="0"/>
                <a:ea typeface="msgothic" charset="0"/>
                <a:cs typeface="msgothic" charset="0"/>
              </a:rPr>
              <a:t>code segment</a:t>
            </a:r>
            <a:endParaRPr lang="en-GB" sz="1600" b="1">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a:t>
            </a:r>
            <a:r>
              <a:rPr lang="en-GB" sz="1600" b="1">
                <a:latin typeface="Courier New" pitchFamily="49" charset="0"/>
                <a:ea typeface="msgothic" charset="0"/>
                <a:cs typeface="msgothic" charset="0"/>
              </a:rPr>
              <a:t>.init</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text</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a:t>
            </a:r>
            <a:r>
              <a:rPr lang="en-GB" sz="1600" b="1" err="1">
                <a:latin typeface="Courier New" pitchFamily="49" charset="0"/>
                <a:ea typeface="msgothic" charset="0"/>
                <a:cs typeface="msgothic" charset="0"/>
              </a:rPr>
              <a:t>rodata</a:t>
            </a:r>
            <a:r>
              <a:rPr lang="en-GB" sz="1600" b="1">
                <a:latin typeface="Calibri" pitchFamily="34" charset="0"/>
                <a:ea typeface="msgothic" charset="0"/>
                <a:cs typeface="msgothic" charset="0"/>
              </a:rPr>
              <a:t>)</a:t>
            </a:r>
          </a:p>
        </p:txBody>
      </p:sp>
      <p:sp>
        <p:nvSpPr>
          <p:cNvPr id="33828" name="AutoShape 36"/>
          <p:cNvSpPr>
            <a:spLocks/>
          </p:cNvSpPr>
          <p:nvPr/>
        </p:nvSpPr>
        <p:spPr bwMode="auto">
          <a:xfrm>
            <a:off x="7524750" y="5026025"/>
            <a:ext cx="76200" cy="1295400"/>
          </a:xfrm>
          <a:prstGeom prst="rightBrace">
            <a:avLst>
              <a:gd name="adj1" fmla="val 141667"/>
              <a:gd name="adj2" fmla="val 50000"/>
            </a:avLst>
          </a:prstGeom>
          <a:noFill/>
          <a:ln w="12600">
            <a:solidFill>
              <a:srgbClr val="000066"/>
            </a:solidFill>
            <a:miter lim="800000"/>
            <a:headEnd/>
            <a:tailEnd/>
          </a:ln>
          <a:effectLst/>
        </p:spPr>
        <p:txBody>
          <a:bodyPr wrap="none" anchor="ctr"/>
          <a:lstStyle/>
          <a:p>
            <a:endParaRPr lang="en-US"/>
          </a:p>
        </p:txBody>
      </p:sp>
      <p:sp>
        <p:nvSpPr>
          <p:cNvPr id="33829" name="Text Box 37"/>
          <p:cNvSpPr txBox="1">
            <a:spLocks noChangeArrowheads="1"/>
          </p:cNvSpPr>
          <p:nvPr/>
        </p:nvSpPr>
        <p:spPr bwMode="auto">
          <a:xfrm>
            <a:off x="7677150" y="5010150"/>
            <a:ext cx="1149459" cy="130093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Loaded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from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the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executable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file</a:t>
            </a:r>
          </a:p>
        </p:txBody>
      </p:sp>
      <p:sp>
        <p:nvSpPr>
          <p:cNvPr id="39" name="Rectangle 5"/>
          <p:cNvSpPr>
            <a:spLocks noChangeArrowheads="1"/>
          </p:cNvSpPr>
          <p:nvPr/>
        </p:nvSpPr>
        <p:spPr bwMode="auto">
          <a:xfrm>
            <a:off x="323646" y="3320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itchFamily="34" charset="0"/>
                <a:ea typeface="msgothic" charset="0"/>
                <a:cs typeface="msgothic" charset="0"/>
              </a:rPr>
              <a:t>.</a:t>
            </a:r>
            <a:r>
              <a:rPr lang="en-GB" sz="1600" b="1" err="1" smtClean="0">
                <a:latin typeface="Calibri" pitchFamily="34" charset="0"/>
                <a:ea typeface="msgothic" charset="0"/>
                <a:cs typeface="msgothic" charset="0"/>
              </a:rPr>
              <a:t>rodata</a:t>
            </a:r>
            <a:r>
              <a:rPr lang="en-GB" sz="1600" b="1" smtClean="0">
                <a:latin typeface="Calibri" pitchFamily="34" charset="0"/>
                <a:ea typeface="msgothic" charset="0"/>
                <a:cs typeface="msgothic" charset="0"/>
              </a:rPr>
              <a:t> </a:t>
            </a:r>
            <a:r>
              <a:rPr lang="en-GB" sz="1600" b="1">
                <a:latin typeface="Calibri" pitchFamily="34" charset="0"/>
                <a:ea typeface="msgothic" charset="0"/>
                <a:cs typeface="msgothic" charset="0"/>
              </a:rPr>
              <a:t>section</a:t>
            </a:r>
          </a:p>
        </p:txBody>
      </p:sp>
      <p:sp>
        <p:nvSpPr>
          <p:cNvPr id="40" name="Rectangle 10"/>
          <p:cNvSpPr>
            <a:spLocks noChangeArrowheads="1"/>
          </p:cNvSpPr>
          <p:nvPr/>
        </p:nvSpPr>
        <p:spPr bwMode="auto">
          <a:xfrm>
            <a:off x="323646" y="5225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itchFamily="34" charset="0"/>
                <a:ea typeface="msgothic" charset="0"/>
                <a:cs typeface="msgothic" charset="0"/>
              </a:rPr>
              <a:t>.line</a:t>
            </a:r>
            <a:endParaRPr lang="en-GB" sz="1600" b="1">
              <a:latin typeface="Calibri" pitchFamily="34" charset="0"/>
              <a:ea typeface="msgothic" charset="0"/>
              <a:cs typeface="msgothic" charset="0"/>
            </a:endParaRPr>
          </a:p>
        </p:txBody>
      </p:sp>
      <p:sp>
        <p:nvSpPr>
          <p:cNvPr id="41" name="Rectangle 4"/>
          <p:cNvSpPr>
            <a:spLocks noChangeArrowheads="1"/>
          </p:cNvSpPr>
          <p:nvPr/>
        </p:nvSpPr>
        <p:spPr bwMode="auto">
          <a:xfrm>
            <a:off x="323646" y="2558388"/>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itchFamily="34" charset="0"/>
                <a:ea typeface="msgothic" charset="0"/>
                <a:cs typeface="msgothic" charset="0"/>
              </a:rPr>
              <a:t>.</a:t>
            </a:r>
            <a:r>
              <a:rPr lang="en-GB" sz="1600" smtClean="0">
                <a:latin typeface="Calibri" pitchFamily="34" charset="0"/>
                <a:ea typeface="msgothic" charset="0"/>
                <a:cs typeface="msgothic" charset="0"/>
              </a:rPr>
              <a:t>ini</a:t>
            </a:r>
            <a:r>
              <a:rPr lang="en-GB" sz="1600" b="1" smtClean="0">
                <a:latin typeface="Calibri" pitchFamily="34" charset="0"/>
                <a:ea typeface="msgothic" charset="0"/>
                <a:cs typeface="msgothic" charset="0"/>
              </a:rPr>
              <a:t>t </a:t>
            </a:r>
            <a:r>
              <a:rPr lang="en-GB" sz="1600" b="1">
                <a:latin typeface="Calibri" pitchFamily="34" charset="0"/>
                <a:ea typeface="msgothic" charset="0"/>
                <a:cs typeface="msgothic" charset="0"/>
              </a:rPr>
              <a:t>section</a:t>
            </a:r>
          </a:p>
        </p:txBody>
      </p:sp>
      <p:sp>
        <p:nvSpPr>
          <p:cNvPr id="42" name="Rectangle 10"/>
          <p:cNvSpPr>
            <a:spLocks noChangeArrowheads="1"/>
          </p:cNvSpPr>
          <p:nvPr/>
        </p:nvSpPr>
        <p:spPr bwMode="auto">
          <a:xfrm>
            <a:off x="323646" y="5606388"/>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itchFamily="34" charset="0"/>
                <a:ea typeface="msgothic" charset="0"/>
                <a:cs typeface="msgothic" charset="0"/>
              </a:rPr>
              <a:t>.</a:t>
            </a:r>
            <a:r>
              <a:rPr lang="en-GB" sz="1600" b="1" err="1" smtClean="0">
                <a:latin typeface="Calibri" pitchFamily="34" charset="0"/>
                <a:ea typeface="msgothic" charset="0"/>
                <a:cs typeface="msgothic" charset="0"/>
              </a:rPr>
              <a:t>strtab</a:t>
            </a:r>
            <a:endParaRPr lang="en-GB" sz="1600" b="1">
              <a:latin typeface="Calibri" pitchFamily="34"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152400" y="304800"/>
            <a:ext cx="9033932" cy="1054100"/>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en-GB" dirty="0">
                <a:solidFill>
                  <a:srgbClr val="CC3300"/>
                </a:solidFill>
                <a:latin typeface="Arial"/>
                <a:ea typeface="黑体" pitchFamily="49" charset="-122"/>
              </a:rPr>
              <a:t>Packaging Commonly Used Functions</a:t>
            </a:r>
          </a:p>
        </p:txBody>
      </p:sp>
      <p:sp>
        <p:nvSpPr>
          <p:cNvPr id="27650" name="Rectangle 2"/>
          <p:cNvSpPr>
            <a:spLocks noGrp="1" noChangeArrowheads="1"/>
          </p:cNvSpPr>
          <p:nvPr>
            <p:ph type="body" idx="1"/>
          </p:nvPr>
        </p:nvSpPr>
        <p:spPr>
          <a:xfrm>
            <a:off x="362161" y="1333500"/>
            <a:ext cx="8307387" cy="52959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How to package functions commonly used by programmers?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Math, I/O, memory management, string manipulation, etc.</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Awkward</a:t>
            </a:r>
            <a:r>
              <a:rPr lang="en-GB" dirty="0"/>
              <a:t>, given the linker framework so </a:t>
            </a:r>
            <a:r>
              <a:rPr lang="en-GB" dirty="0" smtClean="0"/>
              <a:t>far(</a:t>
            </a:r>
            <a:r>
              <a:rPr lang="zh-CN" altLang="en-US" dirty="0" smtClean="0">
                <a:solidFill>
                  <a:srgbClr val="FF0000"/>
                </a:solidFill>
              </a:rPr>
              <a:t>极端做法</a:t>
            </a:r>
            <a:r>
              <a:rPr lang="en-GB" dirty="0" smtClean="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solidFill>
                  <a:srgbClr val="990000"/>
                </a:solidFill>
              </a:rPr>
              <a:t>Option 1:</a:t>
            </a:r>
            <a:r>
              <a:rPr lang="en-GB" dirty="0"/>
              <a:t> Put all functions </a:t>
            </a:r>
            <a:r>
              <a:rPr lang="en-GB" dirty="0" smtClean="0"/>
              <a:t>into </a:t>
            </a:r>
            <a:r>
              <a:rPr lang="en-GB" dirty="0"/>
              <a:t>a single source file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Programmers link big object file into their programs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Space and time inefficient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b="1" dirty="0">
                <a:solidFill>
                  <a:srgbClr val="990000"/>
                </a:solidFill>
              </a:rPr>
              <a:t>Option 2:</a:t>
            </a:r>
            <a:r>
              <a:rPr lang="en-GB" dirty="0"/>
              <a:t> Put each function in a separate source file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Programmers explicitly link appropriate binaries into their programs</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More efficient, but burdensome on the programmer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379412"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Old-fashioned Solution: Static </a:t>
            </a:r>
            <a:r>
              <a:rPr lang="en-GB"/>
              <a:t>Libraries</a:t>
            </a:r>
          </a:p>
        </p:txBody>
      </p:sp>
      <p:sp>
        <p:nvSpPr>
          <p:cNvPr id="28674" name="Rectangle 2"/>
          <p:cNvSpPr>
            <a:spLocks noGrp="1" noChangeArrowheads="1"/>
          </p:cNvSpPr>
          <p:nvPr>
            <p:ph type="body" idx="1"/>
          </p:nvPr>
        </p:nvSpPr>
        <p:spPr>
          <a:xfrm>
            <a:off x="379413" y="1447800"/>
            <a:ext cx="8459787" cy="4767262"/>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mtClean="0">
                <a:solidFill>
                  <a:srgbClr val="990000"/>
                </a:solidFill>
              </a:rPr>
              <a:t>Static </a:t>
            </a:r>
            <a:r>
              <a:rPr lang="en-GB">
                <a:solidFill>
                  <a:srgbClr val="990000"/>
                </a:solidFill>
              </a:rPr>
              <a:t>libraries </a:t>
            </a:r>
            <a:r>
              <a:rPr lang="en-GB"/>
              <a:t>(.</a:t>
            </a:r>
            <a:r>
              <a:rPr lang="en-GB">
                <a:latin typeface="Courier New" pitchFamily="49" charset="0"/>
              </a:rPr>
              <a:t>a</a:t>
            </a:r>
            <a:r>
              <a:rPr lang="en-GB"/>
              <a:t> </a:t>
            </a:r>
            <a:r>
              <a:rPr lang="en-GB">
                <a:solidFill>
                  <a:srgbClr val="000004"/>
                </a:solidFill>
              </a:rPr>
              <a:t>archive files</a:t>
            </a:r>
            <a:r>
              <a:rPr lang="en-GB"/>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Concatenate related </a:t>
            </a:r>
            <a:r>
              <a:rPr lang="en-GB" err="1"/>
              <a:t>relocatable</a:t>
            </a:r>
            <a:r>
              <a:rPr lang="en-GB"/>
              <a:t> object files into a single file with an index (called an </a:t>
            </a:r>
            <a:r>
              <a:rPr lang="en-GB" i="1"/>
              <a:t>archive</a:t>
            </a:r>
            <a:r>
              <a:rPr lang="en-GB"/>
              <a:t>).</a:t>
            </a:r>
          </a:p>
          <a:p>
            <a:pPr lvl="1">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Enhance linker so that it tries to resolve unresolved external references by looking for the symbols in one or more archives.</a:t>
            </a:r>
          </a:p>
          <a:p>
            <a:pPr lvl="1">
              <a:buSzPct val="75000"/>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If an archive member file resolves reference, </a:t>
            </a:r>
            <a:r>
              <a:rPr lang="en-GB" smtClean="0"/>
              <a:t>link it  </a:t>
            </a:r>
            <a:r>
              <a:rPr lang="en-GB"/>
              <a:t>into</a:t>
            </a:r>
            <a:r>
              <a:rPr lang="en-GB" smtClean="0"/>
              <a:t> the executable</a:t>
            </a:r>
            <a:r>
              <a:rPr lang="en-GB"/>
              <a:t>.</a:t>
            </a:r>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Creating Static Libraries</a:t>
            </a:r>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0" name="Text Box 4"/>
          <p:cNvSpPr txBox="1">
            <a:spLocks noChangeArrowheads="1"/>
          </p:cNvSpPr>
          <p:nvPr/>
        </p:nvSpPr>
        <p:spPr bwMode="auto">
          <a:xfrm>
            <a:off x="771525" y="1615181"/>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ourier New" pitchFamily="49" charset="0"/>
                <a:ea typeface="msgothic" charset="0"/>
                <a:cs typeface="msgothic" charset="0"/>
              </a:rPr>
              <a:t>atoi.c</a:t>
            </a:r>
            <a:endParaRPr lang="en-GB" sz="1800" b="1">
              <a:latin typeface="Courier New" pitchFamily="49" charset="0"/>
              <a:ea typeface="msgothic" charset="0"/>
              <a:cs typeface="msgothic" charset="0"/>
            </a:endParaRPr>
          </a:p>
        </p:txBody>
      </p:sp>
      <p:sp>
        <p:nvSpPr>
          <p:cNvPr id="29701" name="Text Box 5"/>
          <p:cNvSpPr txBox="1">
            <a:spLocks noChangeArrowheads="1"/>
          </p:cNvSpPr>
          <p:nvPr/>
        </p:nvSpPr>
        <p:spPr bwMode="auto">
          <a:xfrm>
            <a:off x="955675" y="2986781"/>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atoi.o</a:t>
            </a: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3" name="Text Box 7"/>
          <p:cNvSpPr txBox="1">
            <a:spLocks noChangeArrowheads="1"/>
          </p:cNvSpPr>
          <p:nvPr/>
        </p:nvSpPr>
        <p:spPr bwMode="auto">
          <a:xfrm>
            <a:off x="2297113" y="1615181"/>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printf.c</a:t>
            </a:r>
          </a:p>
        </p:txBody>
      </p:sp>
      <p:sp>
        <p:nvSpPr>
          <p:cNvPr id="29704" name="Text Box 8"/>
          <p:cNvSpPr txBox="1">
            <a:spLocks noChangeArrowheads="1"/>
          </p:cNvSpPr>
          <p:nvPr/>
        </p:nvSpPr>
        <p:spPr bwMode="auto">
          <a:xfrm>
            <a:off x="2316163" y="2986781"/>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printf.o</a:t>
            </a: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headEnd/>
            <a:tailEnd type="triangle" w="med" len="med"/>
          </a:ln>
          <a:effectLst/>
        </p:spPr>
        <p:txBody>
          <a:bodyPr/>
          <a:lstStyle/>
          <a:p>
            <a:endParaRPr lang="en-US"/>
          </a:p>
        </p:txBody>
      </p:sp>
      <p:sp>
        <p:nvSpPr>
          <p:cNvPr id="29709" name="Text Box 13"/>
          <p:cNvSpPr txBox="1">
            <a:spLocks noChangeArrowheads="1"/>
          </p:cNvSpPr>
          <p:nvPr/>
        </p:nvSpPr>
        <p:spPr bwMode="auto">
          <a:xfrm>
            <a:off x="2511425" y="4674294"/>
            <a:ext cx="1008907"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libc.a</a:t>
            </a:r>
          </a:p>
        </p:txBody>
      </p:sp>
      <p:sp>
        <p:nvSpPr>
          <p:cNvPr id="29710" name="Line 14"/>
          <p:cNvSpPr>
            <a:spLocks noChangeShapeType="1"/>
          </p:cNvSpPr>
          <p:nvPr/>
        </p:nvSpPr>
        <p:spPr bwMode="auto">
          <a:xfrm flipH="1">
            <a:off x="3884613" y="3302694"/>
            <a:ext cx="1298575"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11" name="Rectangle 15"/>
          <p:cNvSpPr>
            <a:spLocks noChangeArrowheads="1"/>
          </p:cNvSpPr>
          <p:nvPr/>
        </p:nvSpPr>
        <p:spPr bwMode="auto">
          <a:xfrm>
            <a:off x="1828800" y="3836094"/>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alibri" pitchFamily="34" charset="0"/>
                <a:ea typeface="msgothic" charset="0"/>
                <a:cs typeface="msgothic" charset="0"/>
              </a:rPr>
              <a:t>Archiver</a:t>
            </a:r>
            <a:r>
              <a:rPr lang="en-GB" sz="1800" b="1">
                <a:latin typeface="Calibri" pitchFamily="34" charset="0"/>
                <a:ea typeface="msgothic" charset="0"/>
                <a:cs typeface="msgothic" charset="0"/>
              </a:rPr>
              <a:t> (</a:t>
            </a:r>
            <a:r>
              <a:rPr lang="en-GB" sz="1800" b="1" err="1">
                <a:latin typeface="Calibri" pitchFamily="34" charset="0"/>
                <a:ea typeface="msgothic" charset="0"/>
                <a:cs typeface="msgothic" charset="0"/>
              </a:rPr>
              <a:t>ar</a:t>
            </a:r>
            <a:r>
              <a:rPr lang="en-GB" sz="1800" b="1">
                <a:latin typeface="Calibri" pitchFamily="34" charset="0"/>
                <a:ea typeface="msgothic" charset="0"/>
                <a:cs typeface="msgothic" charset="0"/>
              </a:rPr>
              <a:t>)</a:t>
            </a:r>
          </a:p>
        </p:txBody>
      </p:sp>
      <p:sp>
        <p:nvSpPr>
          <p:cNvPr id="29712" name="Text Box 16"/>
          <p:cNvSpPr txBox="1">
            <a:spLocks noChangeArrowheads="1"/>
          </p:cNvSpPr>
          <p:nvPr/>
        </p:nvSpPr>
        <p:spPr bwMode="auto">
          <a:xfrm>
            <a:off x="3886200" y="2159694"/>
            <a:ext cx="436563" cy="454025"/>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Calibri" pitchFamily="34" charset="0"/>
                <a:ea typeface="msgothic" charset="0"/>
                <a:cs typeface="msgothic" charset="0"/>
              </a:rPr>
              <a:t>...</a:t>
            </a:r>
          </a:p>
        </p:txBody>
      </p:sp>
      <p:sp>
        <p:nvSpPr>
          <p:cNvPr id="29713" name="Rectangle 17"/>
          <p:cNvSpPr>
            <a:spLocks noChangeArrowheads="1"/>
          </p:cNvSpPr>
          <p:nvPr/>
        </p:nvSpPr>
        <p:spPr bwMode="auto">
          <a:xfrm>
            <a:off x="4572000" y="2300981"/>
            <a:ext cx="13716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14" name="Text Box 18"/>
          <p:cNvSpPr txBox="1">
            <a:spLocks noChangeArrowheads="1"/>
          </p:cNvSpPr>
          <p:nvPr/>
        </p:nvSpPr>
        <p:spPr bwMode="auto">
          <a:xfrm>
            <a:off x="4583113" y="1626294"/>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random.c</a:t>
            </a:r>
          </a:p>
        </p:txBody>
      </p:sp>
      <p:sp>
        <p:nvSpPr>
          <p:cNvPr id="29715" name="Text Box 19"/>
          <p:cNvSpPr txBox="1">
            <a:spLocks noChangeArrowheads="1"/>
          </p:cNvSpPr>
          <p:nvPr/>
        </p:nvSpPr>
        <p:spPr bwMode="auto">
          <a:xfrm>
            <a:off x="4602163" y="2997894"/>
            <a:ext cx="1284624" cy="354906"/>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random.o</a:t>
            </a:r>
          </a:p>
        </p:txBody>
      </p:sp>
      <p:sp>
        <p:nvSpPr>
          <p:cNvPr id="29716" name="Line 20"/>
          <p:cNvSpPr>
            <a:spLocks noChangeShapeType="1"/>
          </p:cNvSpPr>
          <p:nvPr/>
        </p:nvSpPr>
        <p:spPr bwMode="auto">
          <a:xfrm>
            <a:off x="5257800" y="1931094"/>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17" name="Line 21"/>
          <p:cNvSpPr>
            <a:spLocks noChangeShapeType="1"/>
          </p:cNvSpPr>
          <p:nvPr/>
        </p:nvSpPr>
        <p:spPr bwMode="auto">
          <a:xfrm>
            <a:off x="5257800" y="2693094"/>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19" name="Text Box 23"/>
          <p:cNvSpPr txBox="1">
            <a:spLocks noChangeArrowheads="1"/>
          </p:cNvSpPr>
          <p:nvPr/>
        </p:nvSpPr>
        <p:spPr bwMode="auto">
          <a:xfrm>
            <a:off x="5095875" y="3759894"/>
            <a:ext cx="3637832"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solidFill>
                  <a:srgbClr val="C00000"/>
                </a:solidFill>
                <a:latin typeface="Courier New" pitchFamily="49" charset="0"/>
                <a:ea typeface="msgothic" charset="0"/>
                <a:cs typeface="msgothic" charset="0"/>
              </a:rPr>
              <a:t>unix</a:t>
            </a:r>
            <a:r>
              <a:rPr lang="en-GB" sz="1600" b="1">
                <a:solidFill>
                  <a:srgbClr val="C00000"/>
                </a:solidFill>
                <a:latin typeface="Courier New" pitchFamily="49" charset="0"/>
                <a:ea typeface="msgothic" charset="0"/>
                <a:cs typeface="msgothic" charset="0"/>
              </a:rPr>
              <a:t>&gt; </a:t>
            </a:r>
            <a:r>
              <a:rPr lang="en-GB" sz="1600" b="1" err="1">
                <a:solidFill>
                  <a:srgbClr val="C00000"/>
                </a:solidFill>
                <a:latin typeface="Courier New" pitchFamily="49" charset="0"/>
                <a:ea typeface="msgothic" charset="0"/>
                <a:cs typeface="msgothic" charset="0"/>
              </a:rPr>
              <a:t>ar</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rs</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libc.a</a:t>
            </a:r>
            <a:r>
              <a:rPr lang="en-GB" sz="1600" b="1">
                <a:solidFill>
                  <a:srgbClr val="C0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atoi.o</a:t>
            </a:r>
            <a:r>
              <a:rPr lang="en-GB" sz="1600" b="1">
                <a:solidFill>
                  <a:srgbClr val="C00000"/>
                </a:solidFill>
                <a:latin typeface="Courier New" pitchFamily="49" charset="0"/>
                <a:ea typeface="msgothic" charset="0"/>
                <a:cs typeface="msgothic" charset="0"/>
              </a:rPr>
              <a:t> </a:t>
            </a:r>
            <a:r>
              <a:rPr lang="en-GB" sz="1600" b="1" err="1">
                <a:solidFill>
                  <a:srgbClr val="C00000"/>
                </a:solidFill>
                <a:latin typeface="Courier New" pitchFamily="49" charset="0"/>
                <a:ea typeface="msgothic" charset="0"/>
                <a:cs typeface="msgothic" charset="0"/>
              </a:rPr>
              <a:t>printf.o</a:t>
            </a:r>
            <a:r>
              <a:rPr lang="en-GB" sz="1600" b="1">
                <a:solidFill>
                  <a:srgbClr val="C00000"/>
                </a:solidFill>
                <a:latin typeface="Courier New" pitchFamily="49" charset="0"/>
                <a:ea typeface="msgothic" charset="0"/>
                <a:cs typeface="msgothic" charset="0"/>
              </a:rPr>
              <a:t> … </a:t>
            </a:r>
            <a:r>
              <a:rPr lang="en-GB" sz="1600" b="1" err="1">
                <a:solidFill>
                  <a:srgbClr val="C00000"/>
                </a:solidFill>
                <a:latin typeface="Courier New" pitchFamily="49" charset="0"/>
                <a:ea typeface="msgothic" charset="0"/>
                <a:cs typeface="msgothic" charset="0"/>
              </a:rPr>
              <a:t>random.o</a:t>
            </a:r>
            <a:endParaRPr lang="en-GB" sz="1600" b="1">
              <a:solidFill>
                <a:srgbClr val="C00000"/>
              </a:solidFill>
              <a:latin typeface="Courier New"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22" name="Text Box 26"/>
          <p:cNvSpPr txBox="1">
            <a:spLocks noChangeArrowheads="1"/>
          </p:cNvSpPr>
          <p:nvPr/>
        </p:nvSpPr>
        <p:spPr bwMode="auto">
          <a:xfrm>
            <a:off x="3886200" y="4654714"/>
            <a:ext cx="2971800" cy="3659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itchFamily="34" charset="0"/>
                <a:ea typeface="msgothic" charset="0"/>
                <a:cs typeface="msgothic" charset="0"/>
              </a:rPr>
              <a:t>C standard library</a:t>
            </a:r>
          </a:p>
        </p:txBody>
      </p:sp>
      <p:sp>
        <p:nvSpPr>
          <p:cNvPr id="28" name="Rectangle 2"/>
          <p:cNvSpPr txBox="1">
            <a:spLocks noChangeArrowheads="1"/>
          </p:cNvSpPr>
          <p:nvPr/>
        </p:nvSpPr>
        <p:spPr bwMode="auto">
          <a:xfrm>
            <a:off x="457200" y="5562600"/>
            <a:ext cx="8307387"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kern="0" err="1" smtClean="0">
                <a:latin typeface="Calibri" pitchFamily="34" charset="0"/>
              </a:rPr>
              <a:t>Archiver</a:t>
            </a:r>
            <a:r>
              <a:rPr lang="en-GB" sz="2000" kern="0" smtClean="0">
                <a:latin typeface="Calibri" pitchFamily="34" charset="0"/>
              </a:rPr>
              <a:t> allows incremental updates</a:t>
            </a:r>
          </a:p>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US" sz="2000" kern="0" smtClean="0">
                <a:latin typeface="Calibri" pitchFamily="34" charset="0"/>
              </a:rPr>
              <a:t>Recompile function that changes and replace .o file in archive.</a:t>
            </a:r>
          </a:p>
          <a:p>
            <a:pPr marL="342900" lvl="0" indent="-342900" eaLnBrk="1" hangingPunct="1">
              <a:spcBef>
                <a:spcPct val="20000"/>
              </a:spcBef>
              <a:buClr>
                <a:srgbClr val="990000"/>
              </a:buClr>
              <a:buSzPct val="60000"/>
              <a:buFont typeface="Wingdings 2" pitchFamily="18" charset="2"/>
              <a:buChar cha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kern="0" smtClean="0">
              <a:latin typeface="Calibri"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350838" y="3048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Commonly Used Libraries</a:t>
            </a:r>
          </a:p>
        </p:txBody>
      </p:sp>
      <p:sp>
        <p:nvSpPr>
          <p:cNvPr id="30722" name="Rectangle 2"/>
          <p:cNvSpPr>
            <a:spLocks noGrp="1" noChangeArrowheads="1"/>
          </p:cNvSpPr>
          <p:nvPr>
            <p:ph type="body" idx="1"/>
          </p:nvPr>
        </p:nvSpPr>
        <p:spPr>
          <a:xfrm>
            <a:off x="354012" y="1220788"/>
            <a:ext cx="8307387" cy="3152775"/>
          </a:xfrm>
          <a:ln/>
        </p:spPr>
        <p:txBody>
          <a:bodyPr/>
          <a:lstStyle/>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err="1">
                <a:latin typeface="Courier New" pitchFamily="49" charset="0"/>
              </a:rPr>
              <a:t>libc.a</a:t>
            </a:r>
            <a:r>
              <a:rPr lang="en-GB" sz="2000"/>
              <a:t> (the C standard library)</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smtClean="0"/>
              <a:t>4.6 MB archive </a:t>
            </a:r>
            <a:r>
              <a:rPr lang="en-GB" sz="1800"/>
              <a:t>of </a:t>
            </a:r>
            <a:r>
              <a:rPr lang="en-GB" sz="1800" smtClean="0"/>
              <a:t>1496 object </a:t>
            </a:r>
            <a:r>
              <a:rPr lang="en-GB" sz="1800"/>
              <a:t>files.</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I/O, memory allocation, signal handling, string handling, data and time, random numbers, integer math</a:t>
            </a:r>
          </a:p>
          <a:p>
            <a:pPr>
              <a:lnSpc>
                <a:spcPct val="80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2000" err="1">
                <a:latin typeface="Courier New" pitchFamily="49" charset="0"/>
              </a:rPr>
              <a:t>libm.a</a:t>
            </a:r>
            <a:r>
              <a:rPr lang="en-GB" sz="2000"/>
              <a:t> (the C math library)</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smtClean="0"/>
              <a:t>2 </a:t>
            </a:r>
            <a:r>
              <a:rPr lang="en-GB" sz="1800"/>
              <a:t>MB archive of </a:t>
            </a:r>
            <a:r>
              <a:rPr lang="en-GB" sz="1800" smtClean="0"/>
              <a:t>444 </a:t>
            </a:r>
            <a:r>
              <a:rPr lang="en-GB" sz="1800"/>
              <a:t>object files. </a:t>
            </a:r>
          </a:p>
          <a:p>
            <a:pPr lvl="1">
              <a:lnSpc>
                <a:spcPct val="88000"/>
              </a:lnSpc>
              <a:spcBef>
                <a:spcPts val="563"/>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z="1800"/>
              <a:t>floating point math (sin, </a:t>
            </a:r>
            <a:r>
              <a:rPr lang="en-GB" sz="1800" err="1"/>
              <a:t>cos</a:t>
            </a:r>
            <a:r>
              <a:rPr lang="en-GB" sz="1800"/>
              <a:t>, tan, log, exp, </a:t>
            </a:r>
            <a:r>
              <a:rPr lang="en-GB" sz="1800" err="1"/>
              <a:t>sqrt</a:t>
            </a:r>
            <a:r>
              <a:rPr lang="en-GB" sz="1800"/>
              <a:t>, …) 	</a:t>
            </a:r>
          </a:p>
          <a:p>
            <a:pPr>
              <a:lnSpc>
                <a:spcPct val="83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a:p>
          <a:p>
            <a:pPr>
              <a:lnSpc>
                <a:spcPct val="83000"/>
              </a:lnSpc>
              <a:spcBef>
                <a:spcPts val="1250"/>
              </a:spcBef>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sz="2000"/>
          </a:p>
        </p:txBody>
      </p:sp>
      <p:sp>
        <p:nvSpPr>
          <p:cNvPr id="30723" name="Text Box 3"/>
          <p:cNvSpPr txBox="1">
            <a:spLocks noChangeArrowheads="1"/>
          </p:cNvSpPr>
          <p:nvPr/>
        </p:nvSpPr>
        <p:spPr bwMode="auto">
          <a:xfrm>
            <a:off x="228600" y="3657600"/>
            <a:ext cx="4008126" cy="2872198"/>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ar</a:t>
            </a:r>
            <a:r>
              <a:rPr lang="en-GB" sz="1600" b="1" dirty="0">
                <a:latin typeface="Courier New" pitchFamily="49" charset="0"/>
                <a:ea typeface="msgothic" charset="0"/>
                <a:cs typeface="msgothic" charset="0"/>
              </a:rPr>
              <a:t> </a:t>
            </a:r>
            <a:r>
              <a:rPr lang="en-GB" sz="1600" b="1" dirty="0" smtClean="0">
                <a:latin typeface="Courier New" pitchFamily="49" charset="0"/>
                <a:ea typeface="msgothic" charset="0"/>
                <a:cs typeface="msgothic" charset="0"/>
              </a:rPr>
              <a:t>–t /</a:t>
            </a:r>
            <a:r>
              <a:rPr lang="en-GB" sz="1600" b="1" dirty="0" err="1" smtClean="0">
                <a:latin typeface="Courier New" pitchFamily="49" charset="0"/>
                <a:ea typeface="msgothic" charset="0"/>
                <a:cs typeface="msgothic" charset="0"/>
              </a:rPr>
              <a:t>usr</a:t>
            </a:r>
            <a:r>
              <a:rPr lang="en-GB" sz="1600" b="1" dirty="0" smtClean="0">
                <a:latin typeface="Courier New" pitchFamily="49" charset="0"/>
                <a:ea typeface="msgothic" charset="0"/>
                <a:cs typeface="msgothic" charset="0"/>
              </a:rPr>
              <a:t>/lib/</a:t>
            </a:r>
            <a:r>
              <a:rPr lang="en-GB" sz="1600" b="1" dirty="0" err="1" smtClean="0">
                <a:latin typeface="Courier New" pitchFamily="49" charset="0"/>
                <a:ea typeface="msgothic" charset="0"/>
                <a:cs typeface="msgothic" charset="0"/>
              </a:rPr>
              <a:t>libc.a</a:t>
            </a:r>
            <a:r>
              <a:rPr lang="en-GB" sz="1600" b="1" dirty="0" smtClean="0">
                <a:latin typeface="Courier New" pitchFamily="49" charset="0"/>
                <a:ea typeface="msgothic" charset="0"/>
                <a:cs typeface="msgothic" charset="0"/>
              </a:rPr>
              <a:t> </a:t>
            </a:r>
            <a:r>
              <a:rPr lang="en-GB" sz="1600" b="1" dirty="0">
                <a:latin typeface="Courier New" pitchFamily="49" charset="0"/>
                <a:ea typeface="msgothic" charset="0"/>
                <a:cs typeface="msgothic" charset="0"/>
              </a:rPr>
              <a:t>|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fork.o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fprintf.o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fpu_control.o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fputc.o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freopen.o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fscanf.o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fseek.o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fstab.o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p:txBody>
      </p:sp>
      <p:sp>
        <p:nvSpPr>
          <p:cNvPr id="30724" name="Text Box 4"/>
          <p:cNvSpPr txBox="1">
            <a:spLocks noChangeArrowheads="1"/>
          </p:cNvSpPr>
          <p:nvPr/>
        </p:nvSpPr>
        <p:spPr bwMode="auto">
          <a:xfrm>
            <a:off x="4754874" y="3677347"/>
            <a:ext cx="4008126" cy="2872198"/>
          </a:xfrm>
          <a:prstGeom prst="rect">
            <a:avLst/>
          </a:prstGeom>
          <a:solidFill>
            <a:srgbClr val="E6E6E6"/>
          </a:solidFill>
          <a:ln w="324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 </a:t>
            </a:r>
            <a:r>
              <a:rPr lang="en-GB" sz="1600" b="1" dirty="0" err="1">
                <a:latin typeface="Courier New" pitchFamily="49" charset="0"/>
                <a:ea typeface="msgothic" charset="0"/>
                <a:cs typeface="msgothic" charset="0"/>
              </a:rPr>
              <a:t>ar</a:t>
            </a:r>
            <a:r>
              <a:rPr lang="en-GB" sz="1600" b="1" dirty="0">
                <a:latin typeface="Courier New" pitchFamily="49" charset="0"/>
                <a:ea typeface="msgothic" charset="0"/>
                <a:cs typeface="msgothic" charset="0"/>
              </a:rPr>
              <a:t> </a:t>
            </a:r>
            <a:r>
              <a:rPr lang="en-GB" sz="1600" b="1" dirty="0" smtClean="0">
                <a:latin typeface="Courier New" pitchFamily="49" charset="0"/>
                <a:ea typeface="msgothic" charset="0"/>
                <a:cs typeface="msgothic" charset="0"/>
              </a:rPr>
              <a:t>–t /</a:t>
            </a:r>
            <a:r>
              <a:rPr lang="en-GB" sz="1600" dirty="0" err="1" smtClean="0">
                <a:latin typeface="Courier New" pitchFamily="49" charset="0"/>
                <a:ea typeface="msgothic" charset="0"/>
                <a:cs typeface="msgothic" charset="0"/>
              </a:rPr>
              <a:t>usr</a:t>
            </a:r>
            <a:r>
              <a:rPr lang="en-GB" sz="1600" dirty="0" smtClean="0">
                <a:latin typeface="Courier New" pitchFamily="49" charset="0"/>
                <a:ea typeface="msgothic" charset="0"/>
                <a:cs typeface="msgothic" charset="0"/>
              </a:rPr>
              <a:t>/lib/</a:t>
            </a:r>
            <a:r>
              <a:rPr lang="en-GB" sz="1600" b="1" dirty="0" err="1" smtClean="0">
                <a:latin typeface="Courier New" pitchFamily="49" charset="0"/>
                <a:ea typeface="msgothic" charset="0"/>
                <a:cs typeface="msgothic" charset="0"/>
              </a:rPr>
              <a:t>libm.a</a:t>
            </a:r>
            <a:r>
              <a:rPr lang="en-GB" sz="1600" b="1" dirty="0" smtClean="0">
                <a:latin typeface="Courier New" pitchFamily="49" charset="0"/>
                <a:ea typeface="msgothic" charset="0"/>
                <a:cs typeface="msgothic" charset="0"/>
              </a:rPr>
              <a:t> </a:t>
            </a:r>
            <a:r>
              <a:rPr lang="en-GB" sz="1600" b="1" dirty="0">
                <a:latin typeface="Courier New" pitchFamily="49" charset="0"/>
                <a:ea typeface="msgothic" charset="0"/>
                <a:cs typeface="msgothic" charset="0"/>
              </a:rPr>
              <a:t>| sort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e_acoshl.o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e_acosl.o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e_asinf.o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e_asinl.o</a:t>
            </a:r>
            <a:r>
              <a:rPr lang="en-GB" sz="1600" b="1" dirty="0">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smtClean="0"/>
              <a:t>Why Linkers? (cont)</a:t>
            </a:r>
            <a:endParaRPr lang="en-US"/>
          </a:p>
        </p:txBody>
      </p:sp>
      <p:sp>
        <p:nvSpPr>
          <p:cNvPr id="281603" name="Rectangle 3"/>
          <p:cNvSpPr>
            <a:spLocks noGrp="1" noChangeArrowheads="1"/>
          </p:cNvSpPr>
          <p:nvPr>
            <p:ph type="body" idx="1"/>
          </p:nvPr>
        </p:nvSpPr>
        <p:spPr/>
        <p:txBody>
          <a:bodyPr/>
          <a:lstStyle/>
          <a:p>
            <a:r>
              <a:rPr lang="en-US" dirty="0" smtClean="0"/>
              <a:t>Reason 2: Efficiency</a:t>
            </a:r>
          </a:p>
          <a:p>
            <a:pPr lvl="1"/>
            <a:r>
              <a:rPr lang="en-US" dirty="0" smtClean="0"/>
              <a:t>Time: Separate compilation</a:t>
            </a:r>
          </a:p>
          <a:p>
            <a:pPr lvl="2"/>
            <a:r>
              <a:rPr lang="en-US" dirty="0" smtClean="0"/>
              <a:t>Change one source file, compile, and then relink.</a:t>
            </a:r>
          </a:p>
          <a:p>
            <a:pPr lvl="2"/>
            <a:r>
              <a:rPr lang="en-US" dirty="0" smtClean="0"/>
              <a:t>No need to recompile other source files.</a:t>
            </a:r>
          </a:p>
          <a:p>
            <a:pPr lvl="2"/>
            <a:r>
              <a:rPr lang="en-US" dirty="0" smtClean="0"/>
              <a:t>Can compile multiple files concurrently.</a:t>
            </a:r>
          </a:p>
          <a:p>
            <a:pPr lvl="1"/>
            <a:r>
              <a:rPr lang="en-US" dirty="0" smtClean="0"/>
              <a:t>Space: Libraries </a:t>
            </a:r>
          </a:p>
          <a:p>
            <a:pPr lvl="2"/>
            <a:r>
              <a:rPr lang="en-US" dirty="0" smtClean="0"/>
              <a:t>Common functions can be aggregated into a single file...</a:t>
            </a:r>
          </a:p>
          <a:p>
            <a:pPr lvl="2"/>
            <a:r>
              <a:rPr lang="en-US" b="1" dirty="0" smtClean="0"/>
              <a:t>Option 1: </a:t>
            </a:r>
            <a:r>
              <a:rPr lang="en-US" b="1" i="1" dirty="0" smtClean="0"/>
              <a:t>Static Linking</a:t>
            </a:r>
          </a:p>
          <a:p>
            <a:pPr lvl="3"/>
            <a:r>
              <a:rPr lang="en-US" dirty="0" smtClean="0"/>
              <a:t>Executable files and running memory images contain only the library code they actually use</a:t>
            </a:r>
          </a:p>
          <a:p>
            <a:pPr lvl="2"/>
            <a:r>
              <a:rPr lang="en-US" b="1" dirty="0" smtClean="0"/>
              <a:t>Option 2: </a:t>
            </a:r>
            <a:r>
              <a:rPr lang="en-US" b="1" i="1" dirty="0" smtClean="0"/>
              <a:t>Dynamic linking</a:t>
            </a:r>
          </a:p>
          <a:p>
            <a:pPr lvl="3"/>
            <a:r>
              <a:rPr lang="en-US" dirty="0" smtClean="0"/>
              <a:t>Executable files contain </a:t>
            </a:r>
            <a:r>
              <a:rPr lang="en-US" b="1" dirty="0" smtClean="0">
                <a:solidFill>
                  <a:srgbClr val="FF0000"/>
                </a:solidFill>
              </a:rPr>
              <a:t>no library code</a:t>
            </a:r>
          </a:p>
          <a:p>
            <a:pPr lvl="3"/>
            <a:r>
              <a:rPr lang="en-US" dirty="0" smtClean="0"/>
              <a:t>During execution, </a:t>
            </a:r>
            <a:r>
              <a:rPr lang="en-US" b="1" dirty="0" smtClean="0">
                <a:solidFill>
                  <a:srgbClr val="FF0000"/>
                </a:solidFill>
              </a:rPr>
              <a:t>single copy of library code </a:t>
            </a:r>
            <a:r>
              <a:rPr lang="en-US" dirty="0" smtClean="0"/>
              <a:t>can be shared across all executing processes</a:t>
            </a:r>
          </a:p>
          <a:p>
            <a:pPr marL="1371600" lvl="3" indent="0">
              <a:buNone/>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962400" y="838200"/>
            <a:ext cx="4876800" cy="5334000"/>
          </a:xfrm>
          <a:prstGeom prst="rect">
            <a:avLst/>
          </a:prstGeom>
          <a:solidFill>
            <a:schemeClr val="bg1">
              <a:lumMod val="75000"/>
            </a:schemeClr>
          </a:solidFill>
          <a:ln w="3240">
            <a:solidFill>
              <a:srgbClr val="000066"/>
            </a:solidFill>
            <a:miter lim="800000"/>
            <a:headEnd/>
            <a:tailEnd/>
          </a:ln>
          <a:effectLst/>
        </p:spPr>
        <p:txBody>
          <a:bodyPr wrap="square" lIns="90000" tIns="46800" rIns="90000" bIns="46800">
            <a:noAutofit/>
          </a:bodyPr>
          <a:lstStyle/>
          <a:p>
            <a:endParaRPr lang="is-IS" sz="1600" dirty="0">
              <a:solidFill>
                <a:srgbClr val="000000"/>
              </a:solidFill>
              <a:latin typeface="Courier New"/>
              <a:cs typeface="Courier New"/>
            </a:endParaRPr>
          </a:p>
        </p:txBody>
      </p:sp>
      <p:sp>
        <p:nvSpPr>
          <p:cNvPr id="2" name="Title 1"/>
          <p:cNvSpPr>
            <a:spLocks noGrp="1"/>
          </p:cNvSpPr>
          <p:nvPr>
            <p:ph type="title"/>
          </p:nvPr>
        </p:nvSpPr>
        <p:spPr>
          <a:xfrm>
            <a:off x="357019" y="435678"/>
            <a:ext cx="3452982" cy="1240722"/>
          </a:xfrm>
        </p:spPr>
        <p:txBody>
          <a:bodyPr/>
          <a:lstStyle/>
          <a:p>
            <a:r>
              <a:rPr lang="en-US" smtClean="0"/>
              <a:t>Linking with Static Libraries</a:t>
            </a:r>
            <a:endParaRPr lang="en-US"/>
          </a:p>
        </p:txBody>
      </p:sp>
      <p:sp>
        <p:nvSpPr>
          <p:cNvPr id="4" name="Rectangle 2"/>
          <p:cNvSpPr>
            <a:spLocks noChangeArrowheads="1"/>
          </p:cNvSpPr>
          <p:nvPr/>
        </p:nvSpPr>
        <p:spPr bwMode="auto">
          <a:xfrm>
            <a:off x="216694" y="2020989"/>
            <a:ext cx="3517106" cy="3787833"/>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smtClean="0">
                <a:solidFill>
                  <a:srgbClr val="926492"/>
                </a:solidFill>
                <a:latin typeface="Courier New"/>
                <a:cs typeface="Courier New"/>
              </a:rPr>
              <a:t>#</a:t>
            </a:r>
            <a:r>
              <a:rPr lang="en-US" sz="1600">
                <a:solidFill>
                  <a:srgbClr val="926492"/>
                </a:solidFill>
                <a:latin typeface="Courier New"/>
                <a:cs typeface="Courier New"/>
              </a:rPr>
              <a:t>include</a:t>
            </a:r>
            <a:r>
              <a:rPr lang="en-US" sz="1600">
                <a:solidFill>
                  <a:srgbClr val="000000"/>
                </a:solidFill>
                <a:latin typeface="Courier New"/>
                <a:cs typeface="Courier New"/>
              </a:rPr>
              <a:t> </a:t>
            </a:r>
            <a:r>
              <a:rPr lang="en-US" sz="1600">
                <a:solidFill>
                  <a:srgbClr val="9D206F"/>
                </a:solidFill>
                <a:latin typeface="Courier New"/>
                <a:cs typeface="Courier New"/>
              </a:rPr>
              <a:t>&lt;</a:t>
            </a:r>
            <a:r>
              <a:rPr lang="en-US" sz="1600" err="1">
                <a:solidFill>
                  <a:srgbClr val="9D206F"/>
                </a:solidFill>
                <a:latin typeface="Courier New"/>
                <a:cs typeface="Courier New"/>
              </a:rPr>
              <a:t>stdio.h</a:t>
            </a:r>
            <a:r>
              <a:rPr lang="en-US" sz="1600">
                <a:solidFill>
                  <a:srgbClr val="9D206F"/>
                </a:solidFill>
                <a:latin typeface="Courier New"/>
                <a:cs typeface="Courier New"/>
              </a:rPr>
              <a:t>&gt;</a:t>
            </a:r>
            <a:endParaRPr lang="en-US" sz="1600">
              <a:solidFill>
                <a:srgbClr val="000000"/>
              </a:solidFill>
              <a:latin typeface="Courier New"/>
              <a:cs typeface="Courier New"/>
            </a:endParaRPr>
          </a:p>
          <a:p>
            <a:r>
              <a:rPr lang="en-US" sz="1600">
                <a:solidFill>
                  <a:srgbClr val="926492"/>
                </a:solidFill>
                <a:latin typeface="Courier New"/>
                <a:cs typeface="Courier New"/>
              </a:rPr>
              <a:t>#include</a:t>
            </a:r>
            <a:r>
              <a:rPr lang="en-US" sz="1600">
                <a:solidFill>
                  <a:srgbClr val="000000"/>
                </a:solidFill>
                <a:latin typeface="Courier New"/>
                <a:cs typeface="Courier New"/>
              </a:rPr>
              <a:t> </a:t>
            </a:r>
            <a:r>
              <a:rPr lang="en-US" sz="1600">
                <a:solidFill>
                  <a:srgbClr val="9D206F"/>
                </a:solidFill>
                <a:latin typeface="Courier New"/>
                <a:cs typeface="Courier New"/>
              </a:rPr>
              <a:t>"</a:t>
            </a:r>
            <a:r>
              <a:rPr lang="en-US" sz="1600" err="1">
                <a:solidFill>
                  <a:srgbClr val="9D206F"/>
                </a:solidFill>
                <a:latin typeface="Courier New"/>
                <a:cs typeface="Courier New"/>
              </a:rPr>
              <a:t>vector.h</a:t>
            </a:r>
            <a:r>
              <a:rPr lang="en-US" sz="1600">
                <a:solidFill>
                  <a:srgbClr val="9D206F"/>
                </a:solidFill>
                <a:latin typeface="Courier New"/>
                <a:cs typeface="Courier New"/>
              </a:rPr>
              <a:t>"</a:t>
            </a:r>
            <a:endParaRPr lang="en-US" sz="1600">
              <a:solidFill>
                <a:srgbClr val="000000"/>
              </a:solidFill>
              <a:latin typeface="Courier New"/>
              <a:cs typeface="Courier New"/>
            </a:endParaRPr>
          </a:p>
          <a:p>
            <a:endParaRPr lang="en-US" sz="1600">
              <a:solidFill>
                <a:srgbClr val="000000"/>
              </a:solidFill>
              <a:latin typeface="Courier New"/>
              <a:cs typeface="Courier New"/>
            </a:endParaRPr>
          </a:p>
          <a:p>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x</a:t>
            </a:r>
            <a:r>
              <a:rPr lang="fr-FR" sz="1600">
                <a:solidFill>
                  <a:srgbClr val="000000"/>
                </a:solidFill>
                <a:latin typeface="Courier New"/>
                <a:cs typeface="Courier New"/>
              </a:rPr>
              <a:t>[2] = {1, 2};</a:t>
            </a:r>
          </a:p>
          <a:p>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y</a:t>
            </a:r>
            <a:r>
              <a:rPr lang="fr-FR" sz="1600">
                <a:solidFill>
                  <a:srgbClr val="000000"/>
                </a:solidFill>
                <a:latin typeface="Courier New"/>
                <a:cs typeface="Courier New"/>
              </a:rPr>
              <a:t>[2] = {3, 4};</a:t>
            </a:r>
          </a:p>
          <a:p>
            <a:r>
              <a:rPr lang="nl-NL" sz="1600">
                <a:solidFill>
                  <a:srgbClr val="2D961E"/>
                </a:solidFill>
                <a:latin typeface="Courier New"/>
                <a:cs typeface="Courier New"/>
              </a:rPr>
              <a:t>int</a:t>
            </a:r>
            <a:r>
              <a:rPr lang="nl-NL" sz="1600">
                <a:solidFill>
                  <a:srgbClr val="000000"/>
                </a:solidFill>
                <a:latin typeface="Courier New"/>
                <a:cs typeface="Courier New"/>
              </a:rPr>
              <a:t> </a:t>
            </a:r>
            <a:r>
              <a:rPr lang="nl-NL" sz="1600" err="1">
                <a:solidFill>
                  <a:srgbClr val="C1651C"/>
                </a:solidFill>
                <a:latin typeface="Courier New"/>
                <a:cs typeface="Courier New"/>
              </a:rPr>
              <a:t>z</a:t>
            </a:r>
            <a:r>
              <a:rPr lang="nl-NL" sz="1600">
                <a:solidFill>
                  <a:srgbClr val="000000"/>
                </a:solidFill>
                <a:latin typeface="Courier New"/>
                <a:cs typeface="Courier New"/>
              </a:rPr>
              <a:t>[2];</a:t>
            </a:r>
          </a:p>
          <a:p>
            <a:endParaRPr lang="nl-NL" sz="1600">
              <a:solidFill>
                <a:srgbClr val="000000"/>
              </a:solidFill>
              <a:latin typeface="Courier New"/>
              <a:cs typeface="Courier New"/>
            </a:endParaRPr>
          </a:p>
          <a:p>
            <a:r>
              <a:rPr lang="nl-NL" sz="1600">
                <a:solidFill>
                  <a:srgbClr val="2D961E"/>
                </a:solidFill>
                <a:latin typeface="Courier New"/>
                <a:cs typeface="Courier New"/>
              </a:rPr>
              <a:t>int</a:t>
            </a:r>
            <a:r>
              <a:rPr lang="nl-NL" sz="1600">
                <a:solidFill>
                  <a:srgbClr val="000000"/>
                </a:solidFill>
                <a:latin typeface="Courier New"/>
                <a:cs typeface="Courier New"/>
              </a:rPr>
              <a:t> </a:t>
            </a:r>
            <a:r>
              <a:rPr lang="nl-NL" sz="1600" smtClean="0">
                <a:solidFill>
                  <a:srgbClr val="4A00FF"/>
                </a:solidFill>
                <a:latin typeface="Courier New"/>
                <a:cs typeface="Courier New"/>
              </a:rPr>
              <a:t>main</a:t>
            </a:r>
            <a:r>
              <a:rPr lang="nl-NL" sz="1600" smtClean="0">
                <a:solidFill>
                  <a:srgbClr val="000000"/>
                </a:solidFill>
                <a:latin typeface="Courier New"/>
                <a:cs typeface="Courier New"/>
              </a:rPr>
              <a:t>(int argc, char** argv)</a:t>
            </a:r>
            <a:endParaRPr lang="nl-NL" sz="1600">
              <a:solidFill>
                <a:srgbClr val="000000"/>
              </a:solidFill>
              <a:latin typeface="Courier New"/>
              <a:cs typeface="Courier New"/>
            </a:endParaRPr>
          </a:p>
          <a:p>
            <a:r>
              <a:rPr lang="nl-NL" sz="1600">
                <a:solidFill>
                  <a:srgbClr val="000000"/>
                </a:solidFill>
                <a:latin typeface="Courier New"/>
                <a:cs typeface="Courier New"/>
              </a:rPr>
              <a:t>{</a:t>
            </a:r>
          </a:p>
          <a:p>
            <a:r>
              <a:rPr lang="en-US" sz="1600">
                <a:solidFill>
                  <a:srgbClr val="000000"/>
                </a:solidFill>
                <a:latin typeface="Courier New"/>
                <a:cs typeface="Courier New"/>
              </a:rPr>
              <a:t>    </a:t>
            </a:r>
            <a:r>
              <a:rPr lang="en-US" sz="1600" err="1">
                <a:solidFill>
                  <a:srgbClr val="000000"/>
                </a:solidFill>
                <a:latin typeface="Courier New"/>
                <a:cs typeface="Courier New"/>
              </a:rPr>
              <a:t>addvec</a:t>
            </a:r>
            <a:r>
              <a:rPr lang="en-US" sz="1600">
                <a:solidFill>
                  <a:srgbClr val="000000"/>
                </a:solidFill>
                <a:latin typeface="Courier New"/>
                <a:cs typeface="Courier New"/>
              </a:rPr>
              <a:t>(x, y, z, 2);</a:t>
            </a:r>
          </a:p>
          <a:p>
            <a:r>
              <a:rPr lang="ro-RO" sz="1600">
                <a:solidFill>
                  <a:srgbClr val="000000"/>
                </a:solidFill>
                <a:latin typeface="Courier New"/>
                <a:cs typeface="Courier New"/>
              </a:rPr>
              <a:t>    printf(</a:t>
            </a:r>
            <a:r>
              <a:rPr lang="ro-RO" sz="1600">
                <a:solidFill>
                  <a:srgbClr val="9D206F"/>
                </a:solidFill>
                <a:latin typeface="Courier New"/>
                <a:cs typeface="Courier New"/>
              </a:rPr>
              <a:t>"z = [%d %d]\</a:t>
            </a:r>
            <a:r>
              <a:rPr lang="ro-RO" sz="1600" smtClean="0">
                <a:solidFill>
                  <a:srgbClr val="9D206F"/>
                </a:solidFill>
                <a:latin typeface="Courier New"/>
                <a:cs typeface="Courier New"/>
              </a:rPr>
              <a:t>n”</a:t>
            </a:r>
            <a:r>
              <a:rPr lang="ro-RO" sz="1600" smtClean="0">
                <a:solidFill>
                  <a:srgbClr val="000000"/>
                </a:solidFill>
                <a:latin typeface="Courier New"/>
                <a:cs typeface="Courier New"/>
              </a:rPr>
              <a:t>,</a:t>
            </a:r>
          </a:p>
          <a:p>
            <a:r>
              <a:rPr lang="ro-RO" sz="1600">
                <a:solidFill>
                  <a:srgbClr val="000000"/>
                </a:solidFill>
                <a:latin typeface="Courier New"/>
                <a:cs typeface="Courier New"/>
              </a:rPr>
              <a:t> </a:t>
            </a:r>
            <a:r>
              <a:rPr lang="ro-RO" sz="1600" smtClean="0">
                <a:solidFill>
                  <a:srgbClr val="000000"/>
                </a:solidFill>
                <a:latin typeface="Courier New"/>
                <a:cs typeface="Courier New"/>
              </a:rPr>
              <a:t>          </a:t>
            </a:r>
            <a:r>
              <a:rPr lang="ro-RO" sz="1600">
                <a:solidFill>
                  <a:srgbClr val="000000"/>
                </a:solidFill>
                <a:latin typeface="Courier New"/>
                <a:cs typeface="Courier New"/>
              </a:rPr>
              <a:t>z[0], z[1]);</a:t>
            </a:r>
          </a:p>
          <a:p>
            <a:r>
              <a:rPr lang="is-IS" sz="1600">
                <a:solidFill>
                  <a:srgbClr val="000000"/>
                </a:solidFill>
                <a:latin typeface="Courier New"/>
                <a:cs typeface="Courier New"/>
              </a:rPr>
              <a:t>    </a:t>
            </a:r>
            <a:r>
              <a:rPr lang="is-IS" sz="1600">
                <a:solidFill>
                  <a:srgbClr val="C200FF"/>
                </a:solidFill>
                <a:latin typeface="Courier New"/>
                <a:cs typeface="Courier New"/>
              </a:rPr>
              <a:t>return</a:t>
            </a:r>
            <a:r>
              <a:rPr lang="is-IS" sz="1600">
                <a:solidFill>
                  <a:srgbClr val="000000"/>
                </a:solidFill>
                <a:latin typeface="Courier New"/>
                <a:cs typeface="Courier New"/>
              </a:rPr>
              <a:t> 0;</a:t>
            </a:r>
          </a:p>
          <a:p>
            <a:r>
              <a:rPr lang="is-IS" sz="1600">
                <a:solidFill>
                  <a:srgbClr val="000000"/>
                </a:solidFill>
                <a:latin typeface="Courier New"/>
                <a:cs typeface="Courier New"/>
              </a:rPr>
              <a:t>}</a:t>
            </a:r>
          </a:p>
        </p:txBody>
      </p:sp>
      <p:sp>
        <p:nvSpPr>
          <p:cNvPr id="5" name="Rectangle 3"/>
          <p:cNvSpPr>
            <a:spLocks noChangeArrowheads="1"/>
          </p:cNvSpPr>
          <p:nvPr/>
        </p:nvSpPr>
        <p:spPr bwMode="auto">
          <a:xfrm>
            <a:off x="2604184" y="5257800"/>
            <a:ext cx="1205816"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smtClean="0">
                <a:solidFill>
                  <a:schemeClr val="tx1">
                    <a:lumMod val="50000"/>
                    <a:lumOff val="50000"/>
                  </a:schemeClr>
                </a:solidFill>
                <a:latin typeface="Courier New" pitchFamily="49" charset="0"/>
                <a:ea typeface="msgothic" charset="0"/>
                <a:cs typeface="msgothic" charset="0"/>
              </a:rPr>
              <a:t>main2.c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6" name="Rectangle 2"/>
          <p:cNvSpPr>
            <a:spLocks noChangeArrowheads="1"/>
          </p:cNvSpPr>
          <p:nvPr/>
        </p:nvSpPr>
        <p:spPr bwMode="auto">
          <a:xfrm>
            <a:off x="4169138" y="1817132"/>
            <a:ext cx="4441462" cy="1818063"/>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smtClean="0">
                <a:solidFill>
                  <a:srgbClr val="2D961E"/>
                </a:solidFill>
                <a:latin typeface="Courier New"/>
                <a:cs typeface="Courier New"/>
              </a:rPr>
              <a:t>void</a:t>
            </a:r>
            <a:r>
              <a:rPr lang="en-US" sz="1600" smtClean="0">
                <a:solidFill>
                  <a:srgbClr val="000000"/>
                </a:solidFill>
                <a:latin typeface="Courier New"/>
                <a:cs typeface="Courier New"/>
              </a:rPr>
              <a:t> </a:t>
            </a:r>
            <a:r>
              <a:rPr lang="en-US" sz="1600" err="1">
                <a:solidFill>
                  <a:srgbClr val="4A00FF"/>
                </a:solidFill>
                <a:latin typeface="Courier New"/>
                <a:cs typeface="Courier New"/>
              </a:rPr>
              <a:t>addvec</a:t>
            </a:r>
            <a:r>
              <a:rPr lang="en-US" sz="1600">
                <a:solidFill>
                  <a:srgbClr val="000000"/>
                </a:solidFill>
                <a:latin typeface="Courier New"/>
                <a:cs typeface="Courier New"/>
              </a:rPr>
              <a:t>(</a:t>
            </a:r>
            <a:r>
              <a:rPr lang="en-US" sz="1600" err="1">
                <a:solidFill>
                  <a:srgbClr val="2D961E"/>
                </a:solidFill>
                <a:latin typeface="Courier New"/>
                <a:cs typeface="Courier New"/>
              </a:rPr>
              <a:t>int</a:t>
            </a:r>
            <a:r>
              <a:rPr lang="en-US" sz="1600">
                <a:solidFill>
                  <a:srgbClr val="000000"/>
                </a:solidFill>
                <a:latin typeface="Courier New"/>
                <a:cs typeface="Courier New"/>
              </a:rPr>
              <a:t> *</a:t>
            </a:r>
            <a:r>
              <a:rPr lang="en-US" sz="1600">
                <a:solidFill>
                  <a:srgbClr val="C1651C"/>
                </a:solidFill>
                <a:latin typeface="Courier New"/>
                <a:cs typeface="Courier New"/>
              </a:rPr>
              <a:t>x</a:t>
            </a:r>
            <a:r>
              <a:rPr lang="en-US" sz="1600">
                <a:solidFill>
                  <a:srgbClr val="000000"/>
                </a:solidFill>
                <a:latin typeface="Courier New"/>
                <a:cs typeface="Courier New"/>
              </a:rPr>
              <a:t>, </a:t>
            </a:r>
            <a:r>
              <a:rPr lang="en-US" sz="1600" err="1">
                <a:solidFill>
                  <a:srgbClr val="2D961E"/>
                </a:solidFill>
                <a:latin typeface="Courier New"/>
                <a:cs typeface="Courier New"/>
              </a:rPr>
              <a:t>int</a:t>
            </a:r>
            <a:r>
              <a:rPr lang="en-US" sz="1600">
                <a:solidFill>
                  <a:srgbClr val="000000"/>
                </a:solidFill>
                <a:latin typeface="Courier New"/>
                <a:cs typeface="Courier New"/>
              </a:rPr>
              <a:t> *</a:t>
            </a:r>
            <a:r>
              <a:rPr lang="en-US" sz="1600">
                <a:solidFill>
                  <a:srgbClr val="C1651C"/>
                </a:solidFill>
                <a:latin typeface="Courier New"/>
                <a:cs typeface="Courier New"/>
              </a:rPr>
              <a:t>y</a:t>
            </a:r>
            <a:r>
              <a:rPr lang="en-US" sz="1600">
                <a:solidFill>
                  <a:srgbClr val="000000"/>
                </a:solidFill>
                <a:latin typeface="Courier New"/>
                <a:cs typeface="Courier New"/>
              </a:rPr>
              <a:t>,</a:t>
            </a:r>
          </a:p>
          <a:p>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z</a:t>
            </a:r>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n</a:t>
            </a:r>
            <a:r>
              <a:rPr lang="fr-FR" sz="1600" smtClean="0">
                <a:solidFill>
                  <a:srgbClr val="000000"/>
                </a:solidFill>
                <a:latin typeface="Courier New"/>
                <a:cs typeface="Courier New"/>
              </a:rPr>
              <a:t>) {</a:t>
            </a:r>
            <a:endParaRPr lang="fr-FR" sz="1600">
              <a:solidFill>
                <a:srgbClr val="000000"/>
              </a:solidFill>
              <a:latin typeface="Courier New"/>
              <a:cs typeface="Courier New"/>
            </a:endParaRPr>
          </a:p>
          <a:p>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i</a:t>
            </a:r>
            <a:r>
              <a:rPr lang="fr-FR" sz="1600" smtClean="0">
                <a:solidFill>
                  <a:srgbClr val="000000"/>
                </a:solidFill>
                <a:latin typeface="Courier New"/>
                <a:cs typeface="Courier New"/>
              </a:rPr>
              <a:t>;</a:t>
            </a:r>
          </a:p>
          <a:p>
            <a:endParaRPr lang="en-US" sz="1600">
              <a:solidFill>
                <a:srgbClr val="000000"/>
              </a:solidFill>
              <a:latin typeface="Courier New"/>
              <a:cs typeface="Courier New"/>
            </a:endParaRPr>
          </a:p>
          <a:p>
            <a:r>
              <a:rPr lang="en-US" sz="1600" smtClean="0">
                <a:solidFill>
                  <a:srgbClr val="000000"/>
                </a:solidFill>
                <a:latin typeface="Courier New"/>
                <a:cs typeface="Courier New"/>
              </a:rPr>
              <a:t>    </a:t>
            </a:r>
            <a:r>
              <a:rPr lang="da-DK" sz="1600" smtClean="0">
                <a:solidFill>
                  <a:srgbClr val="C200FF"/>
                </a:solidFill>
                <a:latin typeface="Courier New"/>
                <a:cs typeface="Courier New"/>
              </a:rPr>
              <a:t>for</a:t>
            </a:r>
            <a:r>
              <a:rPr lang="da-DK" sz="1600" smtClean="0">
                <a:solidFill>
                  <a:srgbClr val="000000"/>
                </a:solidFill>
                <a:latin typeface="Courier New"/>
                <a:cs typeface="Courier New"/>
              </a:rPr>
              <a:t> </a:t>
            </a:r>
            <a:r>
              <a:rPr lang="da-DK" sz="1600">
                <a:solidFill>
                  <a:srgbClr val="000000"/>
                </a:solidFill>
                <a:latin typeface="Courier New"/>
                <a:cs typeface="Courier New"/>
              </a:rPr>
              <a:t>(i = 0; i &lt; n; i++)</a:t>
            </a:r>
          </a:p>
          <a:p>
            <a:r>
              <a:rPr lang="es-ES_tradnl" sz="1600">
                <a:solidFill>
                  <a:srgbClr val="000000"/>
                </a:solidFill>
                <a:latin typeface="Courier New"/>
                <a:cs typeface="Courier New"/>
              </a:rPr>
              <a:t>        z[i] = x[i] + y[i];</a:t>
            </a:r>
          </a:p>
          <a:p>
            <a:r>
              <a:rPr lang="es-ES_tradnl" sz="1600">
                <a:solidFill>
                  <a:srgbClr val="000000"/>
                </a:solidFill>
                <a:latin typeface="Courier New"/>
                <a:cs typeface="Courier New"/>
              </a:rPr>
              <a:t>}</a:t>
            </a:r>
            <a:endParaRPr lang="is-IS" sz="1600">
              <a:solidFill>
                <a:srgbClr val="000000"/>
              </a:solidFill>
              <a:latin typeface="Courier New"/>
              <a:cs typeface="Courier New"/>
            </a:endParaRPr>
          </a:p>
        </p:txBody>
      </p:sp>
      <p:sp>
        <p:nvSpPr>
          <p:cNvPr id="7" name="Rectangle 2"/>
          <p:cNvSpPr>
            <a:spLocks noChangeArrowheads="1"/>
          </p:cNvSpPr>
          <p:nvPr/>
        </p:nvSpPr>
        <p:spPr bwMode="auto">
          <a:xfrm>
            <a:off x="4169138" y="3774995"/>
            <a:ext cx="4441462" cy="2064284"/>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smtClean="0">
                <a:solidFill>
                  <a:srgbClr val="2D961E"/>
                </a:solidFill>
                <a:latin typeface="Courier New"/>
                <a:cs typeface="Courier New"/>
              </a:rPr>
              <a:t>void</a:t>
            </a:r>
            <a:r>
              <a:rPr lang="en-US" sz="1600" smtClean="0">
                <a:solidFill>
                  <a:srgbClr val="000000"/>
                </a:solidFill>
                <a:latin typeface="Courier New"/>
                <a:cs typeface="Courier New"/>
              </a:rPr>
              <a:t> </a:t>
            </a:r>
            <a:r>
              <a:rPr lang="en-US" sz="1600" err="1">
                <a:solidFill>
                  <a:srgbClr val="4A00FF"/>
                </a:solidFill>
                <a:latin typeface="Courier New"/>
                <a:cs typeface="Courier New"/>
              </a:rPr>
              <a:t>multvec</a:t>
            </a:r>
            <a:r>
              <a:rPr lang="en-US" sz="1600">
                <a:solidFill>
                  <a:srgbClr val="000000"/>
                </a:solidFill>
                <a:latin typeface="Courier New"/>
                <a:cs typeface="Courier New"/>
              </a:rPr>
              <a:t>(</a:t>
            </a:r>
            <a:r>
              <a:rPr lang="en-US" sz="1600" err="1">
                <a:solidFill>
                  <a:srgbClr val="2D961E"/>
                </a:solidFill>
                <a:latin typeface="Courier New"/>
                <a:cs typeface="Courier New"/>
              </a:rPr>
              <a:t>int</a:t>
            </a:r>
            <a:r>
              <a:rPr lang="en-US" sz="1600">
                <a:solidFill>
                  <a:srgbClr val="000000"/>
                </a:solidFill>
                <a:latin typeface="Courier New"/>
                <a:cs typeface="Courier New"/>
              </a:rPr>
              <a:t> *</a:t>
            </a:r>
            <a:r>
              <a:rPr lang="en-US" sz="1600">
                <a:solidFill>
                  <a:srgbClr val="C1651C"/>
                </a:solidFill>
                <a:latin typeface="Courier New"/>
                <a:cs typeface="Courier New"/>
              </a:rPr>
              <a:t>x</a:t>
            </a:r>
            <a:r>
              <a:rPr lang="en-US" sz="1600">
                <a:solidFill>
                  <a:srgbClr val="000000"/>
                </a:solidFill>
                <a:latin typeface="Courier New"/>
                <a:cs typeface="Courier New"/>
              </a:rPr>
              <a:t>, </a:t>
            </a:r>
            <a:r>
              <a:rPr lang="en-US" sz="1600" err="1">
                <a:solidFill>
                  <a:srgbClr val="2D961E"/>
                </a:solidFill>
                <a:latin typeface="Courier New"/>
                <a:cs typeface="Courier New"/>
              </a:rPr>
              <a:t>int</a:t>
            </a:r>
            <a:r>
              <a:rPr lang="en-US" sz="1600">
                <a:solidFill>
                  <a:srgbClr val="000000"/>
                </a:solidFill>
                <a:latin typeface="Courier New"/>
                <a:cs typeface="Courier New"/>
              </a:rPr>
              <a:t> *</a:t>
            </a:r>
            <a:r>
              <a:rPr lang="en-US" sz="1600">
                <a:solidFill>
                  <a:srgbClr val="C1651C"/>
                </a:solidFill>
                <a:latin typeface="Courier New"/>
                <a:cs typeface="Courier New"/>
              </a:rPr>
              <a:t>y</a:t>
            </a:r>
            <a:r>
              <a:rPr lang="en-US" sz="1600">
                <a:solidFill>
                  <a:srgbClr val="000000"/>
                </a:solidFill>
                <a:latin typeface="Courier New"/>
                <a:cs typeface="Courier New"/>
              </a:rPr>
              <a:t>,</a:t>
            </a:r>
          </a:p>
          <a:p>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z</a:t>
            </a:r>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n</a:t>
            </a:r>
            <a:r>
              <a:rPr lang="fr-FR" sz="1600">
                <a:solidFill>
                  <a:srgbClr val="000000"/>
                </a:solidFill>
                <a:latin typeface="Courier New"/>
                <a:cs typeface="Courier New"/>
              </a:rPr>
              <a:t>)</a:t>
            </a:r>
          </a:p>
          <a:p>
            <a:r>
              <a:rPr lang="fr-FR" sz="1600">
                <a:solidFill>
                  <a:srgbClr val="000000"/>
                </a:solidFill>
                <a:latin typeface="Courier New"/>
                <a:cs typeface="Courier New"/>
              </a:rPr>
              <a:t>{</a:t>
            </a:r>
          </a:p>
          <a:p>
            <a:r>
              <a:rPr lang="fr-FR" sz="1600">
                <a:solidFill>
                  <a:srgbClr val="000000"/>
                </a:solidFill>
                <a:latin typeface="Courier New"/>
                <a:cs typeface="Courier New"/>
              </a:rPr>
              <a:t>    </a:t>
            </a:r>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i</a:t>
            </a:r>
            <a:r>
              <a:rPr lang="fr-FR" sz="1600">
                <a:solidFill>
                  <a:srgbClr val="000000"/>
                </a:solidFill>
                <a:latin typeface="Courier New"/>
                <a:cs typeface="Courier New"/>
              </a:rPr>
              <a:t>;</a:t>
            </a:r>
          </a:p>
          <a:p>
            <a:endParaRPr lang="fr-FR" sz="1600">
              <a:solidFill>
                <a:srgbClr val="000000"/>
              </a:solidFill>
              <a:latin typeface="Courier New"/>
              <a:cs typeface="Courier New"/>
            </a:endParaRPr>
          </a:p>
          <a:p>
            <a:r>
              <a:rPr lang="da-DK" sz="1600" smtClean="0">
                <a:solidFill>
                  <a:srgbClr val="C200FF"/>
                </a:solidFill>
                <a:latin typeface="Courier New"/>
                <a:cs typeface="Courier New"/>
              </a:rPr>
              <a:t>    for</a:t>
            </a:r>
            <a:r>
              <a:rPr lang="da-DK" sz="1600" smtClean="0">
                <a:solidFill>
                  <a:srgbClr val="000000"/>
                </a:solidFill>
                <a:latin typeface="Courier New"/>
                <a:cs typeface="Courier New"/>
              </a:rPr>
              <a:t> </a:t>
            </a:r>
            <a:r>
              <a:rPr lang="da-DK" sz="1600">
                <a:solidFill>
                  <a:srgbClr val="000000"/>
                </a:solidFill>
                <a:latin typeface="Courier New"/>
                <a:cs typeface="Courier New"/>
              </a:rPr>
              <a:t>(i = 0; i &lt; n; i++)</a:t>
            </a:r>
          </a:p>
          <a:p>
            <a:r>
              <a:rPr lang="es-ES_tradnl" sz="1600">
                <a:solidFill>
                  <a:srgbClr val="000000"/>
                </a:solidFill>
                <a:latin typeface="Courier New"/>
                <a:cs typeface="Courier New"/>
              </a:rPr>
              <a:t>        z[i] = x[i] * y[i];</a:t>
            </a:r>
          </a:p>
          <a:p>
            <a:r>
              <a:rPr lang="es-ES_tradnl" sz="1600">
                <a:solidFill>
                  <a:srgbClr val="000000"/>
                </a:solidFill>
                <a:latin typeface="Courier New"/>
                <a:cs typeface="Courier New"/>
              </a:rPr>
              <a:t>}</a:t>
            </a:r>
            <a:endParaRPr lang="is-IS" sz="1600">
              <a:solidFill>
                <a:srgbClr val="000000"/>
              </a:solidFill>
              <a:latin typeface="Courier New"/>
              <a:cs typeface="Courier New"/>
            </a:endParaRPr>
          </a:p>
        </p:txBody>
      </p:sp>
      <p:sp>
        <p:nvSpPr>
          <p:cNvPr id="8" name="Rectangle 3"/>
          <p:cNvSpPr>
            <a:spLocks noChangeArrowheads="1"/>
          </p:cNvSpPr>
          <p:nvPr/>
        </p:nvSpPr>
        <p:spPr bwMode="auto">
          <a:xfrm>
            <a:off x="7203940" y="5527595"/>
            <a:ext cx="1482860"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itchFamily="49" charset="0"/>
                <a:ea typeface="msgothic" charset="0"/>
                <a:cs typeface="msgothic" charset="0"/>
              </a:rPr>
              <a:t>multvec.c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9" name="Rectangle 3"/>
          <p:cNvSpPr>
            <a:spLocks noChangeArrowheads="1"/>
          </p:cNvSpPr>
          <p:nvPr/>
        </p:nvSpPr>
        <p:spPr bwMode="auto">
          <a:xfrm>
            <a:off x="7342462" y="3341132"/>
            <a:ext cx="1344338"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itchFamily="49" charset="0"/>
                <a:ea typeface="msgothic" charset="0"/>
                <a:cs typeface="msgothic" charset="0"/>
              </a:rPr>
              <a:t>addvec.c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12" name="TextBox 11"/>
          <p:cNvSpPr txBox="1"/>
          <p:nvPr/>
        </p:nvSpPr>
        <p:spPr>
          <a:xfrm>
            <a:off x="5791200" y="914400"/>
            <a:ext cx="1762813" cy="369332"/>
          </a:xfrm>
          <a:prstGeom prst="rect">
            <a:avLst/>
          </a:prstGeom>
          <a:noFill/>
        </p:spPr>
        <p:txBody>
          <a:bodyPr wrap="none" rtlCol="0">
            <a:spAutoFit/>
          </a:bodyPr>
          <a:lstStyle/>
          <a:p>
            <a:r>
              <a:rPr lang="en-US" sz="1800" err="1" smtClean="0">
                <a:latin typeface="Courier New"/>
                <a:cs typeface="Courier New"/>
              </a:rPr>
              <a:t>libvector.a</a:t>
            </a:r>
            <a:endParaRPr lang="en-US" sz="1800" smtClean="0">
              <a:latin typeface="Courier New"/>
              <a:cs typeface="Courier New"/>
            </a:endParaRPr>
          </a:p>
        </p:txBody>
      </p:sp>
    </p:spTree>
    <p:extLst>
      <p:ext uri="{BB962C8B-B14F-4D97-AF65-F5344CB8AC3E}">
        <p14:creationId xmlns:p14="http://schemas.microsoft.com/office/powerpoint/2010/main" val="16377690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404813" y="284162"/>
            <a:ext cx="5614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Linking with Static Libraries</a:t>
            </a:r>
          </a:p>
        </p:txBody>
      </p:sp>
      <p:sp>
        <p:nvSpPr>
          <p:cNvPr id="31746" name="Line 2"/>
          <p:cNvSpPr>
            <a:spLocks noChangeShapeType="1"/>
          </p:cNvSpPr>
          <p:nvPr/>
        </p:nvSpPr>
        <p:spPr bwMode="auto">
          <a:xfrm>
            <a:off x="698500" y="2582862"/>
            <a:ext cx="1587"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47" name="Rectangle 3"/>
          <p:cNvSpPr>
            <a:spLocks noChangeArrowheads="1"/>
          </p:cNvSpPr>
          <p:nvPr/>
        </p:nvSpPr>
        <p:spPr bwMode="auto">
          <a:xfrm>
            <a:off x="174625" y="2992438"/>
            <a:ext cx="2070100" cy="6445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a:t>
            </a:r>
            <a:r>
              <a:rPr lang="en-GB" sz="1800" b="1" err="1">
                <a:latin typeface="Courier New" pitchFamily="49" charset="0"/>
                <a:ea typeface="msgothic" charset="0"/>
                <a:cs typeface="msgothic" charset="0"/>
              </a:rPr>
              <a:t>cpp</a:t>
            </a:r>
            <a:r>
              <a:rPr lang="en-GB" sz="1800" b="1">
                <a:latin typeface="Calibri" pitchFamily="34" charset="0"/>
                <a:ea typeface="msgothic" charset="0"/>
                <a:cs typeface="msgothic" charset="0"/>
              </a:rPr>
              <a:t>, </a:t>
            </a:r>
            <a:r>
              <a:rPr lang="en-GB" sz="1800" b="1">
                <a:latin typeface="Courier New" pitchFamily="49" charset="0"/>
                <a:ea typeface="msgothic" charset="0"/>
                <a:cs typeface="msgothic" charset="0"/>
              </a:rPr>
              <a:t>cc1</a:t>
            </a:r>
            <a:r>
              <a:rPr lang="en-GB" sz="1800" b="1">
                <a:latin typeface="Calibri" pitchFamily="34" charset="0"/>
                <a:ea typeface="msgothic" charset="0"/>
                <a:cs typeface="msgothic" charset="0"/>
              </a:rPr>
              <a:t>, </a:t>
            </a:r>
            <a:r>
              <a:rPr lang="en-GB" sz="1800" b="1">
                <a:latin typeface="Courier New" pitchFamily="49" charset="0"/>
                <a:ea typeface="msgothic" charset="0"/>
                <a:cs typeface="msgothic" charset="0"/>
              </a:rPr>
              <a:t>as</a:t>
            </a:r>
            <a:r>
              <a:rPr lang="en-GB" sz="1800" b="1">
                <a:latin typeface="Calibri" pitchFamily="34" charset="0"/>
                <a:ea typeface="msgothic" charset="0"/>
                <a:cs typeface="msgothic" charset="0"/>
              </a:rPr>
              <a:t>)</a:t>
            </a:r>
          </a:p>
        </p:txBody>
      </p:sp>
      <p:sp>
        <p:nvSpPr>
          <p:cNvPr id="31748" name="Text Box 4"/>
          <p:cNvSpPr txBox="1">
            <a:spLocks noChangeArrowheads="1"/>
          </p:cNvSpPr>
          <p:nvPr/>
        </p:nvSpPr>
        <p:spPr bwMode="auto">
          <a:xfrm>
            <a:off x="152400" y="2286000"/>
            <a:ext cx="114676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main2.c</a:t>
            </a:r>
          </a:p>
        </p:txBody>
      </p:sp>
      <p:sp>
        <p:nvSpPr>
          <p:cNvPr id="31749" name="Text Box 5"/>
          <p:cNvSpPr txBox="1">
            <a:spLocks noChangeArrowheads="1"/>
          </p:cNvSpPr>
          <p:nvPr/>
        </p:nvSpPr>
        <p:spPr bwMode="auto">
          <a:xfrm>
            <a:off x="1801813" y="3994150"/>
            <a:ext cx="114676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main2.o</a:t>
            </a:r>
          </a:p>
        </p:txBody>
      </p:sp>
      <p:sp>
        <p:nvSpPr>
          <p:cNvPr id="31750" name="Line 6"/>
          <p:cNvSpPr>
            <a:spLocks noChangeShapeType="1"/>
          </p:cNvSpPr>
          <p:nvPr/>
        </p:nvSpPr>
        <p:spPr bwMode="auto">
          <a:xfrm>
            <a:off x="1241425" y="3681413"/>
            <a:ext cx="815975"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51" name="Line 7"/>
          <p:cNvSpPr>
            <a:spLocks noChangeShapeType="1"/>
          </p:cNvSpPr>
          <p:nvPr/>
        </p:nvSpPr>
        <p:spPr bwMode="auto">
          <a:xfrm>
            <a:off x="2344738" y="4291013"/>
            <a:ext cx="762000" cy="304800"/>
          </a:xfrm>
          <a:prstGeom prst="line">
            <a:avLst/>
          </a:prstGeom>
          <a:noFill/>
          <a:ln w="28440">
            <a:solidFill>
              <a:srgbClr val="000066"/>
            </a:solidFill>
            <a:miter lim="800000"/>
            <a:headEnd/>
            <a:tailEnd type="triangle" w="med" len="med"/>
          </a:ln>
          <a:effectLst/>
        </p:spPr>
        <p:txBody>
          <a:bodyPr/>
          <a:lstStyle/>
          <a:p>
            <a:endParaRPr lang="en-US"/>
          </a:p>
        </p:txBody>
      </p:sp>
      <p:sp>
        <p:nvSpPr>
          <p:cNvPr id="31752" name="Text Box 8"/>
          <p:cNvSpPr txBox="1">
            <a:spLocks noChangeArrowheads="1"/>
          </p:cNvSpPr>
          <p:nvPr/>
        </p:nvSpPr>
        <p:spPr bwMode="auto">
          <a:xfrm>
            <a:off x="5353050" y="3263900"/>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libc.a</a:t>
            </a:r>
          </a:p>
        </p:txBody>
      </p:sp>
      <p:sp>
        <p:nvSpPr>
          <p:cNvPr id="31753" name="Line 9"/>
          <p:cNvSpPr>
            <a:spLocks noChangeShapeType="1"/>
          </p:cNvSpPr>
          <p:nvPr/>
        </p:nvSpPr>
        <p:spPr bwMode="auto">
          <a:xfrm>
            <a:off x="3981451" y="3649663"/>
            <a:ext cx="1587" cy="1022350"/>
          </a:xfrm>
          <a:prstGeom prst="line">
            <a:avLst/>
          </a:prstGeom>
          <a:noFill/>
          <a:ln w="28440">
            <a:solidFill>
              <a:srgbClr val="000066"/>
            </a:solidFill>
            <a:miter lim="800000"/>
            <a:headEnd/>
            <a:tailEnd type="triangle" w="med" len="med"/>
          </a:ln>
          <a:effectLst/>
        </p:spPr>
        <p:txBody>
          <a:bodyPr/>
          <a:lstStyle/>
          <a:p>
            <a:endParaRPr lang="en-US"/>
          </a:p>
        </p:txBody>
      </p:sp>
      <p:sp>
        <p:nvSpPr>
          <p:cNvPr id="31754" name="Rectangle 10"/>
          <p:cNvSpPr>
            <a:spLocks noChangeArrowheads="1"/>
          </p:cNvSpPr>
          <p:nvPr/>
        </p:nvSpPr>
        <p:spPr bwMode="auto">
          <a:xfrm>
            <a:off x="2497138" y="4672013"/>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Linker (</a:t>
            </a:r>
            <a:r>
              <a:rPr lang="en-GB" sz="1800" b="1">
                <a:latin typeface="Courier New" pitchFamily="49" charset="0"/>
                <a:ea typeface="msgothic" charset="0"/>
                <a:cs typeface="msgothic" charset="0"/>
              </a:rPr>
              <a:t>ld</a:t>
            </a:r>
            <a:r>
              <a:rPr lang="en-GB" sz="1800" b="1">
                <a:latin typeface="Calibri" pitchFamily="34" charset="0"/>
                <a:ea typeface="msgothic" charset="0"/>
                <a:cs typeface="msgothic" charset="0"/>
              </a:rPr>
              <a:t>)</a:t>
            </a:r>
          </a:p>
        </p:txBody>
      </p:sp>
      <p:sp>
        <p:nvSpPr>
          <p:cNvPr id="31755" name="Text Box 11"/>
          <p:cNvSpPr txBox="1">
            <a:spLocks noChangeArrowheads="1"/>
          </p:cNvSpPr>
          <p:nvPr/>
        </p:nvSpPr>
        <p:spPr bwMode="auto">
          <a:xfrm>
            <a:off x="3519593" y="5518150"/>
            <a:ext cx="1012890" cy="35766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smtClean="0">
                <a:latin typeface="Courier New" pitchFamily="49" charset="0"/>
                <a:ea typeface="msgothic" charset="0"/>
                <a:cs typeface="msgothic" charset="0"/>
              </a:rPr>
              <a:t>prog2c</a:t>
            </a:r>
            <a:endParaRPr lang="en-GB" sz="1800" b="1">
              <a:latin typeface="Courier New" pitchFamily="49" charset="0"/>
              <a:ea typeface="msgothic" charset="0"/>
              <a:cs typeface="msgothic" charset="0"/>
            </a:endParaRPr>
          </a:p>
        </p:txBody>
      </p:sp>
      <p:sp>
        <p:nvSpPr>
          <p:cNvPr id="31756" name="Line 12"/>
          <p:cNvSpPr>
            <a:spLocks noChangeShapeType="1"/>
          </p:cNvSpPr>
          <p:nvPr/>
        </p:nvSpPr>
        <p:spPr bwMode="auto">
          <a:xfrm>
            <a:off x="3981450" y="5047191"/>
            <a:ext cx="1588" cy="414338"/>
          </a:xfrm>
          <a:prstGeom prst="line">
            <a:avLst/>
          </a:prstGeom>
          <a:noFill/>
          <a:ln w="28440">
            <a:solidFill>
              <a:srgbClr val="000066"/>
            </a:solidFill>
            <a:miter lim="800000"/>
            <a:headEnd/>
            <a:tailEnd type="triangle" w="med" len="med"/>
          </a:ln>
          <a:effectLst/>
        </p:spPr>
        <p:txBody>
          <a:bodyPr/>
          <a:lstStyle/>
          <a:p>
            <a:endParaRPr lang="en-US"/>
          </a:p>
        </p:txBody>
      </p:sp>
      <p:sp>
        <p:nvSpPr>
          <p:cNvPr id="31757" name="Text Box 13"/>
          <p:cNvSpPr txBox="1">
            <a:spLocks noChangeArrowheads="1"/>
          </p:cNvSpPr>
          <p:nvPr/>
        </p:nvSpPr>
        <p:spPr bwMode="auto">
          <a:xfrm>
            <a:off x="5577022" y="3886200"/>
            <a:ext cx="3185978" cy="62639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chemeClr val="tx1">
                    <a:lumMod val="50000"/>
                    <a:lumOff val="50000"/>
                  </a:schemeClr>
                </a:solidFill>
                <a:latin typeface="Courier New" pitchFamily="49" charset="0"/>
                <a:ea typeface="msgothic" charset="0"/>
                <a:cs typeface="msgothic" charset="0"/>
              </a:rPr>
              <a:t>printf.o</a:t>
            </a:r>
            <a:r>
              <a:rPr lang="en-GB" sz="1800" b="1" i="1">
                <a:solidFill>
                  <a:schemeClr val="tx1">
                    <a:lumMod val="50000"/>
                    <a:lumOff val="50000"/>
                  </a:schemeClr>
                </a:solidFill>
                <a:latin typeface="Courier New" pitchFamily="49" charset="0"/>
                <a:ea typeface="msgothic" charset="0"/>
                <a:cs typeface="msgothic" charset="0"/>
              </a:rPr>
              <a:t> </a:t>
            </a:r>
            <a:r>
              <a:rPr lang="en-GB" sz="1800" b="1" i="1">
                <a:solidFill>
                  <a:schemeClr val="tx1">
                    <a:lumMod val="50000"/>
                    <a:lumOff val="50000"/>
                  </a:schemeClr>
                </a:solidFill>
                <a:latin typeface="Calibri" pitchFamily="34" charset="0"/>
                <a:ea typeface="msgothic" charset="0"/>
                <a:cs typeface="msgothic" charset="0"/>
              </a:rPr>
              <a:t>and any other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chemeClr val="tx1">
                    <a:lumMod val="50000"/>
                    <a:lumOff val="50000"/>
                  </a:schemeClr>
                </a:solidFill>
                <a:latin typeface="Calibri" pitchFamily="34" charset="0"/>
                <a:ea typeface="msgothic" charset="0"/>
                <a:cs typeface="msgothic" charset="0"/>
              </a:rPr>
              <a:t>modules called by </a:t>
            </a:r>
            <a:r>
              <a:rPr lang="en-GB" sz="1800" b="1" i="1" err="1">
                <a:solidFill>
                  <a:schemeClr val="tx1">
                    <a:lumMod val="50000"/>
                    <a:lumOff val="50000"/>
                  </a:schemeClr>
                </a:solidFill>
                <a:latin typeface="Courier New" pitchFamily="49" charset="0"/>
                <a:ea typeface="msgothic" charset="0"/>
                <a:cs typeface="msgothic" charset="0"/>
              </a:rPr>
              <a:t>printf.o</a:t>
            </a:r>
            <a:r>
              <a:rPr lang="en-GB" sz="1800" b="1" i="1">
                <a:solidFill>
                  <a:schemeClr val="tx1">
                    <a:lumMod val="50000"/>
                    <a:lumOff val="50000"/>
                  </a:schemeClr>
                </a:solidFill>
                <a:latin typeface="Courier New" pitchFamily="49" charset="0"/>
                <a:ea typeface="msgothic" charset="0"/>
                <a:cs typeface="msgothic" charset="0"/>
              </a:rPr>
              <a:t> </a:t>
            </a:r>
          </a:p>
        </p:txBody>
      </p:sp>
      <p:sp>
        <p:nvSpPr>
          <p:cNvPr id="31758" name="Text Box 14"/>
          <p:cNvSpPr txBox="1">
            <a:spLocks noChangeArrowheads="1"/>
          </p:cNvSpPr>
          <p:nvPr/>
        </p:nvSpPr>
        <p:spPr bwMode="auto">
          <a:xfrm>
            <a:off x="3187700" y="3263900"/>
            <a:ext cx="1698199"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libvector.a</a:t>
            </a:r>
          </a:p>
        </p:txBody>
      </p:sp>
      <p:sp>
        <p:nvSpPr>
          <p:cNvPr id="31759" name="Text Box 15"/>
          <p:cNvSpPr txBox="1">
            <a:spLocks noChangeArrowheads="1"/>
          </p:cNvSpPr>
          <p:nvPr/>
        </p:nvSpPr>
        <p:spPr bwMode="auto">
          <a:xfrm>
            <a:off x="3992563" y="3994150"/>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addvec.o</a:t>
            </a:r>
          </a:p>
        </p:txBody>
      </p:sp>
      <p:sp>
        <p:nvSpPr>
          <p:cNvPr id="31760" name="Line 16"/>
          <p:cNvSpPr>
            <a:spLocks noChangeShapeType="1"/>
          </p:cNvSpPr>
          <p:nvPr/>
        </p:nvSpPr>
        <p:spPr bwMode="auto">
          <a:xfrm flipH="1">
            <a:off x="4981575" y="3590397"/>
            <a:ext cx="841375" cy="1066800"/>
          </a:xfrm>
          <a:prstGeom prst="line">
            <a:avLst/>
          </a:prstGeom>
          <a:noFill/>
          <a:ln w="28440">
            <a:solidFill>
              <a:srgbClr val="000066"/>
            </a:solidFill>
            <a:miter lim="800000"/>
            <a:headEnd/>
            <a:tailEnd type="triangle" w="med" len="med"/>
          </a:ln>
          <a:effectLst/>
        </p:spPr>
        <p:txBody>
          <a:bodyPr/>
          <a:lstStyle/>
          <a:p>
            <a:endParaRPr lang="en-US"/>
          </a:p>
        </p:txBody>
      </p:sp>
      <p:sp>
        <p:nvSpPr>
          <p:cNvPr id="31761" name="Text Box 17"/>
          <p:cNvSpPr txBox="1">
            <a:spLocks noChangeArrowheads="1"/>
          </p:cNvSpPr>
          <p:nvPr/>
        </p:nvSpPr>
        <p:spPr bwMode="auto">
          <a:xfrm>
            <a:off x="6929438" y="3206750"/>
            <a:ext cx="1552839"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itchFamily="34" charset="0"/>
                <a:ea typeface="msgothic" charset="0"/>
                <a:cs typeface="msgothic" charset="0"/>
              </a:rPr>
              <a:t>Static libraries</a:t>
            </a:r>
          </a:p>
        </p:txBody>
      </p:sp>
      <p:sp>
        <p:nvSpPr>
          <p:cNvPr id="31762" name="Text Box 18"/>
          <p:cNvSpPr txBox="1">
            <a:spLocks noChangeArrowheads="1"/>
          </p:cNvSpPr>
          <p:nvPr/>
        </p:nvSpPr>
        <p:spPr bwMode="auto">
          <a:xfrm>
            <a:off x="225425" y="3883025"/>
            <a:ext cx="1305592"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a:solidFill>
                  <a:srgbClr val="C00000"/>
                </a:solidFill>
                <a:latin typeface="Calibri" pitchFamily="34" charset="0"/>
                <a:ea typeface="msgothic" charset="0"/>
                <a:cs typeface="msgothic" charset="0"/>
              </a:rPr>
              <a:t>Relocatable</a:t>
            </a:r>
            <a:endParaRPr lang="en-GB" sz="1800" b="1" i="1">
              <a:solidFill>
                <a:srgbClr val="C00000"/>
              </a:solidFill>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a:solidFill>
                  <a:srgbClr val="C00000"/>
                </a:solidFill>
                <a:latin typeface="Calibri" pitchFamily="34" charset="0"/>
                <a:ea typeface="msgothic" charset="0"/>
                <a:cs typeface="msgothic" charset="0"/>
              </a:rPr>
              <a:t>object files</a:t>
            </a:r>
          </a:p>
        </p:txBody>
      </p:sp>
      <p:sp>
        <p:nvSpPr>
          <p:cNvPr id="31763" name="Text Box 19"/>
          <p:cNvSpPr txBox="1">
            <a:spLocks noChangeArrowheads="1"/>
          </p:cNvSpPr>
          <p:nvPr/>
        </p:nvSpPr>
        <p:spPr bwMode="auto">
          <a:xfrm>
            <a:off x="4648251" y="5378450"/>
            <a:ext cx="2210134" cy="908968"/>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Fully linked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executable object </a:t>
            </a:r>
            <a:r>
              <a:rPr lang="en-GB" sz="1800" b="1" i="1" dirty="0" smtClean="0">
                <a:solidFill>
                  <a:srgbClr val="C00000"/>
                </a:solidFill>
                <a:latin typeface="Calibri" pitchFamily="34" charset="0"/>
                <a:ea typeface="msgothic" charset="0"/>
                <a:cs typeface="msgothic" charset="0"/>
              </a:rPr>
              <a:t>file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smtClean="0">
                <a:latin typeface="Calibri" pitchFamily="34" charset="0"/>
                <a:ea typeface="msgothic" charset="0"/>
                <a:cs typeface="msgothic" charset="0"/>
              </a:rPr>
              <a:t>(892,607 bytes)</a:t>
            </a:r>
            <a:endParaRPr lang="en-GB" sz="1800" b="1" dirty="0">
              <a:latin typeface="Calibri" pitchFamily="34" charset="0"/>
              <a:ea typeface="msgothic" charset="0"/>
              <a:cs typeface="msgothic" charset="0"/>
            </a:endParaRPr>
          </a:p>
        </p:txBody>
      </p:sp>
      <p:sp>
        <p:nvSpPr>
          <p:cNvPr id="31764" name="Text Box 20"/>
          <p:cNvSpPr txBox="1">
            <a:spLocks noChangeArrowheads="1"/>
          </p:cNvSpPr>
          <p:nvPr/>
        </p:nvSpPr>
        <p:spPr bwMode="auto">
          <a:xfrm>
            <a:off x="1260475" y="2286000"/>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vector.h</a:t>
            </a:r>
          </a:p>
        </p:txBody>
      </p:sp>
      <p:sp>
        <p:nvSpPr>
          <p:cNvPr id="31765" name="Line 21"/>
          <p:cNvSpPr>
            <a:spLocks noChangeShapeType="1"/>
          </p:cNvSpPr>
          <p:nvPr/>
        </p:nvSpPr>
        <p:spPr bwMode="auto">
          <a:xfrm>
            <a:off x="1882775" y="2582862"/>
            <a:ext cx="1587"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66" name="Rectangle 22"/>
          <p:cNvSpPr>
            <a:spLocks noChangeArrowheads="1"/>
          </p:cNvSpPr>
          <p:nvPr/>
        </p:nvSpPr>
        <p:spPr bwMode="auto">
          <a:xfrm>
            <a:off x="3328988" y="2289175"/>
            <a:ext cx="1304925" cy="6445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err="1">
                <a:latin typeface="Calibri" pitchFamily="34" charset="0"/>
                <a:ea typeface="msgothic" charset="0"/>
                <a:cs typeface="msgothic" charset="0"/>
              </a:rPr>
              <a:t>Archiver</a:t>
            </a:r>
            <a:endParaRPr lang="en-GB" sz="1800" b="1">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a:t>
            </a:r>
            <a:r>
              <a:rPr lang="en-GB" sz="1800" b="1" err="1">
                <a:latin typeface="Courier New" pitchFamily="49" charset="0"/>
                <a:ea typeface="msgothic" charset="0"/>
                <a:cs typeface="msgothic" charset="0"/>
              </a:rPr>
              <a:t>ar</a:t>
            </a:r>
            <a:r>
              <a:rPr lang="en-GB" sz="1800" b="1">
                <a:latin typeface="Calibri" pitchFamily="34" charset="0"/>
                <a:ea typeface="msgothic" charset="0"/>
                <a:cs typeface="msgothic" charset="0"/>
              </a:rPr>
              <a:t>)</a:t>
            </a:r>
          </a:p>
        </p:txBody>
      </p:sp>
      <p:sp>
        <p:nvSpPr>
          <p:cNvPr id="31767" name="Line 23"/>
          <p:cNvSpPr>
            <a:spLocks noChangeShapeType="1"/>
          </p:cNvSpPr>
          <p:nvPr/>
        </p:nvSpPr>
        <p:spPr bwMode="auto">
          <a:xfrm>
            <a:off x="3981451" y="2955925"/>
            <a:ext cx="1587" cy="411163"/>
          </a:xfrm>
          <a:prstGeom prst="line">
            <a:avLst/>
          </a:prstGeom>
          <a:noFill/>
          <a:ln w="28440">
            <a:solidFill>
              <a:srgbClr val="000066"/>
            </a:solidFill>
            <a:miter lim="800000"/>
            <a:headEnd/>
            <a:tailEnd type="triangle" w="med" len="med"/>
          </a:ln>
          <a:effectLst/>
        </p:spPr>
        <p:txBody>
          <a:bodyPr/>
          <a:lstStyle/>
          <a:p>
            <a:endParaRPr lang="en-US"/>
          </a:p>
        </p:txBody>
      </p:sp>
      <p:sp>
        <p:nvSpPr>
          <p:cNvPr id="31768" name="Line 24"/>
          <p:cNvSpPr>
            <a:spLocks noChangeShapeType="1"/>
          </p:cNvSpPr>
          <p:nvPr/>
        </p:nvSpPr>
        <p:spPr bwMode="auto">
          <a:xfrm>
            <a:off x="3429000" y="1874837"/>
            <a:ext cx="1588" cy="411163"/>
          </a:xfrm>
          <a:prstGeom prst="line">
            <a:avLst/>
          </a:prstGeom>
          <a:noFill/>
          <a:ln w="28440">
            <a:solidFill>
              <a:srgbClr val="000066"/>
            </a:solidFill>
            <a:miter lim="800000"/>
            <a:headEnd/>
            <a:tailEnd type="triangle" w="med" len="med"/>
          </a:ln>
          <a:effectLst/>
        </p:spPr>
        <p:txBody>
          <a:bodyPr/>
          <a:lstStyle/>
          <a:p>
            <a:endParaRPr lang="en-US"/>
          </a:p>
        </p:txBody>
      </p:sp>
      <p:sp>
        <p:nvSpPr>
          <p:cNvPr id="31769" name="Line 25"/>
          <p:cNvSpPr>
            <a:spLocks noChangeShapeType="1"/>
          </p:cNvSpPr>
          <p:nvPr/>
        </p:nvSpPr>
        <p:spPr bwMode="auto">
          <a:xfrm>
            <a:off x="4572000" y="1874837"/>
            <a:ext cx="1588" cy="411163"/>
          </a:xfrm>
          <a:prstGeom prst="line">
            <a:avLst/>
          </a:prstGeom>
          <a:noFill/>
          <a:ln w="28440">
            <a:solidFill>
              <a:srgbClr val="000066"/>
            </a:solidFill>
            <a:miter lim="800000"/>
            <a:headEnd/>
            <a:tailEnd type="triangle" w="med" len="med"/>
          </a:ln>
          <a:effectLst/>
        </p:spPr>
        <p:txBody>
          <a:bodyPr/>
          <a:lstStyle/>
          <a:p>
            <a:endParaRPr lang="en-US"/>
          </a:p>
        </p:txBody>
      </p:sp>
      <p:sp>
        <p:nvSpPr>
          <p:cNvPr id="31770" name="Text Box 26"/>
          <p:cNvSpPr txBox="1">
            <a:spLocks noChangeArrowheads="1"/>
          </p:cNvSpPr>
          <p:nvPr/>
        </p:nvSpPr>
        <p:spPr bwMode="auto">
          <a:xfrm>
            <a:off x="2601913" y="1538288"/>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addvec.o</a:t>
            </a:r>
          </a:p>
        </p:txBody>
      </p:sp>
      <p:sp>
        <p:nvSpPr>
          <p:cNvPr id="31771" name="Text Box 27"/>
          <p:cNvSpPr txBox="1">
            <a:spLocks noChangeArrowheads="1"/>
          </p:cNvSpPr>
          <p:nvPr/>
        </p:nvSpPr>
        <p:spPr bwMode="auto">
          <a:xfrm>
            <a:off x="3925888" y="1524000"/>
            <a:ext cx="1422483"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multvec.o</a:t>
            </a:r>
          </a:p>
        </p:txBody>
      </p:sp>
      <p:sp>
        <p:nvSpPr>
          <p:cNvPr id="2" name="TextBox 1"/>
          <p:cNvSpPr txBox="1"/>
          <p:nvPr/>
        </p:nvSpPr>
        <p:spPr>
          <a:xfrm>
            <a:off x="2895600" y="6347379"/>
            <a:ext cx="2175583" cy="338554"/>
          </a:xfrm>
          <a:prstGeom prst="rect">
            <a:avLst/>
          </a:prstGeom>
          <a:noFill/>
        </p:spPr>
        <p:txBody>
          <a:bodyPr wrap="none" rtlCol="0">
            <a:spAutoFit/>
          </a:bodyPr>
          <a:lstStyle/>
          <a:p>
            <a:r>
              <a:rPr lang="en-US" sz="1600" i="1" smtClean="0">
                <a:latin typeface="Calibri" pitchFamily="34" charset="0"/>
              </a:rPr>
              <a:t>“c” for “compile-time”</a:t>
            </a:r>
          </a:p>
        </p:txBody>
      </p:sp>
      <p:sp>
        <p:nvSpPr>
          <p:cNvPr id="30" name="Text Box 26"/>
          <p:cNvSpPr txBox="1">
            <a:spLocks noChangeArrowheads="1"/>
          </p:cNvSpPr>
          <p:nvPr/>
        </p:nvSpPr>
        <p:spPr bwMode="auto">
          <a:xfrm>
            <a:off x="5487134" y="4724400"/>
            <a:ext cx="3761264"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a:t>
            </a:r>
            <a:r>
              <a:rPr lang="mr-IN" sz="1600" b="1" dirty="0" smtClean="0">
                <a:solidFill>
                  <a:srgbClr val="990000"/>
                </a:solidFill>
                <a:latin typeface="Courier New" pitchFamily="49" charset="0"/>
                <a:ea typeface="msgothic" charset="0"/>
                <a:cs typeface="msgothic" charset="0"/>
              </a:rPr>
              <a:t>–</a:t>
            </a:r>
            <a:r>
              <a:rPr lang="en-GB" sz="1600" dirty="0" smtClean="0">
                <a:solidFill>
                  <a:srgbClr val="990000"/>
                </a:solidFill>
                <a:latin typeface="Courier New" pitchFamily="49" charset="0"/>
                <a:ea typeface="msgothic" charset="0"/>
                <a:cs typeface="msgothic" charset="0"/>
              </a:rPr>
              <a:t>static </a:t>
            </a:r>
            <a:r>
              <a:rPr lang="mr-IN" sz="1600" dirty="0" smtClean="0">
                <a:solidFill>
                  <a:srgbClr val="990000"/>
                </a:solidFill>
                <a:latin typeface="Courier New" pitchFamily="49" charset="0"/>
                <a:ea typeface="msgothic" charset="0"/>
                <a:cs typeface="msgothic" charset="0"/>
              </a:rPr>
              <a:t>–</a:t>
            </a:r>
            <a:r>
              <a:rPr lang="en-GB" sz="1600" dirty="0" smtClean="0">
                <a:solidFill>
                  <a:srgbClr val="990000"/>
                </a:solidFill>
                <a:latin typeface="Courier New" pitchFamily="49" charset="0"/>
                <a:ea typeface="msgothic" charset="0"/>
                <a:cs typeface="msgothic" charset="0"/>
              </a:rPr>
              <a:t>o prog2r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a:t>
            </a:r>
            <a:r>
              <a:rPr lang="en-GB" sz="1600" b="1" dirty="0" smtClean="0">
                <a:solidFill>
                  <a:srgbClr val="990000"/>
                </a:solidFill>
                <a:latin typeface="Courier New" pitchFamily="49" charset="0"/>
                <a:ea typeface="msgothic" charset="0"/>
                <a:cs typeface="msgothic" charset="0"/>
              </a:rPr>
              <a:t>      main2.o -L. -</a:t>
            </a:r>
            <a:r>
              <a:rPr lang="en-GB" sz="1600" b="1" dirty="0" err="1" smtClean="0">
                <a:solidFill>
                  <a:srgbClr val="990000"/>
                </a:solidFill>
                <a:latin typeface="Courier New" pitchFamily="49" charset="0"/>
                <a:ea typeface="msgothic" charset="0"/>
                <a:cs typeface="msgothic" charset="0"/>
              </a:rPr>
              <a:t>lvector</a:t>
            </a:r>
            <a:endParaRPr lang="en-GB" sz="1600" b="1" dirty="0">
              <a:solidFill>
                <a:srgbClr val="990000"/>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bwMode="auto">
          <a:xfrm>
            <a:off x="457200" y="2508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自定义一个静态库文件</a:t>
            </a:r>
            <a:endParaRPr lang="en-US" altLang="zh-CN" dirty="0">
              <a:solidFill>
                <a:srgbClr val="CC3300"/>
              </a:solidFill>
              <a:latin typeface="Arial"/>
              <a:ea typeface="黑体" pitchFamily="49" charset="-122"/>
            </a:endParaRPr>
          </a:p>
        </p:txBody>
      </p:sp>
      <p:sp>
        <p:nvSpPr>
          <p:cNvPr id="18" name="Rectangle 11"/>
          <p:cNvSpPr>
            <a:spLocks noChangeArrowheads="1"/>
          </p:cNvSpPr>
          <p:nvPr/>
        </p:nvSpPr>
        <p:spPr bwMode="auto">
          <a:xfrm>
            <a:off x="134938" y="1920875"/>
            <a:ext cx="4368800" cy="1625600"/>
          </a:xfrm>
          <a:prstGeom prst="rect">
            <a:avLst/>
          </a:prstGeom>
          <a:noFill/>
          <a:ln w="9525">
            <a:solidFill>
              <a:srgbClr val="000000"/>
            </a:solidFill>
            <a:miter lim="800000"/>
            <a:headEnd/>
            <a:tailEnd/>
          </a:ln>
          <a:effectLst/>
        </p:spPr>
        <p:txBody>
          <a:bodyPr wrap="none" anchor="ctr">
            <a:spAutoFit/>
          </a:bodyPr>
          <a:lstStyle/>
          <a:p>
            <a:pPr marL="0" marR="0" lvl="0" indent="171450" defTabSz="914400" eaLnBrk="1" fontAlgn="auto" latinLnBrk="0" hangingPunct="1">
              <a:lnSpc>
                <a:spcPct val="125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include &lt;stdio.h&gt;</a:t>
            </a:r>
          </a:p>
          <a:p>
            <a:pPr marL="0" marR="0" lvl="0" indent="171450" defTabSz="914400" eaLnBrk="1" fontAlgn="auto" latinLnBrk="0" hangingPunct="1">
              <a:lnSpc>
                <a:spcPct val="125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void myfunc1() {  </a:t>
            </a:r>
          </a:p>
          <a:p>
            <a:pPr marL="0" marR="0" lvl="0" indent="171450" defTabSz="914400" eaLnBrk="1" fontAlgn="auto" latinLnBrk="0" hangingPunct="1">
              <a:lnSpc>
                <a:spcPct val="125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printf("This is myfunc1!\n"); </a:t>
            </a:r>
          </a:p>
          <a:p>
            <a:pPr marL="0" marR="0" lvl="0" indent="171450" defTabSz="914400" eaLnBrk="1" fontAlgn="auto" latinLnBrk="0" hangingPunct="1">
              <a:lnSpc>
                <a:spcPct val="125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p:txBody>
      </p:sp>
      <p:sp>
        <p:nvSpPr>
          <p:cNvPr id="19" name="Rectangle 12"/>
          <p:cNvSpPr>
            <a:spLocks noChangeArrowheads="1"/>
          </p:cNvSpPr>
          <p:nvPr/>
        </p:nvSpPr>
        <p:spPr bwMode="auto">
          <a:xfrm>
            <a:off x="4622800" y="1930400"/>
            <a:ext cx="4332288" cy="1625600"/>
          </a:xfrm>
          <a:prstGeom prst="rect">
            <a:avLst/>
          </a:prstGeom>
          <a:noFill/>
          <a:ln w="9525">
            <a:solidFill>
              <a:srgbClr val="000000"/>
            </a:solidFill>
            <a:miter lim="800000"/>
            <a:headEnd/>
            <a:tailEnd/>
          </a:ln>
          <a:effectLst/>
        </p:spPr>
        <p:txBody>
          <a:bodyPr wrap="none" anchor="ctr">
            <a:spAutoFit/>
          </a:bodyPr>
          <a:lstStyle/>
          <a:p>
            <a:pPr marL="0" marR="0" lvl="0" indent="171450" defTabSz="914400" eaLnBrk="1" fontAlgn="auto" latinLnBrk="0" hangingPunct="1">
              <a:lnSpc>
                <a:spcPct val="125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include &lt;stdio.h&gt;</a:t>
            </a:r>
          </a:p>
          <a:p>
            <a:pPr marL="0" marR="0" lvl="0" indent="171450" defTabSz="914400" eaLnBrk="1" fontAlgn="auto" latinLnBrk="0" hangingPunct="1">
              <a:lnSpc>
                <a:spcPct val="125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void myfunc2() {  </a:t>
            </a:r>
          </a:p>
          <a:p>
            <a:pPr marL="0" marR="0" lvl="0" indent="171450" defTabSz="914400" eaLnBrk="1" fontAlgn="auto" latinLnBrk="0" hangingPunct="1">
              <a:lnSpc>
                <a:spcPct val="125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printf(</a:t>
            </a:r>
            <a:r>
              <a:rPr kumimoji="0" lang="en-US" altLang="zh-CN" sz="1800" b="1" i="0" u="none" strike="noStrike" kern="0" cap="none" spc="0" normalizeH="0" baseline="0" noProof="0">
                <a:ln>
                  <a:noFill/>
                </a:ln>
                <a:solidFill>
                  <a:sysClr val="windowText" lastClr="000000"/>
                </a:solidFill>
                <a:effectLst/>
                <a:uLnTx/>
                <a:uFillTx/>
              </a:rPr>
              <a:t>"</a:t>
            </a: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This is myfunc2\n"); </a:t>
            </a:r>
          </a:p>
          <a:p>
            <a:pPr marL="0" marR="0" lvl="0" indent="171450" defTabSz="914400" eaLnBrk="1" fontAlgn="auto" latinLnBrk="0" hangingPunct="1">
              <a:lnSpc>
                <a:spcPct val="125000"/>
              </a:lnSpc>
              <a:spcBef>
                <a:spcPts val="0"/>
              </a:spcBef>
              <a:spcAft>
                <a:spcPts val="0"/>
              </a:spcAft>
              <a:buClrTx/>
              <a:buSzTx/>
              <a:buFontTx/>
              <a:buNone/>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p:txBody>
      </p:sp>
      <p:sp>
        <p:nvSpPr>
          <p:cNvPr id="20" name="Rectangle 13"/>
          <p:cNvSpPr>
            <a:spLocks noChangeArrowheads="1"/>
          </p:cNvSpPr>
          <p:nvPr/>
        </p:nvSpPr>
        <p:spPr bwMode="auto">
          <a:xfrm>
            <a:off x="236538" y="3562350"/>
            <a:ext cx="5756275" cy="895350"/>
          </a:xfrm>
          <a:prstGeom prst="rect">
            <a:avLst/>
          </a:prstGeom>
          <a:noFill/>
          <a:ln w="9525">
            <a:noFill/>
            <a:miter lim="800000"/>
            <a:headEnd/>
            <a:tailEnd/>
          </a:ln>
          <a:effectLst/>
        </p:spPr>
        <p:txBody>
          <a:bodyPr wrap="none" anchor="ctr">
            <a:spAutoFit/>
          </a:bodyPr>
          <a:lstStyle/>
          <a:p>
            <a:pPr indent="266700">
              <a:lnSpc>
                <a:spcPct val="120000"/>
              </a:lnSpc>
            </a:pPr>
            <a:r>
              <a:rPr lang="en-US" altLang="zh-CN" sz="2200" b="1">
                <a:solidFill>
                  <a:srgbClr val="CC3300"/>
                </a:solidFill>
                <a:latin typeface="微软雅黑" pitchFamily="34" charset="-122"/>
                <a:ea typeface="微软雅黑" pitchFamily="34" charset="-122"/>
              </a:rPr>
              <a:t>$ gcc –c myproc1.c myproc2.c</a:t>
            </a:r>
          </a:p>
          <a:p>
            <a:pPr indent="266700">
              <a:lnSpc>
                <a:spcPct val="120000"/>
              </a:lnSpc>
            </a:pPr>
            <a:r>
              <a:rPr lang="en-US" altLang="zh-CN" sz="2200" b="1">
                <a:solidFill>
                  <a:srgbClr val="CC3300"/>
                </a:solidFill>
                <a:latin typeface="微软雅黑" pitchFamily="34" charset="-122"/>
                <a:ea typeface="微软雅黑" pitchFamily="34" charset="-122"/>
              </a:rPr>
              <a:t>$ ar rcs </a:t>
            </a:r>
            <a:r>
              <a:rPr lang="en-US" altLang="zh-CN" sz="2200" b="1">
                <a:solidFill>
                  <a:srgbClr val="FF0000"/>
                </a:solidFill>
                <a:latin typeface="微软雅黑" pitchFamily="34" charset="-122"/>
                <a:ea typeface="微软雅黑" pitchFamily="34" charset="-122"/>
              </a:rPr>
              <a:t>mylib.a</a:t>
            </a:r>
            <a:r>
              <a:rPr lang="en-US" altLang="zh-CN" sz="2200" b="1">
                <a:solidFill>
                  <a:srgbClr val="CC3300"/>
                </a:solidFill>
                <a:latin typeface="微软雅黑" pitchFamily="34" charset="-122"/>
                <a:ea typeface="微软雅黑" pitchFamily="34" charset="-122"/>
              </a:rPr>
              <a:t> myproc1.o myproc2.o</a:t>
            </a:r>
          </a:p>
        </p:txBody>
      </p:sp>
      <p:sp>
        <p:nvSpPr>
          <p:cNvPr id="21" name="Rectangle 4"/>
          <p:cNvSpPr>
            <a:spLocks noChangeArrowheads="1"/>
          </p:cNvSpPr>
          <p:nvPr/>
        </p:nvSpPr>
        <p:spPr bwMode="auto">
          <a:xfrm>
            <a:off x="709613" y="1423988"/>
            <a:ext cx="1782762" cy="460375"/>
          </a:xfrm>
          <a:prstGeom prst="rect">
            <a:avLst/>
          </a:prstGeom>
          <a:noFill/>
          <a:ln w="3175">
            <a:solidFill>
              <a:srgbClr val="FFFFFF"/>
            </a:solid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3366FF"/>
                </a:solidFill>
                <a:effectLst/>
                <a:uLnTx/>
                <a:uFillTx/>
                <a:latin typeface="微软雅黑" pitchFamily="34" charset="-122"/>
                <a:ea typeface="微软雅黑" pitchFamily="34" charset="-122"/>
                <a:cs typeface="Courier New" pitchFamily="49" charset="0"/>
              </a:rPr>
              <a:t>myproc1.c</a:t>
            </a:r>
          </a:p>
        </p:txBody>
      </p:sp>
      <p:sp>
        <p:nvSpPr>
          <p:cNvPr id="22" name="Rectangle 4"/>
          <p:cNvSpPr>
            <a:spLocks noChangeArrowheads="1"/>
          </p:cNvSpPr>
          <p:nvPr/>
        </p:nvSpPr>
        <p:spPr bwMode="auto">
          <a:xfrm>
            <a:off x="5519738" y="1420813"/>
            <a:ext cx="1782762" cy="460375"/>
          </a:xfrm>
          <a:prstGeom prst="rect">
            <a:avLst/>
          </a:prstGeom>
          <a:noFill/>
          <a:ln w="3175">
            <a:solidFill>
              <a:srgbClr val="FFFFFF"/>
            </a:solidFill>
            <a:miter lim="800000"/>
            <a:headEnd/>
            <a:tailE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3366FF"/>
                </a:solidFill>
                <a:effectLst/>
                <a:uLnTx/>
                <a:uFillTx/>
                <a:latin typeface="微软雅黑" pitchFamily="34" charset="-122"/>
                <a:ea typeface="微软雅黑" pitchFamily="34" charset="-122"/>
                <a:cs typeface="Courier New" pitchFamily="49" charset="0"/>
              </a:rPr>
              <a:t>myproc2.c</a:t>
            </a:r>
          </a:p>
        </p:txBody>
      </p:sp>
      <p:sp>
        <p:nvSpPr>
          <p:cNvPr id="23" name="Text Box 18"/>
          <p:cNvSpPr txBox="1">
            <a:spLocks noChangeArrowheads="1"/>
          </p:cNvSpPr>
          <p:nvPr/>
        </p:nvSpPr>
        <p:spPr bwMode="auto">
          <a:xfrm>
            <a:off x="339725" y="996950"/>
            <a:ext cx="6923088" cy="427038"/>
          </a:xfrm>
          <a:prstGeom prst="rect">
            <a:avLst/>
          </a:prstGeom>
          <a:noFill/>
          <a:ln w="9525">
            <a:noFill/>
            <a:miter lim="800000"/>
            <a:headEnd/>
            <a:tailEnd/>
          </a:ln>
          <a:effectLst/>
        </p:spPr>
        <p:txBody>
          <a:bodyPr>
            <a:spAutoFit/>
          </a:bodyPr>
          <a:lstStyle/>
          <a:p>
            <a:pPr>
              <a:spcBef>
                <a:spcPct val="50000"/>
              </a:spcBef>
            </a:pPr>
            <a:r>
              <a:rPr lang="zh-CN" altLang="en-US" sz="2200" b="1">
                <a:latin typeface="微软雅黑" pitchFamily="34" charset="-122"/>
                <a:ea typeface="微软雅黑" pitchFamily="34" charset="-122"/>
              </a:rPr>
              <a:t>举例：将</a:t>
            </a:r>
            <a:r>
              <a:rPr lang="en-US" altLang="zh-CN" sz="2200" b="1">
                <a:latin typeface="微软雅黑" pitchFamily="34" charset="-122"/>
                <a:ea typeface="微软雅黑" pitchFamily="34" charset="-122"/>
              </a:rPr>
              <a:t>myproc1.o</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myproc2.o</a:t>
            </a:r>
            <a:r>
              <a:rPr lang="zh-CN" altLang="en-US" sz="2200" b="1">
                <a:latin typeface="微软雅黑" pitchFamily="34" charset="-122"/>
                <a:ea typeface="微软雅黑" pitchFamily="34" charset="-122"/>
              </a:rPr>
              <a:t>打包生成</a:t>
            </a:r>
            <a:r>
              <a:rPr lang="en-US" altLang="zh-CN" sz="2200" b="1">
                <a:latin typeface="微软雅黑" pitchFamily="34" charset="-122"/>
                <a:ea typeface="微软雅黑" pitchFamily="34" charset="-122"/>
              </a:rPr>
              <a:t>mylib.a</a:t>
            </a:r>
          </a:p>
        </p:txBody>
      </p:sp>
      <p:sp>
        <p:nvSpPr>
          <p:cNvPr id="24" name="Rectangle 19"/>
          <p:cNvSpPr>
            <a:spLocks noChangeArrowheads="1"/>
          </p:cNvSpPr>
          <p:nvPr/>
        </p:nvSpPr>
        <p:spPr bwMode="auto">
          <a:xfrm>
            <a:off x="207963" y="5022850"/>
            <a:ext cx="3024187" cy="1835150"/>
          </a:xfrm>
          <a:prstGeom prst="rect">
            <a:avLst/>
          </a:prstGeom>
          <a:noFill/>
          <a:ln w="9525">
            <a:solidFill>
              <a:srgbClr val="000000"/>
            </a:solidFill>
            <a:miter lim="800000"/>
            <a:headEnd/>
            <a:tailEnd/>
          </a:ln>
          <a:effectLst/>
        </p:spPr>
        <p:txBody>
          <a:bodyPr anchor="ctr">
            <a:spAutoFit/>
          </a:bodyPr>
          <a:lstStyle/>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void myfunc1(viod);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int main()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myfunc1();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return 0;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a:t>
            </a:r>
          </a:p>
        </p:txBody>
      </p:sp>
      <p:sp>
        <p:nvSpPr>
          <p:cNvPr id="25" name="Text Box 20"/>
          <p:cNvSpPr txBox="1">
            <a:spLocks noChangeArrowheads="1"/>
          </p:cNvSpPr>
          <p:nvPr/>
        </p:nvSpPr>
        <p:spPr bwMode="auto">
          <a:xfrm>
            <a:off x="914400" y="4573588"/>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26" name="Text Box 21"/>
          <p:cNvSpPr txBox="1">
            <a:spLocks noChangeArrowheads="1"/>
          </p:cNvSpPr>
          <p:nvPr/>
        </p:nvSpPr>
        <p:spPr bwMode="auto">
          <a:xfrm>
            <a:off x="3702050" y="5684838"/>
            <a:ext cx="509428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A6A0A"/>
                </a:solidFill>
                <a:latin typeface="微软雅黑" pitchFamily="34" charset="-122"/>
                <a:ea typeface="微软雅黑" pitchFamily="34" charset="-122"/>
              </a:rPr>
              <a:t>调用关系：</a:t>
            </a: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sp>
        <p:nvSpPr>
          <p:cNvPr id="27" name="Rectangle 22"/>
          <p:cNvSpPr>
            <a:spLocks noChangeArrowheads="1"/>
          </p:cNvSpPr>
          <p:nvPr/>
        </p:nvSpPr>
        <p:spPr bwMode="auto">
          <a:xfrm>
            <a:off x="3492500" y="4799013"/>
            <a:ext cx="5457825"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 gcc –c main.c </a:t>
            </a:r>
          </a:p>
          <a:p>
            <a:r>
              <a:rPr lang="en-US" altLang="zh-CN" sz="2000" b="1">
                <a:latin typeface="微软雅黑" pitchFamily="34" charset="-122"/>
                <a:ea typeface="微软雅黑" pitchFamily="34" charset="-122"/>
              </a:rPr>
              <a:t>$ gcc –static –o myproc main.o </a:t>
            </a:r>
            <a:r>
              <a:rPr lang="en-US" altLang="zh-CN" sz="2000" b="1">
                <a:solidFill>
                  <a:srgbClr val="FF0000"/>
                </a:solidFill>
                <a:latin typeface="微软雅黑" pitchFamily="34" charset="-122"/>
                <a:ea typeface="微软雅黑" pitchFamily="34" charset="-122"/>
              </a:rPr>
              <a:t>./mylib.a</a:t>
            </a:r>
          </a:p>
        </p:txBody>
      </p:sp>
      <p:sp>
        <p:nvSpPr>
          <p:cNvPr id="28" name="Text Box 23"/>
          <p:cNvSpPr txBox="1">
            <a:spLocks noChangeArrowheads="1"/>
          </p:cNvSpPr>
          <p:nvPr/>
        </p:nvSpPr>
        <p:spPr bwMode="auto">
          <a:xfrm>
            <a:off x="5895975" y="4687888"/>
            <a:ext cx="27146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libc.a</a:t>
            </a:r>
            <a:r>
              <a:rPr lang="zh-CN" altLang="en-US" sz="2000" b="1">
                <a:solidFill>
                  <a:srgbClr val="3366FF"/>
                </a:solidFill>
                <a:latin typeface="微软雅黑" pitchFamily="34" charset="-122"/>
                <a:ea typeface="微软雅黑" pitchFamily="34" charset="-122"/>
              </a:rPr>
              <a:t>无需明显指出！</a:t>
            </a:r>
          </a:p>
        </p:txBody>
      </p:sp>
      <p:sp>
        <p:nvSpPr>
          <p:cNvPr id="29" name="Text Box 24"/>
          <p:cNvSpPr txBox="1">
            <a:spLocks noChangeArrowheads="1"/>
          </p:cNvSpPr>
          <p:nvPr/>
        </p:nvSpPr>
        <p:spPr bwMode="auto">
          <a:xfrm>
            <a:off x="3497263" y="6335713"/>
            <a:ext cx="4645025" cy="427037"/>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问题：如何进行符号解析？</a:t>
            </a:r>
          </a:p>
        </p:txBody>
      </p:sp>
    </p:spTree>
    <p:extLst>
      <p:ext uri="{BB962C8B-B14F-4D97-AF65-F5344CB8AC3E}">
        <p14:creationId xmlns:p14="http://schemas.microsoft.com/office/powerpoint/2010/main" val="62526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linds(horizontal)">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animBg="1"/>
      <p:bldP spid="25" grpId="0"/>
      <p:bldP spid="26" grpId="0"/>
      <p:bldP spid="27" grpId="0"/>
      <p:bldP spid="28" grpId="0"/>
      <p:bldP spid="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bwMode="auto">
          <a:xfrm>
            <a:off x="457200" y="273050"/>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链接器中符号解析的全过程 </a:t>
            </a:r>
          </a:p>
        </p:txBody>
      </p:sp>
      <p:sp>
        <p:nvSpPr>
          <p:cNvPr id="14" name="Rectangle 4"/>
          <p:cNvSpPr>
            <a:spLocks noChangeArrowheads="1"/>
          </p:cNvSpPr>
          <p:nvPr/>
        </p:nvSpPr>
        <p:spPr bwMode="auto">
          <a:xfrm>
            <a:off x="6019800" y="1281112"/>
            <a:ext cx="3024188" cy="1835150"/>
          </a:xfrm>
          <a:prstGeom prst="rect">
            <a:avLst/>
          </a:prstGeom>
          <a:noFill/>
          <a:ln w="9525">
            <a:solidFill>
              <a:srgbClr val="000000"/>
            </a:solidFill>
            <a:miter lim="800000"/>
            <a:headEnd/>
            <a:tailEnd/>
          </a:ln>
          <a:effectLst/>
        </p:spPr>
        <p:txBody>
          <a:bodyPr anchor="ctr">
            <a:spAutoFit/>
          </a:bodyPr>
          <a:lstStyle/>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void myfunc1(viod);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int main()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myfunc1();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return 0;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a:t>
            </a:r>
          </a:p>
        </p:txBody>
      </p:sp>
      <p:sp>
        <p:nvSpPr>
          <p:cNvPr id="15" name="Text Box 6"/>
          <p:cNvSpPr txBox="1">
            <a:spLocks noChangeArrowheads="1"/>
          </p:cNvSpPr>
          <p:nvPr/>
        </p:nvSpPr>
        <p:spPr bwMode="auto">
          <a:xfrm>
            <a:off x="6740525" y="874712"/>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16" name="Text Box 7"/>
          <p:cNvSpPr txBox="1">
            <a:spLocks noChangeArrowheads="1"/>
          </p:cNvSpPr>
          <p:nvPr/>
        </p:nvSpPr>
        <p:spPr bwMode="auto">
          <a:xfrm>
            <a:off x="185738" y="1731962"/>
            <a:ext cx="5094287"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A6A0A"/>
                </a:solidFill>
                <a:latin typeface="微软雅黑" pitchFamily="34" charset="-122"/>
                <a:ea typeface="微软雅黑" pitchFamily="34" charset="-122"/>
              </a:rPr>
              <a:t>调用关系：</a:t>
            </a: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sp>
        <p:nvSpPr>
          <p:cNvPr id="17" name="Rectangle 8"/>
          <p:cNvSpPr>
            <a:spLocks noChangeArrowheads="1"/>
          </p:cNvSpPr>
          <p:nvPr/>
        </p:nvSpPr>
        <p:spPr bwMode="auto">
          <a:xfrm>
            <a:off x="369888" y="1020762"/>
            <a:ext cx="5457825"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 gcc –c main.c </a:t>
            </a:r>
          </a:p>
          <a:p>
            <a:r>
              <a:rPr lang="en-US" altLang="zh-CN" sz="2000" b="1">
                <a:latin typeface="微软雅黑" pitchFamily="34" charset="-122"/>
                <a:ea typeface="微软雅黑" pitchFamily="34" charset="-122"/>
              </a:rPr>
              <a:t>$ gcc –static –o myproc </a:t>
            </a:r>
            <a:r>
              <a:rPr lang="en-US" altLang="zh-CN" sz="2000" b="1">
                <a:solidFill>
                  <a:srgbClr val="3366FF"/>
                </a:solidFill>
                <a:latin typeface="微软雅黑" pitchFamily="34" charset="-122"/>
                <a:ea typeface="微软雅黑" pitchFamily="34" charset="-122"/>
              </a:rPr>
              <a:t>main.o </a:t>
            </a:r>
            <a:r>
              <a:rPr lang="en-US" altLang="zh-CN" sz="2000" b="1">
                <a:solidFill>
                  <a:srgbClr val="FF0000"/>
                </a:solidFill>
                <a:latin typeface="微软雅黑" pitchFamily="34" charset="-122"/>
                <a:ea typeface="微软雅黑" pitchFamily="34" charset="-122"/>
              </a:rPr>
              <a:t>./mylib.a</a:t>
            </a:r>
          </a:p>
        </p:txBody>
      </p:sp>
      <p:sp>
        <p:nvSpPr>
          <p:cNvPr id="18" name="Rectangle 9"/>
          <p:cNvSpPr>
            <a:spLocks noChangeArrowheads="1"/>
          </p:cNvSpPr>
          <p:nvPr/>
        </p:nvSpPr>
        <p:spPr bwMode="auto">
          <a:xfrm>
            <a:off x="128588" y="3435350"/>
            <a:ext cx="5891212" cy="3270250"/>
          </a:xfrm>
          <a:prstGeom prst="rect">
            <a:avLst/>
          </a:prstGeom>
          <a:noFill/>
          <a:ln w="9525">
            <a:noFill/>
            <a:miter lim="800000"/>
            <a:headEnd/>
            <a:tailEnd/>
          </a:ln>
          <a:effectLst/>
        </p:spPr>
        <p:txBody>
          <a:bodyPr anchor="ctr">
            <a:spAutoFit/>
          </a:bodyPr>
          <a:lstStyle/>
          <a:p>
            <a:pPr eaLnBrk="0" hangingPunct="0"/>
            <a:r>
              <a:rPr lang="zh-CN" altLang="en-US" sz="1900" b="1">
                <a:solidFill>
                  <a:srgbClr val="3366FF"/>
                </a:solidFill>
                <a:latin typeface="微软雅黑" pitchFamily="34" charset="-122"/>
                <a:ea typeface="微软雅黑" pitchFamily="34" charset="-122"/>
              </a:rPr>
              <a:t>开始</a:t>
            </a:r>
            <a:r>
              <a:rPr lang="en-US" altLang="zh-CN" sz="1900" b="1">
                <a:solidFill>
                  <a:srgbClr val="3366FF"/>
                </a:solidFill>
                <a:latin typeface="微软雅黑" pitchFamily="34" charset="-122"/>
                <a:ea typeface="微软雅黑" pitchFamily="34" charset="-122"/>
              </a:rPr>
              <a:t>E</a:t>
            </a:r>
            <a:r>
              <a:rPr lang="zh-CN" altLang="en-US" sz="1900" b="1">
                <a:solidFill>
                  <a:srgbClr val="3366FF"/>
                </a:solidFill>
                <a:latin typeface="微软雅黑" pitchFamily="34" charset="-122"/>
                <a:ea typeface="微软雅黑" pitchFamily="34" charset="-122"/>
              </a:rPr>
              <a:t>、</a:t>
            </a:r>
            <a:r>
              <a:rPr lang="en-US" altLang="zh-CN" sz="1900" b="1">
                <a:solidFill>
                  <a:srgbClr val="3366FF"/>
                </a:solidFill>
                <a:latin typeface="微软雅黑" pitchFamily="34" charset="-122"/>
                <a:ea typeface="微软雅黑" pitchFamily="34" charset="-122"/>
              </a:rPr>
              <a:t>U</a:t>
            </a:r>
            <a:r>
              <a:rPr lang="zh-CN" altLang="en-US" sz="1900" b="1">
                <a:solidFill>
                  <a:srgbClr val="3366FF"/>
                </a:solidFill>
                <a:latin typeface="微软雅黑" pitchFamily="34" charset="-122"/>
                <a:ea typeface="微软雅黑" pitchFamily="34" charset="-122"/>
              </a:rPr>
              <a:t>、</a:t>
            </a:r>
            <a:r>
              <a:rPr lang="en-US" altLang="zh-CN" sz="1900" b="1">
                <a:solidFill>
                  <a:srgbClr val="3366FF"/>
                </a:solidFill>
                <a:latin typeface="微软雅黑" pitchFamily="34" charset="-122"/>
                <a:ea typeface="微软雅黑" pitchFamily="34" charset="-122"/>
              </a:rPr>
              <a:t>D</a:t>
            </a:r>
            <a:r>
              <a:rPr lang="zh-CN" altLang="en-US" sz="1900" b="1">
                <a:solidFill>
                  <a:srgbClr val="3366FF"/>
                </a:solidFill>
                <a:latin typeface="微软雅黑" pitchFamily="34" charset="-122"/>
                <a:ea typeface="微软雅黑" pitchFamily="34" charset="-122"/>
              </a:rPr>
              <a:t>为空，首先扫描</a:t>
            </a:r>
            <a:r>
              <a:rPr lang="en-US" altLang="zh-CN" sz="1900" b="1">
                <a:solidFill>
                  <a:srgbClr val="3366FF"/>
                </a:solidFill>
                <a:latin typeface="微软雅黑" pitchFamily="34" charset="-122"/>
                <a:ea typeface="微软雅黑" pitchFamily="34" charset="-122"/>
              </a:rPr>
              <a:t>main.o</a:t>
            </a:r>
            <a:r>
              <a:rPr lang="zh-CN" altLang="en-US" sz="1900" b="1">
                <a:solidFill>
                  <a:srgbClr val="3366FF"/>
                </a:solidFill>
                <a:latin typeface="微软雅黑" pitchFamily="34" charset="-122"/>
                <a:ea typeface="微软雅黑" pitchFamily="34" charset="-122"/>
              </a:rPr>
              <a:t>，把它加入</a:t>
            </a:r>
            <a:r>
              <a:rPr lang="en-US" altLang="zh-CN" sz="1900" b="1">
                <a:solidFill>
                  <a:srgbClr val="3366FF"/>
                </a:solidFill>
                <a:latin typeface="微软雅黑" pitchFamily="34" charset="-122"/>
                <a:ea typeface="微软雅黑" pitchFamily="34" charset="-122"/>
              </a:rPr>
              <a:t>E</a:t>
            </a:r>
            <a:r>
              <a:rPr lang="zh-CN" altLang="en-US" sz="1900" b="1">
                <a:solidFill>
                  <a:srgbClr val="3366FF"/>
                </a:solidFill>
                <a:latin typeface="微软雅黑" pitchFamily="34" charset="-122"/>
                <a:ea typeface="微软雅黑" pitchFamily="34" charset="-122"/>
              </a:rPr>
              <a:t>，同时把</a:t>
            </a:r>
            <a:r>
              <a:rPr lang="en-US" altLang="zh-CN" sz="1900" b="1">
                <a:solidFill>
                  <a:srgbClr val="3366FF"/>
                </a:solidFill>
                <a:latin typeface="微软雅黑" pitchFamily="34" charset="-122"/>
                <a:ea typeface="微软雅黑" pitchFamily="34" charset="-122"/>
              </a:rPr>
              <a:t>myfun1</a:t>
            </a:r>
            <a:r>
              <a:rPr lang="zh-CN" altLang="en-US" sz="1900" b="1">
                <a:solidFill>
                  <a:srgbClr val="3366FF"/>
                </a:solidFill>
                <a:latin typeface="微软雅黑" pitchFamily="34" charset="-122"/>
                <a:ea typeface="微软雅黑" pitchFamily="34" charset="-122"/>
              </a:rPr>
              <a:t>加入</a:t>
            </a:r>
            <a:r>
              <a:rPr lang="en-US" altLang="zh-CN" sz="1900" b="1">
                <a:solidFill>
                  <a:srgbClr val="3366FF"/>
                </a:solidFill>
                <a:latin typeface="微软雅黑" pitchFamily="34" charset="-122"/>
                <a:ea typeface="微软雅黑" pitchFamily="34" charset="-122"/>
              </a:rPr>
              <a:t>U</a:t>
            </a:r>
            <a:r>
              <a:rPr lang="zh-CN" altLang="en-US" sz="1900" b="1">
                <a:solidFill>
                  <a:srgbClr val="3366FF"/>
                </a:solidFill>
                <a:latin typeface="微软雅黑" pitchFamily="34" charset="-122"/>
                <a:ea typeface="微软雅黑" pitchFamily="34" charset="-122"/>
              </a:rPr>
              <a:t>，</a:t>
            </a:r>
            <a:r>
              <a:rPr lang="en-US" altLang="zh-CN" sz="1900" b="1">
                <a:solidFill>
                  <a:srgbClr val="3366FF"/>
                </a:solidFill>
                <a:latin typeface="微软雅黑" pitchFamily="34" charset="-122"/>
                <a:ea typeface="微软雅黑" pitchFamily="34" charset="-122"/>
              </a:rPr>
              <a:t>main</a:t>
            </a:r>
            <a:r>
              <a:rPr lang="zh-CN" altLang="en-US" sz="1900" b="1">
                <a:solidFill>
                  <a:srgbClr val="3366FF"/>
                </a:solidFill>
                <a:latin typeface="微软雅黑" pitchFamily="34" charset="-122"/>
                <a:ea typeface="微软雅黑" pitchFamily="34" charset="-122"/>
              </a:rPr>
              <a:t>加入</a:t>
            </a:r>
            <a:r>
              <a:rPr lang="en-US" altLang="zh-CN" sz="1900" b="1">
                <a:solidFill>
                  <a:srgbClr val="3366FF"/>
                </a:solidFill>
                <a:latin typeface="微软雅黑" pitchFamily="34" charset="-122"/>
                <a:ea typeface="微软雅黑" pitchFamily="34" charset="-122"/>
              </a:rPr>
              <a:t>D</a:t>
            </a:r>
            <a:r>
              <a:rPr lang="zh-CN" altLang="en-US" sz="1900" b="1">
                <a:solidFill>
                  <a:srgbClr val="3366FF"/>
                </a:solidFill>
                <a:latin typeface="微软雅黑" pitchFamily="34" charset="-122"/>
                <a:ea typeface="微软雅黑" pitchFamily="34" charset="-122"/>
              </a:rPr>
              <a:t>。</a:t>
            </a:r>
            <a:r>
              <a:rPr lang="zh-CN" altLang="en-US" sz="1900" b="1">
                <a:solidFill>
                  <a:srgbClr val="009242"/>
                </a:solidFill>
                <a:latin typeface="微软雅黑" pitchFamily="34" charset="-122"/>
                <a:ea typeface="微软雅黑" pitchFamily="34" charset="-122"/>
              </a:rPr>
              <a:t>接着扫描到</a:t>
            </a:r>
            <a:r>
              <a:rPr lang="en-US" altLang="zh-CN" sz="1900" b="1">
                <a:solidFill>
                  <a:srgbClr val="009242"/>
                </a:solidFill>
                <a:latin typeface="微软雅黑" pitchFamily="34" charset="-122"/>
                <a:ea typeface="微软雅黑" pitchFamily="34" charset="-122"/>
              </a:rPr>
              <a:t>mylib.a</a:t>
            </a:r>
            <a:r>
              <a:rPr lang="zh-CN" altLang="en-US" sz="1900" b="1">
                <a:solidFill>
                  <a:srgbClr val="009242"/>
                </a:solidFill>
                <a:latin typeface="微软雅黑" pitchFamily="34" charset="-122"/>
                <a:ea typeface="微软雅黑" pitchFamily="34" charset="-122"/>
              </a:rPr>
              <a:t>，将</a:t>
            </a:r>
            <a:r>
              <a:rPr lang="en-US" altLang="zh-CN" sz="1900" b="1">
                <a:solidFill>
                  <a:srgbClr val="009242"/>
                </a:solidFill>
                <a:latin typeface="微软雅黑" pitchFamily="34" charset="-122"/>
                <a:ea typeface="微软雅黑" pitchFamily="34" charset="-122"/>
              </a:rPr>
              <a:t>U</a:t>
            </a:r>
            <a:r>
              <a:rPr lang="zh-CN" altLang="en-US" sz="1900" b="1">
                <a:solidFill>
                  <a:srgbClr val="009242"/>
                </a:solidFill>
                <a:latin typeface="微软雅黑" pitchFamily="34" charset="-122"/>
                <a:ea typeface="微软雅黑" pitchFamily="34" charset="-122"/>
              </a:rPr>
              <a:t>中所有符号（本例中为</a:t>
            </a:r>
            <a:r>
              <a:rPr lang="en-US" altLang="zh-CN" sz="1900" b="1">
                <a:solidFill>
                  <a:srgbClr val="009242"/>
                </a:solidFill>
                <a:latin typeface="微软雅黑" pitchFamily="34" charset="-122"/>
                <a:ea typeface="微软雅黑" pitchFamily="34" charset="-122"/>
              </a:rPr>
              <a:t>myfunc1</a:t>
            </a:r>
            <a:r>
              <a:rPr lang="zh-CN" altLang="en-US" sz="1900" b="1">
                <a:solidFill>
                  <a:srgbClr val="009242"/>
                </a:solidFill>
                <a:latin typeface="微软雅黑" pitchFamily="34" charset="-122"/>
                <a:ea typeface="微软雅黑" pitchFamily="34" charset="-122"/>
              </a:rPr>
              <a:t>）与</a:t>
            </a:r>
            <a:r>
              <a:rPr lang="en-US" altLang="zh-CN" sz="1900" b="1">
                <a:solidFill>
                  <a:srgbClr val="009242"/>
                </a:solidFill>
                <a:latin typeface="微软雅黑" pitchFamily="34" charset="-122"/>
                <a:ea typeface="微软雅黑" pitchFamily="34" charset="-122"/>
              </a:rPr>
              <a:t>mylib.a</a:t>
            </a:r>
            <a:r>
              <a:rPr lang="zh-CN" altLang="en-US" sz="1900" b="1">
                <a:solidFill>
                  <a:srgbClr val="009242"/>
                </a:solidFill>
                <a:latin typeface="微软雅黑" pitchFamily="34" charset="-122"/>
                <a:ea typeface="微软雅黑" pitchFamily="34" charset="-122"/>
              </a:rPr>
              <a:t>中所有目标模块（</a:t>
            </a:r>
            <a:r>
              <a:rPr lang="en-US" altLang="zh-CN" sz="1900" b="1">
                <a:solidFill>
                  <a:srgbClr val="009242"/>
                </a:solidFill>
                <a:latin typeface="微软雅黑" pitchFamily="34" charset="-122"/>
                <a:ea typeface="微软雅黑" pitchFamily="34" charset="-122"/>
              </a:rPr>
              <a:t>myproc1.o</a:t>
            </a:r>
            <a:r>
              <a:rPr lang="zh-CN" altLang="en-US" sz="1900" b="1">
                <a:solidFill>
                  <a:srgbClr val="009242"/>
                </a:solidFill>
                <a:latin typeface="微软雅黑" pitchFamily="34" charset="-122"/>
                <a:ea typeface="微软雅黑" pitchFamily="34" charset="-122"/>
              </a:rPr>
              <a:t>和</a:t>
            </a:r>
            <a:r>
              <a:rPr lang="en-US" altLang="zh-CN" sz="1900" b="1">
                <a:solidFill>
                  <a:srgbClr val="009242"/>
                </a:solidFill>
                <a:latin typeface="微软雅黑" pitchFamily="34" charset="-122"/>
                <a:ea typeface="微软雅黑" pitchFamily="34" charset="-122"/>
              </a:rPr>
              <a:t>myproc2.o</a:t>
            </a:r>
            <a:r>
              <a:rPr lang="zh-CN" altLang="en-US" sz="1900" b="1">
                <a:solidFill>
                  <a:srgbClr val="009242"/>
                </a:solidFill>
                <a:latin typeface="微软雅黑" pitchFamily="34" charset="-122"/>
                <a:ea typeface="微软雅黑" pitchFamily="34" charset="-122"/>
              </a:rPr>
              <a:t>）依次匹配，发现在</a:t>
            </a:r>
            <a:r>
              <a:rPr lang="en-US" altLang="zh-CN" sz="1900" b="1">
                <a:solidFill>
                  <a:srgbClr val="009242"/>
                </a:solidFill>
                <a:latin typeface="微软雅黑" pitchFamily="34" charset="-122"/>
                <a:ea typeface="微软雅黑" pitchFamily="34" charset="-122"/>
              </a:rPr>
              <a:t>myproc1.o</a:t>
            </a:r>
            <a:r>
              <a:rPr lang="zh-CN" altLang="en-US" sz="1900" b="1">
                <a:solidFill>
                  <a:srgbClr val="009242"/>
                </a:solidFill>
                <a:latin typeface="微软雅黑" pitchFamily="34" charset="-122"/>
                <a:ea typeface="微软雅黑" pitchFamily="34" charset="-122"/>
              </a:rPr>
              <a:t>中定义了</a:t>
            </a:r>
            <a:r>
              <a:rPr lang="en-US" altLang="zh-CN" sz="1900" b="1">
                <a:solidFill>
                  <a:srgbClr val="009242"/>
                </a:solidFill>
                <a:latin typeface="微软雅黑" pitchFamily="34" charset="-122"/>
                <a:ea typeface="微软雅黑" pitchFamily="34" charset="-122"/>
              </a:rPr>
              <a:t>myfunc1</a:t>
            </a:r>
            <a:r>
              <a:rPr lang="zh-CN" altLang="en-US" sz="1900" b="1">
                <a:solidFill>
                  <a:srgbClr val="009242"/>
                </a:solidFill>
                <a:latin typeface="微软雅黑" pitchFamily="34" charset="-122"/>
                <a:ea typeface="微软雅黑" pitchFamily="34" charset="-122"/>
              </a:rPr>
              <a:t>，故</a:t>
            </a:r>
            <a:r>
              <a:rPr lang="en-US" altLang="zh-CN" sz="1900" b="1">
                <a:solidFill>
                  <a:srgbClr val="009242"/>
                </a:solidFill>
                <a:latin typeface="微软雅黑" pitchFamily="34" charset="-122"/>
                <a:ea typeface="微软雅黑" pitchFamily="34" charset="-122"/>
              </a:rPr>
              <a:t>myproc1.o</a:t>
            </a:r>
            <a:r>
              <a:rPr lang="zh-CN" altLang="en-US" sz="1900" b="1">
                <a:solidFill>
                  <a:srgbClr val="009242"/>
                </a:solidFill>
                <a:latin typeface="微软雅黑" pitchFamily="34" charset="-122"/>
                <a:ea typeface="微软雅黑" pitchFamily="34" charset="-122"/>
              </a:rPr>
              <a:t>加入</a:t>
            </a:r>
            <a:r>
              <a:rPr lang="en-US" altLang="zh-CN" sz="1900" b="1">
                <a:solidFill>
                  <a:srgbClr val="009242"/>
                </a:solidFill>
                <a:latin typeface="微软雅黑" pitchFamily="34" charset="-122"/>
                <a:ea typeface="微软雅黑" pitchFamily="34" charset="-122"/>
              </a:rPr>
              <a:t>E</a:t>
            </a:r>
            <a:r>
              <a:rPr lang="zh-CN" altLang="en-US" sz="1900" b="1">
                <a:solidFill>
                  <a:srgbClr val="009242"/>
                </a:solidFill>
                <a:latin typeface="微软雅黑" pitchFamily="34" charset="-122"/>
                <a:ea typeface="微软雅黑" pitchFamily="34" charset="-122"/>
              </a:rPr>
              <a:t>，</a:t>
            </a:r>
            <a:r>
              <a:rPr lang="en-US" altLang="zh-CN" sz="1900" b="1">
                <a:solidFill>
                  <a:srgbClr val="009242"/>
                </a:solidFill>
                <a:latin typeface="微软雅黑" pitchFamily="34" charset="-122"/>
                <a:ea typeface="微软雅黑" pitchFamily="34" charset="-122"/>
              </a:rPr>
              <a:t>myfunc1</a:t>
            </a:r>
            <a:r>
              <a:rPr lang="zh-CN" altLang="en-US" sz="1900" b="1">
                <a:solidFill>
                  <a:srgbClr val="009242"/>
                </a:solidFill>
                <a:latin typeface="微软雅黑" pitchFamily="34" charset="-122"/>
                <a:ea typeface="微软雅黑" pitchFamily="34" charset="-122"/>
              </a:rPr>
              <a:t>从</a:t>
            </a:r>
            <a:r>
              <a:rPr lang="en-US" altLang="zh-CN" sz="1900" b="1">
                <a:solidFill>
                  <a:srgbClr val="009242"/>
                </a:solidFill>
                <a:latin typeface="微软雅黑" pitchFamily="34" charset="-122"/>
                <a:ea typeface="微软雅黑" pitchFamily="34" charset="-122"/>
              </a:rPr>
              <a:t>U</a:t>
            </a:r>
            <a:r>
              <a:rPr lang="zh-CN" altLang="en-US" sz="1900" b="1">
                <a:solidFill>
                  <a:srgbClr val="009242"/>
                </a:solidFill>
                <a:latin typeface="微软雅黑" pitchFamily="34" charset="-122"/>
                <a:ea typeface="微软雅黑" pitchFamily="34" charset="-122"/>
              </a:rPr>
              <a:t>转移到</a:t>
            </a:r>
            <a:r>
              <a:rPr lang="en-US" altLang="zh-CN" sz="1900" b="1">
                <a:solidFill>
                  <a:srgbClr val="009242"/>
                </a:solidFill>
                <a:latin typeface="微软雅黑" pitchFamily="34" charset="-122"/>
                <a:ea typeface="微软雅黑" pitchFamily="34" charset="-122"/>
              </a:rPr>
              <a:t>D</a:t>
            </a:r>
            <a:r>
              <a:rPr lang="zh-CN" altLang="en-US" sz="1900" b="1">
                <a:solidFill>
                  <a:srgbClr val="009242"/>
                </a:solidFill>
                <a:latin typeface="微软雅黑" pitchFamily="34" charset="-122"/>
                <a:ea typeface="微软雅黑" pitchFamily="34" charset="-122"/>
              </a:rPr>
              <a:t>。</a:t>
            </a:r>
            <a:r>
              <a:rPr lang="zh-CN" altLang="en-US" sz="1900" b="1">
                <a:solidFill>
                  <a:srgbClr val="CC3300"/>
                </a:solidFill>
                <a:latin typeface="微软雅黑" pitchFamily="34" charset="-122"/>
                <a:ea typeface="微软雅黑" pitchFamily="34" charset="-122"/>
              </a:rPr>
              <a:t>在</a:t>
            </a:r>
            <a:r>
              <a:rPr lang="en-US" altLang="zh-CN" sz="1900" b="1">
                <a:solidFill>
                  <a:srgbClr val="CC3300"/>
                </a:solidFill>
                <a:latin typeface="微软雅黑" pitchFamily="34" charset="-122"/>
                <a:ea typeface="微软雅黑" pitchFamily="34" charset="-122"/>
              </a:rPr>
              <a:t>myproc1.o</a:t>
            </a:r>
            <a:r>
              <a:rPr lang="zh-CN" altLang="en-US" sz="1900" b="1">
                <a:solidFill>
                  <a:srgbClr val="CC3300"/>
                </a:solidFill>
                <a:latin typeface="微软雅黑" pitchFamily="34" charset="-122"/>
                <a:ea typeface="微软雅黑" pitchFamily="34" charset="-122"/>
              </a:rPr>
              <a:t>中发现还有未解析符号</a:t>
            </a:r>
            <a:r>
              <a:rPr lang="en-US" altLang="zh-CN" sz="1900" b="1">
                <a:solidFill>
                  <a:srgbClr val="CC3300"/>
                </a:solidFill>
                <a:latin typeface="微软雅黑" pitchFamily="34" charset="-122"/>
                <a:ea typeface="微软雅黑" pitchFamily="34" charset="-122"/>
              </a:rPr>
              <a:t>printf</a:t>
            </a:r>
            <a:r>
              <a:rPr lang="zh-CN" altLang="en-US" sz="1900" b="1">
                <a:solidFill>
                  <a:srgbClr val="CC3300"/>
                </a:solidFill>
                <a:latin typeface="微软雅黑" pitchFamily="34" charset="-122"/>
                <a:ea typeface="微软雅黑" pitchFamily="34" charset="-122"/>
              </a:rPr>
              <a:t>，将其加到</a:t>
            </a:r>
            <a:r>
              <a:rPr lang="en-US" altLang="zh-CN" sz="1900" b="1">
                <a:solidFill>
                  <a:srgbClr val="CC3300"/>
                </a:solidFill>
                <a:latin typeface="微软雅黑" pitchFamily="34" charset="-122"/>
                <a:ea typeface="微软雅黑" pitchFamily="34" charset="-122"/>
              </a:rPr>
              <a:t>U</a:t>
            </a:r>
            <a:r>
              <a:rPr lang="zh-CN" altLang="en-US" sz="1900" b="1">
                <a:solidFill>
                  <a:srgbClr val="CC3300"/>
                </a:solidFill>
                <a:latin typeface="微软雅黑" pitchFamily="34" charset="-122"/>
                <a:ea typeface="微软雅黑" pitchFamily="34" charset="-122"/>
              </a:rPr>
              <a:t>。</a:t>
            </a:r>
            <a:r>
              <a:rPr lang="zh-CN" altLang="en-US" sz="1900" b="1">
                <a:solidFill>
                  <a:srgbClr val="FF0000"/>
                </a:solidFill>
                <a:latin typeface="微软雅黑" pitchFamily="34" charset="-122"/>
                <a:ea typeface="微软雅黑" pitchFamily="34" charset="-122"/>
              </a:rPr>
              <a:t>不断在</a:t>
            </a:r>
            <a:r>
              <a:rPr lang="en-US" altLang="zh-CN" sz="1900" b="1">
                <a:solidFill>
                  <a:srgbClr val="FF0000"/>
                </a:solidFill>
                <a:latin typeface="微软雅黑" pitchFamily="34" charset="-122"/>
                <a:ea typeface="微软雅黑" pitchFamily="34" charset="-122"/>
              </a:rPr>
              <a:t>mylib.a</a:t>
            </a:r>
            <a:r>
              <a:rPr lang="zh-CN" altLang="en-US" sz="1900" b="1">
                <a:solidFill>
                  <a:srgbClr val="FF0000"/>
                </a:solidFill>
                <a:latin typeface="微软雅黑" pitchFamily="34" charset="-122"/>
                <a:ea typeface="微软雅黑" pitchFamily="34" charset="-122"/>
              </a:rPr>
              <a:t>的各模块上进行迭代以匹配</a:t>
            </a:r>
            <a:r>
              <a:rPr lang="en-US" altLang="zh-CN" sz="1900" b="1">
                <a:solidFill>
                  <a:srgbClr val="FF0000"/>
                </a:solidFill>
                <a:latin typeface="微软雅黑" pitchFamily="34" charset="-122"/>
                <a:ea typeface="微软雅黑" pitchFamily="34" charset="-122"/>
              </a:rPr>
              <a:t>U</a:t>
            </a:r>
            <a:r>
              <a:rPr lang="zh-CN" altLang="en-US" sz="1900" b="1">
                <a:solidFill>
                  <a:srgbClr val="FF0000"/>
                </a:solidFill>
                <a:latin typeface="微软雅黑" pitchFamily="34" charset="-122"/>
                <a:ea typeface="微软雅黑" pitchFamily="34" charset="-122"/>
              </a:rPr>
              <a:t>中的符号，直到</a:t>
            </a:r>
            <a:r>
              <a:rPr lang="en-US" altLang="zh-CN" sz="1900" b="1">
                <a:solidFill>
                  <a:srgbClr val="FF0000"/>
                </a:solidFill>
                <a:latin typeface="微软雅黑" pitchFamily="34" charset="-122"/>
                <a:ea typeface="微软雅黑" pitchFamily="34" charset="-122"/>
              </a:rPr>
              <a:t>U</a:t>
            </a:r>
            <a:r>
              <a:rPr lang="zh-CN" altLang="en-US" sz="1900" b="1">
                <a:solidFill>
                  <a:srgbClr val="FF0000"/>
                </a:solidFill>
                <a:latin typeface="微软雅黑" pitchFamily="34" charset="-122"/>
                <a:ea typeface="微软雅黑" pitchFamily="34" charset="-122"/>
              </a:rPr>
              <a:t>、</a:t>
            </a:r>
            <a:r>
              <a:rPr lang="en-US" altLang="zh-CN" sz="1900" b="1">
                <a:solidFill>
                  <a:srgbClr val="FF0000"/>
                </a:solidFill>
                <a:latin typeface="微软雅黑" pitchFamily="34" charset="-122"/>
                <a:ea typeface="微软雅黑" pitchFamily="34" charset="-122"/>
              </a:rPr>
              <a:t>D</a:t>
            </a:r>
            <a:r>
              <a:rPr lang="zh-CN" altLang="en-US" sz="1900" b="1">
                <a:solidFill>
                  <a:srgbClr val="FF0000"/>
                </a:solidFill>
                <a:latin typeface="微软雅黑" pitchFamily="34" charset="-122"/>
                <a:ea typeface="微软雅黑" pitchFamily="34" charset="-122"/>
              </a:rPr>
              <a:t>都不再变化。</a:t>
            </a:r>
            <a:r>
              <a:rPr lang="zh-CN" altLang="en-US" sz="1900" b="1">
                <a:latin typeface="微软雅黑" pitchFamily="34" charset="-122"/>
                <a:ea typeface="微软雅黑" pitchFamily="34" charset="-122"/>
              </a:rPr>
              <a:t>此时</a:t>
            </a:r>
            <a:r>
              <a:rPr lang="en-US" altLang="zh-CN" sz="1900" b="1">
                <a:latin typeface="微软雅黑" pitchFamily="34" charset="-122"/>
                <a:ea typeface="微软雅黑" pitchFamily="34" charset="-122"/>
              </a:rPr>
              <a:t>U</a:t>
            </a:r>
            <a:r>
              <a:rPr lang="zh-CN" altLang="en-US" sz="1900" b="1">
                <a:latin typeface="微软雅黑" pitchFamily="34" charset="-122"/>
                <a:ea typeface="微软雅黑" pitchFamily="34" charset="-122"/>
              </a:rPr>
              <a:t>中只有一个未解析符号</a:t>
            </a:r>
            <a:r>
              <a:rPr lang="en-US" altLang="zh-CN" sz="1900" b="1">
                <a:latin typeface="微软雅黑" pitchFamily="34" charset="-122"/>
                <a:ea typeface="微软雅黑" pitchFamily="34" charset="-122"/>
              </a:rPr>
              <a:t>printf</a:t>
            </a:r>
            <a:r>
              <a:rPr lang="zh-CN" altLang="en-US" sz="1900" b="1">
                <a:latin typeface="微软雅黑" pitchFamily="34" charset="-122"/>
                <a:ea typeface="微软雅黑" pitchFamily="34" charset="-122"/>
              </a:rPr>
              <a:t>，而</a:t>
            </a:r>
            <a:r>
              <a:rPr lang="en-US" altLang="zh-CN" sz="1900" b="1">
                <a:latin typeface="微软雅黑" pitchFamily="34" charset="-122"/>
                <a:ea typeface="微软雅黑" pitchFamily="34" charset="-122"/>
              </a:rPr>
              <a:t>D</a:t>
            </a:r>
            <a:r>
              <a:rPr lang="zh-CN" altLang="en-US" sz="1900" b="1">
                <a:latin typeface="微软雅黑" pitchFamily="34" charset="-122"/>
                <a:ea typeface="微软雅黑" pitchFamily="34" charset="-122"/>
              </a:rPr>
              <a:t>中有</a:t>
            </a:r>
            <a:r>
              <a:rPr lang="en-US" altLang="zh-CN" sz="1900" b="1">
                <a:latin typeface="微软雅黑" pitchFamily="34" charset="-122"/>
                <a:ea typeface="微软雅黑" pitchFamily="34" charset="-122"/>
              </a:rPr>
              <a:t>main</a:t>
            </a:r>
            <a:r>
              <a:rPr lang="zh-CN" altLang="en-US" sz="1900" b="1">
                <a:latin typeface="微软雅黑" pitchFamily="34" charset="-122"/>
                <a:ea typeface="微软雅黑" pitchFamily="34" charset="-122"/>
              </a:rPr>
              <a:t>和</a:t>
            </a:r>
            <a:r>
              <a:rPr lang="en-US" altLang="zh-CN" sz="1900" b="1">
                <a:latin typeface="微软雅黑" pitchFamily="34" charset="-122"/>
                <a:ea typeface="微软雅黑" pitchFamily="34" charset="-122"/>
              </a:rPr>
              <a:t>myfunc1</a:t>
            </a:r>
            <a:r>
              <a:rPr lang="zh-CN" altLang="en-US" sz="1900" b="1">
                <a:latin typeface="微软雅黑" pitchFamily="34" charset="-122"/>
                <a:ea typeface="微软雅黑" pitchFamily="34" charset="-122"/>
              </a:rPr>
              <a:t>。因为模块</a:t>
            </a:r>
            <a:r>
              <a:rPr lang="en-US" altLang="zh-CN" sz="1900" b="1">
                <a:latin typeface="微软雅黑" pitchFamily="34" charset="-122"/>
                <a:ea typeface="微软雅黑" pitchFamily="34" charset="-122"/>
              </a:rPr>
              <a:t>myproc2.o</a:t>
            </a:r>
            <a:r>
              <a:rPr lang="zh-CN" altLang="en-US" sz="1900" b="1">
                <a:latin typeface="微软雅黑" pitchFamily="34" charset="-122"/>
                <a:ea typeface="微软雅黑" pitchFamily="34" charset="-122"/>
              </a:rPr>
              <a:t>没有被加入</a:t>
            </a:r>
            <a:r>
              <a:rPr lang="en-US" altLang="zh-CN" sz="1900" b="1">
                <a:latin typeface="微软雅黑" pitchFamily="34" charset="-122"/>
                <a:ea typeface="微软雅黑" pitchFamily="34" charset="-122"/>
              </a:rPr>
              <a:t>E</a:t>
            </a:r>
            <a:r>
              <a:rPr lang="zh-CN" altLang="en-US" sz="1900" b="1">
                <a:latin typeface="微软雅黑" pitchFamily="34" charset="-122"/>
                <a:ea typeface="微软雅黑" pitchFamily="34" charset="-122"/>
              </a:rPr>
              <a:t>中，因而它被丢弃。</a:t>
            </a:r>
          </a:p>
        </p:txBody>
      </p:sp>
      <p:sp>
        <p:nvSpPr>
          <p:cNvPr id="19" name="Rectangle 11"/>
          <p:cNvSpPr>
            <a:spLocks noChangeArrowheads="1"/>
          </p:cNvSpPr>
          <p:nvPr/>
        </p:nvSpPr>
        <p:spPr bwMode="auto">
          <a:xfrm>
            <a:off x="157163" y="2333625"/>
            <a:ext cx="5461000" cy="958850"/>
          </a:xfrm>
          <a:prstGeom prst="rect">
            <a:avLst/>
          </a:prstGeom>
          <a:noFill/>
          <a:ln w="9525">
            <a:noFill/>
            <a:miter lim="800000"/>
            <a:headEnd/>
            <a:tailEnd/>
          </a:ln>
          <a:effectLst/>
        </p:spPr>
        <p:txBody>
          <a:bodyPr wrap="none" anchor="ctr">
            <a:spAutoFit/>
          </a:bodyPr>
          <a:lstStyle/>
          <a:p>
            <a:pPr eaLnBrk="0" hangingPunct="0"/>
            <a:r>
              <a:rPr lang="en-US" altLang="zh-CN" sz="1900" b="1" dirty="0">
                <a:solidFill>
                  <a:srgbClr val="FF0000"/>
                </a:solidFill>
                <a:latin typeface="微软雅黑" pitchFamily="34" charset="-122"/>
                <a:ea typeface="微软雅黑" pitchFamily="34" charset="-122"/>
              </a:rPr>
              <a:t>E</a:t>
            </a:r>
            <a:r>
              <a:rPr lang="en-US" altLang="zh-CN" sz="1900" b="1" i="1" dirty="0">
                <a:solidFill>
                  <a:srgbClr val="FF0000"/>
                </a:solidFill>
                <a:latin typeface="微软雅黑" pitchFamily="34" charset="-122"/>
                <a:ea typeface="微软雅黑" pitchFamily="34" charset="-122"/>
              </a:rPr>
              <a:t> </a:t>
            </a:r>
            <a:r>
              <a:rPr lang="zh-CN" altLang="en-US" sz="1900" b="1" dirty="0">
                <a:solidFill>
                  <a:srgbClr val="FF0000"/>
                </a:solidFill>
                <a:latin typeface="微软雅黑" pitchFamily="34" charset="-122"/>
                <a:ea typeface="微软雅黑" pitchFamily="34" charset="-122"/>
              </a:rPr>
              <a:t>将被合并以组成可执行文件的所有目标文件集合</a:t>
            </a:r>
          </a:p>
          <a:p>
            <a:pPr eaLnBrk="0" hangingPunct="0"/>
            <a:r>
              <a:rPr lang="en-US" altLang="zh-CN" sz="1900" b="1" dirty="0">
                <a:solidFill>
                  <a:srgbClr val="FF0000"/>
                </a:solidFill>
                <a:latin typeface="微软雅黑" pitchFamily="34" charset="-122"/>
                <a:ea typeface="微软雅黑" pitchFamily="34" charset="-122"/>
              </a:rPr>
              <a:t>U </a:t>
            </a:r>
            <a:r>
              <a:rPr lang="zh-CN" altLang="en-US" sz="1900" b="1" dirty="0">
                <a:solidFill>
                  <a:srgbClr val="FF0000"/>
                </a:solidFill>
                <a:latin typeface="微软雅黑" pitchFamily="34" charset="-122"/>
                <a:ea typeface="微软雅黑" pitchFamily="34" charset="-122"/>
              </a:rPr>
              <a:t>当前所有未解析的引用符号的集合</a:t>
            </a:r>
          </a:p>
          <a:p>
            <a:pPr eaLnBrk="0" hangingPunct="0"/>
            <a:r>
              <a:rPr lang="en-US" altLang="zh-CN" sz="1900" b="1" dirty="0">
                <a:solidFill>
                  <a:srgbClr val="FF0000"/>
                </a:solidFill>
                <a:latin typeface="微软雅黑" pitchFamily="34" charset="-122"/>
                <a:ea typeface="微软雅黑" pitchFamily="34" charset="-122"/>
              </a:rPr>
              <a:t>D </a:t>
            </a:r>
            <a:r>
              <a:rPr lang="zh-CN" altLang="en-US" sz="1900" b="1" dirty="0">
                <a:solidFill>
                  <a:srgbClr val="FF0000"/>
                </a:solidFill>
                <a:latin typeface="微软雅黑" pitchFamily="34" charset="-122"/>
                <a:ea typeface="微软雅黑" pitchFamily="34" charset="-122"/>
              </a:rPr>
              <a:t>当前所有定义符号的集合</a:t>
            </a:r>
            <a:r>
              <a:rPr lang="zh-CN" altLang="en-US" sz="1900" dirty="0">
                <a:latin typeface="微软雅黑" pitchFamily="34" charset="-122"/>
                <a:ea typeface="微软雅黑" pitchFamily="34" charset="-122"/>
              </a:rPr>
              <a:t> </a:t>
            </a:r>
          </a:p>
        </p:txBody>
      </p:sp>
      <p:sp>
        <p:nvSpPr>
          <p:cNvPr id="20" name="Rectangle 12"/>
          <p:cNvSpPr>
            <a:spLocks noChangeArrowheads="1"/>
          </p:cNvSpPr>
          <p:nvPr/>
        </p:nvSpPr>
        <p:spPr bwMode="auto">
          <a:xfrm>
            <a:off x="6273800" y="3416300"/>
            <a:ext cx="2544763" cy="3270250"/>
          </a:xfrm>
          <a:prstGeom prst="rect">
            <a:avLst/>
          </a:prstGeom>
          <a:noFill/>
          <a:ln w="9525">
            <a:noFill/>
            <a:miter lim="800000"/>
            <a:headEnd/>
            <a:tailEnd/>
          </a:ln>
          <a:effectLst/>
        </p:spPr>
        <p:txBody>
          <a:bodyPr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接着，扫描默认的库文件</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libc.a</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，发现其目标模块</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printf.o</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定义了</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printf</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，于是</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printf</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也从</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U</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移到</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D</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，并将</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printf.o</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加入</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E</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，同时把它定义的所有符号加入</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D</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，而所有未解析符号加入</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U</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处理完</a:t>
            </a:r>
            <a:r>
              <a:rPr kumimoji="0" lang="en-US" altLang="zh-CN" sz="1900" b="1" i="0" u="none" strike="noStrike" kern="0" cap="none" spc="0" normalizeH="0" baseline="0" noProof="0">
                <a:ln>
                  <a:noFill/>
                </a:ln>
                <a:solidFill>
                  <a:srgbClr val="FF0000"/>
                </a:solidFill>
                <a:effectLst/>
                <a:uLnTx/>
                <a:uFillTx/>
                <a:latin typeface="微软雅黑" pitchFamily="34" charset="-122"/>
                <a:ea typeface="微软雅黑" pitchFamily="34" charset="-122"/>
              </a:rPr>
              <a:t>libc.a</a:t>
            </a: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时，</a:t>
            </a:r>
            <a:r>
              <a:rPr kumimoji="0" lang="en-US" altLang="zh-CN" sz="1900" b="1" i="0" u="none" strike="noStrike" kern="0" cap="none" spc="0" normalizeH="0" baseline="0" noProof="0">
                <a:ln>
                  <a:noFill/>
                </a:ln>
                <a:solidFill>
                  <a:srgbClr val="FF0000"/>
                </a:solidFill>
                <a:effectLst/>
                <a:uLnTx/>
                <a:uFillTx/>
                <a:latin typeface="微软雅黑" pitchFamily="34" charset="-122"/>
                <a:ea typeface="微软雅黑" pitchFamily="34" charset="-122"/>
              </a:rPr>
              <a:t>U</a:t>
            </a: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一定是空的。</a:t>
            </a:r>
            <a:r>
              <a:rPr kumimoji="0" lang="zh-CN" altLang="en-US" sz="1800" b="0" i="0" u="none" strike="noStrike" kern="0" cap="none" spc="0" normalizeH="0" baseline="0" noProof="0">
                <a:ln>
                  <a:noFill/>
                </a:ln>
                <a:solidFill>
                  <a:sysClr val="windowText" lastClr="000000"/>
                </a:solidFill>
                <a:effectLst/>
                <a:uLnTx/>
                <a:uFillTx/>
              </a:rPr>
              <a:t> </a:t>
            </a:r>
          </a:p>
        </p:txBody>
      </p:sp>
      <p:sp>
        <p:nvSpPr>
          <p:cNvPr id="21" name="Text Box 13"/>
          <p:cNvSpPr txBox="1">
            <a:spLocks noChangeArrowheads="1"/>
          </p:cNvSpPr>
          <p:nvPr/>
        </p:nvSpPr>
        <p:spPr bwMode="auto">
          <a:xfrm>
            <a:off x="2670175" y="915987"/>
            <a:ext cx="27146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libc.a</a:t>
            </a:r>
            <a:r>
              <a:rPr lang="zh-CN" altLang="en-US" sz="2000" b="1">
                <a:solidFill>
                  <a:srgbClr val="3366FF"/>
                </a:solidFill>
                <a:latin typeface="微软雅黑" pitchFamily="34" charset="-122"/>
                <a:ea typeface="微软雅黑" pitchFamily="34" charset="-122"/>
              </a:rPr>
              <a:t>无需明显指出！</a:t>
            </a:r>
          </a:p>
        </p:txBody>
      </p:sp>
    </p:spTree>
    <p:extLst>
      <p:ext uri="{BB962C8B-B14F-4D97-AF65-F5344CB8AC3E}">
        <p14:creationId xmlns:p14="http://schemas.microsoft.com/office/powerpoint/2010/main" val="344442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
          <p:cNvSpPr>
            <a:spLocks noGrp="1" noChangeArrowheads="1"/>
          </p:cNvSpPr>
          <p:nvPr>
            <p:ph type="title"/>
          </p:nvPr>
        </p:nvSpPr>
        <p:spPr bwMode="auto">
          <a:xfrm>
            <a:off x="457200" y="247650"/>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链接器中符号解析的全过程 </a:t>
            </a:r>
          </a:p>
        </p:txBody>
      </p:sp>
      <p:sp>
        <p:nvSpPr>
          <p:cNvPr id="38" name="Text Box 3"/>
          <p:cNvSpPr txBox="1">
            <a:spLocks noChangeArrowheads="1"/>
          </p:cNvSpPr>
          <p:nvPr/>
        </p:nvSpPr>
        <p:spPr bwMode="auto">
          <a:xfrm>
            <a:off x="200025" y="2193925"/>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39" name="Rectangle 4"/>
          <p:cNvSpPr>
            <a:spLocks noChangeArrowheads="1"/>
          </p:cNvSpPr>
          <p:nvPr/>
        </p:nvSpPr>
        <p:spPr bwMode="auto">
          <a:xfrm>
            <a:off x="206375" y="2587625"/>
            <a:ext cx="2686050" cy="1835150"/>
          </a:xfrm>
          <a:prstGeom prst="rect">
            <a:avLst/>
          </a:prstGeom>
          <a:noFill/>
          <a:ln w="9525">
            <a:solidFill>
              <a:srgbClr val="000000"/>
            </a:solid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void myfunc1(viod);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int main()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myfunc1();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return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a:t>
            </a:r>
            <a:r>
              <a:rPr kumimoji="0" lang="en-US" altLang="zh-CN" sz="1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p:txBody>
      </p:sp>
      <p:sp>
        <p:nvSpPr>
          <p:cNvPr id="40" name="Rectangle 5"/>
          <p:cNvSpPr>
            <a:spLocks noChangeArrowheads="1"/>
          </p:cNvSpPr>
          <p:nvPr/>
        </p:nvSpPr>
        <p:spPr bwMode="auto">
          <a:xfrm>
            <a:off x="230188" y="977900"/>
            <a:ext cx="5921375" cy="396875"/>
          </a:xfrm>
          <a:prstGeom prst="rect">
            <a:avLst/>
          </a:prstGeom>
          <a:noFill/>
          <a:ln w="9525">
            <a:noFill/>
            <a:miter lim="800000"/>
            <a:headEnd/>
            <a:tailEnd/>
          </a:ln>
          <a:effectLst/>
        </p:spPr>
        <p:txBody>
          <a:bodyPr>
            <a:spAutoFit/>
          </a:bodyPr>
          <a:lstStyle/>
          <a:p>
            <a:r>
              <a:rPr lang="en-US" altLang="zh-CN" sz="2000" b="1">
                <a:solidFill>
                  <a:srgbClr val="FF0000"/>
                </a:solidFill>
                <a:latin typeface="微软雅黑" pitchFamily="34" charset="-122"/>
                <a:ea typeface="微软雅黑" pitchFamily="34" charset="-122"/>
              </a:rPr>
              <a:t>$ gcc –static –o myproc main.o ./mylib.a</a:t>
            </a:r>
          </a:p>
        </p:txBody>
      </p:sp>
      <p:sp>
        <p:nvSpPr>
          <p:cNvPr id="41" name="Text Box 11"/>
          <p:cNvSpPr txBox="1">
            <a:spLocks noChangeArrowheads="1"/>
          </p:cNvSpPr>
          <p:nvPr/>
        </p:nvSpPr>
        <p:spPr bwMode="auto">
          <a:xfrm>
            <a:off x="201613" y="5394325"/>
            <a:ext cx="7972425" cy="1311275"/>
          </a:xfrm>
          <a:prstGeom prst="rect">
            <a:avLst/>
          </a:prstGeom>
          <a:noFill/>
          <a:ln w="9525">
            <a:noFill/>
            <a:miter lim="800000"/>
            <a:headEnd/>
            <a:tailEnd/>
          </a:ln>
          <a:effectLst/>
        </p:spPr>
        <p:txBody>
          <a:bodyPr>
            <a:spAutoFit/>
          </a:bodyPr>
          <a:lstStyle/>
          <a:p>
            <a:pPr>
              <a:spcBef>
                <a:spcPct val="50000"/>
              </a:spcBef>
            </a:pPr>
            <a:r>
              <a:rPr lang="zh-CN" altLang="en-US" sz="2000" b="1">
                <a:latin typeface="微软雅黑" pitchFamily="34" charset="-122"/>
                <a:ea typeface="微软雅黑" pitchFamily="34" charset="-122"/>
              </a:rPr>
              <a:t>解析结果：</a:t>
            </a:r>
          </a:p>
          <a:p>
            <a:pPr>
              <a:spcBef>
                <a:spcPct val="50000"/>
              </a:spcBef>
            </a:pPr>
            <a:r>
              <a:rPr lang="en-US" altLang="zh-CN" sz="2000" b="1">
                <a:solidFill>
                  <a:srgbClr val="CC3300"/>
                </a:solidFill>
                <a:latin typeface="微软雅黑" pitchFamily="34" charset="-122"/>
                <a:ea typeface="微软雅黑" pitchFamily="34" charset="-122"/>
              </a:rPr>
              <a:t>E</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myproc1.o</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printf.o</a:t>
            </a:r>
            <a:r>
              <a:rPr lang="zh-CN" altLang="en-US" sz="2000" b="1">
                <a:solidFill>
                  <a:srgbClr val="CC3300"/>
                </a:solidFill>
                <a:latin typeface="微软雅黑" pitchFamily="34" charset="-122"/>
                <a:ea typeface="微软雅黑" pitchFamily="34" charset="-122"/>
              </a:rPr>
              <a:t>及其调用的模块</a:t>
            </a:r>
          </a:p>
          <a:p>
            <a:pPr>
              <a:spcBef>
                <a:spcPct val="50000"/>
              </a:spcBef>
            </a:pPr>
            <a:r>
              <a:rPr lang="en-US" altLang="zh-CN" sz="2000" b="1">
                <a:solidFill>
                  <a:srgbClr val="CC3300"/>
                </a:solidFill>
                <a:latin typeface="微软雅黑" pitchFamily="34" charset="-122"/>
                <a:ea typeface="微软雅黑" pitchFamily="34" charset="-122"/>
              </a:rPr>
              <a:t>D</a:t>
            </a:r>
            <a:r>
              <a:rPr lang="zh-CN" altLang="en-US" sz="2000" b="1">
                <a:solidFill>
                  <a:srgbClr val="CC3300"/>
                </a:solidFill>
                <a:latin typeface="微软雅黑" pitchFamily="34" charset="-122"/>
                <a:ea typeface="微软雅黑" pitchFamily="34" charset="-122"/>
              </a:rPr>
              <a:t>中有</a:t>
            </a:r>
            <a:r>
              <a:rPr lang="en-US" altLang="zh-CN" sz="2000" b="1">
                <a:solidFill>
                  <a:srgbClr val="CC3300"/>
                </a:solidFill>
                <a:latin typeface="微软雅黑" pitchFamily="34" charset="-122"/>
                <a:ea typeface="微软雅黑" pitchFamily="34" charset="-122"/>
              </a:rPr>
              <a:t>main</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myproc1</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printf</a:t>
            </a:r>
            <a:r>
              <a:rPr lang="zh-CN" altLang="en-US" sz="2000" b="1">
                <a:solidFill>
                  <a:srgbClr val="CC3300"/>
                </a:solidFill>
                <a:latin typeface="微软雅黑" pitchFamily="34" charset="-122"/>
                <a:ea typeface="微软雅黑" pitchFamily="34" charset="-122"/>
              </a:rPr>
              <a:t>及其引用的符号</a:t>
            </a:r>
          </a:p>
        </p:txBody>
      </p:sp>
      <p:sp>
        <p:nvSpPr>
          <p:cNvPr id="42" name="Text Box 12"/>
          <p:cNvSpPr txBox="1">
            <a:spLocks noChangeArrowheads="1"/>
          </p:cNvSpPr>
          <p:nvPr/>
        </p:nvSpPr>
        <p:spPr bwMode="auto">
          <a:xfrm>
            <a:off x="187325" y="1479550"/>
            <a:ext cx="3294063"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grpSp>
        <p:nvGrpSpPr>
          <p:cNvPr id="43" name="Group 40"/>
          <p:cNvGrpSpPr>
            <a:grpSpLocks/>
          </p:cNvGrpSpPr>
          <p:nvPr/>
        </p:nvGrpSpPr>
        <p:grpSpPr bwMode="auto">
          <a:xfrm>
            <a:off x="3084513" y="1384300"/>
            <a:ext cx="5780087" cy="4445000"/>
            <a:chOff x="1971" y="878"/>
            <a:chExt cx="3641" cy="2800"/>
          </a:xfrm>
        </p:grpSpPr>
        <p:sp>
          <p:nvSpPr>
            <p:cNvPr id="44" name="Line 2"/>
            <p:cNvSpPr>
              <a:spLocks noChangeShapeType="1"/>
            </p:cNvSpPr>
            <p:nvPr/>
          </p:nvSpPr>
          <p:spPr bwMode="auto">
            <a:xfrm>
              <a:off x="2567" y="1314"/>
              <a:ext cx="1" cy="240"/>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Rectangle 3"/>
            <p:cNvSpPr>
              <a:spLocks noChangeArrowheads="1"/>
            </p:cNvSpPr>
            <p:nvPr/>
          </p:nvSpPr>
          <p:spPr bwMode="auto">
            <a:xfrm>
              <a:off x="1971" y="1542"/>
              <a:ext cx="1101" cy="450"/>
            </a:xfrm>
            <a:prstGeom prst="rect">
              <a:avLst/>
            </a:prstGeom>
            <a:solidFill>
              <a:srgbClr val="DEDFF5"/>
            </a:solidFill>
            <a:ln w="28448">
              <a:solidFill>
                <a:srgbClr val="000000"/>
              </a:solidFill>
              <a:miter lim="800000"/>
              <a:headEnd/>
              <a:tailEnd/>
            </a:ln>
          </p:spPr>
          <p:txBody>
            <a:bodyPr lIns="18000" tIns="44280" rIns="1800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转换</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(cpp,cc1,as)</a:t>
              </a:r>
              <a:endPar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endParaRPr>
            </a:p>
          </p:txBody>
        </p:sp>
        <p:sp>
          <p:nvSpPr>
            <p:cNvPr id="46" name="Text Box 4"/>
            <p:cNvSpPr txBox="1">
              <a:spLocks noChangeArrowheads="1"/>
            </p:cNvSpPr>
            <p:nvPr/>
          </p:nvSpPr>
          <p:spPr bwMode="auto">
            <a:xfrm>
              <a:off x="2237" y="1122"/>
              <a:ext cx="643" cy="238"/>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main.c</a:t>
              </a:r>
            </a:p>
          </p:txBody>
        </p:sp>
        <p:sp>
          <p:nvSpPr>
            <p:cNvPr id="47" name="Text Box 5"/>
            <p:cNvSpPr txBox="1">
              <a:spLocks noChangeArrowheads="1"/>
            </p:cNvSpPr>
            <p:nvPr/>
          </p:nvSpPr>
          <p:spPr bwMode="auto">
            <a:xfrm>
              <a:off x="2236" y="2238"/>
              <a:ext cx="665" cy="238"/>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main.o</a:t>
              </a:r>
            </a:p>
          </p:txBody>
        </p:sp>
        <p:sp>
          <p:nvSpPr>
            <p:cNvPr id="48" name="Rectangle 6"/>
            <p:cNvSpPr>
              <a:spLocks noChangeArrowheads="1"/>
            </p:cNvSpPr>
            <p:nvPr/>
          </p:nvSpPr>
          <p:spPr bwMode="auto">
            <a:xfrm>
              <a:off x="3136" y="1547"/>
              <a:ext cx="1102" cy="450"/>
            </a:xfrm>
            <a:prstGeom prst="rect">
              <a:avLst/>
            </a:prstGeom>
            <a:solidFill>
              <a:srgbClr val="333399">
                <a:lumMod val="20000"/>
                <a:lumOff val="80000"/>
              </a:srgbClr>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转换</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(cpp,cc1,as)</a:t>
              </a:r>
              <a:endPar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endParaRPr>
            </a:p>
          </p:txBody>
        </p:sp>
        <p:sp>
          <p:nvSpPr>
            <p:cNvPr id="49" name="Text Box 7"/>
            <p:cNvSpPr txBox="1">
              <a:spLocks noChangeArrowheads="1"/>
            </p:cNvSpPr>
            <p:nvPr/>
          </p:nvSpPr>
          <p:spPr bwMode="auto">
            <a:xfrm>
              <a:off x="3288" y="1122"/>
              <a:ext cx="702" cy="238"/>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mylib.a</a:t>
              </a:r>
            </a:p>
          </p:txBody>
        </p:sp>
        <p:sp>
          <p:nvSpPr>
            <p:cNvPr id="50" name="Text Box 8"/>
            <p:cNvSpPr txBox="1">
              <a:spLocks noChangeArrowheads="1"/>
            </p:cNvSpPr>
            <p:nvPr/>
          </p:nvSpPr>
          <p:spPr bwMode="auto">
            <a:xfrm>
              <a:off x="4399" y="2238"/>
              <a:ext cx="1096" cy="418"/>
            </a:xfrm>
            <a:prstGeom prst="rect">
              <a:avLst/>
            </a:prstGeom>
            <a:noFill/>
            <a:ln w="9525">
              <a:noFill/>
              <a:round/>
              <a:headEnd/>
              <a:tailEnd/>
            </a:ln>
          </p:spPr>
          <p:txBody>
            <a:bodyPr lIns="90000" tIns="46800" rIns="90000" bIns="46800">
              <a:spAutoFit/>
            </a:bodyPr>
            <a:lstStyle/>
            <a:p>
              <a:pPr marL="0" marR="0" lvl="0" indent="0" algn="ctr"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printf.o</a:t>
              </a: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及其调用模块</a:t>
              </a:r>
            </a:p>
          </p:txBody>
        </p:sp>
        <p:sp>
          <p:nvSpPr>
            <p:cNvPr id="51" name="Line 9"/>
            <p:cNvSpPr>
              <a:spLocks noChangeShapeType="1"/>
            </p:cNvSpPr>
            <p:nvPr/>
          </p:nvSpPr>
          <p:spPr bwMode="auto">
            <a:xfrm>
              <a:off x="3623" y="1314"/>
              <a:ext cx="1" cy="240"/>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2" name="Line 10"/>
            <p:cNvSpPr>
              <a:spLocks noChangeShapeType="1"/>
            </p:cNvSpPr>
            <p:nvPr/>
          </p:nvSpPr>
          <p:spPr bwMode="auto">
            <a:xfrm>
              <a:off x="2540" y="2037"/>
              <a:ext cx="1" cy="240"/>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3" name="Line 11"/>
            <p:cNvSpPr>
              <a:spLocks noChangeShapeType="1"/>
            </p:cNvSpPr>
            <p:nvPr/>
          </p:nvSpPr>
          <p:spPr bwMode="auto">
            <a:xfrm>
              <a:off x="3614" y="2037"/>
              <a:ext cx="1" cy="240"/>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Line 12"/>
            <p:cNvSpPr>
              <a:spLocks noChangeShapeType="1"/>
            </p:cNvSpPr>
            <p:nvPr/>
          </p:nvSpPr>
          <p:spPr bwMode="auto">
            <a:xfrm>
              <a:off x="3623" y="2494"/>
              <a:ext cx="1" cy="297"/>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5" name="Text Box 13"/>
            <p:cNvSpPr txBox="1">
              <a:spLocks noChangeArrowheads="1"/>
            </p:cNvSpPr>
            <p:nvPr/>
          </p:nvSpPr>
          <p:spPr bwMode="auto">
            <a:xfrm>
              <a:off x="3242" y="3319"/>
              <a:ext cx="787" cy="256"/>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cs typeface="msgothic"/>
                </a:rPr>
                <a:t>myproc</a:t>
              </a:r>
            </a:p>
          </p:txBody>
        </p:sp>
        <p:sp>
          <p:nvSpPr>
            <p:cNvPr id="56" name="Line 14"/>
            <p:cNvSpPr>
              <a:spLocks noChangeShapeType="1"/>
            </p:cNvSpPr>
            <p:nvPr/>
          </p:nvSpPr>
          <p:spPr bwMode="auto">
            <a:xfrm flipH="1">
              <a:off x="4207" y="2574"/>
              <a:ext cx="397" cy="160"/>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7" name="Rectangle 15"/>
            <p:cNvSpPr>
              <a:spLocks noChangeArrowheads="1"/>
            </p:cNvSpPr>
            <p:nvPr/>
          </p:nvSpPr>
          <p:spPr bwMode="auto">
            <a:xfrm>
              <a:off x="2903" y="2791"/>
              <a:ext cx="1872" cy="262"/>
            </a:xfrm>
            <a:prstGeom prst="rect">
              <a:avLst/>
            </a:prstGeom>
            <a:solidFill>
              <a:srgbClr val="333399">
                <a:lumMod val="20000"/>
                <a:lumOff val="80000"/>
              </a:srgbClr>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静态链接器</a:t>
              </a: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(ld)</a:t>
              </a:r>
            </a:p>
          </p:txBody>
        </p:sp>
        <p:sp>
          <p:nvSpPr>
            <p:cNvPr id="58" name="Text Box 16"/>
            <p:cNvSpPr txBox="1">
              <a:spLocks noChangeArrowheads="1"/>
            </p:cNvSpPr>
            <p:nvPr/>
          </p:nvSpPr>
          <p:spPr bwMode="auto">
            <a:xfrm>
              <a:off x="4199" y="1465"/>
              <a:ext cx="267" cy="283"/>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400" b="1" i="0" u="none" strike="noStrike" kern="0" cap="none" spc="0" normalizeH="0" baseline="0" noProof="0">
                  <a:ln>
                    <a:noFill/>
                  </a:ln>
                  <a:solidFill>
                    <a:sysClr val="windowText" lastClr="000000"/>
                  </a:solidFill>
                  <a:effectLst/>
                  <a:uLnTx/>
                  <a:uFillTx/>
                  <a:latin typeface="Calibri" pitchFamily="34" charset="0"/>
                  <a:ea typeface="msgothic"/>
                  <a:cs typeface="msgothic"/>
                </a:rPr>
                <a:t>...</a:t>
              </a:r>
            </a:p>
          </p:txBody>
        </p:sp>
        <p:sp>
          <p:nvSpPr>
            <p:cNvPr id="59" name="Text Box 18"/>
            <p:cNvSpPr txBox="1">
              <a:spLocks noChangeArrowheads="1"/>
            </p:cNvSpPr>
            <p:nvPr/>
          </p:nvSpPr>
          <p:spPr bwMode="auto">
            <a:xfrm>
              <a:off x="4638" y="1129"/>
              <a:ext cx="577" cy="238"/>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Libc.a</a:t>
              </a:r>
            </a:p>
          </p:txBody>
        </p:sp>
        <p:sp>
          <p:nvSpPr>
            <p:cNvPr id="60" name="Text Box 19"/>
            <p:cNvSpPr txBox="1">
              <a:spLocks noChangeArrowheads="1"/>
            </p:cNvSpPr>
            <p:nvPr/>
          </p:nvSpPr>
          <p:spPr bwMode="auto">
            <a:xfrm>
              <a:off x="3106" y="2235"/>
              <a:ext cx="976" cy="238"/>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myproc1.o</a:t>
              </a:r>
            </a:p>
          </p:txBody>
        </p:sp>
        <p:sp>
          <p:nvSpPr>
            <p:cNvPr id="61" name="Line 20"/>
            <p:cNvSpPr>
              <a:spLocks noChangeShapeType="1"/>
            </p:cNvSpPr>
            <p:nvPr/>
          </p:nvSpPr>
          <p:spPr bwMode="auto">
            <a:xfrm>
              <a:off x="5063" y="1321"/>
              <a:ext cx="1" cy="240"/>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Line 21"/>
            <p:cNvSpPr>
              <a:spLocks noChangeShapeType="1"/>
            </p:cNvSpPr>
            <p:nvPr/>
          </p:nvSpPr>
          <p:spPr bwMode="auto">
            <a:xfrm>
              <a:off x="5063" y="2043"/>
              <a:ext cx="1" cy="240"/>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Line 22"/>
            <p:cNvSpPr>
              <a:spLocks noChangeShapeType="1"/>
            </p:cNvSpPr>
            <p:nvPr/>
          </p:nvSpPr>
          <p:spPr bwMode="auto">
            <a:xfrm>
              <a:off x="2567" y="2455"/>
              <a:ext cx="768" cy="288"/>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Line 24"/>
            <p:cNvSpPr>
              <a:spLocks noChangeShapeType="1"/>
            </p:cNvSpPr>
            <p:nvPr/>
          </p:nvSpPr>
          <p:spPr bwMode="auto">
            <a:xfrm>
              <a:off x="3623" y="3070"/>
              <a:ext cx="1" cy="288"/>
            </a:xfrm>
            <a:prstGeom prst="line">
              <a:avLst/>
            </a:prstGeom>
            <a:noFill/>
            <a:ln w="284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5" name="Text Box 26"/>
            <p:cNvSpPr txBox="1">
              <a:spLocks noChangeArrowheads="1"/>
            </p:cNvSpPr>
            <p:nvPr/>
          </p:nvSpPr>
          <p:spPr bwMode="auto">
            <a:xfrm>
              <a:off x="4053" y="3206"/>
              <a:ext cx="1314" cy="472"/>
            </a:xfrm>
            <a:prstGeom prst="rect">
              <a:avLst/>
            </a:prstGeom>
            <a:noFill/>
            <a:ln w="9525">
              <a:noFill/>
              <a:round/>
              <a:headEnd/>
              <a:tailEnd/>
            </a:ln>
          </p:spPr>
          <p:txBody>
            <a:bodyPr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200" b="1" i="0" u="none" strike="noStrike" kern="0" cap="none" spc="0" normalizeH="0" baseline="0" noProof="0">
                  <a:ln>
                    <a:noFill/>
                  </a:ln>
                  <a:solidFill>
                    <a:srgbClr val="C00000"/>
                  </a:solidFill>
                  <a:effectLst/>
                  <a:uLnTx/>
                  <a:uFillTx/>
                  <a:latin typeface="微软雅黑" pitchFamily="34" charset="-122"/>
                  <a:ea typeface="微软雅黑" pitchFamily="34" charset="-122"/>
                  <a:cs typeface="msgothic"/>
                </a:rPr>
                <a:t>完全链接的可执行目标文件</a:t>
              </a:r>
            </a:p>
          </p:txBody>
        </p:sp>
        <p:sp>
          <p:nvSpPr>
            <p:cNvPr id="66" name="Rectangle 6"/>
            <p:cNvSpPr>
              <a:spLocks noChangeArrowheads="1"/>
            </p:cNvSpPr>
            <p:nvPr/>
          </p:nvSpPr>
          <p:spPr bwMode="auto">
            <a:xfrm>
              <a:off x="4510" y="1560"/>
              <a:ext cx="1102" cy="450"/>
            </a:xfrm>
            <a:prstGeom prst="rect">
              <a:avLst/>
            </a:prstGeom>
            <a:solidFill>
              <a:srgbClr val="333399">
                <a:lumMod val="20000"/>
                <a:lumOff val="80000"/>
              </a:srgbClr>
            </a:solidFill>
            <a:ln w="28440">
              <a:solidFill>
                <a:srgbClr val="000000"/>
              </a:solidFill>
              <a:miter lim="800000"/>
              <a:headEnd/>
              <a:tailEnd/>
            </a:ln>
            <a:effectLst/>
          </p:spPr>
          <p:txBody>
            <a:bodyPr lIns="90360" tIns="44280" rIns="90360" bIns="4428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转换</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(cpp,cc1,as)</a:t>
              </a:r>
              <a:endPar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endParaRPr>
            </a:p>
          </p:txBody>
        </p:sp>
        <p:sp>
          <p:nvSpPr>
            <p:cNvPr id="67" name="Text Box 26"/>
            <p:cNvSpPr txBox="1">
              <a:spLocks noChangeArrowheads="1"/>
            </p:cNvSpPr>
            <p:nvPr/>
          </p:nvSpPr>
          <p:spPr bwMode="auto">
            <a:xfrm>
              <a:off x="3169" y="878"/>
              <a:ext cx="1196" cy="265"/>
            </a:xfrm>
            <a:prstGeom prst="rect">
              <a:avLst/>
            </a:prstGeom>
            <a:noFill/>
            <a:ln w="9525">
              <a:noFill/>
              <a:round/>
              <a:headEnd/>
              <a:tailEnd/>
            </a:ln>
          </p:spPr>
          <p:txBody>
            <a:bodyPr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200" b="1" i="0" u="none" strike="noStrike" kern="0" cap="none" spc="0" normalizeH="0" baseline="0" noProof="0">
                  <a:ln>
                    <a:noFill/>
                  </a:ln>
                  <a:solidFill>
                    <a:srgbClr val="C00000"/>
                  </a:solidFill>
                  <a:effectLst/>
                  <a:uLnTx/>
                  <a:uFillTx/>
                  <a:latin typeface="微软雅黑" pitchFamily="34" charset="-122"/>
                  <a:ea typeface="微软雅黑" pitchFamily="34" charset="-122"/>
                  <a:cs typeface="msgothic"/>
                </a:rPr>
                <a:t>自定义静态库</a:t>
              </a:r>
            </a:p>
          </p:txBody>
        </p:sp>
        <p:sp>
          <p:nvSpPr>
            <p:cNvPr id="68" name="Text Box 26"/>
            <p:cNvSpPr txBox="1">
              <a:spLocks noChangeArrowheads="1"/>
            </p:cNvSpPr>
            <p:nvPr/>
          </p:nvSpPr>
          <p:spPr bwMode="auto">
            <a:xfrm>
              <a:off x="4463" y="900"/>
              <a:ext cx="1040" cy="265"/>
            </a:xfrm>
            <a:prstGeom prst="rect">
              <a:avLst/>
            </a:prstGeom>
            <a:noFill/>
            <a:ln w="9525">
              <a:noFill/>
              <a:round/>
              <a:headEnd/>
              <a:tailEnd/>
            </a:ln>
          </p:spPr>
          <p:txBody>
            <a:bodyPr lIns="90000" tIns="46800" rIns="90000" bIns="46800">
              <a:spAutoFit/>
            </a:bodyP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200" b="1" i="0" u="none" strike="noStrike" kern="0" cap="none" spc="0" normalizeH="0" baseline="0" noProof="0">
                  <a:ln>
                    <a:noFill/>
                  </a:ln>
                  <a:solidFill>
                    <a:srgbClr val="C00000"/>
                  </a:solidFill>
                  <a:effectLst/>
                  <a:uLnTx/>
                  <a:uFillTx/>
                  <a:latin typeface="微软雅黑" pitchFamily="34" charset="-122"/>
                  <a:ea typeface="微软雅黑" pitchFamily="34" charset="-122"/>
                  <a:cs typeface="msgothic"/>
                </a:rPr>
                <a:t>标准静态库</a:t>
              </a:r>
            </a:p>
          </p:txBody>
        </p:sp>
      </p:grpSp>
      <p:sp>
        <p:nvSpPr>
          <p:cNvPr id="69" name="Text Box 41"/>
          <p:cNvSpPr txBox="1">
            <a:spLocks noChangeArrowheads="1"/>
          </p:cNvSpPr>
          <p:nvPr/>
        </p:nvSpPr>
        <p:spPr bwMode="auto">
          <a:xfrm>
            <a:off x="2149475" y="4868862"/>
            <a:ext cx="1712913" cy="701675"/>
          </a:xfrm>
          <a:prstGeom prst="rect">
            <a:avLst/>
          </a:prstGeom>
          <a:solidFill>
            <a:srgbClr val="993300">
              <a:alpha val="17000"/>
            </a:srgbClr>
          </a:solidFill>
          <a:ln w="9525">
            <a:noFill/>
            <a:miter lim="800000"/>
            <a:headEnd/>
            <a:tailEnd/>
          </a:ln>
          <a:effec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rPr>
              <a:t>注意：</a:t>
            </a:r>
            <a:r>
              <a:rPr lang="en-US" altLang="zh-CN" sz="2000" b="1">
                <a:solidFill>
                  <a:srgbClr val="FF0000"/>
                </a:solidFill>
                <a:latin typeface="微软雅黑" pitchFamily="34" charset="-122"/>
                <a:ea typeface="微软雅黑" pitchFamily="34" charset="-122"/>
              </a:rPr>
              <a:t>E</a:t>
            </a:r>
            <a:r>
              <a:rPr lang="zh-CN" altLang="en-US" sz="2000" b="1">
                <a:solidFill>
                  <a:srgbClr val="FF0000"/>
                </a:solidFill>
                <a:latin typeface="微软雅黑" pitchFamily="34" charset="-122"/>
                <a:ea typeface="微软雅黑" pitchFamily="34" charset="-122"/>
              </a:rPr>
              <a:t>中无</a:t>
            </a:r>
            <a:r>
              <a:rPr lang="en-US" altLang="zh-CN" sz="2000" b="1">
                <a:solidFill>
                  <a:srgbClr val="FF0000"/>
                </a:solidFill>
                <a:latin typeface="微软雅黑" pitchFamily="34" charset="-122"/>
                <a:ea typeface="微软雅黑" pitchFamily="34" charset="-122"/>
              </a:rPr>
              <a:t>myproc2.o</a:t>
            </a:r>
          </a:p>
        </p:txBody>
      </p:sp>
    </p:spTree>
    <p:extLst>
      <p:ext uri="{BB962C8B-B14F-4D97-AF65-F5344CB8AC3E}">
        <p14:creationId xmlns:p14="http://schemas.microsoft.com/office/powerpoint/2010/main" val="326934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blinds(horizontal)">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
                                            <p:txEl>
                                              <p:pRg st="0" end="0"/>
                                            </p:txEl>
                                          </p:spTgt>
                                        </p:tgtEl>
                                        <p:attrNameLst>
                                          <p:attrName>style.visibility</p:attrName>
                                        </p:attrNameLst>
                                      </p:cBhvr>
                                      <p:to>
                                        <p:strVal val="visible"/>
                                      </p:to>
                                    </p:set>
                                    <p:animEffect transition="in" filter="blinds(horizontal)">
                                      <p:cBhvr>
                                        <p:cTn id="22" dur="500"/>
                                        <p:tgtEl>
                                          <p:spTgt spid="4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
                                            <p:txEl>
                                              <p:pRg st="1" end="1"/>
                                            </p:txEl>
                                          </p:spTgt>
                                        </p:tgtEl>
                                        <p:attrNameLst>
                                          <p:attrName>style.visibility</p:attrName>
                                        </p:attrNameLst>
                                      </p:cBhvr>
                                      <p:to>
                                        <p:strVal val="visible"/>
                                      </p:to>
                                    </p:set>
                                    <p:animEffect transition="in" filter="blinds(horizontal)">
                                      <p:cBhvr>
                                        <p:cTn id="27" dur="500"/>
                                        <p:tgtEl>
                                          <p:spTgt spid="4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xEl>
                                              <p:pRg st="2" end="2"/>
                                            </p:txEl>
                                          </p:spTgt>
                                        </p:tgtEl>
                                        <p:attrNameLst>
                                          <p:attrName>style.visibility</p:attrName>
                                        </p:attrNameLst>
                                      </p:cBhvr>
                                      <p:to>
                                        <p:strVal val="visible"/>
                                      </p:to>
                                    </p:set>
                                    <p:animEffect transition="in" filter="blinds(horizontal)">
                                      <p:cBhvr>
                                        <p:cTn id="32" dur="500"/>
                                        <p:tgtEl>
                                          <p:spTgt spid="4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linds(horizontal)">
                                      <p:cBhvr>
                                        <p:cTn id="3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6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2"/>
          <p:cNvSpPr>
            <a:spLocks noGrp="1" noChangeArrowheads="1"/>
          </p:cNvSpPr>
          <p:nvPr>
            <p:ph type="title"/>
          </p:nvPr>
        </p:nvSpPr>
        <p:spPr bwMode="auto">
          <a:xfrm>
            <a:off x="457200" y="2000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链接器中符号解析的全过程 </a:t>
            </a:r>
          </a:p>
        </p:txBody>
      </p:sp>
      <p:sp>
        <p:nvSpPr>
          <p:cNvPr id="47" name="Text Box 8"/>
          <p:cNvSpPr txBox="1">
            <a:spLocks noChangeArrowheads="1"/>
          </p:cNvSpPr>
          <p:nvPr/>
        </p:nvSpPr>
        <p:spPr bwMode="auto">
          <a:xfrm>
            <a:off x="441325" y="83185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48" name="Rectangle 9"/>
          <p:cNvSpPr>
            <a:spLocks noChangeArrowheads="1"/>
          </p:cNvSpPr>
          <p:nvPr/>
        </p:nvSpPr>
        <p:spPr bwMode="auto">
          <a:xfrm>
            <a:off x="447675" y="1225550"/>
            <a:ext cx="2686050" cy="1835150"/>
          </a:xfrm>
          <a:prstGeom prst="rect">
            <a:avLst/>
          </a:prstGeom>
          <a:noFill/>
          <a:ln w="9525">
            <a:solidFill>
              <a:srgbClr val="000000"/>
            </a:solid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void myfunc1(viod);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int main()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myfunc1();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return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a:t>
            </a:r>
            <a:r>
              <a:rPr kumimoji="0" lang="en-US" altLang="zh-CN" sz="19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p:txBody>
      </p:sp>
      <p:sp>
        <p:nvSpPr>
          <p:cNvPr id="49" name="Rectangle 10"/>
          <p:cNvSpPr>
            <a:spLocks noChangeArrowheads="1"/>
          </p:cNvSpPr>
          <p:nvPr/>
        </p:nvSpPr>
        <p:spPr bwMode="auto">
          <a:xfrm>
            <a:off x="3349625" y="915988"/>
            <a:ext cx="5427663" cy="396875"/>
          </a:xfrm>
          <a:prstGeom prst="rect">
            <a:avLst/>
          </a:prstGeom>
          <a:noFill/>
          <a:ln w="9525">
            <a:noFill/>
            <a:miter lim="800000"/>
            <a:headEnd/>
            <a:tailEnd/>
          </a:ln>
          <a:effectLst/>
        </p:spPr>
        <p:txBody>
          <a:bodyPr>
            <a:spAutoFit/>
          </a:bodyPr>
          <a:lstStyle/>
          <a:p>
            <a:r>
              <a:rPr lang="en-US" altLang="zh-CN" sz="2000" b="1">
                <a:solidFill>
                  <a:srgbClr val="FF0000"/>
                </a:solidFill>
                <a:latin typeface="微软雅黑" pitchFamily="34" charset="-122"/>
                <a:ea typeface="微软雅黑" pitchFamily="34" charset="-122"/>
              </a:rPr>
              <a:t>$ gcc –static –o myproc main.o ./mylib.a</a:t>
            </a:r>
          </a:p>
        </p:txBody>
      </p:sp>
      <p:sp>
        <p:nvSpPr>
          <p:cNvPr id="50" name="Text Box 11"/>
          <p:cNvSpPr txBox="1">
            <a:spLocks noChangeArrowheads="1"/>
          </p:cNvSpPr>
          <p:nvPr/>
        </p:nvSpPr>
        <p:spPr bwMode="auto">
          <a:xfrm>
            <a:off x="128588" y="4025900"/>
            <a:ext cx="8824912"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若命令为：</a:t>
            </a:r>
            <a:r>
              <a:rPr lang="en-US" altLang="zh-CN" sz="2000" b="1">
                <a:solidFill>
                  <a:srgbClr val="FF00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 </a:t>
            </a:r>
            <a:r>
              <a:rPr lang="en-US" altLang="zh-CN" sz="2000" b="1">
                <a:solidFill>
                  <a:srgbClr val="FF0000"/>
                </a:solidFill>
                <a:latin typeface="微软雅黑" pitchFamily="34" charset="-122"/>
                <a:ea typeface="微软雅黑" pitchFamily="34" charset="-122"/>
              </a:rPr>
              <a:t>gcc –static –o myproc ./mylib.a main.o</a:t>
            </a:r>
            <a:r>
              <a:rPr lang="zh-CN" altLang="en-US" sz="2000" b="1">
                <a:solidFill>
                  <a:srgbClr val="CC3300"/>
                </a:solidFill>
                <a:latin typeface="微软雅黑" pitchFamily="34" charset="-122"/>
                <a:ea typeface="微软雅黑" pitchFamily="34" charset="-122"/>
              </a:rPr>
              <a:t>， 结果怎样？</a:t>
            </a:r>
          </a:p>
        </p:txBody>
      </p:sp>
      <p:sp>
        <p:nvSpPr>
          <p:cNvPr id="51" name="Text Box 15"/>
          <p:cNvSpPr txBox="1">
            <a:spLocks noChangeArrowheads="1"/>
          </p:cNvSpPr>
          <p:nvPr/>
        </p:nvSpPr>
        <p:spPr bwMode="auto">
          <a:xfrm>
            <a:off x="257175" y="4648200"/>
            <a:ext cx="8696325" cy="1830388"/>
          </a:xfrm>
          <a:prstGeom prst="rect">
            <a:avLst/>
          </a:prstGeom>
          <a:noFill/>
          <a:ln w="9525">
            <a:noFill/>
            <a:miter lim="800000"/>
            <a:headEnd/>
            <a:tailEnd/>
          </a:ln>
          <a:effectLst/>
        </p:spPr>
        <p:txBody>
          <a:bodyPr>
            <a:spAutoFit/>
          </a:bodyPr>
          <a:lstStyle/>
          <a:p>
            <a:pPr>
              <a:spcBef>
                <a:spcPct val="15000"/>
              </a:spcBef>
            </a:pPr>
            <a:r>
              <a:rPr lang="zh-CN" altLang="en-US" sz="2000" b="1">
                <a:latin typeface="微软雅黑" pitchFamily="34" charset="-122"/>
                <a:ea typeface="微软雅黑" pitchFamily="34" charset="-122"/>
              </a:rPr>
              <a:t>首先，扫描</a:t>
            </a:r>
            <a:r>
              <a:rPr lang="en-US" altLang="zh-CN" sz="2000" b="1">
                <a:latin typeface="微软雅黑" pitchFamily="34" charset="-122"/>
                <a:ea typeface="微软雅黑" pitchFamily="34" charset="-122"/>
              </a:rPr>
              <a:t>mylib</a:t>
            </a:r>
            <a:r>
              <a:rPr lang="zh-CN" altLang="en-US" sz="2000" b="1">
                <a:latin typeface="微软雅黑" pitchFamily="34" charset="-122"/>
                <a:ea typeface="微软雅黑" pitchFamily="34" charset="-122"/>
              </a:rPr>
              <a:t>，因是静态库，应根据其中是否存在</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中未解析符号对应的定义符号来确定哪个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。因为开始</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为空，故其中两个</a:t>
            </a:r>
            <a:r>
              <a:rPr lang="en-US" altLang="zh-CN" sz="2000" b="1">
                <a:latin typeface="微软雅黑" pitchFamily="34" charset="-122"/>
                <a:ea typeface="微软雅黑" pitchFamily="34" charset="-122"/>
              </a:rPr>
              <a:t>.o</a:t>
            </a:r>
            <a:r>
              <a:rPr lang="zh-CN" altLang="en-US" sz="2000" b="1">
                <a:latin typeface="微软雅黑" pitchFamily="34" charset="-122"/>
                <a:ea typeface="微软雅黑" pitchFamily="34" charset="-122"/>
              </a:rPr>
              <a:t>模块都不被加入</a:t>
            </a:r>
            <a:r>
              <a:rPr lang="en-US" altLang="zh-CN" sz="2000" b="1">
                <a:latin typeface="微软雅黑" pitchFamily="34" charset="-122"/>
                <a:ea typeface="微软雅黑" pitchFamily="34" charset="-122"/>
              </a:rPr>
              <a:t>E</a:t>
            </a:r>
            <a:r>
              <a:rPr lang="zh-CN" altLang="en-US" sz="2000" b="1">
                <a:latin typeface="微软雅黑" pitchFamily="34" charset="-122"/>
                <a:ea typeface="微软雅黑" pitchFamily="34" charset="-122"/>
              </a:rPr>
              <a:t>中而被丢弃。</a:t>
            </a:r>
          </a:p>
          <a:p>
            <a:pPr>
              <a:spcBef>
                <a:spcPct val="15000"/>
              </a:spcBef>
            </a:pPr>
            <a:r>
              <a:rPr lang="zh-CN" altLang="en-US" sz="2000" b="1">
                <a:latin typeface="微软雅黑" pitchFamily="34" charset="-122"/>
                <a:ea typeface="微软雅黑" pitchFamily="34" charset="-122"/>
              </a:rPr>
              <a:t>然后，扫描</a:t>
            </a:r>
            <a:r>
              <a:rPr lang="en-US" altLang="zh-CN" sz="2000" b="1">
                <a:latin typeface="微软雅黑" pitchFamily="34" charset="-122"/>
                <a:ea typeface="微软雅黑" pitchFamily="34" charset="-122"/>
              </a:rPr>
              <a:t>main.o</a:t>
            </a:r>
            <a:r>
              <a:rPr lang="zh-CN" altLang="en-US" sz="2000" b="1">
                <a:latin typeface="微软雅黑" pitchFamily="34" charset="-122"/>
                <a:ea typeface="微软雅黑" pitchFamily="34" charset="-122"/>
              </a:rPr>
              <a:t>，将</a:t>
            </a:r>
            <a:r>
              <a:rPr lang="en-US" altLang="zh-CN" sz="2000" b="1">
                <a:latin typeface="微软雅黑" pitchFamily="34" charset="-122"/>
                <a:ea typeface="微软雅黑" pitchFamily="34" charset="-122"/>
              </a:rPr>
              <a:t>myfunc1</a:t>
            </a:r>
            <a:r>
              <a:rPr lang="zh-CN" altLang="en-US" sz="2000" b="1">
                <a:latin typeface="微软雅黑" pitchFamily="34" charset="-122"/>
                <a:ea typeface="微软雅黑" pitchFamily="34" charset="-122"/>
              </a:rPr>
              <a:t>加入</a:t>
            </a:r>
            <a:r>
              <a:rPr lang="en-US" altLang="zh-CN" sz="2000" b="1">
                <a:latin typeface="微软雅黑" pitchFamily="34" charset="-122"/>
                <a:ea typeface="微软雅黑" pitchFamily="34" charset="-122"/>
              </a:rPr>
              <a:t>U</a:t>
            </a:r>
            <a:r>
              <a:rPr lang="zh-CN" altLang="en-US" sz="2000" b="1">
                <a:latin typeface="微软雅黑" pitchFamily="34" charset="-122"/>
                <a:ea typeface="微软雅黑" pitchFamily="34" charset="-122"/>
              </a:rPr>
              <a:t>，直到最后它都不能被解析。</a:t>
            </a:r>
          </a:p>
          <a:p>
            <a:pPr>
              <a:spcBef>
                <a:spcPct val="55000"/>
              </a:spcBef>
            </a:pPr>
            <a:r>
              <a:rPr lang="zh-CN" altLang="en-US" sz="2000" b="1">
                <a:solidFill>
                  <a:srgbClr val="FF0000"/>
                </a:solidFill>
                <a:latin typeface="微软雅黑" pitchFamily="34" charset="-122"/>
                <a:ea typeface="微软雅黑" pitchFamily="34" charset="-122"/>
              </a:rPr>
              <a:t>因此，出现链接错误！</a:t>
            </a:r>
          </a:p>
        </p:txBody>
      </p:sp>
      <p:sp>
        <p:nvSpPr>
          <p:cNvPr id="52" name="Text Box 16"/>
          <p:cNvSpPr txBox="1">
            <a:spLocks noChangeArrowheads="1"/>
          </p:cNvSpPr>
          <p:nvPr/>
        </p:nvSpPr>
        <p:spPr bwMode="auto">
          <a:xfrm>
            <a:off x="3365500" y="1409700"/>
            <a:ext cx="5457825" cy="1343025"/>
          </a:xfrm>
          <a:prstGeom prst="rect">
            <a:avLst/>
          </a:prstGeom>
          <a:noFill/>
          <a:ln w="9525">
            <a:noFill/>
            <a:miter lim="800000"/>
            <a:headEnd/>
            <a:tailEnd/>
          </a:ln>
          <a:effectLst/>
        </p:spPr>
        <p:txBody>
          <a:bodyPr>
            <a:spAutoFit/>
          </a:bodyPr>
          <a:lstStyle/>
          <a:p>
            <a:pPr>
              <a:spcBef>
                <a:spcPct val="5000"/>
              </a:spcBef>
            </a:pPr>
            <a:r>
              <a:rPr lang="zh-CN" altLang="en-US" sz="2000" b="1" dirty="0">
                <a:latin typeface="微软雅黑" pitchFamily="34" charset="-122"/>
                <a:ea typeface="微软雅黑" pitchFamily="34" charset="-122"/>
              </a:rPr>
              <a:t>解析结果：</a:t>
            </a:r>
          </a:p>
          <a:p>
            <a:pPr>
              <a:spcBef>
                <a:spcPct val="5000"/>
              </a:spcBef>
            </a:pPr>
            <a:r>
              <a:rPr lang="en-US" altLang="zh-CN" sz="2000" b="1" dirty="0">
                <a:solidFill>
                  <a:srgbClr val="CC3300"/>
                </a:solidFill>
                <a:latin typeface="微软雅黑" pitchFamily="34" charset="-122"/>
                <a:ea typeface="微软雅黑" pitchFamily="34" charset="-122"/>
              </a:rPr>
              <a:t>E</a:t>
            </a:r>
            <a:r>
              <a:rPr lang="zh-CN" altLang="en-US" sz="2000" b="1" dirty="0">
                <a:solidFill>
                  <a:srgbClr val="CC3300"/>
                </a:solidFill>
                <a:latin typeface="微软雅黑" pitchFamily="34" charset="-122"/>
                <a:ea typeface="微软雅黑" pitchFamily="34" charset="-122"/>
              </a:rPr>
              <a:t>中有</a:t>
            </a:r>
            <a:r>
              <a:rPr lang="en-US" altLang="zh-CN" sz="2000" b="1" dirty="0" err="1">
                <a:solidFill>
                  <a:srgbClr val="CC3300"/>
                </a:solidFill>
                <a:latin typeface="微软雅黑" pitchFamily="34" charset="-122"/>
                <a:ea typeface="微软雅黑" pitchFamily="34" charset="-122"/>
              </a:rPr>
              <a:t>main.o</a:t>
            </a:r>
            <a:r>
              <a:rPr lang="zh-CN" altLang="en-US" sz="2000" b="1" dirty="0">
                <a:solidFill>
                  <a:srgbClr val="CC3300"/>
                </a:solidFill>
                <a:latin typeface="微软雅黑" pitchFamily="34" charset="-122"/>
                <a:ea typeface="微软雅黑" pitchFamily="34" charset="-122"/>
              </a:rPr>
              <a:t>、</a:t>
            </a:r>
            <a:r>
              <a:rPr lang="en-US" altLang="zh-CN" sz="2000" b="1" dirty="0">
                <a:solidFill>
                  <a:srgbClr val="CC3300"/>
                </a:solidFill>
                <a:latin typeface="微软雅黑" pitchFamily="34" charset="-122"/>
                <a:ea typeface="微软雅黑" pitchFamily="34" charset="-122"/>
              </a:rPr>
              <a:t>myproc1.o</a:t>
            </a:r>
            <a:r>
              <a:rPr lang="zh-CN" altLang="en-US" sz="2000" b="1" dirty="0">
                <a:solidFill>
                  <a:srgbClr val="CC3300"/>
                </a:solidFill>
                <a:latin typeface="微软雅黑" pitchFamily="34" charset="-122"/>
                <a:ea typeface="微软雅黑" pitchFamily="34" charset="-122"/>
              </a:rPr>
              <a:t>、</a:t>
            </a:r>
            <a:r>
              <a:rPr lang="en-US" altLang="zh-CN" sz="2000" b="1" dirty="0" err="1">
                <a:solidFill>
                  <a:srgbClr val="CC3300"/>
                </a:solidFill>
                <a:latin typeface="微软雅黑" pitchFamily="34" charset="-122"/>
                <a:ea typeface="微软雅黑" pitchFamily="34" charset="-122"/>
              </a:rPr>
              <a:t>printf.o</a:t>
            </a:r>
            <a:r>
              <a:rPr lang="zh-CN" altLang="en-US" sz="2000" b="1" dirty="0">
                <a:solidFill>
                  <a:srgbClr val="CC3300"/>
                </a:solidFill>
                <a:latin typeface="微软雅黑" pitchFamily="34" charset="-122"/>
                <a:ea typeface="微软雅黑" pitchFamily="34" charset="-122"/>
              </a:rPr>
              <a:t>及其调用的模块</a:t>
            </a:r>
          </a:p>
          <a:p>
            <a:pPr>
              <a:spcBef>
                <a:spcPct val="5000"/>
              </a:spcBef>
            </a:pPr>
            <a:r>
              <a:rPr lang="en-US" altLang="zh-CN" sz="2000" b="1" dirty="0">
                <a:solidFill>
                  <a:srgbClr val="CC3300"/>
                </a:solidFill>
                <a:latin typeface="微软雅黑" pitchFamily="34" charset="-122"/>
                <a:ea typeface="微软雅黑" pitchFamily="34" charset="-122"/>
              </a:rPr>
              <a:t>D</a:t>
            </a:r>
            <a:r>
              <a:rPr lang="zh-CN" altLang="en-US" sz="2000" b="1" dirty="0">
                <a:solidFill>
                  <a:srgbClr val="CC3300"/>
                </a:solidFill>
                <a:latin typeface="微软雅黑" pitchFamily="34" charset="-122"/>
                <a:ea typeface="微软雅黑" pitchFamily="34" charset="-122"/>
              </a:rPr>
              <a:t>中有</a:t>
            </a:r>
            <a:r>
              <a:rPr lang="en-US" altLang="zh-CN" sz="2000" b="1" dirty="0">
                <a:solidFill>
                  <a:srgbClr val="CC3300"/>
                </a:solidFill>
                <a:latin typeface="微软雅黑" pitchFamily="34" charset="-122"/>
                <a:ea typeface="微软雅黑" pitchFamily="34" charset="-122"/>
              </a:rPr>
              <a:t>main</a:t>
            </a:r>
            <a:r>
              <a:rPr lang="zh-CN" altLang="en-US" sz="2000" b="1" dirty="0">
                <a:solidFill>
                  <a:srgbClr val="CC3300"/>
                </a:solidFill>
                <a:latin typeface="微软雅黑" pitchFamily="34" charset="-122"/>
                <a:ea typeface="微软雅黑" pitchFamily="34" charset="-122"/>
              </a:rPr>
              <a:t>、</a:t>
            </a:r>
            <a:r>
              <a:rPr lang="en-US" altLang="zh-CN" sz="2000" b="1" dirty="0">
                <a:solidFill>
                  <a:srgbClr val="CC3300"/>
                </a:solidFill>
                <a:latin typeface="微软雅黑" pitchFamily="34" charset="-122"/>
                <a:ea typeface="微软雅黑" pitchFamily="34" charset="-122"/>
              </a:rPr>
              <a:t>myproc1</a:t>
            </a:r>
            <a:r>
              <a:rPr lang="zh-CN" altLang="en-US" sz="2000" b="1" dirty="0">
                <a:solidFill>
                  <a:srgbClr val="CC3300"/>
                </a:solidFill>
                <a:latin typeface="微软雅黑" pitchFamily="34" charset="-122"/>
                <a:ea typeface="微软雅黑" pitchFamily="34" charset="-122"/>
              </a:rPr>
              <a:t>、</a:t>
            </a:r>
            <a:r>
              <a:rPr lang="en-US" altLang="zh-CN" sz="2000" b="1" dirty="0" err="1">
                <a:solidFill>
                  <a:srgbClr val="CC3300"/>
                </a:solidFill>
                <a:latin typeface="微软雅黑" pitchFamily="34" charset="-122"/>
                <a:ea typeface="微软雅黑" pitchFamily="34" charset="-122"/>
              </a:rPr>
              <a:t>printf</a:t>
            </a:r>
            <a:r>
              <a:rPr lang="zh-CN" altLang="en-US" sz="2000" b="1" dirty="0">
                <a:solidFill>
                  <a:srgbClr val="CC3300"/>
                </a:solidFill>
                <a:latin typeface="微软雅黑" pitchFamily="34" charset="-122"/>
                <a:ea typeface="微软雅黑" pitchFamily="34" charset="-122"/>
              </a:rPr>
              <a:t>及其引用符号</a:t>
            </a:r>
          </a:p>
        </p:txBody>
      </p:sp>
      <p:sp>
        <p:nvSpPr>
          <p:cNvPr id="53" name="Text Box 17"/>
          <p:cNvSpPr txBox="1">
            <a:spLocks noChangeArrowheads="1"/>
          </p:cNvSpPr>
          <p:nvPr/>
        </p:nvSpPr>
        <p:spPr bwMode="auto">
          <a:xfrm>
            <a:off x="358775" y="3252788"/>
            <a:ext cx="3294063"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grpSp>
        <p:nvGrpSpPr>
          <p:cNvPr id="54" name="Group 20"/>
          <p:cNvGrpSpPr>
            <a:grpSpLocks/>
          </p:cNvGrpSpPr>
          <p:nvPr/>
        </p:nvGrpSpPr>
        <p:grpSpPr bwMode="auto">
          <a:xfrm>
            <a:off x="5486400" y="1312863"/>
            <a:ext cx="2227263" cy="2765425"/>
            <a:chOff x="3547" y="786"/>
            <a:chExt cx="1216" cy="1783"/>
          </a:xfrm>
        </p:grpSpPr>
        <p:sp>
          <p:nvSpPr>
            <p:cNvPr id="55" name="Line 18"/>
            <p:cNvSpPr>
              <a:spLocks noChangeShapeType="1"/>
            </p:cNvSpPr>
            <p:nvPr/>
          </p:nvSpPr>
          <p:spPr bwMode="auto">
            <a:xfrm flipH="1">
              <a:off x="3547" y="786"/>
              <a:ext cx="1216" cy="1783"/>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6" name="Line 19"/>
            <p:cNvSpPr>
              <a:spLocks noChangeShapeType="1"/>
            </p:cNvSpPr>
            <p:nvPr/>
          </p:nvSpPr>
          <p:spPr bwMode="auto">
            <a:xfrm flipH="1">
              <a:off x="4005" y="786"/>
              <a:ext cx="374" cy="1774"/>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7" name="Text Box 21"/>
          <p:cNvSpPr txBox="1">
            <a:spLocks noChangeArrowheads="1"/>
          </p:cNvSpPr>
          <p:nvPr/>
        </p:nvSpPr>
        <p:spPr bwMode="auto">
          <a:xfrm>
            <a:off x="8053388" y="5616575"/>
            <a:ext cx="946150" cy="427038"/>
          </a:xfrm>
          <a:prstGeom prst="rect">
            <a:avLst/>
          </a:prstGeom>
          <a:noFill/>
          <a:ln w="9525">
            <a:noFill/>
            <a:miter lim="800000"/>
            <a:headEnd/>
            <a:tailEnd/>
          </a:ln>
          <a:effectLst/>
        </p:spPr>
        <p:txBody>
          <a:bodyPr lIns="18000" rIns="0">
            <a:spAutoFit/>
          </a:bodyPr>
          <a:lstStyle/>
          <a:p>
            <a:pPr>
              <a:spcBef>
                <a:spcPct val="50000"/>
              </a:spcBef>
            </a:pPr>
            <a:r>
              <a:rPr lang="en-US" altLang="zh-CN" sz="2200" b="1">
                <a:solidFill>
                  <a:srgbClr val="3366FF"/>
                </a:solidFill>
                <a:latin typeface="微软雅黑" pitchFamily="34" charset="-122"/>
                <a:ea typeface="微软雅黑" pitchFamily="34" charset="-122"/>
              </a:rPr>
              <a:t>Why</a:t>
            </a:r>
            <a:r>
              <a:rPr lang="zh-CN" altLang="en-US" sz="2200" b="1">
                <a:solidFill>
                  <a:srgbClr val="3366FF"/>
                </a:solidFill>
                <a:latin typeface="微软雅黑" pitchFamily="34" charset="-122"/>
                <a:ea typeface="微软雅黑" pitchFamily="34" charset="-122"/>
              </a:rPr>
              <a:t>？</a:t>
            </a:r>
          </a:p>
        </p:txBody>
      </p:sp>
      <p:sp>
        <p:nvSpPr>
          <p:cNvPr id="58" name="Text Box 22"/>
          <p:cNvSpPr txBox="1">
            <a:spLocks noChangeArrowheads="1"/>
          </p:cNvSpPr>
          <p:nvPr/>
        </p:nvSpPr>
        <p:spPr bwMode="auto">
          <a:xfrm>
            <a:off x="3716338" y="2917825"/>
            <a:ext cx="2233612"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ea typeface="微软雅黑" pitchFamily="34" charset="-122"/>
              </a:rPr>
              <a:t>被链接模块应按调用顺序指定！</a:t>
            </a:r>
          </a:p>
        </p:txBody>
      </p:sp>
      <p:sp>
        <p:nvSpPr>
          <p:cNvPr id="59" name="Text Box 23"/>
          <p:cNvSpPr txBox="1">
            <a:spLocks noChangeArrowheads="1"/>
          </p:cNvSpPr>
          <p:nvPr/>
        </p:nvSpPr>
        <p:spPr bwMode="auto">
          <a:xfrm>
            <a:off x="3810000" y="5970588"/>
            <a:ext cx="4522788"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3366FF"/>
                </a:solidFill>
                <a:ea typeface="微软雅黑" pitchFamily="34" charset="-122"/>
              </a:rPr>
              <a:t>它只能用</a:t>
            </a:r>
            <a:r>
              <a:rPr lang="en-US" altLang="zh-CN" sz="2000" b="1">
                <a:solidFill>
                  <a:srgbClr val="3366FF"/>
                </a:solidFill>
                <a:ea typeface="微软雅黑" pitchFamily="34" charset="-122"/>
              </a:rPr>
              <a:t>mylib.a</a:t>
            </a:r>
            <a:r>
              <a:rPr lang="zh-CN" altLang="en-US" sz="2000" b="1">
                <a:solidFill>
                  <a:srgbClr val="3366FF"/>
                </a:solidFill>
                <a:ea typeface="微软雅黑" pitchFamily="34" charset="-122"/>
              </a:rPr>
              <a:t>中符号来解析，而</a:t>
            </a:r>
            <a:r>
              <a:rPr lang="en-US" altLang="zh-CN" sz="2000" b="1">
                <a:solidFill>
                  <a:srgbClr val="3366FF"/>
                </a:solidFill>
                <a:ea typeface="微软雅黑" pitchFamily="34" charset="-122"/>
              </a:rPr>
              <a:t>mylib</a:t>
            </a:r>
            <a:r>
              <a:rPr lang="zh-CN" altLang="en-US" sz="2000" b="1">
                <a:solidFill>
                  <a:srgbClr val="3366FF"/>
                </a:solidFill>
                <a:ea typeface="微软雅黑" pitchFamily="34" charset="-122"/>
              </a:rPr>
              <a:t>中两个</a:t>
            </a:r>
            <a:r>
              <a:rPr lang="en-US" altLang="zh-CN" sz="2000" b="1">
                <a:solidFill>
                  <a:srgbClr val="3366FF"/>
                </a:solidFill>
                <a:ea typeface="微软雅黑" pitchFamily="34" charset="-122"/>
              </a:rPr>
              <a:t>.o</a:t>
            </a:r>
            <a:r>
              <a:rPr lang="zh-CN" altLang="en-US" sz="2000" b="1">
                <a:solidFill>
                  <a:srgbClr val="3366FF"/>
                </a:solidFill>
                <a:ea typeface="微软雅黑" pitchFamily="34" charset="-122"/>
              </a:rPr>
              <a:t>模块都已被丢弃！</a:t>
            </a:r>
          </a:p>
        </p:txBody>
      </p:sp>
    </p:spTree>
    <p:extLst>
      <p:ext uri="{BB962C8B-B14F-4D97-AF65-F5344CB8AC3E}">
        <p14:creationId xmlns:p14="http://schemas.microsoft.com/office/powerpoint/2010/main" val="285374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linds(horizontal)">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
                                            <p:txEl>
                                              <p:pRg st="0" end="0"/>
                                            </p:txEl>
                                          </p:spTgt>
                                        </p:tgtEl>
                                        <p:attrNameLst>
                                          <p:attrName>style.visibility</p:attrName>
                                        </p:attrNameLst>
                                      </p:cBhvr>
                                      <p:to>
                                        <p:strVal val="visible"/>
                                      </p:to>
                                    </p:set>
                                    <p:animEffect transition="in" filter="blinds(horizontal)">
                                      <p:cBhvr>
                                        <p:cTn id="17" dur="500"/>
                                        <p:tgtEl>
                                          <p:spTgt spid="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
                                            <p:txEl>
                                              <p:pRg st="1" end="1"/>
                                            </p:txEl>
                                          </p:spTgt>
                                        </p:tgtEl>
                                        <p:attrNameLst>
                                          <p:attrName>style.visibility</p:attrName>
                                        </p:attrNameLst>
                                      </p:cBhvr>
                                      <p:to>
                                        <p:strVal val="visible"/>
                                      </p:to>
                                    </p:set>
                                    <p:animEffect transition="in" filter="blinds(horizontal)">
                                      <p:cBhvr>
                                        <p:cTn id="22" dur="500"/>
                                        <p:tgtEl>
                                          <p:spTgt spid="5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blinds(horizontal)">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blinds(horizontal)">
                                      <p:cBhvr>
                                        <p:cTn id="32" dur="500"/>
                                        <p:tgtEl>
                                          <p:spTgt spid="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1">
                                            <p:txEl>
                                              <p:pRg st="2" end="2"/>
                                            </p:txEl>
                                          </p:spTgt>
                                        </p:tgtEl>
                                        <p:attrNameLst>
                                          <p:attrName>style.visibility</p:attrName>
                                        </p:attrNameLst>
                                      </p:cBhvr>
                                      <p:to>
                                        <p:strVal val="visible"/>
                                      </p:to>
                                    </p:set>
                                    <p:animEffect transition="in" filter="blinds(horizontal)">
                                      <p:cBhvr>
                                        <p:cTn id="37" dur="500"/>
                                        <p:tgtEl>
                                          <p:spTgt spid="5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linds(horizontal)">
                                      <p:cBhvr>
                                        <p:cTn id="4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7" grpId="0"/>
      <p:bldP spid="58" grpId="0"/>
      <p:bldP spid="5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
          <p:cNvSpPr>
            <a:spLocks noGrp="1" noChangeArrowheads="1"/>
          </p:cNvSpPr>
          <p:nvPr>
            <p:ph type="title" idx="4294967295"/>
          </p:nvPr>
        </p:nvSpPr>
        <p:spPr bwMode="auto">
          <a:xfrm>
            <a:off x="385763" y="131762"/>
            <a:ext cx="8326437" cy="6302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GB" dirty="0">
                <a:solidFill>
                  <a:srgbClr val="CC3300"/>
                </a:solidFill>
                <a:latin typeface="Arial"/>
                <a:ea typeface="黑体" pitchFamily="49" charset="-122"/>
              </a:rPr>
              <a:t>使用静态库</a:t>
            </a:r>
          </a:p>
        </p:txBody>
      </p:sp>
      <p:sp>
        <p:nvSpPr>
          <p:cNvPr id="15" name="Rectangle 2"/>
          <p:cNvSpPr txBox="1">
            <a:spLocks noChangeArrowheads="1"/>
          </p:cNvSpPr>
          <p:nvPr/>
        </p:nvSpPr>
        <p:spPr bwMode="auto">
          <a:xfrm>
            <a:off x="255588" y="768350"/>
            <a:ext cx="8510587" cy="342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83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链接器对外部引用的解析算法要点如下</a:t>
            </a:r>
            <a:r>
              <a:rPr lang="en-GB" altLang="zh-CN" smtClean="0">
                <a:latin typeface="微软雅黑" pitchFamily="34" charset="-122"/>
                <a:ea typeface="微软雅黑" pitchFamily="34" charset="-122"/>
              </a:rPr>
              <a:t>:</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按照命令行给出的</a:t>
            </a:r>
            <a:r>
              <a:rPr lang="zh-CN" altLang="en-GB" smtClean="0">
                <a:solidFill>
                  <a:srgbClr val="FF0000"/>
                </a:solidFill>
                <a:latin typeface="微软雅黑" pitchFamily="34" charset="-122"/>
                <a:ea typeface="微软雅黑" pitchFamily="34" charset="-122"/>
              </a:rPr>
              <a:t>顺序扫描</a:t>
            </a:r>
            <a:r>
              <a:rPr lang="en-GB" altLang="zh-CN" smtClean="0">
                <a:latin typeface="微软雅黑" pitchFamily="34" charset="-122"/>
                <a:ea typeface="微软雅黑" pitchFamily="34" charset="-122"/>
              </a:rPr>
              <a:t>.o </a:t>
            </a:r>
            <a:r>
              <a:rPr lang="zh-CN" altLang="en-GB" smtClean="0">
                <a:latin typeface="微软雅黑" pitchFamily="34" charset="-122"/>
                <a:ea typeface="微软雅黑" pitchFamily="34" charset="-122"/>
              </a:rPr>
              <a:t>和</a:t>
            </a:r>
            <a:r>
              <a:rPr lang="en-GB" altLang="zh-CN" smtClean="0">
                <a:latin typeface="微软雅黑" pitchFamily="34" charset="-122"/>
                <a:ea typeface="微软雅黑" pitchFamily="34" charset="-122"/>
              </a:rPr>
              <a:t>.a </a:t>
            </a:r>
            <a:r>
              <a:rPr lang="zh-CN" altLang="en-GB" smtClean="0">
                <a:latin typeface="微软雅黑" pitchFamily="34" charset="-122"/>
                <a:ea typeface="微软雅黑" pitchFamily="34" charset="-122"/>
              </a:rPr>
              <a:t>文件</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扫描期间将</a:t>
            </a:r>
            <a:r>
              <a:rPr lang="zh-CN" altLang="en-GB" smtClean="0">
                <a:solidFill>
                  <a:srgbClr val="FF0000"/>
                </a:solidFill>
                <a:latin typeface="微软雅黑" pitchFamily="34" charset="-122"/>
                <a:ea typeface="微软雅黑" pitchFamily="34" charset="-122"/>
              </a:rPr>
              <a:t>当前未解析的引用</a:t>
            </a:r>
            <a:r>
              <a:rPr lang="zh-CN" altLang="en-GB" smtClean="0">
                <a:latin typeface="微软雅黑" pitchFamily="34" charset="-122"/>
                <a:ea typeface="微软雅黑" pitchFamily="34" charset="-122"/>
              </a:rPr>
              <a:t>记录到一个列表</a:t>
            </a:r>
            <a:r>
              <a:rPr lang="en-GB" altLang="zh-CN" smtClean="0">
                <a:latin typeface="微软雅黑" pitchFamily="34" charset="-122"/>
                <a:ea typeface="微软雅黑" pitchFamily="34" charset="-122"/>
              </a:rPr>
              <a:t>U</a:t>
            </a:r>
            <a:r>
              <a:rPr lang="zh-CN" altLang="en-GB" smtClean="0">
                <a:latin typeface="微软雅黑" pitchFamily="34" charset="-122"/>
                <a:ea typeface="微软雅黑" pitchFamily="34" charset="-122"/>
              </a:rPr>
              <a:t>中</a:t>
            </a:r>
            <a:endParaRPr lang="en-GB" altLang="zh-CN" smtClean="0">
              <a:latin typeface="微软雅黑" pitchFamily="34" charset="-122"/>
              <a:ea typeface="微软雅黑" pitchFamily="34" charset="-122"/>
            </a:endParaRP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每遇到一个新的</a:t>
            </a:r>
            <a:r>
              <a:rPr lang="en-GB" altLang="zh-CN" smtClean="0">
                <a:latin typeface="微软雅黑" pitchFamily="34" charset="-122"/>
                <a:ea typeface="微软雅黑" pitchFamily="34" charset="-122"/>
              </a:rPr>
              <a:t>.o </a:t>
            </a:r>
            <a:r>
              <a:rPr lang="zh-CN" altLang="en-GB" smtClean="0">
                <a:latin typeface="微软雅黑" pitchFamily="34" charset="-122"/>
                <a:ea typeface="微软雅黑" pitchFamily="34" charset="-122"/>
              </a:rPr>
              <a:t>或 </a:t>
            </a:r>
            <a:r>
              <a:rPr lang="en-GB" altLang="zh-CN" smtClean="0">
                <a:latin typeface="微软雅黑" pitchFamily="34" charset="-122"/>
                <a:ea typeface="微软雅黑" pitchFamily="34" charset="-122"/>
              </a:rPr>
              <a:t>.a </a:t>
            </a:r>
            <a:r>
              <a:rPr lang="zh-CN" altLang="en-GB" smtClean="0">
                <a:latin typeface="微软雅黑" pitchFamily="34" charset="-122"/>
                <a:ea typeface="微软雅黑" pitchFamily="34" charset="-122"/>
              </a:rPr>
              <a:t>中的模块，都试图用其来解析</a:t>
            </a:r>
            <a:r>
              <a:rPr lang="en-GB" altLang="zh-CN" smtClean="0">
                <a:latin typeface="微软雅黑" pitchFamily="34" charset="-122"/>
                <a:ea typeface="微软雅黑" pitchFamily="34" charset="-122"/>
              </a:rPr>
              <a:t>U</a:t>
            </a:r>
            <a:r>
              <a:rPr lang="zh-CN" altLang="en-GB" smtClean="0">
                <a:latin typeface="微软雅黑" pitchFamily="34" charset="-122"/>
                <a:ea typeface="微软雅黑" pitchFamily="34" charset="-122"/>
              </a:rPr>
              <a:t>中的符号</a:t>
            </a:r>
            <a:endParaRPr lang="en-GB" altLang="zh-CN" smtClean="0">
              <a:latin typeface="微软雅黑" pitchFamily="34" charset="-122"/>
              <a:ea typeface="微软雅黑" pitchFamily="34" charset="-122"/>
            </a:endParaRP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如果扫描到最后，</a:t>
            </a:r>
            <a:r>
              <a:rPr lang="en-GB" altLang="zh-CN" smtClean="0">
                <a:latin typeface="微软雅黑" pitchFamily="34" charset="-122"/>
                <a:ea typeface="微软雅黑" pitchFamily="34" charset="-122"/>
              </a:rPr>
              <a:t>U</a:t>
            </a:r>
            <a:r>
              <a:rPr lang="zh-CN" altLang="en-GB" smtClean="0">
                <a:latin typeface="微软雅黑" pitchFamily="34" charset="-122"/>
                <a:ea typeface="微软雅黑" pitchFamily="34" charset="-122"/>
              </a:rPr>
              <a:t>中还有未被解析的符号，则发生错误</a:t>
            </a:r>
            <a:endParaRPr lang="en-GB" altLang="zh-CN" sz="900" smtClean="0">
              <a:latin typeface="微软雅黑" pitchFamily="34" charset="-122"/>
              <a:ea typeface="微软雅黑" pitchFamily="34" charset="-122"/>
            </a:endParaRPr>
          </a:p>
          <a:p>
            <a:pPr>
              <a:lnSpc>
                <a:spcPct val="83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问题和对策</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能否正确解析与命令行给出的顺序有关</a:t>
            </a:r>
          </a:p>
          <a:p>
            <a:pPr lvl="1">
              <a:lnSpc>
                <a:spcPct val="88000"/>
              </a:lnSpc>
              <a:spcBef>
                <a:spcPct val="250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好的做法：将静态库放在命令行的最后</a:t>
            </a:r>
          </a:p>
        </p:txBody>
      </p:sp>
      <p:sp>
        <p:nvSpPr>
          <p:cNvPr id="16" name="Rectangle 3"/>
          <p:cNvSpPr>
            <a:spLocks noChangeArrowheads="1"/>
          </p:cNvSpPr>
          <p:nvPr/>
        </p:nvSpPr>
        <p:spPr bwMode="auto">
          <a:xfrm>
            <a:off x="146050" y="4402138"/>
            <a:ext cx="7721600" cy="1235075"/>
          </a:xfrm>
          <a:prstGeom prst="rect">
            <a:avLst/>
          </a:prstGeom>
          <a:noFill/>
          <a:ln w="6477">
            <a:noFill/>
            <a:miter lim="800000"/>
            <a:headEnd/>
            <a:tailEnd/>
          </a:ln>
        </p:spPr>
        <p:txBody>
          <a:bodyPr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 gcc -L. libtest.o -lmine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 gcc -L. -lmine libtest.o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rgbClr val="333399"/>
                </a:solidFill>
                <a:effectLst/>
                <a:uLnTx/>
                <a:uFillTx/>
                <a:latin typeface="微软雅黑" pitchFamily="34" charset="-122"/>
                <a:ea typeface="微软雅黑" pitchFamily="34" charset="-122"/>
                <a:cs typeface="msgothic"/>
              </a:rPr>
              <a:t>libtest.o: In function `main': </a:t>
            </a:r>
          </a:p>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2000" b="1" i="0" u="none" strike="noStrike" kern="0" cap="none" spc="0" normalizeH="0" baseline="0" noProof="0">
                <a:ln>
                  <a:noFill/>
                </a:ln>
                <a:solidFill>
                  <a:srgbClr val="333399"/>
                </a:solidFill>
                <a:effectLst/>
                <a:uLnTx/>
                <a:uFillTx/>
                <a:latin typeface="微软雅黑" pitchFamily="34" charset="-122"/>
                <a:ea typeface="微软雅黑" pitchFamily="34" charset="-122"/>
                <a:cs typeface="msgothic"/>
              </a:rPr>
              <a:t>libtest.o(.text+0x4): undefined reference to `libfun'</a:t>
            </a:r>
            <a:r>
              <a:rPr kumimoji="0" lang="en-GB" altLang="zh-CN" sz="1600" b="1" i="0" u="none" strike="noStrike" kern="0" cap="none" spc="0" normalizeH="0" baseline="0" noProof="0">
                <a:ln>
                  <a:noFill/>
                </a:ln>
                <a:solidFill>
                  <a:srgbClr val="333399"/>
                </a:solidFill>
                <a:effectLst/>
                <a:uLnTx/>
                <a:uFillTx/>
                <a:latin typeface="Courier New" pitchFamily="49" charset="0"/>
                <a:ea typeface="微软雅黑" pitchFamily="34" charset="-122"/>
                <a:cs typeface="msgothic"/>
              </a:rPr>
              <a:t> </a:t>
            </a:r>
          </a:p>
        </p:txBody>
      </p:sp>
      <p:sp>
        <p:nvSpPr>
          <p:cNvPr id="17" name="Text Box 5"/>
          <p:cNvSpPr txBox="1">
            <a:spLocks noChangeArrowheads="1"/>
          </p:cNvSpPr>
          <p:nvPr/>
        </p:nvSpPr>
        <p:spPr bwMode="auto">
          <a:xfrm>
            <a:off x="233363" y="5768975"/>
            <a:ext cx="8056562" cy="7016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CC3300"/>
                </a:solidFill>
                <a:latin typeface="微软雅黑" pitchFamily="34" charset="-122"/>
                <a:ea typeface="微软雅黑" pitchFamily="34" charset="-122"/>
              </a:rPr>
              <a:t>说明在</a:t>
            </a:r>
            <a:r>
              <a:rPr lang="en-US" altLang="zh-CN" sz="2000" b="1">
                <a:solidFill>
                  <a:srgbClr val="CC3300"/>
                </a:solidFill>
                <a:latin typeface="微软雅黑" pitchFamily="34" charset="-122"/>
                <a:ea typeface="微软雅黑" pitchFamily="34" charset="-122"/>
              </a:rPr>
              <a:t>libtest.o</a:t>
            </a:r>
            <a:r>
              <a:rPr lang="zh-CN" altLang="en-US" sz="2000" b="1">
                <a:solidFill>
                  <a:srgbClr val="CC3300"/>
                </a:solidFill>
                <a:latin typeface="微软雅黑" pitchFamily="34" charset="-122"/>
                <a:ea typeface="微软雅黑" pitchFamily="34" charset="-122"/>
              </a:rPr>
              <a:t>中的</a:t>
            </a:r>
            <a:r>
              <a:rPr lang="en-US" altLang="zh-CN" sz="2000" b="1">
                <a:solidFill>
                  <a:srgbClr val="CC3300"/>
                </a:solidFill>
                <a:latin typeface="微软雅黑" pitchFamily="34" charset="-122"/>
                <a:ea typeface="微软雅黑" pitchFamily="34" charset="-122"/>
              </a:rPr>
              <a:t>main</a:t>
            </a:r>
            <a:r>
              <a:rPr lang="zh-CN" altLang="en-US" sz="2000" b="1">
                <a:solidFill>
                  <a:srgbClr val="CC3300"/>
                </a:solidFill>
                <a:latin typeface="微软雅黑" pitchFamily="34" charset="-122"/>
                <a:ea typeface="微软雅黑" pitchFamily="34" charset="-122"/>
              </a:rPr>
              <a:t>调用了</a:t>
            </a:r>
            <a:r>
              <a:rPr lang="en-US" altLang="zh-CN" sz="2000" b="1">
                <a:solidFill>
                  <a:srgbClr val="CC3300"/>
                </a:solidFill>
                <a:latin typeface="微软雅黑" pitchFamily="34" charset="-122"/>
                <a:ea typeface="微软雅黑" pitchFamily="34" charset="-122"/>
              </a:rPr>
              <a:t>libfun</a:t>
            </a:r>
            <a:r>
              <a:rPr lang="zh-CN" altLang="en-US" sz="2000" b="1">
                <a:solidFill>
                  <a:srgbClr val="CC3300"/>
                </a:solidFill>
                <a:latin typeface="微软雅黑" pitchFamily="34" charset="-122"/>
                <a:ea typeface="微软雅黑" pitchFamily="34" charset="-122"/>
              </a:rPr>
              <a:t>这个在库</a:t>
            </a:r>
            <a:r>
              <a:rPr lang="en-US" altLang="zh-CN" sz="2000" b="1">
                <a:solidFill>
                  <a:srgbClr val="CC3300"/>
                </a:solidFill>
                <a:latin typeface="微软雅黑" pitchFamily="34" charset="-122"/>
                <a:ea typeface="微软雅黑" pitchFamily="34" charset="-122"/>
              </a:rPr>
              <a:t>libmine</a:t>
            </a:r>
            <a:r>
              <a:rPr lang="zh-CN" altLang="en-US" sz="2000" b="1">
                <a:solidFill>
                  <a:srgbClr val="CC3300"/>
                </a:solidFill>
                <a:latin typeface="微软雅黑" pitchFamily="34" charset="-122"/>
                <a:ea typeface="微软雅黑" pitchFamily="34" charset="-122"/>
              </a:rPr>
              <a:t>中的函数，所以，在命令行中，应该将</a:t>
            </a:r>
            <a:r>
              <a:rPr lang="en-US" altLang="zh-CN" sz="2000" b="1">
                <a:solidFill>
                  <a:srgbClr val="CC3300"/>
                </a:solidFill>
                <a:latin typeface="微软雅黑" pitchFamily="34" charset="-122"/>
                <a:ea typeface="微软雅黑" pitchFamily="34" charset="-122"/>
              </a:rPr>
              <a:t>libtest.o</a:t>
            </a:r>
            <a:r>
              <a:rPr lang="zh-CN" altLang="en-US" sz="2000" b="1">
                <a:solidFill>
                  <a:srgbClr val="CC3300"/>
                </a:solidFill>
                <a:latin typeface="微软雅黑" pitchFamily="34" charset="-122"/>
                <a:ea typeface="微软雅黑" pitchFamily="34" charset="-122"/>
              </a:rPr>
              <a:t>放在前面，像第一行中那样 </a:t>
            </a:r>
            <a:r>
              <a:rPr lang="en-US" altLang="zh-CN" sz="2000" b="1">
                <a:solidFill>
                  <a:srgbClr val="CC3300"/>
                </a:solidFill>
                <a:latin typeface="微软雅黑" pitchFamily="34" charset="-122"/>
                <a:ea typeface="微软雅黑" pitchFamily="34" charset="-122"/>
              </a:rPr>
              <a:t>!</a:t>
            </a:r>
          </a:p>
        </p:txBody>
      </p:sp>
      <p:sp>
        <p:nvSpPr>
          <p:cNvPr id="18" name="Text Box 6"/>
          <p:cNvSpPr txBox="1">
            <a:spLocks noChangeArrowheads="1"/>
          </p:cNvSpPr>
          <p:nvPr/>
        </p:nvSpPr>
        <p:spPr bwMode="auto">
          <a:xfrm>
            <a:off x="6208713" y="3222625"/>
            <a:ext cx="251142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libmine.a </a:t>
            </a:r>
            <a:r>
              <a:rPr lang="zh-CN" altLang="en-US" sz="2000" b="1">
                <a:solidFill>
                  <a:srgbClr val="FF0000"/>
                </a:solidFill>
                <a:latin typeface="微软雅黑" pitchFamily="34" charset="-122"/>
                <a:ea typeface="微软雅黑" pitchFamily="34" charset="-122"/>
              </a:rPr>
              <a:t>是静态库</a:t>
            </a:r>
          </a:p>
        </p:txBody>
      </p:sp>
      <p:sp>
        <p:nvSpPr>
          <p:cNvPr id="19" name="Text Box 7"/>
          <p:cNvSpPr txBox="1">
            <a:spLocks noChangeArrowheads="1"/>
          </p:cNvSpPr>
          <p:nvPr/>
        </p:nvSpPr>
        <p:spPr bwMode="auto">
          <a:xfrm>
            <a:off x="204788" y="3659188"/>
            <a:ext cx="7399337" cy="762000"/>
          </a:xfrm>
          <a:prstGeom prst="rect">
            <a:avLst/>
          </a:prstGeom>
          <a:noFill/>
          <a:ln w="9525">
            <a:noFill/>
            <a:miter lim="800000"/>
            <a:headEnd/>
            <a:tailEnd/>
          </a:ln>
          <a:effectLst/>
        </p:spPr>
        <p:txBody>
          <a:bodyPr>
            <a:spAutoFit/>
          </a:bodyPr>
          <a:lstStyle/>
          <a:p>
            <a:pPr>
              <a:spcBef>
                <a:spcPct val="50000"/>
              </a:spcBef>
            </a:pPr>
            <a:r>
              <a:rPr lang="zh-CN" altLang="en-US" sz="2200" b="1">
                <a:solidFill>
                  <a:srgbClr val="0A6A0A"/>
                </a:solidFill>
                <a:latin typeface="微软雅黑" pitchFamily="34" charset="-122"/>
                <a:ea typeface="微软雅黑" pitchFamily="34" charset="-122"/>
              </a:rPr>
              <a:t>假设调用关系：</a:t>
            </a:r>
            <a:r>
              <a:rPr lang="en-US" altLang="zh-CN" sz="2200" b="1">
                <a:solidFill>
                  <a:srgbClr val="0A6A0A"/>
                </a:solidFill>
                <a:latin typeface="微软雅黑" pitchFamily="34" charset="-122"/>
                <a:ea typeface="微软雅黑" pitchFamily="34" charset="-122"/>
              </a:rPr>
              <a:t>libtest.o</a:t>
            </a:r>
            <a:r>
              <a:rPr lang="en-US" altLang="zh-CN" sz="2200" b="1">
                <a:solidFill>
                  <a:srgbClr val="0A6A0A"/>
                </a:solidFill>
                <a:latin typeface="微软雅黑" pitchFamily="34" charset="-122"/>
                <a:ea typeface="微软雅黑" pitchFamily="34" charset="-122"/>
                <a:cs typeface="Arial" pitchFamily="34" charset="0"/>
              </a:rPr>
              <a:t>→libfun.o</a:t>
            </a:r>
            <a:r>
              <a:rPr lang="en-US" altLang="zh-CN" sz="2200" b="1">
                <a:solidFill>
                  <a:srgbClr val="0A6A0A"/>
                </a:solidFill>
                <a:latin typeface="微软雅黑" pitchFamily="34" charset="-122"/>
                <a:ea typeface="微软雅黑" pitchFamily="34" charset="-122"/>
              </a:rPr>
              <a:t>(</a:t>
            </a:r>
            <a:r>
              <a:rPr lang="zh-CN" altLang="en-US" sz="2200" b="1">
                <a:solidFill>
                  <a:srgbClr val="0A6A0A"/>
                </a:solidFill>
                <a:latin typeface="微软雅黑" pitchFamily="34" charset="-122"/>
                <a:ea typeface="微软雅黑" pitchFamily="34" charset="-122"/>
              </a:rPr>
              <a:t>在</a:t>
            </a:r>
            <a:r>
              <a:rPr lang="en-US" altLang="zh-CN" sz="2200" b="1">
                <a:solidFill>
                  <a:srgbClr val="0A6A0A"/>
                </a:solidFill>
                <a:latin typeface="微软雅黑" pitchFamily="34" charset="-122"/>
                <a:ea typeface="微软雅黑" pitchFamily="34" charset="-122"/>
              </a:rPr>
              <a:t>libmine.a</a:t>
            </a:r>
            <a:r>
              <a:rPr lang="zh-CN" altLang="en-US" sz="2200" b="1">
                <a:solidFill>
                  <a:srgbClr val="0A6A0A"/>
                </a:solidFill>
                <a:latin typeface="微软雅黑" pitchFamily="34" charset="-122"/>
                <a:ea typeface="微软雅黑" pitchFamily="34" charset="-122"/>
              </a:rPr>
              <a:t>中）</a:t>
            </a:r>
          </a:p>
          <a:p>
            <a:r>
              <a:rPr lang="zh-CN" altLang="en-US" sz="2200" b="1">
                <a:solidFill>
                  <a:srgbClr val="0A6A0A"/>
                </a:solidFill>
                <a:latin typeface="微软雅黑" pitchFamily="34" charset="-122"/>
                <a:ea typeface="微软雅黑" pitchFamily="34" charset="-122"/>
              </a:rPr>
              <a:t>                        </a:t>
            </a:r>
            <a:r>
              <a:rPr lang="en-US" altLang="zh-CN" sz="2200" b="1">
                <a:solidFill>
                  <a:srgbClr val="0A6A0A"/>
                </a:solidFill>
                <a:latin typeface="微软雅黑" pitchFamily="34" charset="-122"/>
                <a:ea typeface="微软雅黑" pitchFamily="34" charset="-122"/>
              </a:rPr>
              <a:t>(main) →(libfun)</a:t>
            </a:r>
          </a:p>
        </p:txBody>
      </p:sp>
      <p:grpSp>
        <p:nvGrpSpPr>
          <p:cNvPr id="20" name="Group 8"/>
          <p:cNvGrpSpPr>
            <a:grpSpLocks/>
          </p:cNvGrpSpPr>
          <p:nvPr/>
        </p:nvGrpSpPr>
        <p:grpSpPr bwMode="auto">
          <a:xfrm>
            <a:off x="3381375" y="4356100"/>
            <a:ext cx="5184775" cy="669925"/>
            <a:chOff x="2487" y="2744"/>
            <a:chExt cx="3147" cy="422"/>
          </a:xfrm>
        </p:grpSpPr>
        <p:sp>
          <p:nvSpPr>
            <p:cNvPr id="21" name="Text Box 9"/>
            <p:cNvSpPr txBox="1">
              <a:spLocks noChangeArrowheads="1"/>
            </p:cNvSpPr>
            <p:nvPr/>
          </p:nvSpPr>
          <p:spPr bwMode="auto">
            <a:xfrm>
              <a:off x="2907" y="2744"/>
              <a:ext cx="2727" cy="42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扫描</a:t>
              </a:r>
              <a:r>
                <a:rPr kumimoji="0" lang="en-US" altLang="zh-CN" sz="1900" b="1" i="0" u="none" strike="noStrike" kern="0" cap="none" spc="0" normalizeH="0" baseline="0" noProof="0">
                  <a:ln>
                    <a:noFill/>
                  </a:ln>
                  <a:solidFill>
                    <a:srgbClr val="FF0000"/>
                  </a:solidFill>
                  <a:effectLst/>
                  <a:uLnTx/>
                  <a:uFillTx/>
                  <a:latin typeface="微软雅黑" pitchFamily="34" charset="-122"/>
                  <a:ea typeface="微软雅黑" pitchFamily="34" charset="-122"/>
                </a:rPr>
                <a:t>libtest.o</a:t>
              </a: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，将</a:t>
              </a:r>
              <a:r>
                <a:rPr kumimoji="0" lang="en-US" altLang="zh-CN" sz="1900" b="1" i="0" u="none" strike="noStrike" kern="0" cap="none" spc="0" normalizeH="0" baseline="0" noProof="0">
                  <a:ln>
                    <a:noFill/>
                  </a:ln>
                  <a:solidFill>
                    <a:srgbClr val="FF0000"/>
                  </a:solidFill>
                  <a:effectLst/>
                  <a:uLnTx/>
                  <a:uFillTx/>
                  <a:latin typeface="微软雅黑" pitchFamily="34" charset="-122"/>
                  <a:ea typeface="微软雅黑" pitchFamily="34" charset="-122"/>
                </a:rPr>
                <a:t>libfun</a:t>
              </a: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送</a:t>
              </a:r>
              <a:r>
                <a:rPr kumimoji="0" lang="en-US" altLang="zh-CN" sz="1900" b="1" i="0" u="none" strike="noStrike" kern="0" cap="none" spc="0" normalizeH="0" baseline="0" noProof="0">
                  <a:ln>
                    <a:noFill/>
                  </a:ln>
                  <a:solidFill>
                    <a:srgbClr val="FF0000"/>
                  </a:solidFill>
                  <a:effectLst/>
                  <a:uLnTx/>
                  <a:uFillTx/>
                  <a:latin typeface="微软雅黑" pitchFamily="34" charset="-122"/>
                  <a:ea typeface="微软雅黑" pitchFamily="34" charset="-122"/>
                </a:rPr>
                <a:t>U</a:t>
              </a: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，扫描到</a:t>
              </a:r>
              <a:r>
                <a:rPr kumimoji="0" lang="en-US" altLang="zh-CN" sz="1900" b="1" i="0" u="none" strike="noStrike" kern="0" cap="none" spc="0" normalizeH="0" baseline="0" noProof="0">
                  <a:ln>
                    <a:noFill/>
                  </a:ln>
                  <a:solidFill>
                    <a:srgbClr val="FF0000"/>
                  </a:solidFill>
                  <a:effectLst/>
                  <a:uLnTx/>
                  <a:uFillTx/>
                  <a:latin typeface="微软雅黑" pitchFamily="34" charset="-122"/>
                  <a:ea typeface="微软雅黑" pitchFamily="34" charset="-122"/>
                </a:rPr>
                <a:t>libmine.a</a:t>
              </a: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时，用其定义的</a:t>
              </a:r>
              <a:r>
                <a:rPr kumimoji="0" lang="en-US" altLang="zh-CN" sz="1900" b="1" i="0" u="none" strike="noStrike" kern="0" cap="none" spc="0" normalizeH="0" baseline="0" noProof="0">
                  <a:ln>
                    <a:noFill/>
                  </a:ln>
                  <a:solidFill>
                    <a:srgbClr val="FF0000"/>
                  </a:solidFill>
                  <a:effectLst/>
                  <a:uLnTx/>
                  <a:uFillTx/>
                  <a:latin typeface="微软雅黑" pitchFamily="34" charset="-122"/>
                  <a:ea typeface="微软雅黑" pitchFamily="34" charset="-122"/>
                </a:rPr>
                <a:t>libfun</a:t>
              </a: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来解析</a:t>
              </a:r>
            </a:p>
          </p:txBody>
        </p:sp>
        <p:sp>
          <p:nvSpPr>
            <p:cNvPr id="22" name="Line 10"/>
            <p:cNvSpPr>
              <a:spLocks noChangeShapeType="1"/>
            </p:cNvSpPr>
            <p:nvPr/>
          </p:nvSpPr>
          <p:spPr bwMode="auto">
            <a:xfrm flipH="1" flipV="1">
              <a:off x="2487" y="2898"/>
              <a:ext cx="449" cy="27"/>
            </a:xfrm>
            <a:prstGeom prst="line">
              <a:avLst/>
            </a:prstGeom>
            <a:noFill/>
            <a:ln w="57150">
              <a:solidFill>
                <a:srgbClr val="CC33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3" name="Text Box 11"/>
          <p:cNvSpPr txBox="1">
            <a:spLocks noChangeArrowheads="1"/>
          </p:cNvSpPr>
          <p:nvPr/>
        </p:nvSpPr>
        <p:spPr bwMode="auto">
          <a:xfrm>
            <a:off x="246063" y="4033838"/>
            <a:ext cx="21494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CC3300"/>
                </a:solidFill>
                <a:latin typeface="微软雅黑" pitchFamily="34" charset="-122"/>
                <a:ea typeface="微软雅黑" pitchFamily="34" charset="-122"/>
              </a:rPr>
              <a:t>-lxxx=libxxx.a</a:t>
            </a:r>
          </a:p>
        </p:txBody>
      </p:sp>
    </p:spTree>
    <p:extLst>
      <p:ext uri="{BB962C8B-B14F-4D97-AF65-F5344CB8AC3E}">
        <p14:creationId xmlns:p14="http://schemas.microsoft.com/office/powerpoint/2010/main" val="345993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linds(horizontal)">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blinds(horizontal)">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blinds(horizontal)">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blinds(horizontal)">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animEffect transition="in" filter="blinds(horizontal)">
                                      <p:cBhvr>
                                        <p:cTn id="27" dur="500"/>
                                        <p:tgtEl>
                                          <p:spTgt spid="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xEl>
                                              <p:pRg st="7" end="7"/>
                                            </p:txEl>
                                          </p:spTgt>
                                        </p:tgtEl>
                                        <p:attrNameLst>
                                          <p:attrName>style.visibility</p:attrName>
                                        </p:attrNameLst>
                                      </p:cBhvr>
                                      <p:to>
                                        <p:strVal val="visible"/>
                                      </p:to>
                                    </p:set>
                                    <p:animEffect transition="in" filter="blinds(horizontal)">
                                      <p:cBhvr>
                                        <p:cTn id="32" dur="500"/>
                                        <p:tgtEl>
                                          <p:spTgt spid="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animEffect transition="in" filter="blinds(horizontal)">
                                      <p:cBhvr>
                                        <p:cTn id="47" dur="500"/>
                                        <p:tgtEl>
                                          <p:spTgt spid="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6">
                                            <p:txEl>
                                              <p:pRg st="1" end="1"/>
                                            </p:txEl>
                                          </p:spTgt>
                                        </p:tgtEl>
                                        <p:attrNameLst>
                                          <p:attrName>style.visibility</p:attrName>
                                        </p:attrNameLst>
                                      </p:cBhvr>
                                      <p:to>
                                        <p:strVal val="visible"/>
                                      </p:to>
                                    </p:set>
                                    <p:animEffect transition="in" filter="blinds(horizontal)">
                                      <p:cBhvr>
                                        <p:cTn id="62" dur="500"/>
                                        <p:tgtEl>
                                          <p:spTgt spid="1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6">
                                            <p:txEl>
                                              <p:pRg st="2" end="2"/>
                                            </p:txEl>
                                          </p:spTgt>
                                        </p:tgtEl>
                                        <p:attrNameLst>
                                          <p:attrName>style.visibility</p:attrName>
                                        </p:attrNameLst>
                                      </p:cBhvr>
                                      <p:to>
                                        <p:strVal val="visible"/>
                                      </p:to>
                                    </p:set>
                                    <p:animEffect transition="in" filter="blinds(horizontal)">
                                      <p:cBhvr>
                                        <p:cTn id="67" dur="500"/>
                                        <p:tgtEl>
                                          <p:spTgt spid="16">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6">
                                            <p:txEl>
                                              <p:pRg st="3" end="3"/>
                                            </p:txEl>
                                          </p:spTgt>
                                        </p:tgtEl>
                                        <p:attrNameLst>
                                          <p:attrName>style.visibility</p:attrName>
                                        </p:attrNameLst>
                                      </p:cBhvr>
                                      <p:to>
                                        <p:strVal val="visible"/>
                                      </p:to>
                                    </p:set>
                                    <p:animEffect transition="in" filter="blinds(horizontal)">
                                      <p:cBhvr>
                                        <p:cTn id="70" dur="500"/>
                                        <p:tgtEl>
                                          <p:spTgt spid="16">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blinds(horizontal)">
                                      <p:cBhvr>
                                        <p:cTn id="7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457200"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Using Static Libraries</a:t>
            </a:r>
          </a:p>
        </p:txBody>
      </p:sp>
      <p:sp>
        <p:nvSpPr>
          <p:cNvPr id="32770" name="Rectangle 2"/>
          <p:cNvSpPr>
            <a:spLocks noGrp="1" noChangeArrowheads="1"/>
          </p:cNvSpPr>
          <p:nvPr>
            <p:ph type="body" idx="1"/>
          </p:nvPr>
        </p:nvSpPr>
        <p:spPr>
          <a:xfrm>
            <a:off x="455613" y="1428750"/>
            <a:ext cx="8307387" cy="4133850"/>
          </a:xfrm>
          <a:ln/>
        </p:spPr>
        <p:txBody>
          <a:bodyPr/>
          <a:lstStyle/>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Linker’s algorithm for resolving external references: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Scan </a:t>
            </a:r>
            <a:r>
              <a:rPr lang="en-GB" b="1" dirty="0">
                <a:latin typeface="Courier New" pitchFamily="49" charset="0"/>
              </a:rPr>
              <a:t>.o</a:t>
            </a:r>
            <a:r>
              <a:rPr lang="en-GB" dirty="0"/>
              <a:t> files and </a:t>
            </a:r>
            <a:r>
              <a:rPr lang="en-GB" b="1" dirty="0">
                <a:latin typeface="Courier New" pitchFamily="49" charset="0"/>
              </a:rPr>
              <a:t>.a</a:t>
            </a:r>
            <a:r>
              <a:rPr lang="en-GB" dirty="0"/>
              <a:t> files in the command line order.</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During the scan, keep a list of the current unresolved references.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As each new </a:t>
            </a:r>
            <a:r>
              <a:rPr lang="en-GB" b="1" dirty="0">
                <a:latin typeface="Courier New" pitchFamily="49" charset="0"/>
              </a:rPr>
              <a:t>.o</a:t>
            </a:r>
            <a:r>
              <a:rPr lang="en-GB" dirty="0"/>
              <a:t> or </a:t>
            </a:r>
            <a:r>
              <a:rPr lang="en-GB" b="1" dirty="0">
                <a:latin typeface="Courier New" pitchFamily="49" charset="0"/>
              </a:rPr>
              <a:t>.a</a:t>
            </a:r>
            <a:r>
              <a:rPr lang="en-GB" dirty="0"/>
              <a:t> file, </a:t>
            </a:r>
            <a:r>
              <a:rPr lang="en-GB" i="1" dirty="0" err="1"/>
              <a:t>obj</a:t>
            </a:r>
            <a:r>
              <a:rPr lang="en-GB" dirty="0"/>
              <a:t>, is encountered, try to resolve each unresolved reference in the list against the symbols defined in </a:t>
            </a:r>
            <a:r>
              <a:rPr lang="en-GB" i="1" dirty="0"/>
              <a:t>obj</a:t>
            </a:r>
            <a:r>
              <a:rPr lang="en-GB" dirty="0"/>
              <a:t>. </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If any entries in the unresolved list at end of scan, then error.</a:t>
            </a:r>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p>
          <a:p>
            <a:pPr>
              <a:lnSpc>
                <a:spcPct val="83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Problem</a:t>
            </a:r>
            <a:r>
              <a:rPr lang="en-GB" dirty="0"/>
              <a:t>:</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Command line order matters!</a:t>
            </a:r>
          </a:p>
          <a:p>
            <a:pPr lvl="1">
              <a:lnSpc>
                <a:spcPct val="88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Moral: put libraries at the end of the command line. </a:t>
            </a:r>
          </a:p>
        </p:txBody>
      </p:sp>
      <p:sp>
        <p:nvSpPr>
          <p:cNvPr id="32771" name="Rectangle 3"/>
          <p:cNvSpPr>
            <a:spLocks noChangeArrowheads="1"/>
          </p:cNvSpPr>
          <p:nvPr/>
        </p:nvSpPr>
        <p:spPr bwMode="auto">
          <a:xfrm>
            <a:off x="990600" y="4995736"/>
            <a:ext cx="6847044" cy="1024064"/>
          </a:xfrm>
          <a:prstGeom prst="rect">
            <a:avLst/>
          </a:prstGeom>
          <a:solidFill>
            <a:srgbClr val="E6E6E6"/>
          </a:solidFill>
          <a:ln w="648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itchFamily="49" charset="0"/>
                <a:ea typeface="msgothic" charset="0"/>
                <a:cs typeface="msgothic" charset="0"/>
              </a:rPr>
              <a:t>unix</a:t>
            </a:r>
            <a:r>
              <a:rPr lang="en-GB" sz="1600" b="1" smtClean="0">
                <a:latin typeface="Courier New" pitchFamily="49" charset="0"/>
                <a:ea typeface="msgothic" charset="0"/>
                <a:cs typeface="msgothic" charset="0"/>
              </a:rPr>
              <a:t>&gt; </a:t>
            </a:r>
            <a:r>
              <a:rPr lang="en-GB" sz="1600" b="1" err="1">
                <a:latin typeface="Courier New" pitchFamily="49" charset="0"/>
                <a:ea typeface="msgothic" charset="0"/>
                <a:cs typeface="msgothic" charset="0"/>
              </a:rPr>
              <a:t>gcc</a:t>
            </a:r>
            <a:r>
              <a:rPr lang="en-GB" sz="1600" b="1">
                <a:latin typeface="Courier New" pitchFamily="49" charset="0"/>
                <a:ea typeface="msgothic" charset="0"/>
                <a:cs typeface="msgothic" charset="0"/>
              </a:rPr>
              <a:t> -L. </a:t>
            </a:r>
            <a:r>
              <a:rPr lang="en-GB" sz="1600" b="1" err="1">
                <a:latin typeface="Courier New" pitchFamily="49" charset="0"/>
                <a:ea typeface="msgothic" charset="0"/>
                <a:cs typeface="msgothic" charset="0"/>
              </a:rPr>
              <a:t>libtest.o</a:t>
            </a:r>
            <a:r>
              <a:rPr lang="en-GB" sz="1600" b="1">
                <a:latin typeface="Courier New" pitchFamily="49" charset="0"/>
                <a:ea typeface="msgothic" charset="0"/>
                <a:cs typeface="msgothic" charset="0"/>
              </a:rPr>
              <a:t> -</a:t>
            </a:r>
            <a:r>
              <a:rPr lang="en-GB" sz="1600" b="1" err="1">
                <a:latin typeface="Courier New" pitchFamily="49" charset="0"/>
                <a:ea typeface="msgothic" charset="0"/>
                <a:cs typeface="msgothic" charset="0"/>
              </a:rPr>
              <a:t>lmine</a:t>
            </a:r>
            <a:r>
              <a:rPr lang="en-GB" sz="1600" b="1">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itchFamily="49" charset="0"/>
                <a:ea typeface="msgothic" charset="0"/>
                <a:cs typeface="msgothic" charset="0"/>
              </a:rPr>
              <a:t>unix</a:t>
            </a:r>
            <a:r>
              <a:rPr lang="en-GB" sz="1600" b="1" smtClean="0">
                <a:latin typeface="Courier New" pitchFamily="49" charset="0"/>
                <a:ea typeface="msgothic" charset="0"/>
                <a:cs typeface="msgothic" charset="0"/>
              </a:rPr>
              <a:t>&gt; </a:t>
            </a:r>
            <a:r>
              <a:rPr lang="en-GB" sz="1600" b="1" err="1">
                <a:latin typeface="Courier New" pitchFamily="49" charset="0"/>
                <a:ea typeface="msgothic" charset="0"/>
                <a:cs typeface="msgothic" charset="0"/>
              </a:rPr>
              <a:t>gcc</a:t>
            </a:r>
            <a:r>
              <a:rPr lang="en-GB" sz="1600" b="1">
                <a:latin typeface="Courier New" pitchFamily="49" charset="0"/>
                <a:ea typeface="msgothic" charset="0"/>
                <a:cs typeface="msgothic" charset="0"/>
              </a:rPr>
              <a:t> -L. -</a:t>
            </a:r>
            <a:r>
              <a:rPr lang="en-GB" sz="1600" b="1" err="1">
                <a:latin typeface="Courier New" pitchFamily="49" charset="0"/>
                <a:ea typeface="msgothic" charset="0"/>
                <a:cs typeface="msgothic" charset="0"/>
              </a:rPr>
              <a:t>lmine</a:t>
            </a:r>
            <a:r>
              <a:rPr lang="en-GB" sz="1600" b="1">
                <a:latin typeface="Courier New" pitchFamily="49" charset="0"/>
                <a:ea typeface="msgothic" charset="0"/>
                <a:cs typeface="msgothic" charset="0"/>
              </a:rPr>
              <a:t> </a:t>
            </a:r>
            <a:r>
              <a:rPr lang="en-GB" sz="1600" b="1" err="1">
                <a:latin typeface="Courier New" pitchFamily="49" charset="0"/>
                <a:ea typeface="msgothic" charset="0"/>
                <a:cs typeface="msgothic" charset="0"/>
              </a:rPr>
              <a:t>libtest.o</a:t>
            </a:r>
            <a:r>
              <a:rPr lang="en-GB" sz="1600" b="1">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libtest.o</a:t>
            </a:r>
            <a:r>
              <a:rPr lang="en-GB" sz="1600" b="1">
                <a:latin typeface="Courier New" pitchFamily="49" charset="0"/>
                <a:ea typeface="msgothic" charset="0"/>
                <a:cs typeface="msgothic" charset="0"/>
              </a:rPr>
              <a:t>: In function </a:t>
            </a:r>
            <a:r>
              <a:rPr lang="en-GB" sz="1600">
                <a:latin typeface="Courier New" pitchFamily="49" charset="0"/>
                <a:ea typeface="msgothic" charset="0"/>
                <a:cs typeface="msgothic" charset="0"/>
              </a:rPr>
              <a:t>'main</a:t>
            </a:r>
            <a:r>
              <a:rPr lang="en-GB" sz="1600" b="1">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latin typeface="Courier New" pitchFamily="49" charset="0"/>
                <a:ea typeface="msgothic" charset="0"/>
                <a:cs typeface="msgothic" charset="0"/>
              </a:rPr>
              <a:t>libtest.o</a:t>
            </a:r>
            <a:r>
              <a:rPr lang="en-GB" sz="1600" b="1">
                <a:latin typeface="Courier New" pitchFamily="49" charset="0"/>
                <a:ea typeface="msgothic" charset="0"/>
                <a:cs typeface="msgothic" charset="0"/>
              </a:rPr>
              <a:t>(.text+0x4): undefined reference to </a:t>
            </a:r>
            <a:r>
              <a:rPr lang="en-GB" sz="1600">
                <a:latin typeface="Courier New" pitchFamily="49" charset="0"/>
                <a:ea typeface="msgothic" charset="0"/>
                <a:cs typeface="msgothic" charset="0"/>
              </a:rPr>
              <a:t>'</a:t>
            </a:r>
            <a:r>
              <a:rPr lang="en-GB" sz="1600" err="1">
                <a:latin typeface="Courier New" pitchFamily="49" charset="0"/>
                <a:ea typeface="msgothic" charset="0"/>
                <a:cs typeface="msgothic" charset="0"/>
              </a:rPr>
              <a:t>libfun</a:t>
            </a:r>
            <a:r>
              <a:rPr lang="en-GB" sz="1600" b="1">
                <a:latin typeface="Courier New" pitchFamily="49" charset="0"/>
                <a:ea typeface="msgothic" charset="0"/>
                <a:cs typeface="msgothic" charset="0"/>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2000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链接顺序问题</a:t>
            </a:r>
          </a:p>
        </p:txBody>
      </p:sp>
      <p:sp>
        <p:nvSpPr>
          <p:cNvPr id="7" name="Rectangle 3"/>
          <p:cNvSpPr txBox="1">
            <a:spLocks noChangeArrowheads="1"/>
          </p:cNvSpPr>
          <p:nvPr/>
        </p:nvSpPr>
        <p:spPr bwMode="auto">
          <a:xfrm>
            <a:off x="468313" y="836613"/>
            <a:ext cx="8229600" cy="5810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5000"/>
              </a:lnSpc>
              <a:spcBef>
                <a:spcPct val="15000"/>
              </a:spcBef>
            </a:pPr>
            <a:r>
              <a:rPr lang="zh-CN" altLang="en-US" smtClean="0">
                <a:latin typeface="微软雅黑" pitchFamily="34" charset="-122"/>
                <a:ea typeface="微软雅黑" pitchFamily="34" charset="-122"/>
              </a:rPr>
              <a:t>假设调用关系如下：</a:t>
            </a:r>
          </a:p>
          <a:p>
            <a:pPr>
              <a:lnSpc>
                <a:spcPct val="105000"/>
              </a:lnSpc>
              <a:spcBef>
                <a:spcPct val="15000"/>
              </a:spcBef>
              <a:buFontTx/>
              <a:buNone/>
            </a:pPr>
            <a:r>
              <a:rPr lang="en-US" altLang="zh-CN" smtClean="0">
                <a:latin typeface="微软雅黑" pitchFamily="34" charset="-122"/>
                <a:ea typeface="微软雅黑" pitchFamily="34" charset="-122"/>
              </a:rPr>
              <a:t>     func.o </a:t>
            </a:r>
            <a:r>
              <a:rPr lang="en-US" altLang="zh-CN" smtClean="0">
                <a:ea typeface="微软雅黑" pitchFamily="34" charset="-122"/>
                <a:cs typeface="Arial" pitchFamily="34" charset="0"/>
              </a:rPr>
              <a:t>→ </a:t>
            </a:r>
            <a:r>
              <a:rPr lang="en-US" altLang="zh-CN" smtClean="0">
                <a:latin typeface="微软雅黑" pitchFamily="34" charset="-122"/>
                <a:ea typeface="微软雅黑" pitchFamily="34" charset="-122"/>
              </a:rPr>
              <a:t>libx.a </a:t>
            </a:r>
            <a:r>
              <a:rPr lang="zh-CN" altLang="en-US" smtClean="0">
                <a:latin typeface="微软雅黑" pitchFamily="34" charset="-122"/>
                <a:ea typeface="微软雅黑" pitchFamily="34" charset="-122"/>
              </a:rPr>
              <a:t>和 </a:t>
            </a:r>
            <a:r>
              <a:rPr lang="en-US" altLang="zh-CN" smtClean="0">
                <a:latin typeface="微软雅黑" pitchFamily="34" charset="-122"/>
                <a:ea typeface="微软雅黑" pitchFamily="34" charset="-122"/>
              </a:rPr>
              <a:t>liby.a </a:t>
            </a:r>
            <a:r>
              <a:rPr lang="zh-CN" altLang="en-US" smtClean="0">
                <a:latin typeface="微软雅黑" pitchFamily="34" charset="-122"/>
                <a:ea typeface="微软雅黑" pitchFamily="34" charset="-122"/>
              </a:rPr>
              <a:t>中的函数</a:t>
            </a:r>
          </a:p>
          <a:p>
            <a:pPr>
              <a:lnSpc>
                <a:spcPct val="105000"/>
              </a:lnSpc>
              <a:spcBef>
                <a:spcPct val="15000"/>
              </a:spcBef>
              <a:buFontTx/>
              <a:buNone/>
            </a:pP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libx.a </a:t>
            </a:r>
            <a:r>
              <a:rPr lang="en-US" altLang="zh-CN" smtClean="0">
                <a:ea typeface="微软雅黑" pitchFamily="34" charset="-122"/>
              </a:rPr>
              <a:t>→</a:t>
            </a:r>
            <a:r>
              <a:rPr lang="en-US" altLang="zh-CN" smtClean="0">
                <a:latin typeface="微软雅黑" pitchFamily="34" charset="-122"/>
                <a:ea typeface="微软雅黑" pitchFamily="34" charset="-122"/>
              </a:rPr>
              <a:t> libz.a </a:t>
            </a:r>
            <a:r>
              <a:rPr lang="zh-CN" altLang="en-US" smtClean="0">
                <a:latin typeface="微软雅黑" pitchFamily="34" charset="-122"/>
                <a:ea typeface="微软雅黑" pitchFamily="34" charset="-122"/>
              </a:rPr>
              <a:t>中的函数</a:t>
            </a:r>
          </a:p>
          <a:p>
            <a:pPr>
              <a:lnSpc>
                <a:spcPct val="105000"/>
              </a:lnSpc>
              <a:spcBef>
                <a:spcPct val="15000"/>
              </a:spcBef>
              <a:buFontTx/>
              <a:buNone/>
            </a:pP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libx.a </a:t>
            </a:r>
            <a:r>
              <a:rPr lang="zh-CN" altLang="en-US" smtClean="0">
                <a:latin typeface="微软雅黑" pitchFamily="34" charset="-122"/>
                <a:ea typeface="微软雅黑" pitchFamily="34" charset="-122"/>
              </a:rPr>
              <a:t>和 </a:t>
            </a:r>
            <a:r>
              <a:rPr lang="en-US" altLang="zh-CN" smtClean="0">
                <a:latin typeface="微软雅黑" pitchFamily="34" charset="-122"/>
                <a:ea typeface="微软雅黑" pitchFamily="34" charset="-122"/>
              </a:rPr>
              <a:t>liby.a </a:t>
            </a:r>
            <a:r>
              <a:rPr lang="zh-CN" altLang="en-US" smtClean="0">
                <a:latin typeface="微软雅黑" pitchFamily="34" charset="-122"/>
                <a:ea typeface="微软雅黑" pitchFamily="34" charset="-122"/>
              </a:rPr>
              <a:t>之间、</a:t>
            </a:r>
            <a:r>
              <a:rPr lang="en-US" altLang="zh-CN" smtClean="0">
                <a:latin typeface="微软雅黑" pitchFamily="34" charset="-122"/>
                <a:ea typeface="微软雅黑" pitchFamily="34" charset="-122"/>
              </a:rPr>
              <a:t>liby.a </a:t>
            </a:r>
            <a:r>
              <a:rPr lang="zh-CN" altLang="en-US" smtClean="0">
                <a:latin typeface="微软雅黑" pitchFamily="34" charset="-122"/>
                <a:ea typeface="微软雅黑" pitchFamily="34" charset="-122"/>
              </a:rPr>
              <a:t>和 </a:t>
            </a:r>
            <a:r>
              <a:rPr lang="en-US" altLang="zh-CN" smtClean="0">
                <a:latin typeface="微软雅黑" pitchFamily="34" charset="-122"/>
                <a:ea typeface="微软雅黑" pitchFamily="34" charset="-122"/>
              </a:rPr>
              <a:t>libz.a </a:t>
            </a:r>
            <a:r>
              <a:rPr lang="zh-CN" altLang="en-US" smtClean="0">
                <a:latin typeface="微软雅黑" pitchFamily="34" charset="-122"/>
                <a:ea typeface="微软雅黑" pitchFamily="34" charset="-122"/>
              </a:rPr>
              <a:t>相互独立</a:t>
            </a:r>
          </a:p>
          <a:p>
            <a:pPr>
              <a:lnSpc>
                <a:spcPct val="105000"/>
              </a:lnSpc>
              <a:spcBef>
                <a:spcPct val="15000"/>
              </a:spcBef>
              <a:buFontTx/>
              <a:buNone/>
            </a:pPr>
            <a:r>
              <a:rPr lang="zh-CN" altLang="en-US" smtClean="0">
                <a:latin typeface="微软雅黑" pitchFamily="34" charset="-122"/>
                <a:ea typeface="微软雅黑" pitchFamily="34" charset="-122"/>
              </a:rPr>
              <a:t>     则以下几个命令行都是可行的：</a:t>
            </a:r>
          </a:p>
          <a:p>
            <a:pPr lvl="1">
              <a:lnSpc>
                <a:spcPct val="105000"/>
              </a:lnSpc>
              <a:spcBef>
                <a:spcPct val="15000"/>
              </a:spcBef>
            </a:pPr>
            <a:r>
              <a:rPr lang="en-US" altLang="zh-CN" sz="2200" smtClean="0">
                <a:latin typeface="微软雅黑" pitchFamily="34" charset="-122"/>
                <a:ea typeface="微软雅黑" pitchFamily="34" charset="-122"/>
              </a:rPr>
              <a:t>gcc -static –o myfunc func.o libx.a liby.a libz.a</a:t>
            </a:r>
          </a:p>
          <a:p>
            <a:pPr lvl="1">
              <a:lnSpc>
                <a:spcPct val="105000"/>
              </a:lnSpc>
              <a:spcBef>
                <a:spcPct val="15000"/>
              </a:spcBef>
            </a:pPr>
            <a:r>
              <a:rPr lang="en-US" altLang="zh-CN" sz="2200" smtClean="0">
                <a:latin typeface="微软雅黑" pitchFamily="34" charset="-122"/>
                <a:ea typeface="微软雅黑" pitchFamily="34" charset="-122"/>
              </a:rPr>
              <a:t>gcc -static –o myfunc func.o liby.a libx.a libz.a</a:t>
            </a:r>
          </a:p>
          <a:p>
            <a:pPr lvl="1">
              <a:lnSpc>
                <a:spcPct val="105000"/>
              </a:lnSpc>
              <a:spcBef>
                <a:spcPct val="15000"/>
              </a:spcBef>
            </a:pPr>
            <a:r>
              <a:rPr lang="en-US" altLang="zh-CN" sz="2200" smtClean="0">
                <a:latin typeface="微软雅黑" pitchFamily="34" charset="-122"/>
                <a:ea typeface="微软雅黑" pitchFamily="34" charset="-122"/>
              </a:rPr>
              <a:t>gcc -static –o myfunc func.o libx.a libz.a liby.a</a:t>
            </a:r>
          </a:p>
          <a:p>
            <a:pPr>
              <a:lnSpc>
                <a:spcPct val="105000"/>
              </a:lnSpc>
              <a:spcBef>
                <a:spcPct val="15000"/>
              </a:spcBef>
            </a:pPr>
            <a:r>
              <a:rPr lang="zh-CN" altLang="en-US" smtClean="0">
                <a:latin typeface="微软雅黑" pitchFamily="34" charset="-122"/>
                <a:ea typeface="微软雅黑" pitchFamily="34" charset="-122"/>
              </a:rPr>
              <a:t>假设调用关系如下：</a:t>
            </a:r>
          </a:p>
          <a:p>
            <a:pPr>
              <a:lnSpc>
                <a:spcPct val="105000"/>
              </a:lnSpc>
              <a:spcBef>
                <a:spcPct val="15000"/>
              </a:spcBef>
              <a:buFontTx/>
              <a:buNone/>
            </a:pPr>
            <a:r>
              <a:rPr lang="en-US" altLang="zh-CN" smtClean="0">
                <a:latin typeface="微软雅黑" pitchFamily="34" charset="-122"/>
                <a:ea typeface="微软雅黑" pitchFamily="34" charset="-122"/>
              </a:rPr>
              <a:t>     func.o </a:t>
            </a:r>
            <a:r>
              <a:rPr lang="en-US" altLang="zh-CN" smtClean="0">
                <a:ea typeface="微软雅黑" pitchFamily="34" charset="-122"/>
              </a:rPr>
              <a:t>→ </a:t>
            </a:r>
            <a:r>
              <a:rPr lang="en-US" altLang="zh-CN" smtClean="0">
                <a:latin typeface="微软雅黑" pitchFamily="34" charset="-122"/>
                <a:ea typeface="微软雅黑" pitchFamily="34" charset="-122"/>
              </a:rPr>
              <a:t>libx.a </a:t>
            </a:r>
            <a:r>
              <a:rPr lang="zh-CN" altLang="en-US" smtClean="0">
                <a:latin typeface="微软雅黑" pitchFamily="34" charset="-122"/>
                <a:ea typeface="微软雅黑" pitchFamily="34" charset="-122"/>
              </a:rPr>
              <a:t>和 </a:t>
            </a:r>
            <a:r>
              <a:rPr lang="en-US" altLang="zh-CN" smtClean="0">
                <a:latin typeface="微软雅黑" pitchFamily="34" charset="-122"/>
                <a:ea typeface="微软雅黑" pitchFamily="34" charset="-122"/>
              </a:rPr>
              <a:t>liby.a </a:t>
            </a:r>
            <a:r>
              <a:rPr lang="zh-CN" altLang="en-US" smtClean="0">
                <a:latin typeface="微软雅黑" pitchFamily="34" charset="-122"/>
                <a:ea typeface="微软雅黑" pitchFamily="34" charset="-122"/>
              </a:rPr>
              <a:t>中的函数</a:t>
            </a:r>
          </a:p>
          <a:p>
            <a:pPr>
              <a:lnSpc>
                <a:spcPct val="105000"/>
              </a:lnSpc>
              <a:spcBef>
                <a:spcPct val="15000"/>
              </a:spcBef>
              <a:buFontTx/>
              <a:buNone/>
            </a:pPr>
            <a:r>
              <a:rPr lang="zh-CN" altLang="en-US" smtClean="0">
                <a:latin typeface="微软雅黑" pitchFamily="34" charset="-122"/>
                <a:ea typeface="微软雅黑" pitchFamily="34" charset="-122"/>
              </a:rPr>
              <a:t>     </a:t>
            </a:r>
            <a:r>
              <a:rPr lang="en-US" altLang="zh-CN" smtClean="0">
                <a:latin typeface="微软雅黑" pitchFamily="34" charset="-122"/>
                <a:ea typeface="微软雅黑" pitchFamily="34" charset="-122"/>
              </a:rPr>
              <a:t>libx.a </a:t>
            </a:r>
            <a:r>
              <a:rPr lang="en-US" altLang="zh-CN" smtClean="0">
                <a:ea typeface="微软雅黑" pitchFamily="34" charset="-122"/>
              </a:rPr>
              <a:t>→</a:t>
            </a:r>
            <a:r>
              <a:rPr lang="en-US" altLang="zh-CN" smtClean="0">
                <a:latin typeface="微软雅黑" pitchFamily="34" charset="-122"/>
                <a:ea typeface="微软雅黑" pitchFamily="34" charset="-122"/>
              </a:rPr>
              <a:t> liby.a </a:t>
            </a:r>
            <a:r>
              <a:rPr lang="zh-CN" altLang="en-US" smtClean="0">
                <a:latin typeface="微软雅黑" pitchFamily="34" charset="-122"/>
                <a:ea typeface="微软雅黑" pitchFamily="34" charset="-122"/>
              </a:rPr>
              <a:t>同时 </a:t>
            </a:r>
            <a:r>
              <a:rPr lang="en-US" altLang="zh-CN" smtClean="0">
                <a:latin typeface="微软雅黑" pitchFamily="34" charset="-122"/>
                <a:ea typeface="微软雅黑" pitchFamily="34" charset="-122"/>
              </a:rPr>
              <a:t>liby.a </a:t>
            </a:r>
            <a:r>
              <a:rPr lang="en-US" altLang="zh-CN" smtClean="0">
                <a:ea typeface="微软雅黑" pitchFamily="34" charset="-122"/>
              </a:rPr>
              <a:t>→</a:t>
            </a:r>
            <a:r>
              <a:rPr lang="en-US" altLang="zh-CN" smtClean="0">
                <a:latin typeface="微软雅黑" pitchFamily="34" charset="-122"/>
                <a:ea typeface="微软雅黑" pitchFamily="34" charset="-122"/>
              </a:rPr>
              <a:t> libx.a  </a:t>
            </a:r>
          </a:p>
          <a:p>
            <a:pPr>
              <a:lnSpc>
                <a:spcPct val="105000"/>
              </a:lnSpc>
              <a:spcBef>
                <a:spcPct val="15000"/>
              </a:spcBef>
              <a:buFontTx/>
              <a:buNone/>
            </a:pPr>
            <a:r>
              <a:rPr lang="zh-CN" altLang="en-US" smtClean="0">
                <a:latin typeface="微软雅黑" pitchFamily="34" charset="-122"/>
                <a:ea typeface="微软雅黑" pitchFamily="34" charset="-122"/>
              </a:rPr>
              <a:t>     则以下命令行可行：</a:t>
            </a:r>
          </a:p>
          <a:p>
            <a:pPr lvl="1">
              <a:lnSpc>
                <a:spcPct val="105000"/>
              </a:lnSpc>
              <a:spcBef>
                <a:spcPct val="15000"/>
              </a:spcBef>
            </a:pPr>
            <a:r>
              <a:rPr lang="en-US" altLang="zh-CN" sz="2200" smtClean="0">
                <a:latin typeface="微软雅黑" pitchFamily="34" charset="-122"/>
                <a:ea typeface="微软雅黑" pitchFamily="34" charset="-122"/>
              </a:rPr>
              <a:t>gcc -static –o myfunc func.o libx.a liby.a libx.a</a:t>
            </a:r>
            <a:endParaRPr lang="zh-CN" altLang="en-US" sz="2200" smtClean="0">
              <a:latin typeface="微软雅黑" pitchFamily="34" charset="-122"/>
              <a:ea typeface="微软雅黑" pitchFamily="34" charset="-122"/>
            </a:endParaRPr>
          </a:p>
        </p:txBody>
      </p:sp>
    </p:spTree>
    <p:extLst>
      <p:ext uri="{BB962C8B-B14F-4D97-AF65-F5344CB8AC3E}">
        <p14:creationId xmlns:p14="http://schemas.microsoft.com/office/powerpoint/2010/main" val="381128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blinds(horizontal)">
                                      <p:cBhvr>
                                        <p:cTn id="10" dur="500"/>
                                        <p:tgtEl>
                                          <p:spTgt spid="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blinds(horizontal)">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blinds(horizontal)">
                                      <p:cBhvr>
                                        <p:cTn id="18" dur="500"/>
                                        <p:tgtEl>
                                          <p:spTgt spid="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blinds(horizontal)">
                                      <p:cBhvr>
                                        <p:cTn id="21" dur="500"/>
                                        <p:tgtEl>
                                          <p:spTgt spid="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blinds(horizontal)">
                                      <p:cBhvr>
                                        <p:cTn id="24" dur="500"/>
                                        <p:tgtEl>
                                          <p:spTgt spid="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blinds(horizontal)">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blinds(horizontal)">
                                      <p:cBhvr>
                                        <p:cTn id="32" dur="500"/>
                                        <p:tgtEl>
                                          <p:spTgt spid="7">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animEffect transition="in" filter="blinds(horizontal)">
                                      <p:cBhvr>
                                        <p:cTn id="35" dur="500"/>
                                        <p:tgtEl>
                                          <p:spTgt spid="7">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
                                            <p:txEl>
                                              <p:pRg st="11" end="11"/>
                                            </p:txEl>
                                          </p:spTgt>
                                        </p:tgtEl>
                                        <p:attrNameLst>
                                          <p:attrName>style.visibility</p:attrName>
                                        </p:attrNameLst>
                                      </p:cBhvr>
                                      <p:to>
                                        <p:strVal val="visible"/>
                                      </p:to>
                                    </p:set>
                                    <p:animEffect transition="in" filter="blinds(horizontal)">
                                      <p:cBhvr>
                                        <p:cTn id="40" dur="500"/>
                                        <p:tgtEl>
                                          <p:spTgt spid="7">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animEffect transition="in" filter="blinds(horizontal)">
                                      <p:cBhvr>
                                        <p:cTn id="43"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2"/>
          <p:cNvSpPr>
            <a:spLocks noGrp="1" noChangeArrowheads="1"/>
          </p:cNvSpPr>
          <p:nvPr>
            <p:ph type="title"/>
          </p:nvPr>
        </p:nvSpPr>
        <p:spPr bwMode="auto">
          <a:xfrm>
            <a:off x="457200" y="2000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链接操作的步骤</a:t>
            </a:r>
          </a:p>
        </p:txBody>
      </p:sp>
      <p:sp>
        <p:nvSpPr>
          <p:cNvPr id="73" name="AutoShape 7"/>
          <p:cNvSpPr>
            <a:spLocks noChangeArrowheads="1"/>
          </p:cNvSpPr>
          <p:nvPr/>
        </p:nvSpPr>
        <p:spPr bwMode="auto">
          <a:xfrm>
            <a:off x="1801813" y="3635375"/>
            <a:ext cx="450850" cy="681038"/>
          </a:xfrm>
          <a:prstGeom prst="rightArrow">
            <a:avLst>
              <a:gd name="adj1" fmla="val 50000"/>
              <a:gd name="adj2" fmla="val 25000"/>
            </a:avLst>
          </a:prstGeom>
          <a:solidFill>
            <a:srgbClr val="BBE0E3"/>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74" name="Group 86"/>
          <p:cNvGrpSpPr>
            <a:grpSpLocks/>
          </p:cNvGrpSpPr>
          <p:nvPr/>
        </p:nvGrpSpPr>
        <p:grpSpPr bwMode="auto">
          <a:xfrm>
            <a:off x="2373313" y="1100138"/>
            <a:ext cx="2528887" cy="5451475"/>
            <a:chOff x="1495" y="693"/>
            <a:chExt cx="1593" cy="3434"/>
          </a:xfrm>
        </p:grpSpPr>
        <p:grpSp>
          <p:nvGrpSpPr>
            <p:cNvPr id="75" name="Group 8"/>
            <p:cNvGrpSpPr>
              <a:grpSpLocks/>
            </p:cNvGrpSpPr>
            <p:nvPr/>
          </p:nvGrpSpPr>
          <p:grpSpPr bwMode="auto">
            <a:xfrm>
              <a:off x="2537" y="756"/>
              <a:ext cx="531" cy="2715"/>
              <a:chOff x="4818" y="847"/>
              <a:chExt cx="713" cy="2715"/>
            </a:xfrm>
          </p:grpSpPr>
          <p:sp>
            <p:nvSpPr>
              <p:cNvPr id="84" name="AutoShape 9"/>
              <p:cNvSpPr>
                <a:spLocks/>
              </p:cNvSpPr>
              <p:nvPr/>
            </p:nvSpPr>
            <p:spPr bwMode="auto">
              <a:xfrm>
                <a:off x="4818" y="847"/>
                <a:ext cx="275" cy="2715"/>
              </a:xfrm>
              <a:prstGeom prst="rightBrace">
                <a:avLst>
                  <a:gd name="adj1" fmla="val 82273"/>
                  <a:gd name="adj2" fmla="val 50000"/>
                </a:avLst>
              </a:prstGeom>
              <a:noFill/>
              <a:ln w="28575">
                <a:solidFill>
                  <a:srgbClr val="009242"/>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5" name="Text Box 10"/>
              <p:cNvSpPr txBox="1">
                <a:spLocks noChangeArrowheads="1"/>
              </p:cNvSpPr>
              <p:nvPr/>
            </p:nvSpPr>
            <p:spPr bwMode="auto">
              <a:xfrm>
                <a:off x="5129" y="1981"/>
                <a:ext cx="402" cy="48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A6A0A"/>
                    </a:solidFill>
                    <a:effectLst/>
                    <a:uLnTx/>
                    <a:uFillTx/>
                    <a:ea typeface="微软雅黑" pitchFamily="34" charset="-122"/>
                  </a:rPr>
                  <a:t>代码</a:t>
                </a:r>
              </a:p>
            </p:txBody>
          </p:sp>
        </p:grpSp>
        <p:sp>
          <p:nvSpPr>
            <p:cNvPr id="76" name="AutoShape 12"/>
            <p:cNvSpPr>
              <a:spLocks/>
            </p:cNvSpPr>
            <p:nvPr/>
          </p:nvSpPr>
          <p:spPr bwMode="auto">
            <a:xfrm>
              <a:off x="2531" y="3508"/>
              <a:ext cx="192" cy="567"/>
            </a:xfrm>
            <a:prstGeom prst="rightBrace">
              <a:avLst>
                <a:gd name="adj1" fmla="val 24609"/>
                <a:gd name="adj2" fmla="val 50000"/>
              </a:avLst>
            </a:prstGeom>
            <a:noFill/>
            <a:ln w="28575">
              <a:solidFill>
                <a:srgbClr val="009242"/>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7" name="Text Box 13"/>
            <p:cNvSpPr txBox="1">
              <a:spLocks noChangeArrowheads="1"/>
            </p:cNvSpPr>
            <p:nvPr/>
          </p:nvSpPr>
          <p:spPr bwMode="auto">
            <a:xfrm>
              <a:off x="2686" y="3539"/>
              <a:ext cx="402" cy="480"/>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200" b="1" i="0" u="none" strike="noStrike" kern="0" cap="none" spc="0" normalizeH="0" baseline="0" noProof="0">
                  <a:ln>
                    <a:noFill/>
                  </a:ln>
                  <a:solidFill>
                    <a:srgbClr val="0A6A0A"/>
                  </a:solidFill>
                  <a:effectLst/>
                  <a:uLnTx/>
                  <a:uFillTx/>
                  <a:ea typeface="微软雅黑" pitchFamily="34" charset="-122"/>
                </a:rPr>
                <a:t>数据</a:t>
              </a:r>
            </a:p>
          </p:txBody>
        </p:sp>
        <p:sp>
          <p:nvSpPr>
            <p:cNvPr id="78" name="Text Box 15"/>
            <p:cNvSpPr txBox="1">
              <a:spLocks noChangeArrowheads="1"/>
            </p:cNvSpPr>
            <p:nvPr/>
          </p:nvSpPr>
          <p:spPr bwMode="auto">
            <a:xfrm>
              <a:off x="1503" y="693"/>
              <a:ext cx="1180" cy="3434"/>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P0</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add </a:t>
              </a: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9242"/>
                  </a:solidFill>
                  <a:effectLst/>
                  <a:uLnTx/>
                  <a:uFillTx/>
                  <a:latin typeface="微软雅黑" pitchFamily="34" charset="-122"/>
                  <a:ea typeface="微软雅黑" pitchFamily="34" charset="-122"/>
                </a:rPr>
                <a:t>      jmp </a:t>
              </a: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L0</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rgbClr val="0A6A0A"/>
                  </a:solidFill>
                  <a:effectLst/>
                  <a:uLnTx/>
                  <a:uFillTx/>
                  <a:latin typeface="微软雅黑" pitchFamily="34" charset="-122"/>
                  <a:ea typeface="微软雅黑" pitchFamily="34" charset="-122"/>
                </a:rPr>
                <a:t>call</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P1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L0: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sub </a:t>
              </a: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P1: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add </a:t>
              </a: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9242"/>
                  </a:solidFill>
                  <a:effectLst/>
                  <a:uLnTx/>
                  <a:uFillTx/>
                  <a:latin typeface="微软雅黑" pitchFamily="34" charset="-122"/>
                  <a:ea typeface="微软雅黑"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FF0000"/>
                  </a:solidFill>
                  <a:effectLst/>
                  <a:uLnTx/>
                  <a:uFillTx/>
                  <a:latin typeface="微软雅黑" pitchFamily="34" charset="-122"/>
                  <a:ea typeface="微软雅黑"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sub </a:t>
              </a: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endPar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B</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1800" b="0" i="0" u="none" strike="noStrike" kern="0" cap="none" spc="0" normalizeH="0" baseline="0" noProof="0">
                  <a:ln>
                    <a:noFill/>
                  </a:ln>
                  <a:solidFill>
                    <a:sysClr val="windowText" lastClr="000000"/>
                  </a:solidFill>
                  <a:effectLst/>
                  <a:uLnTx/>
                  <a:uFillTx/>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C</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A</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30</a:t>
              </a:r>
            </a:p>
          </p:txBody>
        </p:sp>
        <p:grpSp>
          <p:nvGrpSpPr>
            <p:cNvPr id="79" name="Group 16"/>
            <p:cNvGrpSpPr>
              <a:grpSpLocks/>
            </p:cNvGrpSpPr>
            <p:nvPr/>
          </p:nvGrpSpPr>
          <p:grpSpPr bwMode="auto">
            <a:xfrm>
              <a:off x="1495" y="718"/>
              <a:ext cx="1024" cy="3403"/>
              <a:chOff x="3705" y="841"/>
              <a:chExt cx="1024" cy="3403"/>
            </a:xfrm>
          </p:grpSpPr>
          <p:sp>
            <p:nvSpPr>
              <p:cNvPr id="80" name="Rectangle 17"/>
              <p:cNvSpPr>
                <a:spLocks noChangeArrowheads="1"/>
              </p:cNvSpPr>
              <p:nvPr/>
            </p:nvSpPr>
            <p:spPr bwMode="auto">
              <a:xfrm>
                <a:off x="3715" y="841"/>
                <a:ext cx="1014" cy="1481"/>
              </a:xfrm>
              <a:prstGeom prst="rect">
                <a:avLst/>
              </a:prstGeom>
              <a:solidFill>
                <a:srgbClr val="333399">
                  <a:alpha val="24001"/>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1" name="Rectangle 18"/>
              <p:cNvSpPr>
                <a:spLocks noChangeArrowheads="1"/>
              </p:cNvSpPr>
              <p:nvPr/>
            </p:nvSpPr>
            <p:spPr bwMode="auto">
              <a:xfrm>
                <a:off x="3709" y="2316"/>
                <a:ext cx="1014" cy="1271"/>
              </a:xfrm>
              <a:prstGeom prst="rect">
                <a:avLst/>
              </a:prstGeom>
              <a:solidFill>
                <a:srgbClr val="FF0000">
                  <a:alpha val="24001"/>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2" name="Rectangle 19"/>
              <p:cNvSpPr>
                <a:spLocks noChangeArrowheads="1"/>
              </p:cNvSpPr>
              <p:nvPr/>
            </p:nvSpPr>
            <p:spPr bwMode="auto">
              <a:xfrm>
                <a:off x="3707" y="3586"/>
                <a:ext cx="1014" cy="412"/>
              </a:xfrm>
              <a:prstGeom prst="rect">
                <a:avLst/>
              </a:prstGeom>
              <a:solidFill>
                <a:srgbClr val="800080">
                  <a:alpha val="24001"/>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Rectangle 20"/>
              <p:cNvSpPr>
                <a:spLocks noChangeArrowheads="1"/>
              </p:cNvSpPr>
              <p:nvPr/>
            </p:nvSpPr>
            <p:spPr bwMode="auto">
              <a:xfrm>
                <a:off x="3705" y="3997"/>
                <a:ext cx="1014" cy="247"/>
              </a:xfrm>
              <a:prstGeom prst="rect">
                <a:avLst/>
              </a:prstGeom>
              <a:solidFill>
                <a:srgbClr val="008000">
                  <a:alpha val="28999"/>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86" name="Group 21"/>
          <p:cNvGrpSpPr>
            <a:grpSpLocks/>
          </p:cNvGrpSpPr>
          <p:nvPr/>
        </p:nvGrpSpPr>
        <p:grpSpPr bwMode="auto">
          <a:xfrm>
            <a:off x="2559050" y="1365250"/>
            <a:ext cx="1263650" cy="4862513"/>
            <a:chOff x="2787" y="987"/>
            <a:chExt cx="759" cy="3063"/>
          </a:xfrm>
        </p:grpSpPr>
        <p:sp>
          <p:nvSpPr>
            <p:cNvPr id="87" name="Line 22"/>
            <p:cNvSpPr>
              <a:spLocks noChangeShapeType="1"/>
            </p:cNvSpPr>
            <p:nvPr/>
          </p:nvSpPr>
          <p:spPr bwMode="auto">
            <a:xfrm flipH="1">
              <a:off x="2787" y="987"/>
              <a:ext cx="658" cy="2606"/>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8" name="Line 23"/>
            <p:cNvSpPr>
              <a:spLocks noChangeShapeType="1"/>
            </p:cNvSpPr>
            <p:nvPr/>
          </p:nvSpPr>
          <p:spPr bwMode="auto">
            <a:xfrm flipH="1">
              <a:off x="2842" y="3346"/>
              <a:ext cx="631" cy="247"/>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9" name="Line 24"/>
            <p:cNvSpPr>
              <a:spLocks noChangeShapeType="1"/>
            </p:cNvSpPr>
            <p:nvPr/>
          </p:nvSpPr>
          <p:spPr bwMode="auto">
            <a:xfrm flipH="1">
              <a:off x="2897" y="2496"/>
              <a:ext cx="649" cy="1554"/>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0" name="Line 25"/>
            <p:cNvSpPr>
              <a:spLocks noChangeShapeType="1"/>
            </p:cNvSpPr>
            <p:nvPr/>
          </p:nvSpPr>
          <p:spPr bwMode="auto">
            <a:xfrm flipH="1">
              <a:off x="2887" y="2094"/>
              <a:ext cx="631" cy="1737"/>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1" name="Line 26"/>
            <p:cNvSpPr>
              <a:spLocks noChangeShapeType="1"/>
            </p:cNvSpPr>
            <p:nvPr/>
          </p:nvSpPr>
          <p:spPr bwMode="auto">
            <a:xfrm flipH="1">
              <a:off x="2869" y="1253"/>
              <a:ext cx="658" cy="63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2" name="Line 27"/>
            <p:cNvSpPr>
              <a:spLocks noChangeShapeType="1"/>
            </p:cNvSpPr>
            <p:nvPr/>
          </p:nvSpPr>
          <p:spPr bwMode="auto">
            <a:xfrm flipH="1">
              <a:off x="2833" y="1691"/>
              <a:ext cx="649" cy="64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3" name="Group 48"/>
          <p:cNvGrpSpPr>
            <a:grpSpLocks/>
          </p:cNvGrpSpPr>
          <p:nvPr/>
        </p:nvGrpSpPr>
        <p:grpSpPr bwMode="auto">
          <a:xfrm>
            <a:off x="130175" y="4337050"/>
            <a:ext cx="1741488" cy="2449513"/>
            <a:chOff x="154" y="2632"/>
            <a:chExt cx="1097" cy="1543"/>
          </a:xfrm>
        </p:grpSpPr>
        <p:sp>
          <p:nvSpPr>
            <p:cNvPr id="94" name="Text Box 29"/>
            <p:cNvSpPr txBox="1">
              <a:spLocks noChangeArrowheads="1"/>
            </p:cNvSpPr>
            <p:nvPr/>
          </p:nvSpPr>
          <p:spPr bwMode="auto">
            <a:xfrm>
              <a:off x="154" y="2640"/>
              <a:ext cx="1097" cy="1535"/>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P1: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add </a:t>
              </a: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9242"/>
                  </a:solidFill>
                  <a:effectLst/>
                  <a:uLnTx/>
                  <a:uFillTx/>
                  <a:latin typeface="微软雅黑" pitchFamily="34" charset="-122"/>
                  <a:ea typeface="微软雅黑"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rgbClr val="FF0000"/>
                  </a:solidFill>
                  <a:effectLst/>
                  <a:uLnTx/>
                  <a:uFillTx/>
                  <a:latin typeface="微软雅黑" pitchFamily="34" charset="-122"/>
                  <a:ea typeface="微软雅黑"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sub </a:t>
              </a: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A</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30</a:t>
              </a:r>
            </a:p>
          </p:txBody>
        </p:sp>
        <p:sp>
          <p:nvSpPr>
            <p:cNvPr id="95" name="Rectangle 30"/>
            <p:cNvSpPr>
              <a:spLocks noChangeArrowheads="1"/>
            </p:cNvSpPr>
            <p:nvPr/>
          </p:nvSpPr>
          <p:spPr bwMode="auto">
            <a:xfrm>
              <a:off x="177" y="2632"/>
              <a:ext cx="1014" cy="1280"/>
            </a:xfrm>
            <a:prstGeom prst="rect">
              <a:avLst/>
            </a:prstGeom>
            <a:solidFill>
              <a:srgbClr val="FF0000">
                <a:alpha val="24001"/>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Rectangle 31"/>
            <p:cNvSpPr>
              <a:spLocks noChangeArrowheads="1"/>
            </p:cNvSpPr>
            <p:nvPr/>
          </p:nvSpPr>
          <p:spPr bwMode="auto">
            <a:xfrm>
              <a:off x="172" y="3911"/>
              <a:ext cx="1014" cy="247"/>
            </a:xfrm>
            <a:prstGeom prst="rect">
              <a:avLst/>
            </a:prstGeom>
            <a:solidFill>
              <a:srgbClr val="008000">
                <a:alpha val="28999"/>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97" name="Group 33"/>
          <p:cNvGrpSpPr>
            <a:grpSpLocks/>
          </p:cNvGrpSpPr>
          <p:nvPr/>
        </p:nvGrpSpPr>
        <p:grpSpPr bwMode="auto">
          <a:xfrm>
            <a:off x="238125" y="668338"/>
            <a:ext cx="1920875" cy="3692525"/>
            <a:chOff x="224" y="1731"/>
            <a:chExt cx="1210" cy="2326"/>
          </a:xfrm>
        </p:grpSpPr>
        <p:sp>
          <p:nvSpPr>
            <p:cNvPr id="98" name="Text Box 34"/>
            <p:cNvSpPr txBox="1">
              <a:spLocks noChangeArrowheads="1"/>
            </p:cNvSpPr>
            <p:nvPr/>
          </p:nvSpPr>
          <p:spPr bwMode="auto">
            <a:xfrm>
              <a:off x="254" y="1731"/>
              <a:ext cx="1180" cy="1957"/>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P0</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add </a:t>
              </a: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B</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009242"/>
                  </a:solidFill>
                  <a:effectLst/>
                  <a:uLnTx/>
                  <a:uFillTx/>
                  <a:latin typeface="微软雅黑" pitchFamily="34" charset="-122"/>
                  <a:ea typeface="微软雅黑" pitchFamily="34" charset="-122"/>
                </a:rPr>
                <a:t>      jmp </a:t>
              </a: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L0</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rgbClr val="0A6A0A"/>
                  </a:solidFill>
                  <a:effectLst/>
                  <a:uLnTx/>
                  <a:uFillTx/>
                  <a:latin typeface="微软雅黑" pitchFamily="34" charset="-122"/>
                  <a:ea typeface="微软雅黑" pitchFamily="34" charset="-122"/>
                </a:rPr>
                <a:t>call</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P1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FF0000"/>
                  </a:solidFill>
                  <a:effectLst/>
                  <a:uLnTx/>
                  <a:uFillTx/>
                  <a:latin typeface="微软雅黑" pitchFamily="34" charset="-122"/>
                  <a:ea typeface="微软雅黑" pitchFamily="34" charset="-122"/>
                </a:rPr>
                <a:t>L0: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sub </a:t>
              </a: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C</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B</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1800" b="0" i="0" u="none" strike="noStrike" kern="0" cap="none" spc="0" normalizeH="0" baseline="0" noProof="0">
                  <a:ln>
                    <a:noFill/>
                  </a:ln>
                  <a:solidFill>
                    <a:sysClr val="windowText" lastClr="000000"/>
                  </a:solidFill>
                  <a:effectLst/>
                  <a:uLnTx/>
                  <a:uFillTx/>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200" b="1" i="0" u="none" strike="noStrike" kern="0" cap="none" spc="0" normalizeH="0" baseline="0" noProof="0">
                  <a:ln>
                    <a:noFill/>
                  </a:ln>
                  <a:solidFill>
                    <a:srgbClr val="CC3300"/>
                  </a:solidFill>
                  <a:effectLst/>
                  <a:uLnTx/>
                  <a:uFillTx/>
                  <a:latin typeface="微软雅黑" pitchFamily="34" charset="-122"/>
                  <a:ea typeface="微软雅黑" pitchFamily="34" charset="-122"/>
                </a:rPr>
                <a:t>C</a:t>
              </a:r>
              <a:r>
                <a:rPr kumimoji="0" lang="zh-CN" altLang="en-US"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  </a:t>
              </a:r>
              <a:r>
                <a:rPr kumimoji="0" lang="en-US" altLang="zh-CN" sz="22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20</a:t>
              </a:r>
            </a:p>
          </p:txBody>
        </p:sp>
        <p:sp>
          <p:nvSpPr>
            <p:cNvPr id="99" name="Rectangle 35"/>
            <p:cNvSpPr>
              <a:spLocks noChangeArrowheads="1"/>
            </p:cNvSpPr>
            <p:nvPr/>
          </p:nvSpPr>
          <p:spPr bwMode="auto">
            <a:xfrm>
              <a:off x="229" y="1750"/>
              <a:ext cx="1014" cy="1481"/>
            </a:xfrm>
            <a:prstGeom prst="rect">
              <a:avLst/>
            </a:prstGeom>
            <a:solidFill>
              <a:srgbClr val="333399">
                <a:alpha val="24001"/>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0" name="Rectangle 36"/>
            <p:cNvSpPr>
              <a:spLocks noChangeArrowheads="1"/>
            </p:cNvSpPr>
            <p:nvPr/>
          </p:nvSpPr>
          <p:spPr bwMode="auto">
            <a:xfrm>
              <a:off x="224" y="3225"/>
              <a:ext cx="1014" cy="412"/>
            </a:xfrm>
            <a:prstGeom prst="rect">
              <a:avLst/>
            </a:prstGeom>
            <a:solidFill>
              <a:srgbClr val="800080">
                <a:alpha val="24001"/>
              </a:srgbClr>
            </a:soli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1" name="Text Box 37"/>
            <p:cNvSpPr txBox="1">
              <a:spLocks noChangeArrowheads="1"/>
            </p:cNvSpPr>
            <p:nvPr/>
          </p:nvSpPr>
          <p:spPr bwMode="auto">
            <a:xfrm>
              <a:off x="442" y="3788"/>
              <a:ext cx="585" cy="269"/>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200" b="1" i="0" u="none" strike="noStrike" kern="0" cap="none" spc="0" normalizeH="0" baseline="0" noProof="0">
                <a:ln>
                  <a:noFill/>
                </a:ln>
                <a:solidFill>
                  <a:srgbClr val="333399"/>
                </a:solidFill>
                <a:effectLst/>
                <a:uLnTx/>
                <a:uFillTx/>
                <a:latin typeface="微软雅黑" pitchFamily="34" charset="-122"/>
                <a:ea typeface="微软雅黑" pitchFamily="34" charset="-122"/>
              </a:endParaRPr>
            </a:p>
          </p:txBody>
        </p:sp>
      </p:grpSp>
      <p:grpSp>
        <p:nvGrpSpPr>
          <p:cNvPr id="102" name="Group 51"/>
          <p:cNvGrpSpPr>
            <a:grpSpLocks/>
          </p:cNvGrpSpPr>
          <p:nvPr/>
        </p:nvGrpSpPr>
        <p:grpSpPr bwMode="auto">
          <a:xfrm>
            <a:off x="609600" y="3803650"/>
            <a:ext cx="581025" cy="492125"/>
            <a:chOff x="384" y="2396"/>
            <a:chExt cx="366" cy="310"/>
          </a:xfrm>
        </p:grpSpPr>
        <p:sp>
          <p:nvSpPr>
            <p:cNvPr id="103" name="Line 49"/>
            <p:cNvSpPr>
              <a:spLocks noChangeShapeType="1"/>
            </p:cNvSpPr>
            <p:nvPr/>
          </p:nvSpPr>
          <p:spPr bwMode="auto">
            <a:xfrm>
              <a:off x="384" y="2532"/>
              <a:ext cx="366" cy="0"/>
            </a:xfrm>
            <a:prstGeom prst="line">
              <a:avLst/>
            </a:prstGeom>
            <a:noFill/>
            <a:ln w="57150">
              <a:solidFill>
                <a:srgbClr val="009242"/>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4" name="Line 50"/>
            <p:cNvSpPr>
              <a:spLocks noChangeShapeType="1"/>
            </p:cNvSpPr>
            <p:nvPr/>
          </p:nvSpPr>
          <p:spPr bwMode="auto">
            <a:xfrm>
              <a:off x="567" y="2396"/>
              <a:ext cx="0" cy="310"/>
            </a:xfrm>
            <a:prstGeom prst="line">
              <a:avLst/>
            </a:prstGeom>
            <a:noFill/>
            <a:ln w="57150">
              <a:solidFill>
                <a:srgbClr val="009242"/>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05" name="Group 94"/>
          <p:cNvGrpSpPr>
            <a:grpSpLocks/>
          </p:cNvGrpSpPr>
          <p:nvPr/>
        </p:nvGrpSpPr>
        <p:grpSpPr bwMode="auto">
          <a:xfrm>
            <a:off x="4516438" y="957263"/>
            <a:ext cx="4584700" cy="5872162"/>
            <a:chOff x="2816" y="540"/>
            <a:chExt cx="2888" cy="3699"/>
          </a:xfrm>
        </p:grpSpPr>
        <p:sp>
          <p:nvSpPr>
            <p:cNvPr id="106" name="Text Box 25"/>
            <p:cNvSpPr txBox="1">
              <a:spLocks noChangeArrowheads="1"/>
            </p:cNvSpPr>
            <p:nvPr/>
          </p:nvSpPr>
          <p:spPr bwMode="auto">
            <a:xfrm>
              <a:off x="5323" y="1102"/>
              <a:ext cx="381" cy="221"/>
            </a:xfrm>
            <a:prstGeom prst="rect">
              <a:avLst/>
            </a:prstGeom>
            <a:noFill/>
            <a:ln w="9525">
              <a:noFill/>
              <a:round/>
              <a:headEnd/>
              <a:tailEnd/>
            </a:ln>
          </p:spPr>
          <p:txBody>
            <a:bodyPr wrap="none" lIns="0" tIns="46800" rIns="0" bIns="46800"/>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%esp </a:t>
              </a:r>
            </a:p>
          </p:txBody>
        </p:sp>
        <p:sp>
          <p:nvSpPr>
            <p:cNvPr id="107" name="Line 26"/>
            <p:cNvSpPr>
              <a:spLocks noChangeShapeType="1"/>
            </p:cNvSpPr>
            <p:nvPr/>
          </p:nvSpPr>
          <p:spPr bwMode="auto">
            <a:xfrm flipH="1">
              <a:off x="5138" y="1217"/>
              <a:ext cx="197" cy="1"/>
            </a:xfrm>
            <a:prstGeom prst="line">
              <a:avLst/>
            </a:prstGeom>
            <a:noFill/>
            <a:ln w="32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8" name="Text Box 29"/>
            <p:cNvSpPr txBox="1">
              <a:spLocks noChangeArrowheads="1"/>
            </p:cNvSpPr>
            <p:nvPr/>
          </p:nvSpPr>
          <p:spPr bwMode="auto">
            <a:xfrm>
              <a:off x="5310" y="2502"/>
              <a:ext cx="370" cy="229"/>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brk</a:t>
              </a:r>
            </a:p>
          </p:txBody>
        </p:sp>
        <p:sp>
          <p:nvSpPr>
            <p:cNvPr id="109" name="Line 30"/>
            <p:cNvSpPr>
              <a:spLocks noChangeShapeType="1"/>
            </p:cNvSpPr>
            <p:nvPr/>
          </p:nvSpPr>
          <p:spPr bwMode="auto">
            <a:xfrm flipH="1">
              <a:off x="5150" y="2626"/>
              <a:ext cx="187" cy="1"/>
            </a:xfrm>
            <a:prstGeom prst="line">
              <a:avLst/>
            </a:prstGeom>
            <a:noFill/>
            <a:ln w="3240">
              <a:solidFill>
                <a:srgbClr val="000066"/>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0" name="Text Box 31"/>
            <p:cNvSpPr txBox="1">
              <a:spLocks noChangeArrowheads="1"/>
            </p:cNvSpPr>
            <p:nvPr/>
          </p:nvSpPr>
          <p:spPr bwMode="auto">
            <a:xfrm>
              <a:off x="2816" y="696"/>
              <a:ext cx="986" cy="203"/>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0xC00000000</a:t>
              </a:r>
            </a:p>
          </p:txBody>
        </p:sp>
        <p:sp>
          <p:nvSpPr>
            <p:cNvPr id="111" name="Text Box 32"/>
            <p:cNvSpPr txBox="1">
              <a:spLocks noChangeArrowheads="1"/>
            </p:cNvSpPr>
            <p:nvPr/>
          </p:nvSpPr>
          <p:spPr bwMode="auto">
            <a:xfrm>
              <a:off x="2894" y="3755"/>
              <a:ext cx="900" cy="203"/>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0x08048000</a:t>
              </a:r>
            </a:p>
          </p:txBody>
        </p:sp>
        <p:sp>
          <p:nvSpPr>
            <p:cNvPr id="112" name="Text Box 24"/>
            <p:cNvSpPr txBox="1">
              <a:spLocks noChangeArrowheads="1"/>
            </p:cNvSpPr>
            <p:nvPr/>
          </p:nvSpPr>
          <p:spPr bwMode="auto">
            <a:xfrm>
              <a:off x="3497" y="4030"/>
              <a:ext cx="199" cy="209"/>
            </a:xfrm>
            <a:prstGeom prst="rect">
              <a:avLst/>
            </a:prstGeom>
            <a:noFill/>
            <a:ln w="9525">
              <a:noFill/>
              <a:round/>
              <a:headEnd/>
              <a:tailEnd/>
            </a:ln>
          </p:spPr>
          <p:txBody>
            <a:bodyPr wrap="none" lIns="90000" tIns="46800" rIns="9000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600" b="1" i="0" u="none" strike="noStrike" kern="0" cap="none" spc="0" normalizeH="0" baseline="0" noProof="0">
                  <a:ln>
                    <a:noFill/>
                  </a:ln>
                  <a:solidFill>
                    <a:sysClr val="windowText" lastClr="000000"/>
                  </a:solidFill>
                  <a:effectLst/>
                  <a:uLnTx/>
                  <a:uFillTx/>
                  <a:latin typeface="Arial Black" pitchFamily="34" charset="0"/>
                  <a:ea typeface="msgothic"/>
                  <a:cs typeface="msgothic"/>
                </a:rPr>
                <a:t>0</a:t>
              </a:r>
            </a:p>
          </p:txBody>
        </p:sp>
        <p:grpSp>
          <p:nvGrpSpPr>
            <p:cNvPr id="113" name="Group 83"/>
            <p:cNvGrpSpPr>
              <a:grpSpLocks/>
            </p:cNvGrpSpPr>
            <p:nvPr/>
          </p:nvGrpSpPr>
          <p:grpSpPr bwMode="auto">
            <a:xfrm>
              <a:off x="3761" y="540"/>
              <a:ext cx="1434" cy="3646"/>
              <a:chOff x="3151" y="513"/>
              <a:chExt cx="1873" cy="3646"/>
            </a:xfrm>
          </p:grpSpPr>
          <p:sp>
            <p:nvSpPr>
              <p:cNvPr id="117" name="Rectangle 52"/>
              <p:cNvSpPr>
                <a:spLocks noChangeArrowheads="1"/>
              </p:cNvSpPr>
              <p:nvPr/>
            </p:nvSpPr>
            <p:spPr bwMode="auto">
              <a:xfrm>
                <a:off x="3151" y="1190"/>
                <a:ext cx="1784" cy="457"/>
              </a:xfrm>
              <a:prstGeom prst="rect">
                <a:avLst/>
              </a:prstGeom>
              <a:solidFill>
                <a:srgbClr val="FFFFFF"/>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8" name="Line 28"/>
              <p:cNvSpPr>
                <a:spLocks noChangeShapeType="1"/>
              </p:cNvSpPr>
              <p:nvPr/>
            </p:nvSpPr>
            <p:spPr bwMode="auto">
              <a:xfrm flipV="1">
                <a:off x="5023" y="523"/>
                <a:ext cx="1" cy="290"/>
              </a:xfrm>
              <a:prstGeom prst="line">
                <a:avLst/>
              </a:prstGeom>
              <a:noFill/>
              <a:ln w="38100">
                <a:solidFill>
                  <a:srgbClr val="000000"/>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9" name="Rectangle 14"/>
              <p:cNvSpPr>
                <a:spLocks noChangeArrowheads="1"/>
              </p:cNvSpPr>
              <p:nvPr/>
            </p:nvSpPr>
            <p:spPr bwMode="auto">
              <a:xfrm>
                <a:off x="3152" y="513"/>
                <a:ext cx="1783" cy="326"/>
              </a:xfrm>
              <a:prstGeom prst="rect">
                <a:avLst/>
              </a:prstGeom>
              <a:solidFill>
                <a:srgbClr val="F1C7C7"/>
              </a:solidFill>
              <a:ln w="324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内核虚存区</a:t>
                </a:r>
              </a:p>
            </p:txBody>
          </p:sp>
          <p:sp>
            <p:nvSpPr>
              <p:cNvPr id="120" name="Rectangle 15"/>
              <p:cNvSpPr>
                <a:spLocks noChangeArrowheads="1"/>
              </p:cNvSpPr>
              <p:nvPr/>
            </p:nvSpPr>
            <p:spPr bwMode="auto">
              <a:xfrm>
                <a:off x="3152" y="1652"/>
                <a:ext cx="1783" cy="448"/>
              </a:xfrm>
              <a:prstGeom prst="rect">
                <a:avLst/>
              </a:prstGeom>
              <a:solidFill>
                <a:srgbClr val="D5F1CF"/>
              </a:solidFill>
              <a:ln w="324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共享库区域</a:t>
                </a:r>
              </a:p>
            </p:txBody>
          </p:sp>
          <p:sp>
            <p:nvSpPr>
              <p:cNvPr id="121" name="Rectangle 16"/>
              <p:cNvSpPr>
                <a:spLocks noChangeArrowheads="1"/>
              </p:cNvSpPr>
              <p:nvPr/>
            </p:nvSpPr>
            <p:spPr bwMode="auto">
              <a:xfrm>
                <a:off x="3152" y="2097"/>
                <a:ext cx="1783" cy="484"/>
              </a:xfrm>
              <a:prstGeom prst="rect">
                <a:avLst/>
              </a:prstGeom>
              <a:solidFill>
                <a:srgbClr val="FFFFFF"/>
              </a:solidFill>
              <a:ln w="3302">
                <a:solidFill>
                  <a:srgbClr val="00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2400" b="1" i="0" u="none" strike="noStrike" kern="0" cap="none" spc="0" normalizeH="0" baseline="0" noProof="0">
                  <a:ln>
                    <a:noFill/>
                  </a:ln>
                  <a:solidFill>
                    <a:sysClr val="windowText" lastClr="000000"/>
                  </a:solidFill>
                  <a:effectLst/>
                  <a:uLnTx/>
                  <a:uFillTx/>
                  <a:latin typeface="Arial Narrow" pitchFamily="34" charset="0"/>
                  <a:ea typeface="宋体"/>
                </a:endParaRPr>
              </a:p>
            </p:txBody>
          </p:sp>
          <p:sp>
            <p:nvSpPr>
              <p:cNvPr id="122" name="Rectangle 17"/>
              <p:cNvSpPr>
                <a:spLocks noChangeArrowheads="1"/>
              </p:cNvSpPr>
              <p:nvPr/>
            </p:nvSpPr>
            <p:spPr bwMode="auto">
              <a:xfrm>
                <a:off x="3152" y="2580"/>
                <a:ext cx="1783" cy="448"/>
              </a:xfrm>
              <a:prstGeom prst="rect">
                <a:avLst/>
              </a:prstGeom>
              <a:solidFill>
                <a:srgbClr val="D5F1CF"/>
              </a:solidFill>
              <a:ln w="324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堆（</a:t>
                </a:r>
                <a:r>
                  <a:rPr kumimoji="0" lang="en-GB" altLang="zh-CN"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heap</a:t>
                </a: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动态生成</a:t>
                </a:r>
                <a:r>
                  <a:rPr kumimoji="0" lang="en-GB" altLang="zh-CN" sz="2000" b="1" i="0" u="none" strike="noStrike" kern="0" cap="none" spc="0" normalizeH="0" baseline="0" noProof="0">
                    <a:ln>
                      <a:noFill/>
                    </a:ln>
                    <a:solidFill>
                      <a:sysClr val="windowText" lastClr="000000"/>
                    </a:solidFill>
                    <a:effectLst/>
                    <a:uLnTx/>
                    <a:uFillTx/>
                    <a:latin typeface="Calibri" pitchFamily="34" charset="0"/>
                    <a:ea typeface="微软雅黑" pitchFamily="34" charset="-122"/>
                    <a:cs typeface="msgothic"/>
                  </a:rPr>
                  <a:t>)</a:t>
                </a:r>
              </a:p>
            </p:txBody>
          </p:sp>
          <p:sp>
            <p:nvSpPr>
              <p:cNvPr id="123" name="Line 19"/>
              <p:cNvSpPr>
                <a:spLocks noChangeShapeType="1"/>
              </p:cNvSpPr>
              <p:nvPr/>
            </p:nvSpPr>
            <p:spPr bwMode="auto">
              <a:xfrm flipV="1">
                <a:off x="4041" y="2317"/>
                <a:ext cx="1" cy="257"/>
              </a:xfrm>
              <a:prstGeom prst="line">
                <a:avLst/>
              </a:prstGeom>
              <a:noFill/>
              <a:ln w="3240">
                <a:solidFill>
                  <a:srgbClr val="000000"/>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4" name="Rectangle 20"/>
              <p:cNvSpPr>
                <a:spLocks noChangeArrowheads="1"/>
              </p:cNvSpPr>
              <p:nvPr/>
            </p:nvSpPr>
            <p:spPr bwMode="auto">
              <a:xfrm>
                <a:off x="3152" y="819"/>
                <a:ext cx="1783" cy="377"/>
              </a:xfrm>
              <a:prstGeom prst="rect">
                <a:avLst/>
              </a:prstGeom>
              <a:solidFill>
                <a:srgbClr val="D5F1CF"/>
              </a:solidFill>
              <a:ln w="324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用户栈</a:t>
                </a:r>
                <a:endPar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endParaRP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Calibri" pitchFamily="34" charset="0"/>
                    <a:ea typeface="微软雅黑" pitchFamily="34" charset="-122"/>
                    <a:cs typeface="msgothic"/>
                  </a:rPr>
                  <a:t>动态生成</a:t>
                </a:r>
              </a:p>
            </p:txBody>
          </p:sp>
          <p:sp>
            <p:nvSpPr>
              <p:cNvPr id="125" name="Line 21"/>
              <p:cNvSpPr>
                <a:spLocks noChangeShapeType="1"/>
              </p:cNvSpPr>
              <p:nvPr/>
            </p:nvSpPr>
            <p:spPr bwMode="auto">
              <a:xfrm flipV="1">
                <a:off x="4041" y="1501"/>
                <a:ext cx="1" cy="155"/>
              </a:xfrm>
              <a:prstGeom prst="line">
                <a:avLst/>
              </a:prstGeom>
              <a:noFill/>
              <a:ln w="3240">
                <a:solidFill>
                  <a:srgbClr val="000000"/>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6" name="Line 22"/>
              <p:cNvSpPr>
                <a:spLocks noChangeShapeType="1"/>
              </p:cNvSpPr>
              <p:nvPr/>
            </p:nvSpPr>
            <p:spPr bwMode="auto">
              <a:xfrm>
                <a:off x="4041" y="1196"/>
                <a:ext cx="1" cy="153"/>
              </a:xfrm>
              <a:prstGeom prst="line">
                <a:avLst/>
              </a:prstGeom>
              <a:noFill/>
              <a:ln w="3240">
                <a:solidFill>
                  <a:srgbClr val="000000"/>
                </a:solidFill>
                <a:miter lim="800000"/>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7" name="Rectangle 23"/>
              <p:cNvSpPr>
                <a:spLocks noChangeArrowheads="1"/>
              </p:cNvSpPr>
              <p:nvPr/>
            </p:nvSpPr>
            <p:spPr bwMode="auto">
              <a:xfrm>
                <a:off x="3152" y="3893"/>
                <a:ext cx="1783" cy="266"/>
              </a:xfrm>
              <a:prstGeom prst="rect">
                <a:avLst/>
              </a:prstGeom>
              <a:solidFill>
                <a:srgbClr val="FFFFFF">
                  <a:lumMod val="75000"/>
                </a:srgbClr>
              </a:solidFill>
              <a:ln w="324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未使用</a:t>
                </a:r>
              </a:p>
            </p:txBody>
          </p:sp>
          <p:sp>
            <p:nvSpPr>
              <p:cNvPr id="128" name="Rectangle 34"/>
              <p:cNvSpPr>
                <a:spLocks noChangeArrowheads="1"/>
              </p:cNvSpPr>
              <p:nvPr/>
            </p:nvSpPr>
            <p:spPr bwMode="auto">
              <a:xfrm>
                <a:off x="3152" y="3026"/>
                <a:ext cx="1783" cy="449"/>
              </a:xfrm>
              <a:prstGeom prst="rect">
                <a:avLst/>
              </a:prstGeom>
              <a:solidFill>
                <a:srgbClr val="333399">
                  <a:lumMod val="20000"/>
                  <a:lumOff val="80000"/>
                </a:srgbClr>
              </a:solidFill>
              <a:ln w="3240">
                <a:solidFill>
                  <a:srgbClr val="000000"/>
                </a:solidFill>
                <a:miter lim="800000"/>
                <a:headEnd/>
                <a:tailEnd/>
              </a:ln>
              <a:effectLst/>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读写数据段</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(.data, .bss)</a:t>
                </a:r>
              </a:p>
            </p:txBody>
          </p:sp>
          <p:sp>
            <p:nvSpPr>
              <p:cNvPr id="129" name="Rectangle 35"/>
              <p:cNvSpPr>
                <a:spLocks noChangeArrowheads="1"/>
              </p:cNvSpPr>
              <p:nvPr/>
            </p:nvSpPr>
            <p:spPr bwMode="auto">
              <a:xfrm>
                <a:off x="3152" y="3445"/>
                <a:ext cx="1783" cy="448"/>
              </a:xfrm>
              <a:prstGeom prst="rect">
                <a:avLst/>
              </a:prstGeom>
              <a:solidFill>
                <a:srgbClr val="F6F5BD"/>
              </a:solidFill>
              <a:ln w="3240">
                <a:solidFill>
                  <a:srgbClr val="000000"/>
                </a:solidFill>
                <a:miter lim="800000"/>
                <a:headEnd/>
                <a:tailEnd/>
              </a:ln>
            </p:spPr>
            <p:txBody>
              <a:bodyPr wrap="none" lIns="90000" tIns="46800" rIns="90000" bIns="46800" anchor="ctr"/>
              <a:lstStyle/>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20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只读代码段</a:t>
                </a:r>
              </a:p>
              <a:p>
                <a:pPr marL="0" marR="0" lvl="0" indent="0" algn="ctr"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(.text</a:t>
                </a:r>
                <a:r>
                  <a:rPr kumimoji="0" lang="en-GB" altLang="zh-CN" sz="1600" b="1" i="0" u="none" strike="noStrike" kern="0" cap="none" spc="0" normalizeH="0" baseline="0" noProof="0">
                    <a:ln>
                      <a:noFill/>
                    </a:ln>
                    <a:solidFill>
                      <a:sysClr val="windowText" lastClr="000000"/>
                    </a:solidFill>
                    <a:effectLst/>
                    <a:uLnTx/>
                    <a:uFillTx/>
                    <a:latin typeface="Calibri" pitchFamily="34" charset="0"/>
                    <a:ea typeface="微软雅黑" pitchFamily="34" charset="-122"/>
                    <a:cs typeface="msgothic"/>
                  </a:rPr>
                  <a:t>, </a:t>
                </a:r>
                <a:r>
                  <a:rPr kumimoji="0" lang="en-GB" altLang="zh-CN"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.rodata</a:t>
                </a:r>
                <a:r>
                  <a:rPr kumimoji="0" lang="zh-CN" altLang="en-GB" sz="18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cs typeface="msgothic"/>
                  </a:rPr>
                  <a:t>等</a:t>
                </a:r>
                <a:r>
                  <a:rPr kumimoji="0" lang="en-GB" altLang="zh-CN" sz="1600" b="1" i="0" u="none" strike="noStrike" kern="0" cap="none" spc="0" normalizeH="0" baseline="0" noProof="0">
                    <a:ln>
                      <a:noFill/>
                    </a:ln>
                    <a:solidFill>
                      <a:sysClr val="windowText" lastClr="000000"/>
                    </a:solidFill>
                    <a:effectLst/>
                    <a:uLnTx/>
                    <a:uFillTx/>
                    <a:latin typeface="Calibri" pitchFamily="34" charset="0"/>
                    <a:ea typeface="微软雅黑" pitchFamily="34" charset="-122"/>
                    <a:cs typeface="msgothic"/>
                  </a:rPr>
                  <a:t>)</a:t>
                </a:r>
              </a:p>
            </p:txBody>
          </p:sp>
        </p:grpSp>
        <p:sp>
          <p:nvSpPr>
            <p:cNvPr id="114" name="AutoShape 36"/>
            <p:cNvSpPr>
              <a:spLocks/>
            </p:cNvSpPr>
            <p:nvPr/>
          </p:nvSpPr>
          <p:spPr bwMode="auto">
            <a:xfrm>
              <a:off x="5127" y="3121"/>
              <a:ext cx="140" cy="816"/>
            </a:xfrm>
            <a:prstGeom prst="rightBrace">
              <a:avLst>
                <a:gd name="adj1" fmla="val 48571"/>
                <a:gd name="adj2" fmla="val 50000"/>
              </a:avLst>
            </a:prstGeom>
            <a:noFill/>
            <a:ln w="38100">
              <a:solidFill>
                <a:srgbClr val="FF0000"/>
              </a:solidFill>
              <a:miter lim="800000"/>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altLang="zh-CN" sz="2400" b="1" i="0" u="none" strike="noStrike" kern="0" cap="none" spc="0" normalizeH="0" baseline="0" noProof="0">
                <a:ln>
                  <a:noFill/>
                </a:ln>
                <a:solidFill>
                  <a:sysClr val="windowText" lastClr="000000"/>
                </a:solidFill>
                <a:effectLst/>
                <a:uLnTx/>
                <a:uFillTx/>
                <a:latin typeface="Arial Narrow" pitchFamily="34" charset="0"/>
              </a:endParaRPr>
            </a:p>
          </p:txBody>
        </p:sp>
        <p:sp>
          <p:nvSpPr>
            <p:cNvPr id="115" name="Text Box 37"/>
            <p:cNvSpPr txBox="1">
              <a:spLocks noChangeArrowheads="1"/>
            </p:cNvSpPr>
            <p:nvPr/>
          </p:nvSpPr>
          <p:spPr bwMode="auto">
            <a:xfrm>
              <a:off x="5332" y="3119"/>
              <a:ext cx="323" cy="770"/>
            </a:xfrm>
            <a:prstGeom prst="rect">
              <a:avLst/>
            </a:prstGeom>
            <a:noFill/>
            <a:ln w="9525">
              <a:noFill/>
              <a:round/>
              <a:headEnd/>
              <a:tailEnd/>
            </a:ln>
          </p:spPr>
          <p:txBody>
            <a:bodyPr lIns="0" tIns="46800" rIns="0" bIns="46800">
              <a:spAutoFit/>
            </a:bodyPr>
            <a:lstStyle/>
            <a:p>
              <a:pPr marL="0" marR="0" lvl="0" indent="0" defTabSz="914400" eaLnBrk="0" fontAlgn="auto" latinLnBrk="0" hangingPunct="0">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900" b="1" i="0" u="none" strike="noStrike" kern="0" cap="none" spc="0" normalizeH="0" baseline="0" noProof="0">
                  <a:ln>
                    <a:noFill/>
                  </a:ln>
                  <a:solidFill>
                    <a:srgbClr val="FF0000"/>
                  </a:solidFill>
                  <a:effectLst/>
                  <a:uLnTx/>
                  <a:uFillTx/>
                  <a:latin typeface="Calibri" pitchFamily="34" charset="0"/>
                  <a:ea typeface="微软雅黑" pitchFamily="34" charset="-122"/>
                  <a:cs typeface="msgothic"/>
                </a:rPr>
                <a:t>从可执行文件装入</a:t>
              </a:r>
            </a:p>
          </p:txBody>
        </p:sp>
        <p:sp>
          <p:nvSpPr>
            <p:cNvPr id="116" name="Text Box 82"/>
            <p:cNvSpPr txBox="1">
              <a:spLocks noChangeArrowheads="1"/>
            </p:cNvSpPr>
            <p:nvPr/>
          </p:nvSpPr>
          <p:spPr bwMode="auto">
            <a:xfrm>
              <a:off x="5227" y="593"/>
              <a:ext cx="347" cy="250"/>
            </a:xfrm>
            <a:prstGeom prst="rect">
              <a:avLst/>
            </a:prstGeom>
            <a:noFill/>
            <a:ln w="9525">
              <a:noFill/>
              <a:miter lim="800000"/>
              <a:headEnd/>
              <a:tailEnd/>
            </a:ln>
            <a:effectLst/>
          </p:spPr>
          <p:txBody>
            <a:bodyPr lIns="0" rIns="0">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a:ln>
                    <a:noFill/>
                  </a:ln>
                  <a:solidFill>
                    <a:srgbClr val="CC3300"/>
                  </a:solidFill>
                  <a:effectLst/>
                  <a:uLnTx/>
                  <a:uFillTx/>
                  <a:latin typeface="微软雅黑" pitchFamily="34" charset="-122"/>
                  <a:ea typeface="微软雅黑" pitchFamily="34" charset="-122"/>
                </a:rPr>
                <a:t>1GB</a:t>
              </a:r>
            </a:p>
          </p:txBody>
        </p:sp>
      </p:grpSp>
      <p:sp>
        <p:nvSpPr>
          <p:cNvPr id="130" name="Line 84"/>
          <p:cNvSpPr>
            <a:spLocks noChangeShapeType="1"/>
          </p:cNvSpPr>
          <p:nvPr/>
        </p:nvSpPr>
        <p:spPr bwMode="auto">
          <a:xfrm>
            <a:off x="4819650" y="3454400"/>
            <a:ext cx="1101725" cy="2365375"/>
          </a:xfrm>
          <a:prstGeom prst="line">
            <a:avLst/>
          </a:prstGeom>
          <a:noFill/>
          <a:ln w="38100">
            <a:solidFill>
              <a:srgbClr val="FF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1" name="Line 85"/>
          <p:cNvSpPr>
            <a:spLocks noChangeShapeType="1"/>
          </p:cNvSpPr>
          <p:nvPr/>
        </p:nvSpPr>
        <p:spPr bwMode="auto">
          <a:xfrm flipV="1">
            <a:off x="4716463" y="5167313"/>
            <a:ext cx="1204912" cy="798512"/>
          </a:xfrm>
          <a:prstGeom prst="line">
            <a:avLst/>
          </a:prstGeom>
          <a:noFill/>
          <a:ln w="38100">
            <a:solidFill>
              <a:srgbClr val="FF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32" name="Group 93"/>
          <p:cNvGrpSpPr>
            <a:grpSpLocks/>
          </p:cNvGrpSpPr>
          <p:nvPr/>
        </p:nvGrpSpPr>
        <p:grpSpPr bwMode="auto">
          <a:xfrm>
            <a:off x="392113" y="928688"/>
            <a:ext cx="1219200" cy="5559425"/>
            <a:chOff x="247" y="585"/>
            <a:chExt cx="768" cy="3502"/>
          </a:xfrm>
        </p:grpSpPr>
        <p:sp>
          <p:nvSpPr>
            <p:cNvPr id="133" name="Line 87"/>
            <p:cNvSpPr>
              <a:spLocks noChangeShapeType="1"/>
            </p:cNvSpPr>
            <p:nvPr/>
          </p:nvSpPr>
          <p:spPr bwMode="auto">
            <a:xfrm flipH="1">
              <a:off x="274" y="1289"/>
              <a:ext cx="723" cy="150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4" name="Line 88"/>
            <p:cNvSpPr>
              <a:spLocks noChangeShapeType="1"/>
            </p:cNvSpPr>
            <p:nvPr/>
          </p:nvSpPr>
          <p:spPr bwMode="auto">
            <a:xfrm flipH="1">
              <a:off x="338" y="585"/>
              <a:ext cx="576" cy="1381"/>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5" name="Line 89"/>
            <p:cNvSpPr>
              <a:spLocks noChangeShapeType="1"/>
            </p:cNvSpPr>
            <p:nvPr/>
          </p:nvSpPr>
          <p:spPr bwMode="auto">
            <a:xfrm flipH="1">
              <a:off x="338" y="878"/>
              <a:ext cx="677" cy="640"/>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6" name="Line 90"/>
            <p:cNvSpPr>
              <a:spLocks noChangeShapeType="1"/>
            </p:cNvSpPr>
            <p:nvPr/>
          </p:nvSpPr>
          <p:spPr bwMode="auto">
            <a:xfrm flipH="1">
              <a:off x="357" y="1710"/>
              <a:ext cx="640" cy="512"/>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7" name="Line 91"/>
            <p:cNvSpPr>
              <a:spLocks noChangeShapeType="1"/>
            </p:cNvSpPr>
            <p:nvPr/>
          </p:nvSpPr>
          <p:spPr bwMode="auto">
            <a:xfrm flipH="1">
              <a:off x="247" y="2926"/>
              <a:ext cx="658" cy="1161"/>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Line 92"/>
            <p:cNvSpPr>
              <a:spLocks noChangeShapeType="1"/>
            </p:cNvSpPr>
            <p:nvPr/>
          </p:nvSpPr>
          <p:spPr bwMode="auto">
            <a:xfrm flipH="1" flipV="1">
              <a:off x="393" y="2094"/>
              <a:ext cx="476" cy="1581"/>
            </a:xfrm>
            <a:prstGeom prst="line">
              <a:avLst/>
            </a:prstGeom>
            <a:noFill/>
            <a:ln w="952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39" name="Text Box 95"/>
          <p:cNvSpPr txBox="1">
            <a:spLocks noChangeArrowheads="1"/>
          </p:cNvSpPr>
          <p:nvPr/>
        </p:nvSpPr>
        <p:spPr bwMode="auto">
          <a:xfrm>
            <a:off x="4429125" y="1568450"/>
            <a:ext cx="1304925" cy="1311275"/>
          </a:xfrm>
          <a:prstGeom prst="rect">
            <a:avLst/>
          </a:prstGeom>
          <a:noFill/>
          <a:ln w="9525">
            <a:noFill/>
            <a:miter lim="800000"/>
            <a:headEnd/>
            <a:tailEnd/>
          </a:ln>
          <a:effectLst/>
        </p:spPr>
        <p:txBody>
          <a:bodyPr>
            <a:spAutoFit/>
          </a:bodyPr>
          <a:lstStyle/>
          <a:p>
            <a:r>
              <a:rPr lang="zh-CN" altLang="en-US" sz="2000" b="1">
                <a:solidFill>
                  <a:srgbClr val="FF0000"/>
                </a:solidFill>
                <a:ea typeface="微软雅黑" pitchFamily="34" charset="-122"/>
              </a:rPr>
              <a:t>符号绑定</a:t>
            </a:r>
          </a:p>
          <a:p>
            <a:r>
              <a:rPr lang="zh-CN" altLang="en-US" sz="2000" b="1">
                <a:solidFill>
                  <a:srgbClr val="FF0000"/>
                </a:solidFill>
                <a:ea typeface="微软雅黑" pitchFamily="34" charset="-122"/>
              </a:rPr>
              <a:t>同节合并</a:t>
            </a:r>
          </a:p>
          <a:p>
            <a:r>
              <a:rPr lang="zh-CN" altLang="en-US" sz="2000" b="1">
                <a:solidFill>
                  <a:srgbClr val="FF0000"/>
                </a:solidFill>
                <a:ea typeface="微软雅黑" pitchFamily="34" charset="-122"/>
              </a:rPr>
              <a:t>确定地址</a:t>
            </a:r>
          </a:p>
          <a:p>
            <a:r>
              <a:rPr lang="zh-CN" altLang="en-US" sz="2000" b="1">
                <a:solidFill>
                  <a:srgbClr val="FF0000"/>
                </a:solidFill>
                <a:ea typeface="微软雅黑" pitchFamily="34" charset="-122"/>
              </a:rPr>
              <a:t>修改引用</a:t>
            </a:r>
          </a:p>
        </p:txBody>
      </p:sp>
    </p:spTree>
    <p:extLst>
      <p:ext uri="{BB962C8B-B14F-4D97-AF65-F5344CB8AC3E}">
        <p14:creationId xmlns:p14="http://schemas.microsoft.com/office/powerpoint/2010/main" val="415338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linds(horizontal)">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blinds(horizontal)">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blinds(horizontal)">
                                      <p:cBhvr>
                                        <p:cTn id="17" dur="500"/>
                                        <p:tgtEl>
                                          <p:spTgt spid="1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
                                        </p:tgtEl>
                                        <p:attrNameLst>
                                          <p:attrName>style.visibility</p:attrName>
                                        </p:attrNameLst>
                                      </p:cBhvr>
                                      <p:to>
                                        <p:strVal val="visible"/>
                                      </p:to>
                                    </p:set>
                                    <p:animEffect transition="in" filter="blinds(horizontal)">
                                      <p:cBhvr>
                                        <p:cTn id="22" dur="500"/>
                                        <p:tgtEl>
                                          <p:spTgt spid="1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blinds(horizontal)">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blinds(horizontal)">
                                      <p:cBhvr>
                                        <p:cTn id="32" dur="500"/>
                                        <p:tgtEl>
                                          <p:spTgt spid="8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blinds(horizontal)">
                                      <p:cBhvr>
                                        <p:cTn id="37" dur="500"/>
                                        <p:tgtEl>
                                          <p:spTgt spid="10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0"/>
                                        </p:tgtEl>
                                        <p:attrNameLst>
                                          <p:attrName>style.visibility</p:attrName>
                                        </p:attrNameLst>
                                      </p:cBhvr>
                                      <p:to>
                                        <p:strVal val="visible"/>
                                      </p:to>
                                    </p:set>
                                    <p:animEffect transition="in" filter="blinds(horizontal)">
                                      <p:cBhvr>
                                        <p:cTn id="42" dur="500"/>
                                        <p:tgtEl>
                                          <p:spTgt spid="1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1"/>
                                        </p:tgtEl>
                                        <p:attrNameLst>
                                          <p:attrName>style.visibility</p:attrName>
                                        </p:attrNameLst>
                                      </p:cBhvr>
                                      <p:to>
                                        <p:strVal val="visible"/>
                                      </p:to>
                                    </p:set>
                                    <p:animEffect transition="in" filter="blinds(horizontal)">
                                      <p:cBhvr>
                                        <p:cTn id="47" dur="500"/>
                                        <p:tgtEl>
                                          <p:spTgt spid="1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blinds(horizontal)">
                                      <p:cBhvr>
                                        <p:cTn id="52" dur="500"/>
                                        <p:tgtEl>
                                          <p:spTgt spid="8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9"/>
                                        </p:tgtEl>
                                        <p:attrNameLst>
                                          <p:attrName>style.visibility</p:attrName>
                                        </p:attrNameLst>
                                      </p:cBhvr>
                                      <p:to>
                                        <p:strVal val="visible"/>
                                      </p:to>
                                    </p:set>
                                    <p:animEffect transition="in" filter="blinds(horizontal)">
                                      <p:cBhvr>
                                        <p:cTn id="57"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130" grpId="0" animBg="1"/>
      <p:bldP spid="131" grpId="0" animBg="1"/>
      <p:bldP spid="1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1"/>
          <p:cNvSpPr txBox="1">
            <a:spLocks noChangeArrowheads="1"/>
          </p:cNvSpPr>
          <p:nvPr/>
        </p:nvSpPr>
        <p:spPr bwMode="auto">
          <a:xfrm>
            <a:off x="455613" y="301625"/>
            <a:ext cx="8232775" cy="4222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119063" marR="0" lvl="0" indent="-119063" algn="ctr" defTabSz="914400" rtl="0" eaLnBrk="1" fontAlgn="base" latinLnBrk="0" hangingPunct="1">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3600" b="1" i="0" u="none" strike="noStrike" kern="0" cap="none" spc="0" normalizeH="0" baseline="0" noProof="0" smtClean="0">
                <a:ln>
                  <a:noFill/>
                </a:ln>
                <a:solidFill>
                  <a:srgbClr val="CC3300"/>
                </a:solidFill>
                <a:effectLst/>
                <a:uLnTx/>
                <a:uFillTx/>
                <a:latin typeface="Arial"/>
                <a:ea typeface="黑体" pitchFamily="49" charset="-122"/>
                <a:cs typeface="+mj-cs"/>
              </a:rPr>
              <a:t>链接过程的本质</a:t>
            </a:r>
          </a:p>
        </p:txBody>
      </p:sp>
      <p:sp>
        <p:nvSpPr>
          <p:cNvPr id="93" name="Rectangle 2"/>
          <p:cNvSpPr>
            <a:spLocks noChangeArrowheads="1"/>
          </p:cNvSpPr>
          <p:nvPr/>
        </p:nvSpPr>
        <p:spPr bwMode="auto">
          <a:xfrm>
            <a:off x="508000" y="3879850"/>
            <a:ext cx="2278063" cy="533400"/>
          </a:xfrm>
          <a:prstGeom prst="rect">
            <a:avLst/>
          </a:prstGeom>
          <a:solidFill>
            <a:srgbClr val="FF0000">
              <a:alpha val="32001"/>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main()</a:t>
            </a:r>
          </a:p>
        </p:txBody>
      </p:sp>
      <p:sp>
        <p:nvSpPr>
          <p:cNvPr id="94" name="Text Box 3"/>
          <p:cNvSpPr txBox="1">
            <a:spLocks noChangeArrowheads="1"/>
          </p:cNvSpPr>
          <p:nvPr/>
        </p:nvSpPr>
        <p:spPr bwMode="auto">
          <a:xfrm>
            <a:off x="434975" y="3516313"/>
            <a:ext cx="968375" cy="350837"/>
          </a:xfrm>
          <a:prstGeom prst="rect">
            <a:avLst/>
          </a:prstGeom>
          <a:noFill/>
          <a:ln w="9525">
            <a:noFill/>
            <a:round/>
            <a:headEnd/>
            <a:tailE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333399"/>
                </a:solidFill>
                <a:latin typeface="微软雅黑" pitchFamily="34" charset="-122"/>
                <a:ea typeface="微软雅黑" pitchFamily="34" charset="-122"/>
                <a:cs typeface="msgothic"/>
              </a:rPr>
              <a:t>main.o</a:t>
            </a:r>
          </a:p>
        </p:txBody>
      </p:sp>
      <p:sp>
        <p:nvSpPr>
          <p:cNvPr id="95" name="Rectangle 4"/>
          <p:cNvSpPr>
            <a:spLocks noChangeArrowheads="1"/>
          </p:cNvSpPr>
          <p:nvPr/>
        </p:nvSpPr>
        <p:spPr bwMode="auto">
          <a:xfrm>
            <a:off x="508000" y="5743575"/>
            <a:ext cx="2278063" cy="358775"/>
          </a:xfrm>
          <a:prstGeom prst="rect">
            <a:avLst/>
          </a:prstGeom>
          <a:solidFill>
            <a:srgbClr val="008080">
              <a:alpha val="32001"/>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int *bufp0=&amp;buf[0]</a:t>
            </a:r>
          </a:p>
        </p:txBody>
      </p:sp>
      <p:sp>
        <p:nvSpPr>
          <p:cNvPr id="96" name="Rectangle 5"/>
          <p:cNvSpPr>
            <a:spLocks noChangeArrowheads="1"/>
          </p:cNvSpPr>
          <p:nvPr/>
        </p:nvSpPr>
        <p:spPr bwMode="auto">
          <a:xfrm>
            <a:off x="508000" y="5210175"/>
            <a:ext cx="2278063" cy="533400"/>
          </a:xfrm>
          <a:prstGeom prst="rect">
            <a:avLst/>
          </a:prstGeom>
          <a:solidFill>
            <a:srgbClr val="FF0000">
              <a:alpha val="35001"/>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swap()</a:t>
            </a:r>
          </a:p>
        </p:txBody>
      </p:sp>
      <p:sp>
        <p:nvSpPr>
          <p:cNvPr id="97" name="Text Box 6"/>
          <p:cNvSpPr txBox="1">
            <a:spLocks noChangeArrowheads="1"/>
          </p:cNvSpPr>
          <p:nvPr/>
        </p:nvSpPr>
        <p:spPr bwMode="auto">
          <a:xfrm>
            <a:off x="406400" y="4845050"/>
            <a:ext cx="989013" cy="350838"/>
          </a:xfrm>
          <a:prstGeom prst="rect">
            <a:avLst/>
          </a:prstGeom>
          <a:noFill/>
          <a:ln w="9525">
            <a:noFill/>
            <a:round/>
            <a:headEnd/>
            <a:tailE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333399"/>
                </a:solidFill>
                <a:latin typeface="微软雅黑" pitchFamily="34" charset="-122"/>
                <a:ea typeface="微软雅黑" pitchFamily="34" charset="-122"/>
                <a:cs typeface="msgothic"/>
              </a:rPr>
              <a:t>swap.o</a:t>
            </a:r>
          </a:p>
        </p:txBody>
      </p:sp>
      <p:sp>
        <p:nvSpPr>
          <p:cNvPr id="98" name="Rectangle 12"/>
          <p:cNvSpPr>
            <a:spLocks noChangeArrowheads="1"/>
          </p:cNvSpPr>
          <p:nvPr/>
        </p:nvSpPr>
        <p:spPr bwMode="auto">
          <a:xfrm>
            <a:off x="508000" y="2235200"/>
            <a:ext cx="2278063" cy="533400"/>
          </a:xfrm>
          <a:prstGeom prst="rect">
            <a:avLst/>
          </a:prstGeom>
          <a:solidFill>
            <a:srgbClr val="FF0000">
              <a:alpha val="27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系统代码</a:t>
            </a:r>
          </a:p>
        </p:txBody>
      </p:sp>
      <p:sp>
        <p:nvSpPr>
          <p:cNvPr id="99" name="Rectangle 14"/>
          <p:cNvSpPr>
            <a:spLocks noChangeArrowheads="1"/>
          </p:cNvSpPr>
          <p:nvPr/>
        </p:nvSpPr>
        <p:spPr bwMode="auto">
          <a:xfrm>
            <a:off x="508000" y="4413250"/>
            <a:ext cx="2278063" cy="346075"/>
          </a:xfrm>
          <a:prstGeom prst="rect">
            <a:avLst/>
          </a:prstGeom>
          <a:solidFill>
            <a:srgbClr val="008080">
              <a:alpha val="39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int</a:t>
            </a:r>
            <a:r>
              <a:rPr kumimoji="0" lang="en-GB" altLang="zh-CN" sz="1600" b="0" i="0" u="none" strike="noStrike" kern="0" cap="none" spc="0" normalizeH="0" baseline="0" noProof="0" smtClean="0">
                <a:ln>
                  <a:noFill/>
                </a:ln>
                <a:solidFill>
                  <a:srgbClr val="000000"/>
                </a:solidFill>
                <a:effectLst/>
                <a:uLnTx/>
                <a:uFillTx/>
                <a:latin typeface="Courier New" pitchFamily="49" charset="0"/>
                <a:ea typeface="微软雅黑" pitchFamily="34" charset="-122"/>
                <a:cs typeface="msgothic"/>
              </a:rPr>
              <a:t> </a:t>
            </a: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buf[2]={1,2}</a:t>
            </a:r>
          </a:p>
        </p:txBody>
      </p:sp>
      <p:sp>
        <p:nvSpPr>
          <p:cNvPr id="100" name="Rectangle 15"/>
          <p:cNvSpPr>
            <a:spLocks noChangeArrowheads="1"/>
          </p:cNvSpPr>
          <p:nvPr/>
        </p:nvSpPr>
        <p:spPr bwMode="auto">
          <a:xfrm>
            <a:off x="508000" y="2768600"/>
            <a:ext cx="2278063" cy="373063"/>
          </a:xfrm>
          <a:prstGeom prst="rect">
            <a:avLst/>
          </a:prstGeom>
          <a:solidFill>
            <a:srgbClr val="008080">
              <a:alpha val="28999"/>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系统数据</a:t>
            </a:r>
          </a:p>
        </p:txBody>
      </p:sp>
      <p:sp>
        <p:nvSpPr>
          <p:cNvPr id="101" name="Text Box 19"/>
          <p:cNvSpPr txBox="1">
            <a:spLocks noChangeArrowheads="1"/>
          </p:cNvSpPr>
          <p:nvPr/>
        </p:nvSpPr>
        <p:spPr bwMode="auto">
          <a:xfrm>
            <a:off x="419100" y="1630363"/>
            <a:ext cx="2619375" cy="449262"/>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solidFill>
                  <a:srgbClr val="000000"/>
                </a:solidFill>
                <a:latin typeface="Calibri" pitchFamily="34" charset="0"/>
                <a:ea typeface="微软雅黑" pitchFamily="34" charset="-122"/>
                <a:cs typeface="msgothic"/>
              </a:rPr>
              <a:t>可重定位目标文件</a:t>
            </a:r>
          </a:p>
        </p:txBody>
      </p:sp>
      <p:sp>
        <p:nvSpPr>
          <p:cNvPr id="102" name="Text Box 20"/>
          <p:cNvSpPr txBox="1">
            <a:spLocks noChangeArrowheads="1"/>
          </p:cNvSpPr>
          <p:nvPr/>
        </p:nvSpPr>
        <p:spPr bwMode="auto">
          <a:xfrm>
            <a:off x="5149850" y="1090613"/>
            <a:ext cx="2314575" cy="449262"/>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a:solidFill>
                  <a:srgbClr val="000000"/>
                </a:solidFill>
                <a:latin typeface="Calibri" pitchFamily="34" charset="0"/>
                <a:ea typeface="微软雅黑" pitchFamily="34" charset="-122"/>
                <a:cs typeface="msgothic"/>
              </a:rPr>
              <a:t>可执行目标文件</a:t>
            </a:r>
          </a:p>
        </p:txBody>
      </p:sp>
      <p:sp>
        <p:nvSpPr>
          <p:cNvPr id="103" name="Text Box 23"/>
          <p:cNvSpPr txBox="1">
            <a:spLocks noChangeArrowheads="1"/>
          </p:cNvSpPr>
          <p:nvPr/>
        </p:nvSpPr>
        <p:spPr bwMode="auto">
          <a:xfrm>
            <a:off x="2778125" y="2290763"/>
            <a:ext cx="703263" cy="35083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.text</a:t>
            </a:r>
          </a:p>
        </p:txBody>
      </p:sp>
      <p:sp>
        <p:nvSpPr>
          <p:cNvPr id="104" name="Text Box 24"/>
          <p:cNvSpPr txBox="1">
            <a:spLocks noChangeArrowheads="1"/>
          </p:cNvSpPr>
          <p:nvPr/>
        </p:nvSpPr>
        <p:spPr bwMode="auto">
          <a:xfrm>
            <a:off x="2778125" y="2698750"/>
            <a:ext cx="757238" cy="350838"/>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.data</a:t>
            </a:r>
          </a:p>
        </p:txBody>
      </p:sp>
      <p:sp>
        <p:nvSpPr>
          <p:cNvPr id="105" name="Text Box 25"/>
          <p:cNvSpPr txBox="1">
            <a:spLocks noChangeArrowheads="1"/>
          </p:cNvSpPr>
          <p:nvPr/>
        </p:nvSpPr>
        <p:spPr bwMode="auto">
          <a:xfrm>
            <a:off x="2778125" y="3919538"/>
            <a:ext cx="703263" cy="35083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.text</a:t>
            </a:r>
          </a:p>
        </p:txBody>
      </p:sp>
      <p:sp>
        <p:nvSpPr>
          <p:cNvPr id="106" name="Text Box 26"/>
          <p:cNvSpPr txBox="1">
            <a:spLocks noChangeArrowheads="1"/>
          </p:cNvSpPr>
          <p:nvPr/>
        </p:nvSpPr>
        <p:spPr bwMode="auto">
          <a:xfrm>
            <a:off x="2771775" y="4376738"/>
            <a:ext cx="757238" cy="350837"/>
          </a:xfrm>
          <a:prstGeom prst="rect">
            <a:avLst/>
          </a:prstGeom>
          <a:noFill/>
          <a:ln w="9525">
            <a:noFill/>
            <a:round/>
            <a:headEnd/>
            <a:tailE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.data</a:t>
            </a:r>
          </a:p>
        </p:txBody>
      </p:sp>
      <p:sp>
        <p:nvSpPr>
          <p:cNvPr id="107" name="Text Box 27"/>
          <p:cNvSpPr txBox="1">
            <a:spLocks noChangeArrowheads="1"/>
          </p:cNvSpPr>
          <p:nvPr/>
        </p:nvSpPr>
        <p:spPr bwMode="auto">
          <a:xfrm>
            <a:off x="2800350" y="5281613"/>
            <a:ext cx="703263" cy="350837"/>
          </a:xfrm>
          <a:prstGeom prst="rect">
            <a:avLst/>
          </a:prstGeom>
          <a:noFill/>
          <a:ln w="9525">
            <a:noFill/>
            <a:round/>
            <a:headEnd/>
            <a:tailE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.text</a:t>
            </a:r>
          </a:p>
        </p:txBody>
      </p:sp>
      <p:sp>
        <p:nvSpPr>
          <p:cNvPr id="108" name="Text Box 28"/>
          <p:cNvSpPr txBox="1">
            <a:spLocks noChangeArrowheads="1"/>
          </p:cNvSpPr>
          <p:nvPr/>
        </p:nvSpPr>
        <p:spPr bwMode="auto">
          <a:xfrm>
            <a:off x="2801938" y="5743575"/>
            <a:ext cx="757237" cy="350838"/>
          </a:xfrm>
          <a:prstGeom prst="rect">
            <a:avLst/>
          </a:prstGeom>
          <a:noFill/>
          <a:ln w="9525">
            <a:noFill/>
            <a:round/>
            <a:headEnd/>
            <a:tailE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.data</a:t>
            </a:r>
          </a:p>
        </p:txBody>
      </p:sp>
      <p:sp>
        <p:nvSpPr>
          <p:cNvPr id="109" name="Rectangle 7"/>
          <p:cNvSpPr>
            <a:spLocks noChangeArrowheads="1"/>
          </p:cNvSpPr>
          <p:nvPr/>
        </p:nvSpPr>
        <p:spPr bwMode="auto">
          <a:xfrm>
            <a:off x="4946650" y="4756150"/>
            <a:ext cx="2606675" cy="331788"/>
          </a:xfrm>
          <a:prstGeom prst="rect">
            <a:avLst/>
          </a:prstGeom>
          <a:solidFill>
            <a:srgbClr val="008080">
              <a:alpha val="31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int buf[2]={1,2}</a:t>
            </a:r>
          </a:p>
        </p:txBody>
      </p:sp>
      <p:sp>
        <p:nvSpPr>
          <p:cNvPr id="110" name="Rectangle 8"/>
          <p:cNvSpPr>
            <a:spLocks noChangeArrowheads="1"/>
          </p:cNvSpPr>
          <p:nvPr/>
        </p:nvSpPr>
        <p:spPr bwMode="auto">
          <a:xfrm>
            <a:off x="4946650" y="1695450"/>
            <a:ext cx="2606675" cy="382588"/>
          </a:xfrm>
          <a:prstGeom prst="rect">
            <a:avLst/>
          </a:prstGeom>
          <a:solidFill>
            <a:srgbClr val="FFFFFF"/>
          </a:solidFill>
          <a:ln w="25560">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Headers</a:t>
            </a:r>
          </a:p>
        </p:txBody>
      </p:sp>
      <p:sp>
        <p:nvSpPr>
          <p:cNvPr id="111" name="Rectangle 9"/>
          <p:cNvSpPr>
            <a:spLocks noChangeArrowheads="1"/>
          </p:cNvSpPr>
          <p:nvPr/>
        </p:nvSpPr>
        <p:spPr bwMode="auto">
          <a:xfrm>
            <a:off x="4946650" y="2473325"/>
            <a:ext cx="2606675" cy="641350"/>
          </a:xfrm>
          <a:prstGeom prst="rect">
            <a:avLst/>
          </a:prstGeom>
          <a:solidFill>
            <a:srgbClr val="FF0000">
              <a:alpha val="31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main()</a:t>
            </a:r>
          </a:p>
        </p:txBody>
      </p:sp>
      <p:sp>
        <p:nvSpPr>
          <p:cNvPr id="112" name="Rectangle 10"/>
          <p:cNvSpPr>
            <a:spLocks noChangeArrowheads="1"/>
          </p:cNvSpPr>
          <p:nvPr/>
        </p:nvSpPr>
        <p:spPr bwMode="auto">
          <a:xfrm>
            <a:off x="4946650" y="3114675"/>
            <a:ext cx="2606675" cy="641350"/>
          </a:xfrm>
          <a:prstGeom prst="rect">
            <a:avLst/>
          </a:prstGeom>
          <a:solidFill>
            <a:srgbClr val="FF0000">
              <a:alpha val="28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swap()</a:t>
            </a:r>
          </a:p>
        </p:txBody>
      </p:sp>
      <p:sp>
        <p:nvSpPr>
          <p:cNvPr id="113" name="Text Box 11"/>
          <p:cNvSpPr txBox="1">
            <a:spLocks noChangeArrowheads="1"/>
          </p:cNvSpPr>
          <p:nvPr/>
        </p:nvSpPr>
        <p:spPr bwMode="auto">
          <a:xfrm>
            <a:off x="4641850" y="1487488"/>
            <a:ext cx="296863" cy="361950"/>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Calibri" pitchFamily="34" charset="0"/>
                <a:ea typeface="msgothic"/>
                <a:cs typeface="msgothic"/>
              </a:rPr>
              <a:t>0</a:t>
            </a:r>
          </a:p>
        </p:txBody>
      </p:sp>
      <p:sp>
        <p:nvSpPr>
          <p:cNvPr id="114" name="Rectangle 13"/>
          <p:cNvSpPr>
            <a:spLocks noChangeArrowheads="1"/>
          </p:cNvSpPr>
          <p:nvPr/>
        </p:nvSpPr>
        <p:spPr bwMode="auto">
          <a:xfrm>
            <a:off x="4946650" y="5089525"/>
            <a:ext cx="2606675" cy="330200"/>
          </a:xfrm>
          <a:prstGeom prst="rect">
            <a:avLst/>
          </a:prstGeom>
          <a:solidFill>
            <a:srgbClr val="008080">
              <a:alpha val="28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int</a:t>
            </a:r>
            <a:r>
              <a:rPr kumimoji="0" lang="en-GB" altLang="zh-CN" sz="1600" b="0" i="0" u="none" strike="noStrike" kern="0" cap="none" spc="0" normalizeH="0" baseline="0" noProof="0" smtClean="0">
                <a:ln>
                  <a:noFill/>
                </a:ln>
                <a:solidFill>
                  <a:srgbClr val="000000"/>
                </a:solidFill>
                <a:effectLst/>
                <a:uLnTx/>
                <a:uFillTx/>
                <a:latin typeface="Courier New" pitchFamily="49" charset="0"/>
                <a:ea typeface="微软雅黑" pitchFamily="34" charset="-122"/>
                <a:cs typeface="msgothic"/>
              </a:rPr>
              <a:t> </a:t>
            </a: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*bufp0=&amp;buf[0]</a:t>
            </a:r>
          </a:p>
        </p:txBody>
      </p:sp>
      <p:sp>
        <p:nvSpPr>
          <p:cNvPr id="115" name="Rectangle 16"/>
          <p:cNvSpPr>
            <a:spLocks noChangeArrowheads="1"/>
          </p:cNvSpPr>
          <p:nvPr/>
        </p:nvSpPr>
        <p:spPr bwMode="auto">
          <a:xfrm>
            <a:off x="4946650" y="3756025"/>
            <a:ext cx="2606675" cy="639763"/>
          </a:xfrm>
          <a:prstGeom prst="rect">
            <a:avLst/>
          </a:prstGeom>
          <a:solidFill>
            <a:srgbClr val="FF0000">
              <a:alpha val="27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更多系统代码</a:t>
            </a:r>
          </a:p>
        </p:txBody>
      </p:sp>
      <p:sp>
        <p:nvSpPr>
          <p:cNvPr id="116" name="Rectangle 18"/>
          <p:cNvSpPr>
            <a:spLocks noChangeArrowheads="1"/>
          </p:cNvSpPr>
          <p:nvPr/>
        </p:nvSpPr>
        <p:spPr bwMode="auto">
          <a:xfrm>
            <a:off x="4946650" y="4395788"/>
            <a:ext cx="2606675" cy="360362"/>
          </a:xfrm>
          <a:prstGeom prst="rect">
            <a:avLst/>
          </a:prstGeom>
          <a:solidFill>
            <a:srgbClr val="008080">
              <a:alpha val="27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系统数据</a:t>
            </a:r>
          </a:p>
        </p:txBody>
      </p:sp>
      <p:sp>
        <p:nvSpPr>
          <p:cNvPr id="117" name="AutoShape 21"/>
          <p:cNvSpPr>
            <a:spLocks/>
          </p:cNvSpPr>
          <p:nvPr/>
        </p:nvSpPr>
        <p:spPr bwMode="auto">
          <a:xfrm>
            <a:off x="7635875" y="1695450"/>
            <a:ext cx="328613" cy="2700338"/>
          </a:xfrm>
          <a:prstGeom prst="rightBrace">
            <a:avLst>
              <a:gd name="adj1" fmla="val 66576"/>
              <a:gd name="adj2" fmla="val 50000"/>
            </a:avLst>
          </a:prstGeom>
          <a:noFill/>
          <a:ln w="2556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smtClean="0">
              <a:ln>
                <a:noFill/>
              </a:ln>
              <a:solidFill>
                <a:srgbClr val="000000"/>
              </a:solidFill>
              <a:effectLst/>
              <a:uLnTx/>
              <a:uFillTx/>
              <a:ea typeface="宋体" pitchFamily="2" charset="-122"/>
            </a:endParaRPr>
          </a:p>
        </p:txBody>
      </p:sp>
      <p:sp>
        <p:nvSpPr>
          <p:cNvPr id="118" name="Text Box 22"/>
          <p:cNvSpPr txBox="1">
            <a:spLocks noChangeArrowheads="1"/>
          </p:cNvSpPr>
          <p:nvPr/>
        </p:nvSpPr>
        <p:spPr bwMode="auto">
          <a:xfrm>
            <a:off x="7999413" y="2879725"/>
            <a:ext cx="703262" cy="350838"/>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.text</a:t>
            </a:r>
          </a:p>
        </p:txBody>
      </p:sp>
      <p:sp>
        <p:nvSpPr>
          <p:cNvPr id="119" name="Rectangle 30"/>
          <p:cNvSpPr>
            <a:spLocks noChangeArrowheads="1"/>
          </p:cNvSpPr>
          <p:nvPr/>
        </p:nvSpPr>
        <p:spPr bwMode="auto">
          <a:xfrm>
            <a:off x="4946650" y="5770563"/>
            <a:ext cx="2606675" cy="736600"/>
          </a:xfrm>
          <a:prstGeom prst="rect">
            <a:avLst/>
          </a:prstGeom>
          <a:solidFill>
            <a:srgbClr val="FFFFFF"/>
          </a:solidFill>
          <a:ln w="25560">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.symtab</a:t>
            </a:r>
          </a:p>
          <a:p>
            <a:pPr marL="0" marR="0" lvl="0" indent="0" algn="ctr" defTabSz="914400" eaLnBrk="1" fontAlgn="auto" latinLnBrk="0" hangingPunct="1">
              <a:lnSpc>
                <a:spcPct val="105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.debug</a:t>
            </a:r>
          </a:p>
        </p:txBody>
      </p:sp>
      <p:sp>
        <p:nvSpPr>
          <p:cNvPr id="120" name="AutoShape 31"/>
          <p:cNvSpPr>
            <a:spLocks/>
          </p:cNvSpPr>
          <p:nvPr/>
        </p:nvSpPr>
        <p:spPr bwMode="auto">
          <a:xfrm>
            <a:off x="7620000" y="4395788"/>
            <a:ext cx="285750" cy="958850"/>
          </a:xfrm>
          <a:prstGeom prst="rightBrace">
            <a:avLst>
              <a:gd name="adj1" fmla="val 27963"/>
              <a:gd name="adj2" fmla="val 50000"/>
            </a:avLst>
          </a:prstGeom>
          <a:noFill/>
          <a:ln w="2556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smtClean="0">
              <a:ln>
                <a:noFill/>
              </a:ln>
              <a:solidFill>
                <a:srgbClr val="000000"/>
              </a:solidFill>
              <a:effectLst/>
              <a:uLnTx/>
              <a:uFillTx/>
              <a:ea typeface="宋体" pitchFamily="2" charset="-122"/>
            </a:endParaRPr>
          </a:p>
        </p:txBody>
      </p:sp>
      <p:sp>
        <p:nvSpPr>
          <p:cNvPr id="121" name="Text Box 32"/>
          <p:cNvSpPr txBox="1">
            <a:spLocks noChangeArrowheads="1"/>
          </p:cNvSpPr>
          <p:nvPr/>
        </p:nvSpPr>
        <p:spPr bwMode="auto">
          <a:xfrm>
            <a:off x="7927975" y="4808538"/>
            <a:ext cx="757238" cy="35083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.data</a:t>
            </a:r>
          </a:p>
        </p:txBody>
      </p:sp>
      <p:sp>
        <p:nvSpPr>
          <p:cNvPr id="122" name="Rectangle 33"/>
          <p:cNvSpPr>
            <a:spLocks noChangeArrowheads="1"/>
          </p:cNvSpPr>
          <p:nvPr/>
        </p:nvSpPr>
        <p:spPr bwMode="auto">
          <a:xfrm>
            <a:off x="4946650" y="5422900"/>
            <a:ext cx="2606675" cy="347663"/>
          </a:xfrm>
          <a:prstGeom prst="rect">
            <a:avLst/>
          </a:prstGeom>
          <a:solidFill>
            <a:srgbClr val="993366">
              <a:alpha val="41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Courier New" pitchFamily="49" charset="0"/>
              </a:rPr>
              <a:t>int *bufp1</a:t>
            </a:r>
          </a:p>
        </p:txBody>
      </p:sp>
      <p:sp>
        <p:nvSpPr>
          <p:cNvPr id="123" name="Text Box 34"/>
          <p:cNvSpPr txBox="1">
            <a:spLocks noChangeArrowheads="1"/>
          </p:cNvSpPr>
          <p:nvPr/>
        </p:nvSpPr>
        <p:spPr bwMode="auto">
          <a:xfrm>
            <a:off x="7956550" y="5427663"/>
            <a:ext cx="623888" cy="35083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.bss</a:t>
            </a:r>
          </a:p>
        </p:txBody>
      </p:sp>
      <p:sp>
        <p:nvSpPr>
          <p:cNvPr id="124" name="Rectangle 38"/>
          <p:cNvSpPr>
            <a:spLocks noChangeArrowheads="1"/>
          </p:cNvSpPr>
          <p:nvPr/>
        </p:nvSpPr>
        <p:spPr bwMode="auto">
          <a:xfrm>
            <a:off x="4946650" y="2084388"/>
            <a:ext cx="2606675" cy="384175"/>
          </a:xfrm>
          <a:prstGeom prst="rect">
            <a:avLst/>
          </a:prstGeom>
          <a:solidFill>
            <a:srgbClr val="FF0000">
              <a:alpha val="28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8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GB"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sgothic"/>
              </a:rPr>
              <a:t>系统代码</a:t>
            </a:r>
          </a:p>
        </p:txBody>
      </p:sp>
      <p:sp>
        <p:nvSpPr>
          <p:cNvPr id="125" name="AutoShape 39"/>
          <p:cNvSpPr>
            <a:spLocks/>
          </p:cNvSpPr>
          <p:nvPr/>
        </p:nvSpPr>
        <p:spPr bwMode="auto">
          <a:xfrm>
            <a:off x="7602538" y="5456238"/>
            <a:ext cx="269875" cy="323850"/>
          </a:xfrm>
          <a:prstGeom prst="rightBrace">
            <a:avLst>
              <a:gd name="adj1" fmla="val 10000"/>
              <a:gd name="adj2" fmla="val 50000"/>
            </a:avLst>
          </a:prstGeom>
          <a:noFill/>
          <a:ln w="2556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smtClean="0">
              <a:ln>
                <a:noFill/>
              </a:ln>
              <a:solidFill>
                <a:srgbClr val="000000"/>
              </a:solidFill>
              <a:effectLst/>
              <a:uLnTx/>
              <a:uFillTx/>
              <a:ea typeface="宋体" pitchFamily="2" charset="-122"/>
            </a:endParaRPr>
          </a:p>
        </p:txBody>
      </p:sp>
      <p:sp>
        <p:nvSpPr>
          <p:cNvPr id="126" name="Rectangle 33"/>
          <p:cNvSpPr>
            <a:spLocks noChangeArrowheads="1"/>
          </p:cNvSpPr>
          <p:nvPr/>
        </p:nvSpPr>
        <p:spPr bwMode="auto">
          <a:xfrm>
            <a:off x="508000" y="6097588"/>
            <a:ext cx="2270125" cy="401637"/>
          </a:xfrm>
          <a:prstGeom prst="rect">
            <a:avLst/>
          </a:prstGeom>
          <a:solidFill>
            <a:srgbClr val="993366">
              <a:alpha val="37000"/>
            </a:srgbClr>
          </a:solidFill>
          <a:ln w="25527">
            <a:solidFill>
              <a:srgbClr val="000000"/>
            </a:solidFill>
            <a:miter lim="800000"/>
            <a:headEnd/>
            <a:tailEnd/>
          </a:ln>
        </p:spPr>
        <p:txBody>
          <a:bodyPr wrap="none" lIns="90000" tIns="46800" rIns="90000" bIns="46800" anchor="ctr"/>
          <a:lstStyle/>
          <a:p>
            <a:pPr marL="0" marR="0" lvl="0" indent="0" algn="ctr" defTabSz="914400" eaLnBrk="1" fontAlgn="auto" latinLnBrk="0" hangingPunct="1">
              <a:lnSpc>
                <a:spcPct val="94000"/>
              </a:lnSpc>
              <a:spcBef>
                <a:spcPts val="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altLang="zh-CN" sz="1800" b="0"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Courier New" pitchFamily="49" charset="0"/>
              </a:rPr>
              <a:t>static int *bufp1</a:t>
            </a:r>
          </a:p>
        </p:txBody>
      </p:sp>
      <p:sp>
        <p:nvSpPr>
          <p:cNvPr id="127" name="Text Box 34"/>
          <p:cNvSpPr txBox="1">
            <a:spLocks noChangeArrowheads="1"/>
          </p:cNvSpPr>
          <p:nvPr/>
        </p:nvSpPr>
        <p:spPr bwMode="auto">
          <a:xfrm>
            <a:off x="2827338" y="6202363"/>
            <a:ext cx="623887" cy="350837"/>
          </a:xfrm>
          <a:prstGeom prst="rect">
            <a:avLst/>
          </a:prstGeom>
          <a:noFill/>
          <a:ln w="9525">
            <a:noFill/>
            <a:round/>
            <a:headEnd/>
            <a:tailEnd/>
          </a:ln>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a:solidFill>
                  <a:srgbClr val="000000"/>
                </a:solidFill>
                <a:latin typeface="微软雅黑" pitchFamily="34" charset="-122"/>
                <a:ea typeface="微软雅黑" pitchFamily="34" charset="-122"/>
                <a:cs typeface="msgothic"/>
              </a:rPr>
              <a:t>.bss</a:t>
            </a:r>
          </a:p>
        </p:txBody>
      </p:sp>
      <p:sp>
        <p:nvSpPr>
          <p:cNvPr id="128" name="Line 44"/>
          <p:cNvSpPr>
            <a:spLocks noChangeShapeType="1"/>
          </p:cNvSpPr>
          <p:nvPr/>
        </p:nvSpPr>
        <p:spPr bwMode="auto">
          <a:xfrm flipV="1">
            <a:off x="3482975" y="2238375"/>
            <a:ext cx="1436688" cy="247650"/>
          </a:xfrm>
          <a:prstGeom prst="line">
            <a:avLst/>
          </a:prstGeom>
          <a:noFill/>
          <a:ln w="57150">
            <a:solidFill>
              <a:srgbClr val="CC33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129" name="Line 45"/>
          <p:cNvSpPr>
            <a:spLocks noChangeShapeType="1"/>
          </p:cNvSpPr>
          <p:nvPr/>
        </p:nvSpPr>
        <p:spPr bwMode="auto">
          <a:xfrm flipV="1">
            <a:off x="3489325" y="2882900"/>
            <a:ext cx="1436688" cy="1219200"/>
          </a:xfrm>
          <a:prstGeom prst="line">
            <a:avLst/>
          </a:prstGeom>
          <a:noFill/>
          <a:ln w="57150">
            <a:solidFill>
              <a:srgbClr val="CC33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130" name="Line 46"/>
          <p:cNvSpPr>
            <a:spLocks noChangeShapeType="1"/>
          </p:cNvSpPr>
          <p:nvPr/>
        </p:nvSpPr>
        <p:spPr bwMode="auto">
          <a:xfrm flipV="1">
            <a:off x="3508375" y="3524250"/>
            <a:ext cx="1363663" cy="1905000"/>
          </a:xfrm>
          <a:prstGeom prst="line">
            <a:avLst/>
          </a:prstGeom>
          <a:noFill/>
          <a:ln w="57150">
            <a:solidFill>
              <a:srgbClr val="CC3300"/>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131" name="Line 47"/>
          <p:cNvSpPr>
            <a:spLocks noChangeShapeType="1"/>
          </p:cNvSpPr>
          <p:nvPr/>
        </p:nvSpPr>
        <p:spPr bwMode="auto">
          <a:xfrm>
            <a:off x="3530600" y="2882900"/>
            <a:ext cx="1349375" cy="1697038"/>
          </a:xfrm>
          <a:prstGeom prst="line">
            <a:avLst/>
          </a:prstGeom>
          <a:noFill/>
          <a:ln w="57150">
            <a:solidFill>
              <a:srgbClr val="0066CC"/>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132" name="Line 48"/>
          <p:cNvSpPr>
            <a:spLocks noChangeShapeType="1"/>
          </p:cNvSpPr>
          <p:nvPr/>
        </p:nvSpPr>
        <p:spPr bwMode="auto">
          <a:xfrm>
            <a:off x="3490913" y="4551363"/>
            <a:ext cx="1395412" cy="404812"/>
          </a:xfrm>
          <a:prstGeom prst="line">
            <a:avLst/>
          </a:prstGeom>
          <a:noFill/>
          <a:ln w="57150">
            <a:solidFill>
              <a:srgbClr val="0066CC"/>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133" name="Line 49"/>
          <p:cNvSpPr>
            <a:spLocks noChangeShapeType="1"/>
          </p:cNvSpPr>
          <p:nvPr/>
        </p:nvSpPr>
        <p:spPr bwMode="auto">
          <a:xfrm flipV="1">
            <a:off x="3492500" y="5267325"/>
            <a:ext cx="1363663" cy="684213"/>
          </a:xfrm>
          <a:prstGeom prst="line">
            <a:avLst/>
          </a:prstGeom>
          <a:noFill/>
          <a:ln w="57150">
            <a:solidFill>
              <a:srgbClr val="0066CC"/>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134" name="Line 50"/>
          <p:cNvSpPr>
            <a:spLocks noChangeShapeType="1"/>
          </p:cNvSpPr>
          <p:nvPr/>
        </p:nvSpPr>
        <p:spPr bwMode="auto">
          <a:xfrm flipV="1">
            <a:off x="3440113" y="5649913"/>
            <a:ext cx="1436687" cy="768350"/>
          </a:xfrm>
          <a:prstGeom prst="line">
            <a:avLst/>
          </a:prstGeom>
          <a:noFill/>
          <a:ln w="57150">
            <a:solidFill>
              <a:srgbClr val="CC0066"/>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135" name="Text Box 52"/>
          <p:cNvSpPr txBox="1">
            <a:spLocks noChangeArrowheads="1"/>
          </p:cNvSpPr>
          <p:nvPr/>
        </p:nvSpPr>
        <p:spPr bwMode="auto">
          <a:xfrm>
            <a:off x="436563" y="1020763"/>
            <a:ext cx="4037012" cy="457200"/>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微软雅黑" pitchFamily="34" charset="-122"/>
              </a:rPr>
              <a:t>链接本质：合并相同的</a:t>
            </a:r>
            <a:r>
              <a:rPr lang="zh-CN" altLang="en-US">
                <a:solidFill>
                  <a:srgbClr val="FF0000"/>
                </a:solidFill>
                <a:latin typeface="微软雅黑"/>
                <a:ea typeface="微软雅黑" pitchFamily="34" charset="-122"/>
              </a:rPr>
              <a:t>“</a:t>
            </a:r>
            <a:r>
              <a:rPr lang="zh-CN" altLang="en-US">
                <a:solidFill>
                  <a:srgbClr val="FF0000"/>
                </a:solidFill>
                <a:latin typeface="Arial" pitchFamily="34" charset="0"/>
                <a:ea typeface="微软雅黑" pitchFamily="34" charset="-122"/>
              </a:rPr>
              <a:t>节</a:t>
            </a:r>
            <a:r>
              <a:rPr lang="zh-CN" altLang="en-US">
                <a:solidFill>
                  <a:srgbClr val="FF0000"/>
                </a:solidFill>
                <a:latin typeface="微软雅黑"/>
                <a:ea typeface="微软雅黑" pitchFamily="34" charset="-122"/>
              </a:rPr>
              <a:t>”</a:t>
            </a:r>
            <a:endParaRPr lang="zh-CN" altLang="en-US">
              <a:solidFill>
                <a:srgbClr val="FF0000"/>
              </a:solidFill>
              <a:latin typeface="Arial" pitchFamily="34" charset="0"/>
              <a:ea typeface="微软雅黑" pitchFamily="34" charset="-122"/>
            </a:endParaRPr>
          </a:p>
        </p:txBody>
      </p:sp>
    </p:spTree>
    <p:extLst>
      <p:ext uri="{BB962C8B-B14F-4D97-AF65-F5344CB8AC3E}">
        <p14:creationId xmlns:p14="http://schemas.microsoft.com/office/powerpoint/2010/main" val="45567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blinds(horizontal)">
                                      <p:cBhvr>
                                        <p:cTn id="7"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Rectangle 1"/>
          <p:cNvSpPr>
            <a:spLocks noGrp="1" noChangeArrowheads="1"/>
          </p:cNvSpPr>
          <p:nvPr>
            <p:ph type="title" idx="4294967295"/>
          </p:nvPr>
        </p:nvSpPr>
        <p:spPr>
          <a:xfrm>
            <a:off x="350838" y="3810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Modern Solution: Shared </a:t>
            </a:r>
            <a:r>
              <a:rPr lang="en-GB"/>
              <a:t>Libraries</a:t>
            </a:r>
          </a:p>
        </p:txBody>
      </p:sp>
      <p:sp>
        <p:nvSpPr>
          <p:cNvPr id="34818" name="Rectangle 2"/>
          <p:cNvSpPr>
            <a:spLocks noGrp="1" noChangeArrowheads="1"/>
          </p:cNvSpPr>
          <p:nvPr>
            <p:ph type="body" idx="1"/>
          </p:nvPr>
        </p:nvSpPr>
        <p:spPr>
          <a:xfrm>
            <a:off x="379413" y="1344613"/>
            <a:ext cx="8307387" cy="497998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Static libraries have the following disadvantages: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Duplication in the stored executables (every function needs </a:t>
            </a:r>
            <a:r>
              <a:rPr lang="en-GB" dirty="0" err="1" smtClean="0"/>
              <a:t>libc</a:t>
            </a:r>
            <a:r>
              <a:rPr lang="en-GB" dirty="0" smtClean="0"/>
              <a:t>)</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Duplication in the running executables</a:t>
            </a:r>
            <a:endParaRPr lang="en-GB" dirty="0"/>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Minor bug fixes of system libraries require each application to explicitly </a:t>
            </a:r>
            <a:r>
              <a:rPr lang="en-GB" dirty="0" smtClean="0"/>
              <a:t>relink </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t>Rebuild everything with </a:t>
            </a:r>
            <a:r>
              <a:rPr lang="en-GB" dirty="0" err="1" smtClean="0"/>
              <a:t>glibc</a:t>
            </a:r>
            <a:r>
              <a:rPr lang="en-GB" dirty="0" smtClean="0"/>
              <a:t>?</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hlinkClick r:id="rId3"/>
              </a:rPr>
              <a:t>https</a:t>
            </a:r>
            <a:r>
              <a:rPr lang="en-GB" dirty="0">
                <a:hlinkClick r:id="rId3"/>
              </a:rPr>
              <a:t>://</a:t>
            </a:r>
            <a:r>
              <a:rPr lang="en-GB" dirty="0" smtClean="0">
                <a:hlinkClick r:id="rId3"/>
              </a:rPr>
              <a:t>security.googleblog.com/2016/02/cve-2015-7547-glibc-getaddrinfo-stack.html</a:t>
            </a:r>
            <a:endParaRPr lang="en-GB" dirty="0" smtClean="0"/>
          </a:p>
          <a:p>
            <a:pPr marL="0" indent="0">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smtClean="0">
              <a:solidFill>
                <a:srgbClr val="000004"/>
              </a:solidFill>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smtClean="0">
                <a:solidFill>
                  <a:srgbClr val="000004"/>
                </a:solidFill>
              </a:rPr>
              <a:t>Modern </a:t>
            </a:r>
            <a:r>
              <a:rPr lang="en-GB" dirty="0">
                <a:solidFill>
                  <a:srgbClr val="000004"/>
                </a:solidFill>
              </a:rPr>
              <a:t>s</a:t>
            </a:r>
            <a:r>
              <a:rPr lang="en-GB" dirty="0" smtClean="0">
                <a:solidFill>
                  <a:srgbClr val="000004"/>
                </a:solidFill>
              </a:rPr>
              <a:t>olution</a:t>
            </a:r>
            <a:r>
              <a:rPr lang="en-GB" dirty="0">
                <a:solidFill>
                  <a:srgbClr val="000004"/>
                </a:solidFill>
              </a:rPr>
              <a:t>: Shared Libraries </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Object files that contain code and data that are loaded and linked into an application </a:t>
            </a:r>
            <a:r>
              <a:rPr lang="en-GB" i="1" dirty="0"/>
              <a:t>dynamically, </a:t>
            </a:r>
            <a:r>
              <a:rPr lang="en-GB" dirty="0"/>
              <a:t>at either </a:t>
            </a:r>
            <a:r>
              <a:rPr lang="en-GB" i="1" dirty="0"/>
              <a:t>load-time</a:t>
            </a:r>
            <a:r>
              <a:rPr lang="en-GB" dirty="0"/>
              <a:t> or </a:t>
            </a:r>
            <a:r>
              <a:rPr lang="en-GB" i="1" dirty="0"/>
              <a:t>run-time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Also called: dynamic link libraries, DLLs, </a:t>
            </a:r>
            <a:r>
              <a:rPr lang="en-GB" dirty="0">
                <a:latin typeface="Courier New"/>
                <a:cs typeface="Courier New"/>
              </a:rPr>
              <a:t>.so </a:t>
            </a:r>
            <a:r>
              <a:rPr lang="en-GB" dirty="0"/>
              <a:t>files</a:t>
            </a:r>
          </a:p>
          <a:p>
            <a:pPr lvl="1">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i="1" dirty="0"/>
          </a:p>
          <a:p>
            <a:pPr>
              <a:buFont typeface="Wingdings"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i="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06375" y="176212"/>
            <a:ext cx="8716963" cy="661988"/>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GB" dirty="0">
                <a:solidFill>
                  <a:srgbClr val="CC3300"/>
                </a:solidFill>
                <a:latin typeface="Arial"/>
                <a:ea typeface="黑体" pitchFamily="49" charset="-122"/>
              </a:rPr>
              <a:t>动态链接的共享库（</a:t>
            </a:r>
            <a:r>
              <a:rPr lang="en-GB" altLang="zh-CN" dirty="0">
                <a:solidFill>
                  <a:srgbClr val="CC3300"/>
                </a:solidFill>
                <a:latin typeface="Arial"/>
                <a:ea typeface="黑体" pitchFamily="49" charset="-122"/>
              </a:rPr>
              <a:t>Shared Libraries</a:t>
            </a:r>
            <a:r>
              <a:rPr lang="zh-CN" altLang="en-GB" dirty="0">
                <a:solidFill>
                  <a:srgbClr val="CC3300"/>
                </a:solidFill>
                <a:latin typeface="Arial"/>
                <a:ea typeface="黑体" pitchFamily="49" charset="-122"/>
              </a:rPr>
              <a:t>） </a:t>
            </a:r>
          </a:p>
        </p:txBody>
      </p:sp>
      <p:sp>
        <p:nvSpPr>
          <p:cNvPr id="5" name="Rectangle 2"/>
          <p:cNvSpPr txBox="1">
            <a:spLocks noChangeArrowheads="1"/>
          </p:cNvSpPr>
          <p:nvPr/>
        </p:nvSpPr>
        <p:spPr bwMode="auto">
          <a:xfrm>
            <a:off x="227013" y="930275"/>
            <a:ext cx="8672512" cy="5675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smtClean="0">
                <a:latin typeface="微软雅黑" pitchFamily="34" charset="-122"/>
                <a:ea typeface="微软雅黑" pitchFamily="34" charset="-122"/>
              </a:rPr>
              <a:t>静态库有一些缺点：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smtClean="0">
                <a:latin typeface="微软雅黑" pitchFamily="34" charset="-122"/>
                <a:ea typeface="微软雅黑" pitchFamily="34" charset="-122"/>
              </a:rPr>
              <a:t>库函数（如</a:t>
            </a:r>
            <a:r>
              <a:rPr lang="en-GB" altLang="zh-CN" sz="2100" smtClean="0">
                <a:latin typeface="微软雅黑" pitchFamily="34" charset="-122"/>
                <a:ea typeface="微软雅黑" pitchFamily="34" charset="-122"/>
              </a:rPr>
              <a:t>printf</a:t>
            </a:r>
            <a:r>
              <a:rPr lang="zh-CN" altLang="en-GB" sz="2100" smtClean="0">
                <a:latin typeface="微软雅黑" pitchFamily="34" charset="-122"/>
                <a:ea typeface="微软雅黑" pitchFamily="34" charset="-122"/>
              </a:rPr>
              <a:t>）被包含在每个运行进程的代码段中，对于并发运行上百个进程的系统，造成极大的</a:t>
            </a:r>
            <a:r>
              <a:rPr lang="zh-CN" altLang="en-GB" sz="2100" smtClean="0">
                <a:solidFill>
                  <a:srgbClr val="CC3300"/>
                </a:solidFill>
                <a:latin typeface="微软雅黑" pitchFamily="34" charset="-122"/>
                <a:ea typeface="微软雅黑" pitchFamily="34" charset="-122"/>
              </a:rPr>
              <a:t>主存资源浪费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smtClean="0">
                <a:latin typeface="微软雅黑" pitchFamily="34" charset="-122"/>
                <a:ea typeface="微软雅黑" pitchFamily="34" charset="-122"/>
              </a:rPr>
              <a:t>库函数（如</a:t>
            </a:r>
            <a:r>
              <a:rPr lang="en-GB" altLang="zh-CN" sz="2100" smtClean="0">
                <a:latin typeface="微软雅黑" pitchFamily="34" charset="-122"/>
                <a:ea typeface="微软雅黑" pitchFamily="34" charset="-122"/>
              </a:rPr>
              <a:t>printf</a:t>
            </a:r>
            <a:r>
              <a:rPr lang="zh-CN" altLang="en-GB" sz="2100" smtClean="0">
                <a:latin typeface="微软雅黑" pitchFamily="34" charset="-122"/>
                <a:ea typeface="微软雅黑" pitchFamily="34" charset="-122"/>
              </a:rPr>
              <a:t>）被合并在可执行目标中，磁盘上存放着数千个可执行文件，造成</a:t>
            </a:r>
            <a:r>
              <a:rPr lang="zh-CN" altLang="en-GB" sz="2100" smtClean="0">
                <a:solidFill>
                  <a:srgbClr val="CC3300"/>
                </a:solidFill>
                <a:latin typeface="微软雅黑" pitchFamily="34" charset="-122"/>
                <a:ea typeface="微软雅黑" pitchFamily="34" charset="-122"/>
              </a:rPr>
              <a:t>磁盘空间的极大浪费</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100" smtClean="0">
                <a:latin typeface="微软雅黑" pitchFamily="34" charset="-122"/>
                <a:ea typeface="微软雅黑" pitchFamily="34" charset="-122"/>
              </a:rPr>
              <a:t>程序员需关注是否有函数库的新版本出现，并须定期下载、重新编译和链接，</a:t>
            </a:r>
            <a:r>
              <a:rPr lang="zh-CN" altLang="en-GB" sz="2100" smtClean="0">
                <a:solidFill>
                  <a:srgbClr val="CC3300"/>
                </a:solidFill>
                <a:latin typeface="微软雅黑" pitchFamily="34" charset="-122"/>
                <a:ea typeface="微软雅黑" pitchFamily="34" charset="-122"/>
              </a:rPr>
              <a:t>更新困难、使用不便</a:t>
            </a:r>
            <a:endParaRPr lang="en-GB" altLang="zh-CN" sz="1900" smtClean="0">
              <a:solidFill>
                <a:srgbClr val="CC3300"/>
              </a:solidFill>
              <a:latin typeface="微软雅黑" pitchFamily="34" charset="-122"/>
              <a:ea typeface="微软雅黑" pitchFamily="34" charset="-122"/>
            </a:endParaRP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000" smtClean="0">
                <a:solidFill>
                  <a:srgbClr val="000004"/>
                </a:solidFill>
                <a:latin typeface="微软雅黑" pitchFamily="34" charset="-122"/>
                <a:ea typeface="微软雅黑" pitchFamily="34" charset="-122"/>
              </a:rPr>
              <a:t>解决方案</a:t>
            </a:r>
            <a:r>
              <a:rPr lang="en-GB" altLang="zh-CN" sz="2000" smtClean="0">
                <a:solidFill>
                  <a:srgbClr val="000004"/>
                </a:solidFill>
                <a:latin typeface="微软雅黑" pitchFamily="34" charset="-122"/>
                <a:ea typeface="微软雅黑" pitchFamily="34" charset="-122"/>
              </a:rPr>
              <a:t>: </a:t>
            </a:r>
            <a:r>
              <a:rPr lang="en-GB" altLang="zh-CN" sz="2000" smtClean="0">
                <a:solidFill>
                  <a:srgbClr val="CC3300"/>
                </a:solidFill>
                <a:latin typeface="微软雅黑" pitchFamily="34" charset="-122"/>
                <a:ea typeface="微软雅黑" pitchFamily="34" charset="-122"/>
              </a:rPr>
              <a:t>Shared Libraries </a:t>
            </a:r>
            <a:r>
              <a:rPr lang="zh-CN" altLang="en-GB" sz="2000" smtClean="0">
                <a:solidFill>
                  <a:srgbClr val="CC3300"/>
                </a:solidFill>
                <a:latin typeface="微软雅黑" pitchFamily="34" charset="-122"/>
                <a:ea typeface="微软雅黑" pitchFamily="34" charset="-122"/>
              </a:rPr>
              <a:t>（共享库）</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是一个目标文件，包含有代码和数据</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从程序中分离出来，磁盘和内存中都只有一个备份</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mtClean="0">
                <a:latin typeface="微软雅黑" pitchFamily="34" charset="-122"/>
                <a:ea typeface="微软雅黑" pitchFamily="34" charset="-122"/>
              </a:rPr>
              <a:t>可以动态地</a:t>
            </a:r>
            <a:r>
              <a:rPr lang="zh-CN" altLang="en-GB" smtClean="0">
                <a:solidFill>
                  <a:srgbClr val="FF0000"/>
                </a:solidFill>
                <a:latin typeface="微软雅黑" pitchFamily="34" charset="-122"/>
                <a:ea typeface="微软雅黑" pitchFamily="34" charset="-122"/>
              </a:rPr>
              <a:t>在装入时</a:t>
            </a:r>
            <a:r>
              <a:rPr lang="zh-CN" altLang="en-GB" smtClean="0">
                <a:latin typeface="微软雅黑" pitchFamily="34" charset="-122"/>
                <a:ea typeface="微软雅黑" pitchFamily="34" charset="-122"/>
              </a:rPr>
              <a:t>或</a:t>
            </a:r>
            <a:r>
              <a:rPr lang="zh-CN" altLang="en-GB" smtClean="0">
                <a:solidFill>
                  <a:srgbClr val="FF0000"/>
                </a:solidFill>
                <a:latin typeface="微软雅黑" pitchFamily="34" charset="-122"/>
                <a:ea typeface="微软雅黑" pitchFamily="34" charset="-122"/>
              </a:rPr>
              <a:t>运行时</a:t>
            </a:r>
            <a:r>
              <a:rPr lang="zh-CN" altLang="en-GB" smtClean="0">
                <a:latin typeface="微软雅黑" pitchFamily="34" charset="-122"/>
                <a:ea typeface="微软雅黑" pitchFamily="34" charset="-122"/>
              </a:rPr>
              <a:t>被加载并链接</a:t>
            </a:r>
            <a:endParaRPr lang="en-GB" altLang="zh-CN" i="1" smtClean="0">
              <a:latin typeface="微软雅黑" pitchFamily="34" charset="-122"/>
              <a:ea typeface="微软雅黑" pitchFamily="34" charset="-122"/>
            </a:endParaRP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solidFill>
                  <a:srgbClr val="3333CC"/>
                </a:solidFill>
                <a:latin typeface="微软雅黑" pitchFamily="34" charset="-122"/>
                <a:ea typeface="微软雅黑" pitchFamily="34" charset="-122"/>
              </a:rPr>
              <a:t>Window</a:t>
            </a:r>
            <a:r>
              <a:rPr lang="zh-CN" altLang="en-GB" smtClean="0">
                <a:solidFill>
                  <a:srgbClr val="3333CC"/>
                </a:solidFill>
                <a:latin typeface="微软雅黑" pitchFamily="34" charset="-122"/>
                <a:ea typeface="微软雅黑" pitchFamily="34" charset="-122"/>
              </a:rPr>
              <a:t>称其为</a:t>
            </a:r>
            <a:r>
              <a:rPr lang="zh-CN" altLang="en-GB" smtClean="0">
                <a:solidFill>
                  <a:srgbClr val="FF0000"/>
                </a:solidFill>
                <a:latin typeface="微软雅黑" pitchFamily="34" charset="-122"/>
                <a:ea typeface="微软雅黑" pitchFamily="34" charset="-122"/>
              </a:rPr>
              <a:t>动态链接库（</a:t>
            </a:r>
            <a:r>
              <a:rPr lang="en-GB" altLang="zh-CN" smtClean="0">
                <a:solidFill>
                  <a:srgbClr val="FF0000"/>
                </a:solidFill>
                <a:latin typeface="微软雅黑" pitchFamily="34" charset="-122"/>
                <a:ea typeface="微软雅黑" pitchFamily="34" charset="-122"/>
              </a:rPr>
              <a:t>Dynamic Link Libraries</a:t>
            </a:r>
            <a:r>
              <a:rPr lang="zh-CN" altLang="en-GB" smtClean="0">
                <a:solidFill>
                  <a:srgbClr val="FF0000"/>
                </a:solidFill>
                <a:latin typeface="微软雅黑" pitchFamily="34" charset="-122"/>
                <a:ea typeface="微软雅黑" pitchFamily="34" charset="-122"/>
              </a:rPr>
              <a:t>，</a:t>
            </a:r>
            <a:r>
              <a:rPr lang="en-GB" altLang="zh-CN" smtClean="0">
                <a:solidFill>
                  <a:srgbClr val="FF0000"/>
                </a:solidFill>
                <a:latin typeface="微软雅黑" pitchFamily="34" charset="-122"/>
                <a:ea typeface="微软雅黑" pitchFamily="34" charset="-122"/>
              </a:rPr>
              <a:t>.dll</a:t>
            </a:r>
            <a:r>
              <a:rPr lang="zh-CN" altLang="en-GB" smtClean="0">
                <a:solidFill>
                  <a:srgbClr val="FF0000"/>
                </a:solidFill>
                <a:latin typeface="微软雅黑" pitchFamily="34" charset="-122"/>
                <a:ea typeface="微软雅黑" pitchFamily="34" charset="-122"/>
              </a:rPr>
              <a:t>文件）</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mtClean="0">
                <a:solidFill>
                  <a:srgbClr val="3333CC"/>
                </a:solidFill>
                <a:latin typeface="微软雅黑" pitchFamily="34" charset="-122"/>
                <a:ea typeface="微软雅黑" pitchFamily="34" charset="-122"/>
              </a:rPr>
              <a:t>Linux</a:t>
            </a:r>
            <a:r>
              <a:rPr lang="zh-CN" altLang="en-GB" smtClean="0">
                <a:solidFill>
                  <a:srgbClr val="3333CC"/>
                </a:solidFill>
                <a:latin typeface="微软雅黑" pitchFamily="34" charset="-122"/>
                <a:ea typeface="微软雅黑" pitchFamily="34" charset="-122"/>
              </a:rPr>
              <a:t>称其为</a:t>
            </a:r>
            <a:r>
              <a:rPr lang="zh-CN" altLang="en-GB" smtClean="0">
                <a:solidFill>
                  <a:srgbClr val="FF0000"/>
                </a:solidFill>
                <a:latin typeface="微软雅黑" pitchFamily="34" charset="-122"/>
                <a:ea typeface="微软雅黑" pitchFamily="34" charset="-122"/>
              </a:rPr>
              <a:t>动态共享对象（ </a:t>
            </a:r>
            <a:r>
              <a:rPr lang="en-GB" altLang="zh-CN" smtClean="0">
                <a:solidFill>
                  <a:srgbClr val="FF0000"/>
                </a:solidFill>
                <a:latin typeface="微软雅黑" pitchFamily="34" charset="-122"/>
                <a:ea typeface="微软雅黑" pitchFamily="34" charset="-122"/>
              </a:rPr>
              <a:t>Dynamic Shared Objects, </a:t>
            </a:r>
            <a:r>
              <a:rPr lang="en-GB" altLang="zh-CN" smtClean="0">
                <a:solidFill>
                  <a:srgbClr val="FF0000"/>
                </a:solidFill>
                <a:latin typeface="微软雅黑" pitchFamily="34" charset="-122"/>
                <a:ea typeface="微软雅黑" pitchFamily="34" charset="-122"/>
                <a:cs typeface="Courier New" pitchFamily="49" charset="0"/>
              </a:rPr>
              <a:t>.so</a:t>
            </a:r>
            <a:r>
              <a:rPr lang="zh-CN" altLang="en-GB" smtClean="0">
                <a:solidFill>
                  <a:srgbClr val="FF0000"/>
                </a:solidFill>
                <a:latin typeface="微软雅黑" pitchFamily="34" charset="-122"/>
                <a:ea typeface="微软雅黑" pitchFamily="34" charset="-122"/>
                <a:cs typeface="Courier New" pitchFamily="49" charset="0"/>
              </a:rPr>
              <a:t>文件）</a:t>
            </a:r>
          </a:p>
        </p:txBody>
      </p:sp>
    </p:spTree>
    <p:extLst>
      <p:ext uri="{BB962C8B-B14F-4D97-AF65-F5344CB8AC3E}">
        <p14:creationId xmlns:p14="http://schemas.microsoft.com/office/powerpoint/2010/main" val="236762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blinds(horizontal)">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blinds(horizontal)">
                                      <p:cBhvr>
                                        <p:cTn id="4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404813"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Shared Libraries (</a:t>
            </a:r>
            <a:r>
              <a:rPr lang="en-GB" smtClean="0"/>
              <a:t>cont.)</a:t>
            </a:r>
            <a:endParaRPr lang="en-GB"/>
          </a:p>
        </p:txBody>
      </p:sp>
      <p:sp>
        <p:nvSpPr>
          <p:cNvPr id="35842" name="Rectangle 2"/>
          <p:cNvSpPr>
            <a:spLocks noGrp="1" noChangeArrowheads="1"/>
          </p:cNvSpPr>
          <p:nvPr>
            <p:ph type="body" idx="1"/>
          </p:nvPr>
        </p:nvSpPr>
        <p:spPr>
          <a:xfrm>
            <a:off x="396347" y="1295400"/>
            <a:ext cx="8307387" cy="5486400"/>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Dynamic linking can occur when executable is first loaded and run (load-time linking).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Common case for Linux, handled automatically by the dynamic linker (</a:t>
            </a:r>
            <a:r>
              <a:rPr lang="en-GB" b="1">
                <a:latin typeface="Courier New" pitchFamily="49" charset="0"/>
              </a:rPr>
              <a:t>ld-linux.so</a:t>
            </a:r>
            <a:r>
              <a:rPr lang="en-GB">
                <a:latin typeface="Courier New" pitchFamily="49" charset="0"/>
              </a:rPr>
              <a:t>)</a:t>
            </a:r>
            <a:r>
              <a:rPr lang="en-GB"/>
              <a: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Standard C library (</a:t>
            </a:r>
            <a:r>
              <a:rPr lang="en-GB" b="1" err="1">
                <a:latin typeface="Courier New" pitchFamily="49" charset="0"/>
              </a:rPr>
              <a:t>libc.so</a:t>
            </a:r>
            <a:r>
              <a:rPr lang="en-GB"/>
              <a:t>) usually dynamically linked. </a:t>
            </a:r>
          </a:p>
          <a:p>
            <a:pPr>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Dynamic linking can also occur after program has begun </a:t>
            </a:r>
            <a:r>
              <a:rPr lang="en-GB" smtClean="0"/>
              <a:t/>
            </a:r>
            <a:br>
              <a:rPr lang="en-GB" smtClean="0"/>
            </a:br>
            <a:r>
              <a:rPr lang="en-GB" smtClean="0"/>
              <a:t>(</a:t>
            </a:r>
            <a:r>
              <a:rPr lang="en-GB"/>
              <a:t>run-time linking).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In</a:t>
            </a:r>
            <a:r>
              <a:rPr lang="en-GB" smtClean="0"/>
              <a:t> Linux, </a:t>
            </a:r>
            <a:r>
              <a:rPr lang="en-GB"/>
              <a:t>this is done by calls to the </a:t>
            </a:r>
            <a:r>
              <a:rPr lang="en-GB" b="1" err="1">
                <a:latin typeface="Courier New" pitchFamily="49" charset="0"/>
              </a:rPr>
              <a:t>dlopen</a:t>
            </a:r>
            <a:r>
              <a:rPr lang="en-GB" b="1">
                <a:latin typeface="Courier New" pitchFamily="49" charset="0"/>
              </a:rPr>
              <a:t>() </a:t>
            </a:r>
            <a:r>
              <a:rPr lang="en-GB"/>
              <a:t>interface</a:t>
            </a:r>
            <a:r>
              <a:rPr lang="en-GB">
                <a:latin typeface="Courier New" pitchFamily="49" charset="0"/>
              </a:rPr>
              <a:t>.</a:t>
            </a:r>
            <a:endParaRPr lang="en-GB" smtClean="0">
              <a:latin typeface="Courier New" pitchFamily="49" charset="0"/>
            </a:endParaRP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mtClean="0"/>
              <a:t>Distributing software.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smtClean="0"/>
              <a:t>High</a:t>
            </a:r>
            <a:r>
              <a:rPr lang="en-GB"/>
              <a:t>-performance web servers. </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Runtime library </a:t>
            </a:r>
            <a:r>
              <a:rPr lang="en-GB" err="1" smtClean="0"/>
              <a:t>interpositioning</a:t>
            </a:r>
            <a:r>
              <a:rPr lang="en-GB" smtClean="0"/>
              <a:t>.</a:t>
            </a:r>
          </a:p>
          <a:p>
            <a:pPr>
              <a:spcBef>
                <a:spcPts val="1800"/>
              </a:spcBef>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Shared library routines can be shared by multiple processes.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t>More on this when we learn about virtual </a:t>
            </a:r>
            <a:r>
              <a:rPr lang="en-GB" smtClean="0"/>
              <a:t>memory</a:t>
            </a:r>
            <a:endParaRPr lang="en-GB"/>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50825" y="163512"/>
            <a:ext cx="8716963" cy="674688"/>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GB" dirty="0">
                <a:solidFill>
                  <a:srgbClr val="CC3300"/>
                </a:solidFill>
                <a:latin typeface="Arial"/>
                <a:ea typeface="黑体" pitchFamily="49" charset="-122"/>
              </a:rPr>
              <a:t>共享库（</a:t>
            </a:r>
            <a:r>
              <a:rPr lang="en-GB" altLang="zh-CN" dirty="0">
                <a:solidFill>
                  <a:srgbClr val="CC3300"/>
                </a:solidFill>
                <a:latin typeface="Arial"/>
                <a:ea typeface="黑体" pitchFamily="49" charset="-122"/>
              </a:rPr>
              <a:t>Shared Libraries</a:t>
            </a:r>
            <a:r>
              <a:rPr lang="zh-CN" altLang="en-GB" dirty="0">
                <a:solidFill>
                  <a:srgbClr val="CC3300"/>
                </a:solidFill>
                <a:latin typeface="Arial"/>
                <a:ea typeface="黑体" pitchFamily="49" charset="-122"/>
              </a:rPr>
              <a:t>）</a:t>
            </a:r>
            <a:endParaRPr lang="en-GB" altLang="zh-CN" dirty="0">
              <a:solidFill>
                <a:srgbClr val="CC3300"/>
              </a:solidFill>
              <a:latin typeface="Arial"/>
              <a:ea typeface="黑体" pitchFamily="49" charset="-122"/>
            </a:endParaRPr>
          </a:p>
        </p:txBody>
      </p:sp>
      <p:sp>
        <p:nvSpPr>
          <p:cNvPr id="5" name="Rectangle 2"/>
          <p:cNvSpPr txBox="1">
            <a:spLocks noChangeArrowheads="1"/>
          </p:cNvSpPr>
          <p:nvPr/>
        </p:nvSpPr>
        <p:spPr bwMode="auto">
          <a:xfrm>
            <a:off x="382588" y="825500"/>
            <a:ext cx="8496300" cy="5748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动态链接可以按以下两种方式进行：</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solidFill>
                  <a:srgbClr val="0A6A0A"/>
                </a:solidFill>
                <a:latin typeface="微软雅黑" pitchFamily="34" charset="-122"/>
                <a:ea typeface="微软雅黑" pitchFamily="34" charset="-122"/>
              </a:rPr>
              <a:t>在第一次加载并运行时进行</a:t>
            </a:r>
            <a:r>
              <a:rPr lang="zh-CN" altLang="en-GB" sz="2200" smtClean="0">
                <a:latin typeface="微软雅黑" pitchFamily="34" charset="-122"/>
                <a:ea typeface="微软雅黑" pitchFamily="34" charset="-122"/>
              </a:rPr>
              <a:t> </a:t>
            </a:r>
            <a:r>
              <a:rPr lang="en-GB" altLang="zh-CN" sz="2200" smtClean="0">
                <a:solidFill>
                  <a:srgbClr val="FF0000"/>
                </a:solidFill>
                <a:latin typeface="微软雅黑" pitchFamily="34" charset="-122"/>
                <a:ea typeface="微软雅黑" pitchFamily="34" charset="-122"/>
              </a:rPr>
              <a:t>(load-time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altLang="zh-CN" sz="2200" smtClean="0">
                <a:latin typeface="微软雅黑" pitchFamily="34" charset="-122"/>
                <a:ea typeface="微软雅黑" pitchFamily="34" charset="-122"/>
              </a:rPr>
              <a:t>Linux</a:t>
            </a:r>
            <a:r>
              <a:rPr lang="zh-CN" altLang="en-GB" sz="2200" smtClean="0">
                <a:latin typeface="微软雅黑" pitchFamily="34" charset="-122"/>
                <a:ea typeface="微软雅黑" pitchFamily="34" charset="-122"/>
              </a:rPr>
              <a:t>通常由</a:t>
            </a:r>
            <a:r>
              <a:rPr lang="zh-CN" altLang="en-GB" sz="2200" smtClean="0">
                <a:solidFill>
                  <a:srgbClr val="FF0000"/>
                </a:solidFill>
                <a:latin typeface="微软雅黑" pitchFamily="34" charset="-122"/>
                <a:ea typeface="微软雅黑" pitchFamily="34" charset="-122"/>
              </a:rPr>
              <a:t>动态链接器</a:t>
            </a:r>
            <a:r>
              <a:rPr lang="en-GB" altLang="zh-CN" sz="2200" smtClean="0">
                <a:latin typeface="微软雅黑" pitchFamily="34" charset="-122"/>
                <a:ea typeface="微软雅黑" pitchFamily="34" charset="-122"/>
              </a:rPr>
              <a:t>(ld-linux.so)</a:t>
            </a:r>
            <a:r>
              <a:rPr lang="zh-CN" altLang="en-GB" sz="2200" smtClean="0">
                <a:latin typeface="微软雅黑" pitchFamily="34" charset="-122"/>
                <a:ea typeface="微软雅黑" pitchFamily="34" charset="-122"/>
              </a:rPr>
              <a:t>自动处理 </a:t>
            </a:r>
            <a:endParaRPr lang="en-GB" altLang="zh-CN" sz="2200" smtClean="0">
              <a:latin typeface="微软雅黑" pitchFamily="34" charset="-122"/>
              <a:ea typeface="微软雅黑" pitchFamily="34" charset="-122"/>
            </a:endParaRP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标准</a:t>
            </a:r>
            <a:r>
              <a:rPr lang="en-GB" altLang="zh-CN" sz="2200" smtClean="0">
                <a:latin typeface="微软雅黑" pitchFamily="34" charset="-122"/>
                <a:ea typeface="微软雅黑" pitchFamily="34" charset="-122"/>
              </a:rPr>
              <a:t>C</a:t>
            </a:r>
            <a:r>
              <a:rPr lang="zh-CN" altLang="en-GB" sz="2200" smtClean="0">
                <a:latin typeface="微软雅黑" pitchFamily="34" charset="-122"/>
                <a:ea typeface="微软雅黑" pitchFamily="34" charset="-122"/>
              </a:rPr>
              <a:t>库 </a:t>
            </a:r>
            <a:r>
              <a:rPr lang="en-GB" altLang="zh-CN" sz="2200" smtClean="0">
                <a:latin typeface="微软雅黑" pitchFamily="34" charset="-122"/>
                <a:ea typeface="微软雅黑" pitchFamily="34" charset="-122"/>
              </a:rPr>
              <a:t>(libc.so) </a:t>
            </a:r>
            <a:r>
              <a:rPr lang="zh-CN" altLang="en-GB" sz="2200" smtClean="0">
                <a:latin typeface="微软雅黑" pitchFamily="34" charset="-122"/>
                <a:ea typeface="微软雅黑" pitchFamily="34" charset="-122"/>
              </a:rPr>
              <a:t>通常按这种方式动态被链接</a:t>
            </a:r>
          </a:p>
          <a:p>
            <a:pPr>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solidFill>
                  <a:srgbClr val="0A6A0A"/>
                </a:solidFill>
                <a:latin typeface="微软雅黑" pitchFamily="34" charset="-122"/>
                <a:ea typeface="微软雅黑" pitchFamily="34" charset="-122"/>
              </a:rPr>
              <a:t>在已经开始运行后进行</a:t>
            </a:r>
            <a:r>
              <a:rPr lang="en-GB" altLang="zh-CN" sz="2200" smtClean="0">
                <a:solidFill>
                  <a:srgbClr val="FF0000"/>
                </a:solidFill>
                <a:latin typeface="微软雅黑" pitchFamily="34" charset="-122"/>
                <a:ea typeface="微软雅黑" pitchFamily="34" charset="-122"/>
              </a:rPr>
              <a:t>(run-time linking).</a:t>
            </a:r>
          </a:p>
          <a:p>
            <a:pPr lvl="1">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在</a:t>
            </a:r>
            <a:r>
              <a:rPr lang="en-GB" altLang="zh-CN" sz="2200" smtClean="0">
                <a:latin typeface="微软雅黑" pitchFamily="34" charset="-122"/>
                <a:ea typeface="微软雅黑" pitchFamily="34" charset="-122"/>
              </a:rPr>
              <a:t>Linux</a:t>
            </a:r>
            <a:r>
              <a:rPr lang="zh-CN" altLang="en-GB" sz="2200" smtClean="0">
                <a:latin typeface="微软雅黑" pitchFamily="34" charset="-122"/>
                <a:ea typeface="微软雅黑" pitchFamily="34" charset="-122"/>
              </a:rPr>
              <a:t>中，通过调用</a:t>
            </a:r>
            <a:r>
              <a:rPr lang="en-GB" altLang="zh-CN" sz="2200" smtClean="0">
                <a:latin typeface="微软雅黑" pitchFamily="34" charset="-122"/>
                <a:ea typeface="微软雅黑" pitchFamily="34" charset="-122"/>
              </a:rPr>
              <a:t> dlopen()</a:t>
            </a:r>
            <a:r>
              <a:rPr lang="zh-CN" altLang="en-GB" sz="2200" smtClean="0">
                <a:latin typeface="微软雅黑" pitchFamily="34" charset="-122"/>
                <a:ea typeface="微软雅黑" pitchFamily="34" charset="-122"/>
              </a:rPr>
              <a:t>接口来实现</a:t>
            </a:r>
            <a:endParaRPr lang="en-GB" altLang="zh-CN" sz="2200" smtClean="0">
              <a:latin typeface="微软雅黑" pitchFamily="34" charset="-122"/>
              <a:ea typeface="微软雅黑" pitchFamily="34" charset="-122"/>
            </a:endParaRPr>
          </a:p>
          <a:p>
            <a:pPr lvl="2">
              <a:lnSpc>
                <a:spcPct val="120000"/>
              </a:lnSpc>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solidFill>
                  <a:srgbClr val="CC3300"/>
                </a:solidFill>
                <a:latin typeface="微软雅黑" pitchFamily="34" charset="-122"/>
                <a:ea typeface="微软雅黑" pitchFamily="34" charset="-122"/>
              </a:rPr>
              <a:t>分发软件包、构建高性能</a:t>
            </a:r>
            <a:r>
              <a:rPr lang="en-GB" altLang="zh-CN" sz="2200" smtClean="0">
                <a:solidFill>
                  <a:srgbClr val="CC3300"/>
                </a:solidFill>
                <a:latin typeface="微软雅黑" pitchFamily="34" charset="-122"/>
                <a:ea typeface="微软雅黑" pitchFamily="34" charset="-122"/>
              </a:rPr>
              <a:t>Web</a:t>
            </a:r>
            <a:r>
              <a:rPr lang="zh-CN" altLang="en-GB" sz="2200" smtClean="0">
                <a:solidFill>
                  <a:srgbClr val="CC3300"/>
                </a:solidFill>
                <a:latin typeface="微软雅黑" pitchFamily="34" charset="-122"/>
                <a:ea typeface="微软雅黑" pitchFamily="34" charset="-122"/>
              </a:rPr>
              <a:t>服务器等</a:t>
            </a:r>
            <a:r>
              <a:rPr lang="zh-CN" altLang="en-GB" sz="2200" smtClean="0">
                <a:latin typeface="微软雅黑" pitchFamily="34" charset="-122"/>
                <a:ea typeface="微软雅黑" pitchFamily="34" charset="-122"/>
              </a:rPr>
              <a:t> </a:t>
            </a:r>
            <a:endParaRPr lang="en-GB" altLang="zh-CN" sz="2200" smtClean="0">
              <a:latin typeface="微软雅黑" pitchFamily="34" charset="-122"/>
              <a:ea typeface="微软雅黑" pitchFamily="34" charset="-122"/>
            </a:endParaRP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在内存中只有一个备份，被所有进程共享，</a:t>
            </a:r>
            <a:r>
              <a:rPr lang="zh-CN" altLang="en-GB" sz="2200" smtClean="0">
                <a:solidFill>
                  <a:srgbClr val="FF0000"/>
                </a:solidFill>
                <a:latin typeface="微软雅黑" pitchFamily="34" charset="-122"/>
                <a:ea typeface="微软雅黑" pitchFamily="34" charset="-122"/>
              </a:rPr>
              <a:t>节省内存空间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一个共享库目标文件被所有程序共享链接，</a:t>
            </a:r>
            <a:r>
              <a:rPr lang="zh-CN" altLang="en-GB" sz="2200" smtClean="0">
                <a:solidFill>
                  <a:srgbClr val="FF0000"/>
                </a:solidFill>
                <a:latin typeface="微软雅黑" pitchFamily="34" charset="-122"/>
                <a:ea typeface="微软雅黑" pitchFamily="34" charset="-122"/>
              </a:rPr>
              <a:t>节省磁盘空间</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共享库升级时，被自动加载到内存和程序动态链接，</a:t>
            </a:r>
            <a:r>
              <a:rPr lang="zh-CN" altLang="en-GB" sz="2200" smtClean="0">
                <a:solidFill>
                  <a:srgbClr val="FF0000"/>
                </a:solidFill>
                <a:latin typeface="微软雅黑" pitchFamily="34" charset="-122"/>
                <a:ea typeface="微软雅黑" pitchFamily="34" charset="-122"/>
              </a:rPr>
              <a:t>使用方便</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共享库可分模块、独立、用不同编程语言进行开发，</a:t>
            </a:r>
            <a:r>
              <a:rPr lang="zh-CN" altLang="en-GB" sz="2200" smtClean="0">
                <a:solidFill>
                  <a:srgbClr val="FF0000"/>
                </a:solidFill>
                <a:latin typeface="微软雅黑" pitchFamily="34" charset="-122"/>
                <a:ea typeface="微软雅黑" pitchFamily="34" charset="-122"/>
              </a:rPr>
              <a:t>效率高</a:t>
            </a:r>
          </a:p>
          <a:p>
            <a:pPr>
              <a:lnSpc>
                <a:spcPct val="120000"/>
              </a:lnSpc>
              <a:buFontTx/>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zh-CN" altLang="en-GB" sz="2200" smtClean="0">
                <a:latin typeface="微软雅黑" pitchFamily="34" charset="-122"/>
                <a:ea typeface="微软雅黑" pitchFamily="34" charset="-122"/>
              </a:rPr>
              <a:t>第三方开发的共享库可作为程序插件，使程序功能</a:t>
            </a:r>
            <a:r>
              <a:rPr lang="zh-CN" altLang="en-GB" sz="2200" smtClean="0">
                <a:solidFill>
                  <a:srgbClr val="FF0000"/>
                </a:solidFill>
                <a:latin typeface="微软雅黑" pitchFamily="34" charset="-122"/>
                <a:ea typeface="微软雅黑" pitchFamily="34" charset="-122"/>
              </a:rPr>
              <a:t>易于扩展</a:t>
            </a:r>
          </a:p>
        </p:txBody>
      </p:sp>
    </p:spTree>
    <p:extLst>
      <p:ext uri="{BB962C8B-B14F-4D97-AF65-F5344CB8AC3E}">
        <p14:creationId xmlns:p14="http://schemas.microsoft.com/office/powerpoint/2010/main" val="389033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dynamic libraries are required?</a:t>
            </a:r>
            <a:endParaRPr lang="en-US"/>
          </a:p>
        </p:txBody>
      </p:sp>
      <p:sp>
        <p:nvSpPr>
          <p:cNvPr id="3" name="Content Placeholder 2"/>
          <p:cNvSpPr>
            <a:spLocks noGrp="1"/>
          </p:cNvSpPr>
          <p:nvPr>
            <p:ph idx="1"/>
          </p:nvPr>
        </p:nvSpPr>
        <p:spPr/>
        <p:txBody>
          <a:bodyPr/>
          <a:lstStyle/>
          <a:p>
            <a:r>
              <a:rPr lang="en-US" dirty="0" smtClean="0"/>
              <a:t>.</a:t>
            </a:r>
            <a:r>
              <a:rPr lang="en-US" dirty="0" err="1" smtClean="0"/>
              <a:t>interp</a:t>
            </a:r>
            <a:r>
              <a:rPr lang="en-US" dirty="0" smtClean="0"/>
              <a:t> section</a:t>
            </a:r>
          </a:p>
          <a:p>
            <a:pPr lvl="1"/>
            <a:r>
              <a:rPr lang="en-US" dirty="0" smtClean="0"/>
              <a:t>Specifies the dynamic linker to use (i.e., </a:t>
            </a:r>
            <a:r>
              <a:rPr lang="en-GB" b="1" dirty="0" err="1">
                <a:latin typeface="Courier New" pitchFamily="49" charset="0"/>
              </a:rPr>
              <a:t>ld-linux.so</a:t>
            </a:r>
            <a:r>
              <a:rPr lang="en-US" dirty="0" smtClean="0"/>
              <a:t>)</a:t>
            </a:r>
          </a:p>
          <a:p>
            <a:r>
              <a:rPr lang="en-US" dirty="0" smtClean="0"/>
              <a:t>.dynamic section</a:t>
            </a:r>
          </a:p>
          <a:p>
            <a:pPr lvl="1"/>
            <a:r>
              <a:rPr lang="en-US" dirty="0" smtClean="0"/>
              <a:t>Specifies the names, </a:t>
            </a:r>
            <a:r>
              <a:rPr lang="en-US" dirty="0" err="1" smtClean="0"/>
              <a:t>etc</a:t>
            </a:r>
            <a:r>
              <a:rPr lang="en-US" dirty="0" smtClean="0"/>
              <a:t> of the dynamic libraries to use</a:t>
            </a:r>
          </a:p>
          <a:p>
            <a:pPr lvl="1"/>
            <a:r>
              <a:rPr lang="en-US" dirty="0" smtClean="0"/>
              <a:t>Follow an example of </a:t>
            </a:r>
            <a:r>
              <a:rPr lang="en-US" b="1" dirty="0" err="1" smtClean="0">
                <a:latin typeface="Courier New" charset="0"/>
                <a:ea typeface="Courier New" charset="0"/>
                <a:cs typeface="Courier New" charset="0"/>
              </a:rPr>
              <a:t>prog</a:t>
            </a:r>
            <a:endParaRPr lang="en-US" b="1" dirty="0" smtClean="0">
              <a:latin typeface="Courier New" charset="0"/>
              <a:ea typeface="Courier New" charset="0"/>
              <a:cs typeface="Courier New" charset="0"/>
            </a:endParaRPr>
          </a:p>
          <a:p>
            <a:pPr marL="457200" lvl="1" indent="0">
              <a:buNone/>
            </a:pPr>
            <a:r>
              <a:rPr lang="en-US" sz="1800" dirty="0">
                <a:latin typeface="Courier New" panose="02070309020205020404" pitchFamily="49" charset="0"/>
                <a:cs typeface="Courier New" panose="02070309020205020404" pitchFamily="49" charset="0"/>
              </a:rPr>
              <a:t>(NEEDED)             Shared library: [libm.so.6]</a:t>
            </a:r>
          </a:p>
          <a:p>
            <a:r>
              <a:rPr lang="en-US" dirty="0" smtClean="0"/>
              <a:t>Where are the libraries found?</a:t>
            </a:r>
          </a:p>
          <a:p>
            <a:pPr lvl="1"/>
            <a:r>
              <a:rPr lang="en-US" dirty="0" smtClean="0"/>
              <a:t>Use “</a:t>
            </a:r>
            <a:r>
              <a:rPr lang="en-US" b="1" dirty="0" err="1" smtClean="0">
                <a:latin typeface="Courier New"/>
                <a:cs typeface="Courier New"/>
              </a:rPr>
              <a:t>ldd</a:t>
            </a:r>
            <a:r>
              <a:rPr lang="en-US" dirty="0" smtClean="0"/>
              <a:t>” to find out:</a:t>
            </a:r>
            <a:endParaRPr lang="en-US" dirty="0"/>
          </a:p>
        </p:txBody>
      </p:sp>
      <p:sp>
        <p:nvSpPr>
          <p:cNvPr id="4" name="Rectangle 3"/>
          <p:cNvSpPr>
            <a:spLocks noChangeArrowheads="1"/>
          </p:cNvSpPr>
          <p:nvPr/>
        </p:nvSpPr>
        <p:spPr bwMode="auto">
          <a:xfrm>
            <a:off x="228600" y="5181600"/>
            <a:ext cx="8451650" cy="1020409"/>
          </a:xfrm>
          <a:prstGeom prst="rect">
            <a:avLst/>
          </a:prstGeom>
          <a:solidFill>
            <a:srgbClr val="E6E6E6"/>
          </a:solidFill>
          <a:ln w="648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smtClean="0">
                <a:latin typeface="Courier New" pitchFamily="49" charset="0"/>
                <a:ea typeface="msgothic" charset="0"/>
                <a:cs typeface="msgothic" charset="0"/>
              </a:rPr>
              <a:t>unix</a:t>
            </a:r>
            <a:r>
              <a:rPr lang="en-GB" sz="1600" b="1" dirty="0" smtClean="0">
                <a:latin typeface="Courier New" pitchFamily="49" charset="0"/>
                <a:ea typeface="msgothic" charset="0"/>
                <a:cs typeface="msgothic" charset="0"/>
              </a:rPr>
              <a:t>&gt; </a:t>
            </a:r>
            <a:r>
              <a:rPr lang="en-GB" sz="1600" dirty="0" err="1">
                <a:latin typeface="Courier New" pitchFamily="49" charset="0"/>
                <a:ea typeface="msgothic" charset="0"/>
                <a:cs typeface="msgothic" charset="0"/>
              </a:rPr>
              <a:t>ldd</a:t>
            </a:r>
            <a:r>
              <a:rPr lang="en-GB" sz="1600" dirty="0">
                <a:latin typeface="Courier New" pitchFamily="49" charset="0"/>
                <a:ea typeface="msgothic" charset="0"/>
                <a:cs typeface="msgothic" charset="0"/>
              </a:rPr>
              <a:t> </a:t>
            </a:r>
            <a:r>
              <a:rPr lang="en-GB" sz="1600" dirty="0" err="1" smtClean="0">
                <a:latin typeface="Courier New" pitchFamily="49" charset="0"/>
                <a:ea typeface="msgothic" charset="0"/>
                <a:cs typeface="msgothic" charset="0"/>
              </a:rPr>
              <a:t>prog</a:t>
            </a:r>
            <a:endParaRPr lang="en-GB" sz="1600"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a:latin typeface="Courier New" pitchFamily="49" charset="0"/>
                <a:ea typeface="msgothic" charset="0"/>
                <a:cs typeface="msgothic" charset="0"/>
              </a:rPr>
              <a:t> </a:t>
            </a:r>
            <a:r>
              <a:rPr lang="fr-FR" sz="1600" dirty="0" smtClean="0">
                <a:latin typeface="Courier New" pitchFamily="49" charset="0"/>
                <a:ea typeface="msgothic" charset="0"/>
                <a:cs typeface="msgothic" charset="0"/>
              </a:rPr>
              <a:t> linux</a:t>
            </a:r>
            <a:r>
              <a:rPr lang="fr-FR" sz="1600" dirty="0">
                <a:latin typeface="Courier New" pitchFamily="49" charset="0"/>
                <a:ea typeface="msgothic" charset="0"/>
                <a:cs typeface="msgothic" charset="0"/>
              </a:rPr>
              <a:t>-vdso.so.1 =&gt;  (</a:t>
            </a:r>
            <a:r>
              <a:rPr lang="fr-FR" sz="1600" dirty="0" smtClean="0">
                <a:latin typeface="Courier New" pitchFamily="49" charset="0"/>
                <a:ea typeface="msgothic" charset="0"/>
                <a:cs typeface="msgothic" charset="0"/>
              </a:rPr>
              <a:t>0x00007ffcf2998000)</a:t>
            </a:r>
            <a:endParaRPr lang="fr-FR" sz="1600"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smtClean="0">
                <a:latin typeface="Courier New" pitchFamily="49" charset="0"/>
                <a:ea typeface="msgothic" charset="0"/>
                <a:cs typeface="msgothic" charset="0"/>
              </a:rPr>
              <a:t>  libc.so</a:t>
            </a:r>
            <a:r>
              <a:rPr lang="fr-FR" sz="1600" dirty="0">
                <a:latin typeface="Courier New" pitchFamily="49" charset="0"/>
                <a:ea typeface="msgothic" charset="0"/>
                <a:cs typeface="msgothic" charset="0"/>
              </a:rPr>
              <a:t>.6 =&gt; /lib/x86_64-linux-gnu/libc.so.6 (</a:t>
            </a:r>
            <a:r>
              <a:rPr lang="fr-FR" sz="1600" dirty="0" smtClean="0">
                <a:latin typeface="Courier New" pitchFamily="49" charset="0"/>
                <a:ea typeface="msgothic" charset="0"/>
                <a:cs typeface="msgothic" charset="0"/>
              </a:rPr>
              <a:t>0x00007f99ad927000)</a:t>
            </a:r>
            <a:endParaRPr lang="fr-FR" sz="1600" dirty="0">
              <a:latin typeface="Courier New" pitchFamily="49" charset="0"/>
              <a:ea typeface="msgothic" charset="0"/>
              <a:cs typeface="msgothic" charset="0"/>
            </a:endParaRP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1600" dirty="0" smtClean="0">
                <a:latin typeface="Courier New" pitchFamily="49" charset="0"/>
                <a:ea typeface="msgothic" charset="0"/>
                <a:cs typeface="msgothic" charset="0"/>
              </a:rPr>
              <a:t>  /</a:t>
            </a:r>
            <a:r>
              <a:rPr lang="fr-FR" sz="1600" dirty="0">
                <a:latin typeface="Courier New" pitchFamily="49" charset="0"/>
                <a:ea typeface="msgothic" charset="0"/>
                <a:cs typeface="msgothic" charset="0"/>
              </a:rPr>
              <a:t>lib64/ld-linux-x86-64.so.2 (</a:t>
            </a:r>
            <a:r>
              <a:rPr lang="fr-FR" sz="1600" dirty="0" smtClean="0">
                <a:latin typeface="Courier New" pitchFamily="49" charset="0"/>
                <a:ea typeface="msgothic" charset="0"/>
                <a:cs typeface="msgothic" charset="0"/>
              </a:rPr>
              <a:t>0x00007f99adcef000)</a:t>
            </a:r>
            <a:endParaRPr lang="en-GB" sz="1600" b="1" dirty="0">
              <a:latin typeface="Courier New" pitchFamily="49" charset="0"/>
              <a:ea typeface="msgothic" charset="0"/>
              <a:cs typeface="msgothic" charset="0"/>
            </a:endParaRPr>
          </a:p>
        </p:txBody>
      </p:sp>
    </p:spTree>
    <p:extLst>
      <p:ext uri="{BB962C8B-B14F-4D97-AF65-F5344CB8AC3E}">
        <p14:creationId xmlns:p14="http://schemas.microsoft.com/office/powerpoint/2010/main" val="3859960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idx="4294967295"/>
          </p:nvPr>
        </p:nvSpPr>
        <p:spPr>
          <a:xfrm>
            <a:off x="503238" y="4365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Dynamic Library Example</a:t>
            </a:r>
            <a:endParaRPr lang="en-GB" dirty="0"/>
          </a:p>
        </p:txBody>
      </p:sp>
      <p:sp>
        <p:nvSpPr>
          <p:cNvPr id="29698" name="Line 2"/>
          <p:cNvSpPr>
            <a:spLocks noChangeShapeType="1"/>
          </p:cNvSpPr>
          <p:nvPr/>
        </p:nvSpPr>
        <p:spPr bwMode="auto">
          <a:xfrm>
            <a:off x="12954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699" name="Rectangle 3"/>
          <p:cNvSpPr>
            <a:spLocks noChangeArrowheads="1"/>
          </p:cNvSpPr>
          <p:nvPr/>
        </p:nvSpPr>
        <p:spPr bwMode="auto">
          <a:xfrm>
            <a:off x="609600" y="2289869"/>
            <a:ext cx="1371600" cy="360909"/>
          </a:xfrm>
          <a:prstGeom prst="rect">
            <a:avLst/>
          </a:prstGeom>
          <a:solidFill>
            <a:srgbClr val="DEDFF5"/>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0" name="Text Box 4"/>
          <p:cNvSpPr txBox="1">
            <a:spLocks noChangeArrowheads="1"/>
          </p:cNvSpPr>
          <p:nvPr/>
        </p:nvSpPr>
        <p:spPr bwMode="auto">
          <a:xfrm>
            <a:off x="771525" y="1615181"/>
            <a:ext cx="1284624" cy="359010"/>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smtClean="0">
                <a:latin typeface="Courier New" pitchFamily="49" charset="0"/>
                <a:ea typeface="msgothic" charset="0"/>
                <a:cs typeface="msgothic" charset="0"/>
              </a:rPr>
              <a:t>addvec</a:t>
            </a:r>
            <a:r>
              <a:rPr lang="en-GB" sz="1800" b="1" dirty="0" err="1" smtClean="0">
                <a:latin typeface="Courier New" pitchFamily="49" charset="0"/>
                <a:ea typeface="msgothic" charset="0"/>
                <a:cs typeface="msgothic" charset="0"/>
              </a:rPr>
              <a:t>.c</a:t>
            </a:r>
            <a:endParaRPr lang="en-GB" sz="1800" b="1" dirty="0">
              <a:latin typeface="Courier New" pitchFamily="49" charset="0"/>
              <a:ea typeface="msgothic" charset="0"/>
              <a:cs typeface="msgothic" charset="0"/>
            </a:endParaRPr>
          </a:p>
        </p:txBody>
      </p:sp>
      <p:sp>
        <p:nvSpPr>
          <p:cNvPr id="29701" name="Text Box 5"/>
          <p:cNvSpPr txBox="1">
            <a:spLocks noChangeArrowheads="1"/>
          </p:cNvSpPr>
          <p:nvPr/>
        </p:nvSpPr>
        <p:spPr bwMode="auto">
          <a:xfrm>
            <a:off x="609600" y="2971800"/>
            <a:ext cx="1284624" cy="359010"/>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itchFamily="49" charset="0"/>
                <a:ea typeface="msgothic" charset="0"/>
                <a:cs typeface="msgothic" charset="0"/>
              </a:rPr>
              <a:t>addvec.o</a:t>
            </a:r>
            <a:endParaRPr lang="en-GB" sz="1800" b="1" dirty="0">
              <a:latin typeface="Courier New" pitchFamily="49" charset="0"/>
              <a:ea typeface="msgothic" charset="0"/>
              <a:cs typeface="msgothic" charset="0"/>
            </a:endParaRPr>
          </a:p>
        </p:txBody>
      </p:sp>
      <p:sp>
        <p:nvSpPr>
          <p:cNvPr id="29702" name="Rectangle 6"/>
          <p:cNvSpPr>
            <a:spLocks noChangeArrowheads="1"/>
          </p:cNvSpPr>
          <p:nvPr/>
        </p:nvSpPr>
        <p:spPr bwMode="auto">
          <a:xfrm>
            <a:off x="2286000" y="2289869"/>
            <a:ext cx="13716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alibri" pitchFamily="34" charset="0"/>
                <a:ea typeface="msgothic" charset="0"/>
                <a:cs typeface="msgothic" charset="0"/>
              </a:rPr>
              <a:t>Translator</a:t>
            </a:r>
          </a:p>
        </p:txBody>
      </p:sp>
      <p:sp>
        <p:nvSpPr>
          <p:cNvPr id="29703" name="Text Box 7"/>
          <p:cNvSpPr txBox="1">
            <a:spLocks noChangeArrowheads="1"/>
          </p:cNvSpPr>
          <p:nvPr/>
        </p:nvSpPr>
        <p:spPr bwMode="auto">
          <a:xfrm>
            <a:off x="2297113" y="1615181"/>
            <a:ext cx="1422482" cy="359010"/>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itchFamily="49" charset="0"/>
                <a:ea typeface="msgothic" charset="0"/>
                <a:cs typeface="msgothic" charset="0"/>
              </a:rPr>
              <a:t>multvec.c</a:t>
            </a:r>
            <a:endParaRPr lang="en-GB" sz="1800" b="1" dirty="0">
              <a:latin typeface="Courier New" pitchFamily="49" charset="0"/>
              <a:ea typeface="msgothic" charset="0"/>
              <a:cs typeface="msgothic" charset="0"/>
            </a:endParaRPr>
          </a:p>
        </p:txBody>
      </p:sp>
      <p:sp>
        <p:nvSpPr>
          <p:cNvPr id="29704" name="Text Box 8"/>
          <p:cNvSpPr txBox="1">
            <a:spLocks noChangeArrowheads="1"/>
          </p:cNvSpPr>
          <p:nvPr/>
        </p:nvSpPr>
        <p:spPr bwMode="auto">
          <a:xfrm>
            <a:off x="2316163" y="2986781"/>
            <a:ext cx="1422482" cy="359010"/>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itchFamily="49" charset="0"/>
                <a:ea typeface="msgothic" charset="0"/>
                <a:cs typeface="msgothic" charset="0"/>
              </a:rPr>
              <a:t>multvec.o</a:t>
            </a:r>
            <a:endParaRPr lang="en-GB" sz="1800" b="1" dirty="0">
              <a:latin typeface="Courier New" pitchFamily="49" charset="0"/>
              <a:ea typeface="msgothic" charset="0"/>
              <a:cs typeface="msgothic" charset="0"/>
            </a:endParaRPr>
          </a:p>
        </p:txBody>
      </p:sp>
      <p:sp>
        <p:nvSpPr>
          <p:cNvPr id="29705" name="Line 9"/>
          <p:cNvSpPr>
            <a:spLocks noChangeShapeType="1"/>
          </p:cNvSpPr>
          <p:nvPr/>
        </p:nvSpPr>
        <p:spPr bwMode="auto">
          <a:xfrm>
            <a:off x="2971800" y="1919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6" name="Line 10"/>
          <p:cNvSpPr>
            <a:spLocks noChangeShapeType="1"/>
          </p:cNvSpPr>
          <p:nvPr/>
        </p:nvSpPr>
        <p:spPr bwMode="auto">
          <a:xfrm>
            <a:off x="12954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7" name="Line 11"/>
          <p:cNvSpPr>
            <a:spLocks noChangeShapeType="1"/>
          </p:cNvSpPr>
          <p:nvPr/>
        </p:nvSpPr>
        <p:spPr bwMode="auto">
          <a:xfrm>
            <a:off x="2971800" y="2681981"/>
            <a:ext cx="1588" cy="381000"/>
          </a:xfrm>
          <a:prstGeom prst="line">
            <a:avLst/>
          </a:prstGeom>
          <a:noFill/>
          <a:ln w="28440">
            <a:solidFill>
              <a:srgbClr val="000066"/>
            </a:solidFill>
            <a:miter lim="800000"/>
            <a:headEnd/>
            <a:tailEnd type="triangle" w="med" len="med"/>
          </a:ln>
          <a:effectLst/>
        </p:spPr>
        <p:txBody>
          <a:bodyPr/>
          <a:lstStyle/>
          <a:p>
            <a:endParaRPr lang="en-US"/>
          </a:p>
        </p:txBody>
      </p:sp>
      <p:sp>
        <p:nvSpPr>
          <p:cNvPr id="29708" name="Line 12"/>
          <p:cNvSpPr>
            <a:spLocks noChangeShapeType="1"/>
          </p:cNvSpPr>
          <p:nvPr/>
        </p:nvSpPr>
        <p:spPr bwMode="auto">
          <a:xfrm>
            <a:off x="2971800" y="3364606"/>
            <a:ext cx="1588" cy="471488"/>
          </a:xfrm>
          <a:prstGeom prst="line">
            <a:avLst/>
          </a:prstGeom>
          <a:noFill/>
          <a:ln w="28440">
            <a:solidFill>
              <a:srgbClr val="000066"/>
            </a:solidFill>
            <a:miter lim="800000"/>
            <a:headEnd/>
            <a:tailEnd type="triangle" w="med" len="med"/>
          </a:ln>
          <a:effectLst/>
        </p:spPr>
        <p:txBody>
          <a:bodyPr/>
          <a:lstStyle/>
          <a:p>
            <a:endParaRPr lang="en-US"/>
          </a:p>
        </p:txBody>
      </p:sp>
      <p:sp>
        <p:nvSpPr>
          <p:cNvPr id="29709" name="Text Box 13"/>
          <p:cNvSpPr txBox="1">
            <a:spLocks noChangeArrowheads="1"/>
          </p:cNvSpPr>
          <p:nvPr/>
        </p:nvSpPr>
        <p:spPr bwMode="auto">
          <a:xfrm>
            <a:off x="2071942" y="4724400"/>
            <a:ext cx="1836057" cy="359010"/>
          </a:xfrm>
          <a:prstGeom prst="rect">
            <a:avLst/>
          </a:prstGeom>
          <a:noFill/>
          <a:ln w="9525">
            <a:noFill/>
            <a:round/>
            <a:headEnd/>
            <a:tailEnd/>
          </a:ln>
          <a:effectLst/>
        </p:spPr>
        <p:txBody>
          <a:bodyPr wrap="none" lIns="90000" tIns="46800" rIns="90000" bIns="46800">
            <a:spAutoFit/>
          </a:bodyPr>
          <a:lstStyle/>
          <a:p>
            <a:pPr algn="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smtClean="0">
                <a:latin typeface="Courier New" pitchFamily="49" charset="0"/>
                <a:ea typeface="msgothic" charset="0"/>
                <a:cs typeface="msgothic" charset="0"/>
              </a:rPr>
              <a:t>libvector.so</a:t>
            </a:r>
            <a:endParaRPr lang="en-GB" sz="1800" b="1" dirty="0">
              <a:latin typeface="Courier New" pitchFamily="49" charset="0"/>
              <a:ea typeface="msgothic" charset="0"/>
              <a:cs typeface="msgothic" charset="0"/>
            </a:endParaRPr>
          </a:p>
        </p:txBody>
      </p:sp>
      <p:sp>
        <p:nvSpPr>
          <p:cNvPr id="29711" name="Rectangle 15"/>
          <p:cNvSpPr>
            <a:spLocks noChangeArrowheads="1"/>
          </p:cNvSpPr>
          <p:nvPr/>
        </p:nvSpPr>
        <p:spPr bwMode="auto">
          <a:xfrm>
            <a:off x="1828800" y="3810000"/>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smtClean="0">
                <a:latin typeface="Calibri" pitchFamily="34" charset="0"/>
                <a:ea typeface="msgothic" charset="0"/>
                <a:cs typeface="msgothic" charset="0"/>
              </a:rPr>
              <a:t>Loader (</a:t>
            </a:r>
            <a:r>
              <a:rPr lang="en-GB" sz="1800" b="1" dirty="0" err="1" smtClean="0">
                <a:latin typeface="Calibri" pitchFamily="34" charset="0"/>
                <a:ea typeface="msgothic" charset="0"/>
                <a:cs typeface="msgothic" charset="0"/>
              </a:rPr>
              <a:t>ld</a:t>
            </a:r>
            <a:r>
              <a:rPr lang="en-GB" sz="1800" b="1" dirty="0" smtClean="0">
                <a:latin typeface="Calibri" pitchFamily="34" charset="0"/>
                <a:ea typeface="msgothic" charset="0"/>
                <a:cs typeface="msgothic" charset="0"/>
              </a:rPr>
              <a:t>)</a:t>
            </a:r>
            <a:endParaRPr lang="en-GB" sz="1800" b="1" dirty="0">
              <a:latin typeface="Calibri" pitchFamily="34" charset="0"/>
              <a:ea typeface="msgothic" charset="0"/>
              <a:cs typeface="msgothic" charset="0"/>
            </a:endParaRPr>
          </a:p>
        </p:txBody>
      </p:sp>
      <p:sp>
        <p:nvSpPr>
          <p:cNvPr id="29718" name="Line 22"/>
          <p:cNvSpPr>
            <a:spLocks noChangeShapeType="1"/>
          </p:cNvSpPr>
          <p:nvPr/>
        </p:nvSpPr>
        <p:spPr bwMode="auto">
          <a:xfrm>
            <a:off x="1295400" y="3302694"/>
            <a:ext cx="1219200"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19" name="Text Box 23"/>
          <p:cNvSpPr txBox="1">
            <a:spLocks noChangeArrowheads="1"/>
          </p:cNvSpPr>
          <p:nvPr/>
        </p:nvSpPr>
        <p:spPr bwMode="auto">
          <a:xfrm>
            <a:off x="3962400" y="3276600"/>
            <a:ext cx="4501851" cy="561117"/>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C00000"/>
                </a:solidFill>
                <a:latin typeface="Courier New" pitchFamily="49" charset="0"/>
                <a:ea typeface="msgothic" charset="0"/>
                <a:cs typeface="msgothic" charset="0"/>
              </a:rPr>
              <a:t>unix</a:t>
            </a:r>
            <a:r>
              <a:rPr lang="en-GB" sz="1600" b="1" dirty="0">
                <a:solidFill>
                  <a:srgbClr val="C00000"/>
                </a:solidFill>
                <a:latin typeface="Courier New" pitchFamily="49" charset="0"/>
                <a:ea typeface="msgothic" charset="0"/>
                <a:cs typeface="msgothic" charset="0"/>
              </a:rPr>
              <a:t>&gt; </a:t>
            </a:r>
            <a:r>
              <a:rPr lang="en-GB" sz="1600" dirty="0" err="1">
                <a:solidFill>
                  <a:srgbClr val="990000"/>
                </a:solidFill>
                <a:latin typeface="Courier New" pitchFamily="49" charset="0"/>
                <a:ea typeface="msgothic" charset="0"/>
                <a:cs typeface="msgothic" charset="0"/>
              </a:rPr>
              <a:t>gcc</a:t>
            </a:r>
            <a:r>
              <a:rPr lang="en-GB" sz="1600" dirty="0">
                <a:solidFill>
                  <a:srgbClr val="990000"/>
                </a:solidFill>
                <a:latin typeface="Courier New" pitchFamily="49" charset="0"/>
                <a:ea typeface="msgothic" charset="0"/>
                <a:cs typeface="msgothic" charset="0"/>
              </a:rPr>
              <a:t> -shared -o </a:t>
            </a:r>
            <a:r>
              <a:rPr lang="en-GB" sz="1600" dirty="0" err="1">
                <a:solidFill>
                  <a:srgbClr val="990000"/>
                </a:solidFill>
                <a:latin typeface="Courier New" pitchFamily="49" charset="0"/>
                <a:ea typeface="msgothic" charset="0"/>
                <a:cs typeface="msgothic" charset="0"/>
              </a:rPr>
              <a:t>libvector.so</a:t>
            </a:r>
            <a:r>
              <a:rPr lang="en-GB" sz="1600" dirty="0">
                <a:solidFill>
                  <a:srgbClr val="99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ourier New" pitchFamily="49" charset="0"/>
                <a:ea typeface="msgothic" charset="0"/>
                <a:cs typeface="msgothic" charset="0"/>
              </a:rPr>
              <a:t>     </a:t>
            </a:r>
            <a:r>
              <a:rPr lang="en-GB" sz="1600" dirty="0" err="1" smtClean="0">
                <a:solidFill>
                  <a:srgbClr val="990000"/>
                </a:solidFill>
                <a:latin typeface="Courier New" pitchFamily="49" charset="0"/>
                <a:ea typeface="msgothic" charset="0"/>
                <a:cs typeface="msgothic" charset="0"/>
              </a:rPr>
              <a:t>addvec.o</a:t>
            </a:r>
            <a:r>
              <a:rPr lang="en-GB" sz="1600" dirty="0" smtClean="0">
                <a:solidFill>
                  <a:srgbClr val="990000"/>
                </a:solidFill>
                <a:latin typeface="Courier New" pitchFamily="49" charset="0"/>
                <a:ea typeface="msgothic" charset="0"/>
                <a:cs typeface="msgothic" charset="0"/>
              </a:rPr>
              <a:t> </a:t>
            </a:r>
            <a:r>
              <a:rPr lang="en-GB" sz="1600" dirty="0" err="1" smtClean="0">
                <a:solidFill>
                  <a:srgbClr val="990000"/>
                </a:solidFill>
                <a:latin typeface="Courier New" pitchFamily="49" charset="0"/>
                <a:ea typeface="msgothic" charset="0"/>
                <a:cs typeface="msgothic" charset="0"/>
              </a:rPr>
              <a:t>multvec.o</a:t>
            </a:r>
            <a:endParaRPr lang="en-GB" sz="1600" dirty="0">
              <a:solidFill>
                <a:srgbClr val="990000"/>
              </a:solidFill>
              <a:latin typeface="Courier New" pitchFamily="49" charset="0"/>
              <a:ea typeface="msgothic" charset="0"/>
              <a:cs typeface="msgothic" charset="0"/>
            </a:endParaRPr>
          </a:p>
        </p:txBody>
      </p:sp>
      <p:sp>
        <p:nvSpPr>
          <p:cNvPr id="29720" name="Line 24"/>
          <p:cNvSpPr>
            <a:spLocks noChangeShapeType="1"/>
          </p:cNvSpPr>
          <p:nvPr/>
        </p:nvSpPr>
        <p:spPr bwMode="auto">
          <a:xfrm>
            <a:off x="2971800" y="4279006"/>
            <a:ext cx="1588" cy="457200"/>
          </a:xfrm>
          <a:prstGeom prst="line">
            <a:avLst/>
          </a:prstGeom>
          <a:noFill/>
          <a:ln w="28440">
            <a:solidFill>
              <a:srgbClr val="000066"/>
            </a:solidFill>
            <a:miter lim="800000"/>
            <a:headEnd/>
            <a:tailEnd type="triangle" w="med" len="med"/>
          </a:ln>
          <a:effectLst/>
        </p:spPr>
        <p:txBody>
          <a:bodyPr/>
          <a:lstStyle/>
          <a:p>
            <a:endParaRPr lang="en-US"/>
          </a:p>
        </p:txBody>
      </p:sp>
      <p:sp>
        <p:nvSpPr>
          <p:cNvPr id="29722" name="Text Box 26"/>
          <p:cNvSpPr txBox="1">
            <a:spLocks noChangeArrowheads="1"/>
          </p:cNvSpPr>
          <p:nvPr/>
        </p:nvSpPr>
        <p:spPr bwMode="auto">
          <a:xfrm>
            <a:off x="4343400" y="4648200"/>
            <a:ext cx="2971800" cy="3659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i="1" dirty="0" smtClean="0">
                <a:solidFill>
                  <a:srgbClr val="C00000"/>
                </a:solidFill>
                <a:latin typeface="Calibri" pitchFamily="34" charset="0"/>
                <a:ea typeface="msgothic" charset="0"/>
                <a:cs typeface="msgothic" charset="0"/>
              </a:rPr>
              <a:t>Dynamic v</a:t>
            </a:r>
            <a:r>
              <a:rPr lang="en-GB" sz="1800" b="1" i="1" dirty="0" smtClean="0">
                <a:solidFill>
                  <a:srgbClr val="C00000"/>
                </a:solidFill>
                <a:latin typeface="Calibri" pitchFamily="34" charset="0"/>
                <a:ea typeface="msgothic" charset="0"/>
                <a:cs typeface="msgothic" charset="0"/>
              </a:rPr>
              <a:t>ector library</a:t>
            </a:r>
            <a:endParaRPr lang="en-GB" sz="1800" b="1" i="1" dirty="0">
              <a:solidFill>
                <a:srgbClr val="C00000"/>
              </a:solidFill>
              <a:latin typeface="Calibri" pitchFamily="34" charset="0"/>
              <a:ea typeface="msgothic" charset="0"/>
              <a:cs typeface="msgothic" charset="0"/>
            </a:endParaRPr>
          </a:p>
        </p:txBody>
      </p:sp>
      <p:sp>
        <p:nvSpPr>
          <p:cNvPr id="2" name="Rectangle 1"/>
          <p:cNvSpPr/>
          <p:nvPr/>
        </p:nvSpPr>
        <p:spPr>
          <a:xfrm>
            <a:off x="3200400" y="1905000"/>
            <a:ext cx="5867400" cy="352725"/>
          </a:xfrm>
          <a:prstGeom prst="rect">
            <a:avLst/>
          </a:prstGeom>
        </p:spPr>
        <p:txBody>
          <a:bodyPr wrap="square">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err="1">
                <a:solidFill>
                  <a:srgbClr val="C00000"/>
                </a:solidFill>
                <a:latin typeface="Courier New" pitchFamily="49" charset="0"/>
                <a:ea typeface="msgothic" charset="0"/>
                <a:cs typeface="msgothic" charset="0"/>
              </a:rPr>
              <a:t>unix</a:t>
            </a:r>
            <a:r>
              <a:rPr lang="en-GB" sz="1800" dirty="0">
                <a:solidFill>
                  <a:srgbClr val="C00000"/>
                </a:solidFill>
                <a:latin typeface="Courier New" pitchFamily="49" charset="0"/>
                <a:ea typeface="msgothic" charset="0"/>
                <a:cs typeface="msgothic" charset="0"/>
              </a:rPr>
              <a:t>&gt; </a:t>
            </a:r>
            <a:r>
              <a:rPr lang="en-GB" sz="1800" dirty="0" err="1" smtClean="0">
                <a:solidFill>
                  <a:srgbClr val="C00000"/>
                </a:solidFill>
                <a:latin typeface="Courier New" pitchFamily="49" charset="0"/>
                <a:ea typeface="msgothic" charset="0"/>
                <a:cs typeface="msgothic" charset="0"/>
              </a:rPr>
              <a:t>gcc</a:t>
            </a:r>
            <a:r>
              <a:rPr lang="en-GB" sz="1800" dirty="0" smtClean="0">
                <a:solidFill>
                  <a:srgbClr val="C00000"/>
                </a:solidFill>
                <a:latin typeface="Courier New" pitchFamily="49" charset="0"/>
                <a:ea typeface="msgothic" charset="0"/>
                <a:cs typeface="msgothic" charset="0"/>
              </a:rPr>
              <a:t> </a:t>
            </a:r>
            <a:r>
              <a:rPr lang="mr-IN" sz="1800" dirty="0" smtClean="0">
                <a:solidFill>
                  <a:srgbClr val="C00000"/>
                </a:solidFill>
                <a:latin typeface="Courier New" pitchFamily="49" charset="0"/>
                <a:ea typeface="msgothic" charset="0"/>
                <a:cs typeface="msgothic" charset="0"/>
              </a:rPr>
              <a:t>–</a:t>
            </a:r>
            <a:r>
              <a:rPr lang="en-GB" sz="1800" dirty="0" err="1" smtClean="0">
                <a:solidFill>
                  <a:srgbClr val="C00000"/>
                </a:solidFill>
                <a:latin typeface="Courier New" pitchFamily="49" charset="0"/>
                <a:ea typeface="msgothic" charset="0"/>
                <a:cs typeface="msgothic" charset="0"/>
              </a:rPr>
              <a:t>Og</a:t>
            </a:r>
            <a:r>
              <a:rPr lang="en-GB" sz="1800" dirty="0" smtClean="0">
                <a:solidFill>
                  <a:srgbClr val="C00000"/>
                </a:solidFill>
                <a:latin typeface="Courier New" pitchFamily="49" charset="0"/>
                <a:ea typeface="msgothic" charset="0"/>
                <a:cs typeface="msgothic" charset="0"/>
              </a:rPr>
              <a:t> </a:t>
            </a:r>
            <a:r>
              <a:rPr lang="mr-IN" sz="1800" dirty="0" smtClean="0">
                <a:solidFill>
                  <a:srgbClr val="C00000"/>
                </a:solidFill>
                <a:latin typeface="Courier New" pitchFamily="49" charset="0"/>
                <a:ea typeface="msgothic" charset="0"/>
                <a:cs typeface="msgothic" charset="0"/>
              </a:rPr>
              <a:t>–</a:t>
            </a:r>
            <a:r>
              <a:rPr lang="en-GB" sz="1800" dirty="0" smtClean="0">
                <a:solidFill>
                  <a:srgbClr val="C00000"/>
                </a:solidFill>
                <a:latin typeface="Courier New" pitchFamily="49" charset="0"/>
                <a:ea typeface="msgothic" charset="0"/>
                <a:cs typeface="msgothic" charset="0"/>
              </a:rPr>
              <a:t>c </a:t>
            </a:r>
            <a:r>
              <a:rPr lang="en-GB" sz="1800" dirty="0" err="1" smtClean="0">
                <a:solidFill>
                  <a:srgbClr val="C00000"/>
                </a:solidFill>
                <a:latin typeface="Courier New" pitchFamily="49" charset="0"/>
                <a:ea typeface="msgothic" charset="0"/>
                <a:cs typeface="msgothic" charset="0"/>
              </a:rPr>
              <a:t>addvec.c</a:t>
            </a:r>
            <a:r>
              <a:rPr lang="en-GB" sz="1800" dirty="0" smtClean="0">
                <a:solidFill>
                  <a:srgbClr val="C00000"/>
                </a:solidFill>
                <a:latin typeface="Courier New" pitchFamily="49" charset="0"/>
                <a:ea typeface="msgothic" charset="0"/>
                <a:cs typeface="msgothic" charset="0"/>
              </a:rPr>
              <a:t> </a:t>
            </a:r>
            <a:r>
              <a:rPr lang="en-GB" sz="1800" dirty="0" err="1" smtClean="0">
                <a:solidFill>
                  <a:srgbClr val="C00000"/>
                </a:solidFill>
                <a:latin typeface="Courier New" pitchFamily="49" charset="0"/>
                <a:ea typeface="msgothic" charset="0"/>
                <a:cs typeface="msgothic" charset="0"/>
              </a:rPr>
              <a:t>multvec.c</a:t>
            </a:r>
            <a:r>
              <a:rPr lang="en-GB" sz="1800" dirty="0" smtClean="0">
                <a:solidFill>
                  <a:srgbClr val="C00000"/>
                </a:solidFill>
                <a:latin typeface="Courier New" pitchFamily="49" charset="0"/>
                <a:ea typeface="msgothic" charset="0"/>
                <a:cs typeface="msgothic" charset="0"/>
              </a:rPr>
              <a:t> -</a:t>
            </a:r>
            <a:r>
              <a:rPr lang="en-GB" sz="1800" dirty="0" err="1" smtClean="0">
                <a:solidFill>
                  <a:srgbClr val="C00000"/>
                </a:solidFill>
                <a:latin typeface="Courier New" pitchFamily="49" charset="0"/>
                <a:ea typeface="msgothic" charset="0"/>
                <a:cs typeface="msgothic" charset="0"/>
              </a:rPr>
              <a:t>fpic</a:t>
            </a:r>
            <a:endParaRPr lang="en-GB" sz="1800" dirty="0">
              <a:solidFill>
                <a:srgbClr val="C00000"/>
              </a:solidFill>
              <a:latin typeface="Courier New" pitchFamily="49" charset="0"/>
              <a:ea typeface="msgothic" charset="0"/>
              <a:cs typeface="msgothic" charset="0"/>
            </a:endParaRPr>
          </a:p>
        </p:txBody>
      </p:sp>
    </p:spTree>
    <p:extLst>
      <p:ext uri="{BB962C8B-B14F-4D97-AF65-F5344CB8AC3E}">
        <p14:creationId xmlns:p14="http://schemas.microsoft.com/office/powerpoint/2010/main" val="1657017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Load-time</a:t>
            </a:r>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Translators </a:t>
            </a:r>
            <a:endParaRPr lang="en-GB" sz="1600" b="1" smtClean="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itchFamily="34" charset="0"/>
                <a:ea typeface="msgothic" charset="0"/>
                <a:cs typeface="msgothic" charset="0"/>
              </a:rPr>
              <a:t>(</a:t>
            </a:r>
            <a:r>
              <a:rPr lang="en-GB" sz="1600" b="1" err="1">
                <a:latin typeface="Courier New" pitchFamily="49" charset="0"/>
                <a:ea typeface="msgothic" charset="0"/>
                <a:cs typeface="msgothic" charset="0"/>
              </a:rPr>
              <a:t>cpp</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cc1</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as</a:t>
            </a:r>
            <a:r>
              <a:rPr lang="en-GB" sz="1600" b="1">
                <a:latin typeface="Calibri" pitchFamily="34" charset="0"/>
                <a:ea typeface="msgothic" charset="0"/>
                <a:cs typeface="msgothic" charset="0"/>
              </a:rPr>
              <a:t>)</a:t>
            </a:r>
          </a:p>
        </p:txBody>
      </p:sp>
      <p:sp>
        <p:nvSpPr>
          <p:cNvPr id="36868" name="Text Box 4"/>
          <p:cNvSpPr txBox="1">
            <a:spLocks noChangeArrowheads="1"/>
          </p:cNvSpPr>
          <p:nvPr/>
        </p:nvSpPr>
        <p:spPr bwMode="auto">
          <a:xfrm>
            <a:off x="2081213" y="1010963"/>
            <a:ext cx="1045777"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main2.c</a:t>
            </a:r>
          </a:p>
        </p:txBody>
      </p:sp>
      <p:sp>
        <p:nvSpPr>
          <p:cNvPr id="36869" name="Text Box 5"/>
          <p:cNvSpPr txBox="1">
            <a:spLocks noChangeArrowheads="1"/>
          </p:cNvSpPr>
          <p:nvPr/>
        </p:nvSpPr>
        <p:spPr bwMode="auto">
          <a:xfrm>
            <a:off x="2757488" y="2568300"/>
            <a:ext cx="1045777"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main2.o</a:t>
            </a: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1" name="Text Box 7"/>
          <p:cNvSpPr txBox="1">
            <a:spLocks noChangeArrowheads="1"/>
          </p:cNvSpPr>
          <p:nvPr/>
        </p:nvSpPr>
        <p:spPr bwMode="auto">
          <a:xfrm>
            <a:off x="4359275" y="1949175"/>
            <a:ext cx="1662934" cy="561117"/>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libvector.so</a:t>
            </a: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Linker (</a:t>
            </a:r>
            <a:r>
              <a:rPr lang="en-GB" sz="1600" b="1">
                <a:latin typeface="Courier New" pitchFamily="49" charset="0"/>
                <a:ea typeface="msgothic" charset="0"/>
                <a:cs typeface="msgothic" charset="0"/>
              </a:rPr>
              <a:t>ld</a:t>
            </a:r>
            <a:r>
              <a:rPr lang="en-GB" sz="1600" b="1">
                <a:latin typeface="Calibri" pitchFamily="34" charset="0"/>
                <a:ea typeface="msgothic" charset="0"/>
                <a:cs typeface="msgothic" charset="0"/>
              </a:rPr>
              <a:t>)</a:t>
            </a:r>
          </a:p>
        </p:txBody>
      </p:sp>
      <p:sp>
        <p:nvSpPr>
          <p:cNvPr id="36873" name="Text Box 9"/>
          <p:cNvSpPr txBox="1">
            <a:spLocks noChangeArrowheads="1"/>
          </p:cNvSpPr>
          <p:nvPr/>
        </p:nvSpPr>
        <p:spPr bwMode="auto">
          <a:xfrm>
            <a:off x="2795691" y="3974825"/>
            <a:ext cx="920542"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itchFamily="49" charset="0"/>
                <a:ea typeface="msgothic" charset="0"/>
                <a:cs typeface="msgothic" charset="0"/>
              </a:rPr>
              <a:t>prog2l</a:t>
            </a:r>
            <a:endParaRPr lang="en-GB" sz="1600" b="1">
              <a:latin typeface="Courier New" pitchFamily="49" charset="0"/>
              <a:ea typeface="msgothic" charset="0"/>
              <a:cs typeface="msgothic" charset="0"/>
            </a:endParaRPr>
          </a:p>
        </p:txBody>
      </p:sp>
      <p:sp>
        <p:nvSpPr>
          <p:cNvPr id="36874" name="Line 10"/>
          <p:cNvSpPr>
            <a:spLocks noChangeShapeType="1"/>
          </p:cNvSpPr>
          <p:nvPr/>
        </p:nvSpPr>
        <p:spPr bwMode="auto">
          <a:xfrm>
            <a:off x="3292475" y="36097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5" name="Line 11"/>
          <p:cNvSpPr>
            <a:spLocks noChangeShapeType="1"/>
          </p:cNvSpPr>
          <p:nvPr/>
        </p:nvSpPr>
        <p:spPr bwMode="auto">
          <a:xfrm>
            <a:off x="3292475" y="4295500"/>
            <a:ext cx="1588" cy="457200"/>
          </a:xfrm>
          <a:prstGeom prst="line">
            <a:avLst/>
          </a:prstGeom>
          <a:noFill/>
          <a:ln w="3240">
            <a:solidFill>
              <a:srgbClr val="000066"/>
            </a:solidFill>
            <a:miter lim="800000"/>
            <a:headEnd/>
            <a:tailEnd type="triangle" w="med" len="med"/>
          </a:ln>
          <a:effectLst/>
        </p:spPr>
        <p:txBody>
          <a:bodyPr/>
          <a:lstStyle/>
          <a:p>
            <a:endParaRPr lang="en-US"/>
          </a:p>
        </p:txBody>
      </p:sp>
      <p:sp>
        <p:nvSpPr>
          <p:cNvPr id="36876" name="Rectangle 12"/>
          <p:cNvSpPr>
            <a:spLocks noChangeArrowheads="1"/>
          </p:cNvSpPr>
          <p:nvPr/>
        </p:nvSpPr>
        <p:spPr bwMode="auto">
          <a:xfrm>
            <a:off x="2454275" y="6124300"/>
            <a:ext cx="320040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Dynamic linker (</a:t>
            </a:r>
            <a:r>
              <a:rPr lang="en-GB" sz="1600" b="1">
                <a:latin typeface="Courier New" pitchFamily="49" charset="0"/>
                <a:ea typeface="msgothic" charset="0"/>
                <a:cs typeface="msgothic" charset="0"/>
              </a:rPr>
              <a:t>ld-linux.so</a:t>
            </a:r>
            <a:r>
              <a:rPr lang="en-GB" sz="1600" b="1">
                <a:latin typeface="Calibri" pitchFamily="34" charset="0"/>
                <a:ea typeface="msgothic" charset="0"/>
                <a:cs typeface="msgothic" charset="0"/>
              </a:rPr>
              <a:t>)</a:t>
            </a:r>
          </a:p>
        </p:txBody>
      </p:sp>
      <p:sp>
        <p:nvSpPr>
          <p:cNvPr id="36877" name="Line 13"/>
          <p:cNvSpPr>
            <a:spLocks noChangeShapeType="1"/>
          </p:cNvSpPr>
          <p:nvPr/>
        </p:nvSpPr>
        <p:spPr bwMode="auto">
          <a:xfrm>
            <a:off x="3292475" y="5133700"/>
            <a:ext cx="1588" cy="990600"/>
          </a:xfrm>
          <a:prstGeom prst="line">
            <a:avLst/>
          </a:prstGeom>
          <a:noFill/>
          <a:ln w="3240">
            <a:solidFill>
              <a:srgbClr val="000066"/>
            </a:solidFill>
            <a:miter lim="800000"/>
            <a:headEnd/>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577082"/>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itchFamily="34" charset="0"/>
                <a:ea typeface="msgothic" charset="0"/>
                <a:cs typeface="msgothic" charset="0"/>
              </a:rPr>
              <a:t>Relocation and symbol  table info</a:t>
            </a: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headEnd/>
            <a:tailEnd type="triangle" w="med" len="med"/>
          </a:ln>
          <a:effectLst/>
        </p:spPr>
        <p:txBody>
          <a:bodyPr/>
          <a:lstStyle/>
          <a:p>
            <a:endParaRPr lang="en-US"/>
          </a:p>
        </p:txBody>
      </p:sp>
      <p:sp>
        <p:nvSpPr>
          <p:cNvPr id="36881" name="Text Box 17"/>
          <p:cNvSpPr txBox="1">
            <a:spLocks noChangeArrowheads="1"/>
          </p:cNvSpPr>
          <p:nvPr/>
        </p:nvSpPr>
        <p:spPr bwMode="auto">
          <a:xfrm>
            <a:off x="4352925" y="4844775"/>
            <a:ext cx="1662934" cy="561117"/>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libc.so</a:t>
            </a:r>
          </a:p>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libvector.so</a:t>
            </a:r>
          </a:p>
        </p:txBody>
      </p:sp>
      <p:sp>
        <p:nvSpPr>
          <p:cNvPr id="36882" name="Text Box 18"/>
          <p:cNvSpPr txBox="1">
            <a:spLocks noChangeArrowheads="1"/>
          </p:cNvSpPr>
          <p:nvPr/>
        </p:nvSpPr>
        <p:spPr bwMode="auto">
          <a:xfrm>
            <a:off x="5254625" y="5559150"/>
            <a:ext cx="177165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itchFamily="34" charset="0"/>
                <a:ea typeface="msgothic" charset="0"/>
                <a:cs typeface="msgothic" charset="0"/>
              </a:rPr>
              <a:t>Code and data</a:t>
            </a:r>
          </a:p>
        </p:txBody>
      </p:sp>
      <p:sp>
        <p:nvSpPr>
          <p:cNvPr id="36883" name="Line 19"/>
          <p:cNvSpPr>
            <a:spLocks noChangeShapeType="1"/>
          </p:cNvSpPr>
          <p:nvPr/>
        </p:nvSpPr>
        <p:spPr bwMode="auto">
          <a:xfrm>
            <a:off x="5173663" y="5438500"/>
            <a:ext cx="1587" cy="685800"/>
          </a:xfrm>
          <a:prstGeom prst="line">
            <a:avLst/>
          </a:prstGeom>
          <a:noFill/>
          <a:ln w="3240">
            <a:solidFill>
              <a:srgbClr val="000066"/>
            </a:solidFill>
            <a:miter lim="800000"/>
            <a:headEnd/>
            <a:tailEnd type="triangle" w="med" len="med"/>
          </a:ln>
          <a:effectLst/>
        </p:spPr>
        <p:txBody>
          <a:bodyPr/>
          <a:lstStyle/>
          <a:p>
            <a:endParaRPr lang="en-US"/>
          </a:p>
        </p:txBody>
      </p:sp>
      <p:sp>
        <p:nvSpPr>
          <p:cNvPr id="36884" name="Text Box 20"/>
          <p:cNvSpPr txBox="1">
            <a:spLocks noChangeArrowheads="1"/>
          </p:cNvSpPr>
          <p:nvPr/>
        </p:nvSpPr>
        <p:spPr bwMode="auto">
          <a:xfrm>
            <a:off x="-228600" y="3873224"/>
            <a:ext cx="2514600" cy="818367"/>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Partially linked </a:t>
            </a:r>
            <a:endParaRPr lang="en-GB" sz="1600" b="1" i="1" dirty="0" smtClean="0">
              <a:solidFill>
                <a:srgbClr val="990000"/>
              </a:solidFill>
              <a:latin typeface="Calibri"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smtClean="0">
                <a:solidFill>
                  <a:srgbClr val="990000"/>
                </a:solidFill>
                <a:latin typeface="Calibri" pitchFamily="34" charset="0"/>
                <a:ea typeface="msgothic" charset="0"/>
                <a:cs typeface="msgothic" charset="0"/>
              </a:rPr>
              <a:t>executable </a:t>
            </a:r>
            <a:r>
              <a:rPr lang="en-GB" sz="1600" b="1" i="1" dirty="0">
                <a:solidFill>
                  <a:srgbClr val="990000"/>
                </a:solidFill>
                <a:latin typeface="Calibri" pitchFamily="34" charset="0"/>
                <a:ea typeface="msgothic" charset="0"/>
                <a:cs typeface="msgothic" charset="0"/>
              </a:rPr>
              <a:t>object </a:t>
            </a:r>
            <a:r>
              <a:rPr lang="en-GB" sz="1600" b="1" i="1" dirty="0" smtClean="0">
                <a:solidFill>
                  <a:srgbClr val="990000"/>
                </a:solidFill>
                <a:latin typeface="Calibri" pitchFamily="34" charset="0"/>
                <a:ea typeface="msgothic" charset="0"/>
                <a:cs typeface="msgothic" charset="0"/>
              </a:rPr>
              <a:t>file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ea typeface="msgothic" charset="0"/>
                <a:cs typeface="msgothic" charset="0"/>
              </a:rPr>
              <a:t>(7426 bytes)</a:t>
            </a:r>
            <a:endParaRPr lang="en-GB" sz="1600" b="1" dirty="0">
              <a:latin typeface="Calibri"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err="1">
                <a:solidFill>
                  <a:srgbClr val="990000"/>
                </a:solidFill>
                <a:latin typeface="Calibri" pitchFamily="34" charset="0"/>
                <a:ea typeface="msgothic" charset="0"/>
                <a:cs typeface="msgothic" charset="0"/>
              </a:rPr>
              <a:t>Relocatable</a:t>
            </a:r>
            <a:endParaRPr lang="en-GB" sz="1600" b="1" i="1">
              <a:solidFill>
                <a:srgbClr val="990000"/>
              </a:solidFill>
              <a:latin typeface="Calibri"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object file</a:t>
            </a:r>
          </a:p>
        </p:txBody>
      </p:sp>
      <p:sp>
        <p:nvSpPr>
          <p:cNvPr id="36886" name="Text Box 22"/>
          <p:cNvSpPr txBox="1">
            <a:spLocks noChangeArrowheads="1"/>
          </p:cNvSpPr>
          <p:nvPr/>
        </p:nvSpPr>
        <p:spPr bwMode="auto">
          <a:xfrm>
            <a:off x="533400" y="5887233"/>
            <a:ext cx="1752600" cy="818367"/>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Fully linked </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executable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in memory</a:t>
            </a: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vector.h</a:t>
            </a:r>
          </a:p>
        </p:txBody>
      </p:sp>
      <p:sp>
        <p:nvSpPr>
          <p:cNvPr id="36889" name="Rectangle 25"/>
          <p:cNvSpPr>
            <a:spLocks noChangeArrowheads="1"/>
          </p:cNvSpPr>
          <p:nvPr/>
        </p:nvSpPr>
        <p:spPr bwMode="auto">
          <a:xfrm>
            <a:off x="2454275" y="4749525"/>
            <a:ext cx="1657350" cy="574675"/>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Loader (</a:t>
            </a:r>
            <a:r>
              <a:rPr lang="en-GB" sz="1600" b="1" err="1">
                <a:latin typeface="Courier New" pitchFamily="49" charset="0"/>
                <a:ea typeface="msgothic" charset="0"/>
                <a:cs typeface="msgothic" charset="0"/>
              </a:rPr>
              <a:t>execve</a:t>
            </a:r>
            <a:r>
              <a:rPr lang="en-GB" sz="1600" b="1">
                <a:latin typeface="Calibri"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a:t>
            </a:r>
            <a:r>
              <a:rPr lang="en-GB" sz="1600" b="1" dirty="0" smtClean="0">
                <a:solidFill>
                  <a:srgbClr val="990000"/>
                </a:solidFill>
                <a:latin typeface="Courier New" pitchFamily="49" charset="0"/>
                <a:ea typeface="msgothic" charset="0"/>
                <a:cs typeface="msgothic" charset="0"/>
              </a:rPr>
              <a:t>-shared </a:t>
            </a:r>
            <a:r>
              <a:rPr lang="en-GB" sz="1600" b="1" dirty="0">
                <a:solidFill>
                  <a:srgbClr val="990000"/>
                </a:solidFill>
                <a:latin typeface="Courier New" pitchFamily="49" charset="0"/>
                <a:ea typeface="msgothic" charset="0"/>
                <a:cs typeface="msgothic" charset="0"/>
              </a:rPr>
              <a:t>-o </a:t>
            </a:r>
            <a:r>
              <a:rPr lang="en-GB" sz="1600" b="1" dirty="0" err="1">
                <a:solidFill>
                  <a:srgbClr val="990000"/>
                </a:solidFill>
                <a:latin typeface="Courier New" pitchFamily="49" charset="0"/>
                <a:ea typeface="msgothic" charset="0"/>
                <a:cs typeface="msgothic" charset="0"/>
              </a:rPr>
              <a:t>libvector.so</a:t>
            </a:r>
            <a:r>
              <a:rPr lang="en-GB" sz="1600" b="1" dirty="0">
                <a:solidFill>
                  <a:srgbClr val="990000"/>
                </a:solidFill>
                <a:latin typeface="Courier New" pitchFamily="49" charset="0"/>
                <a:ea typeface="msgothic" charset="0"/>
                <a:cs typeface="msgothic" charset="0"/>
              </a:rPr>
              <a:t>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a:t>
            </a:r>
            <a:r>
              <a:rPr lang="en-GB" sz="1600" b="1" dirty="0" err="1">
                <a:solidFill>
                  <a:srgbClr val="990000"/>
                </a:solidFill>
                <a:latin typeface="Courier New" pitchFamily="49" charset="0"/>
                <a:ea typeface="msgothic" charset="0"/>
                <a:cs typeface="msgothic" charset="0"/>
              </a:rPr>
              <a:t>addvec.c</a:t>
            </a:r>
            <a:r>
              <a:rPr lang="en-GB" sz="1600" b="1" dirty="0">
                <a:solidFill>
                  <a:srgbClr val="990000"/>
                </a:solidFill>
                <a:latin typeface="Courier New" pitchFamily="49" charset="0"/>
                <a:ea typeface="msgothic" charset="0"/>
                <a:cs typeface="msgothic" charset="0"/>
              </a:rPr>
              <a:t> </a:t>
            </a:r>
            <a:r>
              <a:rPr lang="en-GB" sz="1600" b="1" dirty="0" err="1" smtClean="0">
                <a:solidFill>
                  <a:srgbClr val="990000"/>
                </a:solidFill>
                <a:latin typeface="Courier New" pitchFamily="49" charset="0"/>
                <a:ea typeface="msgothic" charset="0"/>
                <a:cs typeface="msgothic" charset="0"/>
              </a:rPr>
              <a:t>multvec.c</a:t>
            </a:r>
            <a:r>
              <a:rPr lang="en-GB" sz="1600" b="1" dirty="0" smtClean="0">
                <a:solidFill>
                  <a:srgbClr val="990000"/>
                </a:solidFill>
                <a:latin typeface="Courier New" pitchFamily="49" charset="0"/>
                <a:ea typeface="msgothic" charset="0"/>
                <a:cs typeface="msgothic" charset="0"/>
              </a:rPr>
              <a:t> -</a:t>
            </a:r>
            <a:r>
              <a:rPr lang="en-GB" sz="1600" b="1" dirty="0" err="1" smtClean="0">
                <a:solidFill>
                  <a:srgbClr val="990000"/>
                </a:solidFill>
                <a:latin typeface="Courier New" pitchFamily="49" charset="0"/>
                <a:ea typeface="msgothic" charset="0"/>
                <a:cs typeface="msgothic" charset="0"/>
              </a:rPr>
              <a:t>fpic</a:t>
            </a:r>
            <a:endParaRPr lang="en-GB" sz="1600" b="1" dirty="0">
              <a:solidFill>
                <a:srgbClr val="990000"/>
              </a:solidFill>
              <a:latin typeface="Courier New" pitchFamily="49" charset="0"/>
              <a:ea typeface="msgothic" charset="0"/>
              <a:cs typeface="msgothic" charset="0"/>
            </a:endParaRPr>
          </a:p>
        </p:txBody>
      </p:sp>
      <p:sp>
        <p:nvSpPr>
          <p:cNvPr id="36891" name="Line 27"/>
          <p:cNvSpPr>
            <a:spLocks noChangeShapeType="1"/>
          </p:cNvSpPr>
          <p:nvPr/>
        </p:nvSpPr>
        <p:spPr bwMode="auto">
          <a:xfrm flipH="1">
            <a:off x="5715000" y="1574799"/>
            <a:ext cx="460375" cy="609600"/>
          </a:xfrm>
          <a:prstGeom prst="line">
            <a:avLst/>
          </a:prstGeom>
          <a:noFill/>
          <a:ln w="25560">
            <a:solidFill>
              <a:schemeClr val="tx1"/>
            </a:solidFill>
            <a:miter lim="800000"/>
            <a:headEnd/>
            <a:tailEnd type="triangle" w="med" len="med"/>
          </a:ln>
          <a:effectLst/>
        </p:spPr>
        <p:txBody>
          <a:bodyPr/>
          <a:lstStyle/>
          <a:p>
            <a:endParaRPr lang="en-US"/>
          </a:p>
        </p:txBody>
      </p:sp>
      <p:sp>
        <p:nvSpPr>
          <p:cNvPr id="29" name="Text Box 26"/>
          <p:cNvSpPr txBox="1">
            <a:spLocks noChangeArrowheads="1"/>
          </p:cNvSpPr>
          <p:nvPr/>
        </p:nvSpPr>
        <p:spPr bwMode="auto">
          <a:xfrm>
            <a:off x="4724400" y="3581400"/>
            <a:ext cx="3638473"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smtClean="0">
                <a:solidFill>
                  <a:srgbClr val="990000"/>
                </a:solidFill>
                <a:latin typeface="Courier New" pitchFamily="49" charset="0"/>
                <a:ea typeface="msgothic" charset="0"/>
                <a:cs typeface="msgothic" charset="0"/>
              </a:rPr>
              <a:t>gcc</a:t>
            </a:r>
            <a:r>
              <a:rPr lang="en-GB" sz="1600" dirty="0" smtClean="0">
                <a:solidFill>
                  <a:srgbClr val="990000"/>
                </a:solidFill>
                <a:latin typeface="Courier New" pitchFamily="49" charset="0"/>
                <a:ea typeface="msgothic" charset="0"/>
                <a:cs typeface="msgothic" charset="0"/>
              </a:rPr>
              <a:t> </a:t>
            </a:r>
            <a:r>
              <a:rPr lang="mr-IN" sz="1600" dirty="0" smtClean="0">
                <a:solidFill>
                  <a:srgbClr val="990000"/>
                </a:solidFill>
                <a:latin typeface="Courier New" pitchFamily="49" charset="0"/>
                <a:ea typeface="msgothic" charset="0"/>
                <a:cs typeface="msgothic" charset="0"/>
              </a:rPr>
              <a:t>–</a:t>
            </a:r>
            <a:r>
              <a:rPr lang="en-GB" sz="1600" dirty="0" smtClean="0">
                <a:solidFill>
                  <a:srgbClr val="990000"/>
                </a:solidFill>
                <a:latin typeface="Courier New" pitchFamily="49" charset="0"/>
                <a:ea typeface="msgothic" charset="0"/>
                <a:cs typeface="msgothic" charset="0"/>
              </a:rPr>
              <a:t>o prog2l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a:t>
            </a:r>
            <a:r>
              <a:rPr lang="en-GB" sz="1600" b="1" dirty="0" smtClean="0">
                <a:solidFill>
                  <a:srgbClr val="990000"/>
                </a:solidFill>
                <a:latin typeface="Courier New" pitchFamily="49" charset="0"/>
                <a:ea typeface="msgothic" charset="0"/>
                <a:cs typeface="msgothic" charset="0"/>
              </a:rPr>
              <a:t>      main2.o ./</a:t>
            </a:r>
            <a:r>
              <a:rPr lang="en-GB" sz="1600" b="1" dirty="0" err="1" smtClean="0">
                <a:solidFill>
                  <a:srgbClr val="990000"/>
                </a:solidFill>
                <a:latin typeface="Courier New" pitchFamily="49" charset="0"/>
                <a:ea typeface="msgothic" charset="0"/>
                <a:cs typeface="msgothic" charset="0"/>
              </a:rPr>
              <a:t>libvector.so</a:t>
            </a:r>
            <a:endParaRPr lang="en-GB" sz="1600" b="1" dirty="0">
              <a:solidFill>
                <a:srgbClr val="990000"/>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00025"/>
            <a:ext cx="8229600" cy="561975"/>
          </a:xfr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自定义一个动态共享库文件</a:t>
            </a:r>
            <a:endParaRPr lang="en-US" altLang="zh-CN" dirty="0">
              <a:solidFill>
                <a:srgbClr val="CC3300"/>
              </a:solidFill>
              <a:latin typeface="Arial"/>
              <a:ea typeface="黑体" pitchFamily="49" charset="-122"/>
            </a:endParaRPr>
          </a:p>
        </p:txBody>
      </p:sp>
      <p:sp>
        <p:nvSpPr>
          <p:cNvPr id="5" name="Rectangle 3"/>
          <p:cNvSpPr>
            <a:spLocks noChangeArrowheads="1"/>
          </p:cNvSpPr>
          <p:nvPr/>
        </p:nvSpPr>
        <p:spPr bwMode="auto">
          <a:xfrm>
            <a:off x="228600" y="1472637"/>
            <a:ext cx="4968875" cy="1823576"/>
          </a:xfrm>
          <a:prstGeom prst="rect">
            <a:avLst/>
          </a:prstGeom>
          <a:noFill/>
          <a:ln w="9525">
            <a:solidFill>
              <a:schemeClr val="tx1"/>
            </a:solidFill>
            <a:miter lim="800000"/>
            <a:headEnd/>
            <a:tailEnd/>
          </a:ln>
          <a:effectLst/>
        </p:spPr>
        <p:txBody>
          <a:bodyPr anchor="ctr">
            <a:spAutoFit/>
          </a:bodyPr>
          <a:lstStyle/>
          <a:p>
            <a:pPr indent="171450">
              <a:lnSpc>
                <a:spcPct val="125000"/>
              </a:lnSpc>
            </a:pPr>
            <a:r>
              <a:rPr lang="en-US" altLang="zh-CN" sz="1800" b="1" dirty="0">
                <a:latin typeface="微软雅黑" pitchFamily="34" charset="-122"/>
                <a:ea typeface="微软雅黑" pitchFamily="34" charset="-122"/>
              </a:rPr>
              <a:t># include &lt;</a:t>
            </a:r>
            <a:r>
              <a:rPr lang="en-US" altLang="zh-CN" sz="1800" b="1" dirty="0" err="1">
                <a:latin typeface="微软雅黑" pitchFamily="34" charset="-122"/>
                <a:ea typeface="微软雅黑" pitchFamily="34" charset="-122"/>
              </a:rPr>
              <a:t>stdio.h</a:t>
            </a:r>
            <a:r>
              <a:rPr lang="en-US" altLang="zh-CN" sz="1800" b="1" dirty="0">
                <a:latin typeface="微软雅黑" pitchFamily="34" charset="-122"/>
                <a:ea typeface="微软雅黑" pitchFamily="34" charset="-122"/>
              </a:rPr>
              <a:t>&gt;</a:t>
            </a:r>
          </a:p>
          <a:p>
            <a:pPr indent="171450">
              <a:lnSpc>
                <a:spcPct val="125000"/>
              </a:lnSpc>
            </a:pPr>
            <a:r>
              <a:rPr lang="en-US" altLang="zh-CN" sz="1800" b="1" dirty="0">
                <a:latin typeface="微软雅黑" pitchFamily="34" charset="-122"/>
                <a:ea typeface="微软雅黑" pitchFamily="34" charset="-122"/>
              </a:rPr>
              <a:t>void myfunc1() </a:t>
            </a:r>
          </a:p>
          <a:p>
            <a:pPr indent="171450">
              <a:lnSpc>
                <a:spcPct val="125000"/>
              </a:lnSpc>
            </a:pPr>
            <a:r>
              <a:rPr lang="en-US" altLang="zh-CN" sz="1800" b="1" dirty="0">
                <a:latin typeface="微软雅黑" pitchFamily="34" charset="-122"/>
                <a:ea typeface="微软雅黑" pitchFamily="34" charset="-122"/>
              </a:rPr>
              <a:t>{  </a:t>
            </a:r>
          </a:p>
          <a:p>
            <a:pPr indent="171450">
              <a:lnSpc>
                <a:spcPct val="125000"/>
              </a:lnSpc>
            </a:pPr>
            <a:r>
              <a:rPr lang="en-US" altLang="zh-CN" sz="1800" b="1" dirty="0">
                <a:latin typeface="微软雅黑" pitchFamily="34" charset="-122"/>
                <a:ea typeface="微软雅黑" pitchFamily="34" charset="-122"/>
              </a:rPr>
              <a:t>    </a:t>
            </a:r>
            <a:r>
              <a:rPr lang="en-US" altLang="zh-CN" sz="1800" b="1" dirty="0" err="1">
                <a:latin typeface="微软雅黑" pitchFamily="34" charset="-122"/>
                <a:ea typeface="微软雅黑" pitchFamily="34" charset="-122"/>
              </a:rPr>
              <a:t>printf</a:t>
            </a:r>
            <a:r>
              <a:rPr lang="en-US" altLang="zh-CN" sz="1800" b="1" dirty="0">
                <a:latin typeface="微软雅黑" pitchFamily="34" charset="-122"/>
                <a:ea typeface="微软雅黑" pitchFamily="34" charset="-122"/>
              </a:rPr>
              <a:t>("%</a:t>
            </a:r>
            <a:r>
              <a:rPr lang="en-US" altLang="zh-CN" sz="1800" b="1" dirty="0" err="1">
                <a:latin typeface="微软雅黑" pitchFamily="34" charset="-122"/>
                <a:ea typeface="微软雅黑" pitchFamily="34" charset="-122"/>
              </a:rPr>
              <a:t>s","This</a:t>
            </a:r>
            <a:r>
              <a:rPr lang="en-US" altLang="zh-CN" sz="1800" b="1" dirty="0">
                <a:latin typeface="微软雅黑" pitchFamily="34" charset="-122"/>
                <a:ea typeface="微软雅黑" pitchFamily="34" charset="-122"/>
              </a:rPr>
              <a:t> is myfunc1!\n"); </a:t>
            </a:r>
          </a:p>
          <a:p>
            <a:pPr indent="171450">
              <a:lnSpc>
                <a:spcPct val="125000"/>
              </a:lnSpc>
            </a:pPr>
            <a:r>
              <a:rPr lang="en-US" altLang="zh-CN" sz="1800" b="1" dirty="0">
                <a:latin typeface="微软雅黑" pitchFamily="34" charset="-122"/>
                <a:ea typeface="微软雅黑" pitchFamily="34" charset="-122"/>
              </a:rPr>
              <a:t>}</a:t>
            </a:r>
          </a:p>
        </p:txBody>
      </p:sp>
      <p:sp>
        <p:nvSpPr>
          <p:cNvPr id="6" name="Rectangle 4"/>
          <p:cNvSpPr>
            <a:spLocks noChangeArrowheads="1"/>
          </p:cNvSpPr>
          <p:nvPr/>
        </p:nvSpPr>
        <p:spPr bwMode="auto">
          <a:xfrm>
            <a:off x="234950" y="3822068"/>
            <a:ext cx="4941888" cy="1791965"/>
          </a:xfrm>
          <a:prstGeom prst="rect">
            <a:avLst/>
          </a:prstGeom>
          <a:noFill/>
          <a:ln w="9525">
            <a:solidFill>
              <a:schemeClr val="tx1"/>
            </a:solidFill>
            <a:miter lim="800000"/>
            <a:headEnd/>
            <a:tailEnd/>
          </a:ln>
          <a:effectLst/>
        </p:spPr>
        <p:txBody>
          <a:bodyPr anchor="ctr">
            <a:spAutoFit/>
          </a:bodyPr>
          <a:lstStyle/>
          <a:p>
            <a:pPr indent="171450">
              <a:lnSpc>
                <a:spcPct val="125000"/>
              </a:lnSpc>
            </a:pPr>
            <a:r>
              <a:rPr lang="en-US" altLang="zh-CN" sz="1800" dirty="0">
                <a:latin typeface="微软雅黑" pitchFamily="34" charset="-122"/>
                <a:ea typeface="微软雅黑" pitchFamily="34" charset="-122"/>
              </a:rPr>
              <a:t># include &lt;</a:t>
            </a:r>
            <a:r>
              <a:rPr lang="en-US" altLang="zh-CN" sz="1800" dirty="0" err="1">
                <a:latin typeface="微软雅黑" pitchFamily="34" charset="-122"/>
                <a:ea typeface="微软雅黑" pitchFamily="34" charset="-122"/>
              </a:rPr>
              <a:t>stdio.h</a:t>
            </a:r>
            <a:r>
              <a:rPr lang="en-US" altLang="zh-CN" sz="1800" dirty="0">
                <a:latin typeface="微软雅黑" pitchFamily="34" charset="-122"/>
                <a:ea typeface="微软雅黑" pitchFamily="34" charset="-122"/>
              </a:rPr>
              <a:t>&gt;</a:t>
            </a:r>
          </a:p>
          <a:p>
            <a:pPr indent="171450">
              <a:lnSpc>
                <a:spcPct val="125000"/>
              </a:lnSpc>
            </a:pPr>
            <a:r>
              <a:rPr lang="en-US" altLang="zh-CN" sz="1800" dirty="0">
                <a:latin typeface="微软雅黑" pitchFamily="34" charset="-122"/>
                <a:ea typeface="微软雅黑" pitchFamily="34" charset="-122"/>
              </a:rPr>
              <a:t>void myfunc2() </a:t>
            </a:r>
          </a:p>
          <a:p>
            <a:pPr indent="171450">
              <a:lnSpc>
                <a:spcPct val="125000"/>
              </a:lnSpc>
            </a:pPr>
            <a:r>
              <a:rPr lang="en-US" altLang="zh-CN" sz="1800" dirty="0">
                <a:latin typeface="微软雅黑" pitchFamily="34" charset="-122"/>
                <a:ea typeface="微软雅黑" pitchFamily="34" charset="-122"/>
              </a:rPr>
              <a:t>{  </a:t>
            </a:r>
          </a:p>
          <a:p>
            <a:pPr indent="171450">
              <a:lnSpc>
                <a:spcPct val="125000"/>
              </a:lnSpc>
            </a:pPr>
            <a:r>
              <a:rPr lang="en-US" altLang="zh-CN" sz="1800" dirty="0">
                <a:latin typeface="微软雅黑" pitchFamily="34" charset="-122"/>
                <a:ea typeface="微软雅黑" pitchFamily="34" charset="-122"/>
              </a:rPr>
              <a:t>     </a:t>
            </a:r>
            <a:r>
              <a:rPr lang="en-US" altLang="zh-CN" sz="1800" dirty="0" err="1">
                <a:latin typeface="微软雅黑" pitchFamily="34" charset="-122"/>
                <a:ea typeface="微软雅黑" pitchFamily="34" charset="-122"/>
              </a:rPr>
              <a:t>printf</a:t>
            </a:r>
            <a:r>
              <a:rPr lang="en-US" altLang="zh-CN" sz="1800" dirty="0">
                <a:latin typeface="微软雅黑" pitchFamily="34" charset="-122"/>
                <a:ea typeface="微软雅黑" pitchFamily="34" charset="-122"/>
              </a:rPr>
              <a:t>("%</a:t>
            </a:r>
            <a:r>
              <a:rPr lang="en-US" altLang="zh-CN" sz="1800" dirty="0" err="1">
                <a:latin typeface="微软雅黑" pitchFamily="34" charset="-122"/>
                <a:ea typeface="微软雅黑" pitchFamily="34" charset="-122"/>
              </a:rPr>
              <a:t>s","This</a:t>
            </a:r>
            <a:r>
              <a:rPr lang="en-US" altLang="zh-CN" sz="1800" dirty="0">
                <a:latin typeface="微软雅黑" pitchFamily="34" charset="-122"/>
                <a:ea typeface="微软雅黑" pitchFamily="34" charset="-122"/>
              </a:rPr>
              <a:t> is myfunc2\n"); </a:t>
            </a:r>
          </a:p>
          <a:p>
            <a:pPr indent="171450">
              <a:lnSpc>
                <a:spcPct val="125000"/>
              </a:lnSpc>
            </a:pPr>
            <a:r>
              <a:rPr lang="en-US" altLang="zh-CN" sz="1800" dirty="0">
                <a:latin typeface="微软雅黑" pitchFamily="34" charset="-122"/>
                <a:ea typeface="微软雅黑" pitchFamily="34" charset="-122"/>
              </a:rPr>
              <a:t>}</a:t>
            </a:r>
          </a:p>
        </p:txBody>
      </p:sp>
      <p:sp>
        <p:nvSpPr>
          <p:cNvPr id="7" name="Rectangle 5"/>
          <p:cNvSpPr>
            <a:spLocks noChangeArrowheads="1"/>
          </p:cNvSpPr>
          <p:nvPr/>
        </p:nvSpPr>
        <p:spPr bwMode="auto">
          <a:xfrm>
            <a:off x="207963" y="5741988"/>
            <a:ext cx="7781925" cy="895350"/>
          </a:xfrm>
          <a:prstGeom prst="rect">
            <a:avLst/>
          </a:prstGeom>
          <a:noFill/>
          <a:ln w="9525">
            <a:noFill/>
            <a:miter lim="800000"/>
            <a:headEnd/>
            <a:tailEnd/>
          </a:ln>
          <a:effectLst/>
        </p:spPr>
        <p:txBody>
          <a:bodyPr wrap="none" anchor="ctr">
            <a:spAutoFit/>
          </a:bodyPr>
          <a:lstStyle/>
          <a:p>
            <a:pPr indent="266700">
              <a:lnSpc>
                <a:spcPct val="120000"/>
              </a:lnSpc>
            </a:pPr>
            <a:r>
              <a:rPr lang="en-US" altLang="zh-CN" sz="2200" b="1">
                <a:solidFill>
                  <a:srgbClr val="CC3300"/>
                </a:solidFill>
                <a:latin typeface="微软雅黑" pitchFamily="34" charset="-122"/>
                <a:ea typeface="微软雅黑" pitchFamily="34" charset="-122"/>
              </a:rPr>
              <a:t>gcc –c myproc1.c myproc2.c</a:t>
            </a:r>
          </a:p>
          <a:p>
            <a:pPr indent="266700">
              <a:lnSpc>
                <a:spcPct val="120000"/>
              </a:lnSpc>
            </a:pPr>
            <a:r>
              <a:rPr lang="en-US" altLang="zh-CN" sz="2200" b="1">
                <a:solidFill>
                  <a:srgbClr val="CC3300"/>
                </a:solidFill>
                <a:latin typeface="微软雅黑" pitchFamily="34" charset="-122"/>
                <a:ea typeface="微软雅黑" pitchFamily="34" charset="-122"/>
              </a:rPr>
              <a:t>gcc –shared –f</a:t>
            </a:r>
            <a:r>
              <a:rPr lang="en-US" altLang="zh-CN" sz="2200" b="1">
                <a:solidFill>
                  <a:srgbClr val="FF0000"/>
                </a:solidFill>
                <a:latin typeface="微软雅黑" pitchFamily="34" charset="-122"/>
                <a:ea typeface="微软雅黑" pitchFamily="34" charset="-122"/>
              </a:rPr>
              <a:t>PIC</a:t>
            </a:r>
            <a:r>
              <a:rPr lang="en-US" altLang="zh-CN" sz="2200" b="1">
                <a:solidFill>
                  <a:srgbClr val="CC3300"/>
                </a:solidFill>
                <a:latin typeface="微软雅黑" pitchFamily="34" charset="-122"/>
                <a:ea typeface="微软雅黑" pitchFamily="34" charset="-122"/>
              </a:rPr>
              <a:t> –o </a:t>
            </a:r>
            <a:r>
              <a:rPr lang="en-US" altLang="zh-CN" sz="2200" b="1">
                <a:solidFill>
                  <a:srgbClr val="3333CC"/>
                </a:solidFill>
                <a:latin typeface="微软雅黑" pitchFamily="34" charset="-122"/>
                <a:ea typeface="微软雅黑" pitchFamily="34" charset="-122"/>
              </a:rPr>
              <a:t>mylib.so</a:t>
            </a:r>
            <a:r>
              <a:rPr lang="en-US" altLang="zh-CN" sz="2200" b="1">
                <a:solidFill>
                  <a:srgbClr val="CC3300"/>
                </a:solidFill>
                <a:latin typeface="微软雅黑" pitchFamily="34" charset="-122"/>
                <a:ea typeface="微软雅黑" pitchFamily="34" charset="-122"/>
              </a:rPr>
              <a:t> myproc1.o myproc2.o</a:t>
            </a:r>
            <a:endParaRPr lang="zh-CN" altLang="en-US" sz="2200" b="1">
              <a:solidFill>
                <a:srgbClr val="CC3300"/>
              </a:solidFill>
              <a:latin typeface="微软雅黑" pitchFamily="34" charset="-122"/>
              <a:ea typeface="微软雅黑" pitchFamily="34" charset="-122"/>
            </a:endParaRPr>
          </a:p>
        </p:txBody>
      </p:sp>
      <p:sp>
        <p:nvSpPr>
          <p:cNvPr id="8" name="Rectangle 4"/>
          <p:cNvSpPr>
            <a:spLocks noChangeArrowheads="1"/>
          </p:cNvSpPr>
          <p:nvPr/>
        </p:nvSpPr>
        <p:spPr bwMode="auto">
          <a:xfrm>
            <a:off x="311150" y="842963"/>
            <a:ext cx="1782763"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myproc1.c</a:t>
            </a:r>
          </a:p>
        </p:txBody>
      </p:sp>
      <p:sp>
        <p:nvSpPr>
          <p:cNvPr id="9" name="Rectangle 4"/>
          <p:cNvSpPr>
            <a:spLocks noChangeArrowheads="1"/>
          </p:cNvSpPr>
          <p:nvPr/>
        </p:nvSpPr>
        <p:spPr bwMode="auto">
          <a:xfrm>
            <a:off x="246063" y="3395663"/>
            <a:ext cx="1782762" cy="460375"/>
          </a:xfrm>
          <a:prstGeom prst="rect">
            <a:avLst/>
          </a:prstGeom>
          <a:noFill/>
          <a:ln w="3175">
            <a:solidFill>
              <a:schemeClr val="bg1"/>
            </a:solidFill>
            <a:miter lim="800000"/>
            <a:headEnd/>
            <a:tailEnd/>
          </a:ln>
        </p:spPr>
        <p:txBody>
          <a:bodyPr wrap="none">
            <a:spAutoFit/>
          </a:bodyPr>
          <a:lstStyle/>
          <a:p>
            <a:pPr eaLnBrk="0" hangingPunct="0"/>
            <a:r>
              <a:rPr lang="en-US" altLang="zh-CN" sz="2400" b="1">
                <a:solidFill>
                  <a:srgbClr val="3366FF"/>
                </a:solidFill>
                <a:latin typeface="微软雅黑" pitchFamily="34" charset="-122"/>
                <a:ea typeface="微软雅黑" pitchFamily="34" charset="-122"/>
                <a:cs typeface="Courier New" pitchFamily="49" charset="0"/>
              </a:rPr>
              <a:t>myproc2.c</a:t>
            </a:r>
          </a:p>
        </p:txBody>
      </p:sp>
      <p:sp>
        <p:nvSpPr>
          <p:cNvPr id="10" name="Text Box 8"/>
          <p:cNvSpPr txBox="1">
            <a:spLocks noChangeArrowheads="1"/>
          </p:cNvSpPr>
          <p:nvPr/>
        </p:nvSpPr>
        <p:spPr bwMode="auto">
          <a:xfrm>
            <a:off x="6908800" y="2322513"/>
            <a:ext cx="1566863" cy="366712"/>
          </a:xfrm>
          <a:prstGeom prst="rect">
            <a:avLst/>
          </a:prstGeom>
          <a:noFill/>
          <a:ln w="9525">
            <a:noFill/>
            <a:miter lim="800000"/>
            <a:headEnd/>
            <a:tailEnd/>
          </a:ln>
          <a:effectLst/>
        </p:spPr>
        <p:txBody>
          <a:bodyPr>
            <a:spAutoFit/>
          </a:bodyPr>
          <a:lstStyle/>
          <a:p>
            <a:pPr>
              <a:spcBef>
                <a:spcPct val="50000"/>
              </a:spcBef>
            </a:pPr>
            <a:endParaRPr lang="zh-CN" altLang="en-US"/>
          </a:p>
        </p:txBody>
      </p:sp>
      <p:grpSp>
        <p:nvGrpSpPr>
          <p:cNvPr id="11" name="Group 14"/>
          <p:cNvGrpSpPr>
            <a:grpSpLocks/>
          </p:cNvGrpSpPr>
          <p:nvPr/>
        </p:nvGrpSpPr>
        <p:grpSpPr bwMode="auto">
          <a:xfrm>
            <a:off x="4724400" y="901700"/>
            <a:ext cx="4348163" cy="890588"/>
            <a:chOff x="2976" y="568"/>
            <a:chExt cx="2739" cy="561"/>
          </a:xfrm>
        </p:grpSpPr>
        <p:sp>
          <p:nvSpPr>
            <p:cNvPr id="12" name="Rectangle 9"/>
            <p:cNvSpPr>
              <a:spLocks noChangeArrowheads="1"/>
            </p:cNvSpPr>
            <p:nvPr/>
          </p:nvSpPr>
          <p:spPr bwMode="auto">
            <a:xfrm>
              <a:off x="2976" y="568"/>
              <a:ext cx="2739" cy="250"/>
            </a:xfrm>
            <a:prstGeom prst="rect">
              <a:avLst/>
            </a:prstGeom>
            <a:noFill/>
            <a:ln w="9525">
              <a:noFill/>
              <a:miter lim="800000"/>
              <a:headEnd/>
              <a:tailEnd/>
            </a:ln>
            <a:effectLst/>
          </p:spPr>
          <p:txBody>
            <a:bodyPr wrap="none">
              <a:spAutoFit/>
            </a:bodyPr>
            <a:lstStyle/>
            <a:p>
              <a:r>
                <a:rPr lang="en-US" altLang="zh-CN" sz="2000" b="1">
                  <a:solidFill>
                    <a:srgbClr val="FF0000"/>
                  </a:solidFill>
                  <a:latin typeface="微软雅黑" pitchFamily="34" charset="-122"/>
                  <a:ea typeface="微软雅黑" pitchFamily="34" charset="-122"/>
                </a:rPr>
                <a:t>PIC</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Position Independent Code</a:t>
              </a:r>
              <a:endParaRPr lang="zh-CN" altLang="en-US" sz="2000" b="1">
                <a:solidFill>
                  <a:srgbClr val="FF0000"/>
                </a:solidFill>
                <a:latin typeface="微软雅黑" pitchFamily="34" charset="-122"/>
                <a:ea typeface="微软雅黑" pitchFamily="34" charset="-122"/>
              </a:endParaRPr>
            </a:p>
          </p:txBody>
        </p:sp>
        <p:sp>
          <p:nvSpPr>
            <p:cNvPr id="13" name="Text Box 10"/>
            <p:cNvSpPr txBox="1">
              <a:spLocks noChangeArrowheads="1"/>
            </p:cNvSpPr>
            <p:nvPr/>
          </p:nvSpPr>
          <p:spPr bwMode="auto">
            <a:xfrm>
              <a:off x="3474" y="860"/>
              <a:ext cx="1911" cy="269"/>
            </a:xfrm>
            <a:prstGeom prst="rect">
              <a:avLst/>
            </a:prstGeom>
            <a:noFill/>
            <a:ln w="9525">
              <a:noFill/>
              <a:miter lim="800000"/>
              <a:headEnd/>
              <a:tailEnd/>
            </a:ln>
            <a:effectLst/>
          </p:spPr>
          <p:txBody>
            <a:bodyPr>
              <a:spAutoFit/>
            </a:bodyPr>
            <a:lstStyle/>
            <a:p>
              <a:pPr>
                <a:spcBef>
                  <a:spcPct val="50000"/>
                </a:spcBef>
              </a:pPr>
              <a:r>
                <a:rPr lang="zh-CN" altLang="en-US" sz="2200" b="1">
                  <a:ea typeface="微软雅黑" pitchFamily="34" charset="-122"/>
                </a:rPr>
                <a:t>位置无关代码</a:t>
              </a:r>
            </a:p>
          </p:txBody>
        </p:sp>
      </p:grpSp>
      <p:grpSp>
        <p:nvGrpSpPr>
          <p:cNvPr id="14" name="Group 17"/>
          <p:cNvGrpSpPr>
            <a:grpSpLocks/>
          </p:cNvGrpSpPr>
          <p:nvPr/>
        </p:nvGrpSpPr>
        <p:grpSpPr bwMode="auto">
          <a:xfrm>
            <a:off x="3092450" y="5661025"/>
            <a:ext cx="5514975" cy="608013"/>
            <a:chOff x="1948" y="3575"/>
            <a:chExt cx="3474" cy="383"/>
          </a:xfrm>
        </p:grpSpPr>
        <p:sp>
          <p:nvSpPr>
            <p:cNvPr id="15" name="Line 11"/>
            <p:cNvSpPr>
              <a:spLocks noChangeShapeType="1"/>
            </p:cNvSpPr>
            <p:nvPr/>
          </p:nvSpPr>
          <p:spPr bwMode="auto">
            <a:xfrm flipH="1">
              <a:off x="1948" y="3729"/>
              <a:ext cx="1301" cy="229"/>
            </a:xfrm>
            <a:prstGeom prst="line">
              <a:avLst/>
            </a:prstGeom>
            <a:noFill/>
            <a:ln w="28575">
              <a:solidFill>
                <a:schemeClr val="tx1"/>
              </a:solidFill>
              <a:round/>
              <a:headEnd/>
              <a:tailEnd type="triangle" w="med" len="med"/>
            </a:ln>
            <a:effectLst/>
          </p:spPr>
          <p:txBody>
            <a:bodyPr/>
            <a:lstStyle/>
            <a:p>
              <a:endParaRPr lang="zh-CN" altLang="en-US"/>
            </a:p>
          </p:txBody>
        </p:sp>
        <p:sp>
          <p:nvSpPr>
            <p:cNvPr id="16" name="Text Box 12"/>
            <p:cNvSpPr txBox="1">
              <a:spLocks noChangeArrowheads="1"/>
            </p:cNvSpPr>
            <p:nvPr/>
          </p:nvSpPr>
          <p:spPr bwMode="auto">
            <a:xfrm>
              <a:off x="2641" y="3575"/>
              <a:ext cx="2781" cy="250"/>
            </a:xfrm>
            <a:prstGeom prst="rect">
              <a:avLst/>
            </a:prstGeom>
            <a:noFill/>
            <a:ln w="9525">
              <a:noFill/>
              <a:miter lim="800000"/>
              <a:headEnd/>
              <a:tailEnd/>
            </a:ln>
            <a:effectLst/>
          </p:spPr>
          <p:txBody>
            <a:bodyPr>
              <a:spAutoFit/>
            </a:bodyPr>
            <a:lstStyle/>
            <a:p>
              <a:pPr>
                <a:spcBef>
                  <a:spcPct val="50000"/>
                </a:spcBef>
              </a:pPr>
              <a:r>
                <a:rPr lang="zh-CN" altLang="en-US" sz="2000" b="1">
                  <a:ea typeface="微软雅黑" pitchFamily="34" charset="-122"/>
                </a:rPr>
                <a:t>             位置无关的共享代码库文件</a:t>
              </a:r>
            </a:p>
          </p:txBody>
        </p:sp>
      </p:grpSp>
      <p:sp>
        <p:nvSpPr>
          <p:cNvPr id="17" name="Rectangle 13"/>
          <p:cNvSpPr>
            <a:spLocks noChangeArrowheads="1"/>
          </p:cNvSpPr>
          <p:nvPr/>
        </p:nvSpPr>
        <p:spPr bwMode="auto">
          <a:xfrm>
            <a:off x="1089025" y="6270625"/>
            <a:ext cx="2032000" cy="319088"/>
          </a:xfrm>
          <a:prstGeom prst="rect">
            <a:avLst/>
          </a:prstGeom>
          <a:solidFill>
            <a:schemeClr val="accent2">
              <a:alpha val="8000"/>
            </a:schemeClr>
          </a:solidFill>
          <a:ln w="9525">
            <a:solidFill>
              <a:schemeClr val="tx1"/>
            </a:solidFill>
            <a:miter lim="800000"/>
            <a:headEnd/>
            <a:tailEnd/>
          </a:ln>
          <a:effectLst/>
        </p:spPr>
        <p:txBody>
          <a:bodyPr wrap="none" anchor="ctr"/>
          <a:lstStyle/>
          <a:p>
            <a:endParaRPr lang="zh-CN" altLang="en-US"/>
          </a:p>
        </p:txBody>
      </p:sp>
      <p:sp>
        <p:nvSpPr>
          <p:cNvPr id="18" name="Text Box 16"/>
          <p:cNvSpPr txBox="1">
            <a:spLocks noChangeArrowheads="1"/>
          </p:cNvSpPr>
          <p:nvPr/>
        </p:nvSpPr>
        <p:spPr bwMode="auto">
          <a:xfrm>
            <a:off x="5573713" y="1857375"/>
            <a:ext cx="3105150" cy="1935163"/>
          </a:xfrm>
          <a:prstGeom prst="rect">
            <a:avLst/>
          </a:prstGeom>
          <a:noFill/>
          <a:ln w="9525">
            <a:noFill/>
            <a:miter lim="800000"/>
            <a:headEnd/>
            <a:tailEnd/>
          </a:ln>
          <a:effectLst/>
        </p:spPr>
        <p:txBody>
          <a:bodyPr>
            <a:spAutoFit/>
          </a:bodyPr>
          <a:lstStyle/>
          <a:p>
            <a:pPr>
              <a:spcBef>
                <a:spcPct val="50000"/>
              </a:spcBef>
            </a:pPr>
            <a:r>
              <a:rPr lang="en-US" altLang="zh-CN" sz="2200" b="1">
                <a:solidFill>
                  <a:schemeClr val="accent2"/>
                </a:solidFill>
                <a:latin typeface="微软雅黑" pitchFamily="34" charset="-122"/>
                <a:ea typeface="微软雅黑" pitchFamily="34" charset="-122"/>
              </a:rPr>
              <a:t>1</a:t>
            </a:r>
            <a:r>
              <a:rPr lang="zh-CN" altLang="en-US" sz="2200" b="1">
                <a:solidFill>
                  <a:schemeClr val="accent2"/>
                </a:solidFill>
                <a:latin typeface="微软雅黑" pitchFamily="34" charset="-122"/>
                <a:ea typeface="微软雅黑" pitchFamily="34" charset="-122"/>
              </a:rPr>
              <a:t>）保证共享库代码的位置可以是不确定的</a:t>
            </a:r>
          </a:p>
          <a:p>
            <a:pPr>
              <a:spcBef>
                <a:spcPct val="50000"/>
              </a:spcBef>
            </a:pPr>
            <a:r>
              <a:rPr lang="en-US" altLang="zh-CN" sz="2200" b="1">
                <a:solidFill>
                  <a:schemeClr val="accent2"/>
                </a:solidFill>
                <a:latin typeface="微软雅黑" pitchFamily="34" charset="-122"/>
                <a:ea typeface="微软雅黑" pitchFamily="34" charset="-122"/>
              </a:rPr>
              <a:t>2</a:t>
            </a:r>
            <a:r>
              <a:rPr lang="zh-CN" altLang="en-US" sz="2200" b="1">
                <a:solidFill>
                  <a:schemeClr val="accent2"/>
                </a:solidFill>
                <a:latin typeface="微软雅黑" pitchFamily="34" charset="-122"/>
                <a:ea typeface="微软雅黑" pitchFamily="34" charset="-122"/>
              </a:rPr>
              <a:t>）即使共享库代码的长度发生变化，要不会影响调用它的程序</a:t>
            </a:r>
          </a:p>
        </p:txBody>
      </p:sp>
      <p:sp>
        <p:nvSpPr>
          <p:cNvPr id="19" name="Line 18"/>
          <p:cNvSpPr>
            <a:spLocks noChangeShapeType="1"/>
          </p:cNvSpPr>
          <p:nvPr/>
        </p:nvSpPr>
        <p:spPr bwMode="auto">
          <a:xfrm flipH="1">
            <a:off x="4441825" y="5994400"/>
            <a:ext cx="2365375" cy="333375"/>
          </a:xfrm>
          <a:prstGeom prst="line">
            <a:avLst/>
          </a:prstGeom>
          <a:noFill/>
          <a:ln w="28575">
            <a:solidFill>
              <a:schemeClr val="tx1"/>
            </a:solidFill>
            <a:round/>
            <a:headEnd/>
            <a:tailEnd type="triangle" w="med" len="med"/>
          </a:ln>
          <a:effectLst/>
        </p:spPr>
        <p:txBody>
          <a:bodyPr/>
          <a:lstStyle/>
          <a:p>
            <a:endParaRPr lang="zh-CN" altLang="en-US"/>
          </a:p>
        </p:txBody>
      </p:sp>
    </p:spTree>
    <p:extLst>
      <p:ext uri="{BB962C8B-B14F-4D97-AF65-F5344CB8AC3E}">
        <p14:creationId xmlns:p14="http://schemas.microsoft.com/office/powerpoint/2010/main" val="166906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blinds(horizontal)">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xEl>
                                              <p:pRg st="1" end="1"/>
                                            </p:txEl>
                                          </p:spTgt>
                                        </p:tgtEl>
                                        <p:attrNameLst>
                                          <p:attrName>style.visibility</p:attrName>
                                        </p:attrNameLst>
                                      </p:cBhvr>
                                      <p:to>
                                        <p:strVal val="visible"/>
                                      </p:to>
                                    </p:set>
                                    <p:animEffect transition="in" filter="blinds(horizontal)">
                                      <p:cBhvr>
                                        <p:cTn id="32"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17"/>
          <p:cNvPicPr>
            <a:picLocks noChangeAspect="1" noChangeArrowheads="1"/>
          </p:cNvPicPr>
          <p:nvPr/>
        </p:nvPicPr>
        <p:blipFill>
          <a:blip r:embed="rId2"/>
          <a:srcRect/>
          <a:stretch>
            <a:fillRect/>
          </a:stretch>
        </p:blipFill>
        <p:spPr bwMode="auto">
          <a:xfrm>
            <a:off x="4475163" y="71438"/>
            <a:ext cx="4668837" cy="6511925"/>
          </a:xfrm>
          <a:prstGeom prst="rect">
            <a:avLst/>
          </a:prstGeom>
          <a:noFill/>
        </p:spPr>
      </p:pic>
      <p:sp>
        <p:nvSpPr>
          <p:cNvPr id="27" name="Rectangle 2"/>
          <p:cNvSpPr>
            <a:spLocks noGrp="1" noChangeArrowheads="1"/>
          </p:cNvSpPr>
          <p:nvPr>
            <p:ph type="title"/>
          </p:nvPr>
        </p:nvSpPr>
        <p:spPr bwMode="auto">
          <a:xfrm>
            <a:off x="228600" y="200025"/>
            <a:ext cx="4543425"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加载时动态链接 </a:t>
            </a:r>
          </a:p>
        </p:txBody>
      </p:sp>
      <p:sp>
        <p:nvSpPr>
          <p:cNvPr id="28" name="Rectangle 3"/>
          <p:cNvSpPr>
            <a:spLocks noChangeArrowheads="1"/>
          </p:cNvSpPr>
          <p:nvPr/>
        </p:nvSpPr>
        <p:spPr bwMode="auto">
          <a:xfrm>
            <a:off x="236538" y="2343150"/>
            <a:ext cx="3024187" cy="1835150"/>
          </a:xfrm>
          <a:prstGeom prst="rect">
            <a:avLst/>
          </a:prstGeom>
          <a:noFill/>
          <a:ln w="9525">
            <a:solidFill>
              <a:srgbClr val="000000"/>
            </a:solidFill>
            <a:miter lim="800000"/>
            <a:headEnd/>
            <a:tailEnd/>
          </a:ln>
          <a:effectLst/>
        </p:spPr>
        <p:txBody>
          <a:bodyPr anchor="ctr">
            <a:spAutoFit/>
          </a:bodyPr>
          <a:lstStyle/>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void myfunc1(viod);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int main()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myfunc1();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return 0; </a:t>
            </a:r>
          </a:p>
          <a:p>
            <a:pPr marL="0" marR="0" lvl="0" indent="266700" defTabSz="914400" eaLnBrk="1" fontAlgn="auto" latinLnBrk="0" hangingPunct="1">
              <a:lnSpc>
                <a:spcPct val="100000"/>
              </a:lnSpc>
              <a:spcBef>
                <a:spcPts val="0"/>
              </a:spcBef>
              <a:spcAft>
                <a:spcPts val="0"/>
              </a:spcAft>
              <a:buClrTx/>
              <a:buSzTx/>
              <a:buFontTx/>
              <a:buNone/>
              <a:tabLst/>
              <a:defRPr/>
            </a:pPr>
            <a:r>
              <a:rPr kumimoji="0" lang="en-US" altLang="zh-CN" sz="1900" b="1" i="0" u="none" strike="noStrike" kern="0" cap="none" spc="0" normalizeH="0" baseline="0" noProof="0">
                <a:ln>
                  <a:noFill/>
                </a:ln>
                <a:solidFill>
                  <a:srgbClr val="3366FF"/>
                </a:solidFill>
                <a:effectLst/>
                <a:uLnTx/>
                <a:uFillTx/>
                <a:latin typeface="微软雅黑" pitchFamily="34" charset="-122"/>
                <a:ea typeface="微软雅黑" pitchFamily="34" charset="-122"/>
              </a:rPr>
              <a:t>} </a:t>
            </a:r>
          </a:p>
        </p:txBody>
      </p:sp>
      <p:sp>
        <p:nvSpPr>
          <p:cNvPr id="29" name="Text Box 4"/>
          <p:cNvSpPr txBox="1">
            <a:spLocks noChangeArrowheads="1"/>
          </p:cNvSpPr>
          <p:nvPr/>
        </p:nvSpPr>
        <p:spPr bwMode="auto">
          <a:xfrm>
            <a:off x="992188" y="1962150"/>
            <a:ext cx="1450975"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main.c</a:t>
            </a:r>
          </a:p>
        </p:txBody>
      </p:sp>
      <p:sp>
        <p:nvSpPr>
          <p:cNvPr id="30" name="Text Box 5"/>
          <p:cNvSpPr txBox="1">
            <a:spLocks noChangeArrowheads="1"/>
          </p:cNvSpPr>
          <p:nvPr/>
        </p:nvSpPr>
        <p:spPr bwMode="auto">
          <a:xfrm>
            <a:off x="0" y="1643063"/>
            <a:ext cx="5094288" cy="3968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A6A0A"/>
                </a:solidFill>
                <a:latin typeface="微软雅黑" pitchFamily="34" charset="-122"/>
                <a:ea typeface="微软雅黑" pitchFamily="34" charset="-122"/>
              </a:rPr>
              <a:t>调用关系：</a:t>
            </a:r>
            <a:r>
              <a:rPr lang="en-US" altLang="zh-CN" sz="2000" b="1">
                <a:solidFill>
                  <a:srgbClr val="0A6A0A"/>
                </a:solidFill>
                <a:latin typeface="微软雅黑" pitchFamily="34" charset="-122"/>
                <a:ea typeface="微软雅黑" pitchFamily="34" charset="-122"/>
              </a:rPr>
              <a:t>main</a:t>
            </a:r>
            <a:r>
              <a:rPr lang="en-US" altLang="zh-CN" sz="2000" b="1">
                <a:solidFill>
                  <a:srgbClr val="0A6A0A"/>
                </a:solidFill>
                <a:latin typeface="微软雅黑" pitchFamily="34" charset="-122"/>
                <a:ea typeface="微软雅黑" pitchFamily="34" charset="-122"/>
                <a:cs typeface="Arial" pitchFamily="34" charset="0"/>
              </a:rPr>
              <a:t>→myfunc1</a:t>
            </a:r>
            <a:r>
              <a:rPr lang="en-US" altLang="zh-CN" sz="2000" b="1">
                <a:solidFill>
                  <a:srgbClr val="0A6A0A"/>
                </a:solidFill>
                <a:latin typeface="微软雅黑" pitchFamily="34" charset="-122"/>
                <a:ea typeface="微软雅黑" pitchFamily="34" charset="-122"/>
              </a:rPr>
              <a:t>→printf</a:t>
            </a:r>
            <a:endParaRPr lang="zh-CN" altLang="en-US" sz="2000" b="1">
              <a:solidFill>
                <a:srgbClr val="0A6A0A"/>
              </a:solidFill>
              <a:latin typeface="微软雅黑" pitchFamily="34" charset="-122"/>
              <a:ea typeface="微软雅黑" pitchFamily="34" charset="-122"/>
            </a:endParaRPr>
          </a:p>
        </p:txBody>
      </p:sp>
      <p:sp>
        <p:nvSpPr>
          <p:cNvPr id="31" name="Rectangle 6"/>
          <p:cNvSpPr>
            <a:spLocks noChangeArrowheads="1"/>
          </p:cNvSpPr>
          <p:nvPr/>
        </p:nvSpPr>
        <p:spPr bwMode="auto">
          <a:xfrm>
            <a:off x="0" y="844550"/>
            <a:ext cx="5210175" cy="701675"/>
          </a:xfrm>
          <a:prstGeom prst="rect">
            <a:avLst/>
          </a:prstGeom>
          <a:noFill/>
          <a:ln w="9525">
            <a:noFill/>
            <a:miter lim="800000"/>
            <a:headEnd/>
            <a:tailEnd/>
          </a:ln>
          <a:effectLst/>
        </p:spPr>
        <p:txBody>
          <a:bodyPr>
            <a:spAutoFit/>
          </a:bodyPr>
          <a:lstStyle/>
          <a:p>
            <a:r>
              <a:rPr lang="en-US" altLang="zh-CN" sz="2000" b="1">
                <a:latin typeface="微软雅黑" pitchFamily="34" charset="-122"/>
                <a:ea typeface="微软雅黑" pitchFamily="34" charset="-122"/>
              </a:rPr>
              <a:t>gcc –c main.c </a:t>
            </a:r>
          </a:p>
          <a:p>
            <a:r>
              <a:rPr lang="en-US" altLang="zh-CN" sz="2000" b="1">
                <a:latin typeface="微软雅黑" pitchFamily="34" charset="-122"/>
                <a:ea typeface="微软雅黑" pitchFamily="34" charset="-122"/>
              </a:rPr>
              <a:t>gcc –o myproc main.o </a:t>
            </a:r>
            <a:r>
              <a:rPr lang="en-US" altLang="zh-CN" sz="2000" b="1">
                <a:solidFill>
                  <a:srgbClr val="FF0000"/>
                </a:solidFill>
                <a:latin typeface="微软雅黑" pitchFamily="34" charset="-122"/>
                <a:ea typeface="微软雅黑" pitchFamily="34" charset="-122"/>
              </a:rPr>
              <a:t>./mylib.so</a:t>
            </a:r>
          </a:p>
        </p:txBody>
      </p:sp>
      <p:sp>
        <p:nvSpPr>
          <p:cNvPr id="32" name="Text Box 10"/>
          <p:cNvSpPr txBox="1">
            <a:spLocks noChangeArrowheads="1"/>
          </p:cNvSpPr>
          <p:nvPr/>
        </p:nvSpPr>
        <p:spPr bwMode="auto">
          <a:xfrm>
            <a:off x="1903413" y="739775"/>
            <a:ext cx="2584450" cy="396875"/>
          </a:xfrm>
          <a:prstGeom prst="rect">
            <a:avLst/>
          </a:prstGeom>
          <a:noFill/>
          <a:ln w="9525">
            <a:noFill/>
            <a:miter lim="800000"/>
            <a:headEnd/>
            <a:tailEnd/>
          </a:ln>
          <a:effectLst/>
        </p:spPr>
        <p:txBody>
          <a:bodyPr>
            <a:spAutoFit/>
          </a:bodyPr>
          <a:lstStyle/>
          <a:p>
            <a:pPr>
              <a:spcBef>
                <a:spcPct val="50000"/>
              </a:spcBef>
            </a:pPr>
            <a:r>
              <a:rPr lang="en-US" altLang="zh-CN" sz="2000" b="1">
                <a:solidFill>
                  <a:srgbClr val="3366FF"/>
                </a:solidFill>
                <a:latin typeface="微软雅黑" pitchFamily="34" charset="-122"/>
                <a:ea typeface="微软雅黑" pitchFamily="34" charset="-122"/>
              </a:rPr>
              <a:t>libc.so</a:t>
            </a:r>
            <a:r>
              <a:rPr lang="zh-CN" altLang="en-US" sz="2000" b="1">
                <a:solidFill>
                  <a:srgbClr val="3366FF"/>
                </a:solidFill>
                <a:latin typeface="微软雅黑" pitchFamily="34" charset="-122"/>
                <a:ea typeface="微软雅黑" pitchFamily="34" charset="-122"/>
              </a:rPr>
              <a:t>无需明显指出</a:t>
            </a:r>
          </a:p>
        </p:txBody>
      </p:sp>
      <p:sp>
        <p:nvSpPr>
          <p:cNvPr id="33" name="Rectangle 13"/>
          <p:cNvSpPr>
            <a:spLocks noChangeArrowheads="1"/>
          </p:cNvSpPr>
          <p:nvPr/>
        </p:nvSpPr>
        <p:spPr bwMode="auto">
          <a:xfrm>
            <a:off x="4486275" y="725488"/>
            <a:ext cx="4614863" cy="2452687"/>
          </a:xfrm>
          <a:prstGeom prst="rect">
            <a:avLst/>
          </a:prstGeom>
          <a:solidFill>
            <a:srgbClr val="BBE0E3">
              <a:alpha val="24001"/>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4" name="Rectangle 14"/>
          <p:cNvSpPr>
            <a:spLocks noChangeArrowheads="1"/>
          </p:cNvSpPr>
          <p:nvPr/>
        </p:nvSpPr>
        <p:spPr bwMode="auto">
          <a:xfrm>
            <a:off x="4557713" y="3995738"/>
            <a:ext cx="4543425" cy="2005012"/>
          </a:xfrm>
          <a:prstGeom prst="rect">
            <a:avLst/>
          </a:prstGeom>
          <a:solidFill>
            <a:srgbClr val="FF0000">
              <a:alpha val="24001"/>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5" name="Rectangle 15"/>
          <p:cNvSpPr>
            <a:spLocks noChangeArrowheads="1"/>
          </p:cNvSpPr>
          <p:nvPr/>
        </p:nvSpPr>
        <p:spPr bwMode="auto">
          <a:xfrm>
            <a:off x="217488" y="4381500"/>
            <a:ext cx="4170362" cy="2314575"/>
          </a:xfrm>
          <a:prstGeom prst="rect">
            <a:avLst/>
          </a:prstGeom>
          <a:noFill/>
          <a:ln w="9525">
            <a:noFill/>
            <a:miter lim="800000"/>
            <a:headEnd/>
            <a:tailEnd/>
          </a:ln>
          <a:effectLst/>
        </p:spPr>
        <p:txBody>
          <a:bodyPr anchor="ctr">
            <a:spAutoFit/>
          </a:bodyPr>
          <a:lstStyle/>
          <a:p>
            <a:pPr marL="0" marR="0" lvl="0" indent="0" defTabSz="914400" eaLnBrk="0" fontAlgn="auto" latinLnBrk="0" hangingPunct="0">
              <a:lnSpc>
                <a:spcPct val="110000"/>
              </a:lnSpc>
              <a:spcBef>
                <a:spcPts val="0"/>
              </a:spcBef>
              <a:spcAft>
                <a:spcPts val="0"/>
              </a:spcAft>
              <a:buClrTx/>
              <a:buSzTx/>
              <a:buFontTx/>
              <a:buNone/>
              <a:tabLst/>
              <a:defRPr/>
            </a:pPr>
            <a:r>
              <a:rPr kumimoji="0" lang="zh-CN" altLang="en-US" sz="1900" b="1" i="0" u="none" strike="noStrike" kern="0" cap="none" spc="0" normalizeH="0" baseline="0" noProof="0">
                <a:ln>
                  <a:noFill/>
                </a:ln>
                <a:solidFill>
                  <a:srgbClr val="0A6A0A"/>
                </a:solidFill>
                <a:effectLst/>
                <a:uLnTx/>
                <a:uFillTx/>
                <a:latin typeface="微软雅黑" pitchFamily="34" charset="-122"/>
                <a:ea typeface="微软雅黑" pitchFamily="34" charset="-122"/>
              </a:rPr>
              <a:t>加载 </a:t>
            </a:r>
            <a:r>
              <a:rPr kumimoji="0" lang="en-US" altLang="zh-CN" sz="1900" b="1" i="0" u="none" strike="noStrike" kern="0" cap="none" spc="0" normalizeH="0" baseline="0" noProof="0">
                <a:ln>
                  <a:noFill/>
                </a:ln>
                <a:solidFill>
                  <a:srgbClr val="0A6A0A"/>
                </a:solidFill>
                <a:effectLst/>
                <a:uLnTx/>
                <a:uFillTx/>
                <a:latin typeface="微软雅黑" pitchFamily="34" charset="-122"/>
                <a:ea typeface="微软雅黑" pitchFamily="34" charset="-122"/>
              </a:rPr>
              <a:t>myproc </a:t>
            </a:r>
            <a:r>
              <a:rPr kumimoji="0" lang="zh-CN" altLang="en-US" sz="1900" b="1" i="0" u="none" strike="noStrike" kern="0" cap="none" spc="0" normalizeH="0" baseline="0" noProof="0">
                <a:ln>
                  <a:noFill/>
                </a:ln>
                <a:solidFill>
                  <a:srgbClr val="0A6A0A"/>
                </a:solidFill>
                <a:effectLst/>
                <a:uLnTx/>
                <a:uFillTx/>
                <a:latin typeface="微软雅黑" pitchFamily="34" charset="-122"/>
                <a:ea typeface="微软雅黑" pitchFamily="34" charset="-122"/>
              </a:rPr>
              <a:t>时，加载器发现</a:t>
            </a: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在其程序头表中有 </a:t>
            </a:r>
            <a:r>
              <a:rPr kumimoji="0" lang="en-US" altLang="zh-CN" sz="1900" b="1" i="0" u="none" strike="noStrike" kern="0" cap="none" spc="0" normalizeH="0" baseline="0" noProof="0">
                <a:ln>
                  <a:noFill/>
                </a:ln>
                <a:solidFill>
                  <a:srgbClr val="FF0000"/>
                </a:solidFill>
                <a:effectLst/>
                <a:uLnTx/>
                <a:uFillTx/>
                <a:latin typeface="微软雅黑" pitchFamily="34" charset="-122"/>
                <a:ea typeface="微软雅黑" pitchFamily="34" charset="-122"/>
              </a:rPr>
              <a:t>.interp </a:t>
            </a:r>
            <a:r>
              <a:rPr kumimoji="0" lang="zh-CN" altLang="en-US" sz="1900" b="1" i="0" u="none" strike="noStrike" kern="0" cap="none" spc="0" normalizeH="0" baseline="0" noProof="0">
                <a:ln>
                  <a:noFill/>
                </a:ln>
                <a:solidFill>
                  <a:srgbClr val="FF0000"/>
                </a:solidFill>
                <a:effectLst/>
                <a:uLnTx/>
                <a:uFillTx/>
                <a:latin typeface="微软雅黑" pitchFamily="34" charset="-122"/>
                <a:ea typeface="微软雅黑" pitchFamily="34" charset="-122"/>
              </a:rPr>
              <a:t>段，其中包含了动态链接器路径名 </a:t>
            </a:r>
            <a:r>
              <a:rPr kumimoji="0" lang="en-US" altLang="zh-CN" sz="1900" b="1" i="0" u="none" strike="noStrike" kern="0" cap="none" spc="0" normalizeH="0" baseline="0" noProof="0">
                <a:ln>
                  <a:noFill/>
                </a:ln>
                <a:solidFill>
                  <a:srgbClr val="FF0000"/>
                </a:solidFill>
                <a:effectLst/>
                <a:uLnTx/>
                <a:uFillTx/>
                <a:latin typeface="微软雅黑" pitchFamily="34" charset="-122"/>
                <a:ea typeface="微软雅黑" pitchFamily="34" charset="-122"/>
              </a:rPr>
              <a:t>ld-linux.so</a:t>
            </a:r>
            <a:r>
              <a:rPr kumimoji="0" lang="zh-CN" altLang="en-US" sz="1900" b="1" i="0" u="none" strike="noStrike" kern="0" cap="none" spc="0" normalizeH="0" baseline="0" noProof="0">
                <a:ln>
                  <a:noFill/>
                </a:ln>
                <a:solidFill>
                  <a:srgbClr val="0A6A0A"/>
                </a:solidFill>
                <a:effectLst/>
                <a:uLnTx/>
                <a:uFillTx/>
                <a:latin typeface="微软雅黑" pitchFamily="34" charset="-122"/>
                <a:ea typeface="微软雅黑" pitchFamily="34" charset="-122"/>
              </a:rPr>
              <a:t>，因而加载器根据指定路径加载并启动动态链接器运行。</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动态链接器完成相应的重定位工作后，再把控制权交给</a:t>
            </a:r>
            <a:r>
              <a:rPr kumimoji="0" lang="en-US" altLang="zh-CN"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myproc</a:t>
            </a:r>
            <a:r>
              <a:rPr kumimoji="0" lang="zh-CN" altLang="en-US" sz="1900" b="1"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，启动其第一条指令执行。</a:t>
            </a:r>
            <a:r>
              <a:rPr kumimoji="0" lang="zh-CN" altLang="en-US" sz="1900" b="0" i="0" u="none" strike="noStrike" kern="0" cap="none" spc="0" normalizeH="0" baseline="0" noProof="0">
                <a:ln>
                  <a:noFill/>
                </a:ln>
                <a:solidFill>
                  <a:sysClr val="windowText" lastClr="000000"/>
                </a:solidFill>
                <a:effectLst/>
                <a:uLnTx/>
                <a:uFillTx/>
              </a:rPr>
              <a:t> </a:t>
            </a:r>
          </a:p>
        </p:txBody>
      </p:sp>
      <p:sp>
        <p:nvSpPr>
          <p:cNvPr id="36" name="Line 16"/>
          <p:cNvSpPr>
            <a:spLocks noChangeShapeType="1"/>
          </p:cNvSpPr>
          <p:nvPr/>
        </p:nvSpPr>
        <p:spPr bwMode="auto">
          <a:xfrm flipV="1">
            <a:off x="1682750" y="3614738"/>
            <a:ext cx="3267075" cy="871537"/>
          </a:xfrm>
          <a:prstGeom prst="line">
            <a:avLst/>
          </a:prstGeom>
          <a:noFill/>
          <a:ln w="38100">
            <a:solidFill>
              <a:srgbClr val="0A6A0A"/>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3107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linds(horizontal)">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animBg="1"/>
      <p:bldP spid="34" grpId="0" animBg="1"/>
      <p:bldP spid="35" grpId="0"/>
      <p:bldP spid="3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bwMode="auto">
          <a:xfrm>
            <a:off x="457200" y="209550"/>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加载时动态链接</a:t>
            </a:r>
          </a:p>
        </p:txBody>
      </p:sp>
      <p:sp>
        <p:nvSpPr>
          <p:cNvPr id="9" name="Rectangle 3"/>
          <p:cNvSpPr txBox="1">
            <a:spLocks noChangeArrowheads="1"/>
          </p:cNvSpPr>
          <p:nvPr/>
        </p:nvSpPr>
        <p:spPr bwMode="auto">
          <a:xfrm>
            <a:off x="468313" y="992188"/>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mtClean="0">
                <a:latin typeface="微软雅黑" pitchFamily="34" charset="-122"/>
                <a:ea typeface="微软雅黑" pitchFamily="34" charset="-122"/>
              </a:rPr>
              <a:t>程序头表中有一个特殊的段：</a:t>
            </a:r>
            <a:r>
              <a:rPr lang="en-US" altLang="zh-CN" smtClean="0">
                <a:latin typeface="微软雅黑" pitchFamily="34" charset="-122"/>
                <a:ea typeface="微软雅黑" pitchFamily="34" charset="-122"/>
              </a:rPr>
              <a:t>INTERP</a:t>
            </a:r>
          </a:p>
          <a:p>
            <a:r>
              <a:rPr lang="zh-CN" altLang="en-US" smtClean="0">
                <a:latin typeface="微软雅黑" pitchFamily="34" charset="-122"/>
                <a:ea typeface="微软雅黑" pitchFamily="34" charset="-122"/>
              </a:rPr>
              <a:t>其中记录了动态链接器目录及文件名</a:t>
            </a:r>
            <a:r>
              <a:rPr lang="en-US" altLang="zh-CN" smtClean="0">
                <a:latin typeface="微软雅黑" pitchFamily="34" charset="-122"/>
                <a:ea typeface="微软雅黑" pitchFamily="34" charset="-122"/>
              </a:rPr>
              <a:t>ld-linux.so</a:t>
            </a:r>
          </a:p>
        </p:txBody>
      </p:sp>
      <p:pic>
        <p:nvPicPr>
          <p:cNvPr id="10" name="Picture 4"/>
          <p:cNvPicPr>
            <a:picLocks noChangeAspect="1" noChangeArrowheads="1"/>
          </p:cNvPicPr>
          <p:nvPr/>
        </p:nvPicPr>
        <p:blipFill>
          <a:blip r:embed="rId2"/>
          <a:srcRect/>
          <a:stretch>
            <a:fillRect/>
          </a:stretch>
        </p:blipFill>
        <p:spPr bwMode="auto">
          <a:xfrm>
            <a:off x="0" y="2417763"/>
            <a:ext cx="9144000" cy="4059237"/>
          </a:xfrm>
          <a:prstGeom prst="rect">
            <a:avLst/>
          </a:prstGeom>
          <a:noFill/>
          <a:ln w="9525">
            <a:noFill/>
            <a:miter lim="800000"/>
            <a:headEnd/>
            <a:tailEnd/>
          </a:ln>
        </p:spPr>
      </p:pic>
      <p:sp>
        <p:nvSpPr>
          <p:cNvPr id="11" name="Rectangle 5"/>
          <p:cNvSpPr>
            <a:spLocks noChangeArrowheads="1"/>
          </p:cNvSpPr>
          <p:nvPr/>
        </p:nvSpPr>
        <p:spPr bwMode="auto">
          <a:xfrm>
            <a:off x="85725" y="3449638"/>
            <a:ext cx="8693150" cy="812800"/>
          </a:xfrm>
          <a:prstGeom prst="rect">
            <a:avLst/>
          </a:prstGeom>
          <a:solidFill>
            <a:srgbClr val="FF0000">
              <a:alpha val="17999"/>
            </a:srgbClr>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6657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4"/>
          <p:cNvSpPr>
            <a:spLocks noGrp="1" noChangeArrowheads="1"/>
          </p:cNvSpPr>
          <p:nvPr>
            <p:ph type="title"/>
          </p:nvPr>
        </p:nvSpPr>
        <p:spPr>
          <a:xfrm>
            <a:off x="404813" y="457200"/>
            <a:ext cx="6986587" cy="781050"/>
          </a:xfrm>
        </p:spPr>
        <p:txBody>
          <a:bodyPr/>
          <a:lstStyle/>
          <a:p>
            <a:r>
              <a:rPr lang="en-US"/>
              <a:t>What Do Linkers Do?</a:t>
            </a:r>
          </a:p>
        </p:txBody>
      </p:sp>
      <p:sp>
        <p:nvSpPr>
          <p:cNvPr id="196613" name="Rectangle 5"/>
          <p:cNvSpPr>
            <a:spLocks noGrp="1" noChangeArrowheads="1"/>
          </p:cNvSpPr>
          <p:nvPr>
            <p:ph type="body" idx="1"/>
          </p:nvPr>
        </p:nvSpPr>
        <p:spPr>
          <a:xfrm>
            <a:off x="290513" y="1449388"/>
            <a:ext cx="8853487" cy="5484812"/>
          </a:xfrm>
        </p:spPr>
        <p:txBody>
          <a:bodyPr/>
          <a:lstStyle/>
          <a:p>
            <a:r>
              <a:rPr lang="en-US" dirty="0"/>
              <a:t>Step </a:t>
            </a:r>
            <a:r>
              <a:rPr lang="en-US" dirty="0" smtClean="0"/>
              <a:t>1: Symbol </a:t>
            </a:r>
            <a:r>
              <a:rPr lang="en-US" dirty="0"/>
              <a:t>resolution</a:t>
            </a:r>
          </a:p>
          <a:p>
            <a:pPr lvl="1"/>
            <a:endParaRPr lang="en-US" dirty="0"/>
          </a:p>
          <a:p>
            <a:pPr lvl="1"/>
            <a:r>
              <a:rPr lang="en-US" dirty="0"/>
              <a:t>Programs define and reference </a:t>
            </a:r>
            <a:r>
              <a:rPr lang="en-US" i="1" dirty="0"/>
              <a:t>symbols</a:t>
            </a:r>
            <a:r>
              <a:rPr lang="en-US" dirty="0"/>
              <a:t> </a:t>
            </a:r>
            <a:r>
              <a:rPr lang="en-US" dirty="0" smtClean="0"/>
              <a:t>(global variables </a:t>
            </a:r>
            <a:r>
              <a:rPr lang="en-US" dirty="0"/>
              <a:t>and functions</a:t>
            </a:r>
            <a:r>
              <a:rPr lang="en-US" dirty="0" smtClean="0"/>
              <a:t>):</a:t>
            </a:r>
          </a:p>
          <a:p>
            <a:pPr lvl="2"/>
            <a:r>
              <a:rPr lang="en-US" sz="1800" b="1" dirty="0" smtClean="0">
                <a:latin typeface="Courier New" charset="0"/>
              </a:rPr>
              <a:t>void </a:t>
            </a:r>
            <a:r>
              <a:rPr lang="en-US" sz="1800" b="1" dirty="0">
                <a:latin typeface="Courier New" charset="0"/>
              </a:rPr>
              <a:t>swap() {…}   /* define symbol swap */</a:t>
            </a:r>
          </a:p>
          <a:p>
            <a:pPr lvl="2"/>
            <a:r>
              <a:rPr lang="en-US" sz="1800" b="1" dirty="0">
                <a:latin typeface="Courier New" charset="0"/>
              </a:rPr>
              <a:t>swap();           /* reference symbol</a:t>
            </a:r>
            <a:r>
              <a:rPr lang="en-US" sz="1800" b="1" dirty="0" smtClean="0">
                <a:latin typeface="Courier New" charset="0"/>
              </a:rPr>
              <a:t> swap </a:t>
            </a:r>
            <a:r>
              <a:rPr lang="en-US" sz="1800" b="1" dirty="0">
                <a:latin typeface="Courier New" charset="0"/>
              </a:rPr>
              <a:t>*/</a:t>
            </a:r>
          </a:p>
          <a:p>
            <a:pPr lvl="2"/>
            <a:r>
              <a:rPr lang="en-US" sz="1800" b="1" dirty="0" err="1">
                <a:latin typeface="Courier New" charset="0"/>
              </a:rPr>
              <a:t>int</a:t>
            </a:r>
            <a:r>
              <a:rPr lang="en-US" sz="1800" b="1" dirty="0">
                <a:latin typeface="Courier New" charset="0"/>
              </a:rPr>
              <a:t> *</a:t>
            </a:r>
            <a:r>
              <a:rPr lang="en-US" sz="1800" b="1" dirty="0" err="1">
                <a:latin typeface="Courier New" charset="0"/>
              </a:rPr>
              <a:t>xp</a:t>
            </a:r>
            <a:r>
              <a:rPr lang="en-US" sz="1800" b="1" dirty="0">
                <a:latin typeface="Courier New" charset="0"/>
              </a:rPr>
              <a:t> = &amp;x; </a:t>
            </a:r>
            <a:r>
              <a:rPr lang="en-US" sz="1800" b="1" dirty="0" smtClean="0">
                <a:latin typeface="Courier New" charset="0"/>
              </a:rPr>
              <a:t>    /</a:t>
            </a:r>
            <a:r>
              <a:rPr lang="en-US" sz="1800" b="1" dirty="0">
                <a:latin typeface="Courier New" charset="0"/>
              </a:rPr>
              <a:t>* define symbol </a:t>
            </a:r>
            <a:r>
              <a:rPr lang="en-US" sz="1800" b="1" dirty="0" err="1">
                <a:latin typeface="Courier New" charset="0"/>
              </a:rPr>
              <a:t>xp</a:t>
            </a:r>
            <a:r>
              <a:rPr lang="en-US" sz="1800" b="1" dirty="0">
                <a:latin typeface="Courier New" charset="0"/>
              </a:rPr>
              <a:t>, reference x */</a:t>
            </a:r>
            <a:endParaRPr lang="en-US" sz="1800" b="1" dirty="0"/>
          </a:p>
          <a:p>
            <a:pPr lvl="1"/>
            <a:endParaRPr lang="en-US" dirty="0"/>
          </a:p>
          <a:p>
            <a:pPr lvl="1"/>
            <a:r>
              <a:rPr lang="en-US" dirty="0"/>
              <a:t>Symbol definitions are </a:t>
            </a:r>
            <a:r>
              <a:rPr lang="en-US" dirty="0" smtClean="0"/>
              <a:t>stored in object file </a:t>
            </a:r>
            <a:r>
              <a:rPr lang="en-US" dirty="0"/>
              <a:t>(by </a:t>
            </a:r>
            <a:r>
              <a:rPr lang="en-US" dirty="0" smtClean="0"/>
              <a:t>assembler) </a:t>
            </a:r>
            <a:r>
              <a:rPr lang="en-US" dirty="0"/>
              <a:t>in </a:t>
            </a:r>
            <a:r>
              <a:rPr lang="en-US" i="1" dirty="0"/>
              <a:t>symbol table</a:t>
            </a:r>
            <a:r>
              <a:rPr lang="en-US" dirty="0"/>
              <a:t>.</a:t>
            </a:r>
          </a:p>
          <a:p>
            <a:pPr lvl="2"/>
            <a:r>
              <a:rPr lang="en-US" dirty="0"/>
              <a:t>Symbol table is an array </a:t>
            </a:r>
            <a:r>
              <a:rPr lang="en-US" dirty="0" smtClean="0"/>
              <a:t>of entries</a:t>
            </a:r>
            <a:endParaRPr lang="en-US" dirty="0">
              <a:latin typeface="Courier New"/>
              <a:cs typeface="Courier New"/>
            </a:endParaRPr>
          </a:p>
          <a:p>
            <a:pPr lvl="2"/>
            <a:r>
              <a:rPr lang="en-US" dirty="0"/>
              <a:t>Each entry includes name, size, and location of symbol.</a:t>
            </a:r>
          </a:p>
          <a:p>
            <a:pPr lvl="1"/>
            <a:endParaRPr lang="en-US" dirty="0"/>
          </a:p>
          <a:p>
            <a:pPr lvl="1"/>
            <a:r>
              <a:rPr lang="en-US" b="1" dirty="0" smtClean="0">
                <a:solidFill>
                  <a:srgbClr val="FF0000"/>
                </a:solidFill>
              </a:rPr>
              <a:t>During symbol resolution step, the linker associates </a:t>
            </a:r>
            <a:r>
              <a:rPr lang="en-US" b="1" dirty="0">
                <a:solidFill>
                  <a:srgbClr val="FF0000"/>
                </a:solidFill>
              </a:rPr>
              <a:t>each symbol reference with exactly one symbol definition.</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idx="4294967295"/>
          </p:nvPr>
        </p:nvSpPr>
        <p:spPr>
          <a:xfrm>
            <a:off x="427038"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a:t>
            </a:r>
            <a:r>
              <a:rPr lang="en-GB" smtClean="0"/>
              <a:t>Run-time</a:t>
            </a:r>
            <a:endParaRPr lang="en-GB"/>
          </a:p>
        </p:txBody>
      </p:sp>
      <p:sp>
        <p:nvSpPr>
          <p:cNvPr id="37890" name="Text Box 2"/>
          <p:cNvSpPr txBox="1">
            <a:spLocks noChangeArrowheads="1"/>
          </p:cNvSpPr>
          <p:nvPr/>
        </p:nvSpPr>
        <p:spPr bwMode="auto">
          <a:xfrm>
            <a:off x="304800" y="1323975"/>
            <a:ext cx="8686800" cy="5265161"/>
          </a:xfrm>
          <a:prstGeom prst="rect">
            <a:avLst/>
          </a:prstGeom>
          <a:solidFill>
            <a:srgbClr val="F6F5BD"/>
          </a:solidFill>
          <a:ln w="12600">
            <a:solidFill>
              <a:srgbClr val="000066"/>
            </a:solidFill>
            <a:miter lim="800000"/>
            <a:headEnd/>
            <a:tailEnd/>
          </a:ln>
          <a:effectLst/>
        </p:spPr>
        <p:txBody>
          <a:bodyPr wrap="square" lIns="90000" tIns="46800" rIns="90000" bIns="46800">
            <a:spAutoFit/>
          </a:bodyPr>
          <a:lstStyle/>
          <a:p>
            <a:r>
              <a:rPr lang="en-US" sz="1600">
                <a:solidFill>
                  <a:srgbClr val="926492"/>
                </a:solidFill>
                <a:latin typeface="Courier New"/>
                <a:cs typeface="Courier New"/>
              </a:rPr>
              <a:t>#include</a:t>
            </a:r>
            <a:r>
              <a:rPr lang="en-US" sz="1600">
                <a:solidFill>
                  <a:srgbClr val="000000"/>
                </a:solidFill>
                <a:latin typeface="Courier New"/>
                <a:cs typeface="Courier New"/>
              </a:rPr>
              <a:t> </a:t>
            </a:r>
            <a:r>
              <a:rPr lang="en-US" sz="1600">
                <a:solidFill>
                  <a:srgbClr val="9D206F"/>
                </a:solidFill>
                <a:latin typeface="Courier New"/>
                <a:cs typeface="Courier New"/>
              </a:rPr>
              <a:t>&lt;</a:t>
            </a:r>
            <a:r>
              <a:rPr lang="en-US" sz="1600" err="1">
                <a:solidFill>
                  <a:srgbClr val="9D206F"/>
                </a:solidFill>
                <a:latin typeface="Courier New"/>
                <a:cs typeface="Courier New"/>
              </a:rPr>
              <a:t>stdio.h</a:t>
            </a:r>
            <a:r>
              <a:rPr lang="en-US" sz="1600">
                <a:solidFill>
                  <a:srgbClr val="9D206F"/>
                </a:solidFill>
                <a:latin typeface="Courier New"/>
                <a:cs typeface="Courier New"/>
              </a:rPr>
              <a:t>&gt;</a:t>
            </a:r>
            <a:endParaRPr lang="en-US" sz="1600">
              <a:solidFill>
                <a:srgbClr val="000000"/>
              </a:solidFill>
              <a:latin typeface="Courier New"/>
              <a:cs typeface="Courier New"/>
            </a:endParaRPr>
          </a:p>
          <a:p>
            <a:r>
              <a:rPr lang="en-US" sz="1600">
                <a:solidFill>
                  <a:srgbClr val="926492"/>
                </a:solidFill>
                <a:latin typeface="Courier New"/>
                <a:cs typeface="Courier New"/>
              </a:rPr>
              <a:t>#include</a:t>
            </a:r>
            <a:r>
              <a:rPr lang="en-US" sz="1600">
                <a:solidFill>
                  <a:srgbClr val="000000"/>
                </a:solidFill>
                <a:latin typeface="Courier New"/>
                <a:cs typeface="Courier New"/>
              </a:rPr>
              <a:t> </a:t>
            </a:r>
            <a:r>
              <a:rPr lang="en-US" sz="1600">
                <a:solidFill>
                  <a:srgbClr val="9D206F"/>
                </a:solidFill>
                <a:latin typeface="Courier New"/>
                <a:cs typeface="Courier New"/>
              </a:rPr>
              <a:t>&lt;</a:t>
            </a:r>
            <a:r>
              <a:rPr lang="en-US" sz="1600" err="1">
                <a:solidFill>
                  <a:srgbClr val="9D206F"/>
                </a:solidFill>
                <a:latin typeface="Courier New"/>
                <a:cs typeface="Courier New"/>
              </a:rPr>
              <a:t>stdlib.h</a:t>
            </a:r>
            <a:r>
              <a:rPr lang="en-US" sz="1600">
                <a:solidFill>
                  <a:srgbClr val="9D206F"/>
                </a:solidFill>
                <a:latin typeface="Courier New"/>
                <a:cs typeface="Courier New"/>
              </a:rPr>
              <a:t>&gt;</a:t>
            </a:r>
            <a:endParaRPr lang="en-US" sz="1600">
              <a:solidFill>
                <a:srgbClr val="000000"/>
              </a:solidFill>
              <a:latin typeface="Courier New"/>
              <a:cs typeface="Courier New"/>
            </a:endParaRPr>
          </a:p>
          <a:p>
            <a:r>
              <a:rPr lang="en-US" sz="1600">
                <a:solidFill>
                  <a:srgbClr val="926492"/>
                </a:solidFill>
                <a:latin typeface="Courier New"/>
                <a:cs typeface="Courier New"/>
              </a:rPr>
              <a:t>#include</a:t>
            </a:r>
            <a:r>
              <a:rPr lang="en-US" sz="1600">
                <a:solidFill>
                  <a:srgbClr val="000000"/>
                </a:solidFill>
                <a:latin typeface="Courier New"/>
                <a:cs typeface="Courier New"/>
              </a:rPr>
              <a:t> </a:t>
            </a:r>
            <a:r>
              <a:rPr lang="en-US" sz="1600">
                <a:solidFill>
                  <a:srgbClr val="9D206F"/>
                </a:solidFill>
                <a:latin typeface="Courier New"/>
                <a:cs typeface="Courier New"/>
              </a:rPr>
              <a:t>&lt;</a:t>
            </a:r>
            <a:r>
              <a:rPr lang="en-US" sz="1600" err="1">
                <a:solidFill>
                  <a:srgbClr val="9D206F"/>
                </a:solidFill>
                <a:latin typeface="Courier New"/>
                <a:cs typeface="Courier New"/>
              </a:rPr>
              <a:t>dlfcn.h</a:t>
            </a:r>
            <a:r>
              <a:rPr lang="en-US" sz="1600">
                <a:solidFill>
                  <a:srgbClr val="9D206F"/>
                </a:solidFill>
                <a:latin typeface="Courier New"/>
                <a:cs typeface="Courier New"/>
              </a:rPr>
              <a:t>&gt;</a:t>
            </a:r>
            <a:endParaRPr lang="en-US" sz="1600">
              <a:solidFill>
                <a:srgbClr val="000000"/>
              </a:solidFill>
              <a:latin typeface="Courier New"/>
              <a:cs typeface="Courier New"/>
            </a:endParaRPr>
          </a:p>
          <a:p>
            <a:endParaRPr lang="en-US" sz="1600">
              <a:solidFill>
                <a:srgbClr val="000000"/>
              </a:solidFill>
              <a:latin typeface="Courier New"/>
              <a:cs typeface="Courier New"/>
            </a:endParaRPr>
          </a:p>
          <a:p>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x</a:t>
            </a:r>
            <a:r>
              <a:rPr lang="fr-FR" sz="1600">
                <a:solidFill>
                  <a:srgbClr val="000000"/>
                </a:solidFill>
                <a:latin typeface="Courier New"/>
                <a:cs typeface="Courier New"/>
              </a:rPr>
              <a:t>[2] = {1, 2};</a:t>
            </a:r>
          </a:p>
          <a:p>
            <a:r>
              <a:rPr lang="fr-FR" sz="1600" err="1">
                <a:solidFill>
                  <a:srgbClr val="2D961E"/>
                </a:solidFill>
                <a:latin typeface="Courier New"/>
                <a:cs typeface="Courier New"/>
              </a:rPr>
              <a:t>int</a:t>
            </a:r>
            <a:r>
              <a:rPr lang="fr-FR" sz="1600">
                <a:solidFill>
                  <a:srgbClr val="000000"/>
                </a:solidFill>
                <a:latin typeface="Courier New"/>
                <a:cs typeface="Courier New"/>
              </a:rPr>
              <a:t> </a:t>
            </a:r>
            <a:r>
              <a:rPr lang="fr-FR" sz="1600">
                <a:solidFill>
                  <a:srgbClr val="C1651C"/>
                </a:solidFill>
                <a:latin typeface="Courier New"/>
                <a:cs typeface="Courier New"/>
              </a:rPr>
              <a:t>y</a:t>
            </a:r>
            <a:r>
              <a:rPr lang="fr-FR" sz="1600">
                <a:solidFill>
                  <a:srgbClr val="000000"/>
                </a:solidFill>
                <a:latin typeface="Courier New"/>
                <a:cs typeface="Courier New"/>
              </a:rPr>
              <a:t>[2] = {3, 4};</a:t>
            </a:r>
          </a:p>
          <a:p>
            <a:r>
              <a:rPr lang="nl-NL" sz="1600">
                <a:solidFill>
                  <a:srgbClr val="2D961E"/>
                </a:solidFill>
                <a:latin typeface="Courier New"/>
                <a:cs typeface="Courier New"/>
              </a:rPr>
              <a:t>int</a:t>
            </a:r>
            <a:r>
              <a:rPr lang="nl-NL" sz="1600">
                <a:solidFill>
                  <a:srgbClr val="000000"/>
                </a:solidFill>
                <a:latin typeface="Courier New"/>
                <a:cs typeface="Courier New"/>
              </a:rPr>
              <a:t> </a:t>
            </a:r>
            <a:r>
              <a:rPr lang="nl-NL" sz="1600" err="1">
                <a:solidFill>
                  <a:srgbClr val="C1651C"/>
                </a:solidFill>
                <a:latin typeface="Courier New"/>
                <a:cs typeface="Courier New"/>
              </a:rPr>
              <a:t>z</a:t>
            </a:r>
            <a:r>
              <a:rPr lang="nl-NL" sz="1600">
                <a:solidFill>
                  <a:srgbClr val="000000"/>
                </a:solidFill>
                <a:latin typeface="Courier New"/>
                <a:cs typeface="Courier New"/>
              </a:rPr>
              <a:t>[2];</a:t>
            </a:r>
          </a:p>
          <a:p>
            <a:endParaRPr lang="nl-NL" sz="1600">
              <a:solidFill>
                <a:srgbClr val="000000"/>
              </a:solidFill>
              <a:latin typeface="Courier New"/>
              <a:cs typeface="Courier New"/>
            </a:endParaRPr>
          </a:p>
          <a:p>
            <a:r>
              <a:rPr lang="nl-NL" sz="1600">
                <a:solidFill>
                  <a:srgbClr val="2D961E"/>
                </a:solidFill>
                <a:latin typeface="Courier New"/>
                <a:cs typeface="Courier New"/>
              </a:rPr>
              <a:t>int</a:t>
            </a:r>
            <a:r>
              <a:rPr lang="nl-NL" sz="1600">
                <a:solidFill>
                  <a:srgbClr val="000000"/>
                </a:solidFill>
                <a:latin typeface="Courier New"/>
                <a:cs typeface="Courier New"/>
              </a:rPr>
              <a:t> </a:t>
            </a:r>
            <a:r>
              <a:rPr lang="nl-NL" sz="1600" smtClean="0">
                <a:solidFill>
                  <a:srgbClr val="4A00FF"/>
                </a:solidFill>
                <a:latin typeface="Courier New"/>
                <a:cs typeface="Courier New"/>
              </a:rPr>
              <a:t>main</a:t>
            </a:r>
            <a:r>
              <a:rPr lang="nl-NL" sz="1600" smtClean="0">
                <a:solidFill>
                  <a:srgbClr val="000000"/>
                </a:solidFill>
                <a:latin typeface="Courier New"/>
                <a:cs typeface="Courier New"/>
              </a:rPr>
              <a:t>(int argc, char** argv)</a:t>
            </a:r>
            <a:endParaRPr lang="nl-NL" sz="1600">
              <a:solidFill>
                <a:srgbClr val="000000"/>
              </a:solidFill>
              <a:latin typeface="Courier New"/>
              <a:cs typeface="Courier New"/>
            </a:endParaRPr>
          </a:p>
          <a:p>
            <a:r>
              <a:rPr lang="nl-NL" sz="1600">
                <a:solidFill>
                  <a:srgbClr val="000000"/>
                </a:solidFill>
                <a:latin typeface="Courier New"/>
                <a:cs typeface="Courier New"/>
              </a:rPr>
              <a:t>{</a:t>
            </a:r>
          </a:p>
          <a:p>
            <a:r>
              <a:rPr lang="nl-NL" sz="1600">
                <a:solidFill>
                  <a:srgbClr val="000000"/>
                </a:solidFill>
                <a:latin typeface="Courier New"/>
                <a:cs typeface="Courier New"/>
              </a:rPr>
              <a:t>    </a:t>
            </a:r>
            <a:r>
              <a:rPr lang="nl-NL" sz="1600" err="1">
                <a:solidFill>
                  <a:srgbClr val="2D961E"/>
                </a:solidFill>
                <a:latin typeface="Courier New"/>
                <a:cs typeface="Courier New"/>
              </a:rPr>
              <a:t>void</a:t>
            </a:r>
            <a:r>
              <a:rPr lang="nl-NL" sz="1600">
                <a:solidFill>
                  <a:srgbClr val="000000"/>
                </a:solidFill>
                <a:latin typeface="Courier New"/>
                <a:cs typeface="Courier New"/>
              </a:rPr>
              <a:t> *</a:t>
            </a:r>
            <a:r>
              <a:rPr lang="nl-NL" sz="1600">
                <a:solidFill>
                  <a:srgbClr val="C1651C"/>
                </a:solidFill>
                <a:latin typeface="Courier New"/>
                <a:cs typeface="Courier New"/>
              </a:rPr>
              <a:t>handle</a:t>
            </a:r>
            <a:r>
              <a:rPr lang="nl-NL" sz="1600">
                <a:solidFill>
                  <a:srgbClr val="000000"/>
                </a:solidFill>
                <a:latin typeface="Courier New"/>
                <a:cs typeface="Courier New"/>
              </a:rPr>
              <a:t>;</a:t>
            </a:r>
          </a:p>
          <a:p>
            <a:r>
              <a:rPr lang="fi-FI" sz="1600">
                <a:solidFill>
                  <a:srgbClr val="000000"/>
                </a:solidFill>
                <a:latin typeface="Courier New"/>
                <a:cs typeface="Courier New"/>
              </a:rPr>
              <a:t>    </a:t>
            </a:r>
            <a:r>
              <a:rPr lang="fi-FI" sz="1600" err="1">
                <a:solidFill>
                  <a:srgbClr val="2D961E"/>
                </a:solidFill>
                <a:latin typeface="Courier New"/>
                <a:cs typeface="Courier New"/>
              </a:rPr>
              <a:t>void</a:t>
            </a:r>
            <a:r>
              <a:rPr lang="fi-FI" sz="1600">
                <a:solidFill>
                  <a:srgbClr val="000000"/>
                </a:solidFill>
                <a:latin typeface="Courier New"/>
                <a:cs typeface="Courier New"/>
              </a:rPr>
              <a:t> (*</a:t>
            </a:r>
            <a:r>
              <a:rPr lang="fi-FI" sz="1600" err="1">
                <a:solidFill>
                  <a:srgbClr val="C1651C"/>
                </a:solidFill>
                <a:latin typeface="Courier New"/>
                <a:cs typeface="Courier New"/>
              </a:rPr>
              <a:t>addvec</a:t>
            </a:r>
            <a:r>
              <a:rPr lang="fi-FI" sz="1600" err="1">
                <a:solidFill>
                  <a:srgbClr val="000000"/>
                </a:solidFill>
                <a:latin typeface="Courier New"/>
                <a:cs typeface="Courier New"/>
              </a:rPr>
              <a:t>)(</a:t>
            </a:r>
            <a:r>
              <a:rPr lang="fi-FI" sz="1600" err="1">
                <a:solidFill>
                  <a:srgbClr val="2D961E"/>
                </a:solidFill>
                <a:latin typeface="Courier New"/>
                <a:cs typeface="Courier New"/>
              </a:rPr>
              <a:t>int</a:t>
            </a:r>
            <a:r>
              <a:rPr lang="fi-FI" sz="1600">
                <a:solidFill>
                  <a:srgbClr val="000000"/>
                </a:solidFill>
                <a:latin typeface="Courier New"/>
                <a:cs typeface="Courier New"/>
              </a:rPr>
              <a:t> *, </a:t>
            </a:r>
            <a:r>
              <a:rPr lang="fi-FI" sz="1600" err="1">
                <a:solidFill>
                  <a:srgbClr val="2D961E"/>
                </a:solidFill>
                <a:latin typeface="Courier New"/>
                <a:cs typeface="Courier New"/>
              </a:rPr>
              <a:t>int</a:t>
            </a:r>
            <a:r>
              <a:rPr lang="fi-FI" sz="1600">
                <a:solidFill>
                  <a:srgbClr val="000000"/>
                </a:solidFill>
                <a:latin typeface="Courier New"/>
                <a:cs typeface="Courier New"/>
              </a:rPr>
              <a:t> *, </a:t>
            </a:r>
            <a:r>
              <a:rPr lang="fi-FI" sz="1600" err="1">
                <a:solidFill>
                  <a:srgbClr val="2D961E"/>
                </a:solidFill>
                <a:latin typeface="Courier New"/>
                <a:cs typeface="Courier New"/>
              </a:rPr>
              <a:t>int</a:t>
            </a:r>
            <a:r>
              <a:rPr lang="fi-FI" sz="1600">
                <a:solidFill>
                  <a:srgbClr val="000000"/>
                </a:solidFill>
                <a:latin typeface="Courier New"/>
                <a:cs typeface="Courier New"/>
              </a:rPr>
              <a:t> *, </a:t>
            </a:r>
            <a:r>
              <a:rPr lang="fi-FI" sz="1600" err="1">
                <a:solidFill>
                  <a:srgbClr val="2D961E"/>
                </a:solidFill>
                <a:latin typeface="Courier New"/>
                <a:cs typeface="Courier New"/>
              </a:rPr>
              <a:t>int</a:t>
            </a:r>
            <a:r>
              <a:rPr lang="fi-FI" sz="1600">
                <a:solidFill>
                  <a:srgbClr val="000000"/>
                </a:solidFill>
                <a:latin typeface="Courier New"/>
                <a:cs typeface="Courier New"/>
              </a:rPr>
              <a:t>);</a:t>
            </a:r>
          </a:p>
          <a:p>
            <a:r>
              <a:rPr lang="fi-FI" sz="1600">
                <a:solidFill>
                  <a:srgbClr val="000000"/>
                </a:solidFill>
                <a:latin typeface="Courier New"/>
                <a:cs typeface="Courier New"/>
              </a:rPr>
              <a:t>    </a:t>
            </a:r>
            <a:r>
              <a:rPr lang="fi-FI" sz="1600" err="1">
                <a:solidFill>
                  <a:srgbClr val="2D961E"/>
                </a:solidFill>
                <a:latin typeface="Courier New"/>
                <a:cs typeface="Courier New"/>
              </a:rPr>
              <a:t>char</a:t>
            </a:r>
            <a:r>
              <a:rPr lang="fi-FI" sz="1600">
                <a:solidFill>
                  <a:srgbClr val="000000"/>
                </a:solidFill>
                <a:latin typeface="Courier New"/>
                <a:cs typeface="Courier New"/>
              </a:rPr>
              <a:t> *</a:t>
            </a:r>
            <a:r>
              <a:rPr lang="fi-FI" sz="1600" err="1">
                <a:solidFill>
                  <a:srgbClr val="C1651C"/>
                </a:solidFill>
                <a:latin typeface="Courier New"/>
                <a:cs typeface="Courier New"/>
              </a:rPr>
              <a:t>error</a:t>
            </a:r>
            <a:r>
              <a:rPr lang="fi-FI" sz="1600">
                <a:solidFill>
                  <a:srgbClr val="000000"/>
                </a:solidFill>
                <a:latin typeface="Courier New"/>
                <a:cs typeface="Courier New"/>
              </a:rPr>
              <a:t>;</a:t>
            </a:r>
          </a:p>
          <a:p>
            <a:endParaRPr lang="fi-FI" sz="1600">
              <a:solidFill>
                <a:srgbClr val="000000"/>
              </a:solidFill>
              <a:latin typeface="Courier New"/>
              <a:cs typeface="Courier New"/>
            </a:endParaRPr>
          </a:p>
          <a:p>
            <a:r>
              <a:rPr lang="fi-FI" sz="1600">
                <a:solidFill>
                  <a:srgbClr val="000000"/>
                </a:solidFill>
                <a:latin typeface="Courier New"/>
                <a:cs typeface="Courier New"/>
              </a:rPr>
              <a:t>    </a:t>
            </a:r>
            <a:r>
              <a:rPr lang="fi-FI" sz="1600">
                <a:solidFill>
                  <a:srgbClr val="CB2418"/>
                </a:solidFill>
                <a:latin typeface="Courier New"/>
                <a:cs typeface="Courier New"/>
              </a:rPr>
              <a:t>/* </a:t>
            </a:r>
            <a:r>
              <a:rPr lang="fi-FI" sz="1600" err="1">
                <a:solidFill>
                  <a:srgbClr val="CB2418"/>
                </a:solidFill>
                <a:latin typeface="Courier New"/>
                <a:cs typeface="Courier New"/>
              </a:rPr>
              <a:t>Dynamically</a:t>
            </a:r>
            <a:r>
              <a:rPr lang="fi-FI" sz="1600">
                <a:solidFill>
                  <a:srgbClr val="CB2418"/>
                </a:solidFill>
                <a:latin typeface="Courier New"/>
                <a:cs typeface="Courier New"/>
              </a:rPr>
              <a:t> </a:t>
            </a:r>
            <a:r>
              <a:rPr lang="fi-FI" sz="1600" err="1">
                <a:solidFill>
                  <a:srgbClr val="CB2418"/>
                </a:solidFill>
                <a:latin typeface="Courier New"/>
                <a:cs typeface="Courier New"/>
              </a:rPr>
              <a:t>load</a:t>
            </a:r>
            <a:r>
              <a:rPr lang="fi-FI" sz="1600">
                <a:solidFill>
                  <a:srgbClr val="CB2418"/>
                </a:solidFill>
                <a:latin typeface="Courier New"/>
                <a:cs typeface="Courier New"/>
              </a:rPr>
              <a:t> the </a:t>
            </a:r>
            <a:r>
              <a:rPr lang="fi-FI" sz="1600" err="1">
                <a:solidFill>
                  <a:srgbClr val="CB2418"/>
                </a:solidFill>
                <a:latin typeface="Courier New"/>
                <a:cs typeface="Courier New"/>
              </a:rPr>
              <a:t>shared</a:t>
            </a:r>
            <a:r>
              <a:rPr lang="fi-FI" sz="1600">
                <a:solidFill>
                  <a:srgbClr val="CB2418"/>
                </a:solidFill>
                <a:latin typeface="Courier New"/>
                <a:cs typeface="Courier New"/>
              </a:rPr>
              <a:t> </a:t>
            </a:r>
            <a:r>
              <a:rPr lang="fi-FI" sz="1600" err="1">
                <a:solidFill>
                  <a:srgbClr val="CB2418"/>
                </a:solidFill>
                <a:latin typeface="Courier New"/>
                <a:cs typeface="Courier New"/>
              </a:rPr>
              <a:t>library</a:t>
            </a:r>
            <a:r>
              <a:rPr lang="fi-FI" sz="1600">
                <a:solidFill>
                  <a:srgbClr val="CB2418"/>
                </a:solidFill>
                <a:latin typeface="Courier New"/>
                <a:cs typeface="Courier New"/>
              </a:rPr>
              <a:t> </a:t>
            </a:r>
            <a:r>
              <a:rPr lang="fi-FI" sz="1600" err="1">
                <a:solidFill>
                  <a:srgbClr val="CB2418"/>
                </a:solidFill>
                <a:latin typeface="Courier New"/>
                <a:cs typeface="Courier New"/>
              </a:rPr>
              <a:t>that</a:t>
            </a:r>
            <a:r>
              <a:rPr lang="fi-FI" sz="1600">
                <a:solidFill>
                  <a:srgbClr val="CB2418"/>
                </a:solidFill>
                <a:latin typeface="Courier New"/>
                <a:cs typeface="Courier New"/>
              </a:rPr>
              <a:t> </a:t>
            </a:r>
            <a:r>
              <a:rPr lang="fi-FI" sz="1600" err="1">
                <a:solidFill>
                  <a:srgbClr val="CB2418"/>
                </a:solidFill>
                <a:latin typeface="Courier New"/>
                <a:cs typeface="Courier New"/>
              </a:rPr>
              <a:t>contains</a:t>
            </a:r>
            <a:r>
              <a:rPr lang="fi-FI" sz="1600">
                <a:solidFill>
                  <a:srgbClr val="CB2418"/>
                </a:solidFill>
                <a:latin typeface="Courier New"/>
                <a:cs typeface="Courier New"/>
              </a:rPr>
              <a:t> </a:t>
            </a:r>
            <a:r>
              <a:rPr lang="fi-FI" sz="1600" err="1">
                <a:solidFill>
                  <a:srgbClr val="CB2418"/>
                </a:solidFill>
                <a:latin typeface="Courier New"/>
                <a:cs typeface="Courier New"/>
              </a:rPr>
              <a:t>addvec</a:t>
            </a:r>
            <a:r>
              <a:rPr lang="fi-FI" sz="1600">
                <a:solidFill>
                  <a:srgbClr val="CB2418"/>
                </a:solidFill>
                <a:latin typeface="Courier New"/>
                <a:cs typeface="Courier New"/>
              </a:rPr>
              <a:t>() */</a:t>
            </a:r>
            <a:endParaRPr lang="fi-FI" sz="1600">
              <a:solidFill>
                <a:srgbClr val="000000"/>
              </a:solidFill>
              <a:latin typeface="Courier New"/>
              <a:cs typeface="Courier New"/>
            </a:endParaRPr>
          </a:p>
          <a:p>
            <a:r>
              <a:rPr lang="fi-FI" sz="1600">
                <a:solidFill>
                  <a:srgbClr val="000000"/>
                </a:solidFill>
                <a:latin typeface="Courier New"/>
                <a:cs typeface="Courier New"/>
              </a:rPr>
              <a:t>    </a:t>
            </a:r>
            <a:r>
              <a:rPr lang="fi-FI" sz="1600" err="1">
                <a:solidFill>
                  <a:srgbClr val="000000"/>
                </a:solidFill>
                <a:latin typeface="Courier New"/>
                <a:cs typeface="Courier New"/>
              </a:rPr>
              <a:t>handle</a:t>
            </a:r>
            <a:r>
              <a:rPr lang="fi-FI" sz="1600">
                <a:solidFill>
                  <a:srgbClr val="000000"/>
                </a:solidFill>
                <a:latin typeface="Courier New"/>
                <a:cs typeface="Courier New"/>
              </a:rPr>
              <a:t> = </a:t>
            </a:r>
            <a:r>
              <a:rPr lang="fi-FI" sz="1600" err="1">
                <a:solidFill>
                  <a:srgbClr val="000000"/>
                </a:solidFill>
                <a:latin typeface="Courier New"/>
                <a:cs typeface="Courier New"/>
              </a:rPr>
              <a:t>dlopen(</a:t>
            </a:r>
            <a:r>
              <a:rPr lang="fi-FI" sz="1600" err="1">
                <a:solidFill>
                  <a:srgbClr val="9D206F"/>
                </a:solidFill>
                <a:latin typeface="Courier New"/>
                <a:cs typeface="Courier New"/>
              </a:rPr>
              <a:t>"./libvector.so</a:t>
            </a:r>
            <a:r>
              <a:rPr lang="fi-FI" sz="1600">
                <a:solidFill>
                  <a:srgbClr val="9D206F"/>
                </a:solidFill>
                <a:latin typeface="Courier New"/>
                <a:cs typeface="Courier New"/>
              </a:rPr>
              <a:t>"</a:t>
            </a:r>
            <a:r>
              <a:rPr lang="fi-FI" sz="1600">
                <a:solidFill>
                  <a:srgbClr val="000000"/>
                </a:solidFill>
                <a:latin typeface="Courier New"/>
                <a:cs typeface="Courier New"/>
              </a:rPr>
              <a:t>, RTLD_LAZY);</a:t>
            </a:r>
          </a:p>
          <a:p>
            <a:r>
              <a:rPr lang="en-US" sz="1600">
                <a:solidFill>
                  <a:srgbClr val="000000"/>
                </a:solidFill>
                <a:latin typeface="Courier New"/>
                <a:cs typeface="Courier New"/>
              </a:rPr>
              <a:t>    </a:t>
            </a:r>
            <a:r>
              <a:rPr lang="en-US" sz="1600">
                <a:solidFill>
                  <a:srgbClr val="C200FF"/>
                </a:solidFill>
                <a:latin typeface="Courier New"/>
                <a:cs typeface="Courier New"/>
              </a:rPr>
              <a:t>if</a:t>
            </a:r>
            <a:r>
              <a:rPr lang="en-US" sz="1600">
                <a:solidFill>
                  <a:srgbClr val="000000"/>
                </a:solidFill>
                <a:latin typeface="Courier New"/>
                <a:cs typeface="Courier New"/>
              </a:rPr>
              <a:t> (!handle) {</a:t>
            </a:r>
          </a:p>
          <a:p>
            <a:r>
              <a:rPr lang="pl-PL" sz="1600">
                <a:solidFill>
                  <a:srgbClr val="000000"/>
                </a:solidFill>
                <a:latin typeface="Courier New"/>
                <a:cs typeface="Courier New"/>
              </a:rPr>
              <a:t>        </a:t>
            </a:r>
            <a:r>
              <a:rPr lang="pl-PL" sz="1600" err="1">
                <a:solidFill>
                  <a:srgbClr val="000000"/>
                </a:solidFill>
                <a:latin typeface="Courier New"/>
                <a:cs typeface="Courier New"/>
              </a:rPr>
              <a:t>fprintf</a:t>
            </a:r>
            <a:r>
              <a:rPr lang="pl-PL" sz="1600">
                <a:solidFill>
                  <a:srgbClr val="000000"/>
                </a:solidFill>
                <a:latin typeface="Courier New"/>
                <a:cs typeface="Courier New"/>
              </a:rPr>
              <a:t>(</a:t>
            </a:r>
            <a:r>
              <a:rPr lang="pl-PL" sz="1600" err="1">
                <a:solidFill>
                  <a:srgbClr val="000000"/>
                </a:solidFill>
                <a:latin typeface="Courier New"/>
                <a:cs typeface="Courier New"/>
              </a:rPr>
              <a:t>stderr</a:t>
            </a:r>
            <a:r>
              <a:rPr lang="pl-PL" sz="1600">
                <a:solidFill>
                  <a:srgbClr val="000000"/>
                </a:solidFill>
                <a:latin typeface="Courier New"/>
                <a:cs typeface="Courier New"/>
              </a:rPr>
              <a:t>, </a:t>
            </a:r>
            <a:r>
              <a:rPr lang="pl-PL" sz="1600">
                <a:solidFill>
                  <a:srgbClr val="9D206F"/>
                </a:solidFill>
                <a:latin typeface="Courier New"/>
                <a:cs typeface="Courier New"/>
              </a:rPr>
              <a:t>"%s\n"</a:t>
            </a:r>
            <a:r>
              <a:rPr lang="pl-PL" sz="1600">
                <a:solidFill>
                  <a:srgbClr val="000000"/>
                </a:solidFill>
                <a:latin typeface="Courier New"/>
                <a:cs typeface="Courier New"/>
              </a:rPr>
              <a:t>, </a:t>
            </a:r>
            <a:r>
              <a:rPr lang="pl-PL" sz="1600" err="1">
                <a:solidFill>
                  <a:srgbClr val="000000"/>
                </a:solidFill>
                <a:latin typeface="Courier New"/>
                <a:cs typeface="Courier New"/>
              </a:rPr>
              <a:t>dlerror</a:t>
            </a:r>
            <a:r>
              <a:rPr lang="pl-PL" sz="1600">
                <a:solidFill>
                  <a:srgbClr val="000000"/>
                </a:solidFill>
                <a:latin typeface="Courier New"/>
                <a:cs typeface="Courier New"/>
              </a:rPr>
              <a:t>());</a:t>
            </a:r>
          </a:p>
          <a:p>
            <a:r>
              <a:rPr lang="pl-PL" sz="1600">
                <a:solidFill>
                  <a:srgbClr val="000000"/>
                </a:solidFill>
                <a:latin typeface="Courier New"/>
                <a:cs typeface="Courier New"/>
              </a:rPr>
              <a:t>        </a:t>
            </a:r>
            <a:r>
              <a:rPr lang="pl-PL" sz="1600" err="1">
                <a:solidFill>
                  <a:srgbClr val="000000"/>
                </a:solidFill>
                <a:latin typeface="Courier New"/>
                <a:cs typeface="Courier New"/>
              </a:rPr>
              <a:t>exit</a:t>
            </a:r>
            <a:r>
              <a:rPr lang="pl-PL" sz="1600">
                <a:solidFill>
                  <a:srgbClr val="000000"/>
                </a:solidFill>
                <a:latin typeface="Courier New"/>
                <a:cs typeface="Courier New"/>
              </a:rPr>
              <a:t>(1);</a:t>
            </a:r>
          </a:p>
          <a:p>
            <a:r>
              <a:rPr lang="pl-PL" sz="1600">
                <a:solidFill>
                  <a:srgbClr val="000000"/>
                </a:solidFill>
                <a:latin typeface="Courier New"/>
                <a:cs typeface="Courier New"/>
              </a:rPr>
              <a:t>    </a:t>
            </a:r>
            <a:r>
              <a:rPr lang="pl-PL" sz="1600" smtClean="0">
                <a:solidFill>
                  <a:srgbClr val="000000"/>
                </a:solidFill>
                <a:latin typeface="Courier New"/>
                <a:cs typeface="Courier New"/>
              </a:rPr>
              <a:t>}</a:t>
            </a:r>
          </a:p>
          <a:p>
            <a:r>
              <a:rPr lang="pl-PL" sz="1600" smtClean="0">
                <a:solidFill>
                  <a:srgbClr val="000000"/>
                </a:solidFill>
                <a:latin typeface="Courier New"/>
                <a:cs typeface="Courier New"/>
              </a:rPr>
              <a:t>  . . .</a:t>
            </a:r>
          </a:p>
        </p:txBody>
      </p:sp>
      <p:sp>
        <p:nvSpPr>
          <p:cNvPr id="4" name="Rectangle 3"/>
          <p:cNvSpPr>
            <a:spLocks noChangeArrowheads="1"/>
          </p:cNvSpPr>
          <p:nvPr/>
        </p:nvSpPr>
        <p:spPr bwMode="auto">
          <a:xfrm>
            <a:off x="7910428" y="6198631"/>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itchFamily="49" charset="0"/>
                <a:ea typeface="msgothic" charset="0"/>
                <a:cs typeface="msgothic" charset="0"/>
              </a:rPr>
              <a:t>dll.c</a:t>
            </a:r>
            <a:endParaRPr lang="en-GB" sz="1800" b="1" i="1">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idx="4294967295"/>
          </p:nvPr>
        </p:nvSpPr>
        <p:spPr>
          <a:xfrm>
            <a:off x="404813" y="381000"/>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Run-</a:t>
            </a:r>
            <a:r>
              <a:rPr lang="en-GB" smtClean="0"/>
              <a:t>time (</a:t>
            </a:r>
            <a:r>
              <a:rPr lang="en-GB" err="1" smtClean="0"/>
              <a:t>cont</a:t>
            </a:r>
            <a:r>
              <a:rPr lang="en-GB" smtClean="0"/>
              <a:t>)</a:t>
            </a:r>
            <a:endParaRPr lang="en-GB"/>
          </a:p>
        </p:txBody>
      </p:sp>
      <p:sp>
        <p:nvSpPr>
          <p:cNvPr id="38914" name="Text Box 2"/>
          <p:cNvSpPr txBox="1">
            <a:spLocks noChangeArrowheads="1"/>
          </p:cNvSpPr>
          <p:nvPr/>
        </p:nvSpPr>
        <p:spPr bwMode="auto">
          <a:xfrm>
            <a:off x="510981" y="1371600"/>
            <a:ext cx="7964237" cy="5004167"/>
          </a:xfrm>
          <a:prstGeom prst="rect">
            <a:avLst/>
          </a:prstGeom>
          <a:solidFill>
            <a:srgbClr val="F6F5BD"/>
          </a:solidFill>
          <a:ln w="12600">
            <a:solidFill>
              <a:schemeClr val="tx1"/>
            </a:solid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Courier New"/>
                <a:ea typeface="msgothic" charset="0"/>
                <a:cs typeface="Courier New"/>
              </a:rPr>
              <a:t>    ...</a:t>
            </a:r>
          </a:p>
          <a:p>
            <a:endParaRPr lang="en-US" sz="1600" smtClean="0">
              <a:solidFill>
                <a:srgbClr val="000000"/>
              </a:solidFill>
              <a:latin typeface="Courier New"/>
              <a:cs typeface="Courier New"/>
            </a:endParaRPr>
          </a:p>
          <a:p>
            <a:r>
              <a:rPr lang="en-US" sz="1600" smtClean="0">
                <a:solidFill>
                  <a:srgbClr val="000000"/>
                </a:solidFill>
                <a:latin typeface="Courier New"/>
                <a:cs typeface="Courier New"/>
              </a:rPr>
              <a:t>    </a:t>
            </a:r>
            <a:r>
              <a:rPr lang="en-US" sz="1600" smtClean="0">
                <a:solidFill>
                  <a:srgbClr val="CB2418"/>
                </a:solidFill>
                <a:latin typeface="Courier New"/>
                <a:cs typeface="Courier New"/>
              </a:rPr>
              <a:t>/</a:t>
            </a:r>
            <a:r>
              <a:rPr lang="en-US" sz="1600">
                <a:solidFill>
                  <a:srgbClr val="CB2418"/>
                </a:solidFill>
                <a:latin typeface="Courier New"/>
                <a:cs typeface="Courier New"/>
              </a:rPr>
              <a:t>* Get a pointer to the </a:t>
            </a:r>
            <a:r>
              <a:rPr lang="en-US" sz="1600" err="1">
                <a:solidFill>
                  <a:srgbClr val="CB2418"/>
                </a:solidFill>
                <a:latin typeface="Courier New"/>
                <a:cs typeface="Courier New"/>
              </a:rPr>
              <a:t>addvec</a:t>
            </a:r>
            <a:r>
              <a:rPr lang="en-US" sz="1600">
                <a:solidFill>
                  <a:srgbClr val="CB2418"/>
                </a:solidFill>
                <a:latin typeface="Courier New"/>
                <a:cs typeface="Courier New"/>
              </a:rPr>
              <a:t>() function we just loaded */</a:t>
            </a:r>
            <a:endParaRPr lang="en-US" sz="1600">
              <a:solidFill>
                <a:srgbClr val="000000"/>
              </a:solidFill>
              <a:latin typeface="Courier New"/>
              <a:cs typeface="Courier New"/>
            </a:endParaRPr>
          </a:p>
          <a:p>
            <a:r>
              <a:rPr lang="en-US" sz="1600">
                <a:solidFill>
                  <a:srgbClr val="000000"/>
                </a:solidFill>
                <a:latin typeface="Courier New"/>
                <a:cs typeface="Courier New"/>
              </a:rPr>
              <a:t>    </a:t>
            </a:r>
            <a:r>
              <a:rPr lang="en-US" sz="1600" err="1">
                <a:solidFill>
                  <a:srgbClr val="000000"/>
                </a:solidFill>
                <a:latin typeface="Courier New"/>
                <a:cs typeface="Courier New"/>
              </a:rPr>
              <a:t>addvec</a:t>
            </a:r>
            <a:r>
              <a:rPr lang="en-US" sz="1600">
                <a:solidFill>
                  <a:srgbClr val="000000"/>
                </a:solidFill>
                <a:latin typeface="Courier New"/>
                <a:cs typeface="Courier New"/>
              </a:rPr>
              <a:t> = </a:t>
            </a:r>
            <a:r>
              <a:rPr lang="en-US" sz="1600" err="1">
                <a:solidFill>
                  <a:srgbClr val="000000"/>
                </a:solidFill>
                <a:latin typeface="Courier New"/>
                <a:cs typeface="Courier New"/>
              </a:rPr>
              <a:t>dlsym</a:t>
            </a:r>
            <a:r>
              <a:rPr lang="en-US" sz="1600">
                <a:solidFill>
                  <a:srgbClr val="000000"/>
                </a:solidFill>
                <a:latin typeface="Courier New"/>
                <a:cs typeface="Courier New"/>
              </a:rPr>
              <a:t>(handle, </a:t>
            </a:r>
            <a:r>
              <a:rPr lang="en-US" sz="1600">
                <a:solidFill>
                  <a:srgbClr val="9D206F"/>
                </a:solidFill>
                <a:latin typeface="Courier New"/>
                <a:cs typeface="Courier New"/>
              </a:rPr>
              <a:t>"</a:t>
            </a:r>
            <a:r>
              <a:rPr lang="en-US" sz="1600" err="1">
                <a:solidFill>
                  <a:srgbClr val="9D206F"/>
                </a:solidFill>
                <a:latin typeface="Courier New"/>
                <a:cs typeface="Courier New"/>
              </a:rPr>
              <a:t>addvec</a:t>
            </a:r>
            <a:r>
              <a:rPr lang="en-US" sz="1600">
                <a:solidFill>
                  <a:srgbClr val="9D206F"/>
                </a:solidFill>
                <a:latin typeface="Courier New"/>
                <a:cs typeface="Courier New"/>
              </a:rPr>
              <a:t>"</a:t>
            </a:r>
            <a:r>
              <a:rPr lang="en-US" sz="1600">
                <a:solidFill>
                  <a:srgbClr val="000000"/>
                </a:solidFill>
                <a:latin typeface="Courier New"/>
                <a:cs typeface="Courier New"/>
              </a:rPr>
              <a:t>);</a:t>
            </a:r>
          </a:p>
          <a:p>
            <a:r>
              <a:rPr lang="en-US" sz="1600">
                <a:solidFill>
                  <a:srgbClr val="000000"/>
                </a:solidFill>
                <a:latin typeface="Courier New"/>
                <a:cs typeface="Courier New"/>
              </a:rPr>
              <a:t>    </a:t>
            </a:r>
            <a:r>
              <a:rPr lang="en-US" sz="1600">
                <a:solidFill>
                  <a:srgbClr val="C200FF"/>
                </a:solidFill>
                <a:latin typeface="Courier New"/>
                <a:cs typeface="Courier New"/>
              </a:rPr>
              <a:t>if</a:t>
            </a:r>
            <a:r>
              <a:rPr lang="en-US" sz="1600">
                <a:solidFill>
                  <a:srgbClr val="000000"/>
                </a:solidFill>
                <a:latin typeface="Courier New"/>
                <a:cs typeface="Courier New"/>
              </a:rPr>
              <a:t> ((error = </a:t>
            </a:r>
            <a:r>
              <a:rPr lang="en-US" sz="1600" err="1">
                <a:solidFill>
                  <a:srgbClr val="000000"/>
                </a:solidFill>
                <a:latin typeface="Courier New"/>
                <a:cs typeface="Courier New"/>
              </a:rPr>
              <a:t>dlerror</a:t>
            </a:r>
            <a:r>
              <a:rPr lang="en-US" sz="1600">
                <a:solidFill>
                  <a:srgbClr val="000000"/>
                </a:solidFill>
                <a:latin typeface="Courier New"/>
                <a:cs typeface="Courier New"/>
              </a:rPr>
              <a:t>()) != </a:t>
            </a:r>
            <a:r>
              <a:rPr lang="en-US" sz="1600">
                <a:solidFill>
                  <a:srgbClr val="2C9290"/>
                </a:solidFill>
                <a:latin typeface="Courier New"/>
                <a:cs typeface="Courier New"/>
              </a:rPr>
              <a:t>NULL</a:t>
            </a:r>
            <a:r>
              <a:rPr lang="en-US" sz="1600">
                <a:solidFill>
                  <a:srgbClr val="000000"/>
                </a:solidFill>
                <a:latin typeface="Courier New"/>
                <a:cs typeface="Courier New"/>
              </a:rPr>
              <a:t>) {</a:t>
            </a:r>
          </a:p>
          <a:p>
            <a:r>
              <a:rPr lang="en-US" sz="1600">
                <a:solidFill>
                  <a:srgbClr val="000000"/>
                </a:solidFill>
                <a:latin typeface="Courier New"/>
                <a:cs typeface="Courier New"/>
              </a:rPr>
              <a:t>        </a:t>
            </a:r>
            <a:r>
              <a:rPr lang="en-US" sz="1600" err="1">
                <a:solidFill>
                  <a:srgbClr val="000000"/>
                </a:solidFill>
                <a:latin typeface="Courier New"/>
                <a:cs typeface="Courier New"/>
              </a:rPr>
              <a:t>fprintf</a:t>
            </a:r>
            <a:r>
              <a:rPr lang="en-US" sz="1600">
                <a:solidFill>
                  <a:srgbClr val="000000"/>
                </a:solidFill>
                <a:latin typeface="Courier New"/>
                <a:cs typeface="Courier New"/>
              </a:rPr>
              <a:t>(</a:t>
            </a:r>
            <a:r>
              <a:rPr lang="en-US" sz="1600" err="1">
                <a:solidFill>
                  <a:srgbClr val="000000"/>
                </a:solidFill>
                <a:latin typeface="Courier New"/>
                <a:cs typeface="Courier New"/>
              </a:rPr>
              <a:t>stderr</a:t>
            </a:r>
            <a:r>
              <a:rPr lang="en-US" sz="1600">
                <a:solidFill>
                  <a:srgbClr val="000000"/>
                </a:solidFill>
                <a:latin typeface="Courier New"/>
                <a:cs typeface="Courier New"/>
              </a:rPr>
              <a:t>, </a:t>
            </a:r>
            <a:r>
              <a:rPr lang="en-US" sz="1600">
                <a:solidFill>
                  <a:srgbClr val="9D206F"/>
                </a:solidFill>
                <a:latin typeface="Courier New"/>
                <a:cs typeface="Courier New"/>
              </a:rPr>
              <a:t>"%s\n"</a:t>
            </a:r>
            <a:r>
              <a:rPr lang="en-US" sz="1600">
                <a:solidFill>
                  <a:srgbClr val="000000"/>
                </a:solidFill>
                <a:latin typeface="Courier New"/>
                <a:cs typeface="Courier New"/>
              </a:rPr>
              <a:t>, error);</a:t>
            </a:r>
          </a:p>
          <a:p>
            <a:r>
              <a:rPr lang="en-US" sz="1600">
                <a:solidFill>
                  <a:srgbClr val="000000"/>
                </a:solidFill>
                <a:latin typeface="Courier New"/>
                <a:cs typeface="Courier New"/>
              </a:rPr>
              <a:t>        exit(1);</a:t>
            </a:r>
          </a:p>
          <a:p>
            <a:r>
              <a:rPr lang="en-US" sz="1600">
                <a:solidFill>
                  <a:srgbClr val="000000"/>
                </a:solidFill>
                <a:latin typeface="Courier New"/>
                <a:cs typeface="Courier New"/>
              </a:rPr>
              <a:t>    }</a:t>
            </a:r>
          </a:p>
          <a:p>
            <a:endParaRPr lang="en-US" sz="1600">
              <a:solidFill>
                <a:srgbClr val="000000"/>
              </a:solidFill>
              <a:latin typeface="Courier New"/>
              <a:cs typeface="Courier New"/>
            </a:endParaRPr>
          </a:p>
          <a:p>
            <a:r>
              <a:rPr lang="en-US" sz="1600">
                <a:solidFill>
                  <a:srgbClr val="000000"/>
                </a:solidFill>
                <a:latin typeface="Courier New"/>
                <a:cs typeface="Courier New"/>
              </a:rPr>
              <a:t>    </a:t>
            </a:r>
            <a:r>
              <a:rPr lang="en-US" sz="1600">
                <a:solidFill>
                  <a:srgbClr val="CB2418"/>
                </a:solidFill>
                <a:latin typeface="Courier New"/>
                <a:cs typeface="Courier New"/>
              </a:rPr>
              <a:t>/* Now we can call </a:t>
            </a:r>
            <a:r>
              <a:rPr lang="en-US" sz="1600" err="1">
                <a:solidFill>
                  <a:srgbClr val="CB2418"/>
                </a:solidFill>
                <a:latin typeface="Courier New"/>
                <a:cs typeface="Courier New"/>
              </a:rPr>
              <a:t>addvec</a:t>
            </a:r>
            <a:r>
              <a:rPr lang="en-US" sz="1600">
                <a:solidFill>
                  <a:srgbClr val="CB2418"/>
                </a:solidFill>
                <a:latin typeface="Courier New"/>
                <a:cs typeface="Courier New"/>
              </a:rPr>
              <a:t>() just like any other function */</a:t>
            </a:r>
            <a:endParaRPr lang="en-US" sz="1600">
              <a:solidFill>
                <a:srgbClr val="000000"/>
              </a:solidFill>
              <a:latin typeface="Courier New"/>
              <a:cs typeface="Courier New"/>
            </a:endParaRPr>
          </a:p>
          <a:p>
            <a:r>
              <a:rPr lang="en-US" sz="1600">
                <a:solidFill>
                  <a:srgbClr val="000000"/>
                </a:solidFill>
                <a:latin typeface="Courier New"/>
                <a:cs typeface="Courier New"/>
              </a:rPr>
              <a:t>    </a:t>
            </a:r>
            <a:r>
              <a:rPr lang="en-US" sz="1600" err="1">
                <a:solidFill>
                  <a:srgbClr val="000000"/>
                </a:solidFill>
                <a:latin typeface="Courier New"/>
                <a:cs typeface="Courier New"/>
              </a:rPr>
              <a:t>addvec</a:t>
            </a:r>
            <a:r>
              <a:rPr lang="en-US" sz="1600">
                <a:solidFill>
                  <a:srgbClr val="000000"/>
                </a:solidFill>
                <a:latin typeface="Courier New"/>
                <a:cs typeface="Courier New"/>
              </a:rPr>
              <a:t>(x, y, z, 2);</a:t>
            </a:r>
          </a:p>
          <a:p>
            <a:r>
              <a:rPr lang="ro-RO" sz="1600">
                <a:solidFill>
                  <a:srgbClr val="000000"/>
                </a:solidFill>
                <a:latin typeface="Courier New"/>
                <a:cs typeface="Courier New"/>
              </a:rPr>
              <a:t>    printf(</a:t>
            </a:r>
            <a:r>
              <a:rPr lang="ro-RO" sz="1600">
                <a:solidFill>
                  <a:srgbClr val="9D206F"/>
                </a:solidFill>
                <a:latin typeface="Courier New"/>
                <a:cs typeface="Courier New"/>
              </a:rPr>
              <a:t>"z = [%d %d]\n"</a:t>
            </a:r>
            <a:r>
              <a:rPr lang="ro-RO" sz="1600">
                <a:solidFill>
                  <a:srgbClr val="000000"/>
                </a:solidFill>
                <a:latin typeface="Courier New"/>
                <a:cs typeface="Courier New"/>
              </a:rPr>
              <a:t>, z[0], z[1]);</a:t>
            </a:r>
          </a:p>
          <a:p>
            <a:endParaRPr lang="ro-RO" sz="1600">
              <a:solidFill>
                <a:srgbClr val="000000"/>
              </a:solidFill>
              <a:latin typeface="Courier New"/>
              <a:cs typeface="Courier New"/>
            </a:endParaRPr>
          </a:p>
          <a:p>
            <a:r>
              <a:rPr lang="ro-RO" sz="1600">
                <a:solidFill>
                  <a:srgbClr val="000000"/>
                </a:solidFill>
                <a:latin typeface="Courier New"/>
                <a:cs typeface="Courier New"/>
              </a:rPr>
              <a:t>    </a:t>
            </a:r>
            <a:r>
              <a:rPr lang="ro-RO" sz="1600">
                <a:solidFill>
                  <a:srgbClr val="CB2418"/>
                </a:solidFill>
                <a:latin typeface="Courier New"/>
                <a:cs typeface="Courier New"/>
              </a:rPr>
              <a:t>/* Unload the shared library */</a:t>
            </a:r>
            <a:endParaRPr lang="ro-RO" sz="1600">
              <a:solidFill>
                <a:srgbClr val="000000"/>
              </a:solidFill>
              <a:latin typeface="Courier New"/>
              <a:cs typeface="Courier New"/>
            </a:endParaRPr>
          </a:p>
          <a:p>
            <a:r>
              <a:rPr lang="en-US" sz="1600">
                <a:solidFill>
                  <a:srgbClr val="000000"/>
                </a:solidFill>
                <a:latin typeface="Courier New"/>
                <a:cs typeface="Courier New"/>
              </a:rPr>
              <a:t>    </a:t>
            </a:r>
            <a:r>
              <a:rPr lang="en-US" sz="1600">
                <a:solidFill>
                  <a:srgbClr val="C200FF"/>
                </a:solidFill>
                <a:latin typeface="Courier New"/>
                <a:cs typeface="Courier New"/>
              </a:rPr>
              <a:t>if</a:t>
            </a:r>
            <a:r>
              <a:rPr lang="en-US" sz="1600">
                <a:solidFill>
                  <a:srgbClr val="000000"/>
                </a:solidFill>
                <a:latin typeface="Courier New"/>
                <a:cs typeface="Courier New"/>
              </a:rPr>
              <a:t> (</a:t>
            </a:r>
            <a:r>
              <a:rPr lang="en-US" sz="1600" err="1">
                <a:solidFill>
                  <a:srgbClr val="000000"/>
                </a:solidFill>
                <a:latin typeface="Courier New"/>
                <a:cs typeface="Courier New"/>
              </a:rPr>
              <a:t>dlclose</a:t>
            </a:r>
            <a:r>
              <a:rPr lang="en-US" sz="1600">
                <a:solidFill>
                  <a:srgbClr val="000000"/>
                </a:solidFill>
                <a:latin typeface="Courier New"/>
                <a:cs typeface="Courier New"/>
              </a:rPr>
              <a:t>(handle) &lt; 0) {</a:t>
            </a:r>
          </a:p>
          <a:p>
            <a:r>
              <a:rPr lang="pl-PL" sz="1600">
                <a:solidFill>
                  <a:srgbClr val="000000"/>
                </a:solidFill>
                <a:latin typeface="Courier New"/>
                <a:cs typeface="Courier New"/>
              </a:rPr>
              <a:t>        </a:t>
            </a:r>
            <a:r>
              <a:rPr lang="pl-PL" sz="1600" err="1">
                <a:solidFill>
                  <a:srgbClr val="000000"/>
                </a:solidFill>
                <a:latin typeface="Courier New"/>
                <a:cs typeface="Courier New"/>
              </a:rPr>
              <a:t>fprintf</a:t>
            </a:r>
            <a:r>
              <a:rPr lang="pl-PL" sz="1600">
                <a:solidFill>
                  <a:srgbClr val="000000"/>
                </a:solidFill>
                <a:latin typeface="Courier New"/>
                <a:cs typeface="Courier New"/>
              </a:rPr>
              <a:t>(</a:t>
            </a:r>
            <a:r>
              <a:rPr lang="pl-PL" sz="1600" err="1">
                <a:solidFill>
                  <a:srgbClr val="000000"/>
                </a:solidFill>
                <a:latin typeface="Courier New"/>
                <a:cs typeface="Courier New"/>
              </a:rPr>
              <a:t>stderr</a:t>
            </a:r>
            <a:r>
              <a:rPr lang="pl-PL" sz="1600">
                <a:solidFill>
                  <a:srgbClr val="000000"/>
                </a:solidFill>
                <a:latin typeface="Courier New"/>
                <a:cs typeface="Courier New"/>
              </a:rPr>
              <a:t>, </a:t>
            </a:r>
            <a:r>
              <a:rPr lang="pl-PL" sz="1600">
                <a:solidFill>
                  <a:srgbClr val="9D206F"/>
                </a:solidFill>
                <a:latin typeface="Courier New"/>
                <a:cs typeface="Courier New"/>
              </a:rPr>
              <a:t>"%s\n"</a:t>
            </a:r>
            <a:r>
              <a:rPr lang="pl-PL" sz="1600">
                <a:solidFill>
                  <a:srgbClr val="000000"/>
                </a:solidFill>
                <a:latin typeface="Courier New"/>
                <a:cs typeface="Courier New"/>
              </a:rPr>
              <a:t>, </a:t>
            </a:r>
            <a:r>
              <a:rPr lang="pl-PL" sz="1600" err="1">
                <a:solidFill>
                  <a:srgbClr val="000000"/>
                </a:solidFill>
                <a:latin typeface="Courier New"/>
                <a:cs typeface="Courier New"/>
              </a:rPr>
              <a:t>dlerror</a:t>
            </a:r>
            <a:r>
              <a:rPr lang="pl-PL" sz="1600">
                <a:solidFill>
                  <a:srgbClr val="000000"/>
                </a:solidFill>
                <a:latin typeface="Courier New"/>
                <a:cs typeface="Courier New"/>
              </a:rPr>
              <a:t>());</a:t>
            </a:r>
          </a:p>
          <a:p>
            <a:r>
              <a:rPr lang="pl-PL" sz="1600">
                <a:solidFill>
                  <a:srgbClr val="000000"/>
                </a:solidFill>
                <a:latin typeface="Courier New"/>
                <a:cs typeface="Courier New"/>
              </a:rPr>
              <a:t>        </a:t>
            </a:r>
            <a:r>
              <a:rPr lang="pl-PL" sz="1600" err="1">
                <a:solidFill>
                  <a:srgbClr val="000000"/>
                </a:solidFill>
                <a:latin typeface="Courier New"/>
                <a:cs typeface="Courier New"/>
              </a:rPr>
              <a:t>exit</a:t>
            </a:r>
            <a:r>
              <a:rPr lang="pl-PL" sz="1600">
                <a:solidFill>
                  <a:srgbClr val="000000"/>
                </a:solidFill>
                <a:latin typeface="Courier New"/>
                <a:cs typeface="Courier New"/>
              </a:rPr>
              <a:t>(1);</a:t>
            </a:r>
          </a:p>
          <a:p>
            <a:r>
              <a:rPr lang="pl-PL" sz="1600">
                <a:solidFill>
                  <a:srgbClr val="000000"/>
                </a:solidFill>
                <a:latin typeface="Courier New"/>
                <a:cs typeface="Courier New"/>
              </a:rPr>
              <a:t>    }</a:t>
            </a:r>
          </a:p>
          <a:p>
            <a:r>
              <a:rPr lang="is-IS" sz="1600">
                <a:solidFill>
                  <a:srgbClr val="000000"/>
                </a:solidFill>
                <a:latin typeface="Courier New"/>
                <a:cs typeface="Courier New"/>
              </a:rPr>
              <a:t>    </a:t>
            </a:r>
            <a:r>
              <a:rPr lang="is-IS" sz="1600">
                <a:solidFill>
                  <a:srgbClr val="C200FF"/>
                </a:solidFill>
                <a:latin typeface="Courier New"/>
                <a:cs typeface="Courier New"/>
              </a:rPr>
              <a:t>return</a:t>
            </a:r>
            <a:r>
              <a:rPr lang="is-IS" sz="1600">
                <a:solidFill>
                  <a:srgbClr val="000000"/>
                </a:solidFill>
                <a:latin typeface="Courier New"/>
                <a:cs typeface="Courier New"/>
              </a:rPr>
              <a:t> 0;</a:t>
            </a:r>
          </a:p>
          <a:p>
            <a:r>
              <a:rPr lang="is-IS" sz="1600" smtClean="0">
                <a:solidFill>
                  <a:srgbClr val="000000"/>
                </a:solidFill>
                <a:latin typeface="Courier New"/>
                <a:cs typeface="Courier New"/>
              </a:rPr>
              <a:t>}</a:t>
            </a:r>
            <a:endParaRPr lang="en-GB" sz="1600">
              <a:latin typeface="Courier New"/>
              <a:ea typeface="msgothic" charset="0"/>
              <a:cs typeface="Courier New"/>
            </a:endParaRPr>
          </a:p>
        </p:txBody>
      </p:sp>
      <p:sp>
        <p:nvSpPr>
          <p:cNvPr id="4" name="Rectangle 3"/>
          <p:cNvSpPr>
            <a:spLocks noChangeArrowheads="1"/>
          </p:cNvSpPr>
          <p:nvPr/>
        </p:nvSpPr>
        <p:spPr bwMode="auto">
          <a:xfrm>
            <a:off x="7605628" y="6019800"/>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itchFamily="49" charset="0"/>
                <a:ea typeface="msgothic" charset="0"/>
                <a:cs typeface="msgothic" charset="0"/>
              </a:rPr>
              <a:t>dll.c</a:t>
            </a:r>
            <a:endParaRPr lang="en-GB" sz="1800" b="1" i="1">
              <a:solidFill>
                <a:schemeClr val="tx1">
                  <a:lumMod val="50000"/>
                  <a:lumOff val="50000"/>
                </a:schemeClr>
              </a:solidFill>
              <a:latin typeface="Courier New" pitchFamily="49" charset="0"/>
              <a:ea typeface="msgothic" charset="0"/>
              <a:cs typeface="msgothic"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350838" y="285750"/>
            <a:ext cx="8716962" cy="78105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Dynamic Linking at </a:t>
            </a:r>
            <a:r>
              <a:rPr lang="en-GB" smtClean="0"/>
              <a:t>Run-</a:t>
            </a:r>
            <a:r>
              <a:rPr lang="en-GB"/>
              <a:t>time</a:t>
            </a:r>
          </a:p>
        </p:txBody>
      </p:sp>
      <p:sp>
        <p:nvSpPr>
          <p:cNvPr id="36866" name="Line 2"/>
          <p:cNvSpPr>
            <a:spLocks noChangeShapeType="1"/>
          </p:cNvSpPr>
          <p:nvPr/>
        </p:nvSpPr>
        <p:spPr bwMode="auto">
          <a:xfrm>
            <a:off x="2620963" y="1247500"/>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67" name="Rectangle 3"/>
          <p:cNvSpPr>
            <a:spLocks noChangeArrowheads="1"/>
          </p:cNvSpPr>
          <p:nvPr/>
        </p:nvSpPr>
        <p:spPr bwMode="auto">
          <a:xfrm>
            <a:off x="2454275" y="1657075"/>
            <a:ext cx="1676400" cy="574675"/>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Translators </a:t>
            </a:r>
            <a:endParaRPr lang="en-GB" sz="1600" b="1" smtClean="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itchFamily="34" charset="0"/>
                <a:ea typeface="msgothic" charset="0"/>
                <a:cs typeface="msgothic" charset="0"/>
              </a:rPr>
              <a:t>(</a:t>
            </a:r>
            <a:r>
              <a:rPr lang="en-GB" sz="1600" b="1" err="1">
                <a:latin typeface="Courier New" pitchFamily="49" charset="0"/>
                <a:ea typeface="msgothic" charset="0"/>
                <a:cs typeface="msgothic" charset="0"/>
              </a:rPr>
              <a:t>cpp</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cc1</a:t>
            </a:r>
            <a:r>
              <a:rPr lang="en-GB" sz="1600" b="1">
                <a:latin typeface="Calibri" pitchFamily="34" charset="0"/>
                <a:ea typeface="msgothic" charset="0"/>
                <a:cs typeface="msgothic" charset="0"/>
              </a:rPr>
              <a:t>, </a:t>
            </a:r>
            <a:r>
              <a:rPr lang="en-GB" sz="1600" b="1">
                <a:latin typeface="Courier New" pitchFamily="49" charset="0"/>
                <a:ea typeface="msgothic" charset="0"/>
                <a:cs typeface="msgothic" charset="0"/>
              </a:rPr>
              <a:t>as</a:t>
            </a:r>
            <a:r>
              <a:rPr lang="en-GB" sz="1600" b="1">
                <a:latin typeface="Calibri" pitchFamily="34" charset="0"/>
                <a:ea typeface="msgothic" charset="0"/>
                <a:cs typeface="msgothic" charset="0"/>
              </a:rPr>
              <a:t>)</a:t>
            </a:r>
          </a:p>
        </p:txBody>
      </p:sp>
      <p:sp>
        <p:nvSpPr>
          <p:cNvPr id="36868" name="Text Box 4"/>
          <p:cNvSpPr txBox="1">
            <a:spLocks noChangeArrowheads="1"/>
          </p:cNvSpPr>
          <p:nvPr/>
        </p:nvSpPr>
        <p:spPr bwMode="auto">
          <a:xfrm>
            <a:off x="2205396" y="1010963"/>
            <a:ext cx="797411"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itchFamily="49" charset="0"/>
                <a:ea typeface="msgothic" charset="0"/>
                <a:cs typeface="msgothic" charset="0"/>
              </a:rPr>
              <a:t>dll.c</a:t>
            </a:r>
            <a:endParaRPr lang="en-GB" sz="1600" b="1">
              <a:latin typeface="Courier New" pitchFamily="49" charset="0"/>
              <a:ea typeface="msgothic" charset="0"/>
              <a:cs typeface="msgothic" charset="0"/>
            </a:endParaRPr>
          </a:p>
        </p:txBody>
      </p:sp>
      <p:sp>
        <p:nvSpPr>
          <p:cNvPr id="36869" name="Text Box 5"/>
          <p:cNvSpPr txBox="1">
            <a:spLocks noChangeArrowheads="1"/>
          </p:cNvSpPr>
          <p:nvPr/>
        </p:nvSpPr>
        <p:spPr bwMode="auto">
          <a:xfrm>
            <a:off x="2881671" y="2568300"/>
            <a:ext cx="797411"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itchFamily="49" charset="0"/>
                <a:ea typeface="msgothic" charset="0"/>
                <a:cs typeface="msgothic" charset="0"/>
              </a:rPr>
              <a:t>dll.o</a:t>
            </a:r>
            <a:endParaRPr lang="en-GB" sz="1600" b="1">
              <a:latin typeface="Courier New" pitchFamily="49" charset="0"/>
              <a:ea typeface="msgothic" charset="0"/>
              <a:cs typeface="msgothic" charset="0"/>
            </a:endParaRPr>
          </a:p>
        </p:txBody>
      </p:sp>
      <p:sp>
        <p:nvSpPr>
          <p:cNvPr id="36870" name="Line 6"/>
          <p:cNvSpPr>
            <a:spLocks noChangeShapeType="1"/>
          </p:cNvSpPr>
          <p:nvPr/>
        </p:nvSpPr>
        <p:spPr bwMode="auto">
          <a:xfrm>
            <a:off x="3292475" y="22381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1" name="Text Box 7"/>
          <p:cNvSpPr txBox="1">
            <a:spLocks noChangeArrowheads="1"/>
          </p:cNvSpPr>
          <p:nvPr/>
        </p:nvSpPr>
        <p:spPr bwMode="auto">
          <a:xfrm>
            <a:off x="4668906" y="2132047"/>
            <a:ext cx="1043672"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itchFamily="49" charset="0"/>
                <a:ea typeface="msgothic" charset="0"/>
                <a:cs typeface="msgothic" charset="0"/>
              </a:rPr>
              <a:t>libc.so</a:t>
            </a:r>
            <a:endParaRPr lang="en-GB" sz="1600" b="1">
              <a:latin typeface="Courier New" pitchFamily="49" charset="0"/>
              <a:ea typeface="msgothic" charset="0"/>
              <a:cs typeface="msgothic" charset="0"/>
            </a:endParaRPr>
          </a:p>
        </p:txBody>
      </p:sp>
      <p:sp>
        <p:nvSpPr>
          <p:cNvPr id="36872" name="Rectangle 8"/>
          <p:cNvSpPr>
            <a:spLocks noChangeArrowheads="1"/>
          </p:cNvSpPr>
          <p:nvPr/>
        </p:nvSpPr>
        <p:spPr bwMode="auto">
          <a:xfrm>
            <a:off x="2454275" y="3225525"/>
            <a:ext cx="302895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Linker (</a:t>
            </a:r>
            <a:r>
              <a:rPr lang="en-GB" sz="1600" b="1">
                <a:latin typeface="Courier New" pitchFamily="49" charset="0"/>
                <a:ea typeface="msgothic" charset="0"/>
                <a:cs typeface="msgothic" charset="0"/>
              </a:rPr>
              <a:t>ld</a:t>
            </a:r>
            <a:r>
              <a:rPr lang="en-GB" sz="1600" b="1">
                <a:latin typeface="Calibri" pitchFamily="34" charset="0"/>
                <a:ea typeface="msgothic" charset="0"/>
                <a:cs typeface="msgothic" charset="0"/>
              </a:rPr>
              <a:t>)</a:t>
            </a:r>
          </a:p>
        </p:txBody>
      </p:sp>
      <p:sp>
        <p:nvSpPr>
          <p:cNvPr id="36873" name="Text Box 9"/>
          <p:cNvSpPr txBox="1">
            <a:spLocks noChangeArrowheads="1"/>
          </p:cNvSpPr>
          <p:nvPr/>
        </p:nvSpPr>
        <p:spPr bwMode="auto">
          <a:xfrm>
            <a:off x="2795691" y="3822586"/>
            <a:ext cx="920542"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ourier New" pitchFamily="49" charset="0"/>
                <a:ea typeface="msgothic" charset="0"/>
                <a:cs typeface="msgothic" charset="0"/>
              </a:rPr>
              <a:t>prog2r</a:t>
            </a:r>
            <a:endParaRPr lang="en-GB" sz="1600" b="1">
              <a:latin typeface="Courier New" pitchFamily="49" charset="0"/>
              <a:ea typeface="msgothic" charset="0"/>
              <a:cs typeface="msgothic" charset="0"/>
            </a:endParaRPr>
          </a:p>
        </p:txBody>
      </p:sp>
      <p:sp>
        <p:nvSpPr>
          <p:cNvPr id="36874" name="Line 10"/>
          <p:cNvSpPr>
            <a:spLocks noChangeShapeType="1"/>
          </p:cNvSpPr>
          <p:nvPr/>
        </p:nvSpPr>
        <p:spPr bwMode="auto">
          <a:xfrm>
            <a:off x="3292475" y="3609700"/>
            <a:ext cx="0" cy="200300"/>
          </a:xfrm>
          <a:prstGeom prst="line">
            <a:avLst/>
          </a:prstGeom>
          <a:noFill/>
          <a:ln w="3240">
            <a:solidFill>
              <a:srgbClr val="000066"/>
            </a:solidFill>
            <a:miter lim="800000"/>
            <a:headEnd/>
            <a:tailEnd type="triangle" w="med" len="med"/>
          </a:ln>
          <a:effectLst/>
        </p:spPr>
        <p:txBody>
          <a:bodyPr/>
          <a:lstStyle/>
          <a:p>
            <a:endParaRPr lang="en-US"/>
          </a:p>
        </p:txBody>
      </p:sp>
      <p:sp>
        <p:nvSpPr>
          <p:cNvPr id="36875" name="Line 11"/>
          <p:cNvSpPr>
            <a:spLocks noChangeShapeType="1"/>
          </p:cNvSpPr>
          <p:nvPr/>
        </p:nvSpPr>
        <p:spPr bwMode="auto">
          <a:xfrm>
            <a:off x="3292475" y="4151010"/>
            <a:ext cx="0" cy="192390"/>
          </a:xfrm>
          <a:prstGeom prst="line">
            <a:avLst/>
          </a:prstGeom>
          <a:noFill/>
          <a:ln w="3240">
            <a:solidFill>
              <a:srgbClr val="000066"/>
            </a:solidFill>
            <a:miter lim="800000"/>
            <a:headEnd/>
            <a:tailEnd type="triangle" w="med" len="med"/>
          </a:ln>
          <a:effectLst/>
        </p:spPr>
        <p:txBody>
          <a:bodyPr/>
          <a:lstStyle/>
          <a:p>
            <a:endParaRPr lang="en-US"/>
          </a:p>
        </p:txBody>
      </p:sp>
      <p:sp>
        <p:nvSpPr>
          <p:cNvPr id="36876" name="Rectangle 12"/>
          <p:cNvSpPr>
            <a:spLocks noChangeArrowheads="1"/>
          </p:cNvSpPr>
          <p:nvPr/>
        </p:nvSpPr>
        <p:spPr bwMode="auto">
          <a:xfrm>
            <a:off x="2454275" y="5112485"/>
            <a:ext cx="3200400" cy="341313"/>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Dynamic linker (</a:t>
            </a:r>
            <a:r>
              <a:rPr lang="en-GB" sz="1600" b="1">
                <a:latin typeface="Courier New" pitchFamily="49" charset="0"/>
                <a:ea typeface="msgothic" charset="0"/>
                <a:cs typeface="msgothic" charset="0"/>
              </a:rPr>
              <a:t>ld-linux.so</a:t>
            </a:r>
            <a:r>
              <a:rPr lang="en-GB" sz="1600" b="1">
                <a:latin typeface="Calibri" pitchFamily="34" charset="0"/>
                <a:ea typeface="msgothic" charset="0"/>
                <a:cs typeface="msgothic" charset="0"/>
              </a:rPr>
              <a:t>)</a:t>
            </a:r>
          </a:p>
        </p:txBody>
      </p:sp>
      <p:sp>
        <p:nvSpPr>
          <p:cNvPr id="36877" name="Line 13"/>
          <p:cNvSpPr>
            <a:spLocks noChangeShapeType="1"/>
          </p:cNvSpPr>
          <p:nvPr/>
        </p:nvSpPr>
        <p:spPr bwMode="auto">
          <a:xfrm flipH="1">
            <a:off x="3292475" y="4941777"/>
            <a:ext cx="1588" cy="168299"/>
          </a:xfrm>
          <a:prstGeom prst="line">
            <a:avLst/>
          </a:prstGeom>
          <a:noFill/>
          <a:ln w="3240">
            <a:solidFill>
              <a:srgbClr val="000066"/>
            </a:solidFill>
            <a:miter lim="800000"/>
            <a:headEnd/>
            <a:tailEnd type="triangle" w="med" len="med"/>
          </a:ln>
          <a:effectLst/>
        </p:spPr>
        <p:txBody>
          <a:bodyPr/>
          <a:lstStyle/>
          <a:p>
            <a:endParaRPr lang="en-US"/>
          </a:p>
        </p:txBody>
      </p:sp>
      <p:sp>
        <p:nvSpPr>
          <p:cNvPr id="36878" name="Line 14"/>
          <p:cNvSpPr>
            <a:spLocks noChangeShapeType="1"/>
          </p:cNvSpPr>
          <p:nvPr/>
        </p:nvSpPr>
        <p:spPr bwMode="auto">
          <a:xfrm>
            <a:off x="3292475" y="2847700"/>
            <a:ext cx="1588"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79" name="Text Box 15"/>
          <p:cNvSpPr txBox="1">
            <a:spLocks noChangeArrowheads="1"/>
          </p:cNvSpPr>
          <p:nvPr/>
        </p:nvSpPr>
        <p:spPr bwMode="auto">
          <a:xfrm>
            <a:off x="5254625" y="2542900"/>
            <a:ext cx="2609850" cy="577082"/>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itchFamily="34" charset="0"/>
                <a:ea typeface="msgothic" charset="0"/>
                <a:cs typeface="msgothic" charset="0"/>
              </a:rPr>
              <a:t>Relocation and symbol  table info</a:t>
            </a:r>
          </a:p>
        </p:txBody>
      </p:sp>
      <p:sp>
        <p:nvSpPr>
          <p:cNvPr id="36880" name="Line 16"/>
          <p:cNvSpPr>
            <a:spLocks noChangeShapeType="1"/>
          </p:cNvSpPr>
          <p:nvPr/>
        </p:nvSpPr>
        <p:spPr bwMode="auto">
          <a:xfrm>
            <a:off x="5180013" y="2542900"/>
            <a:ext cx="1587" cy="685800"/>
          </a:xfrm>
          <a:prstGeom prst="line">
            <a:avLst/>
          </a:prstGeom>
          <a:noFill/>
          <a:ln w="3240">
            <a:solidFill>
              <a:srgbClr val="000066"/>
            </a:solidFill>
            <a:miter lim="800000"/>
            <a:headEnd/>
            <a:tailEnd type="triangle" w="med" len="med"/>
          </a:ln>
          <a:effectLst/>
        </p:spPr>
        <p:txBody>
          <a:bodyPr/>
          <a:lstStyle/>
          <a:p>
            <a:endParaRPr lang="en-US"/>
          </a:p>
        </p:txBody>
      </p:sp>
      <p:sp>
        <p:nvSpPr>
          <p:cNvPr id="36881" name="Text Box 17"/>
          <p:cNvSpPr txBox="1">
            <a:spLocks noChangeArrowheads="1"/>
          </p:cNvSpPr>
          <p:nvPr/>
        </p:nvSpPr>
        <p:spPr bwMode="auto">
          <a:xfrm>
            <a:off x="4645052" y="4114800"/>
            <a:ext cx="1043672"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itchFamily="49" charset="0"/>
                <a:ea typeface="msgothic" charset="0"/>
                <a:cs typeface="msgothic" charset="0"/>
              </a:rPr>
              <a:t>libc.so</a:t>
            </a:r>
            <a:endParaRPr lang="en-GB" sz="1600" b="1">
              <a:latin typeface="Courier New" pitchFamily="49" charset="0"/>
              <a:ea typeface="msgothic" charset="0"/>
              <a:cs typeface="msgothic" charset="0"/>
            </a:endParaRPr>
          </a:p>
        </p:txBody>
      </p:sp>
      <p:sp>
        <p:nvSpPr>
          <p:cNvPr id="36882" name="Text Box 18"/>
          <p:cNvSpPr txBox="1">
            <a:spLocks noChangeArrowheads="1"/>
          </p:cNvSpPr>
          <p:nvPr/>
        </p:nvSpPr>
        <p:spPr bwMode="auto">
          <a:xfrm>
            <a:off x="5254625" y="4551110"/>
            <a:ext cx="1771650" cy="335799"/>
          </a:xfrm>
          <a:prstGeom prst="rect">
            <a:avLst/>
          </a:prstGeom>
          <a:noFill/>
          <a:ln w="9525">
            <a:noFill/>
            <a:round/>
            <a:headEnd/>
            <a:tailEnd/>
          </a:ln>
          <a:effectLst/>
        </p:spPr>
        <p:txBody>
          <a:bodyPr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chemeClr val="tx1">
                    <a:lumMod val="50000"/>
                    <a:lumOff val="50000"/>
                  </a:schemeClr>
                </a:solidFill>
                <a:latin typeface="Calibri" pitchFamily="34" charset="0"/>
                <a:ea typeface="msgothic" charset="0"/>
                <a:cs typeface="msgothic" charset="0"/>
              </a:rPr>
              <a:t>Code and data</a:t>
            </a:r>
          </a:p>
        </p:txBody>
      </p:sp>
      <p:sp>
        <p:nvSpPr>
          <p:cNvPr id="36883" name="Line 19"/>
          <p:cNvSpPr>
            <a:spLocks noChangeShapeType="1"/>
          </p:cNvSpPr>
          <p:nvPr/>
        </p:nvSpPr>
        <p:spPr bwMode="auto">
          <a:xfrm>
            <a:off x="5173663" y="4430460"/>
            <a:ext cx="1587" cy="685800"/>
          </a:xfrm>
          <a:prstGeom prst="line">
            <a:avLst/>
          </a:prstGeom>
          <a:noFill/>
          <a:ln w="3240">
            <a:solidFill>
              <a:srgbClr val="000066"/>
            </a:solidFill>
            <a:miter lim="800000"/>
            <a:headEnd/>
            <a:tailEnd type="triangle" w="med" len="med"/>
          </a:ln>
          <a:effectLst/>
        </p:spPr>
        <p:txBody>
          <a:bodyPr/>
          <a:lstStyle/>
          <a:p>
            <a:endParaRPr lang="en-US"/>
          </a:p>
        </p:txBody>
      </p:sp>
      <p:sp>
        <p:nvSpPr>
          <p:cNvPr id="36884" name="Text Box 20"/>
          <p:cNvSpPr txBox="1">
            <a:spLocks noChangeArrowheads="1"/>
          </p:cNvSpPr>
          <p:nvPr/>
        </p:nvSpPr>
        <p:spPr bwMode="auto">
          <a:xfrm>
            <a:off x="152400" y="4191000"/>
            <a:ext cx="2133600" cy="1059650"/>
          </a:xfrm>
          <a:prstGeom prst="rect">
            <a:avLst/>
          </a:prstGeom>
          <a:noFill/>
          <a:ln w="9525">
            <a:noFill/>
            <a:round/>
            <a:headEnd/>
            <a:tailEnd/>
          </a:ln>
          <a:effectLst/>
        </p:spPr>
        <p:txBody>
          <a:bodyPr wrap="square"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a:solidFill>
                  <a:srgbClr val="990000"/>
                </a:solidFill>
                <a:latin typeface="Calibri" pitchFamily="34" charset="0"/>
                <a:ea typeface="msgothic" charset="0"/>
                <a:cs typeface="msgothic" charset="0"/>
              </a:rPr>
              <a:t>Partially linked </a:t>
            </a:r>
            <a:endParaRPr lang="en-GB" sz="1600" b="1" i="1" dirty="0" smtClean="0">
              <a:solidFill>
                <a:srgbClr val="990000"/>
              </a:solidFill>
              <a:latin typeface="Calibri"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dirty="0" smtClean="0">
                <a:solidFill>
                  <a:srgbClr val="990000"/>
                </a:solidFill>
                <a:latin typeface="Calibri" pitchFamily="34" charset="0"/>
                <a:ea typeface="msgothic" charset="0"/>
                <a:cs typeface="msgothic" charset="0"/>
              </a:rPr>
              <a:t>executable </a:t>
            </a:r>
            <a:r>
              <a:rPr lang="en-GB" sz="1600" b="1" i="1" dirty="0">
                <a:solidFill>
                  <a:srgbClr val="990000"/>
                </a:solidFill>
                <a:latin typeface="Calibri" pitchFamily="34" charset="0"/>
                <a:ea typeface="msgothic" charset="0"/>
                <a:cs typeface="msgothic" charset="0"/>
              </a:rPr>
              <a:t>object </a:t>
            </a:r>
            <a:r>
              <a:rPr lang="en-GB" sz="1600" b="1" i="1" dirty="0" smtClean="0">
                <a:solidFill>
                  <a:srgbClr val="990000"/>
                </a:solidFill>
                <a:latin typeface="Calibri" pitchFamily="34" charset="0"/>
                <a:ea typeface="msgothic" charset="0"/>
                <a:cs typeface="msgothic" charset="0"/>
              </a:rPr>
              <a:t>file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smtClean="0">
                <a:latin typeface="Calibri" pitchFamily="34" charset="0"/>
                <a:ea typeface="msgothic" charset="0"/>
                <a:cs typeface="msgothic" charset="0"/>
              </a:rPr>
              <a:t>(8837 </a:t>
            </a:r>
            <a:r>
              <a:rPr lang="en-GB" sz="1600" dirty="0">
                <a:latin typeface="Calibri" pitchFamily="34" charset="0"/>
                <a:ea typeface="msgothic" charset="0"/>
                <a:cs typeface="msgothic" charset="0"/>
              </a:rPr>
              <a:t>bytes)</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b="1" i="1" dirty="0">
              <a:solidFill>
                <a:srgbClr val="990000"/>
              </a:solidFill>
              <a:latin typeface="Calibri" pitchFamily="34" charset="0"/>
              <a:ea typeface="msgothic" charset="0"/>
              <a:cs typeface="msgothic" charset="0"/>
            </a:endParaRPr>
          </a:p>
        </p:txBody>
      </p:sp>
      <p:sp>
        <p:nvSpPr>
          <p:cNvPr id="36885" name="Text Box 21"/>
          <p:cNvSpPr txBox="1">
            <a:spLocks noChangeArrowheads="1"/>
          </p:cNvSpPr>
          <p:nvPr/>
        </p:nvSpPr>
        <p:spPr bwMode="auto">
          <a:xfrm>
            <a:off x="914400" y="2451355"/>
            <a:ext cx="1371600" cy="577082"/>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err="1">
                <a:solidFill>
                  <a:srgbClr val="990000"/>
                </a:solidFill>
                <a:latin typeface="Calibri" pitchFamily="34" charset="0"/>
                <a:ea typeface="msgothic" charset="0"/>
                <a:cs typeface="msgothic" charset="0"/>
              </a:rPr>
              <a:t>Relocatable</a:t>
            </a:r>
            <a:endParaRPr lang="en-GB" sz="1600" b="1" i="1">
              <a:solidFill>
                <a:srgbClr val="990000"/>
              </a:solidFill>
              <a:latin typeface="Calibri" pitchFamily="34" charset="0"/>
              <a:ea typeface="msgothic" charset="0"/>
              <a:cs typeface="msgothic" charset="0"/>
            </a:endParaRP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object file</a:t>
            </a:r>
          </a:p>
        </p:txBody>
      </p:sp>
      <p:sp>
        <p:nvSpPr>
          <p:cNvPr id="36886" name="Text Box 22"/>
          <p:cNvSpPr txBox="1">
            <a:spLocks noChangeArrowheads="1"/>
          </p:cNvSpPr>
          <p:nvPr/>
        </p:nvSpPr>
        <p:spPr bwMode="auto">
          <a:xfrm>
            <a:off x="533400" y="5098830"/>
            <a:ext cx="1752600" cy="818367"/>
          </a:xfrm>
          <a:prstGeom prst="rect">
            <a:avLst/>
          </a:prstGeom>
          <a:noFill/>
          <a:ln w="9525">
            <a:noFill/>
            <a:round/>
            <a:headEnd/>
            <a:tailEnd/>
          </a:ln>
          <a:effectLst/>
        </p:spPr>
        <p:txBody>
          <a:bodyPr lIns="90000" tIns="46800" rIns="90000" bIns="46800">
            <a:spAutoFit/>
          </a:bodyPr>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Fully linked </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executable</a:t>
            </a:r>
          </a:p>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i="1">
                <a:solidFill>
                  <a:srgbClr val="990000"/>
                </a:solidFill>
                <a:latin typeface="Calibri" pitchFamily="34" charset="0"/>
                <a:ea typeface="msgothic" charset="0"/>
                <a:cs typeface="msgothic" charset="0"/>
              </a:rPr>
              <a:t>in memory</a:t>
            </a:r>
          </a:p>
        </p:txBody>
      </p:sp>
      <p:sp>
        <p:nvSpPr>
          <p:cNvPr id="36887" name="Line 23"/>
          <p:cNvSpPr>
            <a:spLocks noChangeShapeType="1"/>
          </p:cNvSpPr>
          <p:nvPr/>
        </p:nvSpPr>
        <p:spPr bwMode="auto">
          <a:xfrm>
            <a:off x="3783013" y="1247500"/>
            <a:ext cx="1587" cy="381000"/>
          </a:xfrm>
          <a:prstGeom prst="line">
            <a:avLst/>
          </a:prstGeom>
          <a:noFill/>
          <a:ln w="3240">
            <a:solidFill>
              <a:srgbClr val="000066"/>
            </a:solidFill>
            <a:miter lim="800000"/>
            <a:headEnd/>
            <a:tailEnd type="triangle" w="med" len="med"/>
          </a:ln>
          <a:effectLst/>
        </p:spPr>
        <p:txBody>
          <a:bodyPr/>
          <a:lstStyle/>
          <a:p>
            <a:endParaRPr lang="en-US"/>
          </a:p>
        </p:txBody>
      </p:sp>
      <p:sp>
        <p:nvSpPr>
          <p:cNvPr id="36888" name="Text Box 24"/>
          <p:cNvSpPr txBox="1">
            <a:spLocks noChangeArrowheads="1"/>
          </p:cNvSpPr>
          <p:nvPr/>
        </p:nvSpPr>
        <p:spPr bwMode="auto">
          <a:xfrm>
            <a:off x="3184525" y="1010963"/>
            <a:ext cx="1169209" cy="329643"/>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ourier New" pitchFamily="49" charset="0"/>
                <a:ea typeface="msgothic" charset="0"/>
                <a:cs typeface="msgothic" charset="0"/>
              </a:rPr>
              <a:t>vector.h</a:t>
            </a:r>
          </a:p>
        </p:txBody>
      </p:sp>
      <p:sp>
        <p:nvSpPr>
          <p:cNvPr id="36889" name="Rectangle 25"/>
          <p:cNvSpPr>
            <a:spLocks noChangeArrowheads="1"/>
          </p:cNvSpPr>
          <p:nvPr/>
        </p:nvSpPr>
        <p:spPr bwMode="auto">
          <a:xfrm>
            <a:off x="2454275" y="4343400"/>
            <a:ext cx="1657350" cy="574675"/>
          </a:xfrm>
          <a:prstGeom prst="rect">
            <a:avLst/>
          </a:prstGeom>
          <a:solidFill>
            <a:schemeClr val="accent2">
              <a:lumMod val="20000"/>
              <a:lumOff val="80000"/>
            </a:schemeClr>
          </a:solidFill>
          <a:ln w="32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latin typeface="Calibri" pitchFamily="34" charset="0"/>
                <a:ea typeface="msgothic" charset="0"/>
                <a:cs typeface="msgothic" charset="0"/>
              </a:rPr>
              <a:t>Loader (</a:t>
            </a:r>
            <a:r>
              <a:rPr lang="en-GB" sz="1600" b="1" err="1">
                <a:latin typeface="Courier New" pitchFamily="49" charset="0"/>
                <a:ea typeface="msgothic" charset="0"/>
                <a:cs typeface="msgothic" charset="0"/>
              </a:rPr>
              <a:t>execve</a:t>
            </a:r>
            <a:r>
              <a:rPr lang="en-GB" sz="1600" b="1">
                <a:latin typeface="Calibri" pitchFamily="34" charset="0"/>
                <a:ea typeface="msgothic" charset="0"/>
                <a:cs typeface="msgothic" charset="0"/>
              </a:rPr>
              <a:t>)</a:t>
            </a:r>
          </a:p>
        </p:txBody>
      </p:sp>
      <p:sp>
        <p:nvSpPr>
          <p:cNvPr id="36890" name="Text Box 26"/>
          <p:cNvSpPr txBox="1">
            <a:spLocks noChangeArrowheads="1"/>
          </p:cNvSpPr>
          <p:nvPr/>
        </p:nvSpPr>
        <p:spPr bwMode="auto">
          <a:xfrm>
            <a:off x="4689475" y="1047475"/>
            <a:ext cx="4501851" cy="561117"/>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a:solidFill>
                  <a:srgbClr val="990000"/>
                </a:solidFill>
                <a:latin typeface="Courier New" pitchFamily="49" charset="0"/>
                <a:ea typeface="msgothic" charset="0"/>
                <a:cs typeface="msgothic" charset="0"/>
              </a:rPr>
              <a:t>unix</a:t>
            </a:r>
            <a:r>
              <a:rPr lang="en-GB" sz="1600" b="1">
                <a:solidFill>
                  <a:srgbClr val="990000"/>
                </a:solidFill>
                <a:latin typeface="Courier New" pitchFamily="49" charset="0"/>
                <a:ea typeface="msgothic" charset="0"/>
                <a:cs typeface="msgothic" charset="0"/>
              </a:rPr>
              <a:t>&gt; </a:t>
            </a:r>
            <a:r>
              <a:rPr lang="en-GB" sz="1600" b="1" err="1">
                <a:solidFill>
                  <a:srgbClr val="990000"/>
                </a:solidFill>
                <a:latin typeface="Courier New" pitchFamily="49" charset="0"/>
                <a:ea typeface="msgothic" charset="0"/>
                <a:cs typeface="msgothic" charset="0"/>
              </a:rPr>
              <a:t>gcc</a:t>
            </a:r>
            <a:r>
              <a:rPr lang="en-GB" sz="1600" b="1">
                <a:solidFill>
                  <a:srgbClr val="990000"/>
                </a:solidFill>
                <a:latin typeface="Courier New" pitchFamily="49" charset="0"/>
                <a:ea typeface="msgothic" charset="0"/>
                <a:cs typeface="msgothic" charset="0"/>
              </a:rPr>
              <a:t> </a:t>
            </a:r>
            <a:r>
              <a:rPr lang="en-GB" sz="1600" b="1" smtClean="0">
                <a:solidFill>
                  <a:srgbClr val="990000"/>
                </a:solidFill>
                <a:latin typeface="Courier New" pitchFamily="49" charset="0"/>
                <a:ea typeface="msgothic" charset="0"/>
                <a:cs typeface="msgothic" charset="0"/>
              </a:rPr>
              <a:t>-shared </a:t>
            </a:r>
            <a:r>
              <a:rPr lang="en-GB" sz="1600" b="1">
                <a:solidFill>
                  <a:srgbClr val="990000"/>
                </a:solidFill>
                <a:latin typeface="Courier New" pitchFamily="49" charset="0"/>
                <a:ea typeface="msgothic" charset="0"/>
                <a:cs typeface="msgothic" charset="0"/>
              </a:rPr>
              <a:t>-o libvector.so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a:solidFill>
                  <a:srgbClr val="990000"/>
                </a:solidFill>
                <a:latin typeface="Courier New" pitchFamily="49" charset="0"/>
                <a:ea typeface="msgothic" charset="0"/>
                <a:cs typeface="msgothic" charset="0"/>
              </a:rPr>
              <a:t>     </a:t>
            </a:r>
            <a:r>
              <a:rPr lang="en-GB" sz="1600" b="1" err="1">
                <a:solidFill>
                  <a:srgbClr val="990000"/>
                </a:solidFill>
                <a:latin typeface="Courier New" pitchFamily="49" charset="0"/>
                <a:ea typeface="msgothic" charset="0"/>
                <a:cs typeface="msgothic" charset="0"/>
              </a:rPr>
              <a:t>addvec.c</a:t>
            </a:r>
            <a:r>
              <a:rPr lang="en-GB" sz="1600" b="1">
                <a:solidFill>
                  <a:srgbClr val="990000"/>
                </a:solidFill>
                <a:latin typeface="Courier New" pitchFamily="49" charset="0"/>
                <a:ea typeface="msgothic" charset="0"/>
                <a:cs typeface="msgothic" charset="0"/>
              </a:rPr>
              <a:t> </a:t>
            </a:r>
            <a:r>
              <a:rPr lang="en-GB" sz="1600" b="1" err="1" smtClean="0">
                <a:solidFill>
                  <a:srgbClr val="990000"/>
                </a:solidFill>
                <a:latin typeface="Courier New" pitchFamily="49" charset="0"/>
                <a:ea typeface="msgothic" charset="0"/>
                <a:cs typeface="msgothic" charset="0"/>
              </a:rPr>
              <a:t>multvec.c</a:t>
            </a:r>
            <a:r>
              <a:rPr lang="en-GB" sz="1600" b="1" smtClean="0">
                <a:solidFill>
                  <a:srgbClr val="990000"/>
                </a:solidFill>
                <a:latin typeface="Courier New" pitchFamily="49" charset="0"/>
                <a:ea typeface="msgothic" charset="0"/>
                <a:cs typeface="msgothic" charset="0"/>
              </a:rPr>
              <a:t> -</a:t>
            </a:r>
            <a:r>
              <a:rPr lang="en-GB" sz="1600" b="1" err="1" smtClean="0">
                <a:solidFill>
                  <a:srgbClr val="990000"/>
                </a:solidFill>
                <a:latin typeface="Courier New" pitchFamily="49" charset="0"/>
                <a:ea typeface="msgothic" charset="0"/>
                <a:cs typeface="msgothic" charset="0"/>
              </a:rPr>
              <a:t>fpic</a:t>
            </a:r>
            <a:endParaRPr lang="en-GB" sz="1600" b="1">
              <a:solidFill>
                <a:srgbClr val="990000"/>
              </a:solidFill>
              <a:latin typeface="Courier New" pitchFamily="49" charset="0"/>
              <a:ea typeface="msgothic" charset="0"/>
              <a:cs typeface="msgothic" charset="0"/>
            </a:endParaRPr>
          </a:p>
        </p:txBody>
      </p:sp>
      <p:sp>
        <p:nvSpPr>
          <p:cNvPr id="36891" name="Line 27"/>
          <p:cNvSpPr>
            <a:spLocks noChangeShapeType="1"/>
          </p:cNvSpPr>
          <p:nvPr/>
        </p:nvSpPr>
        <p:spPr bwMode="auto">
          <a:xfrm>
            <a:off x="7543799" y="2362200"/>
            <a:ext cx="0" cy="3276600"/>
          </a:xfrm>
          <a:prstGeom prst="line">
            <a:avLst/>
          </a:prstGeom>
          <a:noFill/>
          <a:ln w="25560">
            <a:solidFill>
              <a:schemeClr val="tx1"/>
            </a:solidFill>
            <a:miter lim="800000"/>
            <a:headEnd type="none"/>
            <a:tailEnd type="none" w="med" len="med"/>
          </a:ln>
          <a:effectLst/>
        </p:spPr>
        <p:txBody>
          <a:bodyPr/>
          <a:lstStyle/>
          <a:p>
            <a:endParaRPr lang="en-US"/>
          </a:p>
        </p:txBody>
      </p:sp>
      <p:sp>
        <p:nvSpPr>
          <p:cNvPr id="29" name="Rectangle 12"/>
          <p:cNvSpPr>
            <a:spLocks noChangeArrowheads="1"/>
          </p:cNvSpPr>
          <p:nvPr/>
        </p:nvSpPr>
        <p:spPr bwMode="auto">
          <a:xfrm>
            <a:off x="2454274" y="5454479"/>
            <a:ext cx="3200401" cy="341313"/>
          </a:xfrm>
          <a:prstGeom prst="rect">
            <a:avLst/>
          </a:prstGeom>
          <a:solidFill>
            <a:schemeClr val="accent2">
              <a:lumMod val="20000"/>
              <a:lumOff val="80000"/>
            </a:schemeClr>
          </a:solidFill>
          <a:ln w="3240">
            <a:solidFill>
              <a:schemeClr val="tx1"/>
            </a:solidFill>
            <a:miter lim="800000"/>
            <a:headEnd/>
            <a:tailEnd/>
          </a:ln>
          <a:effectLst/>
        </p:spPr>
        <p:txBody>
          <a:bodyPr wrap="square"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smtClean="0">
                <a:latin typeface="Calibri" pitchFamily="34" charset="0"/>
                <a:ea typeface="msgothic" charset="0"/>
                <a:cs typeface="msgothic" charset="0"/>
              </a:rPr>
              <a:t>Call to dynamic </a:t>
            </a:r>
            <a:r>
              <a:rPr lang="en-GB" sz="1600" b="1">
                <a:latin typeface="Calibri" pitchFamily="34" charset="0"/>
                <a:ea typeface="msgothic" charset="0"/>
                <a:cs typeface="msgothic" charset="0"/>
              </a:rPr>
              <a:t>linker </a:t>
            </a:r>
            <a:r>
              <a:rPr lang="en-GB" sz="1600" smtClean="0">
                <a:latin typeface="Calibri" pitchFamily="34" charset="0"/>
                <a:ea typeface="msgothic" charset="0"/>
                <a:cs typeface="msgothic" charset="0"/>
              </a:rPr>
              <a:t>via </a:t>
            </a:r>
            <a:r>
              <a:rPr lang="en-GB" sz="1600" b="1" err="1" smtClean="0">
                <a:latin typeface="Courier New" pitchFamily="49" charset="0"/>
                <a:ea typeface="msgothic" charset="0"/>
                <a:cs typeface="msgothic" charset="0"/>
              </a:rPr>
              <a:t>dlopen</a:t>
            </a:r>
            <a:endParaRPr lang="en-GB" sz="1600" b="1">
              <a:latin typeface="Calibri" pitchFamily="34" charset="0"/>
              <a:ea typeface="msgothic" charset="0"/>
              <a:cs typeface="msgothic" charset="0"/>
            </a:endParaRPr>
          </a:p>
        </p:txBody>
      </p:sp>
      <p:sp>
        <p:nvSpPr>
          <p:cNvPr id="30" name="Line 27"/>
          <p:cNvSpPr>
            <a:spLocks noChangeShapeType="1"/>
          </p:cNvSpPr>
          <p:nvPr/>
        </p:nvSpPr>
        <p:spPr bwMode="auto">
          <a:xfrm flipH="1">
            <a:off x="5654675" y="5638800"/>
            <a:ext cx="1889124" cy="0"/>
          </a:xfrm>
          <a:prstGeom prst="line">
            <a:avLst/>
          </a:prstGeom>
          <a:noFill/>
          <a:ln w="25560">
            <a:solidFill>
              <a:schemeClr val="tx1"/>
            </a:solidFill>
            <a:miter lim="800000"/>
            <a:headEnd/>
            <a:tailEnd type="triangle" w="med" len="med"/>
          </a:ln>
          <a:effectLst/>
        </p:spPr>
        <p:txBody>
          <a:bodyPr/>
          <a:lstStyle/>
          <a:p>
            <a:endParaRPr lang="en-US"/>
          </a:p>
        </p:txBody>
      </p:sp>
      <p:sp>
        <p:nvSpPr>
          <p:cNvPr id="31" name="Text Box 7"/>
          <p:cNvSpPr txBox="1">
            <a:spLocks noChangeArrowheads="1"/>
          </p:cNvSpPr>
          <p:nvPr/>
        </p:nvSpPr>
        <p:spPr bwMode="auto">
          <a:xfrm>
            <a:off x="6693050" y="2033776"/>
            <a:ext cx="1659326" cy="328424"/>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err="1" smtClean="0">
                <a:latin typeface="Courier New" pitchFamily="49" charset="0"/>
                <a:ea typeface="msgothic" charset="0"/>
                <a:cs typeface="msgothic" charset="0"/>
              </a:rPr>
              <a:t>libvector.so</a:t>
            </a:r>
            <a:endParaRPr lang="en-GB" sz="1600" b="1">
              <a:latin typeface="Courier New" pitchFamily="49" charset="0"/>
              <a:ea typeface="msgothic" charset="0"/>
              <a:cs typeface="msgothic" charset="0"/>
            </a:endParaRPr>
          </a:p>
        </p:txBody>
      </p:sp>
      <p:sp>
        <p:nvSpPr>
          <p:cNvPr id="32" name="Text Box 26"/>
          <p:cNvSpPr txBox="1">
            <a:spLocks noChangeArrowheads="1"/>
          </p:cNvSpPr>
          <p:nvPr/>
        </p:nvSpPr>
        <p:spPr bwMode="auto">
          <a:xfrm>
            <a:off x="3581400" y="3581400"/>
            <a:ext cx="4008126" cy="557461"/>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solidFill>
                  <a:srgbClr val="990000"/>
                </a:solidFill>
                <a:latin typeface="Courier New" pitchFamily="49" charset="0"/>
                <a:ea typeface="msgothic" charset="0"/>
                <a:cs typeface="msgothic" charset="0"/>
              </a:rPr>
              <a:t>unix</a:t>
            </a:r>
            <a:r>
              <a:rPr lang="en-GB" sz="1600" b="1" dirty="0">
                <a:solidFill>
                  <a:srgbClr val="990000"/>
                </a:solidFill>
                <a:latin typeface="Courier New" pitchFamily="49" charset="0"/>
                <a:ea typeface="msgothic" charset="0"/>
                <a:cs typeface="msgothic" charset="0"/>
              </a:rPr>
              <a:t>&gt; </a:t>
            </a:r>
            <a:r>
              <a:rPr lang="en-GB" sz="1600" b="1" dirty="0" err="1">
                <a:solidFill>
                  <a:srgbClr val="990000"/>
                </a:solidFill>
                <a:latin typeface="Courier New" pitchFamily="49" charset="0"/>
                <a:ea typeface="msgothic" charset="0"/>
                <a:cs typeface="msgothic" charset="0"/>
              </a:rPr>
              <a:t>gcc</a:t>
            </a:r>
            <a:r>
              <a:rPr lang="en-GB" sz="1600" b="1" dirty="0">
                <a:solidFill>
                  <a:srgbClr val="990000"/>
                </a:solidFill>
                <a:latin typeface="Courier New" pitchFamily="49" charset="0"/>
                <a:ea typeface="msgothic" charset="0"/>
                <a:cs typeface="msgothic" charset="0"/>
              </a:rPr>
              <a:t> </a:t>
            </a:r>
            <a:r>
              <a:rPr lang="en-US" sz="1600" dirty="0" smtClean="0">
                <a:solidFill>
                  <a:srgbClr val="990000"/>
                </a:solidFill>
                <a:latin typeface="Courier New" pitchFamily="49" charset="0"/>
                <a:ea typeface="msgothic" charset="0"/>
                <a:cs typeface="msgothic" charset="0"/>
              </a:rPr>
              <a:t>-</a:t>
            </a:r>
            <a:r>
              <a:rPr lang="en-US" sz="1600" dirty="0" err="1" smtClean="0">
                <a:solidFill>
                  <a:srgbClr val="990000"/>
                </a:solidFill>
                <a:latin typeface="Courier New" pitchFamily="49" charset="0"/>
                <a:ea typeface="msgothic" charset="0"/>
                <a:cs typeface="msgothic" charset="0"/>
              </a:rPr>
              <a:t>rdynamic</a:t>
            </a:r>
            <a:r>
              <a:rPr lang="en-GB" sz="1600" dirty="0" smtClean="0">
                <a:solidFill>
                  <a:srgbClr val="990000"/>
                </a:solidFill>
                <a:latin typeface="Courier New" pitchFamily="49" charset="0"/>
                <a:ea typeface="msgothic" charset="0"/>
                <a:cs typeface="msgothic" charset="0"/>
              </a:rPr>
              <a:t> </a:t>
            </a:r>
            <a:r>
              <a:rPr lang="mr-IN" sz="1600" dirty="0" smtClean="0">
                <a:solidFill>
                  <a:srgbClr val="990000"/>
                </a:solidFill>
                <a:latin typeface="Courier New" pitchFamily="49" charset="0"/>
                <a:ea typeface="msgothic" charset="0"/>
                <a:cs typeface="msgothic" charset="0"/>
              </a:rPr>
              <a:t>–</a:t>
            </a:r>
            <a:r>
              <a:rPr lang="en-GB" sz="1600" dirty="0" smtClean="0">
                <a:solidFill>
                  <a:srgbClr val="990000"/>
                </a:solidFill>
                <a:latin typeface="Courier New" pitchFamily="49" charset="0"/>
                <a:ea typeface="msgothic" charset="0"/>
                <a:cs typeface="msgothic" charset="0"/>
              </a:rPr>
              <a:t>o prog2r \</a:t>
            </a:r>
          </a:p>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990000"/>
                </a:solidFill>
                <a:latin typeface="Courier New" pitchFamily="49" charset="0"/>
                <a:ea typeface="msgothic" charset="0"/>
                <a:cs typeface="msgothic" charset="0"/>
              </a:rPr>
              <a:t>	</a:t>
            </a:r>
            <a:r>
              <a:rPr lang="en-GB" sz="1600" b="1" dirty="0" smtClean="0">
                <a:solidFill>
                  <a:srgbClr val="990000"/>
                </a:solidFill>
                <a:latin typeface="Courier New" pitchFamily="49" charset="0"/>
                <a:ea typeface="msgothic" charset="0"/>
                <a:cs typeface="msgothic" charset="0"/>
              </a:rPr>
              <a:t>      </a:t>
            </a:r>
            <a:r>
              <a:rPr lang="en-GB" sz="1600" b="1" dirty="0" err="1" smtClean="0">
                <a:solidFill>
                  <a:srgbClr val="990000"/>
                </a:solidFill>
                <a:latin typeface="Courier New" pitchFamily="49" charset="0"/>
                <a:ea typeface="msgothic" charset="0"/>
                <a:cs typeface="msgothic" charset="0"/>
              </a:rPr>
              <a:t>dll.o</a:t>
            </a:r>
            <a:r>
              <a:rPr lang="en-GB" sz="1600" b="1" dirty="0" smtClean="0">
                <a:solidFill>
                  <a:srgbClr val="990000"/>
                </a:solidFill>
                <a:latin typeface="Courier New" pitchFamily="49" charset="0"/>
                <a:ea typeface="msgothic" charset="0"/>
                <a:cs typeface="msgothic" charset="0"/>
              </a:rPr>
              <a:t> -</a:t>
            </a:r>
            <a:r>
              <a:rPr lang="en-GB" sz="1600" b="1" dirty="0" err="1" smtClean="0">
                <a:solidFill>
                  <a:srgbClr val="990000"/>
                </a:solidFill>
                <a:latin typeface="Courier New" pitchFamily="49" charset="0"/>
                <a:ea typeface="msgothic" charset="0"/>
                <a:cs typeface="msgothic" charset="0"/>
              </a:rPr>
              <a:t>ldl</a:t>
            </a:r>
            <a:endParaRPr lang="en-GB" sz="1600" b="1" dirty="0">
              <a:solidFill>
                <a:srgbClr val="990000"/>
              </a:solidFill>
              <a:latin typeface="Courier New" pitchFamily="49" charset="0"/>
              <a:ea typeface="msgothic" charset="0"/>
              <a:cs typeface="msgothic" charset="0"/>
            </a:endParaRPr>
          </a:p>
        </p:txBody>
      </p:sp>
    </p:spTree>
    <p:extLst>
      <p:ext uri="{BB962C8B-B14F-4D97-AF65-F5344CB8AC3E}">
        <p14:creationId xmlns:p14="http://schemas.microsoft.com/office/powerpoint/2010/main" val="42887544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Lazy Binding</a:t>
            </a:r>
            <a:endParaRPr lang="zh-CN" altLang="en-US" dirty="0"/>
          </a:p>
        </p:txBody>
      </p:sp>
      <p:sp>
        <p:nvSpPr>
          <p:cNvPr id="3" name="内容占位符 2"/>
          <p:cNvSpPr>
            <a:spLocks noGrp="1"/>
          </p:cNvSpPr>
          <p:nvPr>
            <p:ph idx="1"/>
          </p:nvPr>
        </p:nvSpPr>
        <p:spPr>
          <a:xfrm>
            <a:off x="152400" y="1362075"/>
            <a:ext cx="8839199" cy="4972050"/>
          </a:xfrm>
        </p:spPr>
        <p:txBody>
          <a:bodyPr/>
          <a:lstStyle/>
          <a:p>
            <a:r>
              <a:rPr lang="en-US" altLang="zh-CN" dirty="0" smtClean="0"/>
              <a:t>Lazy </a:t>
            </a:r>
            <a:r>
              <a:rPr lang="en-US" altLang="zh-CN" dirty="0"/>
              <a:t>binding, or dynamic binding, </a:t>
            </a:r>
            <a:r>
              <a:rPr lang="en-US" altLang="zh-CN" dirty="0" smtClean="0"/>
              <a:t>defers the binding of each procedure address until the </a:t>
            </a:r>
            <a:r>
              <a:rPr lang="en-US" altLang="zh-CN" u="sng" dirty="0" smtClean="0"/>
              <a:t>first time</a:t>
            </a:r>
            <a:r>
              <a:rPr lang="en-US" altLang="zh-CN" dirty="0" smtClean="0"/>
              <a:t> the procedure is called.</a:t>
            </a:r>
            <a:endParaRPr lang="zh-CN" altLang="en-US" dirty="0">
              <a:solidFill>
                <a:srgbClr val="FF0000"/>
              </a:solidFill>
            </a:endParaRPr>
          </a:p>
          <a:p>
            <a:r>
              <a:rPr lang="en-US" altLang="zh-CN" dirty="0" smtClean="0"/>
              <a:t>The motivation for lazy binding is that a typical application program will call only a handful of the hundreds or thousands of functions exported by a shared library such as libc.so.</a:t>
            </a:r>
          </a:p>
          <a:p>
            <a:r>
              <a:rPr lang="en-US" altLang="zh-CN" dirty="0" smtClean="0"/>
              <a:t>By deferring the resolution of a function’s address until it is actually called, the dynamic linker can avoid hundreds or thousands of unnecessary relocations at load time. </a:t>
            </a:r>
          </a:p>
          <a:p>
            <a:r>
              <a:rPr lang="en-US" altLang="zh-CN" dirty="0" smtClean="0"/>
              <a:t>There is a nontrivial run-time overhead the first time the function is called, but each call </a:t>
            </a:r>
            <a:r>
              <a:rPr lang="en-US" altLang="zh-CN" dirty="0"/>
              <a:t>thereafter takes only little time </a:t>
            </a:r>
            <a:endParaRPr lang="en-US" altLang="zh-CN" dirty="0" smtClean="0"/>
          </a:p>
          <a:p>
            <a:r>
              <a:rPr lang="en-US" altLang="zh-CN" dirty="0" smtClean="0"/>
              <a:t>Lazy </a:t>
            </a:r>
            <a:r>
              <a:rPr lang="en-US" altLang="zh-CN" dirty="0"/>
              <a:t>binding </a:t>
            </a:r>
            <a:r>
              <a:rPr lang="en-US" altLang="zh-CN" dirty="0" smtClean="0"/>
              <a:t>is implemented with a compact yet somewhat complex interaction between two data structures: the GOT and the PLT.</a:t>
            </a:r>
          </a:p>
        </p:txBody>
      </p:sp>
    </p:spTree>
    <p:extLst>
      <p:ext uri="{BB962C8B-B14F-4D97-AF65-F5344CB8AC3E}">
        <p14:creationId xmlns:p14="http://schemas.microsoft.com/office/powerpoint/2010/main" val="25717144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988310" y="1564737"/>
            <a:ext cx="3155690" cy="4566726"/>
          </a:xfrm>
          <a:prstGeom prst="rect">
            <a:avLst/>
          </a:prstGeom>
        </p:spPr>
      </p:pic>
      <p:sp>
        <p:nvSpPr>
          <p:cNvPr id="2" name="标题 1"/>
          <p:cNvSpPr>
            <a:spLocks noGrp="1"/>
          </p:cNvSpPr>
          <p:nvPr>
            <p:ph type="title"/>
          </p:nvPr>
        </p:nvSpPr>
        <p:spPr/>
        <p:txBody>
          <a:bodyPr/>
          <a:lstStyle/>
          <a:p>
            <a:r>
              <a:rPr lang="en-US" altLang="zh-CN" dirty="0"/>
              <a:t>The Global Offset Table (GOT</a:t>
            </a:r>
            <a:r>
              <a:rPr lang="en-US" altLang="zh-CN" dirty="0" smtClean="0"/>
              <a:t>)</a:t>
            </a:r>
            <a:endParaRPr lang="zh-CN" altLang="en-US" dirty="0"/>
          </a:p>
        </p:txBody>
      </p:sp>
      <p:sp>
        <p:nvSpPr>
          <p:cNvPr id="3" name="内容占位符 2"/>
          <p:cNvSpPr>
            <a:spLocks noGrp="1"/>
          </p:cNvSpPr>
          <p:nvPr>
            <p:ph idx="1"/>
          </p:nvPr>
        </p:nvSpPr>
        <p:spPr>
          <a:xfrm>
            <a:off x="396875" y="1362075"/>
            <a:ext cx="6003925" cy="4972050"/>
          </a:xfrm>
        </p:spPr>
        <p:txBody>
          <a:bodyPr/>
          <a:lstStyle/>
          <a:p>
            <a:r>
              <a:rPr lang="en-US" altLang="zh-CN" dirty="0"/>
              <a:t>A GOT is simply a table of addresses, residing in the data </a:t>
            </a:r>
            <a:r>
              <a:rPr lang="en-US" altLang="zh-CN" dirty="0" smtClean="0"/>
              <a:t>section</a:t>
            </a:r>
          </a:p>
          <a:p>
            <a:r>
              <a:rPr lang="en-US" altLang="zh-CN" dirty="0"/>
              <a:t>The GOT contains an </a:t>
            </a:r>
            <a:r>
              <a:rPr lang="en-US" altLang="zh-CN" dirty="0" smtClean="0"/>
              <a:t>8-byte entry </a:t>
            </a:r>
            <a:r>
              <a:rPr lang="en-US" altLang="zh-CN" dirty="0"/>
              <a:t>for each global data </a:t>
            </a:r>
            <a:r>
              <a:rPr lang="en-US" altLang="zh-CN" dirty="0" smtClean="0"/>
              <a:t>object (procedure or global variable) </a:t>
            </a:r>
            <a:r>
              <a:rPr lang="en-US" altLang="zh-CN" dirty="0"/>
              <a:t>that is referenced by the object module</a:t>
            </a:r>
          </a:p>
          <a:p>
            <a:r>
              <a:rPr lang="en-US" altLang="zh-CN" dirty="0" smtClean="0"/>
              <a:t>The </a:t>
            </a:r>
            <a:r>
              <a:rPr lang="en-US" altLang="zh-CN" dirty="0"/>
              <a:t>compiler also generates a relocation record for each entry in the GOT. At load time, the </a:t>
            </a:r>
            <a:r>
              <a:rPr lang="en-US" altLang="zh-CN" dirty="0" smtClean="0"/>
              <a:t>dynamic linker relocates each GOT entry so that it contains the </a:t>
            </a:r>
            <a:r>
              <a:rPr lang="en-US" altLang="zh-CN" u="sng" dirty="0" smtClean="0"/>
              <a:t>absolute address</a:t>
            </a:r>
            <a:r>
              <a:rPr lang="en-US" altLang="zh-CN" dirty="0" smtClean="0"/>
              <a:t> of the object. </a:t>
            </a:r>
          </a:p>
          <a:p>
            <a:r>
              <a:rPr lang="en-US" altLang="zh-CN" dirty="0" smtClean="0"/>
              <a:t>Each </a:t>
            </a:r>
            <a:r>
              <a:rPr lang="en-US" altLang="zh-CN" dirty="0"/>
              <a:t>object module that references global </a:t>
            </a:r>
            <a:r>
              <a:rPr lang="en-US" altLang="zh-CN" dirty="0" smtClean="0"/>
              <a:t>objects </a:t>
            </a:r>
            <a:r>
              <a:rPr lang="en-US" altLang="zh-CN" dirty="0"/>
              <a:t>has its own GOT. </a:t>
            </a:r>
            <a:endParaRPr lang="en-US" altLang="zh-CN" dirty="0" smtClean="0"/>
          </a:p>
        </p:txBody>
      </p:sp>
    </p:spTree>
    <p:extLst>
      <p:ext uri="{BB962C8B-B14F-4D97-AF65-F5344CB8AC3E}">
        <p14:creationId xmlns:p14="http://schemas.microsoft.com/office/powerpoint/2010/main" val="31474491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Procedure Linkage Table (PLT)</a:t>
            </a:r>
            <a:endParaRPr lang="zh-CN" altLang="en-US" dirty="0"/>
          </a:p>
        </p:txBody>
      </p:sp>
      <p:sp>
        <p:nvSpPr>
          <p:cNvPr id="3" name="内容占位符 2"/>
          <p:cNvSpPr>
            <a:spLocks noGrp="1"/>
          </p:cNvSpPr>
          <p:nvPr>
            <p:ph idx="1"/>
          </p:nvPr>
        </p:nvSpPr>
        <p:spPr>
          <a:xfrm>
            <a:off x="396875" y="1362075"/>
            <a:ext cx="8061325" cy="4972050"/>
          </a:xfrm>
        </p:spPr>
        <p:txBody>
          <a:bodyPr/>
          <a:lstStyle/>
          <a:p>
            <a:r>
              <a:rPr lang="en-US" altLang="zh-CN" dirty="0"/>
              <a:t>Each PLT entry is </a:t>
            </a:r>
            <a:r>
              <a:rPr lang="en-US" altLang="zh-CN" dirty="0" smtClean="0"/>
              <a:t>16 bytes of </a:t>
            </a:r>
            <a:r>
              <a:rPr lang="en-US" altLang="zh-CN" dirty="0"/>
              <a:t>executable </a:t>
            </a:r>
            <a:r>
              <a:rPr lang="en-US" altLang="zh-CN" dirty="0" smtClean="0"/>
              <a:t>code. </a:t>
            </a:r>
            <a:r>
              <a:rPr lang="en-US" altLang="zh-CN" dirty="0"/>
              <a:t>Instead of calling the function directly, the code calls an entry in the PLT, which then takes care to call the actual </a:t>
            </a:r>
            <a:r>
              <a:rPr lang="en-US" altLang="zh-CN" dirty="0" smtClean="0"/>
              <a:t>function</a:t>
            </a:r>
          </a:p>
          <a:p>
            <a:r>
              <a:rPr lang="en-US" altLang="zh-CN" dirty="0"/>
              <a:t>Each PLT entry also has a corresponding entry in the GOT which contains the actual offset to the function, but only when the dynamic </a:t>
            </a:r>
            <a:r>
              <a:rPr lang="en-US" altLang="zh-CN" dirty="0" smtClean="0"/>
              <a:t>linker </a:t>
            </a:r>
            <a:r>
              <a:rPr lang="en-US" altLang="zh-CN" dirty="0"/>
              <a:t>resolves it</a:t>
            </a:r>
            <a:endParaRPr lang="en-US" altLang="zh-CN" dirty="0" smtClean="0"/>
          </a:p>
          <a:p>
            <a:endParaRPr lang="zh-CN" altLang="en-US" dirty="0"/>
          </a:p>
        </p:txBody>
      </p:sp>
      <p:pic>
        <p:nvPicPr>
          <p:cNvPr id="6" name="图片 5"/>
          <p:cNvPicPr>
            <a:picLocks noChangeAspect="1"/>
          </p:cNvPicPr>
          <p:nvPr/>
        </p:nvPicPr>
        <p:blipFill>
          <a:blip r:embed="rId3"/>
          <a:stretch>
            <a:fillRect/>
          </a:stretch>
        </p:blipFill>
        <p:spPr>
          <a:xfrm>
            <a:off x="609600" y="3730829"/>
            <a:ext cx="4171950" cy="2743200"/>
          </a:xfrm>
          <a:prstGeom prst="rect">
            <a:avLst/>
          </a:prstGeom>
        </p:spPr>
      </p:pic>
      <p:pic>
        <p:nvPicPr>
          <p:cNvPr id="7" name="图片 6"/>
          <p:cNvPicPr>
            <a:picLocks noChangeAspect="1"/>
          </p:cNvPicPr>
          <p:nvPr/>
        </p:nvPicPr>
        <p:blipFill>
          <a:blip r:embed="rId4"/>
          <a:stretch>
            <a:fillRect/>
          </a:stretch>
        </p:blipFill>
        <p:spPr>
          <a:xfrm>
            <a:off x="5135336" y="3730829"/>
            <a:ext cx="3413716" cy="2887866"/>
          </a:xfrm>
          <a:prstGeom prst="rect">
            <a:avLst/>
          </a:prstGeom>
        </p:spPr>
      </p:pic>
      <p:sp>
        <p:nvSpPr>
          <p:cNvPr id="4" name="文本框 3"/>
          <p:cNvSpPr txBox="1"/>
          <p:nvPr/>
        </p:nvSpPr>
        <p:spPr>
          <a:xfrm>
            <a:off x="2895600" y="3930134"/>
            <a:ext cx="1992853" cy="369332"/>
          </a:xfrm>
          <a:prstGeom prst="rect">
            <a:avLst/>
          </a:prstGeom>
          <a:noFill/>
          <a:ln w="12700">
            <a:solidFill>
              <a:schemeClr val="accent1"/>
            </a:solidFill>
          </a:ln>
        </p:spPr>
        <p:txBody>
          <a:bodyPr wrap="none" rtlCol="0">
            <a:spAutoFit/>
          </a:bodyPr>
          <a:lstStyle/>
          <a:p>
            <a:r>
              <a:rPr lang="en-US" altLang="zh-CN" sz="1800" dirty="0">
                <a:latin typeface="Calibri" pitchFamily="34" charset="0"/>
              </a:rPr>
              <a:t>Before the first call</a:t>
            </a:r>
          </a:p>
        </p:txBody>
      </p:sp>
      <p:sp>
        <p:nvSpPr>
          <p:cNvPr id="8" name="文本框 7"/>
          <p:cNvSpPr txBox="1"/>
          <p:nvPr/>
        </p:nvSpPr>
        <p:spPr>
          <a:xfrm>
            <a:off x="6902567" y="3930134"/>
            <a:ext cx="1848648" cy="369332"/>
          </a:xfrm>
          <a:prstGeom prst="rect">
            <a:avLst/>
          </a:prstGeom>
          <a:noFill/>
          <a:ln w="12700">
            <a:solidFill>
              <a:schemeClr val="accent1"/>
            </a:solidFill>
          </a:ln>
        </p:spPr>
        <p:txBody>
          <a:bodyPr wrap="none" rtlCol="0">
            <a:spAutoFit/>
          </a:bodyPr>
          <a:lstStyle/>
          <a:p>
            <a:r>
              <a:rPr lang="en-US" altLang="zh-CN" sz="1800" dirty="0" smtClean="0">
                <a:latin typeface="Calibri" pitchFamily="34" charset="0"/>
              </a:rPr>
              <a:t>After the first call</a:t>
            </a:r>
            <a:endParaRPr lang="zh-CN" altLang="en-US" sz="1800" dirty="0" smtClean="0">
              <a:latin typeface="Calibri" pitchFamily="34" charset="0"/>
            </a:endParaRPr>
          </a:p>
        </p:txBody>
      </p:sp>
    </p:spTree>
    <p:extLst>
      <p:ext uri="{BB962C8B-B14F-4D97-AF65-F5344CB8AC3E}">
        <p14:creationId xmlns:p14="http://schemas.microsoft.com/office/powerpoint/2010/main" val="23295021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program</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 Box 4"/>
          <p:cNvSpPr txBox="1">
            <a:spLocks noChangeArrowheads="1"/>
          </p:cNvSpPr>
          <p:nvPr/>
        </p:nvSpPr>
        <p:spPr bwMode="auto">
          <a:xfrm>
            <a:off x="784723" y="1752600"/>
            <a:ext cx="7164388" cy="3293209"/>
          </a:xfrm>
          <a:prstGeom prst="rect">
            <a:avLst/>
          </a:prstGeom>
          <a:solidFill>
            <a:srgbClr val="F6F5BD"/>
          </a:solidFill>
          <a:ln w="12700">
            <a:solidFill>
              <a:srgbClr val="000000"/>
            </a:solidFill>
            <a:miter lim="800000"/>
            <a:headEnd/>
            <a:tailEnd/>
          </a:ln>
          <a:effectLst/>
        </p:spPr>
        <p:txBody>
          <a:bodyPr wrap="square">
            <a:spAutoFit/>
          </a:bodyPr>
          <a:lstStyle/>
          <a:p>
            <a:r>
              <a:rPr lang="en-US" sz="1600" dirty="0" smtClean="0">
                <a:solidFill>
                  <a:srgbClr val="C00000"/>
                </a:solidFill>
                <a:latin typeface="Courier New" pitchFamily="49" charset="0"/>
              </a:rPr>
              <a:t>/* </a:t>
            </a:r>
            <a:r>
              <a:rPr lang="en-US" sz="1600" dirty="0" err="1" smtClean="0">
                <a:solidFill>
                  <a:srgbClr val="C00000"/>
                </a:solidFill>
                <a:latin typeface="Courier New" pitchFamily="49" charset="0"/>
              </a:rPr>
              <a:t>fopen.c</a:t>
            </a:r>
            <a:r>
              <a:rPr lang="en-US" sz="1600" dirty="0" smtClean="0">
                <a:solidFill>
                  <a:srgbClr val="C00000"/>
                </a:solidFill>
                <a:latin typeface="Courier New" pitchFamily="49" charset="0"/>
              </a:rPr>
              <a:t> </a:t>
            </a:r>
          </a:p>
          <a:p>
            <a:r>
              <a:rPr lang="en-US" sz="1600" dirty="0">
                <a:solidFill>
                  <a:srgbClr val="C00000"/>
                </a:solidFill>
                <a:latin typeface="Courier New" pitchFamily="49" charset="0"/>
              </a:rPr>
              <a:t> </a:t>
            </a:r>
            <a:r>
              <a:rPr lang="en-US" sz="1600" dirty="0" smtClean="0">
                <a:solidFill>
                  <a:srgbClr val="C00000"/>
                </a:solidFill>
                <a:latin typeface="Courier New" pitchFamily="49" charset="0"/>
              </a:rPr>
              <a:t>  Open a file, write </a:t>
            </a:r>
            <a:r>
              <a:rPr lang="en-US" altLang="zh-CN" sz="1600" dirty="0" smtClean="0">
                <a:solidFill>
                  <a:srgbClr val="C00000"/>
                </a:solidFill>
                <a:latin typeface="Courier New" pitchFamily="49" charset="0"/>
              </a:rPr>
              <a:t>"</a:t>
            </a:r>
            <a:r>
              <a:rPr lang="en-US" sz="1600" dirty="0" smtClean="0">
                <a:solidFill>
                  <a:srgbClr val="C00000"/>
                </a:solidFill>
                <a:latin typeface="Courier New" pitchFamily="49" charset="0"/>
              </a:rPr>
              <a:t>Hello World!</a:t>
            </a:r>
            <a:r>
              <a:rPr lang="en-US" altLang="zh-CN" sz="1600" dirty="0" smtClean="0">
                <a:solidFill>
                  <a:srgbClr val="C00000"/>
                </a:solidFill>
                <a:latin typeface="Courier New" pitchFamily="49" charset="0"/>
              </a:rPr>
              <a:t>“ to it</a:t>
            </a:r>
            <a:r>
              <a:rPr lang="en-US" sz="1600" dirty="0" smtClean="0">
                <a:solidFill>
                  <a:srgbClr val="C00000"/>
                </a:solidFill>
                <a:latin typeface="Courier New" pitchFamily="49" charset="0"/>
              </a:rPr>
              <a:t> </a:t>
            </a:r>
            <a:r>
              <a:rPr lang="en-US" sz="1600" dirty="0">
                <a:solidFill>
                  <a:srgbClr val="C00000"/>
                </a:solidFill>
                <a:latin typeface="Courier New" pitchFamily="49" charset="0"/>
              </a:rPr>
              <a:t>*/</a:t>
            </a:r>
          </a:p>
          <a:p>
            <a:endParaRPr lang="en-US" sz="1600" dirty="0" smtClean="0">
              <a:latin typeface="Courier New" pitchFamily="49" charset="0"/>
            </a:endParaRPr>
          </a:p>
          <a:p>
            <a:r>
              <a:rPr lang="en-US" sz="1600" dirty="0" smtClean="0">
                <a:latin typeface="Courier New" pitchFamily="49" charset="0"/>
              </a:rPr>
              <a:t>#</a:t>
            </a:r>
            <a:r>
              <a:rPr lang="en-US" sz="1600" dirty="0">
                <a:latin typeface="Courier New" pitchFamily="49" charset="0"/>
              </a:rPr>
              <a:t>include &lt;</a:t>
            </a:r>
            <a:r>
              <a:rPr lang="en-US" sz="1600" dirty="0" err="1">
                <a:latin typeface="Courier New" pitchFamily="49" charset="0"/>
              </a:rPr>
              <a:t>stdio.h</a:t>
            </a:r>
            <a:r>
              <a:rPr lang="en-US" sz="1600" dirty="0">
                <a:latin typeface="Courier New" pitchFamily="49" charset="0"/>
              </a:rPr>
              <a:t>&gt;</a:t>
            </a:r>
          </a:p>
          <a:p>
            <a:r>
              <a:rPr lang="en-US" sz="1600" dirty="0" err="1">
                <a:latin typeface="Courier New" pitchFamily="49" charset="0"/>
              </a:rPr>
              <a:t>int</a:t>
            </a:r>
            <a:r>
              <a:rPr lang="en-US" sz="1600" dirty="0">
                <a:latin typeface="Courier New" pitchFamily="49" charset="0"/>
              </a:rPr>
              <a:t> </a:t>
            </a:r>
            <a:r>
              <a:rPr lang="en-US" sz="1600" dirty="0" smtClean="0">
                <a:latin typeface="Courier New" pitchFamily="49" charset="0"/>
              </a:rPr>
              <a:t>main() </a:t>
            </a:r>
            <a:r>
              <a:rPr lang="en-US" sz="1600" dirty="0">
                <a:latin typeface="Courier New" pitchFamily="49" charset="0"/>
              </a:rPr>
              <a:t>{</a:t>
            </a:r>
          </a:p>
          <a:p>
            <a:r>
              <a:rPr lang="en-US" sz="1600" dirty="0">
                <a:latin typeface="Courier New" pitchFamily="49" charset="0"/>
              </a:rPr>
              <a:t>    FILE *out;</a:t>
            </a:r>
          </a:p>
          <a:p>
            <a:r>
              <a:rPr lang="en-US" sz="1600" dirty="0">
                <a:latin typeface="Courier New" pitchFamily="49" charset="0"/>
              </a:rPr>
              <a:t>    char </a:t>
            </a:r>
            <a:r>
              <a:rPr lang="en-US" sz="1600" dirty="0" err="1">
                <a:latin typeface="Courier New" pitchFamily="49" charset="0"/>
              </a:rPr>
              <a:t>buf</a:t>
            </a:r>
            <a:r>
              <a:rPr lang="en-US" sz="1600" dirty="0">
                <a:latin typeface="Courier New" pitchFamily="49" charset="0"/>
              </a:rPr>
              <a:t>[16] = </a:t>
            </a:r>
            <a:r>
              <a:rPr lang="en-US" sz="1600" dirty="0" smtClean="0">
                <a:latin typeface="Courier New" pitchFamily="49" charset="0"/>
              </a:rPr>
              <a:t>"</a:t>
            </a:r>
            <a:r>
              <a:rPr lang="en-US" sz="1600" dirty="0">
                <a:latin typeface="Courier New" pitchFamily="49" charset="0"/>
              </a:rPr>
              <a:t>Hello </a:t>
            </a:r>
            <a:r>
              <a:rPr lang="en-US" sz="1600" dirty="0" smtClean="0">
                <a:latin typeface="Courier New" pitchFamily="49" charset="0"/>
              </a:rPr>
              <a:t>World!\n";</a:t>
            </a:r>
            <a:endParaRPr lang="en-US" sz="1600" dirty="0">
              <a:latin typeface="Courier New" pitchFamily="49" charset="0"/>
            </a:endParaRPr>
          </a:p>
          <a:p>
            <a:r>
              <a:rPr lang="en-US" sz="1600" dirty="0">
                <a:latin typeface="Courier New" pitchFamily="49" charset="0"/>
              </a:rPr>
              <a:t>    </a:t>
            </a:r>
            <a:endParaRPr lang="en-US" sz="1600" dirty="0" smtClean="0">
              <a:latin typeface="Courier New" pitchFamily="49" charset="0"/>
            </a:endParaRPr>
          </a:p>
          <a:p>
            <a:r>
              <a:rPr lang="en-US" sz="1600" dirty="0" smtClean="0">
                <a:latin typeface="Courier New" pitchFamily="49" charset="0"/>
              </a:rPr>
              <a:t>    out = </a:t>
            </a:r>
            <a:r>
              <a:rPr lang="en-US" sz="1600" dirty="0" err="1" smtClean="0">
                <a:latin typeface="Courier New" pitchFamily="49" charset="0"/>
              </a:rPr>
              <a:t>fopen</a:t>
            </a:r>
            <a:r>
              <a:rPr lang="en-US" sz="1600" dirty="0" smtClean="0">
                <a:latin typeface="Courier New" pitchFamily="49" charset="0"/>
              </a:rPr>
              <a:t>("hello.txt", "w+");</a:t>
            </a:r>
          </a:p>
          <a:p>
            <a:r>
              <a:rPr lang="en-US" sz="1600" dirty="0" smtClean="0">
                <a:latin typeface="Courier New" pitchFamily="49" charset="0"/>
              </a:rPr>
              <a:t>    </a:t>
            </a:r>
            <a:r>
              <a:rPr lang="en-US" sz="1600" dirty="0" err="1" smtClean="0">
                <a:latin typeface="Courier New" pitchFamily="49" charset="0"/>
              </a:rPr>
              <a:t>fprintf</a:t>
            </a:r>
            <a:r>
              <a:rPr lang="en-US" sz="1600" dirty="0" smtClean="0">
                <a:latin typeface="Courier New" pitchFamily="49" charset="0"/>
              </a:rPr>
              <a:t>(out</a:t>
            </a:r>
            <a:r>
              <a:rPr lang="en-US" sz="1600" dirty="0">
                <a:latin typeface="Courier New" pitchFamily="49" charset="0"/>
              </a:rPr>
              <a:t>, "%s", </a:t>
            </a:r>
            <a:r>
              <a:rPr lang="en-US" sz="1600" dirty="0" err="1">
                <a:latin typeface="Courier New" pitchFamily="49" charset="0"/>
              </a:rPr>
              <a:t>buf</a:t>
            </a:r>
            <a:r>
              <a:rPr lang="en-US" sz="1600" dirty="0" smtClean="0">
                <a:latin typeface="Courier New" pitchFamily="49" charset="0"/>
              </a:rPr>
              <a:t>);</a:t>
            </a:r>
          </a:p>
          <a:p>
            <a:r>
              <a:rPr lang="en-US" sz="1600" dirty="0" smtClean="0">
                <a:latin typeface="Courier New" pitchFamily="49" charset="0"/>
              </a:rPr>
              <a:t>    </a:t>
            </a:r>
            <a:r>
              <a:rPr lang="en-US" altLang="zh-CN" sz="1600" dirty="0" err="1" smtClean="0">
                <a:latin typeface="Courier New" pitchFamily="49" charset="0"/>
              </a:rPr>
              <a:t>fclose</a:t>
            </a:r>
            <a:r>
              <a:rPr lang="en-US" altLang="zh-CN" sz="1600" dirty="0" smtClean="0">
                <a:latin typeface="Courier New" pitchFamily="49" charset="0"/>
              </a:rPr>
              <a:t>(out);</a:t>
            </a:r>
            <a:endParaRPr lang="en-US" sz="1600" dirty="0">
              <a:latin typeface="Courier New" pitchFamily="49" charset="0"/>
            </a:endParaRPr>
          </a:p>
          <a:p>
            <a:r>
              <a:rPr lang="en-US" sz="1600" dirty="0" smtClean="0">
                <a:latin typeface="Courier New" pitchFamily="49" charset="0"/>
              </a:rPr>
              <a:t>    </a:t>
            </a:r>
            <a:r>
              <a:rPr lang="en-US" sz="1600" dirty="0">
                <a:latin typeface="Courier New" pitchFamily="49" charset="0"/>
              </a:rPr>
              <a:t>return 0;</a:t>
            </a:r>
          </a:p>
          <a:p>
            <a:r>
              <a:rPr lang="en-US" sz="1600" dirty="0">
                <a:latin typeface="Courier New" pitchFamily="49" charset="0"/>
              </a:rPr>
              <a:t>}</a:t>
            </a:r>
          </a:p>
        </p:txBody>
      </p:sp>
    </p:spTree>
    <p:extLst>
      <p:ext uri="{BB962C8B-B14F-4D97-AF65-F5344CB8AC3E}">
        <p14:creationId xmlns:p14="http://schemas.microsoft.com/office/powerpoint/2010/main" val="37317713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PLT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 Box 4"/>
          <p:cNvSpPr txBox="1">
            <a:spLocks noChangeArrowheads="1"/>
          </p:cNvSpPr>
          <p:nvPr/>
        </p:nvSpPr>
        <p:spPr bwMode="auto">
          <a:xfrm>
            <a:off x="914400" y="1356118"/>
            <a:ext cx="7164388" cy="5262979"/>
          </a:xfrm>
          <a:prstGeom prst="rect">
            <a:avLst/>
          </a:prstGeom>
          <a:solidFill>
            <a:srgbClr val="F6F5BD"/>
          </a:solidFill>
          <a:ln w="12700">
            <a:solidFill>
              <a:srgbClr val="000000"/>
            </a:solidFill>
            <a:miter lim="800000"/>
            <a:headEnd/>
            <a:tailEnd/>
          </a:ln>
          <a:effectLst/>
        </p:spPr>
        <p:txBody>
          <a:bodyPr wrap="square">
            <a:spAutoFit/>
          </a:bodyPr>
          <a:lstStyle/>
          <a:p>
            <a:r>
              <a:rPr lang="en-US" sz="1600" dirty="0" smtClean="0">
                <a:solidFill>
                  <a:srgbClr val="C00000"/>
                </a:solidFill>
                <a:latin typeface="Courier New" pitchFamily="49" charset="0"/>
              </a:rPr>
              <a:t>/* section .</a:t>
            </a:r>
            <a:r>
              <a:rPr lang="en-US" sz="1600" dirty="0" err="1" smtClean="0">
                <a:solidFill>
                  <a:srgbClr val="C00000"/>
                </a:solidFill>
                <a:latin typeface="Courier New" pitchFamily="49" charset="0"/>
              </a:rPr>
              <a:t>plt</a:t>
            </a:r>
            <a:r>
              <a:rPr lang="en-US" sz="1600" dirty="0" smtClean="0">
                <a:solidFill>
                  <a:srgbClr val="C00000"/>
                </a:solidFill>
                <a:latin typeface="Courier New" pitchFamily="49" charset="0"/>
              </a:rPr>
              <a:t> */</a:t>
            </a:r>
          </a:p>
          <a:p>
            <a:r>
              <a:rPr lang="en-US" altLang="zh-CN" sz="1600" dirty="0" smtClean="0">
                <a:latin typeface="Courier New" pitchFamily="49" charset="0"/>
              </a:rPr>
              <a:t># PLT[0] </a:t>
            </a:r>
            <a:r>
              <a:rPr lang="en-US" sz="1600" dirty="0" smtClean="0">
                <a:latin typeface="Courier New" pitchFamily="49" charset="0"/>
              </a:rPr>
              <a:t>&lt;</a:t>
            </a:r>
            <a:r>
              <a:rPr lang="en-US" sz="1600" dirty="0">
                <a:latin typeface="Courier New" pitchFamily="49" charset="0"/>
              </a:rPr>
              <a:t>fclose@plt-0x10</a:t>
            </a:r>
            <a:r>
              <a:rPr lang="en-US" sz="1600" dirty="0" smtClean="0">
                <a:latin typeface="Courier New" pitchFamily="49" charset="0"/>
              </a:rPr>
              <a:t>&gt;: call dynamic linker</a:t>
            </a:r>
            <a:endParaRPr lang="en-US" sz="1600" dirty="0">
              <a:latin typeface="Courier New" pitchFamily="49" charset="0"/>
            </a:endParaRPr>
          </a:p>
          <a:p>
            <a:r>
              <a:rPr lang="en-US" sz="1600" dirty="0">
                <a:latin typeface="Courier New" pitchFamily="49" charset="0"/>
              </a:rPr>
              <a:t>  400410:  </a:t>
            </a:r>
            <a:r>
              <a:rPr lang="en-US" sz="1600" dirty="0" err="1">
                <a:latin typeface="Courier New" pitchFamily="49" charset="0"/>
              </a:rPr>
              <a:t>pushq</a:t>
            </a:r>
            <a:r>
              <a:rPr lang="en-US" sz="1600" dirty="0">
                <a:latin typeface="Courier New" pitchFamily="49" charset="0"/>
              </a:rPr>
              <a:t>  0x200552(%rip)       </a:t>
            </a:r>
            <a:r>
              <a:rPr lang="en-US" sz="1600" dirty="0" smtClean="0">
                <a:latin typeface="Courier New" pitchFamily="49" charset="0"/>
              </a:rPr>
              <a:t>  </a:t>
            </a:r>
            <a:r>
              <a:rPr lang="en-US" sz="1600" dirty="0">
                <a:latin typeface="Courier New" pitchFamily="49" charset="0"/>
              </a:rPr>
              <a:t># </a:t>
            </a:r>
            <a:r>
              <a:rPr lang="en-US" sz="1600" dirty="0" smtClean="0">
                <a:latin typeface="Courier New" pitchFamily="49" charset="0"/>
              </a:rPr>
              <a:t>GOT[1]</a:t>
            </a:r>
          </a:p>
          <a:p>
            <a:r>
              <a:rPr lang="en-US" sz="1600" dirty="0" smtClean="0">
                <a:latin typeface="Courier New" pitchFamily="49" charset="0"/>
              </a:rPr>
              <a:t>  400416:  </a:t>
            </a:r>
            <a:r>
              <a:rPr lang="en-US" sz="1600" dirty="0" err="1" smtClean="0">
                <a:latin typeface="Courier New" pitchFamily="49" charset="0"/>
              </a:rPr>
              <a:t>jmpq</a:t>
            </a:r>
            <a:r>
              <a:rPr lang="en-US" sz="1600" dirty="0" smtClean="0">
                <a:latin typeface="Courier New" pitchFamily="49" charset="0"/>
              </a:rPr>
              <a:t>   *0x200554(%rip)        # GOT[2]</a:t>
            </a:r>
          </a:p>
          <a:p>
            <a:r>
              <a:rPr lang="en-US" sz="1600" dirty="0" smtClean="0">
                <a:latin typeface="Courier New" pitchFamily="49" charset="0"/>
              </a:rPr>
              <a:t>  </a:t>
            </a:r>
            <a:r>
              <a:rPr lang="en-US" sz="1600" dirty="0">
                <a:latin typeface="Courier New" pitchFamily="49" charset="0"/>
              </a:rPr>
              <a:t>40041c:  </a:t>
            </a:r>
            <a:r>
              <a:rPr lang="en-US" sz="1600" dirty="0" err="1">
                <a:latin typeface="Courier New" pitchFamily="49" charset="0"/>
              </a:rPr>
              <a:t>nopl</a:t>
            </a:r>
            <a:r>
              <a:rPr lang="en-US" sz="1600" dirty="0">
                <a:latin typeface="Courier New" pitchFamily="49" charset="0"/>
              </a:rPr>
              <a:t>   0x0(%</a:t>
            </a:r>
            <a:r>
              <a:rPr lang="en-US" sz="1600" dirty="0" err="1">
                <a:latin typeface="Courier New" pitchFamily="49" charset="0"/>
              </a:rPr>
              <a:t>rax</a:t>
            </a:r>
            <a:r>
              <a:rPr lang="en-US" sz="1600" dirty="0">
                <a:latin typeface="Courier New" pitchFamily="49" charset="0"/>
              </a:rPr>
              <a:t>)</a:t>
            </a:r>
          </a:p>
          <a:p>
            <a:r>
              <a:rPr lang="en-US" sz="1600" dirty="0" smtClean="0">
                <a:latin typeface="Courier New" pitchFamily="49" charset="0"/>
              </a:rPr>
              <a:t># PLT[1] &lt;</a:t>
            </a:r>
            <a:r>
              <a:rPr lang="en-US" sz="1600" dirty="0" err="1" smtClean="0">
                <a:latin typeface="Courier New" pitchFamily="49" charset="0"/>
              </a:rPr>
              <a:t>fclose@plt</a:t>
            </a:r>
            <a:r>
              <a:rPr lang="en-US" sz="1600" dirty="0">
                <a:latin typeface="Courier New" pitchFamily="49" charset="0"/>
              </a:rPr>
              <a:t>&gt;:</a:t>
            </a:r>
          </a:p>
          <a:p>
            <a:r>
              <a:rPr lang="en-US" sz="1600" dirty="0">
                <a:latin typeface="Courier New" pitchFamily="49" charset="0"/>
              </a:rPr>
              <a:t>  400420:  </a:t>
            </a:r>
            <a:r>
              <a:rPr lang="en-US" sz="1600" dirty="0" err="1">
                <a:latin typeface="Courier New" pitchFamily="49" charset="0"/>
              </a:rPr>
              <a:t>jmpq</a:t>
            </a:r>
            <a:r>
              <a:rPr lang="en-US" sz="1600" dirty="0">
                <a:latin typeface="Courier New" pitchFamily="49" charset="0"/>
              </a:rPr>
              <a:t>   *0x200552(%rip)        # </a:t>
            </a:r>
            <a:r>
              <a:rPr lang="en-US" sz="1600" dirty="0" smtClean="0">
                <a:latin typeface="Courier New" pitchFamily="49" charset="0"/>
              </a:rPr>
              <a:t>GOT[3]</a:t>
            </a:r>
            <a:endParaRPr lang="en-US" sz="1600" dirty="0">
              <a:latin typeface="Courier New" pitchFamily="49" charset="0"/>
            </a:endParaRPr>
          </a:p>
          <a:p>
            <a:r>
              <a:rPr lang="en-US" sz="1600" dirty="0">
                <a:latin typeface="Courier New" pitchFamily="49" charset="0"/>
              </a:rPr>
              <a:t>  400426:  </a:t>
            </a:r>
            <a:r>
              <a:rPr lang="en-US" sz="1600" dirty="0" err="1">
                <a:latin typeface="Courier New" pitchFamily="49" charset="0"/>
              </a:rPr>
              <a:t>pushq</a:t>
            </a:r>
            <a:r>
              <a:rPr lang="en-US" sz="1600" dirty="0">
                <a:latin typeface="Courier New" pitchFamily="49" charset="0"/>
              </a:rPr>
              <a:t>  $0x0</a:t>
            </a:r>
          </a:p>
          <a:p>
            <a:r>
              <a:rPr lang="en-US" sz="1600" dirty="0">
                <a:latin typeface="Courier New" pitchFamily="49" charset="0"/>
              </a:rPr>
              <a:t>  40042b:  </a:t>
            </a:r>
            <a:r>
              <a:rPr lang="en-US" sz="1600" dirty="0" err="1">
                <a:latin typeface="Courier New" pitchFamily="49" charset="0"/>
              </a:rPr>
              <a:t>jmpq</a:t>
            </a:r>
            <a:r>
              <a:rPr lang="en-US" sz="1600" dirty="0">
                <a:latin typeface="Courier New" pitchFamily="49" charset="0"/>
              </a:rPr>
              <a:t>   400410 &lt;_init+0x10&gt;</a:t>
            </a:r>
          </a:p>
          <a:p>
            <a:r>
              <a:rPr lang="en-US" altLang="zh-CN" sz="1600" dirty="0">
                <a:latin typeface="Courier New" pitchFamily="49" charset="0"/>
              </a:rPr>
              <a:t># </a:t>
            </a:r>
            <a:r>
              <a:rPr lang="en-US" altLang="zh-CN" sz="1600" dirty="0" smtClean="0">
                <a:latin typeface="Courier New" pitchFamily="49" charset="0"/>
              </a:rPr>
              <a:t>PLT[2]</a:t>
            </a:r>
            <a:r>
              <a:rPr lang="en-US" sz="1600" dirty="0" smtClean="0">
                <a:latin typeface="Courier New" pitchFamily="49" charset="0"/>
              </a:rPr>
              <a:t> </a:t>
            </a:r>
            <a:r>
              <a:rPr lang="en-US" sz="1600" dirty="0">
                <a:latin typeface="Courier New" pitchFamily="49" charset="0"/>
              </a:rPr>
              <a:t>&lt;</a:t>
            </a:r>
            <a:r>
              <a:rPr lang="en-US" sz="1600" dirty="0" err="1">
                <a:latin typeface="Courier New" pitchFamily="49" charset="0"/>
              </a:rPr>
              <a:t>fputs@plt</a:t>
            </a:r>
            <a:r>
              <a:rPr lang="en-US" sz="1600" dirty="0">
                <a:latin typeface="Courier New" pitchFamily="49" charset="0"/>
              </a:rPr>
              <a:t>&gt;:</a:t>
            </a:r>
          </a:p>
          <a:p>
            <a:r>
              <a:rPr lang="en-US" sz="1600" dirty="0">
                <a:latin typeface="Courier New" pitchFamily="49" charset="0"/>
              </a:rPr>
              <a:t>  400430:  </a:t>
            </a:r>
            <a:r>
              <a:rPr lang="en-US" sz="1600" dirty="0" err="1">
                <a:latin typeface="Courier New" pitchFamily="49" charset="0"/>
              </a:rPr>
              <a:t>jmpq</a:t>
            </a:r>
            <a:r>
              <a:rPr lang="en-US" sz="1600" dirty="0">
                <a:latin typeface="Courier New" pitchFamily="49" charset="0"/>
              </a:rPr>
              <a:t>   *0x20054a(%rip)        # </a:t>
            </a:r>
            <a:r>
              <a:rPr lang="en-US" sz="1600" dirty="0" smtClean="0">
                <a:latin typeface="Courier New" pitchFamily="49" charset="0"/>
              </a:rPr>
              <a:t>GOT[4]</a:t>
            </a:r>
            <a:endParaRPr lang="en-US" sz="1600" dirty="0">
              <a:latin typeface="Courier New" pitchFamily="49" charset="0"/>
            </a:endParaRPr>
          </a:p>
          <a:p>
            <a:r>
              <a:rPr lang="en-US" sz="1600" dirty="0">
                <a:latin typeface="Courier New" pitchFamily="49" charset="0"/>
              </a:rPr>
              <a:t>  400436:  </a:t>
            </a:r>
            <a:r>
              <a:rPr lang="en-US" sz="1600" dirty="0" err="1">
                <a:latin typeface="Courier New" pitchFamily="49" charset="0"/>
              </a:rPr>
              <a:t>pushq</a:t>
            </a:r>
            <a:r>
              <a:rPr lang="en-US" sz="1600" dirty="0">
                <a:latin typeface="Courier New" pitchFamily="49" charset="0"/>
              </a:rPr>
              <a:t>  $0x1</a:t>
            </a:r>
          </a:p>
          <a:p>
            <a:r>
              <a:rPr lang="en-US" sz="1600" dirty="0">
                <a:latin typeface="Courier New" pitchFamily="49" charset="0"/>
              </a:rPr>
              <a:t>  40043b:  </a:t>
            </a:r>
            <a:r>
              <a:rPr lang="en-US" sz="1600" dirty="0" err="1">
                <a:latin typeface="Courier New" pitchFamily="49" charset="0"/>
              </a:rPr>
              <a:t>jmpq</a:t>
            </a:r>
            <a:r>
              <a:rPr lang="en-US" sz="1600" dirty="0">
                <a:latin typeface="Courier New" pitchFamily="49" charset="0"/>
              </a:rPr>
              <a:t>   400410 &lt;_init+0x10&gt;</a:t>
            </a:r>
          </a:p>
          <a:p>
            <a:r>
              <a:rPr lang="en-US" altLang="zh-CN" sz="1600" dirty="0">
                <a:latin typeface="Courier New" pitchFamily="49" charset="0"/>
              </a:rPr>
              <a:t># </a:t>
            </a:r>
            <a:r>
              <a:rPr lang="en-US" altLang="zh-CN" sz="1600" dirty="0" smtClean="0">
                <a:latin typeface="Courier New" pitchFamily="49" charset="0"/>
              </a:rPr>
              <a:t>PLT[3]</a:t>
            </a:r>
            <a:r>
              <a:rPr lang="en-US" sz="1600" dirty="0" smtClean="0">
                <a:latin typeface="Courier New" pitchFamily="49" charset="0"/>
              </a:rPr>
              <a:t> </a:t>
            </a:r>
            <a:r>
              <a:rPr lang="en-US" sz="1600" dirty="0">
                <a:latin typeface="Courier New" pitchFamily="49" charset="0"/>
              </a:rPr>
              <a:t>&lt;__</a:t>
            </a:r>
            <a:r>
              <a:rPr lang="en-US" sz="1600" dirty="0" err="1">
                <a:latin typeface="Courier New" pitchFamily="49" charset="0"/>
              </a:rPr>
              <a:t>libc_start_main@plt</a:t>
            </a:r>
            <a:r>
              <a:rPr lang="en-US" sz="1600" dirty="0">
                <a:latin typeface="Courier New" pitchFamily="49" charset="0"/>
              </a:rPr>
              <a:t>&gt;:</a:t>
            </a:r>
          </a:p>
          <a:p>
            <a:r>
              <a:rPr lang="en-US" sz="1600" dirty="0">
                <a:latin typeface="Courier New" pitchFamily="49" charset="0"/>
              </a:rPr>
              <a:t>  400440:  </a:t>
            </a:r>
            <a:r>
              <a:rPr lang="en-US" sz="1600" dirty="0" err="1">
                <a:latin typeface="Courier New" pitchFamily="49" charset="0"/>
              </a:rPr>
              <a:t>jmpq</a:t>
            </a:r>
            <a:r>
              <a:rPr lang="en-US" sz="1600" dirty="0">
                <a:latin typeface="Courier New" pitchFamily="49" charset="0"/>
              </a:rPr>
              <a:t>   *0x200542(%rip)        # </a:t>
            </a:r>
            <a:r>
              <a:rPr lang="en-US" sz="1600" dirty="0" smtClean="0">
                <a:latin typeface="Courier New" pitchFamily="49" charset="0"/>
              </a:rPr>
              <a:t>GOT[5]</a:t>
            </a:r>
            <a:endParaRPr lang="en-US" sz="1600" dirty="0">
              <a:latin typeface="Courier New" pitchFamily="49" charset="0"/>
            </a:endParaRPr>
          </a:p>
          <a:p>
            <a:r>
              <a:rPr lang="en-US" sz="1600" dirty="0">
                <a:latin typeface="Courier New" pitchFamily="49" charset="0"/>
              </a:rPr>
              <a:t>  400446:  </a:t>
            </a:r>
            <a:r>
              <a:rPr lang="en-US" sz="1600" dirty="0" err="1">
                <a:latin typeface="Courier New" pitchFamily="49" charset="0"/>
              </a:rPr>
              <a:t>pushq</a:t>
            </a:r>
            <a:r>
              <a:rPr lang="en-US" sz="1600" dirty="0">
                <a:latin typeface="Courier New" pitchFamily="49" charset="0"/>
              </a:rPr>
              <a:t>  $0x2</a:t>
            </a:r>
          </a:p>
          <a:p>
            <a:r>
              <a:rPr lang="en-US" sz="1600" dirty="0">
                <a:latin typeface="Courier New" pitchFamily="49" charset="0"/>
              </a:rPr>
              <a:t>  40044b:  </a:t>
            </a:r>
            <a:r>
              <a:rPr lang="en-US" sz="1600" dirty="0" err="1">
                <a:latin typeface="Courier New" pitchFamily="49" charset="0"/>
              </a:rPr>
              <a:t>jmpq</a:t>
            </a:r>
            <a:r>
              <a:rPr lang="en-US" sz="1600" dirty="0">
                <a:latin typeface="Courier New" pitchFamily="49" charset="0"/>
              </a:rPr>
              <a:t>   400410 &lt;_init+0x10&gt;</a:t>
            </a:r>
          </a:p>
          <a:p>
            <a:r>
              <a:rPr lang="en-US" altLang="zh-CN" sz="1600" dirty="0">
                <a:latin typeface="Courier New" pitchFamily="49" charset="0"/>
              </a:rPr>
              <a:t># </a:t>
            </a:r>
            <a:r>
              <a:rPr lang="en-US" altLang="zh-CN" sz="1600" dirty="0" smtClean="0">
                <a:latin typeface="Courier New" pitchFamily="49" charset="0"/>
              </a:rPr>
              <a:t>PLT[4] </a:t>
            </a:r>
            <a:r>
              <a:rPr lang="en-US" sz="1600" dirty="0" smtClean="0">
                <a:latin typeface="Courier New" pitchFamily="49" charset="0"/>
              </a:rPr>
              <a:t>&lt;</a:t>
            </a:r>
            <a:r>
              <a:rPr lang="en-US" sz="1600" dirty="0" err="1">
                <a:latin typeface="Courier New" pitchFamily="49" charset="0"/>
              </a:rPr>
              <a:t>fopen@plt</a:t>
            </a:r>
            <a:r>
              <a:rPr lang="en-US" sz="1600" dirty="0">
                <a:latin typeface="Courier New" pitchFamily="49" charset="0"/>
              </a:rPr>
              <a:t>&gt;:</a:t>
            </a:r>
          </a:p>
          <a:p>
            <a:r>
              <a:rPr lang="en-US" sz="1600" dirty="0">
                <a:latin typeface="Courier New" pitchFamily="49" charset="0"/>
              </a:rPr>
              <a:t>  400450:  </a:t>
            </a:r>
            <a:r>
              <a:rPr lang="en-US" sz="1600" dirty="0" err="1">
                <a:latin typeface="Courier New" pitchFamily="49" charset="0"/>
              </a:rPr>
              <a:t>jmpq</a:t>
            </a:r>
            <a:r>
              <a:rPr lang="en-US" sz="1600" dirty="0">
                <a:latin typeface="Courier New" pitchFamily="49" charset="0"/>
              </a:rPr>
              <a:t>   *0x20053a(%rip)        # </a:t>
            </a:r>
            <a:r>
              <a:rPr lang="en-US" sz="1600" dirty="0" smtClean="0">
                <a:latin typeface="Courier New" pitchFamily="49" charset="0"/>
              </a:rPr>
              <a:t>GOT[6]</a:t>
            </a:r>
            <a:endParaRPr lang="en-US" sz="1600" dirty="0">
              <a:latin typeface="Courier New" pitchFamily="49" charset="0"/>
            </a:endParaRPr>
          </a:p>
          <a:p>
            <a:r>
              <a:rPr lang="en-US" sz="1600" dirty="0">
                <a:latin typeface="Courier New" pitchFamily="49" charset="0"/>
              </a:rPr>
              <a:t>  400456:  </a:t>
            </a:r>
            <a:r>
              <a:rPr lang="en-US" sz="1600" dirty="0" err="1">
                <a:latin typeface="Courier New" pitchFamily="49" charset="0"/>
              </a:rPr>
              <a:t>pushq</a:t>
            </a:r>
            <a:r>
              <a:rPr lang="en-US" sz="1600" dirty="0">
                <a:latin typeface="Courier New" pitchFamily="49" charset="0"/>
              </a:rPr>
              <a:t>  $0x3</a:t>
            </a:r>
          </a:p>
          <a:p>
            <a:r>
              <a:rPr lang="en-US" sz="1600" dirty="0">
                <a:latin typeface="Courier New" pitchFamily="49" charset="0"/>
              </a:rPr>
              <a:t>  40045b:  </a:t>
            </a:r>
            <a:r>
              <a:rPr lang="en-US" sz="1600" dirty="0" err="1">
                <a:latin typeface="Courier New" pitchFamily="49" charset="0"/>
              </a:rPr>
              <a:t>jmpq</a:t>
            </a:r>
            <a:r>
              <a:rPr lang="en-US" sz="1600" dirty="0">
                <a:latin typeface="Courier New" pitchFamily="49" charset="0"/>
              </a:rPr>
              <a:t>   400410 &lt;_init+0x10&gt;</a:t>
            </a:r>
          </a:p>
        </p:txBody>
      </p:sp>
    </p:spTree>
    <p:extLst>
      <p:ext uri="{BB962C8B-B14F-4D97-AF65-F5344CB8AC3E}">
        <p14:creationId xmlns:p14="http://schemas.microsoft.com/office/powerpoint/2010/main" val="39010179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Text Box 4"/>
          <p:cNvSpPr txBox="1">
            <a:spLocks noChangeArrowheads="1"/>
          </p:cNvSpPr>
          <p:nvPr/>
        </p:nvSpPr>
        <p:spPr bwMode="auto">
          <a:xfrm>
            <a:off x="403723" y="1273144"/>
            <a:ext cx="7545388" cy="2554545"/>
          </a:xfrm>
          <a:prstGeom prst="rect">
            <a:avLst/>
          </a:prstGeom>
          <a:solidFill>
            <a:srgbClr val="F6F5BD"/>
          </a:solidFill>
          <a:ln w="12700">
            <a:solidFill>
              <a:srgbClr val="000000"/>
            </a:solidFill>
            <a:miter lim="800000"/>
            <a:headEnd/>
            <a:tailEnd/>
          </a:ln>
          <a:effectLst/>
        </p:spPr>
        <p:txBody>
          <a:bodyPr wrap="square">
            <a:spAutoFit/>
          </a:bodyPr>
          <a:lstStyle/>
          <a:p>
            <a:r>
              <a:rPr lang="en-US" sz="1600" dirty="0">
                <a:solidFill>
                  <a:srgbClr val="C00000"/>
                </a:solidFill>
                <a:latin typeface="Courier New" pitchFamily="49" charset="0"/>
              </a:rPr>
              <a:t>/* (</a:t>
            </a:r>
            <a:r>
              <a:rPr lang="en-US" sz="1600" dirty="0" err="1">
                <a:solidFill>
                  <a:srgbClr val="C00000"/>
                </a:solidFill>
                <a:latin typeface="Courier New" pitchFamily="49" charset="0"/>
              </a:rPr>
              <a:t>gdb</a:t>
            </a:r>
            <a:r>
              <a:rPr lang="en-US" sz="1600" dirty="0">
                <a:solidFill>
                  <a:srgbClr val="C00000"/>
                </a:solidFill>
                <a:latin typeface="Courier New" pitchFamily="49" charset="0"/>
              </a:rPr>
              <a:t>) x </a:t>
            </a:r>
            <a:r>
              <a:rPr lang="en-US" sz="1600" dirty="0" smtClean="0">
                <a:solidFill>
                  <a:srgbClr val="C00000"/>
                </a:solidFill>
                <a:latin typeface="Courier New" pitchFamily="49" charset="0"/>
              </a:rPr>
              <a:t>/</a:t>
            </a:r>
            <a:r>
              <a:rPr lang="en-US" sz="1600" dirty="0">
                <a:solidFill>
                  <a:srgbClr val="C00000"/>
                </a:solidFill>
                <a:latin typeface="Courier New" pitchFamily="49" charset="0"/>
              </a:rPr>
              <a:t>8</a:t>
            </a:r>
            <a:r>
              <a:rPr lang="en-US" sz="1600" dirty="0" smtClean="0">
                <a:solidFill>
                  <a:srgbClr val="C00000"/>
                </a:solidFill>
                <a:latin typeface="Courier New" pitchFamily="49" charset="0"/>
              </a:rPr>
              <a:t>xg </a:t>
            </a:r>
            <a:r>
              <a:rPr lang="en-US" sz="1600" dirty="0">
                <a:solidFill>
                  <a:srgbClr val="C00000"/>
                </a:solidFill>
                <a:latin typeface="Courier New" pitchFamily="49" charset="0"/>
              </a:rPr>
              <a:t>0x600960</a:t>
            </a:r>
            <a:endParaRPr lang="en-US" sz="1600" dirty="0" smtClean="0">
              <a:solidFill>
                <a:srgbClr val="C00000"/>
              </a:solidFill>
              <a:latin typeface="Courier New" pitchFamily="49" charset="0"/>
            </a:endParaRPr>
          </a:p>
          <a:p>
            <a:r>
              <a:rPr lang="en-US" sz="1600" dirty="0" smtClean="0">
                <a:solidFill>
                  <a:srgbClr val="C00000"/>
                </a:solidFill>
                <a:latin typeface="Courier New" pitchFamily="49" charset="0"/>
              </a:rPr>
              <a:t>   &lt;_</a:t>
            </a:r>
            <a:r>
              <a:rPr lang="en-US" sz="1600" dirty="0">
                <a:solidFill>
                  <a:srgbClr val="C00000"/>
                </a:solidFill>
                <a:latin typeface="Courier New" pitchFamily="49" charset="0"/>
              </a:rPr>
              <a:t>GLOBAL_OFFSET_TABLE</a:t>
            </a:r>
            <a:r>
              <a:rPr lang="en-US" sz="1600" dirty="0" smtClean="0">
                <a:solidFill>
                  <a:srgbClr val="C00000"/>
                </a:solidFill>
                <a:latin typeface="Courier New" pitchFamily="49" charset="0"/>
              </a:rPr>
              <a:t>_&gt; */</a:t>
            </a:r>
          </a:p>
          <a:p>
            <a:r>
              <a:rPr lang="en-US" sz="1600" dirty="0" smtClean="0">
                <a:latin typeface="Courier New" pitchFamily="49" charset="0"/>
              </a:rPr>
              <a:t>0x600960 0x0000000000600788  </a:t>
            </a:r>
            <a:r>
              <a:rPr lang="en-US" altLang="zh-CN" sz="1600" dirty="0" smtClean="0">
                <a:latin typeface="Courier New" pitchFamily="49" charset="0"/>
              </a:rPr>
              <a:t># GOT[0] </a:t>
            </a:r>
            <a:r>
              <a:rPr lang="en-US" altLang="zh-CN" sz="1600" dirty="0" err="1" smtClean="0">
                <a:latin typeface="Courier New" pitchFamily="49" charset="0"/>
              </a:rPr>
              <a:t>addr</a:t>
            </a:r>
            <a:r>
              <a:rPr lang="en-US" altLang="zh-CN" sz="1600" dirty="0" smtClean="0">
                <a:latin typeface="Courier New" pitchFamily="49" charset="0"/>
              </a:rPr>
              <a:t> of .dynamic</a:t>
            </a:r>
            <a:endParaRPr lang="en-US" sz="1600" dirty="0">
              <a:latin typeface="Courier New" pitchFamily="49" charset="0"/>
            </a:endParaRPr>
          </a:p>
          <a:p>
            <a:r>
              <a:rPr lang="en-US" sz="1600" dirty="0">
                <a:latin typeface="Courier New" pitchFamily="49" charset="0"/>
              </a:rPr>
              <a:t>0x600968 </a:t>
            </a:r>
            <a:r>
              <a:rPr lang="en-US" sz="1600" dirty="0" smtClean="0">
                <a:latin typeface="Courier New" pitchFamily="49" charset="0"/>
              </a:rPr>
              <a:t>0x0000003852e22190  </a:t>
            </a:r>
            <a:r>
              <a:rPr lang="en-US" altLang="zh-CN" sz="1600" dirty="0" smtClean="0">
                <a:latin typeface="Courier New" pitchFamily="49" charset="0"/>
              </a:rPr>
              <a:t># GOT[1] </a:t>
            </a:r>
            <a:r>
              <a:rPr lang="en-US" altLang="zh-CN" sz="1600" dirty="0" err="1" smtClean="0">
                <a:latin typeface="Courier New" pitchFamily="49" charset="0"/>
              </a:rPr>
              <a:t>addr</a:t>
            </a:r>
            <a:r>
              <a:rPr lang="en-US" altLang="zh-CN" sz="1600" dirty="0" smtClean="0">
                <a:latin typeface="Courier New" pitchFamily="49" charset="0"/>
              </a:rPr>
              <a:t> of </a:t>
            </a:r>
            <a:r>
              <a:rPr lang="en-US" altLang="zh-CN" sz="1600" dirty="0" err="1" smtClean="0">
                <a:latin typeface="Courier New" pitchFamily="49" charset="0"/>
              </a:rPr>
              <a:t>reloc</a:t>
            </a:r>
            <a:r>
              <a:rPr lang="en-US" altLang="zh-CN" sz="1600" dirty="0" smtClean="0">
                <a:latin typeface="Courier New" pitchFamily="49" charset="0"/>
              </a:rPr>
              <a:t> entries</a:t>
            </a:r>
            <a:endParaRPr lang="en-US" sz="1600" dirty="0">
              <a:latin typeface="Courier New" pitchFamily="49" charset="0"/>
            </a:endParaRPr>
          </a:p>
          <a:p>
            <a:r>
              <a:rPr lang="en-US" sz="1600" dirty="0">
                <a:latin typeface="Courier New" pitchFamily="49" charset="0"/>
              </a:rPr>
              <a:t>0x600970 0x0000003852c14c20  # </a:t>
            </a:r>
            <a:r>
              <a:rPr lang="en-US" sz="1600" dirty="0" smtClean="0">
                <a:latin typeface="Courier New" pitchFamily="49" charset="0"/>
              </a:rPr>
              <a:t>GOT[2] </a:t>
            </a:r>
            <a:r>
              <a:rPr lang="en-US" sz="1600" dirty="0" err="1" smtClean="0">
                <a:latin typeface="Courier New" pitchFamily="49" charset="0"/>
              </a:rPr>
              <a:t>addr</a:t>
            </a:r>
            <a:r>
              <a:rPr lang="en-US" sz="1600" dirty="0" smtClean="0">
                <a:latin typeface="Courier New" pitchFamily="49" charset="0"/>
              </a:rPr>
              <a:t> of dynamic linker</a:t>
            </a:r>
            <a:endParaRPr lang="en-US" sz="1600" dirty="0">
              <a:latin typeface="Courier New" pitchFamily="49" charset="0"/>
            </a:endParaRPr>
          </a:p>
          <a:p>
            <a:r>
              <a:rPr lang="en-US" sz="1600" dirty="0">
                <a:latin typeface="Courier New" pitchFamily="49" charset="0"/>
              </a:rPr>
              <a:t>0x600978 0x0000000000400426  # </a:t>
            </a:r>
            <a:r>
              <a:rPr lang="en-US" sz="1600" dirty="0" smtClean="0">
                <a:latin typeface="Courier New" pitchFamily="49" charset="0"/>
              </a:rPr>
              <a:t>GOT[3] </a:t>
            </a:r>
            <a:r>
              <a:rPr lang="en-US" sz="1600" dirty="0" err="1" smtClean="0">
                <a:latin typeface="Courier New" pitchFamily="49" charset="0"/>
              </a:rPr>
              <a:t>fclose</a:t>
            </a:r>
            <a:r>
              <a:rPr lang="en-US" sz="1600" dirty="0" smtClean="0">
                <a:latin typeface="Courier New" pitchFamily="49" charset="0"/>
              </a:rPr>
              <a:t>()</a:t>
            </a:r>
            <a:endParaRPr lang="en-US" sz="1600" dirty="0">
              <a:latin typeface="Courier New" pitchFamily="49" charset="0"/>
            </a:endParaRPr>
          </a:p>
          <a:p>
            <a:r>
              <a:rPr lang="en-US" sz="1600" dirty="0">
                <a:latin typeface="Courier New" pitchFamily="49" charset="0"/>
              </a:rPr>
              <a:t>0x600980 0x0000000000400436  # </a:t>
            </a:r>
            <a:r>
              <a:rPr lang="en-US" sz="1600" dirty="0" smtClean="0">
                <a:latin typeface="Courier New" pitchFamily="49" charset="0"/>
              </a:rPr>
              <a:t>GOT[4] </a:t>
            </a:r>
            <a:r>
              <a:rPr lang="en-US" sz="1600" dirty="0" err="1" smtClean="0">
                <a:latin typeface="Courier New" pitchFamily="49" charset="0"/>
              </a:rPr>
              <a:t>fputs</a:t>
            </a:r>
            <a:r>
              <a:rPr lang="en-US" sz="1600" dirty="0" smtClean="0">
                <a:latin typeface="Courier New" pitchFamily="49" charset="0"/>
              </a:rPr>
              <a:t>()</a:t>
            </a:r>
            <a:endParaRPr lang="en-US" sz="1600" dirty="0">
              <a:latin typeface="Courier New" pitchFamily="49" charset="0"/>
            </a:endParaRPr>
          </a:p>
          <a:p>
            <a:r>
              <a:rPr lang="en-US" sz="1600" dirty="0">
                <a:latin typeface="Courier New" pitchFamily="49" charset="0"/>
              </a:rPr>
              <a:t>0x600988 0x000000385301ec20  # </a:t>
            </a:r>
            <a:r>
              <a:rPr lang="en-US" sz="1600" dirty="0" smtClean="0">
                <a:latin typeface="Courier New" pitchFamily="49" charset="0"/>
              </a:rPr>
              <a:t>GOT[5] sys startup</a:t>
            </a:r>
            <a:endParaRPr lang="en-US" sz="1600" dirty="0">
              <a:latin typeface="Courier New" pitchFamily="49" charset="0"/>
            </a:endParaRPr>
          </a:p>
          <a:p>
            <a:r>
              <a:rPr lang="en-US" sz="1600" dirty="0">
                <a:latin typeface="Courier New" pitchFamily="49" charset="0"/>
              </a:rPr>
              <a:t>0x600990 0x0000000000400456  # </a:t>
            </a:r>
            <a:r>
              <a:rPr lang="en-US" sz="1600" dirty="0" smtClean="0">
                <a:latin typeface="Courier New" pitchFamily="49" charset="0"/>
              </a:rPr>
              <a:t>GOT[6] </a:t>
            </a:r>
            <a:r>
              <a:rPr lang="en-US" sz="1600" dirty="0" err="1" smtClean="0">
                <a:latin typeface="Courier New" pitchFamily="49" charset="0"/>
              </a:rPr>
              <a:t>fopen</a:t>
            </a:r>
            <a:r>
              <a:rPr lang="en-US" sz="1600" dirty="0" smtClean="0">
                <a:latin typeface="Courier New" pitchFamily="49" charset="0"/>
              </a:rPr>
              <a:t>()</a:t>
            </a:r>
          </a:p>
          <a:p>
            <a:r>
              <a:rPr lang="en-US" altLang="zh-CN" sz="1600" dirty="0" smtClean="0">
                <a:latin typeface="Courier New" pitchFamily="49" charset="0"/>
              </a:rPr>
              <a:t>0x600998 </a:t>
            </a:r>
            <a:r>
              <a:rPr lang="en-US" altLang="zh-CN" sz="1600" dirty="0">
                <a:latin typeface="Courier New" pitchFamily="49" charset="0"/>
              </a:rPr>
              <a:t>0x0000000000000000 </a:t>
            </a:r>
            <a:r>
              <a:rPr lang="en-US" altLang="zh-CN" sz="1600" dirty="0" smtClean="0">
                <a:latin typeface="Courier New" pitchFamily="49" charset="0"/>
              </a:rPr>
              <a:t> </a:t>
            </a:r>
            <a:endParaRPr lang="en-US" altLang="zh-CN" sz="1600" dirty="0">
              <a:latin typeface="Courier New" pitchFamily="49" charset="0"/>
            </a:endParaRPr>
          </a:p>
        </p:txBody>
      </p:sp>
      <p:sp>
        <p:nvSpPr>
          <p:cNvPr id="5" name="Text Box 4"/>
          <p:cNvSpPr txBox="1">
            <a:spLocks noChangeArrowheads="1"/>
          </p:cNvSpPr>
          <p:nvPr/>
        </p:nvSpPr>
        <p:spPr bwMode="auto">
          <a:xfrm>
            <a:off x="403723" y="3903155"/>
            <a:ext cx="7545388" cy="2554545"/>
          </a:xfrm>
          <a:prstGeom prst="rect">
            <a:avLst/>
          </a:prstGeom>
          <a:solidFill>
            <a:srgbClr val="F6F5BD"/>
          </a:solidFill>
          <a:ln w="12700">
            <a:solidFill>
              <a:srgbClr val="000000"/>
            </a:solidFill>
            <a:miter lim="800000"/>
            <a:headEnd/>
            <a:tailEnd/>
          </a:ln>
          <a:effectLst/>
        </p:spPr>
        <p:txBody>
          <a:bodyPr wrap="square">
            <a:spAutoFit/>
          </a:bodyPr>
          <a:lstStyle/>
          <a:p>
            <a:r>
              <a:rPr lang="en-US" sz="1600" dirty="0">
                <a:solidFill>
                  <a:srgbClr val="C00000"/>
                </a:solidFill>
                <a:latin typeface="Courier New" pitchFamily="49" charset="0"/>
              </a:rPr>
              <a:t>/* (</a:t>
            </a:r>
            <a:r>
              <a:rPr lang="en-US" sz="1600" dirty="0" err="1">
                <a:solidFill>
                  <a:srgbClr val="C00000"/>
                </a:solidFill>
                <a:latin typeface="Courier New" pitchFamily="49" charset="0"/>
              </a:rPr>
              <a:t>gdb</a:t>
            </a:r>
            <a:r>
              <a:rPr lang="en-US" sz="1600" dirty="0">
                <a:solidFill>
                  <a:srgbClr val="C00000"/>
                </a:solidFill>
                <a:latin typeface="Courier New" pitchFamily="49" charset="0"/>
              </a:rPr>
              <a:t>) x </a:t>
            </a:r>
            <a:r>
              <a:rPr lang="en-US" sz="1600" dirty="0" smtClean="0">
                <a:solidFill>
                  <a:srgbClr val="C00000"/>
                </a:solidFill>
                <a:latin typeface="Courier New" pitchFamily="49" charset="0"/>
              </a:rPr>
              <a:t>/</a:t>
            </a:r>
            <a:r>
              <a:rPr lang="en-US" sz="1600" dirty="0">
                <a:solidFill>
                  <a:srgbClr val="C00000"/>
                </a:solidFill>
                <a:latin typeface="Courier New" pitchFamily="49" charset="0"/>
              </a:rPr>
              <a:t>8</a:t>
            </a:r>
            <a:r>
              <a:rPr lang="en-US" sz="1600" dirty="0" smtClean="0">
                <a:solidFill>
                  <a:srgbClr val="C00000"/>
                </a:solidFill>
                <a:latin typeface="Courier New" pitchFamily="49" charset="0"/>
              </a:rPr>
              <a:t>xg </a:t>
            </a:r>
            <a:r>
              <a:rPr lang="en-US" sz="1600" dirty="0">
                <a:solidFill>
                  <a:srgbClr val="C00000"/>
                </a:solidFill>
                <a:latin typeface="Courier New" pitchFamily="49" charset="0"/>
              </a:rPr>
              <a:t>0x600960</a:t>
            </a:r>
            <a:endParaRPr lang="en-US" sz="1600" dirty="0" smtClean="0">
              <a:solidFill>
                <a:srgbClr val="C00000"/>
              </a:solidFill>
              <a:latin typeface="Courier New" pitchFamily="49" charset="0"/>
            </a:endParaRPr>
          </a:p>
          <a:p>
            <a:r>
              <a:rPr lang="en-US" sz="1600" dirty="0" smtClean="0">
                <a:solidFill>
                  <a:srgbClr val="C00000"/>
                </a:solidFill>
                <a:latin typeface="Courier New" pitchFamily="49" charset="0"/>
              </a:rPr>
              <a:t>   &lt;_</a:t>
            </a:r>
            <a:r>
              <a:rPr lang="en-US" sz="1600" dirty="0">
                <a:solidFill>
                  <a:srgbClr val="C00000"/>
                </a:solidFill>
                <a:latin typeface="Courier New" pitchFamily="49" charset="0"/>
              </a:rPr>
              <a:t>GLOBAL_OFFSET_TABLE</a:t>
            </a:r>
            <a:r>
              <a:rPr lang="en-US" sz="1600" dirty="0" smtClean="0">
                <a:solidFill>
                  <a:srgbClr val="C00000"/>
                </a:solidFill>
                <a:latin typeface="Courier New" pitchFamily="49" charset="0"/>
              </a:rPr>
              <a:t>_&gt; */</a:t>
            </a:r>
          </a:p>
          <a:p>
            <a:r>
              <a:rPr lang="en-US" sz="1600" dirty="0" smtClean="0">
                <a:latin typeface="Courier New" pitchFamily="49" charset="0"/>
              </a:rPr>
              <a:t>0x600960 0x0000000000600788  </a:t>
            </a:r>
            <a:r>
              <a:rPr lang="en-US" altLang="zh-CN" sz="1600" dirty="0" smtClean="0">
                <a:latin typeface="Courier New" pitchFamily="49" charset="0"/>
              </a:rPr>
              <a:t># GOT[0] </a:t>
            </a:r>
            <a:r>
              <a:rPr lang="en-US" altLang="zh-CN" sz="1600" dirty="0" err="1" smtClean="0">
                <a:latin typeface="Courier New" pitchFamily="49" charset="0"/>
              </a:rPr>
              <a:t>addr</a:t>
            </a:r>
            <a:r>
              <a:rPr lang="en-US" altLang="zh-CN" sz="1600" dirty="0" smtClean="0">
                <a:latin typeface="Courier New" pitchFamily="49" charset="0"/>
              </a:rPr>
              <a:t> of .dynamic</a:t>
            </a:r>
            <a:endParaRPr lang="en-US" sz="1600" dirty="0">
              <a:latin typeface="Courier New" pitchFamily="49" charset="0"/>
            </a:endParaRPr>
          </a:p>
          <a:p>
            <a:r>
              <a:rPr lang="en-US" sz="1600" dirty="0">
                <a:latin typeface="Courier New" pitchFamily="49" charset="0"/>
              </a:rPr>
              <a:t>0x600968 </a:t>
            </a:r>
            <a:r>
              <a:rPr lang="en-US" sz="1600" dirty="0" smtClean="0">
                <a:latin typeface="Courier New" pitchFamily="49" charset="0"/>
              </a:rPr>
              <a:t>0x0000003852e22190  </a:t>
            </a:r>
            <a:r>
              <a:rPr lang="en-US" altLang="zh-CN" sz="1600" dirty="0" smtClean="0">
                <a:latin typeface="Courier New" pitchFamily="49" charset="0"/>
              </a:rPr>
              <a:t># GOT[1] </a:t>
            </a:r>
            <a:r>
              <a:rPr lang="en-US" altLang="zh-CN" sz="1600" dirty="0" err="1" smtClean="0">
                <a:latin typeface="Courier New" pitchFamily="49" charset="0"/>
              </a:rPr>
              <a:t>addr</a:t>
            </a:r>
            <a:r>
              <a:rPr lang="en-US" altLang="zh-CN" sz="1600" dirty="0" smtClean="0">
                <a:latin typeface="Courier New" pitchFamily="49" charset="0"/>
              </a:rPr>
              <a:t> of </a:t>
            </a:r>
            <a:r>
              <a:rPr lang="en-US" altLang="zh-CN" sz="1600" dirty="0" err="1" smtClean="0">
                <a:latin typeface="Courier New" pitchFamily="49" charset="0"/>
              </a:rPr>
              <a:t>reloc</a:t>
            </a:r>
            <a:r>
              <a:rPr lang="en-US" altLang="zh-CN" sz="1600" dirty="0" smtClean="0">
                <a:latin typeface="Courier New" pitchFamily="49" charset="0"/>
              </a:rPr>
              <a:t> entries</a:t>
            </a:r>
            <a:endParaRPr lang="en-US" sz="1600" dirty="0">
              <a:latin typeface="Courier New" pitchFamily="49" charset="0"/>
            </a:endParaRPr>
          </a:p>
          <a:p>
            <a:r>
              <a:rPr lang="en-US" sz="1600" dirty="0">
                <a:latin typeface="Courier New" pitchFamily="49" charset="0"/>
              </a:rPr>
              <a:t>0x600970 0x0000003852c14c20  # </a:t>
            </a:r>
            <a:r>
              <a:rPr lang="en-US" sz="1600" dirty="0" smtClean="0">
                <a:latin typeface="Courier New" pitchFamily="49" charset="0"/>
              </a:rPr>
              <a:t>GOT[2] </a:t>
            </a:r>
            <a:r>
              <a:rPr lang="en-US" sz="1600" dirty="0" err="1" smtClean="0">
                <a:latin typeface="Courier New" pitchFamily="49" charset="0"/>
              </a:rPr>
              <a:t>addr</a:t>
            </a:r>
            <a:r>
              <a:rPr lang="en-US" sz="1600" dirty="0" smtClean="0">
                <a:latin typeface="Courier New" pitchFamily="49" charset="0"/>
              </a:rPr>
              <a:t> of dynamic linker</a:t>
            </a:r>
            <a:endParaRPr lang="en-US" sz="1600" dirty="0">
              <a:latin typeface="Courier New" pitchFamily="49" charset="0"/>
            </a:endParaRPr>
          </a:p>
          <a:p>
            <a:r>
              <a:rPr lang="en-US" sz="1600" dirty="0">
                <a:latin typeface="Courier New" pitchFamily="49" charset="0"/>
              </a:rPr>
              <a:t>0x600978 </a:t>
            </a:r>
            <a:r>
              <a:rPr lang="en-US" sz="1600" dirty="0" smtClean="0">
                <a:latin typeface="Courier New" pitchFamily="49" charset="0"/>
              </a:rPr>
              <a:t>0x000000</a:t>
            </a:r>
            <a:r>
              <a:rPr lang="en-US" sz="1600" u="sng" dirty="0" smtClean="0">
                <a:latin typeface="Courier New" pitchFamily="49" charset="0"/>
              </a:rPr>
              <a:t>3853066260</a:t>
            </a:r>
            <a:r>
              <a:rPr lang="en-US" sz="1600" dirty="0" smtClean="0">
                <a:latin typeface="Courier New" pitchFamily="49" charset="0"/>
              </a:rPr>
              <a:t>  </a:t>
            </a:r>
            <a:r>
              <a:rPr lang="en-US" sz="1600" dirty="0">
                <a:latin typeface="Courier New" pitchFamily="49" charset="0"/>
              </a:rPr>
              <a:t># </a:t>
            </a:r>
            <a:r>
              <a:rPr lang="en-US" sz="1600" dirty="0" smtClean="0">
                <a:latin typeface="Courier New" pitchFamily="49" charset="0"/>
              </a:rPr>
              <a:t>GOT[3] </a:t>
            </a:r>
            <a:r>
              <a:rPr lang="en-US" sz="1600" dirty="0" err="1" smtClean="0">
                <a:latin typeface="Courier New" pitchFamily="49" charset="0"/>
              </a:rPr>
              <a:t>fclose</a:t>
            </a:r>
            <a:r>
              <a:rPr lang="en-US" sz="1600" dirty="0" smtClean="0">
                <a:latin typeface="Courier New" pitchFamily="49" charset="0"/>
              </a:rPr>
              <a:t>()</a:t>
            </a:r>
            <a:endParaRPr lang="en-US" sz="1600" dirty="0">
              <a:latin typeface="Courier New" pitchFamily="49" charset="0"/>
            </a:endParaRPr>
          </a:p>
          <a:p>
            <a:r>
              <a:rPr lang="en-US" sz="1600" dirty="0">
                <a:latin typeface="Courier New" pitchFamily="49" charset="0"/>
              </a:rPr>
              <a:t>0x600980 </a:t>
            </a:r>
            <a:r>
              <a:rPr lang="en-US" sz="1600" dirty="0" smtClean="0">
                <a:latin typeface="Courier New" pitchFamily="49" charset="0"/>
              </a:rPr>
              <a:t>0x000000</a:t>
            </a:r>
            <a:r>
              <a:rPr lang="en-US" sz="1600" u="sng" dirty="0" smtClean="0">
                <a:latin typeface="Courier New" pitchFamily="49" charset="0"/>
              </a:rPr>
              <a:t>3853067100</a:t>
            </a:r>
            <a:r>
              <a:rPr lang="en-US" sz="1600" dirty="0" smtClean="0">
                <a:latin typeface="Courier New" pitchFamily="49" charset="0"/>
              </a:rPr>
              <a:t>  </a:t>
            </a:r>
            <a:r>
              <a:rPr lang="en-US" sz="1600" dirty="0">
                <a:latin typeface="Courier New" pitchFamily="49" charset="0"/>
              </a:rPr>
              <a:t># </a:t>
            </a:r>
            <a:r>
              <a:rPr lang="en-US" sz="1600" dirty="0" smtClean="0">
                <a:latin typeface="Courier New" pitchFamily="49" charset="0"/>
              </a:rPr>
              <a:t>GOT[4] </a:t>
            </a:r>
            <a:r>
              <a:rPr lang="en-US" sz="1600" dirty="0" err="1" smtClean="0">
                <a:latin typeface="Courier New" pitchFamily="49" charset="0"/>
              </a:rPr>
              <a:t>fputs</a:t>
            </a:r>
            <a:r>
              <a:rPr lang="en-US" sz="1600" dirty="0" smtClean="0">
                <a:latin typeface="Courier New" pitchFamily="49" charset="0"/>
              </a:rPr>
              <a:t>()</a:t>
            </a:r>
            <a:endParaRPr lang="en-US" sz="1600" dirty="0">
              <a:latin typeface="Courier New" pitchFamily="49" charset="0"/>
            </a:endParaRPr>
          </a:p>
          <a:p>
            <a:r>
              <a:rPr lang="en-US" sz="1600" dirty="0">
                <a:latin typeface="Courier New" pitchFamily="49" charset="0"/>
              </a:rPr>
              <a:t>0x600988 0x000000385301ec20  # </a:t>
            </a:r>
            <a:r>
              <a:rPr lang="en-US" sz="1600" dirty="0" smtClean="0">
                <a:latin typeface="Courier New" pitchFamily="49" charset="0"/>
              </a:rPr>
              <a:t>GOT[5] sys startup</a:t>
            </a:r>
            <a:endParaRPr lang="en-US" sz="1600" dirty="0">
              <a:latin typeface="Courier New" pitchFamily="49" charset="0"/>
            </a:endParaRPr>
          </a:p>
          <a:p>
            <a:r>
              <a:rPr lang="en-US" sz="1600" dirty="0">
                <a:latin typeface="Courier New" pitchFamily="49" charset="0"/>
              </a:rPr>
              <a:t>0x600990 </a:t>
            </a:r>
            <a:r>
              <a:rPr lang="en-US" sz="1600" dirty="0" smtClean="0">
                <a:latin typeface="Courier New" pitchFamily="49" charset="0"/>
              </a:rPr>
              <a:t>0x000000</a:t>
            </a:r>
            <a:r>
              <a:rPr lang="en-US" sz="1600" u="sng" dirty="0" smtClean="0">
                <a:latin typeface="Courier New" pitchFamily="49" charset="0"/>
              </a:rPr>
              <a:t>3853066e60</a:t>
            </a:r>
            <a:r>
              <a:rPr lang="en-US" sz="1600" dirty="0" smtClean="0">
                <a:latin typeface="Courier New" pitchFamily="49" charset="0"/>
              </a:rPr>
              <a:t>  </a:t>
            </a:r>
            <a:r>
              <a:rPr lang="en-US" sz="1600" dirty="0">
                <a:latin typeface="Courier New" pitchFamily="49" charset="0"/>
              </a:rPr>
              <a:t># </a:t>
            </a:r>
            <a:r>
              <a:rPr lang="en-US" sz="1600" dirty="0" smtClean="0">
                <a:latin typeface="Courier New" pitchFamily="49" charset="0"/>
              </a:rPr>
              <a:t>GOT[6] </a:t>
            </a:r>
            <a:r>
              <a:rPr lang="en-US" sz="1600" dirty="0" err="1" smtClean="0">
                <a:latin typeface="Courier New" pitchFamily="49" charset="0"/>
              </a:rPr>
              <a:t>fopen</a:t>
            </a:r>
            <a:r>
              <a:rPr lang="en-US" sz="1600" dirty="0" smtClean="0">
                <a:latin typeface="Courier New" pitchFamily="49" charset="0"/>
              </a:rPr>
              <a:t>()</a:t>
            </a:r>
          </a:p>
          <a:p>
            <a:r>
              <a:rPr lang="en-US" altLang="zh-CN" sz="1600" dirty="0" smtClean="0">
                <a:latin typeface="Courier New" pitchFamily="49" charset="0"/>
              </a:rPr>
              <a:t>0x600998 </a:t>
            </a:r>
            <a:r>
              <a:rPr lang="en-US" altLang="zh-CN" sz="1600" dirty="0">
                <a:latin typeface="Courier New" pitchFamily="49" charset="0"/>
              </a:rPr>
              <a:t>0x0000000000000000 </a:t>
            </a:r>
            <a:r>
              <a:rPr lang="en-US" altLang="zh-CN" sz="1600" dirty="0" smtClean="0">
                <a:latin typeface="Courier New" pitchFamily="49" charset="0"/>
              </a:rPr>
              <a:t> </a:t>
            </a:r>
            <a:endParaRPr lang="en-US" altLang="zh-CN" sz="1600" dirty="0">
              <a:latin typeface="Courier New" pitchFamily="49" charset="0"/>
            </a:endParaRPr>
          </a:p>
        </p:txBody>
      </p:sp>
      <p:sp>
        <p:nvSpPr>
          <p:cNvPr id="6" name="文本框 5"/>
          <p:cNvSpPr txBox="1"/>
          <p:nvPr/>
        </p:nvSpPr>
        <p:spPr>
          <a:xfrm>
            <a:off x="5867400" y="1348859"/>
            <a:ext cx="1992853" cy="369332"/>
          </a:xfrm>
          <a:prstGeom prst="rect">
            <a:avLst/>
          </a:prstGeom>
          <a:noFill/>
          <a:ln w="12700">
            <a:solidFill>
              <a:srgbClr val="C00000"/>
            </a:solidFill>
          </a:ln>
        </p:spPr>
        <p:txBody>
          <a:bodyPr wrap="none" rtlCol="0">
            <a:spAutoFit/>
          </a:bodyPr>
          <a:lstStyle/>
          <a:p>
            <a:r>
              <a:rPr lang="en-US" altLang="zh-CN" sz="1800" b="0" dirty="0">
                <a:latin typeface="Calibri" pitchFamily="34" charset="0"/>
              </a:rPr>
              <a:t>Before the first call</a:t>
            </a:r>
          </a:p>
        </p:txBody>
      </p:sp>
      <p:sp>
        <p:nvSpPr>
          <p:cNvPr id="7" name="文本框 6"/>
          <p:cNvSpPr txBox="1"/>
          <p:nvPr/>
        </p:nvSpPr>
        <p:spPr>
          <a:xfrm>
            <a:off x="5886450" y="3980560"/>
            <a:ext cx="1807161" cy="369332"/>
          </a:xfrm>
          <a:prstGeom prst="rect">
            <a:avLst/>
          </a:prstGeom>
          <a:noFill/>
          <a:ln w="12700">
            <a:solidFill>
              <a:srgbClr val="C00000"/>
            </a:solidFill>
          </a:ln>
        </p:spPr>
        <p:txBody>
          <a:bodyPr wrap="none" rtlCol="0">
            <a:spAutoFit/>
          </a:bodyPr>
          <a:lstStyle/>
          <a:p>
            <a:r>
              <a:rPr lang="en-US" altLang="zh-CN" sz="1800" b="0" dirty="0">
                <a:latin typeface="Calibri" pitchFamily="34" charset="0"/>
              </a:rPr>
              <a:t>After</a:t>
            </a:r>
            <a:r>
              <a:rPr lang="en-US" altLang="zh-CN" sz="1800" b="0" dirty="0" smtClean="0">
                <a:latin typeface="Calibri" pitchFamily="34" charset="0"/>
              </a:rPr>
              <a:t> </a:t>
            </a:r>
            <a:r>
              <a:rPr lang="en-US" altLang="zh-CN" sz="1800" b="0" dirty="0">
                <a:latin typeface="Calibri" pitchFamily="34" charset="0"/>
              </a:rPr>
              <a:t>the first call</a:t>
            </a:r>
          </a:p>
        </p:txBody>
      </p:sp>
    </p:spTree>
    <p:extLst>
      <p:ext uri="{BB962C8B-B14F-4D97-AF65-F5344CB8AC3E}">
        <p14:creationId xmlns:p14="http://schemas.microsoft.com/office/powerpoint/2010/main" val="12707445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Linking Summary	</a:t>
            </a:r>
            <a:endParaRPr lang="en-US"/>
          </a:p>
        </p:txBody>
      </p:sp>
      <p:sp>
        <p:nvSpPr>
          <p:cNvPr id="3" name="Content Placeholder 2"/>
          <p:cNvSpPr>
            <a:spLocks noGrp="1"/>
          </p:cNvSpPr>
          <p:nvPr>
            <p:ph idx="1"/>
          </p:nvPr>
        </p:nvSpPr>
        <p:spPr/>
        <p:txBody>
          <a:bodyPr/>
          <a:lstStyle/>
          <a:p>
            <a:r>
              <a:rPr lang="en-US" smtClean="0"/>
              <a:t>Linking is a technique that allows programs to be constructed from multiple object files. </a:t>
            </a:r>
          </a:p>
          <a:p>
            <a:endParaRPr lang="en-US" smtClean="0"/>
          </a:p>
          <a:p>
            <a:r>
              <a:rPr lang="en-US" smtClean="0"/>
              <a:t>Linking can happen at different times in a program’s lifetime:</a:t>
            </a:r>
          </a:p>
          <a:p>
            <a:pPr lvl="1"/>
            <a:r>
              <a:rPr lang="en-US" smtClean="0"/>
              <a:t>Compile time (when a program is compiled)</a:t>
            </a:r>
          </a:p>
          <a:p>
            <a:pPr lvl="1"/>
            <a:r>
              <a:rPr lang="en-US" smtClean="0"/>
              <a:t>Load time (when a program is loaded into memory)</a:t>
            </a:r>
          </a:p>
          <a:p>
            <a:pPr lvl="1"/>
            <a:r>
              <a:rPr lang="en-US" smtClean="0"/>
              <a:t>Run time (while a program is executing)</a:t>
            </a:r>
          </a:p>
          <a:p>
            <a:pPr lvl="1"/>
            <a:endParaRPr lang="en-US"/>
          </a:p>
          <a:p>
            <a:r>
              <a:rPr lang="en-US" smtClean="0"/>
              <a:t>Understanding linking can help you avoid nasty errors and make you a better programmer. </a:t>
            </a:r>
            <a:endParaRPr lang="en-US"/>
          </a:p>
        </p:txBody>
      </p:sp>
    </p:spTree>
    <p:extLst>
      <p:ext uri="{BB962C8B-B14F-4D97-AF65-F5344CB8AC3E}">
        <p14:creationId xmlns:p14="http://schemas.microsoft.com/office/powerpoint/2010/main" val="1592407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txBox="1">
            <a:spLocks noChangeArrowheads="1"/>
          </p:cNvSpPr>
          <p:nvPr/>
        </p:nvSpPr>
        <p:spPr bwMode="auto">
          <a:xfrm>
            <a:off x="457200" y="211137"/>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a:solidFill>
                  <a:srgbClr val="CC3300"/>
                </a:solidFill>
                <a:latin typeface="+mj-lt"/>
                <a:ea typeface="黑体"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itchFamily="49" charset="-122"/>
              </a:defRPr>
            </a:lvl2pPr>
            <a:lvl3pPr algn="ctr" rtl="0" eaLnBrk="0" fontAlgn="base" hangingPunct="0">
              <a:spcBef>
                <a:spcPct val="0"/>
              </a:spcBef>
              <a:spcAft>
                <a:spcPct val="0"/>
              </a:spcAft>
              <a:defRPr sz="3600" b="1">
                <a:solidFill>
                  <a:srgbClr val="CC3300"/>
                </a:solidFill>
                <a:latin typeface="Arial" charset="0"/>
                <a:ea typeface="黑体" pitchFamily="49" charset="-122"/>
              </a:defRPr>
            </a:lvl3pPr>
            <a:lvl4pPr algn="ctr" rtl="0" eaLnBrk="0" fontAlgn="base" hangingPunct="0">
              <a:spcBef>
                <a:spcPct val="0"/>
              </a:spcBef>
              <a:spcAft>
                <a:spcPct val="0"/>
              </a:spcAft>
              <a:defRPr sz="3600" b="1">
                <a:solidFill>
                  <a:srgbClr val="CC3300"/>
                </a:solidFill>
                <a:latin typeface="Arial" charset="0"/>
                <a:ea typeface="黑体" pitchFamily="49" charset="-122"/>
              </a:defRPr>
            </a:lvl4pPr>
            <a:lvl5pPr algn="ctr" rtl="0" eaLnBrk="0" fontAlgn="base" hangingPunct="0">
              <a:spcBef>
                <a:spcPct val="0"/>
              </a:spcBef>
              <a:spcAft>
                <a:spcPct val="0"/>
              </a:spcAft>
              <a:defRPr sz="36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smtClean="0">
                <a:ln>
                  <a:noFill/>
                </a:ln>
                <a:solidFill>
                  <a:srgbClr val="CC3300"/>
                </a:solidFill>
                <a:effectLst/>
                <a:uLnTx/>
                <a:uFillTx/>
                <a:latin typeface="Arial"/>
                <a:ea typeface="黑体" pitchFamily="49" charset="-122"/>
                <a:cs typeface="+mj-cs"/>
              </a:rPr>
              <a:t>符号解析（</a:t>
            </a:r>
            <a:r>
              <a:rPr kumimoji="0" lang="en-US" altLang="zh-CN" sz="3600" b="1" i="0" u="none" strike="noStrike" kern="0" cap="none" spc="0" normalizeH="0" baseline="0" noProof="0" smtClean="0">
                <a:ln>
                  <a:noFill/>
                </a:ln>
                <a:solidFill>
                  <a:srgbClr val="CC3300"/>
                </a:solidFill>
                <a:effectLst/>
                <a:uLnTx/>
                <a:uFillTx/>
                <a:latin typeface="Arial"/>
                <a:ea typeface="黑体" pitchFamily="49" charset="-122"/>
                <a:cs typeface="+mj-cs"/>
              </a:rPr>
              <a:t>Symbol Resolution</a:t>
            </a:r>
            <a:r>
              <a:rPr kumimoji="0" lang="zh-CN" altLang="en-US" sz="3600" b="1" i="0" u="none" strike="noStrike" kern="0" cap="none" spc="0" normalizeH="0" baseline="0" noProof="0" smtClean="0">
                <a:ln>
                  <a:noFill/>
                </a:ln>
                <a:solidFill>
                  <a:srgbClr val="CC3300"/>
                </a:solidFill>
                <a:effectLst/>
                <a:uLnTx/>
                <a:uFillTx/>
                <a:latin typeface="Arial"/>
                <a:ea typeface="黑体" pitchFamily="49" charset="-122"/>
                <a:cs typeface="+mj-cs"/>
              </a:rPr>
              <a:t>）</a:t>
            </a:r>
          </a:p>
        </p:txBody>
      </p:sp>
      <p:sp>
        <p:nvSpPr>
          <p:cNvPr id="17" name="Rectangle 3"/>
          <p:cNvSpPr txBox="1">
            <a:spLocks noChangeArrowheads="1"/>
          </p:cNvSpPr>
          <p:nvPr/>
        </p:nvSpPr>
        <p:spPr bwMode="auto">
          <a:xfrm>
            <a:off x="0" y="963612"/>
            <a:ext cx="5761038" cy="4840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目的：将每个模块中</a:t>
            </a:r>
            <a:r>
              <a:rPr kumimoji="0" lang="zh-CN" altLang="en-US" sz="2200" b="1" i="0" u="none" strike="noStrike" kern="0" cap="none" spc="0" normalizeH="0" baseline="0" noProof="0" smtClean="0">
                <a:ln>
                  <a:noFill/>
                </a:ln>
                <a:solidFill>
                  <a:srgbClr val="FF0000"/>
                </a:solidFill>
                <a:effectLst/>
                <a:uLnTx/>
                <a:uFillTx/>
                <a:latin typeface="Arial"/>
                <a:ea typeface="微软雅黑" pitchFamily="34" charset="-122"/>
                <a:cs typeface="+mn-cs"/>
              </a:rPr>
              <a:t>引用的符号</a:t>
            </a: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与某个目标模块中的</a:t>
            </a:r>
            <a:r>
              <a:rPr kumimoji="0" lang="zh-CN" altLang="en-US" sz="2200" b="1" i="0" u="none" strike="noStrike" kern="0" cap="none" spc="0" normalizeH="0" baseline="0" noProof="0" smtClean="0">
                <a:ln>
                  <a:noFill/>
                </a:ln>
                <a:solidFill>
                  <a:srgbClr val="FF0000"/>
                </a:solidFill>
                <a:effectLst/>
                <a:uLnTx/>
                <a:uFillTx/>
                <a:latin typeface="Arial"/>
                <a:ea typeface="微软雅黑" pitchFamily="34" charset="-122"/>
                <a:cs typeface="+mn-cs"/>
              </a:rPr>
              <a:t>定义符号</a:t>
            </a: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建立关联。</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每个</a:t>
            </a:r>
            <a:r>
              <a:rPr kumimoji="0" lang="zh-CN" altLang="en-US" sz="2200" b="1" i="0" u="none" strike="noStrike" kern="0" cap="none" spc="0" normalizeH="0" baseline="0" noProof="0" smtClean="0">
                <a:ln>
                  <a:noFill/>
                </a:ln>
                <a:solidFill>
                  <a:srgbClr val="FF0000"/>
                </a:solidFill>
                <a:effectLst/>
                <a:uLnTx/>
                <a:uFillTx/>
                <a:latin typeface="Arial"/>
                <a:ea typeface="微软雅黑" pitchFamily="34" charset="-122"/>
                <a:cs typeface="+mn-cs"/>
              </a:rPr>
              <a:t>定义符号在代码段或数据段中都被分配了存储空间</a:t>
            </a: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，将</a:t>
            </a:r>
            <a:r>
              <a:rPr kumimoji="0" lang="zh-CN" altLang="en-US" sz="2200" b="1" i="0" u="none" strike="noStrike" kern="0" cap="none" spc="0" normalizeH="0" baseline="0" noProof="0" smtClean="0">
                <a:ln>
                  <a:noFill/>
                </a:ln>
                <a:solidFill>
                  <a:srgbClr val="CC0066"/>
                </a:solidFill>
                <a:effectLst/>
                <a:uLnTx/>
                <a:uFillTx/>
                <a:latin typeface="Arial"/>
                <a:ea typeface="微软雅黑" pitchFamily="34" charset="-122"/>
                <a:cs typeface="+mn-cs"/>
              </a:rPr>
              <a:t>引用符号</a:t>
            </a: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与</a:t>
            </a:r>
            <a:r>
              <a:rPr kumimoji="0" lang="zh-CN" altLang="en-US" sz="2200" b="1" i="0" u="none" strike="noStrike" kern="0" cap="none" spc="0" normalizeH="0" baseline="0" noProof="0" smtClean="0">
                <a:ln>
                  <a:noFill/>
                </a:ln>
                <a:solidFill>
                  <a:srgbClr val="CC0066"/>
                </a:solidFill>
                <a:effectLst/>
                <a:uLnTx/>
                <a:uFillTx/>
                <a:latin typeface="Arial"/>
                <a:ea typeface="微软雅黑" pitchFamily="34" charset="-122"/>
                <a:cs typeface="+mn-cs"/>
              </a:rPr>
              <a:t>定义符号</a:t>
            </a: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建立关联后，就可在重定位时</a:t>
            </a:r>
            <a:r>
              <a:rPr kumimoji="0" lang="zh-CN" altLang="en-US" sz="2200" b="1" i="0" u="none" strike="noStrike" kern="0" cap="none" spc="0" normalizeH="0" baseline="0" noProof="0" smtClean="0">
                <a:ln>
                  <a:noFill/>
                </a:ln>
                <a:solidFill>
                  <a:srgbClr val="3366FF"/>
                </a:solidFill>
                <a:effectLst/>
                <a:uLnTx/>
                <a:uFillTx/>
                <a:latin typeface="Arial"/>
                <a:ea typeface="微软雅黑" pitchFamily="34" charset="-122"/>
                <a:cs typeface="+mn-cs"/>
              </a:rPr>
              <a:t>将引用符号的地址重定位为相关联的定义符号的地址</a:t>
            </a: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FF0000"/>
                </a:solidFill>
                <a:effectLst/>
                <a:uLnTx/>
                <a:uFillTx/>
                <a:latin typeface="Arial"/>
                <a:ea typeface="微软雅黑" pitchFamily="34" charset="-122"/>
                <a:cs typeface="+mn-cs"/>
              </a:rPr>
              <a:t>本地符号</a:t>
            </a: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在本模块内定义并引用，因此，其解析较简单，只要与本模块内唯一的定义符号关联即可。</a:t>
            </a:r>
          </a:p>
          <a:p>
            <a:pPr marL="342900" marR="0" lvl="0" indent="-342900" algn="l" defTabSz="914400" rtl="0" eaLnBrk="0" fontAlgn="base" latinLnBrk="0" hangingPunct="0">
              <a:lnSpc>
                <a:spcPct val="110000"/>
              </a:lnSpc>
              <a:spcBef>
                <a:spcPct val="20000"/>
              </a:spcBef>
              <a:spcAft>
                <a:spcPct val="0"/>
              </a:spcAft>
              <a:buClrTx/>
              <a:buSzTx/>
              <a:buFontTx/>
              <a:buChar char="•"/>
              <a:tabLst/>
              <a:defRPr/>
            </a:pPr>
            <a:r>
              <a:rPr kumimoji="0" lang="zh-CN" altLang="en-US" sz="2200" b="1" i="0" u="none" strike="noStrike" kern="0" cap="none" spc="0" normalizeH="0" baseline="0" noProof="0" smtClean="0">
                <a:ln>
                  <a:noFill/>
                </a:ln>
                <a:solidFill>
                  <a:srgbClr val="FF0000"/>
                </a:solidFill>
                <a:effectLst/>
                <a:uLnTx/>
                <a:uFillTx/>
                <a:latin typeface="Arial"/>
                <a:ea typeface="微软雅黑" pitchFamily="34" charset="-122"/>
                <a:cs typeface="+mn-cs"/>
              </a:rPr>
              <a:t>全局符号</a:t>
            </a:r>
            <a:r>
              <a:rPr kumimoji="0" lang="zh-CN" altLang="en-US" sz="2200" b="1" i="0" u="none" strike="noStrike" kern="0" cap="none" spc="0" normalizeH="0" baseline="0" noProof="0" smtClean="0">
                <a:ln>
                  <a:noFill/>
                </a:ln>
                <a:solidFill>
                  <a:srgbClr val="000000"/>
                </a:solidFill>
                <a:effectLst/>
                <a:uLnTx/>
                <a:uFillTx/>
                <a:latin typeface="Arial"/>
                <a:ea typeface="微软雅黑" pitchFamily="34" charset="-122"/>
                <a:cs typeface="+mn-cs"/>
              </a:rPr>
              <a:t>（外部定义的、内部定义的）的解析涉及多个模块，故较复杂</a:t>
            </a:r>
            <a:r>
              <a:rPr kumimoji="0" lang="zh-CN" altLang="en-US" sz="2200" b="1" i="0" u="none" strike="noStrike" kern="0" cap="none" spc="0" normalizeH="0" baseline="0" noProof="0" smtClean="0">
                <a:ln>
                  <a:noFill/>
                </a:ln>
                <a:solidFill>
                  <a:srgbClr val="000000"/>
                </a:solidFill>
                <a:effectLst/>
                <a:uLnTx/>
                <a:uFillTx/>
                <a:latin typeface="Arial"/>
                <a:ea typeface="宋体"/>
                <a:cs typeface="+mn-cs"/>
              </a:rPr>
              <a:t>   </a:t>
            </a:r>
          </a:p>
        </p:txBody>
      </p:sp>
      <p:sp>
        <p:nvSpPr>
          <p:cNvPr id="18" name="Text Box 4"/>
          <p:cNvSpPr txBox="1">
            <a:spLocks noChangeArrowheads="1"/>
          </p:cNvSpPr>
          <p:nvPr/>
        </p:nvSpPr>
        <p:spPr bwMode="auto">
          <a:xfrm>
            <a:off x="337457" y="5419179"/>
            <a:ext cx="2436813" cy="762000"/>
          </a:xfrm>
          <a:prstGeom prst="rect">
            <a:avLst/>
          </a:prstGeom>
          <a:noFill/>
          <a:ln w="9525">
            <a:noFill/>
            <a:miter lim="800000"/>
            <a:headEnd/>
            <a:tailEnd/>
          </a:ln>
          <a:effectLst/>
        </p:spPr>
        <p:txBody>
          <a:bodyPr>
            <a:spAutoFit/>
          </a:bodyPr>
          <a:lstStyle/>
          <a:p>
            <a:pPr eaLnBrk="1" hangingPunct="1">
              <a:spcBef>
                <a:spcPct val="50000"/>
              </a:spcBef>
            </a:pPr>
            <a:r>
              <a:rPr lang="zh-CN" altLang="en-US" sz="2200" dirty="0">
                <a:solidFill>
                  <a:srgbClr val="0A6A0A"/>
                </a:solidFill>
                <a:latin typeface="微软雅黑"/>
                <a:ea typeface="微软雅黑" pitchFamily="34" charset="-122"/>
              </a:rPr>
              <a:t>“</a:t>
            </a:r>
            <a:r>
              <a:rPr lang="zh-CN" altLang="en-US" sz="2200" dirty="0">
                <a:solidFill>
                  <a:srgbClr val="0A6A0A"/>
                </a:solidFill>
                <a:latin typeface="Arial" pitchFamily="34" charset="0"/>
                <a:ea typeface="微软雅黑" pitchFamily="34" charset="-122"/>
              </a:rPr>
              <a:t>符号的定义</a:t>
            </a:r>
            <a:r>
              <a:rPr lang="zh-CN" altLang="en-US" sz="2200" dirty="0">
                <a:solidFill>
                  <a:srgbClr val="0A6A0A"/>
                </a:solidFill>
                <a:latin typeface="微软雅黑"/>
                <a:ea typeface="微软雅黑" pitchFamily="34" charset="-122"/>
              </a:rPr>
              <a:t>”</a:t>
            </a:r>
            <a:r>
              <a:rPr lang="zh-CN" altLang="en-US" sz="2200" dirty="0">
                <a:solidFill>
                  <a:srgbClr val="0A6A0A"/>
                </a:solidFill>
                <a:latin typeface="Arial" pitchFamily="34" charset="0"/>
                <a:ea typeface="微软雅黑" pitchFamily="34" charset="-122"/>
              </a:rPr>
              <a:t>其实质是什么？</a:t>
            </a:r>
          </a:p>
        </p:txBody>
      </p:sp>
      <p:sp>
        <p:nvSpPr>
          <p:cNvPr id="19" name="Text Box 5"/>
          <p:cNvSpPr txBox="1">
            <a:spLocks noChangeArrowheads="1"/>
          </p:cNvSpPr>
          <p:nvPr/>
        </p:nvSpPr>
        <p:spPr bwMode="auto">
          <a:xfrm>
            <a:off x="3063875" y="5419179"/>
            <a:ext cx="5673725" cy="769441"/>
          </a:xfrm>
          <a:prstGeom prst="rect">
            <a:avLst/>
          </a:prstGeom>
          <a:noFill/>
          <a:ln w="9525">
            <a:noFill/>
            <a:miter lim="800000"/>
            <a:headEnd/>
            <a:tailEnd/>
          </a:ln>
          <a:effectLst/>
        </p:spPr>
        <p:txBody>
          <a:bodyPr>
            <a:spAutoFit/>
          </a:bodyPr>
          <a:lstStyle/>
          <a:p>
            <a:pPr eaLnBrk="1" hangingPunct="1">
              <a:spcBef>
                <a:spcPct val="50000"/>
              </a:spcBef>
            </a:pPr>
            <a:r>
              <a:rPr lang="zh-CN" altLang="en-US" sz="2200" dirty="0">
                <a:solidFill>
                  <a:srgbClr val="CC3300"/>
                </a:solidFill>
                <a:latin typeface="Arial" pitchFamily="34" charset="0"/>
                <a:ea typeface="微软雅黑" pitchFamily="34" charset="-122"/>
              </a:rPr>
              <a:t>指被分配了存储空间。为函数</a:t>
            </a:r>
            <a:r>
              <a:rPr lang="zh-CN" altLang="en-US" sz="2200" dirty="0" smtClean="0">
                <a:solidFill>
                  <a:srgbClr val="CC3300"/>
                </a:solidFill>
                <a:latin typeface="Arial" pitchFamily="34" charset="0"/>
                <a:ea typeface="微软雅黑" pitchFamily="34" charset="-122"/>
              </a:rPr>
              <a:t>名</a:t>
            </a:r>
            <a:r>
              <a:rPr lang="zh-CN" altLang="en-US" sz="2200" dirty="0">
                <a:solidFill>
                  <a:srgbClr val="CC3300"/>
                </a:solidFill>
                <a:latin typeface="Arial" pitchFamily="34" charset="0"/>
                <a:ea typeface="微软雅黑" pitchFamily="34" charset="-122"/>
              </a:rPr>
              <a:t>指定</a:t>
            </a:r>
            <a:r>
              <a:rPr lang="zh-CN" altLang="en-US" sz="2200" dirty="0" smtClean="0">
                <a:solidFill>
                  <a:srgbClr val="CC3300"/>
                </a:solidFill>
                <a:latin typeface="Arial" pitchFamily="34" charset="0"/>
                <a:ea typeface="微软雅黑" pitchFamily="34" charset="-122"/>
              </a:rPr>
              <a:t>其</a:t>
            </a:r>
            <a:r>
              <a:rPr lang="zh-CN" altLang="en-US" sz="2200" dirty="0">
                <a:solidFill>
                  <a:srgbClr val="CC3300"/>
                </a:solidFill>
                <a:latin typeface="Arial" pitchFamily="34" charset="0"/>
                <a:ea typeface="微软雅黑" pitchFamily="34" charset="-122"/>
              </a:rPr>
              <a:t>代码所在区；为变量</a:t>
            </a:r>
            <a:r>
              <a:rPr lang="zh-CN" altLang="en-US" sz="2200" dirty="0" smtClean="0">
                <a:solidFill>
                  <a:srgbClr val="CC3300"/>
                </a:solidFill>
                <a:latin typeface="Arial" pitchFamily="34" charset="0"/>
                <a:ea typeface="微软雅黑" pitchFamily="34" charset="-122"/>
              </a:rPr>
              <a:t>名指定其</a:t>
            </a:r>
            <a:r>
              <a:rPr lang="zh-CN" altLang="en-US" sz="2200" dirty="0">
                <a:solidFill>
                  <a:srgbClr val="CC3300"/>
                </a:solidFill>
                <a:latin typeface="Arial" pitchFamily="34" charset="0"/>
                <a:ea typeface="微软雅黑" pitchFamily="34" charset="-122"/>
              </a:rPr>
              <a:t>所占的静态数据区。</a:t>
            </a:r>
          </a:p>
        </p:txBody>
      </p:sp>
      <p:sp>
        <p:nvSpPr>
          <p:cNvPr id="20" name="Text Box 6"/>
          <p:cNvSpPr txBox="1">
            <a:spLocks noChangeArrowheads="1"/>
          </p:cNvSpPr>
          <p:nvPr/>
        </p:nvSpPr>
        <p:spPr bwMode="auto">
          <a:xfrm>
            <a:off x="6323013" y="992187"/>
            <a:ext cx="1873250" cy="2101850"/>
          </a:xfrm>
          <a:prstGeom prst="rect">
            <a:avLst/>
          </a:prstGeom>
          <a:noFill/>
          <a:ln w="9525">
            <a:noFill/>
            <a:miter lim="800000"/>
            <a:headEnd/>
            <a:tailEnd/>
          </a:ln>
          <a:effectLst/>
        </p:spPr>
        <p:txBody>
          <a:bodyPr>
            <a:spAutoFit/>
          </a:bodyPr>
          <a:lstStyle/>
          <a:p>
            <a:pPr eaLnBrk="1" hangingPunct="1"/>
            <a:r>
              <a:rPr lang="en-US" altLang="zh-CN" sz="2200">
                <a:solidFill>
                  <a:srgbClr val="000000"/>
                </a:solidFill>
                <a:latin typeface="微软雅黑" pitchFamily="34" charset="-122"/>
                <a:ea typeface="微软雅黑" pitchFamily="34" charset="-122"/>
              </a:rPr>
              <a:t>      add </a:t>
            </a:r>
            <a:r>
              <a:rPr lang="en-US" altLang="zh-CN" sz="2200">
                <a:solidFill>
                  <a:srgbClr val="FF0000"/>
                </a:solidFill>
                <a:latin typeface="微软雅黑" pitchFamily="34" charset="-122"/>
                <a:ea typeface="微软雅黑" pitchFamily="34" charset="-122"/>
              </a:rPr>
              <a:t>B</a:t>
            </a:r>
          </a:p>
          <a:p>
            <a:pPr eaLnBrk="1" hangingPunct="1"/>
            <a:r>
              <a:rPr lang="en-US" altLang="zh-CN" sz="2200">
                <a:solidFill>
                  <a:srgbClr val="009242"/>
                </a:solidFill>
                <a:latin typeface="微软雅黑" pitchFamily="34" charset="-122"/>
                <a:ea typeface="微软雅黑" pitchFamily="34" charset="-122"/>
              </a:rPr>
              <a:t>      jmp </a:t>
            </a:r>
            <a:r>
              <a:rPr lang="en-US" altLang="zh-CN" sz="2200">
                <a:solidFill>
                  <a:srgbClr val="FF0000"/>
                </a:solidFill>
                <a:latin typeface="微软雅黑" pitchFamily="34" charset="-122"/>
                <a:ea typeface="微软雅黑" pitchFamily="34" charset="-122"/>
              </a:rPr>
              <a:t>L0</a:t>
            </a:r>
          </a:p>
          <a:p>
            <a:pPr eaLnBrk="1" hangingPunct="1"/>
            <a:r>
              <a:rPr lang="zh-CN" altLang="en-US" sz="2200">
                <a:solidFill>
                  <a:srgbClr val="000000"/>
                </a:solidFill>
                <a:latin typeface="微软雅黑" pitchFamily="34" charset="-122"/>
                <a:ea typeface="微软雅黑" pitchFamily="34" charset="-122"/>
              </a:rPr>
              <a:t>        </a:t>
            </a:r>
            <a:r>
              <a:rPr lang="en-US" altLang="zh-CN" sz="2200">
                <a:solidFill>
                  <a:srgbClr val="000000"/>
                </a:solidFill>
                <a:latin typeface="微软雅黑" pitchFamily="34" charset="-122"/>
                <a:ea typeface="微软雅黑" pitchFamily="34" charset="-122"/>
              </a:rPr>
              <a:t>……</a:t>
            </a:r>
          </a:p>
          <a:p>
            <a:pPr eaLnBrk="1" hangingPunct="1"/>
            <a:r>
              <a:rPr lang="en-US" altLang="zh-CN" sz="2200">
                <a:solidFill>
                  <a:srgbClr val="FF0000"/>
                </a:solidFill>
                <a:latin typeface="微软雅黑" pitchFamily="34" charset="-122"/>
                <a:ea typeface="微软雅黑" pitchFamily="34" charset="-122"/>
              </a:rPr>
              <a:t>L0</a:t>
            </a:r>
            <a:r>
              <a:rPr lang="zh-CN" altLang="en-US" sz="2200">
                <a:solidFill>
                  <a:srgbClr val="000000"/>
                </a:solidFill>
                <a:latin typeface="微软雅黑" pitchFamily="34" charset="-122"/>
                <a:ea typeface="微软雅黑" pitchFamily="34" charset="-122"/>
              </a:rPr>
              <a:t>：</a:t>
            </a:r>
            <a:r>
              <a:rPr lang="en-US" altLang="zh-CN" sz="2200">
                <a:solidFill>
                  <a:srgbClr val="000000"/>
                </a:solidFill>
                <a:latin typeface="微软雅黑" pitchFamily="34" charset="-122"/>
                <a:ea typeface="微软雅黑" pitchFamily="34" charset="-122"/>
              </a:rPr>
              <a:t>sub 23</a:t>
            </a:r>
          </a:p>
          <a:p>
            <a:pPr eaLnBrk="1" hangingPunct="1"/>
            <a:r>
              <a:rPr lang="en-US" altLang="zh-CN" sz="2200">
                <a:solidFill>
                  <a:srgbClr val="000000"/>
                </a:solidFill>
                <a:latin typeface="微软雅黑" pitchFamily="34" charset="-122"/>
                <a:ea typeface="微软雅黑" pitchFamily="34" charset="-122"/>
              </a:rPr>
              <a:t>        ……</a:t>
            </a:r>
          </a:p>
          <a:p>
            <a:pPr eaLnBrk="1" hangingPunct="1"/>
            <a:r>
              <a:rPr lang="en-US" altLang="zh-CN" sz="2200">
                <a:solidFill>
                  <a:srgbClr val="FF0000"/>
                </a:solidFill>
                <a:latin typeface="微软雅黑" pitchFamily="34" charset="-122"/>
                <a:ea typeface="微软雅黑" pitchFamily="34" charset="-122"/>
              </a:rPr>
              <a:t>B</a:t>
            </a:r>
            <a:r>
              <a:rPr lang="zh-CN" altLang="en-US" sz="2200">
                <a:solidFill>
                  <a:srgbClr val="000000"/>
                </a:solidFill>
                <a:latin typeface="微软雅黑" pitchFamily="34" charset="-122"/>
                <a:ea typeface="微软雅黑" pitchFamily="34" charset="-122"/>
              </a:rPr>
              <a:t>：  </a:t>
            </a:r>
            <a:r>
              <a:rPr lang="en-US" altLang="zh-CN" sz="2200">
                <a:solidFill>
                  <a:srgbClr val="000000"/>
                </a:solidFill>
                <a:latin typeface="微软雅黑" pitchFamily="34" charset="-122"/>
                <a:ea typeface="微软雅黑" pitchFamily="34" charset="-122"/>
              </a:rPr>
              <a:t>……</a:t>
            </a:r>
          </a:p>
        </p:txBody>
      </p:sp>
      <p:sp>
        <p:nvSpPr>
          <p:cNvPr id="21" name="Rectangle 7"/>
          <p:cNvSpPr>
            <a:spLocks noChangeArrowheads="1"/>
          </p:cNvSpPr>
          <p:nvPr/>
        </p:nvSpPr>
        <p:spPr bwMode="auto">
          <a:xfrm>
            <a:off x="5902325" y="3162300"/>
            <a:ext cx="2855913" cy="1249362"/>
          </a:xfrm>
          <a:prstGeom prst="rect">
            <a:avLst/>
          </a:prstGeom>
          <a:noFill/>
          <a:ln w="9525">
            <a:noFill/>
            <a:miter lim="800000"/>
            <a:headEnd/>
            <a:tailEnd/>
          </a:ln>
          <a:effectLst/>
        </p:spPr>
        <p:txBody>
          <a:bodyPr>
            <a:spAutoFit/>
          </a:bodyPr>
          <a:lstStyle/>
          <a:p>
            <a:pPr lvl="1">
              <a:lnSpc>
                <a:spcPct val="115000"/>
              </a:lnSpc>
              <a:spcBef>
                <a:spcPct val="20000"/>
              </a:spcBef>
            </a:pPr>
            <a:r>
              <a:rPr lang="zh-CN" altLang="en-US" sz="2200">
                <a:solidFill>
                  <a:srgbClr val="009242"/>
                </a:solidFill>
                <a:latin typeface="微软雅黑" pitchFamily="34" charset="-122"/>
                <a:ea typeface="微软雅黑" pitchFamily="34" charset="-122"/>
              </a:rPr>
              <a:t>确定</a:t>
            </a:r>
            <a:r>
              <a:rPr lang="en-US" altLang="zh-CN" sz="2200">
                <a:solidFill>
                  <a:srgbClr val="009242"/>
                </a:solidFill>
                <a:latin typeface="微软雅黑" pitchFamily="34" charset="-122"/>
                <a:ea typeface="微软雅黑" pitchFamily="34" charset="-122"/>
              </a:rPr>
              <a:t>L0</a:t>
            </a:r>
            <a:r>
              <a:rPr lang="zh-CN" altLang="en-US" sz="2200">
                <a:solidFill>
                  <a:srgbClr val="009242"/>
                </a:solidFill>
                <a:latin typeface="微软雅黑" pitchFamily="34" charset="-122"/>
                <a:ea typeface="微软雅黑" pitchFamily="34" charset="-122"/>
              </a:rPr>
              <a:t>的地址，再在</a:t>
            </a:r>
            <a:r>
              <a:rPr lang="en-US" altLang="zh-CN" sz="2200">
                <a:solidFill>
                  <a:srgbClr val="009242"/>
                </a:solidFill>
                <a:latin typeface="微软雅黑" pitchFamily="34" charset="-122"/>
                <a:ea typeface="微软雅黑" pitchFamily="34" charset="-122"/>
              </a:rPr>
              <a:t>jmp</a:t>
            </a:r>
            <a:r>
              <a:rPr lang="zh-CN" altLang="en-US" sz="2200">
                <a:solidFill>
                  <a:srgbClr val="009242"/>
                </a:solidFill>
                <a:latin typeface="微软雅黑" pitchFamily="34" charset="-122"/>
                <a:ea typeface="微软雅黑" pitchFamily="34" charset="-122"/>
              </a:rPr>
              <a:t>指令中填入</a:t>
            </a:r>
            <a:r>
              <a:rPr lang="en-US" altLang="zh-CN" sz="2200">
                <a:solidFill>
                  <a:srgbClr val="009242"/>
                </a:solidFill>
                <a:latin typeface="微软雅黑" pitchFamily="34" charset="-122"/>
                <a:ea typeface="微软雅黑" pitchFamily="34" charset="-122"/>
              </a:rPr>
              <a:t>L0</a:t>
            </a:r>
            <a:r>
              <a:rPr lang="zh-CN" altLang="en-US" sz="2200">
                <a:solidFill>
                  <a:srgbClr val="009242"/>
                </a:solidFill>
                <a:latin typeface="微软雅黑" pitchFamily="34" charset="-122"/>
                <a:ea typeface="微软雅黑" pitchFamily="34" charset="-122"/>
              </a:rPr>
              <a:t>的地址</a:t>
            </a:r>
          </a:p>
        </p:txBody>
      </p:sp>
      <p:sp>
        <p:nvSpPr>
          <p:cNvPr id="22" name="Line 8"/>
          <p:cNvSpPr>
            <a:spLocks noChangeShapeType="1"/>
          </p:cNvSpPr>
          <p:nvPr/>
        </p:nvSpPr>
        <p:spPr bwMode="auto">
          <a:xfrm flipV="1">
            <a:off x="5108575" y="2230437"/>
            <a:ext cx="1277938" cy="133350"/>
          </a:xfrm>
          <a:prstGeom prst="line">
            <a:avLst/>
          </a:prstGeom>
          <a:noFill/>
          <a:ln w="28575">
            <a:solidFill>
              <a:srgbClr val="CC0066"/>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23" name="Line 9"/>
          <p:cNvSpPr>
            <a:spLocks noChangeShapeType="1"/>
          </p:cNvSpPr>
          <p:nvPr/>
        </p:nvSpPr>
        <p:spPr bwMode="auto">
          <a:xfrm flipV="1">
            <a:off x="3411538" y="1666875"/>
            <a:ext cx="4106862" cy="595312"/>
          </a:xfrm>
          <a:prstGeom prst="line">
            <a:avLst/>
          </a:prstGeom>
          <a:noFill/>
          <a:ln w="28575">
            <a:solidFill>
              <a:srgbClr val="CC0066"/>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24" name="Text Box 10"/>
          <p:cNvSpPr txBox="1">
            <a:spLocks noChangeArrowheads="1"/>
          </p:cNvSpPr>
          <p:nvPr/>
        </p:nvSpPr>
        <p:spPr bwMode="auto">
          <a:xfrm>
            <a:off x="1555863" y="6257839"/>
            <a:ext cx="5529263" cy="427038"/>
          </a:xfrm>
          <a:prstGeom prst="rect">
            <a:avLst/>
          </a:prstGeom>
          <a:noFill/>
          <a:ln w="9525">
            <a:noFill/>
            <a:miter lim="800000"/>
            <a:headEnd/>
            <a:tailEnd/>
          </a:ln>
          <a:effectLst/>
        </p:spPr>
        <p:txBody>
          <a:bodyPr>
            <a:spAutoFit/>
          </a:bodyPr>
          <a:lstStyle/>
          <a:p>
            <a:pPr eaLnBrk="1" hangingPunct="1">
              <a:spcBef>
                <a:spcPct val="50000"/>
              </a:spcBef>
            </a:pPr>
            <a:r>
              <a:rPr lang="zh-CN" altLang="en-US" sz="2200" dirty="0">
                <a:solidFill>
                  <a:srgbClr val="CC0066"/>
                </a:solidFill>
                <a:latin typeface="Arial" pitchFamily="34" charset="0"/>
                <a:ea typeface="微软雅黑" pitchFamily="34" charset="-122"/>
              </a:rPr>
              <a:t>所有定义符号的值就是其目标所在的首</a:t>
            </a:r>
            <a:r>
              <a:rPr lang="zh-CN" altLang="en-US" sz="2200" dirty="0" smtClean="0">
                <a:solidFill>
                  <a:srgbClr val="CC0066"/>
                </a:solidFill>
                <a:latin typeface="Arial" pitchFamily="34" charset="0"/>
                <a:ea typeface="微软雅黑" pitchFamily="34" charset="-122"/>
              </a:rPr>
              <a:t>地址！</a:t>
            </a:r>
            <a:endParaRPr lang="zh-CN" altLang="en-US" sz="2200" dirty="0">
              <a:solidFill>
                <a:srgbClr val="CC0066"/>
              </a:solidFill>
              <a:latin typeface="Arial" pitchFamily="34" charset="0"/>
              <a:ea typeface="微软雅黑" pitchFamily="34" charset="-122"/>
            </a:endParaRPr>
          </a:p>
        </p:txBody>
      </p:sp>
      <p:sp>
        <p:nvSpPr>
          <p:cNvPr id="25" name="Line 11"/>
          <p:cNvSpPr>
            <a:spLocks noChangeShapeType="1"/>
          </p:cNvSpPr>
          <p:nvPr/>
        </p:nvSpPr>
        <p:spPr bwMode="auto">
          <a:xfrm flipV="1">
            <a:off x="3141663" y="1308100"/>
            <a:ext cx="4410075" cy="931862"/>
          </a:xfrm>
          <a:prstGeom prst="line">
            <a:avLst/>
          </a:prstGeom>
          <a:noFill/>
          <a:ln w="28575">
            <a:solidFill>
              <a:srgbClr val="CC0066"/>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26" name="Line 12"/>
          <p:cNvSpPr>
            <a:spLocks noChangeShapeType="1"/>
          </p:cNvSpPr>
          <p:nvPr/>
        </p:nvSpPr>
        <p:spPr bwMode="auto">
          <a:xfrm>
            <a:off x="5143500" y="2527300"/>
            <a:ext cx="1262063" cy="361950"/>
          </a:xfrm>
          <a:prstGeom prst="line">
            <a:avLst/>
          </a:prstGeom>
          <a:noFill/>
          <a:ln w="28575">
            <a:solidFill>
              <a:srgbClr val="CC0066"/>
            </a:solidFill>
            <a:round/>
            <a:headEnd/>
            <a:tailEnd type="triangle" w="med" len="med"/>
          </a:ln>
          <a:effectLst/>
        </p:spPr>
        <p:txBody>
          <a:bodyPr/>
          <a:lstStyle/>
          <a:p>
            <a:pPr eaLnBrk="1" hangingPunct="1"/>
            <a:endParaRPr lang="zh-CN" altLang="en-US" sz="1800" b="0">
              <a:solidFill>
                <a:srgbClr val="000000"/>
              </a:solidFill>
              <a:latin typeface="Arial" pitchFamily="34" charset="0"/>
              <a:ea typeface="宋体" pitchFamily="2" charset="-122"/>
            </a:endParaRPr>
          </a:p>
        </p:txBody>
      </p:sp>
      <p:sp>
        <p:nvSpPr>
          <p:cNvPr id="27" name="Text Box 13"/>
          <p:cNvSpPr txBox="1">
            <a:spLocks noChangeArrowheads="1"/>
          </p:cNvSpPr>
          <p:nvPr/>
        </p:nvSpPr>
        <p:spPr bwMode="auto">
          <a:xfrm>
            <a:off x="5818188" y="4845050"/>
            <a:ext cx="3005137" cy="427037"/>
          </a:xfrm>
          <a:prstGeom prst="rect">
            <a:avLst/>
          </a:prstGeom>
          <a:solidFill>
            <a:srgbClr val="33CCCC">
              <a:alpha val="27000"/>
            </a:srgbClr>
          </a:solidFill>
          <a:ln w="9525">
            <a:noFill/>
            <a:miter lim="800000"/>
            <a:headEnd/>
            <a:tailEnd/>
          </a:ln>
          <a:effectLst/>
        </p:spPr>
        <p:txBody>
          <a:bodyPr>
            <a:spAutoFit/>
          </a:bodyPr>
          <a:lstStyle/>
          <a:p>
            <a:pPr eaLnBrk="1" hangingPunct="1">
              <a:spcBef>
                <a:spcPct val="50000"/>
              </a:spcBef>
            </a:pPr>
            <a:r>
              <a:rPr lang="zh-CN" altLang="en-US" sz="2200">
                <a:solidFill>
                  <a:srgbClr val="000000"/>
                </a:solidFill>
                <a:latin typeface="Arial" pitchFamily="34" charset="0"/>
                <a:ea typeface="微软雅黑" pitchFamily="34" charset="-122"/>
              </a:rPr>
              <a:t>符号解析也称</a:t>
            </a:r>
            <a:r>
              <a:rPr lang="zh-CN" altLang="en-US" sz="2200">
                <a:solidFill>
                  <a:srgbClr val="FF0000"/>
                </a:solidFill>
                <a:latin typeface="Arial" pitchFamily="34" charset="0"/>
                <a:ea typeface="微软雅黑" pitchFamily="34" charset="-122"/>
              </a:rPr>
              <a:t>符号绑定</a:t>
            </a:r>
          </a:p>
        </p:txBody>
      </p:sp>
    </p:spTree>
    <p:extLst>
      <p:ext uri="{BB962C8B-B14F-4D97-AF65-F5344CB8AC3E}">
        <p14:creationId xmlns:p14="http://schemas.microsoft.com/office/powerpoint/2010/main" val="76723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blinds(horizontal)">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blinds(horizontal)">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7">
                                            <p:txEl>
                                              <p:pRg st="2" end="2"/>
                                            </p:txEl>
                                          </p:spTgt>
                                        </p:tgtEl>
                                        <p:attrNameLst>
                                          <p:attrName>style.visibility</p:attrName>
                                        </p:attrNameLst>
                                      </p:cBhvr>
                                      <p:to>
                                        <p:strVal val="visible"/>
                                      </p:to>
                                    </p:set>
                                    <p:animEffect transition="in" filter="blinds(horizontal)">
                                      <p:cBhvr>
                                        <p:cTn id="47" dur="500"/>
                                        <p:tgtEl>
                                          <p:spTgt spid="17">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7">
                                            <p:txEl>
                                              <p:pRg st="3" end="3"/>
                                            </p:txEl>
                                          </p:spTgt>
                                        </p:tgtEl>
                                        <p:attrNameLst>
                                          <p:attrName>style.visibility</p:attrName>
                                        </p:attrNameLst>
                                      </p:cBhvr>
                                      <p:to>
                                        <p:strVal val="visible"/>
                                      </p:to>
                                    </p:set>
                                    <p:animEffect transition="in" filter="blinds(horizontal)">
                                      <p:cBhvr>
                                        <p:cTn id="52" dur="500"/>
                                        <p:tgtEl>
                                          <p:spTgt spid="17">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blinds(horizontal)">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animBg="1"/>
      <p:bldP spid="23" grpId="0" animBg="1"/>
      <p:bldP spid="24" grpId="0"/>
      <p:bldP spid="25" grpId="0" animBg="1"/>
      <p:bldP spid="26" grpId="0" animBg="1"/>
      <p:bldP spid="2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2000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本章小结</a:t>
            </a:r>
          </a:p>
        </p:txBody>
      </p:sp>
      <p:sp>
        <p:nvSpPr>
          <p:cNvPr id="7" name="Rectangle 3"/>
          <p:cNvSpPr txBox="1">
            <a:spLocks noChangeArrowheads="1"/>
          </p:cNvSpPr>
          <p:nvPr/>
        </p:nvSpPr>
        <p:spPr bwMode="auto">
          <a:xfrm>
            <a:off x="301625" y="820738"/>
            <a:ext cx="8553450" cy="5838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r>
              <a:rPr lang="zh-CN" altLang="en-US" sz="2000" smtClean="0">
                <a:latin typeface="微软雅黑" pitchFamily="34" charset="-122"/>
                <a:ea typeface="微软雅黑" pitchFamily="34" charset="-122"/>
              </a:rPr>
              <a:t>链接处理涉及到三种目标文件格式：可重定位目标文件、可执行目标文件和共享目标文件。共享库文件是一种特殊的可重定位目标。</a:t>
            </a:r>
          </a:p>
          <a:p>
            <a:r>
              <a:rPr lang="en-US" altLang="zh-CN" sz="2000" smtClean="0">
                <a:latin typeface="微软雅黑" pitchFamily="34" charset="-122"/>
                <a:ea typeface="微软雅黑" pitchFamily="34" charset="-122"/>
              </a:rPr>
              <a:t>ELF</a:t>
            </a:r>
            <a:r>
              <a:rPr lang="zh-CN" altLang="en-US" sz="2000" smtClean="0">
                <a:latin typeface="微软雅黑" pitchFamily="34" charset="-122"/>
                <a:ea typeface="微软雅黑" pitchFamily="34" charset="-122"/>
              </a:rPr>
              <a:t>目标文件格式有链接视图和执行视图两种，前者是可重定位目标格式，后者是可执行目标格式。</a:t>
            </a:r>
          </a:p>
          <a:p>
            <a:pPr lvl="1"/>
            <a:r>
              <a:rPr lang="zh-CN" altLang="en-US" smtClean="0">
                <a:latin typeface="微软雅黑" pitchFamily="34" charset="-122"/>
                <a:ea typeface="微软雅黑" pitchFamily="34" charset="-122"/>
              </a:rPr>
              <a:t>链接视图中包含</a:t>
            </a:r>
            <a:r>
              <a:rPr lang="en-US" altLang="zh-CN" smtClean="0">
                <a:latin typeface="微软雅黑" pitchFamily="34" charset="-122"/>
                <a:ea typeface="微软雅黑" pitchFamily="34" charset="-122"/>
              </a:rPr>
              <a:t>ELF</a:t>
            </a:r>
            <a:r>
              <a:rPr lang="zh-CN" altLang="en-US" smtClean="0">
                <a:latin typeface="微软雅黑" pitchFamily="34" charset="-122"/>
                <a:ea typeface="微软雅黑" pitchFamily="34" charset="-122"/>
              </a:rPr>
              <a:t>头、各个节以及节头表</a:t>
            </a:r>
          </a:p>
          <a:p>
            <a:pPr lvl="1"/>
            <a:r>
              <a:rPr lang="zh-CN" altLang="en-US" smtClean="0">
                <a:latin typeface="微软雅黑" pitchFamily="34" charset="-122"/>
                <a:ea typeface="微软雅黑" pitchFamily="34" charset="-122"/>
              </a:rPr>
              <a:t>执行视图中包含</a:t>
            </a:r>
            <a:r>
              <a:rPr lang="en-US" altLang="zh-CN" smtClean="0">
                <a:latin typeface="微软雅黑" pitchFamily="34" charset="-122"/>
                <a:ea typeface="微软雅黑" pitchFamily="34" charset="-122"/>
              </a:rPr>
              <a:t>ELF</a:t>
            </a:r>
            <a:r>
              <a:rPr lang="zh-CN" altLang="en-US" smtClean="0">
                <a:latin typeface="微软雅黑" pitchFamily="34" charset="-122"/>
                <a:ea typeface="微软雅黑" pitchFamily="34" charset="-122"/>
              </a:rPr>
              <a:t>头、程序头表（段头表）以及各种节组成的段</a:t>
            </a:r>
          </a:p>
          <a:p>
            <a:r>
              <a:rPr lang="zh-CN" altLang="en-US" sz="2000" smtClean="0">
                <a:latin typeface="微软雅黑" pitchFamily="34" charset="-122"/>
                <a:ea typeface="微软雅黑" pitchFamily="34" charset="-122"/>
              </a:rPr>
              <a:t>链接分为静态链接和动态链接两种</a:t>
            </a:r>
          </a:p>
          <a:p>
            <a:pPr lvl="1"/>
            <a:r>
              <a:rPr lang="zh-CN" altLang="en-US" smtClean="0">
                <a:latin typeface="微软雅黑" pitchFamily="34" charset="-122"/>
                <a:ea typeface="微软雅黑" pitchFamily="34" charset="-122"/>
              </a:rPr>
              <a:t>静态链接将多个可重定位目标模块中相同类型的节合并起来，以生成完全链接的可执行目标文件，其中所有符号的引用都是在虚拟地址空间中确定的最终地址，因而可以直接被加载执行。</a:t>
            </a:r>
          </a:p>
          <a:p>
            <a:pPr lvl="1"/>
            <a:r>
              <a:rPr lang="zh-CN" altLang="en-US" smtClean="0">
                <a:latin typeface="微软雅黑" pitchFamily="34" charset="-122"/>
                <a:ea typeface="微软雅黑" pitchFamily="34" charset="-122"/>
              </a:rPr>
              <a:t>动态链接的可执行目标文件是部分链接的，还有一部分符号的引用地址没有确定，需要利用共享库中定义的符号进行重定位，因而需要由动态链接器来加载共享库并重定位可执行文件中部分符号的引用。</a:t>
            </a:r>
          </a:p>
          <a:p>
            <a:pPr lvl="2"/>
            <a:r>
              <a:rPr lang="zh-CN" altLang="en-US" sz="2000" smtClean="0">
                <a:latin typeface="微软雅黑" pitchFamily="34" charset="-122"/>
                <a:ea typeface="微软雅黑" pitchFamily="34" charset="-122"/>
              </a:rPr>
              <a:t>加载时进行共享库的动态链接</a:t>
            </a:r>
          </a:p>
          <a:p>
            <a:pPr lvl="2"/>
            <a:r>
              <a:rPr lang="zh-CN" altLang="en-US" sz="2000" smtClean="0">
                <a:latin typeface="微软雅黑" pitchFamily="34" charset="-122"/>
                <a:ea typeface="微软雅黑" pitchFamily="34" charset="-122"/>
              </a:rPr>
              <a:t>执行时进行共享库的动态链接</a:t>
            </a:r>
          </a:p>
        </p:txBody>
      </p:sp>
    </p:spTree>
    <p:extLst>
      <p:ext uri="{BB962C8B-B14F-4D97-AF65-F5344CB8AC3E}">
        <p14:creationId xmlns:p14="http://schemas.microsoft.com/office/powerpoint/2010/main" val="87114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2000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indent="0" algn="ctr" eaLnBrk="0" hangingPunct="0"/>
            <a:r>
              <a:rPr lang="zh-CN" altLang="en-US" dirty="0">
                <a:solidFill>
                  <a:srgbClr val="CC3300"/>
                </a:solidFill>
                <a:latin typeface="Arial"/>
                <a:ea typeface="黑体" pitchFamily="49" charset="-122"/>
              </a:rPr>
              <a:t>本章小结</a:t>
            </a:r>
          </a:p>
        </p:txBody>
      </p:sp>
      <p:sp>
        <p:nvSpPr>
          <p:cNvPr id="7" name="Rectangle 3"/>
          <p:cNvSpPr txBox="1">
            <a:spLocks noChangeArrowheads="1"/>
          </p:cNvSpPr>
          <p:nvPr/>
        </p:nvSpPr>
        <p:spPr bwMode="auto">
          <a:xfrm>
            <a:off x="468313" y="836613"/>
            <a:ext cx="8229600" cy="5711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30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Arial"/>
                <a:ea typeface="微软雅黑" pitchFamily="34" charset="-122"/>
                <a:cs typeface="+mn-cs"/>
              </a:rPr>
              <a:t>链接过程需要完成符号解析和重定位两方面的工作</a:t>
            </a:r>
          </a:p>
          <a:p>
            <a:pPr marL="742950" marR="0" lvl="1" indent="-285750" algn="l" defTabSz="914400" rtl="0" eaLnBrk="0" fontAlgn="base" latinLnBrk="0" hangingPunct="0">
              <a:lnSpc>
                <a:spcPct val="130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Arial"/>
                <a:ea typeface="微软雅黑" pitchFamily="34" charset="-122"/>
              </a:rPr>
              <a:t>符号解析的目的就是将符号的引用与符号的定义关联起来</a:t>
            </a:r>
          </a:p>
          <a:p>
            <a:pPr marL="742950" marR="0" lvl="1" indent="-285750" algn="l" defTabSz="914400" rtl="0" eaLnBrk="0" fontAlgn="base" latinLnBrk="0" hangingPunct="0">
              <a:lnSpc>
                <a:spcPct val="130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CC"/>
                </a:solidFill>
                <a:effectLst/>
                <a:uLnTx/>
                <a:uFillTx/>
                <a:latin typeface="Arial"/>
                <a:ea typeface="微软雅黑" pitchFamily="34" charset="-122"/>
              </a:rPr>
              <a:t>重定位的目的是分别合并代码和数据，并根据代码和数据在虚拟地址空间中的位置，确定每个符号的最终存储地址，然后根据符号的确切地址来修改符号的引用处的地址。</a:t>
            </a:r>
          </a:p>
          <a:p>
            <a:pPr marL="342900" marR="0" lvl="0" indent="-342900" algn="l" defTabSz="914400" rtl="0" eaLnBrk="0" fontAlgn="base" latinLnBrk="0" hangingPunct="0">
              <a:lnSpc>
                <a:spcPct val="130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Arial"/>
                <a:ea typeface="微软雅黑" pitchFamily="34" charset="-122"/>
                <a:cs typeface="+mn-cs"/>
              </a:rPr>
              <a:t>在不同目标模块中可能会定义相同符号，因为相同的多个符号只能分配一个地址，因而链接器需要确定以哪个符号为准。</a:t>
            </a:r>
          </a:p>
          <a:p>
            <a:pPr marL="342900" marR="0" lvl="0" indent="-342900" algn="l" defTabSz="914400" rtl="0" eaLnBrk="0" fontAlgn="base" latinLnBrk="0" hangingPunct="0">
              <a:lnSpc>
                <a:spcPct val="130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Arial"/>
                <a:ea typeface="微软雅黑" pitchFamily="34" charset="-122"/>
                <a:cs typeface="+mn-cs"/>
              </a:rPr>
              <a:t>编译器通过对定义符号标识其为强符号还是弱符号，由链接器根据一套规则来确定多重定义符号中哪个是唯一的定义符号，如果不了解这些规则，则可能无法理解程序执行的有些结果。</a:t>
            </a:r>
          </a:p>
          <a:p>
            <a:pPr marL="342900" marR="0" lvl="0" indent="-342900" algn="l" defTabSz="914400" rtl="0" eaLnBrk="0" fontAlgn="base" latinLnBrk="0" hangingPunct="0">
              <a:lnSpc>
                <a:spcPct val="130000"/>
              </a:lnSpc>
              <a:spcBef>
                <a:spcPct val="20000"/>
              </a:spcBef>
              <a:spcAft>
                <a:spcPct val="0"/>
              </a:spcAft>
              <a:buClrTx/>
              <a:buSzTx/>
              <a:buFontTx/>
              <a:buChar char="•"/>
              <a:tabLst/>
              <a:defRPr/>
            </a:pPr>
            <a:r>
              <a:rPr kumimoji="0" lang="zh-CN" altLang="en-US" sz="2000" b="1" i="0" u="none" strike="noStrike" kern="0" cap="none" spc="0" normalizeH="0" baseline="0" noProof="0" smtClean="0">
                <a:ln>
                  <a:noFill/>
                </a:ln>
                <a:solidFill>
                  <a:srgbClr val="000000"/>
                </a:solidFill>
                <a:effectLst/>
                <a:uLnTx/>
                <a:uFillTx/>
                <a:latin typeface="Arial"/>
                <a:ea typeface="微软雅黑" pitchFamily="34" charset="-122"/>
                <a:cs typeface="+mn-cs"/>
              </a:rPr>
              <a:t>加载器在加载可执行目标文件时，实际上只是把可执行目标文件中的只读代码段和可读写数据段通过页表映射到了虚拟地址空间中确定的位置，并没有真正把代码和数据从磁盘装入主存。</a:t>
            </a:r>
            <a:endParaRPr kumimoji="0" lang="zh-CN" altLang="en-US" sz="2000" b="1" i="0" u="none" strike="noStrike" kern="0" cap="none" spc="0" normalizeH="0" baseline="0" noProof="0" smtClean="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55263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5" name="Rectangle 7"/>
          <p:cNvSpPr>
            <a:spLocks noGrp="1" noChangeArrowheads="1"/>
          </p:cNvSpPr>
          <p:nvPr>
            <p:ph type="title"/>
          </p:nvPr>
        </p:nvSpPr>
        <p:spPr/>
        <p:txBody>
          <a:bodyPr/>
          <a:lstStyle/>
          <a:p>
            <a:r>
              <a:rPr lang="en-US" smtClean="0"/>
              <a:t>Symbols in Example C Program</a:t>
            </a:r>
            <a:endParaRPr lang="en-US"/>
          </a:p>
        </p:txBody>
      </p:sp>
      <p:sp>
        <p:nvSpPr>
          <p:cNvPr id="201731" name="Rectangle 3"/>
          <p:cNvSpPr>
            <a:spLocks noChangeArrowheads="1"/>
          </p:cNvSpPr>
          <p:nvPr/>
        </p:nvSpPr>
        <p:spPr bwMode="auto">
          <a:xfrm>
            <a:off x="139700" y="1928813"/>
            <a:ext cx="4508500" cy="2862323"/>
          </a:xfrm>
          <a:prstGeom prst="rect">
            <a:avLst/>
          </a:prstGeom>
          <a:solidFill>
            <a:srgbClr val="F7F5CD"/>
          </a:solidFill>
          <a:ln w="3175">
            <a:solidFill>
              <a:schemeClr val="tx1"/>
            </a:solidFill>
            <a:miter lim="800000"/>
            <a:headEnd/>
            <a:tailEnd/>
          </a:ln>
          <a:effectLst/>
        </p:spPr>
        <p:txBody>
          <a:bodyPr wrap="square">
            <a:prstTxWarp prst="textNoShape">
              <a:avLst/>
            </a:prstTxWarp>
            <a:spAutoFit/>
          </a:bodyPr>
          <a:lstStyle/>
          <a:p>
            <a:r>
              <a:rPr lang="en-US" sz="1800" err="1">
                <a:latin typeface="Courier New"/>
                <a:cs typeface="Courier New"/>
              </a:rPr>
              <a:t>int</a:t>
            </a:r>
            <a:r>
              <a:rPr lang="en-US" sz="1800">
                <a:latin typeface="Courier New"/>
                <a:cs typeface="Courier New"/>
              </a:rPr>
              <a:t> sum(</a:t>
            </a:r>
            <a:r>
              <a:rPr lang="en-US" sz="1800" err="1">
                <a:latin typeface="Courier New"/>
                <a:cs typeface="Courier New"/>
              </a:rPr>
              <a:t>int</a:t>
            </a:r>
            <a:r>
              <a:rPr lang="en-US" sz="1800">
                <a:latin typeface="Courier New"/>
                <a:cs typeface="Courier New"/>
              </a:rPr>
              <a:t> *a, </a:t>
            </a:r>
            <a:r>
              <a:rPr lang="en-US" sz="1800" err="1">
                <a:latin typeface="Courier New"/>
                <a:cs typeface="Courier New"/>
              </a:rPr>
              <a:t>int</a:t>
            </a:r>
            <a:r>
              <a:rPr lang="en-US" sz="1800">
                <a:latin typeface="Courier New"/>
                <a:cs typeface="Courier New"/>
              </a:rPr>
              <a:t> n);</a:t>
            </a:r>
          </a:p>
          <a:p>
            <a:endParaRPr lang="en-US" sz="1800">
              <a:latin typeface="Courier New"/>
              <a:cs typeface="Courier New"/>
            </a:endParaRPr>
          </a:p>
          <a:p>
            <a:r>
              <a:rPr lang="hu-HU" sz="1800">
                <a:latin typeface="Courier New"/>
                <a:cs typeface="Courier New"/>
              </a:rPr>
              <a:t>int </a:t>
            </a:r>
            <a:r>
              <a:rPr lang="hu-HU" sz="1800">
                <a:solidFill>
                  <a:schemeClr val="accent2"/>
                </a:solidFill>
                <a:latin typeface="Courier New"/>
                <a:cs typeface="Courier New"/>
              </a:rPr>
              <a:t>array</a:t>
            </a:r>
            <a:r>
              <a:rPr lang="hu-HU" sz="1800">
                <a:latin typeface="Courier New"/>
                <a:cs typeface="Courier New"/>
              </a:rPr>
              <a:t>[2] = {1, 2};</a:t>
            </a:r>
          </a:p>
          <a:p>
            <a:endParaRPr lang="hu-HU" sz="1800">
              <a:latin typeface="Courier New"/>
              <a:cs typeface="Courier New"/>
            </a:endParaRPr>
          </a:p>
          <a:p>
            <a:r>
              <a:rPr lang="en-US" sz="1800" err="1">
                <a:latin typeface="Courier New"/>
                <a:cs typeface="Courier New"/>
              </a:rPr>
              <a:t>int</a:t>
            </a:r>
            <a:r>
              <a:rPr lang="en-US" sz="1800">
                <a:latin typeface="Courier New"/>
                <a:cs typeface="Courier New"/>
              </a:rPr>
              <a:t> </a:t>
            </a:r>
            <a:r>
              <a:rPr lang="en-US" sz="1800" smtClean="0">
                <a:solidFill>
                  <a:srgbClr val="3333CC"/>
                </a:solidFill>
                <a:latin typeface="Courier New"/>
                <a:cs typeface="Courier New"/>
              </a:rPr>
              <a:t>main</a:t>
            </a:r>
            <a:r>
              <a:rPr lang="en-US" sz="1800" smtClean="0">
                <a:latin typeface="Courier New"/>
                <a:cs typeface="Courier New"/>
              </a:rPr>
              <a:t>(</a:t>
            </a:r>
            <a:r>
              <a:rPr lang="en-US" sz="1800" err="1" smtClean="0">
                <a:latin typeface="Courier New"/>
                <a:cs typeface="Courier New"/>
              </a:rPr>
              <a:t>int</a:t>
            </a:r>
            <a:r>
              <a:rPr lang="en-US" sz="1800" smtClean="0">
                <a:latin typeface="Courier New"/>
                <a:cs typeface="Courier New"/>
              </a:rPr>
              <a:t> </a:t>
            </a:r>
            <a:r>
              <a:rPr lang="en-US" sz="1800" err="1" smtClean="0">
                <a:latin typeface="Courier New"/>
                <a:cs typeface="Courier New"/>
              </a:rPr>
              <a:t>argc</a:t>
            </a:r>
            <a:r>
              <a:rPr lang="en-US" sz="1800" smtClean="0">
                <a:latin typeface="Courier New"/>
                <a:cs typeface="Courier New"/>
              </a:rPr>
              <a:t>, char** </a:t>
            </a:r>
            <a:r>
              <a:rPr lang="en-US" sz="1800" err="1" smtClean="0">
                <a:latin typeface="Courier New"/>
                <a:cs typeface="Courier New"/>
              </a:rPr>
              <a:t>argv</a:t>
            </a:r>
            <a:r>
              <a:rPr lang="en-US" sz="1800" smtClean="0">
                <a:latin typeface="Courier New"/>
                <a:cs typeface="Courier New"/>
              </a:rPr>
              <a:t>)</a:t>
            </a:r>
            <a:endParaRPr lang="en-US" sz="1800">
              <a:latin typeface="Courier New"/>
              <a:cs typeface="Courier New"/>
            </a:endParaRPr>
          </a:p>
          <a:p>
            <a:r>
              <a:rPr lang="en-US" sz="1800">
                <a:latin typeface="Courier New"/>
                <a:cs typeface="Courier New"/>
              </a:rPr>
              <a:t>{</a:t>
            </a:r>
          </a:p>
          <a:p>
            <a:r>
              <a:rPr lang="fr-FR" sz="1800">
                <a:latin typeface="Courier New"/>
                <a:cs typeface="Courier New"/>
              </a:rPr>
              <a:t>    </a:t>
            </a:r>
            <a:r>
              <a:rPr lang="fr-FR" sz="1800" err="1">
                <a:latin typeface="Courier New"/>
                <a:cs typeface="Courier New"/>
              </a:rPr>
              <a:t>int</a:t>
            </a:r>
            <a:r>
              <a:rPr lang="fr-FR" sz="1800">
                <a:latin typeface="Courier New"/>
                <a:cs typeface="Courier New"/>
              </a:rPr>
              <a:t> val = </a:t>
            </a:r>
            <a:r>
              <a:rPr lang="fr-FR" sz="1800" err="1">
                <a:solidFill>
                  <a:srgbClr val="C00000"/>
                </a:solidFill>
                <a:latin typeface="Courier New"/>
                <a:cs typeface="Courier New"/>
              </a:rPr>
              <a:t>sum</a:t>
            </a:r>
            <a:r>
              <a:rPr lang="fr-FR" sz="1800">
                <a:latin typeface="Courier New"/>
                <a:cs typeface="Courier New"/>
              </a:rPr>
              <a:t>(</a:t>
            </a:r>
            <a:r>
              <a:rPr lang="fr-FR" sz="1800" err="1">
                <a:latin typeface="Courier New"/>
                <a:cs typeface="Courier New"/>
              </a:rPr>
              <a:t>array</a:t>
            </a:r>
            <a:r>
              <a:rPr lang="fr-FR" sz="1800">
                <a:latin typeface="Courier New"/>
                <a:cs typeface="Courier New"/>
              </a:rPr>
              <a:t>, 2);</a:t>
            </a:r>
          </a:p>
          <a:p>
            <a:r>
              <a:rPr lang="fr-FR" sz="1800">
                <a:latin typeface="Courier New"/>
                <a:cs typeface="Courier New"/>
              </a:rPr>
              <a:t>    return val;</a:t>
            </a:r>
          </a:p>
          <a:p>
            <a:r>
              <a:rPr lang="fr-FR" sz="1800" smtClean="0">
                <a:latin typeface="Courier New"/>
                <a:cs typeface="Courier New"/>
              </a:rPr>
              <a:t>}</a:t>
            </a:r>
          </a:p>
          <a:p>
            <a:endParaRPr lang="en-US" sz="1800">
              <a:latin typeface="Courier New"/>
              <a:cs typeface="Courier New"/>
            </a:endParaRPr>
          </a:p>
        </p:txBody>
      </p:sp>
      <p:sp>
        <p:nvSpPr>
          <p:cNvPr id="201734" name="Rectangle 6"/>
          <p:cNvSpPr>
            <a:spLocks noChangeArrowheads="1"/>
          </p:cNvSpPr>
          <p:nvPr/>
        </p:nvSpPr>
        <p:spPr bwMode="auto">
          <a:xfrm>
            <a:off x="4724400" y="1928813"/>
            <a:ext cx="4256209" cy="2862323"/>
          </a:xfrm>
          <a:prstGeom prst="rect">
            <a:avLst/>
          </a:prstGeom>
          <a:solidFill>
            <a:srgbClr val="DBF2DA"/>
          </a:solidFill>
          <a:ln w="3175">
            <a:solidFill>
              <a:schemeClr val="tx1"/>
            </a:solidFill>
            <a:miter lim="800000"/>
            <a:headEnd/>
            <a:tailEnd/>
          </a:ln>
          <a:effectLst/>
        </p:spPr>
        <p:txBody>
          <a:bodyPr wrap="none">
            <a:prstTxWarp prst="textNoShape">
              <a:avLst/>
            </a:prstTxWarp>
            <a:spAutoFit/>
          </a:bodyPr>
          <a:lstStyle/>
          <a:p>
            <a:r>
              <a:rPr lang="en-US" sz="1800" err="1">
                <a:solidFill>
                  <a:srgbClr val="000000"/>
                </a:solidFill>
                <a:latin typeface="Courier New"/>
                <a:cs typeface="Courier New"/>
              </a:rPr>
              <a:t>int</a:t>
            </a:r>
            <a:r>
              <a:rPr lang="en-US" sz="1800">
                <a:solidFill>
                  <a:srgbClr val="000000"/>
                </a:solidFill>
                <a:latin typeface="Courier New"/>
                <a:cs typeface="Courier New"/>
              </a:rPr>
              <a:t> </a:t>
            </a:r>
            <a:r>
              <a:rPr lang="en-US" sz="1800">
                <a:solidFill>
                  <a:srgbClr val="3333CC"/>
                </a:solidFill>
                <a:latin typeface="Courier New"/>
                <a:cs typeface="Courier New"/>
              </a:rPr>
              <a:t>sum</a:t>
            </a:r>
            <a:r>
              <a:rPr lang="en-US" sz="1800">
                <a:solidFill>
                  <a:srgbClr val="000000"/>
                </a:solidFill>
                <a:latin typeface="Courier New"/>
                <a:cs typeface="Courier New"/>
              </a:rPr>
              <a:t>(</a:t>
            </a:r>
            <a:r>
              <a:rPr lang="en-US" sz="1800" err="1">
                <a:solidFill>
                  <a:srgbClr val="000000"/>
                </a:solidFill>
                <a:latin typeface="Courier New"/>
                <a:cs typeface="Courier New"/>
              </a:rPr>
              <a:t>int</a:t>
            </a:r>
            <a:r>
              <a:rPr lang="en-US" sz="1800">
                <a:solidFill>
                  <a:srgbClr val="000000"/>
                </a:solidFill>
                <a:latin typeface="Courier New"/>
                <a:cs typeface="Courier New"/>
              </a:rPr>
              <a:t> *a, </a:t>
            </a:r>
            <a:r>
              <a:rPr lang="en-US" sz="1800" err="1">
                <a:solidFill>
                  <a:srgbClr val="000000"/>
                </a:solidFill>
                <a:latin typeface="Courier New"/>
                <a:cs typeface="Courier New"/>
              </a:rPr>
              <a:t>int</a:t>
            </a:r>
            <a:r>
              <a:rPr lang="en-US" sz="1800">
                <a:solidFill>
                  <a:srgbClr val="000000"/>
                </a:solidFill>
                <a:latin typeface="Courier New"/>
                <a:cs typeface="Courier New"/>
              </a:rPr>
              <a:t> n)</a:t>
            </a:r>
          </a:p>
          <a:p>
            <a:r>
              <a:rPr lang="en-US" sz="1800">
                <a:solidFill>
                  <a:srgbClr val="000000"/>
                </a:solidFill>
                <a:latin typeface="Courier New"/>
                <a:cs typeface="Courier New"/>
              </a:rPr>
              <a:t>{</a:t>
            </a:r>
          </a:p>
          <a:p>
            <a:r>
              <a:rPr lang="fr-FR" sz="1800">
                <a:solidFill>
                  <a:srgbClr val="000000"/>
                </a:solidFill>
                <a:latin typeface="Courier New"/>
                <a:cs typeface="Courier New"/>
              </a:rPr>
              <a:t>    </a:t>
            </a:r>
            <a:r>
              <a:rPr lang="fr-FR" sz="1800" err="1">
                <a:solidFill>
                  <a:srgbClr val="000000"/>
                </a:solidFill>
                <a:latin typeface="Courier New"/>
                <a:cs typeface="Courier New"/>
              </a:rPr>
              <a:t>int</a:t>
            </a:r>
            <a:r>
              <a:rPr lang="fr-FR" sz="1800">
                <a:solidFill>
                  <a:srgbClr val="000000"/>
                </a:solidFill>
                <a:latin typeface="Courier New"/>
                <a:cs typeface="Courier New"/>
              </a:rPr>
              <a:t> i, s = 0;</a:t>
            </a:r>
          </a:p>
          <a:p>
            <a:endParaRPr lang="fr-FR" sz="1800">
              <a:solidFill>
                <a:srgbClr val="000000"/>
              </a:solidFill>
              <a:latin typeface="Courier New"/>
              <a:cs typeface="Courier New"/>
            </a:endParaRPr>
          </a:p>
          <a:p>
            <a:r>
              <a:rPr lang="da-DK" sz="1800">
                <a:solidFill>
                  <a:srgbClr val="000000"/>
                </a:solidFill>
                <a:latin typeface="Courier New"/>
                <a:cs typeface="Courier New"/>
              </a:rPr>
              <a:t>    for (i = 0; i &lt; n; i++) {</a:t>
            </a:r>
          </a:p>
          <a:p>
            <a:r>
              <a:rPr lang="da-DK" sz="1800">
                <a:solidFill>
                  <a:srgbClr val="000000"/>
                </a:solidFill>
                <a:latin typeface="Courier New"/>
                <a:cs typeface="Courier New"/>
              </a:rPr>
              <a:t>        s += a[i];</a:t>
            </a:r>
          </a:p>
          <a:p>
            <a:r>
              <a:rPr lang="da-DK" sz="1800">
                <a:solidFill>
                  <a:srgbClr val="000000"/>
                </a:solidFill>
                <a:latin typeface="Courier New"/>
                <a:cs typeface="Courier New"/>
              </a:rPr>
              <a:t>    }</a:t>
            </a:r>
          </a:p>
          <a:p>
            <a:r>
              <a:rPr lang="is-IS" sz="1800">
                <a:solidFill>
                  <a:srgbClr val="000000"/>
                </a:solidFill>
                <a:latin typeface="Courier New"/>
                <a:cs typeface="Courier New"/>
              </a:rPr>
              <a:t>    return s;</a:t>
            </a:r>
          </a:p>
          <a:p>
            <a:r>
              <a:rPr lang="is-IS" sz="1800" smtClean="0">
                <a:solidFill>
                  <a:srgbClr val="000000"/>
                </a:solidFill>
                <a:latin typeface="Courier New"/>
                <a:cs typeface="Courier New"/>
              </a:rPr>
              <a:t>}</a:t>
            </a:r>
          </a:p>
          <a:p>
            <a:endParaRPr lang="is-IS" sz="1800">
              <a:solidFill>
                <a:srgbClr val="000000"/>
              </a:solidFill>
              <a:latin typeface="Courier New"/>
              <a:cs typeface="Courier New"/>
            </a:endParaRPr>
          </a:p>
        </p:txBody>
      </p:sp>
      <p:sp>
        <p:nvSpPr>
          <p:cNvPr id="7" name="Rectangle 3"/>
          <p:cNvSpPr>
            <a:spLocks noChangeArrowheads="1"/>
          </p:cNvSpPr>
          <p:nvPr/>
        </p:nvSpPr>
        <p:spPr bwMode="auto">
          <a:xfrm>
            <a:off x="3199906" y="4442937"/>
            <a:ext cx="1067294"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itchFamily="49" charset="0"/>
                <a:ea typeface="msgothic" charset="0"/>
                <a:cs typeface="msgothic" charset="0"/>
              </a:rPr>
              <a:t>main.c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8" name="Rectangle 3"/>
          <p:cNvSpPr>
            <a:spLocks noChangeArrowheads="1"/>
          </p:cNvSpPr>
          <p:nvPr/>
        </p:nvSpPr>
        <p:spPr bwMode="auto">
          <a:xfrm>
            <a:off x="7871984" y="4433473"/>
            <a:ext cx="928772" cy="357663"/>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err="1" smtClean="0">
                <a:solidFill>
                  <a:schemeClr val="tx1">
                    <a:lumMod val="50000"/>
                    <a:lumOff val="50000"/>
                  </a:schemeClr>
                </a:solidFill>
                <a:latin typeface="Courier New" pitchFamily="49" charset="0"/>
                <a:ea typeface="msgothic" charset="0"/>
                <a:cs typeface="msgothic" charset="0"/>
              </a:rPr>
              <a:t>sum.c</a:t>
            </a:r>
            <a:endParaRPr lang="en-GB" sz="1800" b="1" i="1">
              <a:solidFill>
                <a:schemeClr val="tx1">
                  <a:lumMod val="50000"/>
                  <a:lumOff val="50000"/>
                </a:schemeClr>
              </a:solidFill>
              <a:latin typeface="Courier New" pitchFamily="49" charset="0"/>
              <a:ea typeface="msgothic" charset="0"/>
              <a:cs typeface="msgothic" charset="0"/>
            </a:endParaRPr>
          </a:p>
        </p:txBody>
      </p:sp>
      <p:sp>
        <p:nvSpPr>
          <p:cNvPr id="2" name="Oval 1"/>
          <p:cNvSpPr/>
          <p:nvPr/>
        </p:nvSpPr>
        <p:spPr bwMode="auto">
          <a:xfrm>
            <a:off x="685800" y="2514600"/>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mtClean="0">
              <a:solidFill>
                <a:schemeClr val="accent2"/>
              </a:solidFill>
              <a:latin typeface="Calibri" pitchFamily="34" charset="0"/>
            </a:endParaRPr>
          </a:p>
        </p:txBody>
      </p:sp>
      <p:sp>
        <p:nvSpPr>
          <p:cNvPr id="9" name="Oval 8"/>
          <p:cNvSpPr/>
          <p:nvPr/>
        </p:nvSpPr>
        <p:spPr bwMode="auto">
          <a:xfrm>
            <a:off x="673497" y="3048000"/>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mtClean="0">
              <a:solidFill>
                <a:schemeClr val="accent2"/>
              </a:solidFill>
              <a:latin typeface="Calibri" pitchFamily="34" charset="0"/>
            </a:endParaRPr>
          </a:p>
        </p:txBody>
      </p:sp>
      <p:sp>
        <p:nvSpPr>
          <p:cNvPr id="10" name="Oval 9"/>
          <p:cNvSpPr/>
          <p:nvPr/>
        </p:nvSpPr>
        <p:spPr bwMode="auto">
          <a:xfrm>
            <a:off x="5181600" y="1924613"/>
            <a:ext cx="838200" cy="381000"/>
          </a:xfrm>
          <a:prstGeom prst="ellipse">
            <a:avLst/>
          </a:prstGeom>
          <a:noFill/>
          <a:ln w="28575" cap="flat" cmpd="sng" algn="ctr">
            <a:solidFill>
              <a:schemeClr val="accent2"/>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mtClean="0">
              <a:solidFill>
                <a:schemeClr val="accent2"/>
              </a:solidFill>
              <a:latin typeface="Calibri" pitchFamily="34" charset="0"/>
            </a:endParaRPr>
          </a:p>
        </p:txBody>
      </p:sp>
      <p:sp>
        <p:nvSpPr>
          <p:cNvPr id="11" name="Oval 10"/>
          <p:cNvSpPr/>
          <p:nvPr/>
        </p:nvSpPr>
        <p:spPr bwMode="auto">
          <a:xfrm>
            <a:off x="1930436" y="3581400"/>
            <a:ext cx="838200" cy="381000"/>
          </a:xfrm>
          <a:prstGeom prst="ellipse">
            <a:avLst/>
          </a:prstGeom>
          <a:noFill/>
          <a:ln w="28575" cap="flat" cmpd="sng" algn="ctr">
            <a:solidFill>
              <a:srgbClr val="C00000"/>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mtClean="0">
              <a:solidFill>
                <a:schemeClr val="accent2"/>
              </a:solidFill>
              <a:latin typeface="Calibri" pitchFamily="34" charset="0"/>
            </a:endParaRPr>
          </a:p>
        </p:txBody>
      </p:sp>
      <p:cxnSp>
        <p:nvCxnSpPr>
          <p:cNvPr id="4" name="Straight Connector 3"/>
          <p:cNvCxnSpPr>
            <a:stCxn id="2" idx="7"/>
          </p:cNvCxnSpPr>
          <p:nvPr/>
        </p:nvCxnSpPr>
        <p:spPr bwMode="auto">
          <a:xfrm flipV="1">
            <a:off x="1401248" y="1600200"/>
            <a:ext cx="2484952" cy="970196"/>
          </a:xfrm>
          <a:prstGeom prst="line">
            <a:avLst/>
          </a:prstGeom>
          <a:noFill/>
          <a:ln w="25400" cap="flat" cmpd="sng" algn="ctr">
            <a:solidFill>
              <a:schemeClr val="accent2"/>
            </a:solidFill>
            <a:prstDash val="solid"/>
            <a:round/>
            <a:headEnd type="none" w="med" len="med"/>
            <a:tailEnd type="none" w="med" len="med"/>
          </a:ln>
          <a:effectLst/>
        </p:spPr>
      </p:cxnSp>
      <p:cxnSp>
        <p:nvCxnSpPr>
          <p:cNvPr id="13" name="Straight Connector 12"/>
          <p:cNvCxnSpPr>
            <a:stCxn id="9" idx="7"/>
          </p:cNvCxnSpPr>
          <p:nvPr/>
        </p:nvCxnSpPr>
        <p:spPr bwMode="auto">
          <a:xfrm flipV="1">
            <a:off x="1388945" y="1600200"/>
            <a:ext cx="2878255" cy="1503596"/>
          </a:xfrm>
          <a:prstGeom prst="line">
            <a:avLst/>
          </a:prstGeom>
          <a:noFill/>
          <a:ln w="25400" cap="flat" cmpd="sng" algn="ctr">
            <a:solidFill>
              <a:schemeClr val="accent2"/>
            </a:solidFill>
            <a:prstDash val="solid"/>
            <a:round/>
            <a:headEnd type="none" w="med" len="med"/>
            <a:tailEnd type="none" w="med" len="med"/>
          </a:ln>
          <a:effectLst/>
        </p:spPr>
      </p:cxnSp>
      <p:cxnSp>
        <p:nvCxnSpPr>
          <p:cNvPr id="17" name="Straight Connector 16"/>
          <p:cNvCxnSpPr>
            <a:stCxn id="10" idx="1"/>
          </p:cNvCxnSpPr>
          <p:nvPr/>
        </p:nvCxnSpPr>
        <p:spPr bwMode="auto">
          <a:xfrm flipH="1" flipV="1">
            <a:off x="4495800" y="1600200"/>
            <a:ext cx="808552" cy="380209"/>
          </a:xfrm>
          <a:prstGeom prst="line">
            <a:avLst/>
          </a:prstGeom>
          <a:noFill/>
          <a:ln w="25400" cap="flat" cmpd="sng" algn="ctr">
            <a:solidFill>
              <a:schemeClr val="accent2"/>
            </a:solidFill>
            <a:prstDash val="solid"/>
            <a:round/>
            <a:headEnd type="none" w="med" len="med"/>
            <a:tailEnd type="none" w="med" len="med"/>
          </a:ln>
          <a:effectLst/>
        </p:spPr>
      </p:cxnSp>
      <p:sp>
        <p:nvSpPr>
          <p:cNvPr id="16" name="TextBox 15"/>
          <p:cNvSpPr txBox="1"/>
          <p:nvPr/>
        </p:nvSpPr>
        <p:spPr>
          <a:xfrm>
            <a:off x="3652169" y="1233496"/>
            <a:ext cx="1230062" cy="369332"/>
          </a:xfrm>
          <a:prstGeom prst="rect">
            <a:avLst/>
          </a:prstGeom>
          <a:noFill/>
        </p:spPr>
        <p:txBody>
          <a:bodyPr wrap="none" rtlCol="0">
            <a:spAutoFit/>
          </a:bodyPr>
          <a:lstStyle/>
          <a:p>
            <a:pPr algn="ctr"/>
            <a:r>
              <a:rPr lang="en-US" sz="1800" smtClean="0">
                <a:latin typeface="Calibri" pitchFamily="34" charset="0"/>
              </a:rPr>
              <a:t>Definitions</a:t>
            </a:r>
          </a:p>
        </p:txBody>
      </p:sp>
      <p:sp>
        <p:nvSpPr>
          <p:cNvPr id="21" name="TextBox 20"/>
          <p:cNvSpPr txBox="1"/>
          <p:nvPr/>
        </p:nvSpPr>
        <p:spPr>
          <a:xfrm>
            <a:off x="3488908" y="4966320"/>
            <a:ext cx="1159292" cy="369332"/>
          </a:xfrm>
          <a:prstGeom prst="rect">
            <a:avLst/>
          </a:prstGeom>
          <a:noFill/>
        </p:spPr>
        <p:txBody>
          <a:bodyPr wrap="none" rtlCol="0">
            <a:spAutoFit/>
          </a:bodyPr>
          <a:lstStyle/>
          <a:p>
            <a:pPr algn="ctr"/>
            <a:r>
              <a:rPr lang="en-US" sz="1800" smtClean="0">
                <a:latin typeface="Calibri" pitchFamily="34" charset="0"/>
              </a:rPr>
              <a:t>Reference</a:t>
            </a:r>
          </a:p>
        </p:txBody>
      </p:sp>
      <p:cxnSp>
        <p:nvCxnSpPr>
          <p:cNvPr id="22" name="Straight Connector 21"/>
          <p:cNvCxnSpPr>
            <a:stCxn id="11" idx="5"/>
          </p:cNvCxnSpPr>
          <p:nvPr/>
        </p:nvCxnSpPr>
        <p:spPr bwMode="auto">
          <a:xfrm>
            <a:off x="2645884" y="3906604"/>
            <a:ext cx="1341952" cy="1046396"/>
          </a:xfrm>
          <a:prstGeom prst="line">
            <a:avLst/>
          </a:prstGeom>
          <a:noFill/>
          <a:ln w="254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10555571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26694</TotalTime>
  <Words>9502</Words>
  <Application>Microsoft Office PowerPoint</Application>
  <PresentationFormat>全屏显示(4:3)</PresentationFormat>
  <Paragraphs>1699</Paragraphs>
  <Slides>81</Slides>
  <Notes>45</Notes>
  <HiddenSlides>4</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template2007</vt:lpstr>
      <vt:lpstr>Linking  15-213: Introduction to Computer Systems 13th Lecture, October 10th, 2017</vt:lpstr>
      <vt:lpstr>Today</vt:lpstr>
      <vt:lpstr>Linking</vt:lpstr>
      <vt:lpstr>Why Linkers?</vt:lpstr>
      <vt:lpstr>Why Linkers? (cont)</vt:lpstr>
      <vt:lpstr>PowerPoint 演示文稿</vt:lpstr>
      <vt:lpstr>What Do Linkers Do?</vt:lpstr>
      <vt:lpstr>PowerPoint 演示文稿</vt:lpstr>
      <vt:lpstr>Symbols in Example C Program</vt:lpstr>
      <vt:lpstr>What Do Linkers Do? (cont)</vt:lpstr>
      <vt:lpstr>Step 1: Symbol Resolution</vt:lpstr>
      <vt:lpstr>Linker Symbols </vt:lpstr>
      <vt:lpstr>Symbol Identification</vt:lpstr>
      <vt:lpstr>Local Symbols</vt:lpstr>
      <vt:lpstr>How Linker Resolves Duplicate Symbol Definitions</vt:lpstr>
      <vt:lpstr>PowerPoint 演示文稿</vt:lpstr>
      <vt:lpstr>Linker’s Symbol Rules</vt:lpstr>
      <vt:lpstr>Linker Puzzles</vt:lpstr>
      <vt:lpstr>Type Mismatch Example</vt:lpstr>
      <vt:lpstr>PowerPoint 演示文稿</vt:lpstr>
      <vt:lpstr>PowerPoint 演示文稿</vt:lpstr>
      <vt:lpstr>PowerPoint 演示文稿</vt:lpstr>
      <vt:lpstr>PowerPoint 演示文稿</vt:lpstr>
      <vt:lpstr>Global Variables</vt:lpstr>
      <vt:lpstr>Use of extern in .h Files (#1)</vt:lpstr>
      <vt:lpstr>Use of .h Files (#2)</vt:lpstr>
      <vt:lpstr>Step 2: Relocation</vt:lpstr>
      <vt:lpstr>重定位</vt:lpstr>
      <vt:lpstr>Executable and Linkable Format (ELF) (x86-64Linux/Unix system)</vt:lpstr>
      <vt:lpstr>Three Kinds of Object Files (Modules)</vt:lpstr>
      <vt:lpstr>ELF Object File Format</vt:lpstr>
      <vt:lpstr>ELF Object File Format (cont.)</vt:lpstr>
      <vt:lpstr>PowerPoint 演示文稿</vt:lpstr>
      <vt:lpstr>Relocation Entries</vt:lpstr>
      <vt:lpstr>Relocated .text section</vt:lpstr>
      <vt:lpstr>重定位信息</vt:lpstr>
      <vt:lpstr>重定位操作举例</vt:lpstr>
      <vt:lpstr>重定位操作举例</vt:lpstr>
      <vt:lpstr>符号引用的地址需要重定位</vt:lpstr>
      <vt:lpstr>main.o重定位前</vt:lpstr>
      <vt:lpstr>main.o中的符号表</vt:lpstr>
      <vt:lpstr>R_386_PC32的重定位方式</vt:lpstr>
      <vt:lpstr>确定定义符号的地址</vt:lpstr>
      <vt:lpstr>R_386_32的重定位方式</vt:lpstr>
      <vt:lpstr>Loading Executable Object Files</vt:lpstr>
      <vt:lpstr>Packaging Commonly Used Functions</vt:lpstr>
      <vt:lpstr>Old-fashioned Solution: Static Libraries</vt:lpstr>
      <vt:lpstr>Creating Static Libraries</vt:lpstr>
      <vt:lpstr>Commonly Used Libraries</vt:lpstr>
      <vt:lpstr>Linking with Static Libraries</vt:lpstr>
      <vt:lpstr>Linking with Static Libraries</vt:lpstr>
      <vt:lpstr>自定义一个静态库文件</vt:lpstr>
      <vt:lpstr>链接器中符号解析的全过程 </vt:lpstr>
      <vt:lpstr>链接器中符号解析的全过程 </vt:lpstr>
      <vt:lpstr>链接器中符号解析的全过程 </vt:lpstr>
      <vt:lpstr>使用静态库</vt:lpstr>
      <vt:lpstr>Using Static Libraries</vt:lpstr>
      <vt:lpstr>链接顺序问题</vt:lpstr>
      <vt:lpstr>链接操作的步骤</vt:lpstr>
      <vt:lpstr>Modern Solution: Shared Libraries</vt:lpstr>
      <vt:lpstr>动态链接的共享库（Shared Libraries） </vt:lpstr>
      <vt:lpstr>Shared Libraries (cont.)</vt:lpstr>
      <vt:lpstr>共享库（Shared Libraries）</vt:lpstr>
      <vt:lpstr>What dynamic libraries are required?</vt:lpstr>
      <vt:lpstr>Dynamic Library Example</vt:lpstr>
      <vt:lpstr>Dynamic Linking at Load-time</vt:lpstr>
      <vt:lpstr>自定义一个动态共享库文件</vt:lpstr>
      <vt:lpstr>加载时动态链接 </vt:lpstr>
      <vt:lpstr>加载时动态链接</vt:lpstr>
      <vt:lpstr>Dynamic Linking at Run-time</vt:lpstr>
      <vt:lpstr>Dynamic Linking at Run-time (cont)</vt:lpstr>
      <vt:lpstr>Dynamic Linking at Run-time</vt:lpstr>
      <vt:lpstr>Lazy Binding</vt:lpstr>
      <vt:lpstr>The Global Offset Table (GOT)</vt:lpstr>
      <vt:lpstr>The Procedure Linkage Table (PLT)</vt:lpstr>
      <vt:lpstr>Example program</vt:lpstr>
      <vt:lpstr>PLT</vt:lpstr>
      <vt:lpstr>GOT</vt:lpstr>
      <vt:lpstr>Linking Summary </vt:lpstr>
      <vt:lpstr>本章小结</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user</cp:lastModifiedBy>
  <cp:revision>692</cp:revision>
  <cp:lastPrinted>2017-10-10T16:05:23Z</cp:lastPrinted>
  <dcterms:created xsi:type="dcterms:W3CDTF">2012-10-04T19:17:13Z</dcterms:created>
  <dcterms:modified xsi:type="dcterms:W3CDTF">2019-01-09T09:54:50Z</dcterms:modified>
</cp:coreProperties>
</file>