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1609" r:id="rId2"/>
    <p:sldId id="1616" r:id="rId3"/>
    <p:sldId id="1608" r:id="rId4"/>
    <p:sldId id="1619" r:id="rId5"/>
    <p:sldId id="1671" r:id="rId6"/>
    <p:sldId id="1681" r:id="rId7"/>
    <p:sldId id="1694" r:id="rId8"/>
    <p:sldId id="1617" r:id="rId9"/>
    <p:sldId id="1584" r:id="rId10"/>
    <p:sldId id="1470" r:id="rId11"/>
    <p:sldId id="1472" r:id="rId12"/>
    <p:sldId id="1559" r:id="rId13"/>
    <p:sldId id="1560" r:id="rId14"/>
    <p:sldId id="1561" r:id="rId15"/>
    <p:sldId id="1562" r:id="rId16"/>
    <p:sldId id="1563" r:id="rId17"/>
    <p:sldId id="1473" r:id="rId18"/>
    <p:sldId id="1474" r:id="rId19"/>
    <p:sldId id="1475" r:id="rId20"/>
    <p:sldId id="1476" r:id="rId21"/>
    <p:sldId id="1555" r:id="rId22"/>
    <p:sldId id="1527" r:id="rId23"/>
    <p:sldId id="1566" r:id="rId24"/>
    <p:sldId id="1538" r:id="rId25"/>
    <p:sldId id="1540" r:id="rId26"/>
    <p:sldId id="1541" r:id="rId27"/>
    <p:sldId id="1633" r:id="rId28"/>
    <p:sldId id="1634" r:id="rId29"/>
    <p:sldId id="1635" r:id="rId30"/>
    <p:sldId id="1639" r:id="rId31"/>
    <p:sldId id="1640" r:id="rId32"/>
    <p:sldId id="1641" r:id="rId33"/>
    <p:sldId id="1542" r:id="rId34"/>
    <p:sldId id="1543" r:id="rId35"/>
    <p:sldId id="1544" r:id="rId36"/>
    <p:sldId id="1545" r:id="rId37"/>
    <p:sldId id="1546" r:id="rId38"/>
    <p:sldId id="1577" r:id="rId39"/>
    <p:sldId id="1582" r:id="rId40"/>
    <p:sldId id="1580" r:id="rId41"/>
    <p:sldId id="1581" r:id="rId42"/>
    <p:sldId id="1549" r:id="rId43"/>
    <p:sldId id="1682" r:id="rId44"/>
    <p:sldId id="1675" r:id="rId45"/>
    <p:sldId id="1693" r:id="rId46"/>
    <p:sldId id="1683" r:id="rId47"/>
    <p:sldId id="1684" r:id="rId48"/>
    <p:sldId id="1685" r:id="rId49"/>
    <p:sldId id="1686" r:id="rId50"/>
    <p:sldId id="1528" r:id="rId51"/>
    <p:sldId id="1512" r:id="rId52"/>
    <p:sldId id="1691" r:id="rId53"/>
    <p:sldId id="1514" r:id="rId54"/>
    <p:sldId id="1687" r:id="rId55"/>
    <p:sldId id="1513" r:id="rId56"/>
    <p:sldId id="1688" r:id="rId57"/>
    <p:sldId id="1505" r:id="rId58"/>
    <p:sldId id="1515" r:id="rId59"/>
    <p:sldId id="1695" r:id="rId60"/>
    <p:sldId id="1697" r:id="rId61"/>
    <p:sldId id="1699" r:id="rId62"/>
    <p:sldId id="1704" r:id="rId63"/>
    <p:sldId id="1705" r:id="rId64"/>
    <p:sldId id="1722" r:id="rId65"/>
    <p:sldId id="1723" r:id="rId66"/>
    <p:sldId id="1724" r:id="rId67"/>
    <p:sldId id="1725" r:id="rId68"/>
    <p:sldId id="1726" r:id="rId69"/>
    <p:sldId id="1578" r:id="rId70"/>
    <p:sldId id="1552" r:id="rId71"/>
    <p:sldId id="1553" r:id="rId72"/>
    <p:sldId id="1554" r:id="rId73"/>
    <p:sldId id="1551" r:id="rId74"/>
    <p:sldId id="1539" r:id="rId75"/>
    <p:sldId id="1719" r:id="rId76"/>
  </p:sldIdLst>
  <p:sldSz cx="9144000" cy="6858000" type="screen4x3"/>
  <p:notesSz cx="7302500" cy="9586913"/>
  <p:custDataLst>
    <p:tags r:id="rId7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2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F1C7C7"/>
    <a:srgbClr val="99CC00"/>
    <a:srgbClr val="EBAFAF"/>
    <a:srgbClr val="C00000"/>
    <a:srgbClr val="990000"/>
    <a:srgbClr val="993300"/>
    <a:srgbClr val="CC3300"/>
    <a:srgbClr val="FF0000"/>
    <a:srgbClr val="D5F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2" autoAdjust="0"/>
    <p:restoredTop sz="91208" autoAdjust="0"/>
  </p:normalViewPr>
  <p:slideViewPr>
    <p:cSldViewPr snapToObjects="1">
      <p:cViewPr varScale="1">
        <p:scale>
          <a:sx n="61" d="100"/>
          <a:sy n="61" d="100"/>
        </p:scale>
        <p:origin x="-1368" y="-78"/>
      </p:cViewPr>
      <p:guideLst>
        <p:guide orient="horz" pos="672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803353-72E2-470C-8E67-87750F01FAF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099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16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9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6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28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09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33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7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1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25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9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5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48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81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2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1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10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5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6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2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94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45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41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1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36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21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0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823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2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58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774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46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2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59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250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Peripheral:</a:t>
            </a:r>
            <a:r>
              <a:rPr lang="zh-CN" altLang="en-US" dirty="0" smtClean="0"/>
              <a:t>外围的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2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a,a,b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24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</a:t>
            </a:r>
            <a:r>
              <a:rPr lang="en-US" dirty="0" err="1" smtClean="0"/>
              <a:t>a,b</a:t>
            </a:r>
            <a:r>
              <a:rPr lang="en-US" dirty="0" smtClean="0"/>
              <a:t>           c </a:t>
            </a:r>
            <a:r>
              <a:rPr lang="en-US" dirty="0" err="1" smtClean="0"/>
              <a:t>a,b</a:t>
            </a:r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 err="1" smtClean="0"/>
              <a:t>a,c</a:t>
            </a:r>
            <a:r>
              <a:rPr lang="en-US" dirty="0" smtClean="0"/>
              <a:t>            p </a:t>
            </a:r>
            <a:r>
              <a:rPr lang="en-US" dirty="0" err="1" smtClean="0"/>
              <a:t>a,c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982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375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50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F64717-A5A5-4C4E-9291-2F18B7410B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8958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5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46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7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5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altLang="zh-CN" dirty="0" smtClean="0"/>
              <a:t>I/O </a:t>
            </a:r>
            <a:r>
              <a:rPr lang="en-US" dirty="0" smtClean="0"/>
              <a:t>System</a:t>
            </a:r>
            <a:r>
              <a:rPr lang="en-US" altLang="zh-CN" dirty="0" smtClean="0"/>
              <a:t>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October </a:t>
            </a:r>
            <a:r>
              <a:rPr lang="en-US" sz="2000" b="0" dirty="0"/>
              <a:t>1</a:t>
            </a:r>
            <a:r>
              <a:rPr lang="en-US" sz="2000" b="0" dirty="0" smtClean="0"/>
              <a:t>9th, 2017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</a:t>
            </a:r>
          </a:p>
        </p:txBody>
      </p:sp>
    </p:spTree>
    <p:extLst>
      <p:ext uri="{BB962C8B-B14F-4D97-AF65-F5344CB8AC3E}">
        <p14:creationId xmlns:p14="http://schemas.microsoft.com/office/powerpoint/2010/main" val="3395244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670925" cy="49720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C00000"/>
                </a:solidFill>
              </a:rPr>
              <a:t>file</a:t>
            </a:r>
            <a:r>
              <a:rPr lang="en-US" dirty="0"/>
              <a:t> 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Cool fact: 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   </a:t>
            </a:r>
            <a:r>
              <a:rPr lang="en-US" dirty="0"/>
              <a:t>(terminal)</a:t>
            </a:r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/boot/</a:t>
            </a:r>
            <a:r>
              <a:rPr lang="en-US" b="1" dirty="0">
                <a:latin typeface="Courier New"/>
                <a:cs typeface="Courier New"/>
              </a:rPr>
              <a:t>vmlinuz-3.13.0-55-</a:t>
            </a:r>
            <a:r>
              <a:rPr lang="en-US" b="1" dirty="0" smtClean="0">
                <a:latin typeface="Courier New"/>
                <a:cs typeface="Courier New"/>
              </a:rPr>
              <a:t>generic </a:t>
            </a:r>
            <a:r>
              <a:rPr lang="en-US" dirty="0" smtClean="0"/>
              <a:t>(</a:t>
            </a:r>
            <a:r>
              <a:rPr lang="en-US" dirty="0"/>
              <a:t>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           </a:t>
            </a:r>
            <a:r>
              <a:rPr lang="en-US" b="1" dirty="0" smtClean="0"/>
              <a:t> 	                                                  </a:t>
            </a:r>
            <a:r>
              <a:rPr lang="en-US" dirty="0" smtClean="0"/>
              <a:t>(</a:t>
            </a:r>
            <a:r>
              <a:rPr lang="en-US" dirty="0"/>
              <a:t>kernel data structures)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438150"/>
            <a:ext cx="8716963" cy="781050"/>
          </a:xfrm>
        </p:spPr>
        <p:txBody>
          <a:bodyPr/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27150"/>
            <a:ext cx="8307387" cy="4997450"/>
          </a:xfrm>
        </p:spPr>
        <p:txBody>
          <a:bodyPr/>
          <a:lstStyle/>
          <a:p>
            <a:r>
              <a:rPr lang="en-US" dirty="0" smtClean="0"/>
              <a:t>Elegant </a:t>
            </a:r>
            <a:r>
              <a:rPr lang="en-US" dirty="0"/>
              <a:t>mapping of files to devices allows kernel to export simple interface called </a:t>
            </a:r>
            <a:r>
              <a:rPr lang="en-US" i="1" dirty="0"/>
              <a:t>Unix </a:t>
            </a:r>
            <a:r>
              <a:rPr lang="en-US" i="1" dirty="0" smtClean="0"/>
              <a:t>I/O:</a:t>
            </a:r>
            <a:endParaRPr lang="en-US" i="1" dirty="0"/>
          </a:p>
          <a:p>
            <a:pPr lvl="1"/>
            <a:r>
              <a:rPr lang="en-US" dirty="0" smtClean="0"/>
              <a:t>Opening </a:t>
            </a:r>
            <a:r>
              <a:rPr lang="en-US" dirty="0"/>
              <a:t>and closing files</a:t>
            </a:r>
          </a:p>
          <a:p>
            <a:pPr lvl="2"/>
            <a:r>
              <a:rPr lang="en-US" b="1" dirty="0">
                <a:latin typeface="Courier New" pitchFamily="49" charset="0"/>
              </a:rPr>
              <a:t>open()</a:t>
            </a:r>
            <a:r>
              <a:rPr lang="en-US" dirty="0"/>
              <a:t>and </a:t>
            </a:r>
            <a:r>
              <a:rPr lang="en-US" b="1" dirty="0">
                <a:latin typeface="Courier New" pitchFamily="49" charset="0"/>
              </a:rPr>
              <a:t>close()</a:t>
            </a:r>
          </a:p>
          <a:p>
            <a:pPr lvl="1"/>
            <a:r>
              <a:rPr lang="en-US" dirty="0"/>
              <a:t>Reading and writing a file</a:t>
            </a:r>
          </a:p>
          <a:p>
            <a:pPr lvl="2"/>
            <a:r>
              <a:rPr lang="en-US" b="1" dirty="0">
                <a:latin typeface="Courier New" pitchFamily="49" charset="0"/>
              </a:rPr>
              <a:t>read()</a:t>
            </a:r>
            <a:r>
              <a:rPr lang="en-US" b="1" dirty="0"/>
              <a:t> </a:t>
            </a:r>
            <a:r>
              <a:rPr lang="en-US" dirty="0"/>
              <a:t>and  </a:t>
            </a:r>
            <a:r>
              <a:rPr lang="en-US" b="1" dirty="0">
                <a:latin typeface="Courier New" pitchFamily="49" charset="0"/>
              </a:rPr>
              <a:t>write()</a:t>
            </a:r>
          </a:p>
          <a:p>
            <a:pPr lvl="1"/>
            <a:r>
              <a:rPr lang="en-US" dirty="0"/>
              <a:t>Changing the </a:t>
            </a:r>
            <a:r>
              <a:rPr lang="en-US" b="1" i="1" dirty="0">
                <a:solidFill>
                  <a:srgbClr val="C00000"/>
                </a:solidFill>
              </a:rPr>
              <a:t>current file position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(seek)</a:t>
            </a:r>
          </a:p>
          <a:p>
            <a:pPr lvl="2"/>
            <a:r>
              <a:rPr lang="en-US" dirty="0"/>
              <a:t>indicates next offset into file to read or write</a:t>
            </a:r>
          </a:p>
          <a:p>
            <a:pPr lvl="2"/>
            <a:r>
              <a:rPr lang="en-US" b="1" dirty="0" err="1" smtClean="0">
                <a:latin typeface="Courier New" pitchFamily="49" charset="0"/>
              </a:rPr>
              <a:t>lseek</a:t>
            </a:r>
            <a:r>
              <a:rPr lang="en-US" b="1" dirty="0" smtClean="0">
                <a:latin typeface="Courier New" pitchFamily="49" charset="0"/>
              </a:rPr>
              <a:t>()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80752" y="4837710"/>
            <a:ext cx="4767648" cy="1258290"/>
            <a:chOff x="3048000" y="5561999"/>
            <a:chExt cx="4767648" cy="1258290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 err="1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</a:t>
              </a:r>
              <a:endParaRPr lang="en-US" sz="1800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sz="1800" dirty="0">
                  <a:latin typeface="Calibri" pitchFamily="34" charset="0"/>
                </a:rPr>
                <a:t>B</a:t>
              </a:r>
              <a:r>
                <a:rPr lang="en-US" sz="1800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1759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Current </a:t>
              </a:r>
              <a:r>
                <a:rPr lang="en-US" dirty="0" smtClean="0">
                  <a:latin typeface="Calibri" pitchFamily="34" charset="0"/>
                </a:rPr>
                <a:t>file position </a:t>
              </a:r>
              <a:r>
                <a:rPr lang="en-US" dirty="0">
                  <a:latin typeface="Calibri" pitchFamily="34" charset="0"/>
                </a:rPr>
                <a:t>= 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pPr lvl="1"/>
            <a:r>
              <a:rPr lang="en-US" i="1" dirty="0" smtClean="0"/>
              <a:t>Socket:</a:t>
            </a:r>
            <a:r>
              <a:rPr lang="en-US" dirty="0" smtClean="0"/>
              <a:t> For communicating with a process on another machine</a:t>
            </a:r>
          </a:p>
          <a:p>
            <a:endParaRPr lang="en-US" dirty="0" smtClean="0"/>
          </a:p>
          <a:p>
            <a:r>
              <a:rPr lang="en-US" dirty="0" smtClean="0"/>
              <a:t>Other file types beyond our scope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links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Character</a:t>
            </a:r>
            <a:r>
              <a:rPr lang="en-US" i="1" dirty="0" smtClean="0"/>
              <a:t> and block devices</a:t>
            </a:r>
          </a:p>
        </p:txBody>
      </p:sp>
    </p:spTree>
    <p:extLst>
      <p:ext uri="{BB962C8B-B14F-4D97-AF65-F5344CB8AC3E}">
        <p14:creationId xmlns:p14="http://schemas.microsoft.com/office/powerpoint/2010/main" val="52022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7896225" cy="52673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dirty="0" smtClean="0"/>
              <a:t>e.g., object files, JPEG images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Kernel </a:t>
            </a:r>
            <a:r>
              <a:rPr lang="en-US" b="1" dirty="0" err="1">
                <a:solidFill>
                  <a:srgbClr val="FF0000"/>
                </a:solidFill>
              </a:rPr>
              <a:t>doesn</a:t>
            </a:r>
            <a:r>
              <a:rPr lang="fr-FR" b="1" dirty="0">
                <a:solidFill>
                  <a:srgbClr val="FF0000"/>
                </a:solidFill>
              </a:rPr>
              <a:t>’</a:t>
            </a:r>
            <a:r>
              <a:rPr lang="en-US" b="1" dirty="0">
                <a:solidFill>
                  <a:srgbClr val="FF0000"/>
                </a:solidFill>
              </a:rPr>
              <a:t>t know the </a:t>
            </a:r>
            <a:r>
              <a:rPr lang="en-US" b="1" dirty="0" smtClean="0">
                <a:solidFill>
                  <a:srgbClr val="FF0000"/>
                </a:solidFill>
              </a:rPr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</a:t>
            </a:r>
            <a:r>
              <a:rPr lang="en-US" b="1" dirty="0"/>
              <a:t>‘</a:t>
            </a:r>
            <a:r>
              <a:rPr lang="en-US" b="1" dirty="0">
                <a:latin typeface="Courier New"/>
                <a:cs typeface="Courier New"/>
              </a:rPr>
              <a:t>\n</a:t>
            </a:r>
            <a:r>
              <a:rPr lang="en-US" b="1" dirty="0"/>
              <a:t>’)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Newline is 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/>
              <a:t>, same as ASCII line feed </a:t>
            </a:r>
            <a:r>
              <a:rPr lang="en-US" dirty="0" smtClean="0"/>
              <a:t>character </a:t>
            </a:r>
            <a:r>
              <a:rPr lang="en-US" dirty="0"/>
              <a:t>(LF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\n</a:t>
            </a:r>
            <a:r>
              <a:rPr lang="en-US" b="1" dirty="0" smtClean="0"/>
              <a:t>’</a:t>
            </a:r>
            <a:r>
              <a:rPr lang="en-US" dirty="0" smtClean="0"/>
              <a:t> (</a:t>
            </a:r>
            <a:r>
              <a:rPr lang="en-US" b="1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line feed (LF)</a:t>
            </a:r>
          </a:p>
          <a:p>
            <a:pPr lvl="1"/>
            <a:r>
              <a:rPr lang="en-US" dirty="0" smtClean="0"/>
              <a:t>Windows and Internet protocols: </a:t>
            </a:r>
            <a:r>
              <a:rPr lang="en-US" b="1" dirty="0" smtClean="0"/>
              <a:t>‘</a:t>
            </a:r>
            <a:r>
              <a:rPr lang="en-US" b="1" dirty="0" smtClean="0">
                <a:latin typeface="Courier New"/>
                <a:cs typeface="Courier New"/>
              </a:rPr>
              <a:t>\r\n</a:t>
            </a:r>
            <a:r>
              <a:rPr lang="en-US" b="1" dirty="0" smtClean="0"/>
              <a:t>’ </a:t>
            </a:r>
            <a:r>
              <a:rPr lang="en-US" dirty="0" smtClean="0"/>
              <a:t>(</a:t>
            </a:r>
            <a:r>
              <a:rPr lang="en-US" b="1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4707457"/>
            <a:ext cx="25908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2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b="1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8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62075"/>
            <a:ext cx="8899525" cy="5267325"/>
          </a:xfrm>
        </p:spPr>
        <p:txBody>
          <a:bodyPr/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b="1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22098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29337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29337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35814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35814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3581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bryant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35814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3581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44196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44196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53002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25483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25483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25483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25483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25483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32722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32722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39199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32722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32722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32722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32722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32722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39199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39199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39199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47581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44196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704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18525" cy="1914525"/>
          </a:xfrm>
        </p:spPr>
        <p:txBody>
          <a:bodyPr/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/home/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../</a:t>
            </a:r>
            <a:r>
              <a:rPr lang="en-US" b="1" dirty="0" err="1" smtClean="0">
                <a:latin typeface="Courier New"/>
                <a:cs typeface="Courier New"/>
              </a:rPr>
              <a:t>droh</a:t>
            </a:r>
            <a:r>
              <a:rPr lang="en-US" b="1" dirty="0" smtClean="0">
                <a:latin typeface="Courier New"/>
                <a:cs typeface="Courier New"/>
              </a:rPr>
              <a:t>/</a:t>
            </a:r>
            <a:r>
              <a:rPr lang="en-US" b="1" dirty="0" err="1" smtClean="0">
                <a:latin typeface="Courier New"/>
                <a:cs typeface="Courier New"/>
              </a:rPr>
              <a:t>hello.c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3962400" y="35052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74353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43000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dev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76835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etc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457480" y="42291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095211" y="42291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 smtClean="0">
                <a:latin typeface="Courier New"/>
                <a:cs typeface="Courier New"/>
              </a:rPr>
              <a:t>sr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4353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143000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957514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34150" y="48768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029550" y="48768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ourier New"/>
                <a:cs typeface="Courier New"/>
              </a:rPr>
              <a:t>droh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97019" y="48768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bryant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96000" y="48768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781011" y="48768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38800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42576" y="57150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75661" y="57150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29400" y="65956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512948" y="38437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1481595" y="38437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2715430" y="38437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4116299" y="38437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4116299" y="38437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4429710" y="4567654"/>
            <a:ext cx="42793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4857640" y="4567654"/>
            <a:ext cx="56267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>
            <a:off x="4429710" y="5215354"/>
            <a:ext cx="0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512948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1481595" y="45676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2357674" y="45676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2715430" y="45676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6680856" y="45676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7433806" y="45676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6162091" y="52153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6680856" y="52153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8119605" y="52153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7214256" y="60535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3906419" y="57150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7506" y="3474422"/>
            <a:ext cx="244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  <a:cs typeface="Courier New"/>
              </a:rPr>
              <a:t>cwd</a:t>
            </a:r>
            <a:r>
              <a:rPr lang="en-US" sz="1800" dirty="0" smtClean="0">
                <a:latin typeface="+mn-lt"/>
                <a:cs typeface="Courier New"/>
              </a:rPr>
              <a:t>: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/>
                <a:cs typeface="Courier New"/>
              </a:rPr>
              <a:t>/home/</a:t>
            </a:r>
            <a:r>
              <a:rPr lang="en-US" sz="1800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bryant</a:t>
            </a:r>
            <a:endParaRPr lang="en-US" sz="1800" dirty="0" smtClean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99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286" y="493712"/>
            <a:ext cx="6496050" cy="573088"/>
          </a:xfrm>
        </p:spPr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52562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Opening a file informs the kernel that you are getting ready to access that file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a small identifying integer </a:t>
            </a:r>
            <a:r>
              <a:rPr lang="en-US" i="1" dirty="0">
                <a:solidFill>
                  <a:srgbClr val="C00000"/>
                </a:solidFill>
              </a:rPr>
              <a:t>file descriptor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b="1" dirty="0">
                <a:latin typeface="Courier New" pitchFamily="49" charset="0"/>
              </a:rPr>
              <a:t> == -1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Each process</a:t>
            </a:r>
            <a:r>
              <a:rPr lang="en-US" dirty="0"/>
              <a:t> created by a </a:t>
            </a:r>
            <a:r>
              <a:rPr lang="en-US" dirty="0" smtClean="0"/>
              <a:t>Linux </a:t>
            </a:r>
            <a:r>
              <a:rPr lang="en-US" dirty="0"/>
              <a:t>shell begins life with </a:t>
            </a:r>
            <a:r>
              <a:rPr lang="en-US" dirty="0">
                <a:solidFill>
                  <a:srgbClr val="FF0000"/>
                </a:solidFill>
              </a:rPr>
              <a:t>three open files associated with a terminal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0: standard </a:t>
            </a:r>
            <a:r>
              <a:rPr lang="en-US" dirty="0" smtClean="0"/>
              <a:t>input (</a:t>
            </a:r>
            <a:r>
              <a:rPr lang="en-US" dirty="0" err="1" smtClean="0"/>
              <a:t>stdin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1: standard </a:t>
            </a:r>
            <a:r>
              <a:rPr lang="en-US" dirty="0" smtClean="0"/>
              <a:t>output (</a:t>
            </a:r>
            <a:r>
              <a:rPr lang="en-US" dirty="0" err="1" smtClean="0"/>
              <a:t>stdout</a:t>
            </a:r>
            <a:r>
              <a:rPr lang="en-US" dirty="0" smtClean="0"/>
              <a:t>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2: standard </a:t>
            </a:r>
            <a:r>
              <a:rPr lang="en-US" dirty="0" smtClean="0"/>
              <a:t>error (</a:t>
            </a:r>
            <a:r>
              <a:rPr lang="en-US" dirty="0" err="1" smtClean="0"/>
              <a:t>stderr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2057400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Closing </a:t>
            </a:r>
            <a:r>
              <a:rPr lang="en-US" dirty="0">
                <a:solidFill>
                  <a:srgbClr val="FF0000"/>
                </a:solidFill>
              </a:rPr>
              <a:t>an already closed file </a:t>
            </a:r>
            <a:r>
              <a:rPr lang="en-US" dirty="0"/>
              <a:t>is a recipe for disaster in </a:t>
            </a:r>
            <a:r>
              <a:rPr lang="en-US" dirty="0">
                <a:solidFill>
                  <a:srgbClr val="FF0000"/>
                </a:solidFill>
              </a:rPr>
              <a:t>threaded programs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Moral</a:t>
            </a:r>
            <a:r>
              <a:rPr lang="en-US" dirty="0"/>
              <a:t>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2286000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496050" cy="573087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19200"/>
            <a:ext cx="8307387" cy="5257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signed</a:t>
            </a:r>
            <a:r>
              <a:rPr lang="en-US" dirty="0"/>
              <a:t>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834424" y="2085975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Systems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6634163" cy="573088"/>
          </a:xfrm>
        </p:spPr>
        <p:txBody>
          <a:bodyPr/>
          <a:lstStyle/>
          <a:p>
            <a:r>
              <a:rPr lang="en-US" dirty="0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48687" cy="5562600"/>
          </a:xfrm>
        </p:spPr>
        <p:txBody>
          <a:bodyPr/>
          <a:lstStyle/>
          <a:p>
            <a:r>
              <a:rPr lang="en-US" dirty="0"/>
              <a:t>Writing a file copies bytes from memory to the current file position, and then 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number of bytes written from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/>
              <a:t> to file </a:t>
            </a:r>
            <a:r>
              <a:rPr lang="en-US" dirty="0" err="1">
                <a:latin typeface="Courier New" pitchFamily="49" charset="0"/>
              </a:rPr>
              <a:t>fd</a:t>
            </a:r>
            <a:endParaRPr lang="en-US" dirty="0"/>
          </a:p>
          <a:p>
            <a:pPr lvl="1"/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/>
            <a:r>
              <a:rPr lang="en-US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31549" y="2133600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(Read(STDIN_FILENO,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Write(STDOUT_FILENO,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592093" cy="762000"/>
          </a:xfrm>
        </p:spPr>
        <p:txBody>
          <a:bodyPr/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8637" y="1295400"/>
            <a:ext cx="7896225" cy="4972050"/>
          </a:xfrm>
        </p:spPr>
        <p:txBody>
          <a:bodyPr/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Best practice is to always allow for short counts.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I/O </a:t>
            </a:r>
            <a:r>
              <a:rPr lang="en-US" dirty="0" smtClean="0">
                <a:solidFill>
                  <a:srgbClr val="7F7F7F"/>
                </a:solidFill>
              </a:rPr>
              <a:t>Systems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  <a:endParaRPr lang="en-US" dirty="0">
              <a:solidFill>
                <a:srgbClr val="7F7F7F"/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Metadata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2161" y="1123950"/>
            <a:ext cx="7896225" cy="497205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Metadata</a:t>
            </a:r>
            <a:r>
              <a:rPr lang="en-US" dirty="0"/>
              <a:t> is data about data, in this case file data</a:t>
            </a:r>
          </a:p>
          <a:p>
            <a:r>
              <a:rPr lang="en-US" dirty="0"/>
              <a:t>Per-file metadata maintained by kernel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473761" y="2590800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 smtClean="0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time_t</a:t>
            </a:r>
            <a:r>
              <a:rPr lang="en-US" sz="1600" dirty="0" smtClean="0">
                <a:latin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</a:rPr>
              <a:t>st_ctime</a:t>
            </a:r>
            <a:r>
              <a:rPr lang="en-US" sz="1600" dirty="0" smtClean="0">
                <a:latin typeface="Courier New" pitchFamily="49" charset="0"/>
              </a:rPr>
              <a:t>;  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710782" cy="762000"/>
          </a:xfrm>
        </p:spPr>
        <p:txBody>
          <a:bodyPr/>
          <a:lstStyle/>
          <a:p>
            <a:r>
              <a:rPr lang="en-US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362937" y="1295400"/>
            <a:ext cx="8307387" cy="1295400"/>
          </a:xfrm>
        </p:spPr>
        <p:txBody>
          <a:bodyPr/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70C0"/>
                </a:solidFill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7975600" y="3886200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7611076" y="3649361"/>
            <a:ext cx="366418" cy="1188720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76200" y="6248400"/>
            <a:ext cx="351775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</a:t>
            </a:r>
            <a:r>
              <a:rPr lang="en-US" sz="1800" i="1" dirty="0" err="1" smtClean="0">
                <a:solidFill>
                  <a:srgbClr val="0070C0"/>
                </a:solidFill>
                <a:latin typeface="Calibri" pitchFamily="34" charset="0"/>
              </a:rPr>
              <a:t>pos</a:t>
            </a: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 is maintained per open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5" y="1220788"/>
            <a:ext cx="8307387" cy="11414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2116138" y="3657595"/>
            <a:ext cx="1752600" cy="733429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2116138" y="4683125"/>
            <a:ext cx="1770062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 smtClean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4706938" y="3641725"/>
            <a:ext cx="1770062" cy="1844674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5091797" y="6203484"/>
            <a:ext cx="383720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Different logical but same physical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6" y="493712"/>
            <a:ext cx="7159078" cy="573088"/>
          </a:xfrm>
        </p:spPr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Creating Processes</a:t>
            </a:r>
            <a:endParaRPr 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844" y="1282244"/>
            <a:ext cx="8015287" cy="5270956"/>
          </a:xfrm>
        </p:spPr>
        <p:txBody>
          <a:bodyPr/>
          <a:lstStyle/>
          <a:p>
            <a:r>
              <a:rPr lang="en-US" i="1" dirty="0" smtClean="0">
                <a:latin typeface="Calibri"/>
                <a:cs typeface="Calibri"/>
              </a:rPr>
              <a:t>Parent process </a:t>
            </a:r>
            <a:r>
              <a:rPr lang="en-US" dirty="0" smtClean="0">
                <a:latin typeface="Calibri"/>
                <a:cs typeface="Calibri"/>
              </a:rPr>
              <a:t>creates a new running </a:t>
            </a:r>
            <a:r>
              <a:rPr lang="en-US" i="1" dirty="0" smtClean="0">
                <a:latin typeface="Calibri"/>
                <a:cs typeface="Calibri"/>
              </a:rPr>
              <a:t>child process </a:t>
            </a:r>
            <a:r>
              <a:rPr lang="en-US" dirty="0" smtClean="0">
                <a:latin typeface="Calibri"/>
                <a:cs typeface="Calibri"/>
              </a:rPr>
              <a:t>by calling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fork(void</a:t>
            </a:r>
            <a:r>
              <a:rPr lang="en-US" dirty="0" smtClean="0">
                <a:latin typeface="Courier New" pitchFamily="49" charset="0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Returns </a:t>
            </a:r>
            <a:r>
              <a:rPr lang="en-US" dirty="0"/>
              <a:t>0 to the child process, child’s PID to parent </a:t>
            </a:r>
            <a:r>
              <a:rPr lang="en-US" dirty="0" smtClean="0"/>
              <a:t>process</a:t>
            </a:r>
            <a:endParaRPr lang="en-US" dirty="0" smtClean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Child is </a:t>
            </a:r>
            <a:r>
              <a:rPr lang="en-US" i="1" dirty="0" smtClean="0">
                <a:latin typeface="Calibri"/>
                <a:cs typeface="Calibri"/>
              </a:rPr>
              <a:t>almost</a:t>
            </a:r>
            <a:r>
              <a:rPr lang="en-US" dirty="0" smtClean="0">
                <a:latin typeface="Calibri"/>
                <a:cs typeface="Calibri"/>
              </a:rPr>
              <a:t> identical to parent: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 an identical (but separate) copy of the parent’s virtual address space.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gets identical copies of the parent’s open file descriptors</a:t>
            </a:r>
          </a:p>
          <a:p>
            <a:pPr lvl="2"/>
            <a:r>
              <a:rPr lang="en-US" dirty="0" smtClean="0">
                <a:latin typeface="Calibri"/>
                <a:cs typeface="Calibri"/>
              </a:rPr>
              <a:t>Child has a different PID than the parent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</a:t>
            </a:r>
            <a:r>
              <a:rPr lang="en-US" dirty="0"/>
              <a:t>is interesting (and often confusing) because </a:t>
            </a:r>
            <a:br>
              <a:rPr lang="en-US" dirty="0"/>
            </a:br>
            <a:r>
              <a:rPr lang="en-US" dirty="0"/>
              <a:t>it is called </a:t>
            </a:r>
            <a:r>
              <a:rPr lang="en-US" i="1" dirty="0">
                <a:solidFill>
                  <a:srgbClr val="C00000"/>
                </a:solidFill>
              </a:rPr>
              <a:t>once</a:t>
            </a:r>
            <a:r>
              <a:rPr lang="en-US" i="1" dirty="0"/>
              <a:t> </a:t>
            </a:r>
            <a:r>
              <a:rPr lang="en-US" dirty="0"/>
              <a:t>but returns </a:t>
            </a:r>
            <a:r>
              <a:rPr lang="en-US" i="1" dirty="0" smtClean="0">
                <a:solidFill>
                  <a:srgbClr val="C00000"/>
                </a:solidFill>
              </a:rPr>
              <a:t>twice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24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71744" y="5181599"/>
            <a:ext cx="7896225" cy="1323109"/>
          </a:xfrm>
        </p:spPr>
        <p:txBody>
          <a:bodyPr/>
          <a:lstStyle/>
          <a:p>
            <a:r>
              <a:rPr lang="en-US" dirty="0" smtClean="0"/>
              <a:t>Make complete copy of execution state</a:t>
            </a:r>
          </a:p>
          <a:p>
            <a:pPr lvl="1"/>
            <a:r>
              <a:rPr lang="en-US" dirty="0" smtClean="0"/>
              <a:t>Designate one as parent and one as child</a:t>
            </a:r>
          </a:p>
          <a:p>
            <a:pPr lvl="1"/>
            <a:r>
              <a:rPr lang="en-US" dirty="0" smtClean="0"/>
              <a:t>Resume execution of parent or child</a:t>
            </a:r>
          </a:p>
          <a:p>
            <a:pPr lvl="2"/>
            <a:endParaRPr lang="en-US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2514600" y="1668696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CPU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729116" y="4495800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Registers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51396" y="1219200"/>
            <a:ext cx="3301288" cy="2743200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Memory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30870" y="2025887"/>
            <a:ext cx="1066800" cy="1784110"/>
            <a:chOff x="2730870" y="1789589"/>
            <a:chExt cx="1066800" cy="1784110"/>
          </a:xfrm>
        </p:grpSpPr>
        <p:sp>
          <p:nvSpPr>
            <p:cNvPr id="53" name="Rectangle 52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sp>
        <p:nvSpPr>
          <p:cNvPr id="64" name="Rectangle 63"/>
          <p:cNvSpPr/>
          <p:nvPr/>
        </p:nvSpPr>
        <p:spPr bwMode="auto">
          <a:xfrm>
            <a:off x="7325804" y="1668699"/>
            <a:ext cx="1538084" cy="343670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dot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402004" y="4038603"/>
            <a:ext cx="1371600" cy="990600"/>
          </a:xfrm>
          <a:prstGeom prst="rect">
            <a:avLst/>
          </a:prstGeom>
          <a:solidFill>
            <a:srgbClr val="F6F5B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CPU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7540320" y="4495803"/>
            <a:ext cx="1066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800" dirty="0" smtClean="0">
                <a:latin typeface="Calibri"/>
                <a:cs typeface="Calibri"/>
              </a:rPr>
              <a:t>Registers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5562600" y="1219202"/>
            <a:ext cx="3301288" cy="2743197"/>
          </a:xfrm>
          <a:prstGeom prst="rect">
            <a:avLst/>
          </a:prstGeom>
          <a:solidFill>
            <a:srgbClr val="F1C7C7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t" anchorCtr="1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Memory</a:t>
            </a:r>
            <a:endParaRPr lang="en-US" dirty="0">
              <a:latin typeface="Calibri"/>
              <a:cs typeface="Calibri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851590" y="2025888"/>
            <a:ext cx="1066800" cy="1784110"/>
            <a:chOff x="1040386" y="1789587"/>
            <a:chExt cx="1066800" cy="1784110"/>
          </a:xfrm>
        </p:grpSpPr>
        <p:sp>
          <p:nvSpPr>
            <p:cNvPr id="69" name="Rectangle 68"/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040386" y="3040297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542074" y="2025890"/>
            <a:ext cx="1066800" cy="1784110"/>
            <a:chOff x="2730870" y="1789589"/>
            <a:chExt cx="1066800" cy="1784110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Stac</a:t>
              </a:r>
              <a:r>
                <a:rPr lang="en-US" sz="1800" dirty="0">
                  <a:latin typeface="Calibri"/>
                  <a:cs typeface="Calibri"/>
                </a:rPr>
                <a:t>k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Heap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Code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Data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730870" y="3040299"/>
              <a:ext cx="10668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Saved registers</a:t>
              </a:r>
              <a:endParaRPr lang="en-US" sz="1800" dirty="0">
                <a:latin typeface="Calibri"/>
                <a:cs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859287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parent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44383" y="1665022"/>
            <a:ext cx="106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child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2131578"/>
            <a:ext cx="56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endParaRPr lang="en-US" sz="28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2"/>
            <a:ext cx="5699125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f</a:t>
            </a:r>
            <a:r>
              <a:rPr lang="en-US" dirty="0" smtClean="0">
                <a:latin typeface="Courier New"/>
                <a:cs typeface="Courier New"/>
              </a:rPr>
              <a:t>ork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90499" name="Text Box 3"/>
          <p:cNvSpPr txBox="1">
            <a:spLocks noChangeArrowheads="1"/>
          </p:cNvSpPr>
          <p:nvPr/>
        </p:nvSpPr>
        <p:spPr bwMode="auto">
          <a:xfrm>
            <a:off x="226540" y="1524000"/>
            <a:ext cx="4955060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4306" y="49763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358444"/>
            <a:ext cx="3810000" cy="519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all once, return twice</a:t>
            </a:r>
          </a:p>
          <a:p>
            <a:r>
              <a:rPr lang="en-US" dirty="0" smtClean="0">
                <a:latin typeface="Calibri"/>
                <a:cs typeface="Calibri"/>
              </a:rPr>
              <a:t>Concurrent execution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Can’t predict execution order of parent and child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048000" y="5638800"/>
            <a:ext cx="1786364" cy="788935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urier New"/>
                <a:ea typeface="msgothic" charset="0"/>
                <a:cs typeface="Courier New"/>
              </a:rPr>
              <a:t>parent: x=0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0292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010400" y="5638800"/>
            <a:ext cx="1782456" cy="791320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ourier New"/>
                <a:ea typeface="msgothic" charset="0"/>
                <a:cs typeface="Courier New"/>
              </a:rPr>
              <a:t>linux</a:t>
            </a: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&gt; ./fork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/>
                <a:ea typeface="msgothic" charset="0"/>
                <a:cs typeface="Courier New"/>
              </a:rPr>
              <a:t>parent: x=0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ourier New"/>
                <a:ea typeface="msgothic" charset="0"/>
                <a:cs typeface="Courier New"/>
              </a:rPr>
              <a:t>child : x=2</a:t>
            </a:r>
            <a:endParaRPr lang="en-GB" sz="1600" b="1" dirty="0">
              <a:latin typeface="Courier New"/>
              <a:ea typeface="msgothic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21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</a:rPr>
              <a:t>A computer’s job is to process data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Computer (CPU, cache, and memory)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Move data into and out of a system (between I/O devices and memory)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 smtClean="0">
                <a:ea typeface="ＭＳ Ｐゴシック" panose="020B0600070205080204" pitchFamily="34" charset="-128"/>
              </a:rPr>
              <a:t>Challenges with I/O devices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Different categories: storage, networking, displays, etc.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Large number of device drivers to support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Device driver run in kernel mode and can crash systems</a:t>
            </a:r>
            <a:endParaRPr lang="en-US" altLang="zh-CN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with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9" y="1362075"/>
            <a:ext cx="8558382" cy="4657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p</a:t>
            </a:r>
            <a:r>
              <a:rPr lang="en-US" i="1" dirty="0" smtClean="0"/>
              <a:t>rocess graph </a:t>
            </a:r>
            <a:r>
              <a:rPr lang="en-US" dirty="0" smtClean="0"/>
              <a:t>is a useful tool for capturing the partial ordering of statements in a concurrent program:</a:t>
            </a:r>
          </a:p>
          <a:p>
            <a:pPr lvl="1"/>
            <a:r>
              <a:rPr lang="en-US" dirty="0" smtClean="0"/>
              <a:t>Each vertex is the execution of a statement</a:t>
            </a:r>
          </a:p>
          <a:p>
            <a:pPr lvl="1"/>
            <a:r>
              <a:rPr lang="en-US" dirty="0" smtClean="0"/>
              <a:t>a -&gt; b means </a:t>
            </a:r>
            <a:r>
              <a:rPr lang="en-US" dirty="0">
                <a:latin typeface="Courier New"/>
                <a:cs typeface="Courier New"/>
              </a:rPr>
              <a:t>a</a:t>
            </a:r>
            <a:r>
              <a:rPr lang="en-US" dirty="0" smtClean="0"/>
              <a:t> happens before b</a:t>
            </a:r>
          </a:p>
          <a:p>
            <a:pPr lvl="1"/>
            <a:r>
              <a:rPr lang="en-US" dirty="0" smtClean="0"/>
              <a:t>Edges can be labeled with current value of variables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printf</a:t>
            </a:r>
            <a:r>
              <a:rPr lang="en-US" dirty="0" smtClean="0"/>
              <a:t> vertices can be labeled with output</a:t>
            </a:r>
          </a:p>
          <a:p>
            <a:pPr lvl="1"/>
            <a:r>
              <a:rPr lang="en-US" dirty="0" smtClean="0"/>
              <a:t>Each graph begins with a vertex with no </a:t>
            </a:r>
            <a:r>
              <a:rPr lang="en-US" dirty="0" err="1" smtClean="0"/>
              <a:t>inedges</a:t>
            </a:r>
            <a:r>
              <a:rPr lang="en-US" dirty="0" smtClean="0"/>
              <a:t>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Any </a:t>
            </a:r>
            <a:r>
              <a:rPr lang="en-US" i="1" dirty="0" smtClean="0"/>
              <a:t>topological sort </a:t>
            </a:r>
            <a:r>
              <a:rPr lang="en-US" dirty="0" smtClean="0"/>
              <a:t>of the graph corresponds to a feasible total ordering. </a:t>
            </a:r>
          </a:p>
          <a:p>
            <a:pPr lvl="1"/>
            <a:r>
              <a:rPr lang="en-US" dirty="0" smtClean="0"/>
              <a:t>Total ordering of vertices where all edges point from left to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0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Graph Example</a:t>
            </a:r>
            <a:endParaRPr lang="en-US" dirty="0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76200" y="1472148"/>
            <a:ext cx="4912596" cy="378565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pid_t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C1651C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Courier New"/>
                <a:cs typeface="Courier New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1;</a:t>
            </a: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Fork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();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== 0) {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"child 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++x);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>
                <a:solidFill>
                  <a:srgbClr val="CB2418"/>
                </a:solidFill>
                <a:latin typeface="Courier New"/>
                <a:cs typeface="Courier New"/>
              </a:rPr>
              <a:t>/* Parent */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"parent: x=%d\n"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--x);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 Box 407"/>
          <p:cNvSpPr txBox="1">
            <a:spLocks noChangeArrowheads="1"/>
          </p:cNvSpPr>
          <p:nvPr/>
        </p:nvSpPr>
        <p:spPr bwMode="auto">
          <a:xfrm>
            <a:off x="6068150" y="2514600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child: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=2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739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4931297" y="34687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main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6106851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037185" y="34281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5820629" y="3468791"/>
            <a:ext cx="66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fork</a:t>
            </a:r>
            <a:endParaRPr lang="en-US" sz="1600" b="1" dirty="0">
              <a:latin typeface="Courier New"/>
              <a:cs typeface="Courier New"/>
            </a:endParaRPr>
          </a:p>
        </p:txBody>
      </p:sp>
      <p:cxnSp>
        <p:nvCxnSpPr>
          <p:cNvPr id="10" name="Elbow Connector 35"/>
          <p:cNvCxnSpPr>
            <a:stCxn id="9" idx="0"/>
          </p:cNvCxnSpPr>
          <p:nvPr/>
        </p:nvCxnSpPr>
        <p:spPr>
          <a:xfrm rot="5400000" flipH="1" flipV="1">
            <a:off x="6266290" y="2716546"/>
            <a:ext cx="640396" cy="864095"/>
          </a:xfrm>
          <a:prstGeom prst="bentConnector2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spect="1"/>
          </p:cNvSpPr>
          <p:nvPr/>
        </p:nvSpPr>
        <p:spPr>
          <a:xfrm>
            <a:off x="7021652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198291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84179" y="3472178"/>
            <a:ext cx="838894" cy="33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7830" y="3468791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07731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>
                <a:latin typeface="Courier New"/>
                <a:cs typeface="Courier New"/>
              </a:rPr>
              <a:t>printf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16" name="Text Box 407"/>
          <p:cNvSpPr txBox="1">
            <a:spLocks noChangeArrowheads="1"/>
          </p:cNvSpPr>
          <p:nvPr/>
        </p:nvSpPr>
        <p:spPr bwMode="auto">
          <a:xfrm>
            <a:off x="5298814" y="3156378"/>
            <a:ext cx="79533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>
                <a:latin typeface="Courier New" charset="0"/>
              </a:rPr>
              <a:t>x</a:t>
            </a:r>
            <a:r>
              <a:rPr lang="en-US" sz="1600" dirty="0" smtClean="0">
                <a:latin typeface="Courier New" charset="0"/>
              </a:rPr>
              <a:t>==1</a:t>
            </a:r>
            <a:endParaRPr lang="en-US" sz="1600" dirty="0">
              <a:latin typeface="Courier New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03855" y="2828395"/>
            <a:ext cx="874528" cy="91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7975351" y="27833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7542234" y="2811249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0" name="Text Box 407"/>
          <p:cNvSpPr txBox="1">
            <a:spLocks noChangeArrowheads="1"/>
          </p:cNvSpPr>
          <p:nvPr/>
        </p:nvSpPr>
        <p:spPr bwMode="auto">
          <a:xfrm>
            <a:off x="6144350" y="3137103"/>
            <a:ext cx="183403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parent: 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x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=0</a:t>
            </a:r>
            <a:endParaRPr lang="en-US" sz="1600" dirty="0">
              <a:solidFill>
                <a:srgbClr val="FF0000"/>
              </a:solidFill>
              <a:latin typeface="Courier New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03855" y="3464113"/>
            <a:ext cx="874528" cy="40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7975351" y="341859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542234" y="3446452"/>
            <a:ext cx="94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ourier New"/>
                <a:cs typeface="Courier New"/>
              </a:rPr>
              <a:t>exit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80434" y="3290992"/>
            <a:ext cx="838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Parent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48912" y="2641972"/>
            <a:ext cx="701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Arial"/>
                <a:cs typeface="Arial"/>
              </a:rPr>
              <a:t>Child</a:t>
            </a:r>
            <a:endParaRPr lang="en-US" sz="1600" i="1" dirty="0">
              <a:latin typeface="Arial"/>
              <a:cs typeface="Arial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3963966" y="4900137"/>
            <a:ext cx="1067294" cy="35766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fork.c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Process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62075"/>
            <a:ext cx="4700023" cy="3895725"/>
          </a:xfrm>
        </p:spPr>
        <p:txBody>
          <a:bodyPr/>
          <a:lstStyle/>
          <a:p>
            <a:r>
              <a:rPr lang="en-US" dirty="0" smtClean="0"/>
              <a:t>Original graph: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Relabled</a:t>
            </a:r>
            <a:r>
              <a:rPr lang="en-US" dirty="0" smtClean="0"/>
              <a:t> graph: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7182" y="1831455"/>
            <a:ext cx="4085241" cy="1292745"/>
            <a:chOff x="2748382" y="2974455"/>
            <a:chExt cx="4085241" cy="1292745"/>
          </a:xfrm>
        </p:grpSpPr>
        <p:sp>
          <p:nvSpPr>
            <p:cNvPr id="5" name="Text Box 407"/>
            <p:cNvSpPr txBox="1">
              <a:spLocks noChangeArrowheads="1"/>
            </p:cNvSpPr>
            <p:nvPr/>
          </p:nvSpPr>
          <p:spPr bwMode="auto">
            <a:xfrm>
              <a:off x="3885235" y="2974455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child: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=2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3009824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8382" y="3928646"/>
              <a:ext cx="677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main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3923936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854270" y="388800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7714" y="3928646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fork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11" name="Elbow Connector 35"/>
            <p:cNvCxnSpPr>
              <a:stCxn id="10" idx="0"/>
            </p:cNvCxnSpPr>
            <p:nvPr/>
          </p:nvCxnSpPr>
          <p:spPr>
            <a:xfrm rot="5400000" flipH="1" flipV="1">
              <a:off x="4083375" y="3176401"/>
              <a:ext cx="640396" cy="864095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838737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015376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101264" y="3932033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424915" y="3928646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24816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/>
                  <a:cs typeface="Courier New"/>
                </a:rPr>
                <a:t>printf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17" name="Text Box 407"/>
            <p:cNvSpPr txBox="1">
              <a:spLocks noChangeArrowheads="1"/>
            </p:cNvSpPr>
            <p:nvPr/>
          </p:nvSpPr>
          <p:spPr bwMode="auto">
            <a:xfrm>
              <a:off x="3115899" y="3616233"/>
              <a:ext cx="79533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>
                  <a:latin typeface="Courier New" charset="0"/>
                </a:rPr>
                <a:t>x</a:t>
              </a:r>
              <a:r>
                <a:rPr lang="en-US" sz="1600" dirty="0" smtClean="0">
                  <a:latin typeface="Courier New" charset="0"/>
                </a:rPr>
                <a:t>==1</a:t>
              </a:r>
              <a:endParaRPr lang="en-US" sz="1600" dirty="0">
                <a:latin typeface="Courier New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920940" y="3288765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319518" y="324324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86401" y="3271104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21" name="Text Box 407"/>
            <p:cNvSpPr txBox="1">
              <a:spLocks noChangeArrowheads="1"/>
            </p:cNvSpPr>
            <p:nvPr/>
          </p:nvSpPr>
          <p:spPr bwMode="auto">
            <a:xfrm>
              <a:off x="3961435" y="3596958"/>
              <a:ext cx="1834033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parent: </a:t>
              </a:r>
              <a:r>
                <a:rPr lang="en-US" sz="1600" dirty="0" err="1" smtClean="0">
                  <a:solidFill>
                    <a:srgbClr val="FF0000"/>
                  </a:solidFill>
                  <a:latin typeface="Courier New" charset="0"/>
                </a:rPr>
                <a:t>x</a:t>
              </a:r>
              <a:r>
                <a:rPr lang="en-US" sz="1600" dirty="0" smtClean="0">
                  <a:solidFill>
                    <a:srgbClr val="FF0000"/>
                  </a:solidFill>
                  <a:latin typeface="Courier New" charset="0"/>
                </a:rPr>
                <a:t>=0</a:t>
              </a:r>
              <a:endParaRPr lang="en-US" sz="1600" dirty="0">
                <a:solidFill>
                  <a:srgbClr val="FF0000"/>
                </a:solidFill>
                <a:latin typeface="Courier New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4920940" y="3923968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6319518" y="387844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86401" y="390630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exit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0055" y="4035852"/>
            <a:ext cx="3900545" cy="993348"/>
            <a:chOff x="410379" y="3386287"/>
            <a:chExt cx="3900545" cy="993348"/>
          </a:xfrm>
        </p:grpSpPr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87125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0379" y="4041081"/>
              <a:ext cx="307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a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1401237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2331571" y="403667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15015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b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34" name="Elbow Connector 35"/>
            <p:cNvCxnSpPr>
              <a:stCxn id="33" idx="0"/>
            </p:cNvCxnSpPr>
            <p:nvPr/>
          </p:nvCxnSpPr>
          <p:spPr>
            <a:xfrm rot="5400000" flipH="1" flipV="1">
              <a:off x="1578795" y="3306955"/>
              <a:ext cx="604159" cy="864094"/>
            </a:xfrm>
            <a:prstGeom prst="bentConnector2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316038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1492677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78565" y="4080704"/>
              <a:ext cx="838894" cy="338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398241" y="3437436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96819" y="33919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63702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f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2398241" y="4072639"/>
              <a:ext cx="1407322" cy="4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796819" y="402711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63702" y="4041081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/>
                  <a:cs typeface="Courier New"/>
                </a:rPr>
                <a:t>d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057400" y="4041081"/>
              <a:ext cx="6676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c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05000" y="3386287"/>
              <a:ext cx="947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/>
                  <a:cs typeface="Courier New"/>
                </a:rPr>
                <a:t>e</a:t>
              </a:r>
              <a:endParaRPr lang="en-US" sz="1600" b="1" dirty="0">
                <a:latin typeface="Courier New"/>
                <a:cs typeface="Courier New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709045" y="3434318"/>
            <a:ext cx="3230523" cy="1442482"/>
            <a:chOff x="5709045" y="3581400"/>
            <a:chExt cx="3230523" cy="1442482"/>
          </a:xfrm>
        </p:grpSpPr>
        <p:sp>
          <p:nvSpPr>
            <p:cNvPr id="27" name="TextBox 26"/>
            <p:cNvSpPr txBox="1"/>
            <p:nvPr/>
          </p:nvSpPr>
          <p:spPr>
            <a:xfrm>
              <a:off x="5709045" y="4654550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6503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30943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396851" y="4654550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5483" y="465455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454465" y="4654550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38" name="Curved Connector 37"/>
            <p:cNvCxnSpPr>
              <a:stCxn id="27" idx="0"/>
              <a:endCxn id="48" idx="0"/>
            </p:cNvCxnSpPr>
            <p:nvPr/>
          </p:nvCxnSpPr>
          <p:spPr bwMode="auto">
            <a:xfrm rot="5400000" flipH="1" flipV="1">
              <a:off x="6138828" y="4374076"/>
              <a:ext cx="12700" cy="560949"/>
            </a:xfrm>
            <a:prstGeom prst="curvedConnector3">
              <a:avLst>
                <a:gd name="adj1" fmla="val 32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0" name="Curved Connector 39"/>
            <p:cNvCxnSpPr>
              <a:stCxn id="48" idx="0"/>
              <a:endCxn id="49" idx="0"/>
            </p:cNvCxnSpPr>
            <p:nvPr/>
          </p:nvCxnSpPr>
          <p:spPr bwMode="auto">
            <a:xfrm rot="5400000" flipH="1" flipV="1">
              <a:off x="6702257" y="4371596"/>
              <a:ext cx="12700" cy="565908"/>
            </a:xfrm>
            <a:prstGeom prst="curvedConnector3">
              <a:avLst>
                <a:gd name="adj1" fmla="val 41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6" name="Curved Connector 55"/>
            <p:cNvCxnSpPr>
              <a:stCxn id="49" idx="0"/>
              <a:endCxn id="52" idx="0"/>
            </p:cNvCxnSpPr>
            <p:nvPr/>
          </p:nvCxnSpPr>
          <p:spPr bwMode="auto">
            <a:xfrm rot="5400000" flipH="1" flipV="1">
              <a:off x="7525749" y="4114012"/>
              <a:ext cx="12700" cy="1081077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58" name="Curved Connector 57"/>
            <p:cNvCxnSpPr>
              <a:stCxn id="48" idx="0"/>
              <a:endCxn id="51" idx="0"/>
            </p:cNvCxnSpPr>
            <p:nvPr/>
          </p:nvCxnSpPr>
          <p:spPr bwMode="auto">
            <a:xfrm rot="5400000" flipH="1" flipV="1">
              <a:off x="6978392" y="4095461"/>
              <a:ext cx="12700" cy="1118178"/>
            </a:xfrm>
            <a:prstGeom prst="curvedConnector3">
              <a:avLst>
                <a:gd name="adj1" fmla="val 37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60" name="Curved Connector 59"/>
            <p:cNvCxnSpPr>
              <a:stCxn id="51" idx="0"/>
              <a:endCxn id="55" idx="0"/>
            </p:cNvCxnSpPr>
            <p:nvPr/>
          </p:nvCxnSpPr>
          <p:spPr bwMode="auto">
            <a:xfrm rot="5400000" flipH="1" flipV="1">
              <a:off x="8073107" y="4118924"/>
              <a:ext cx="12700" cy="1071252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8" name="TextBox 97"/>
            <p:cNvSpPr txBox="1"/>
            <p:nvPr/>
          </p:nvSpPr>
          <p:spPr>
            <a:xfrm>
              <a:off x="5791200" y="3581400"/>
              <a:ext cx="3148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Feasible total ordering: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09045" y="5181600"/>
            <a:ext cx="3402003" cy="1371600"/>
            <a:chOff x="5709045" y="5105400"/>
            <a:chExt cx="3402003" cy="1371600"/>
          </a:xfrm>
        </p:grpSpPr>
        <p:sp>
          <p:nvSpPr>
            <p:cNvPr id="74" name="TextBox 73"/>
            <p:cNvSpPr txBox="1"/>
            <p:nvPr/>
          </p:nvSpPr>
          <p:spPr>
            <a:xfrm>
              <a:off x="5709045" y="6107668"/>
              <a:ext cx="298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a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26503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b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991310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e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85186" y="6107668"/>
              <a:ext cx="281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8245" y="6107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f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454465" y="6107668"/>
              <a:ext cx="30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d</a:t>
              </a:r>
            </a:p>
          </p:txBody>
        </p:sp>
        <p:cxnSp>
          <p:nvCxnSpPr>
            <p:cNvPr id="80" name="Curved Connector 79"/>
            <p:cNvCxnSpPr>
              <a:stCxn id="74" idx="0"/>
              <a:endCxn id="75" idx="0"/>
            </p:cNvCxnSpPr>
            <p:nvPr/>
          </p:nvCxnSpPr>
          <p:spPr bwMode="auto">
            <a:xfrm rot="5400000" flipH="1" flipV="1">
              <a:off x="6138828" y="5827194"/>
              <a:ext cx="12700" cy="560949"/>
            </a:xfrm>
            <a:prstGeom prst="curvedConnector3">
              <a:avLst>
                <a:gd name="adj1" fmla="val 33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1" name="Curved Connector 80"/>
            <p:cNvCxnSpPr>
              <a:stCxn id="75" idx="0"/>
              <a:endCxn id="76" idx="0"/>
            </p:cNvCxnSpPr>
            <p:nvPr/>
          </p:nvCxnSpPr>
          <p:spPr bwMode="auto">
            <a:xfrm rot="5400000" flipH="1" flipV="1">
              <a:off x="7282440" y="5244531"/>
              <a:ext cx="12700" cy="1726275"/>
            </a:xfrm>
            <a:prstGeom prst="curvedConnector3">
              <a:avLst>
                <a:gd name="adj1" fmla="val 35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2" name="Curved Connector 81"/>
            <p:cNvCxnSpPr>
              <a:stCxn id="76" idx="0"/>
              <a:endCxn id="78" idx="0"/>
            </p:cNvCxnSpPr>
            <p:nvPr/>
          </p:nvCxnSpPr>
          <p:spPr bwMode="auto">
            <a:xfrm rot="16200000" flipV="1">
              <a:off x="7602314" y="5564404"/>
              <a:ext cx="12700" cy="1086528"/>
            </a:xfrm>
            <a:prstGeom prst="curvedConnector3">
              <a:avLst>
                <a:gd name="adj1" fmla="val 420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3" name="Curved Connector 82"/>
            <p:cNvCxnSpPr>
              <a:stCxn id="75" idx="0"/>
              <a:endCxn id="77" idx="0"/>
            </p:cNvCxnSpPr>
            <p:nvPr/>
          </p:nvCxnSpPr>
          <p:spPr bwMode="auto">
            <a:xfrm rot="5400000" flipH="1" flipV="1">
              <a:off x="7022559" y="5504412"/>
              <a:ext cx="12700" cy="1206513"/>
            </a:xfrm>
            <a:prstGeom prst="curvedConnector3">
              <a:avLst>
                <a:gd name="adj1" fmla="val 36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4" name="Curved Connector 83"/>
            <p:cNvCxnSpPr>
              <a:stCxn id="77" idx="0"/>
              <a:endCxn id="79" idx="0"/>
            </p:cNvCxnSpPr>
            <p:nvPr/>
          </p:nvCxnSpPr>
          <p:spPr bwMode="auto">
            <a:xfrm rot="5400000" flipH="1" flipV="1">
              <a:off x="8117274" y="5616210"/>
              <a:ext cx="12700" cy="982917"/>
            </a:xfrm>
            <a:prstGeom prst="curvedConnector3">
              <a:avLst>
                <a:gd name="adj1" fmla="val 390000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5759349" y="5105400"/>
              <a:ext cx="3351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libri" pitchFamily="34" charset="0"/>
                </a:rPr>
                <a:t>Infeasible total ordering: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2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Processes Share </a:t>
            </a:r>
            <a:r>
              <a:rPr lang="en-US" dirty="0" smtClean="0"/>
              <a:t>Files: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1430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000" dirty="0" smtClean="0">
                <a:ea typeface="+mn-ea"/>
                <a:cs typeface="+mn-cs"/>
              </a:rPr>
              <a:t>Note</a:t>
            </a:r>
            <a:r>
              <a:rPr lang="en-US" sz="2000" dirty="0">
                <a:ea typeface="+mn-ea"/>
                <a:cs typeface="+mn-cs"/>
              </a:rPr>
              <a:t>: situation unchanged by 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exec </a:t>
            </a:r>
            <a:r>
              <a:rPr lang="en-US" sz="2000" dirty="0" smtClean="0">
                <a:ea typeface="+mn-ea"/>
                <a:cs typeface="+mn-cs"/>
              </a:rPr>
              <a:t>functions (use </a:t>
            </a:r>
            <a:r>
              <a:rPr lang="en-US" sz="2000" b="1" dirty="0" err="1" smtClean="0">
                <a:latin typeface="Courier New"/>
                <a:ea typeface="+mn-ea"/>
                <a:cs typeface="Courier New"/>
              </a:rPr>
              <a:t>fcntl</a:t>
            </a:r>
            <a:r>
              <a:rPr lang="en-US" sz="2000" dirty="0" smtClean="0">
                <a:ea typeface="+mn-ea"/>
                <a:cs typeface="+mn-cs"/>
              </a:rPr>
              <a:t> to change)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983" y="381000"/>
            <a:ext cx="7592093" cy="762000"/>
          </a:xfrm>
        </p:spPr>
        <p:txBody>
          <a:bodyPr/>
          <a:lstStyle/>
          <a:p>
            <a:r>
              <a:rPr lang="en-US" sz="3200" dirty="0" smtClean="0"/>
              <a:t>How Processes Share Files: </a:t>
            </a:r>
            <a:r>
              <a:rPr lang="en-US" sz="3200" dirty="0" smtClean="0">
                <a:latin typeface="Courier New"/>
                <a:cs typeface="Courier New"/>
              </a:rPr>
              <a:t>fork</a:t>
            </a:r>
            <a:endParaRPr lang="en-US" sz="3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1295400"/>
          </a:xfrm>
        </p:spPr>
        <p:txBody>
          <a:bodyPr/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508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507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1507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1507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1507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1507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897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897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97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897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897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397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1389742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1808070" y="3695608"/>
            <a:ext cx="2064922" cy="2056414"/>
          </a:xfrm>
          <a:prstGeom prst="straightConnector1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1812324" y="5334000"/>
            <a:ext cx="2073876" cy="1107990"/>
          </a:xfrm>
          <a:prstGeom prst="straightConnector1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</p:cxnSp>
      <p:sp>
        <p:nvSpPr>
          <p:cNvPr id="76" name="Text Box 14"/>
          <p:cNvSpPr txBox="1">
            <a:spLocks noChangeArrowheads="1"/>
          </p:cNvSpPr>
          <p:nvPr/>
        </p:nvSpPr>
        <p:spPr bwMode="auto">
          <a:xfrm>
            <a:off x="5218758" y="6452779"/>
            <a:ext cx="328320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File is shared between processes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35678"/>
            <a:ext cx="7592093" cy="762000"/>
          </a:xfrm>
        </p:spPr>
        <p:txBody>
          <a:bodyPr/>
          <a:lstStyle/>
          <a:p>
            <a:r>
              <a:rPr lang="en-US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905000"/>
          </a:xfrm>
        </p:spPr>
        <p:txBody>
          <a:bodyPr/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</a:t>
            </a:r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73210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1141798" y="3611562"/>
            <a:ext cx="2750305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624648" y="3611562"/>
            <a:ext cx="4367544" cy="2713038"/>
            <a:chOff x="3624648" y="3611562"/>
            <a:chExt cx="4367544" cy="2713038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11562"/>
              <a:ext cx="2529219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dirty="0">
                  <a:latin typeface="Calibri" pitchFamily="34" charset="0"/>
                </a:rPr>
                <a:t> </a:t>
              </a:r>
              <a:r>
                <a:rPr lang="en-US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237" y="1296988"/>
            <a:ext cx="8548687" cy="989012"/>
          </a:xfrm>
        </p:spPr>
        <p:txBody>
          <a:bodyPr/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1828800" y="3657599"/>
            <a:ext cx="2039938" cy="35242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828800" y="4683125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 smtClean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 type="stealth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96988"/>
            <a:ext cx="8624887" cy="989012"/>
          </a:xfrm>
        </p:spPr>
        <p:txBody>
          <a:bodyPr/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506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06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506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06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1506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896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896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896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96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896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610550" y="2636222"/>
            <a:ext cx="239008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31594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750291" y="2636222"/>
            <a:ext cx="253232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3868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3868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=0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3868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1828800" y="4010023"/>
            <a:ext cx="2057400" cy="135773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3868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3868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868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</a:rPr>
              <a:t>refcnt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</a:rPr>
              <a:t>=2</a:t>
            </a:r>
            <a:endParaRPr lang="en-US" sz="1400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3868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3868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1828800" y="4683125"/>
            <a:ext cx="2057400" cy="6985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28600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228600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334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4786313" y="3641725"/>
            <a:ext cx="1690687" cy="153988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6477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6477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6477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6477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6477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6477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6477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6477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3758514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3766752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 smtClean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4706938" y="5229224"/>
            <a:ext cx="1770062" cy="257175"/>
          </a:xfrm>
          <a:prstGeom prst="line">
            <a:avLst/>
          </a:prstGeom>
          <a:noFill/>
          <a:ln w="25400">
            <a:solidFill>
              <a:schemeClr val="bg2">
                <a:lumMod val="75000"/>
              </a:schemeClr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5715" y="6183868"/>
            <a:ext cx="378353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i="1" dirty="0" smtClean="0">
                <a:solidFill>
                  <a:srgbClr val="0070C0"/>
                </a:solidFill>
                <a:latin typeface="Calibri" pitchFamily="34" charset="0"/>
              </a:rPr>
              <a:t>Two descriptors point to the same file</a:t>
            </a:r>
            <a:endParaRPr lang="en-US" sz="1800" i="1" dirty="0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226752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8277893" cy="762000"/>
          </a:xfrm>
        </p:spPr>
        <p:txBody>
          <a:bodyPr/>
          <a:lstStyle/>
          <a:p>
            <a:r>
              <a:rPr lang="en-US" dirty="0" smtClean="0"/>
              <a:t>Warm-Up: I/O and Redirection Example </a:t>
            </a:r>
            <a:endParaRPr lang="en-US" dirty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Dup2(fd2,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Read(fd2,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  <p:sp>
        <p:nvSpPr>
          <p:cNvPr id="6" name="Rectangle 5"/>
          <p:cNvSpPr/>
          <p:nvPr/>
        </p:nvSpPr>
        <p:spPr>
          <a:xfrm>
            <a:off x="5249202" y="1578114"/>
            <a:ext cx="37338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c1 = 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c2 = </a:t>
            </a:r>
            <a:r>
              <a:rPr lang="pt-BR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c3 = </a:t>
            </a:r>
            <a:r>
              <a:rPr lang="pt-B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3429000"/>
            <a:ext cx="310854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dup2(</a:t>
            </a:r>
            <a:r>
              <a:rPr lang="en-US" sz="2000" dirty="0" err="1">
                <a:latin typeface="Courier New"/>
                <a:cs typeface="Courier New"/>
              </a:rPr>
              <a:t>oldfd</a:t>
            </a:r>
            <a:r>
              <a:rPr lang="en-US" sz="2000" dirty="0">
                <a:latin typeface="Courier New"/>
                <a:cs typeface="Courier New"/>
              </a:rPr>
              <a:t>, </a:t>
            </a:r>
            <a:r>
              <a:rPr lang="en-US" sz="2000" dirty="0" err="1">
                <a:latin typeface="Courier New"/>
                <a:cs typeface="Courier New"/>
              </a:rPr>
              <a:t>newfd</a:t>
            </a:r>
            <a:r>
              <a:rPr lang="en-US" sz="2000" dirty="0">
                <a:latin typeface="Courier New"/>
                <a:cs typeface="Courier New"/>
              </a:rPr>
              <a:t>) </a:t>
            </a:r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2971800" y="3629055"/>
            <a:ext cx="2277402" cy="28545"/>
          </a:xfrm>
          <a:prstGeom prst="straightConnector1">
            <a:avLst/>
          </a:prstGeom>
          <a:noFill/>
          <a:ln w="38100">
            <a:solidFill>
              <a:schemeClr val="bg2"/>
            </a:solidFill>
            <a:miter lim="800000"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2494128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3"/>
            <a:ext cx="4953000" cy="573087"/>
          </a:xfrm>
        </p:spPr>
        <p:txBody>
          <a:bodyPr/>
          <a:lstStyle/>
          <a:p>
            <a:r>
              <a:rPr lang="en-US" dirty="0" smtClean="0"/>
              <a:t>Overview </a:t>
            </a:r>
            <a:r>
              <a:rPr lang="en-US" dirty="0"/>
              <a:t>(Cont.)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213725" cy="4972050"/>
          </a:xfrm>
        </p:spPr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I/O management is a major component of operating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system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Important aspect of computer operation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I/O devices vary greatly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Various methods to control them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Performance management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New types of devices frequent</a:t>
            </a:r>
          </a:p>
          <a:p>
            <a:pPr lvl="1"/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>
                <a:ea typeface="ＭＳ Ｐゴシック" panose="020B0600070205080204" pitchFamily="34" charset="-128"/>
              </a:rPr>
              <a:t>Ports, busses, device controllers connect to various devices</a:t>
            </a:r>
          </a:p>
          <a:p>
            <a:endParaRPr lang="en-US" altLang="zh-CN" dirty="0">
              <a:ea typeface="ＭＳ Ｐゴシック" panose="020B0600070205080204" pitchFamily="34" charset="-128"/>
            </a:endParaRPr>
          </a:p>
          <a:p>
            <a:r>
              <a:rPr lang="en-US" altLang="zh-CN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Device drivers </a:t>
            </a:r>
            <a:r>
              <a:rPr lang="en-US" altLang="zh-CN" dirty="0">
                <a:ea typeface="ＭＳ Ｐゴシック" panose="020B0600070205080204" pitchFamily="34" charset="-128"/>
              </a:rPr>
              <a:t>encapsulate device details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Present uniform device-access interface to I/O subsystem</a:t>
            </a:r>
          </a:p>
        </p:txBody>
      </p:sp>
    </p:spTree>
    <p:extLst>
      <p:ext uri="{BB962C8B-B14F-4D97-AF65-F5344CB8AC3E}">
        <p14:creationId xmlns:p14="http://schemas.microsoft.com/office/powerpoint/2010/main" val="18573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1405125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Master Class: Process Control and I/O</a:t>
            </a:r>
            <a:endParaRPr lang="en-US" dirty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  <p:sp>
        <p:nvSpPr>
          <p:cNvPr id="2" name="Rectangle 1"/>
          <p:cNvSpPr/>
          <p:nvPr/>
        </p:nvSpPr>
        <p:spPr>
          <a:xfrm>
            <a:off x="5249202" y="1315865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c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9202" y="2362200"/>
            <a:ext cx="373380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Parent: c1 = a, c2 = b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Child: c1 = a, c2 =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56169" y="3352800"/>
            <a:ext cx="30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Calibri" pitchFamily="34" charset="0"/>
              </a:rPr>
              <a:t>Bonus: Which way does it go?</a:t>
            </a:r>
          </a:p>
        </p:txBody>
      </p:sp>
    </p:spTree>
    <p:extLst>
      <p:ext uri="{BB962C8B-B14F-4D97-AF65-F5344CB8AC3E}">
        <p14:creationId xmlns:p14="http://schemas.microsoft.com/office/powerpoint/2010/main" val="3436189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I/O </a:t>
            </a:r>
            <a:r>
              <a:rPr lang="en-US" dirty="0" smtClean="0">
                <a:solidFill>
                  <a:srgbClr val="7F7F7F"/>
                </a:solidFill>
              </a:rPr>
              <a:t>Systems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Standard I/O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93" y="435678"/>
            <a:ext cx="7592093" cy="762000"/>
          </a:xfrm>
        </p:spPr>
        <p:txBody>
          <a:bodyPr/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861" y="1362075"/>
            <a:ext cx="7896225" cy="4972050"/>
          </a:xfrm>
        </p:spPr>
        <p:txBody>
          <a:bodyPr/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C00000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8661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6550" y="416276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zh-CN" altLang="en-US" dirty="0">
                <a:solidFill>
                  <a:srgbClr val="CC3300"/>
                </a:solidFill>
                <a:latin typeface="+mj-lt"/>
              </a:rPr>
              <a:t>用户</a:t>
            </a:r>
            <a:r>
              <a:rPr lang="en-US" altLang="zh-CN" dirty="0">
                <a:solidFill>
                  <a:srgbClr val="CC3300"/>
                </a:solidFill>
                <a:latin typeface="+mj-lt"/>
              </a:rPr>
              <a:t>I/O</a:t>
            </a:r>
            <a:r>
              <a:rPr lang="zh-CN" altLang="en-US" dirty="0">
                <a:solidFill>
                  <a:srgbClr val="CC3300"/>
                </a:solidFill>
                <a:latin typeface="+mj-lt"/>
              </a:rPr>
              <a:t>软件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5113" y="1233528"/>
            <a:ext cx="8583612" cy="4710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用户进程请求读磁盘文件操作</a:t>
            </a:r>
          </a:p>
          <a:p>
            <a:pPr marL="685800" marR="0" lvl="1" indent="-190500" algn="l" defTabSz="914400" rtl="0" eaLnBrk="0" fontAlgn="base" latinLnBrk="0" hangingPunct="0"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用户进程使用标准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库函数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fread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，或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Windows API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函数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2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ReadFile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，或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Unix/Linux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的系统调用函数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read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等要求读一个磁盘文件块。</a:t>
            </a:r>
          </a:p>
          <a:p>
            <a:pPr marL="685800" marR="0" lvl="1" indent="-190500" algn="l" defTabSz="914400" rtl="0" eaLnBrk="0" fontAlgn="base" latinLnBrk="0" hangingPunct="0"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用户程序中涉及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操作的函数最终会被转换为一组与具体机器架构相关的指令序列，这里我们将其称为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请求指令序列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5800" marR="0" lvl="1" indent="-190500" algn="l" defTabSz="914400" rtl="0" eaLnBrk="0" fontAlgn="base" latinLnBrk="0" hangingPunct="0"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每个指令系统中一定有一类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陷阱指令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（有些机器也称为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软中断指令或系统调用指令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），主要功能是为操作系统提供灵活的系统调用机制。</a:t>
            </a:r>
          </a:p>
          <a:p>
            <a:pPr marL="685800" marR="0" lvl="1" indent="-190500" algn="l" defTabSz="914400" rtl="0" eaLnBrk="0" fontAlgn="base" latinLnBrk="0" hangingPunct="0">
              <a:lnSpc>
                <a:spcPct val="11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请求指令序列中，具体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请求被转换为一条陷阱指令，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在陷阱指令前面则是相应的系统调用参数的设置指令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 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412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263876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zh-CN" altLang="en-US" dirty="0">
                <a:solidFill>
                  <a:srgbClr val="CC3300"/>
                </a:solidFill>
                <a:latin typeface="+mj-lt"/>
              </a:rPr>
              <a:t>以</a:t>
            </a:r>
            <a:r>
              <a:rPr lang="en-US" altLang="zh-CN" dirty="0">
                <a:solidFill>
                  <a:srgbClr val="CC3300"/>
                </a:solidFill>
                <a:latin typeface="+mj-lt"/>
              </a:rPr>
              <a:t>hello</a:t>
            </a:r>
            <a:r>
              <a:rPr lang="zh-CN" altLang="en-US" dirty="0">
                <a:solidFill>
                  <a:srgbClr val="CC3300"/>
                </a:solidFill>
                <a:latin typeface="+mj-lt"/>
              </a:rPr>
              <a:t>程序为例说明</a:t>
            </a: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307975" y="1341438"/>
            <a:ext cx="3671888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03200" marR="0" lvl="0" indent="-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rPr>
              <a:t>#include &lt;stdio.h&gt;</a:t>
            </a:r>
          </a:p>
          <a:p>
            <a:pPr marL="203200" marR="0" lvl="0" indent="-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rPr>
              <a:t>int main()</a:t>
            </a:r>
          </a:p>
          <a:p>
            <a:pPr marL="203200" marR="0" lvl="0" indent="-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rPr>
              <a:t>{</a:t>
            </a:r>
          </a:p>
          <a:p>
            <a:pPr marL="203200" marR="0" lvl="0" indent="-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rPr>
              <a:t>     printf("hello, world\n");</a:t>
            </a:r>
          </a:p>
          <a:p>
            <a:pPr marL="203200" marR="0" lvl="0" indent="-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rPr>
              <a:t>}</a:t>
            </a:r>
          </a:p>
          <a:p>
            <a:pPr marL="203200" marR="0" lvl="0" indent="-203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°"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276225" y="812800"/>
            <a:ext cx="4062413" cy="396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假定以下用户程序对应的进程为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grpSp>
        <p:nvGrpSpPr>
          <p:cNvPr id="69" name="Group 32"/>
          <p:cNvGrpSpPr>
            <a:grpSpLocks/>
          </p:cNvGrpSpPr>
          <p:nvPr/>
        </p:nvGrpSpPr>
        <p:grpSpPr bwMode="auto">
          <a:xfrm>
            <a:off x="192088" y="3055938"/>
            <a:ext cx="8737600" cy="3521075"/>
            <a:chOff x="121" y="1925"/>
            <a:chExt cx="5504" cy="2218"/>
          </a:xfrm>
        </p:grpSpPr>
        <p:sp>
          <p:nvSpPr>
            <p:cNvPr id="70" name="AutoShape 6"/>
            <p:cNvSpPr>
              <a:spLocks noChangeAspect="1" noChangeArrowheads="1"/>
            </p:cNvSpPr>
            <p:nvPr/>
          </p:nvSpPr>
          <p:spPr bwMode="auto">
            <a:xfrm>
              <a:off x="128" y="1925"/>
              <a:ext cx="5435" cy="2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195" y="2403"/>
              <a:ext cx="731" cy="1294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main()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printf();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}</a:t>
              </a: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>
              <a:off x="235" y="3789"/>
              <a:ext cx="678" cy="197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微软雅黑" pitchFamily="34" charset="-122"/>
                </a:rPr>
                <a:t>用户程序</a:t>
              </a:r>
              <a:r>
                <a:rPr kumimoji="0" lang="en-US" altLang="zh-CN" sz="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 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1109" y="2406"/>
              <a:ext cx="778" cy="12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printf() 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xxxx();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}       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V="1">
              <a:off x="865" y="2643"/>
              <a:ext cx="288" cy="362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3355" y="2420"/>
              <a:ext cx="1124" cy="12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system_call()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xxxx();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}       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9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2238" y="3721"/>
              <a:ext cx="632" cy="36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Times New Roman" pitchFamily="18" charset="0"/>
                  <a:ea typeface="微软雅黑" pitchFamily="34" charset="-122"/>
                </a:rPr>
                <a:t>系统调用封装函数</a:t>
              </a: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3595" y="3720"/>
              <a:ext cx="614" cy="35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微软雅黑" pitchFamily="34" charset="-122"/>
                </a:rPr>
                <a:t>系统调用处理程序</a:t>
              </a:r>
            </a:p>
          </p:txBody>
        </p:sp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121" y="2246"/>
              <a:ext cx="2938" cy="1859"/>
            </a:xfrm>
            <a:prstGeom prst="rect">
              <a:avLst/>
            </a:prstGeom>
            <a:noFill/>
            <a:ln w="38100" cap="rnd" algn="ctr">
              <a:solidFill>
                <a:srgbClr val="0066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15"/>
            <p:cNvSpPr txBox="1">
              <a:spLocks noChangeArrowheads="1"/>
            </p:cNvSpPr>
            <p:nvPr/>
          </p:nvSpPr>
          <p:spPr bwMode="auto">
            <a:xfrm>
              <a:off x="127" y="2001"/>
              <a:ext cx="2362" cy="225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用户空间、运行在用户态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80" name="Rectangle 16"/>
            <p:cNvSpPr>
              <a:spLocks noChangeArrowheads="1"/>
            </p:cNvSpPr>
            <p:nvPr/>
          </p:nvSpPr>
          <p:spPr bwMode="auto">
            <a:xfrm>
              <a:off x="3268" y="2231"/>
              <a:ext cx="2357" cy="1885"/>
            </a:xfrm>
            <a:prstGeom prst="rect">
              <a:avLst/>
            </a:prstGeom>
            <a:noFill/>
            <a:ln w="2857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 Box 17"/>
            <p:cNvSpPr txBox="1">
              <a:spLocks noChangeArrowheads="1"/>
            </p:cNvSpPr>
            <p:nvPr/>
          </p:nvSpPr>
          <p:spPr bwMode="auto">
            <a:xfrm>
              <a:off x="3301" y="1981"/>
              <a:ext cx="1975" cy="19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内核空间、运行在内核态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sp>
          <p:nvSpPr>
            <p:cNvPr id="82" name="Text Box 18"/>
            <p:cNvSpPr txBox="1">
              <a:spLocks noChangeArrowheads="1"/>
            </p:cNvSpPr>
            <p:nvPr/>
          </p:nvSpPr>
          <p:spPr bwMode="auto">
            <a:xfrm>
              <a:off x="2140" y="2375"/>
              <a:ext cx="841" cy="1320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write()</a:t>
              </a: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 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int $0x80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}       </a:t>
              </a:r>
            </a:p>
          </p:txBody>
        </p:sp>
        <p:sp>
          <p:nvSpPr>
            <p:cNvPr id="83" name="Line 19"/>
            <p:cNvSpPr>
              <a:spLocks noChangeShapeType="1"/>
            </p:cNvSpPr>
            <p:nvPr/>
          </p:nvSpPr>
          <p:spPr bwMode="auto">
            <a:xfrm flipV="1">
              <a:off x="1722" y="2589"/>
              <a:ext cx="458" cy="443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1211" y="3730"/>
              <a:ext cx="605" cy="363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I/O</a:t>
              </a:r>
              <a:r>
                <a:rPr kumimoji="0" lang="zh-CN" altLang="en-US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微软雅黑" pitchFamily="34" charset="-122"/>
                </a:rPr>
                <a:t>标准库函数</a:t>
              </a:r>
            </a:p>
          </p:txBody>
        </p:sp>
        <p:sp>
          <p:nvSpPr>
            <p:cNvPr id="85" name="Line 21"/>
            <p:cNvSpPr>
              <a:spLocks noChangeShapeType="1"/>
            </p:cNvSpPr>
            <p:nvPr/>
          </p:nvSpPr>
          <p:spPr bwMode="auto">
            <a:xfrm flipV="1">
              <a:off x="2938" y="2661"/>
              <a:ext cx="463" cy="383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Text Box 22"/>
            <p:cNvSpPr txBox="1">
              <a:spLocks noChangeArrowheads="1"/>
            </p:cNvSpPr>
            <p:nvPr/>
          </p:nvSpPr>
          <p:spPr bwMode="auto">
            <a:xfrm>
              <a:off x="4594" y="2435"/>
              <a:ext cx="942" cy="124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rgbClr val="063DE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sys_write()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{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  <a:endParaRPr kumimoji="0" lang="en-US" altLang="zh-CN" sz="9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…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}       </a:t>
              </a:r>
            </a:p>
            <a:p>
              <a:pPr marL="0" marR="0" lvl="0" indent="0" algn="just" defTabSz="914400" eaLnBrk="1" fontAlgn="auto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9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 Box 23"/>
            <p:cNvSpPr txBox="1">
              <a:spLocks noChangeArrowheads="1"/>
            </p:cNvSpPr>
            <p:nvPr/>
          </p:nvSpPr>
          <p:spPr bwMode="auto">
            <a:xfrm>
              <a:off x="4773" y="3709"/>
              <a:ext cx="659" cy="40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微软雅黑" pitchFamily="34" charset="-122"/>
                </a:rPr>
                <a:t>系统调用服务例程</a:t>
              </a:r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 flipV="1">
              <a:off x="4003" y="2623"/>
              <a:ext cx="704" cy="472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25"/>
            <p:cNvSpPr>
              <a:spLocks noChangeShapeType="1"/>
            </p:cNvSpPr>
            <p:nvPr/>
          </p:nvSpPr>
          <p:spPr bwMode="auto">
            <a:xfrm flipH="1" flipV="1">
              <a:off x="4276" y="3392"/>
              <a:ext cx="360" cy="216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Line 26"/>
            <p:cNvSpPr>
              <a:spLocks noChangeShapeType="1"/>
            </p:cNvSpPr>
            <p:nvPr/>
          </p:nvSpPr>
          <p:spPr bwMode="auto">
            <a:xfrm flipH="1" flipV="1">
              <a:off x="2684" y="3346"/>
              <a:ext cx="727" cy="260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27"/>
            <p:cNvSpPr>
              <a:spLocks noChangeShapeType="1"/>
            </p:cNvSpPr>
            <p:nvPr/>
          </p:nvSpPr>
          <p:spPr bwMode="auto">
            <a:xfrm flipH="1" flipV="1">
              <a:off x="1605" y="3336"/>
              <a:ext cx="611" cy="244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Line 28"/>
            <p:cNvSpPr>
              <a:spLocks noChangeShapeType="1"/>
            </p:cNvSpPr>
            <p:nvPr/>
          </p:nvSpPr>
          <p:spPr bwMode="auto">
            <a:xfrm flipH="1" flipV="1">
              <a:off x="683" y="3338"/>
              <a:ext cx="461" cy="205"/>
            </a:xfrm>
            <a:prstGeom prst="line">
              <a:avLst/>
            </a:prstGeom>
            <a:noFill/>
            <a:ln w="381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3" name="Group 33"/>
          <p:cNvGrpSpPr>
            <a:grpSpLocks/>
          </p:cNvGrpSpPr>
          <p:nvPr/>
        </p:nvGrpSpPr>
        <p:grpSpPr bwMode="auto">
          <a:xfrm>
            <a:off x="4441825" y="2133600"/>
            <a:ext cx="4368800" cy="1698625"/>
            <a:chOff x="2798" y="1344"/>
            <a:chExt cx="2752" cy="1070"/>
          </a:xfrm>
        </p:grpSpPr>
        <p:sp>
          <p:nvSpPr>
            <p:cNvPr id="94" name="Text Box 29"/>
            <p:cNvSpPr txBox="1">
              <a:spLocks noChangeArrowheads="1"/>
            </p:cNvSpPr>
            <p:nvPr/>
          </p:nvSpPr>
          <p:spPr bwMode="auto">
            <a:xfrm>
              <a:off x="2798" y="1344"/>
              <a:ext cx="2752" cy="46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可见：字符串输出最终是由内核中的</a:t>
              </a:r>
              <a:r>
                <a:rPr kumimoji="0" lang="en-US" altLang="zh-CN" sz="2100" b="1" i="0" u="none" strike="noStrike" kern="0" cap="none" spc="0" normalizeH="0" baseline="0" noProof="0">
                  <a:ln>
                    <a:noFill/>
                  </a:ln>
                  <a:solidFill>
                    <a:srgbClr val="FC0128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sys_write</a:t>
              </a:r>
              <a:r>
                <a:rPr kumimoji="0" lang="zh-CN" altLang="en-US" sz="21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系统调用服务例程实现</a:t>
              </a:r>
              <a:endParaRPr kumimoji="0" lang="en-US" altLang="zh-CN" sz="21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>
              <a:off x="3986" y="1822"/>
              <a:ext cx="1198" cy="592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6" name="Text Box 34"/>
          <p:cNvSpPr txBox="1">
            <a:spLocks noChangeArrowheads="1"/>
          </p:cNvSpPr>
          <p:nvPr/>
        </p:nvSpPr>
        <p:spPr bwMode="auto">
          <a:xfrm>
            <a:off x="4529138" y="871538"/>
            <a:ext cx="4338637" cy="7778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sys_write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可用三种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I/O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方式实现：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程序查询、中断 和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33306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2970212"/>
          </a:xfrm>
        </p:spPr>
        <p:txBody>
          <a:bodyPr/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C00000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075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7" y="1220788"/>
            <a:ext cx="8307387" cy="4341812"/>
          </a:xfrm>
        </p:spPr>
        <p:txBody>
          <a:bodyPr/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getc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putc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ungetc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gets,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b="1" dirty="0" smtClean="0">
                <a:latin typeface="Courier New"/>
                <a:cs typeface="Courier New"/>
              </a:rPr>
              <a:t>read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26476" y="5807075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64276" y="5807075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64276" y="5807075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09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407660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435678"/>
            <a:ext cx="7592093" cy="762000"/>
          </a:xfrm>
        </p:spPr>
        <p:txBody>
          <a:bodyPr/>
          <a:lstStyle/>
          <a:p>
            <a:r>
              <a:rPr lang="en-US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7896225" cy="5267325"/>
          </a:xfrm>
        </p:spPr>
        <p:txBody>
          <a:bodyPr/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659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write(1, </a:t>
            </a:r>
            <a:r>
              <a:rPr lang="en-US" sz="1800" dirty="0" err="1" smtClean="0">
                <a:latin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>
                <a:latin typeface="Courier New" pitchFamily="49" charset="0"/>
              </a:rPr>
              <a:t>6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647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56286" y="1295400"/>
            <a:ext cx="7896225" cy="4972050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276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 smtClean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 smtClean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smtClean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 smtClean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457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90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1363" y="358950"/>
            <a:ext cx="7691437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zh-CN" altLang="en-US" dirty="0">
                <a:solidFill>
                  <a:srgbClr val="CC3300"/>
                </a:solidFill>
                <a:latin typeface="+mj-lt"/>
              </a:rPr>
              <a:t>操作系统在程序执行过程中的作用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4163" y="1381125"/>
            <a:ext cx="8505825" cy="5095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45000"/>
              </a:spcBef>
            </a:pP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Shell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进程生成子进程，子进程调用</a:t>
            </a:r>
            <a:r>
              <a:rPr lang="en-US" altLang="zh-CN" sz="2100" dirty="0" err="1" smtClean="0"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系统调用启动加载器，以装入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程序，最后跳转到第一条指令执行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程序执行过程中，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Hello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本身不会直接访问键盘、显示器、磁盘和主存储器等硬件资源，而是依靠</a:t>
            </a:r>
            <a:r>
              <a:rPr lang="en-US" altLang="zh-CN" sz="21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提供的服务来间接访问。</a:t>
            </a:r>
          </a:p>
          <a:p>
            <a:pPr eaLnBrk="1" hangingPunct="1">
              <a:spcBef>
                <a:spcPct val="45000"/>
              </a:spcBef>
            </a:pPr>
            <a:endParaRPr lang="zh-CN" altLang="en-US" sz="21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lang="zh-CN" altLang="en-US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是在应用程序和硬件之间的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中间软件层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操作系统的两个主要的作用：</a:t>
            </a:r>
          </a:p>
          <a:p>
            <a:pPr lvl="1" eaLnBrk="1" hangingPunct="1">
              <a:spcBef>
                <a:spcPct val="45000"/>
              </a:spcBef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硬件资源管理，以达到以下两个目的：</a:t>
            </a:r>
          </a:p>
          <a:p>
            <a:pPr lvl="2" eaLnBrk="1" hangingPunct="1">
              <a:spcBef>
                <a:spcPct val="45000"/>
              </a:spcBef>
            </a:pPr>
            <a:r>
              <a:rPr lang="zh-CN" altLang="en-US" sz="2100" dirty="0" smtClean="0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统筹安排和调度硬件资源，以防止硬件资源被用户程序滥用</a:t>
            </a:r>
          </a:p>
          <a:p>
            <a:pPr lvl="2" eaLnBrk="1" hangingPunct="1">
              <a:spcBef>
                <a:spcPct val="45000"/>
              </a:spcBef>
            </a:pPr>
            <a:r>
              <a:rPr lang="zh-CN" altLang="en-US" sz="2100" dirty="0" smtClean="0">
                <a:solidFill>
                  <a:srgbClr val="B3110D"/>
                </a:solidFill>
                <a:latin typeface="微软雅黑" pitchFamily="34" charset="-122"/>
                <a:ea typeface="微软雅黑" pitchFamily="34" charset="-122"/>
              </a:rPr>
              <a:t>对于广泛使用的复杂低级设备，为用户程序提供一个简单一致的使用接口</a:t>
            </a:r>
          </a:p>
          <a:p>
            <a:pPr lvl="1" eaLnBrk="1" hangingPunct="1">
              <a:spcBef>
                <a:spcPct val="45000"/>
              </a:spcBef>
            </a:pP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为用户</a:t>
            </a:r>
            <a:r>
              <a:rPr lang="zh-CN" altLang="en-US" sz="21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（最终用户、用户程序）</a:t>
            </a:r>
            <a:r>
              <a:rPr lang="zh-CN" altLang="en-US" sz="2100" dirty="0" smtClean="0">
                <a:latin typeface="微软雅黑" pitchFamily="34" charset="-122"/>
                <a:ea typeface="微软雅黑" pitchFamily="34" charset="-122"/>
              </a:rPr>
              <a:t>使用系统提供一个操作接口</a:t>
            </a:r>
            <a:endParaRPr lang="zh-CN" altLang="en-US" sz="2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00113" y="2971800"/>
            <a:ext cx="69881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FF"/>
                </a:solidFill>
                <a:ea typeface="黑体" pitchFamily="49" charset="-122"/>
              </a:rPr>
              <a:t>例如，利用</a:t>
            </a:r>
            <a:r>
              <a:rPr kumimoji="1" lang="en-US" altLang="zh-CN" sz="2200" b="1">
                <a:solidFill>
                  <a:srgbClr val="0000FF"/>
                </a:solidFill>
                <a:ea typeface="黑体" pitchFamily="49" charset="-122"/>
              </a:rPr>
              <a:t>printf()</a:t>
            </a:r>
            <a:r>
              <a:rPr kumimoji="1" lang="zh-CN" altLang="en-US" sz="2200" b="1">
                <a:solidFill>
                  <a:srgbClr val="0000FF"/>
                </a:solidFill>
                <a:ea typeface="黑体" pitchFamily="49" charset="-122"/>
              </a:rPr>
              <a:t>函数最终调出内核服务程序访问硬件。</a:t>
            </a:r>
          </a:p>
        </p:txBody>
      </p:sp>
    </p:spTree>
    <p:extLst>
      <p:ext uri="{BB962C8B-B14F-4D97-AF65-F5344CB8AC3E}">
        <p14:creationId xmlns:p14="http://schemas.microsoft.com/office/powerpoint/2010/main" val="41910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I/O </a:t>
            </a:r>
            <a:r>
              <a:rPr lang="en-US" dirty="0" smtClean="0">
                <a:solidFill>
                  <a:srgbClr val="7F7F7F"/>
                </a:solidFill>
              </a:rPr>
              <a:t>Systems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/>
              <a:t>Closing remarks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Standard I/O vs. </a:t>
            </a:r>
            <a:r>
              <a:rPr lang="en-US" dirty="0" smtClean="0"/>
              <a:t>Unix 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600200"/>
            <a:ext cx="8750300" cy="4876800"/>
          </a:xfrm>
        </p:spPr>
        <p:txBody>
          <a:bodyPr/>
          <a:lstStyle/>
          <a:p>
            <a:r>
              <a:rPr lang="en-US" dirty="0"/>
              <a:t>Standard I/O </a:t>
            </a:r>
            <a:r>
              <a:rPr lang="en-US" altLang="zh-CN" dirty="0" smtClean="0"/>
              <a:t>is</a:t>
            </a:r>
            <a:r>
              <a:rPr lang="en-US" dirty="0" smtClean="0"/>
              <a:t> </a:t>
            </a:r>
            <a:r>
              <a:rPr lang="en-US" dirty="0"/>
              <a:t>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3730625" y="2913063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3730625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37325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4245039" y="3124200"/>
            <a:ext cx="299396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12319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15208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32210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32512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263876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zh-CN" altLang="en-US" dirty="0">
                <a:solidFill>
                  <a:srgbClr val="CC3300"/>
                </a:solidFill>
                <a:latin typeface="+mj-lt"/>
              </a:rPr>
              <a:t>用户</a:t>
            </a:r>
            <a:r>
              <a:rPr lang="en-US" altLang="zh-CN" dirty="0">
                <a:solidFill>
                  <a:srgbClr val="CC3300"/>
                </a:solidFill>
                <a:latin typeface="+mj-lt"/>
              </a:rPr>
              <a:t>I/O</a:t>
            </a:r>
            <a:r>
              <a:rPr lang="zh-CN" altLang="en-US" dirty="0">
                <a:solidFill>
                  <a:srgbClr val="CC3300"/>
                </a:solidFill>
                <a:latin typeface="+mj-lt"/>
              </a:rPr>
              <a:t>软件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9413" y="844550"/>
            <a:ext cx="8539162" cy="5507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用户软件可用以下两种方式提出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请求：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）使用高级语言提供的标准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库函数。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例如，在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语言程序中可以直接使用像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fopen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fread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fwrite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fclose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等文件操作函数，或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printf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putc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scanf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getc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等控制台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函数。 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程序移植性很好！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但是，使用标准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库函数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有以下几个方面的不足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(a) 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标准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库函数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不能保证文件的安全性（无加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/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解锁机制）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(b) 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所有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都是同步的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，程序必须等待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操作完成后才能继续执行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(c) 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有时不适合甚至无法使用标准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库函数实现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功能，如，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不提供读取文件元数据的函数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（元数据包括文件大小和文件创建时间等）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(d) 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用它进行网络编程会造成易于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出现缓冲区溢出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等风险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）使用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提供的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函数或系统调用。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例如，在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Windows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中直接使用像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CreateFile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ReadFile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WriteFile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CloseHandle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等文件操作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函数，或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ReadConsole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WriteConsole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等控制台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函数。对于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Unix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或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Linux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用户程序，则直接使用像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open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read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write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close</a:t>
            </a:r>
            <a:r>
              <a:rPr kumimoji="0" lang="zh-CN" altLang="en-US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等系统调用封装函数。</a:t>
            </a: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23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5955" y="435678"/>
            <a:ext cx="7592093" cy="762000"/>
          </a:xfrm>
        </p:spPr>
        <p:txBody>
          <a:bodyPr/>
          <a:lstStyle/>
          <a:p>
            <a:r>
              <a:rPr lang="en-US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1" y="1362075"/>
            <a:ext cx="8458200" cy="4972050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367682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zh-CN" altLang="en-US" dirty="0">
                <a:solidFill>
                  <a:srgbClr val="CC3300"/>
                </a:solidFill>
                <a:latin typeface="+mj-lt"/>
              </a:rPr>
              <a:t>系统</a:t>
            </a:r>
            <a:r>
              <a:rPr lang="en-US" altLang="zh-CN" dirty="0">
                <a:solidFill>
                  <a:srgbClr val="CC3300"/>
                </a:solidFill>
                <a:latin typeface="+mj-lt"/>
              </a:rPr>
              <a:t>I/O</a:t>
            </a:r>
            <a:r>
              <a:rPr lang="zh-CN" altLang="en-US" dirty="0">
                <a:solidFill>
                  <a:srgbClr val="CC3300"/>
                </a:solidFill>
                <a:latin typeface="+mj-lt"/>
              </a:rPr>
              <a:t>软件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6400" y="1150937"/>
            <a:ext cx="8191500" cy="4017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子系统中的重要性由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系统以下三个特性决定：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）共享性。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系统被多个程序共享，须由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资源统一调度管理，以保证用户程序只能访问自己有权访问的那部分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设备，并使系统的吞吐率达到最佳。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）复杂性。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设备控制细节复杂，需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提供专门的驱动程序进行控制，这样可对用户程序屏蔽设备控制的细节。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）异步性。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不同设备之间速度相差较大，因而，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设备与主机之间的信息交换使用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异步的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中断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方式，中断导致从用户态向内核态转移，因此必须由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提供中断服务程序来处理。</a:t>
            </a: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22288" y="5486400"/>
            <a:ext cx="4440237" cy="7620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那么，如何从用户程序对应的用户进程进入到操作系统内核执行呢？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053138" y="5734050"/>
            <a:ext cx="2249487" cy="457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系统调用！</a:t>
            </a:r>
          </a:p>
        </p:txBody>
      </p:sp>
    </p:spTree>
    <p:extLst>
      <p:ext uri="{BB962C8B-B14F-4D97-AF65-F5344CB8AC3E}">
        <p14:creationId xmlns:p14="http://schemas.microsoft.com/office/powerpoint/2010/main" val="25745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9970" y="435678"/>
            <a:ext cx="7592093" cy="762000"/>
          </a:xfrm>
        </p:spPr>
        <p:txBody>
          <a:bodyPr/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5"/>
            <a:ext cx="8518525" cy="4972050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340076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zh-CN" altLang="en-US" dirty="0">
                <a:solidFill>
                  <a:srgbClr val="CC3300"/>
                </a:solidFill>
                <a:latin typeface="+mj-lt"/>
              </a:rPr>
              <a:t>系统调用和</a:t>
            </a:r>
            <a:r>
              <a:rPr lang="en-US" altLang="zh-CN" dirty="0">
                <a:solidFill>
                  <a:srgbClr val="CC3300"/>
                </a:solidFill>
                <a:latin typeface="+mj-lt"/>
              </a:rPr>
              <a:t>API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3350" y="1047750"/>
            <a:ext cx="8924925" cy="5505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提供一组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系统调用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为用户进程的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请求进行具体的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操作。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应用编程接口（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系统调用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两者在概念上不完全相同，它们都是系统提供给用户程序使用的编程接口，但前者指的是功能更广泛、抽象程度更高的函数，后者仅指通过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软中断（自陷）指令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向内核态发出特定服务请求的函数。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系统调用封装函数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函数中的一种。 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最终通过调用系统调用实现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。一个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可能调用多个系统调用，不同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可能会调用同一个系统调用。但是，并不是所有 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都需要调用系统调用。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从编程者来看，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 系统调用之间没有什么差别。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2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从内核设计者来看，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 系统调用差别很大。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在用户态执行，系统调用封装函数也在用户态执行，但具体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服务例程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在内核态执行。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43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6878638" cy="573087"/>
          </a:xfrm>
        </p:spPr>
        <p:txBody>
          <a:bodyPr/>
          <a:lstStyle/>
          <a:p>
            <a:r>
              <a:rPr lang="en-US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52538"/>
            <a:ext cx="8472487" cy="5224462"/>
          </a:xfrm>
        </p:spPr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Inside signal handlers, because Unix I/O is </a:t>
            </a:r>
            <a:r>
              <a:rPr lang="en-US" i="1" dirty="0" err="1" smtClean="0">
                <a:solidFill>
                  <a:srgbClr val="C00000"/>
                </a:solidFill>
              </a:rPr>
              <a:t>async</a:t>
            </a:r>
            <a:r>
              <a:rPr lang="en-US" i="1" dirty="0" smtClean="0">
                <a:solidFill>
                  <a:srgbClr val="C00000"/>
                </a:solidFill>
              </a:rPr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435678"/>
            <a:ext cx="7592093" cy="762000"/>
          </a:xfrm>
        </p:spPr>
        <p:txBody>
          <a:bodyPr/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62075"/>
            <a:ext cx="8534400" cy="5191126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Functions </a:t>
            </a:r>
            <a:r>
              <a:rPr lang="en-US" dirty="0">
                <a:solidFill>
                  <a:srgbClr val="C00000"/>
                </a:solidFill>
              </a:rPr>
              <a:t>you </a:t>
            </a:r>
            <a:r>
              <a:rPr lang="en-US" dirty="0" smtClean="0">
                <a:solidFill>
                  <a:srgbClr val="C00000"/>
                </a:solidFill>
              </a:rPr>
              <a:t>should </a:t>
            </a:r>
            <a:r>
              <a:rPr lang="en-US" i="1" dirty="0" smtClean="0">
                <a:solidFill>
                  <a:srgbClr val="C00000"/>
                </a:solidFill>
              </a:rPr>
              <a:t>never</a:t>
            </a:r>
            <a:r>
              <a:rPr lang="en-US" dirty="0" smtClean="0">
                <a:solidFill>
                  <a:srgbClr val="C00000"/>
                </a:solidFill>
              </a:rPr>
              <a:t> use on binary files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Text-</a:t>
            </a:r>
            <a:r>
              <a:rPr lang="en-US" b="1" dirty="0">
                <a:solidFill>
                  <a:srgbClr val="C00000"/>
                </a:solidFill>
              </a:rPr>
              <a:t>oriented </a:t>
            </a:r>
            <a:r>
              <a:rPr lang="en-US" b="1" dirty="0" smtClean="0">
                <a:solidFill>
                  <a:srgbClr val="C00000"/>
                </a:solidFill>
              </a:rPr>
              <a:t>I/O: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such as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scanf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characters. 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the CPU talk to devices?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019" y="1362075"/>
            <a:ext cx="8482182" cy="4972050"/>
          </a:xfrm>
        </p:spPr>
        <p:txBody>
          <a:bodyPr/>
          <a:lstStyle/>
          <a:p>
            <a:r>
              <a:rPr lang="en-US" altLang="zh-CN" dirty="0"/>
              <a:t>Device controller: Hardware that enables devices to talk to the peripheral bus </a:t>
            </a:r>
            <a:endParaRPr lang="en-US" altLang="zh-CN" dirty="0" smtClean="0"/>
          </a:p>
          <a:p>
            <a:r>
              <a:rPr lang="en-US" altLang="zh-CN" dirty="0"/>
              <a:t>Host adapter: Hardware that enables the computer to talk to the peripheral </a:t>
            </a:r>
            <a:endParaRPr lang="en-US" altLang="zh-CN" dirty="0" smtClean="0"/>
          </a:p>
          <a:p>
            <a:r>
              <a:rPr lang="en-US" altLang="zh-CN" dirty="0" smtClean="0"/>
              <a:t>Bus</a:t>
            </a:r>
            <a:r>
              <a:rPr lang="en-US" altLang="zh-CN" dirty="0"/>
              <a:t>: Wires that transfer data between components inside computer </a:t>
            </a:r>
            <a:endParaRPr lang="en-US" altLang="zh-CN" dirty="0" smtClean="0"/>
          </a:p>
          <a:p>
            <a:r>
              <a:rPr lang="en-US" altLang="zh-CN" dirty="0" smtClean="0"/>
              <a:t>Device controller: </a:t>
            </a:r>
            <a:r>
              <a:rPr lang="en-US" altLang="zh-CN" dirty="0"/>
              <a:t>allows OS to specify simpler instructions to access </a:t>
            </a:r>
            <a:r>
              <a:rPr lang="en-US" altLang="zh-CN" dirty="0" smtClean="0"/>
              <a:t>data</a:t>
            </a:r>
          </a:p>
          <a:p>
            <a:r>
              <a:rPr lang="en-US" altLang="zh-CN" dirty="0"/>
              <a:t>Example: a disk </a:t>
            </a:r>
            <a:r>
              <a:rPr lang="en-US" altLang="zh-CN" dirty="0" smtClean="0"/>
              <a:t>controller</a:t>
            </a:r>
          </a:p>
          <a:p>
            <a:pPr lvl="1"/>
            <a:r>
              <a:rPr lang="en-US" altLang="zh-CN" dirty="0" smtClean="0"/>
              <a:t>Translates </a:t>
            </a:r>
            <a:r>
              <a:rPr lang="en-US" altLang="zh-CN" dirty="0"/>
              <a:t>“access sector 23” to “move head reader 1.672725272 cm from edge of platter”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Disk </a:t>
            </a:r>
            <a:r>
              <a:rPr lang="en-US" altLang="zh-CN" dirty="0"/>
              <a:t>controller “advertises” disk parameters to OS, hides internal disk </a:t>
            </a:r>
            <a:r>
              <a:rPr lang="en-US" altLang="zh-CN" dirty="0" smtClean="0"/>
              <a:t>geometry. Most </a:t>
            </a:r>
            <a:r>
              <a:rPr lang="en-US" altLang="zh-CN" dirty="0"/>
              <a:t>modern hard drives have disk controller embedded as a chip on the physical device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1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263876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en-US" altLang="zh-CN" dirty="0">
                <a:solidFill>
                  <a:srgbClr val="CC3300"/>
                </a:solidFill>
                <a:latin typeface="+mj-lt"/>
              </a:rPr>
              <a:t>I/O</a:t>
            </a:r>
            <a:r>
              <a:rPr lang="zh-CN" altLang="en-US" dirty="0" smtClean="0">
                <a:solidFill>
                  <a:srgbClr val="CC3300"/>
                </a:solidFill>
                <a:latin typeface="+mj-lt"/>
              </a:rPr>
              <a:t>子系统</a:t>
            </a:r>
            <a:endParaRPr lang="zh-CN" altLang="en-US" dirty="0">
              <a:solidFill>
                <a:srgbClr val="CC3300"/>
              </a:solidFill>
              <a:latin typeface="+mj-l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06400" y="1014412"/>
            <a:ext cx="8439150" cy="33691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49" charset="-122"/>
                <a:cs typeface="+mn-cs"/>
              </a:rPr>
              <a:t> 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各类用户的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请求需要通过某种方式传给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 2" pitchFamily="18" charset="2"/>
              </a:rPr>
              <a:t>  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最终用户：键盘、鼠标通过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操作界面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传递给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Wingdings 2" pitchFamily="18" charset="2"/>
              </a:rPr>
              <a:t>  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用户程序：通过函数（高级语言）转换为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系统调用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传递给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</a:t>
            </a:r>
            <a:endParaRPr kumimoji="0" lang="zh-CN" alt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</a:t>
            </a: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sz="22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03200" marR="0" lvl="0" indent="-203200" algn="l" defTabSz="914400" rtl="0" eaLnBrk="0" fontAlgn="base" latinLnBrk="0" hangingPunct="0">
              <a:lnSpc>
                <a:spcPct val="115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大部分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软件都属于操作系统内核态程序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，最初的</a:t>
            </a: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请求在用  户程序中提出。 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79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57200"/>
            <a:ext cx="7592093" cy="762000"/>
          </a:xfrm>
        </p:spPr>
        <p:txBody>
          <a:bodyPr/>
          <a:lstStyle/>
          <a:p>
            <a:r>
              <a:rPr lang="en-US" altLang="zh-CN" dirty="0"/>
              <a:t>I/O Hardware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081768"/>
            <a:ext cx="8442325" cy="5319032"/>
          </a:xfrm>
        </p:spPr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Incredible variety of I/O devices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Storage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Transmission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Human-interface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Common concepts – signals from I/O devices interface with computer</a:t>
            </a:r>
          </a:p>
          <a:p>
            <a:pPr lvl="1"/>
            <a:r>
              <a:rPr lang="en-US" altLang="zh-CN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Port </a:t>
            </a:r>
            <a:r>
              <a:rPr lang="en-US" altLang="zh-CN" dirty="0">
                <a:ea typeface="ＭＳ Ｐゴシック" panose="020B0600070205080204" pitchFamily="34" charset="-128"/>
              </a:rPr>
              <a:t>– connection point for device</a:t>
            </a:r>
          </a:p>
          <a:p>
            <a:pPr lvl="1"/>
            <a:r>
              <a:rPr lang="en-US" altLang="zh-CN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Bus</a:t>
            </a:r>
            <a:r>
              <a:rPr lang="en-US" altLang="zh-CN" dirty="0">
                <a:ea typeface="ＭＳ Ｐゴシック" panose="020B0600070205080204" pitchFamily="34" charset="-128"/>
              </a:rPr>
              <a:t> - daisy chain or shared direct access</a:t>
            </a:r>
          </a:p>
          <a:p>
            <a:pPr lvl="1"/>
            <a:r>
              <a:rPr lang="en-US" altLang="zh-CN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Controller</a:t>
            </a:r>
            <a:r>
              <a:rPr lang="en-US" altLang="zh-CN" dirty="0">
                <a:ea typeface="ＭＳ Ｐゴシック" panose="020B0600070205080204" pitchFamily="34" charset="-128"/>
              </a:rPr>
              <a:t> (</a:t>
            </a:r>
            <a:r>
              <a:rPr lang="en-US" altLang="zh-CN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host adapter</a:t>
            </a:r>
            <a:r>
              <a:rPr lang="en-US" altLang="zh-CN" dirty="0">
                <a:ea typeface="ＭＳ Ｐゴシック" panose="020B0600070205080204" pitchFamily="34" charset="-128"/>
              </a:rPr>
              <a:t>) – electronics that operate port, bus, device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Sometimes integrated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Sometimes separate circuit board (host adapter)</a:t>
            </a:r>
          </a:p>
          <a:p>
            <a:pPr lvl="2"/>
            <a:r>
              <a:rPr lang="en-US" altLang="zh-CN" dirty="0">
                <a:ea typeface="ＭＳ Ｐゴシック" panose="020B0600070205080204" pitchFamily="34" charset="-128"/>
              </a:rPr>
              <a:t>Contains processor, microcode, private memory, bus controller, </a:t>
            </a:r>
            <a:r>
              <a:rPr lang="en-US" altLang="zh-CN" dirty="0" err="1">
                <a:ea typeface="ＭＳ Ｐゴシック" panose="020B0600070205080204" pitchFamily="34" charset="-128"/>
              </a:rPr>
              <a:t>etc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pPr lvl="3"/>
            <a:r>
              <a:rPr lang="en-US" altLang="zh-CN" dirty="0">
                <a:ea typeface="ＭＳ Ｐゴシック" panose="020B0600070205080204" pitchFamily="34" charset="-128"/>
              </a:rPr>
              <a:t>Some talk to per-device controller with bus controller, microcode, memory, </a:t>
            </a:r>
            <a:r>
              <a:rPr lang="en-US" altLang="zh-CN" dirty="0" err="1">
                <a:ea typeface="ＭＳ Ｐゴシック" panose="020B0600070205080204" pitchFamily="34" charset="-128"/>
              </a:rPr>
              <a:t>etc</a:t>
            </a:r>
            <a:endParaRPr lang="en-US" altLang="zh-CN" dirty="0">
              <a:ea typeface="ＭＳ Ｐゴシック" panose="020B0600070205080204" pitchFamily="34" charset="-128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Hardware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I/O instructions control devices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Devices usually have </a:t>
            </a:r>
            <a:r>
              <a:rPr lang="en-US" altLang="zh-CN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registers</a:t>
            </a:r>
            <a:r>
              <a:rPr lang="en-US" altLang="zh-CN" dirty="0">
                <a:ea typeface="ＭＳ Ｐゴシック" panose="020B0600070205080204" pitchFamily="34" charset="-128"/>
              </a:rPr>
              <a:t> where device driver places commands, addresses, and data to write, or read data from registers after command execution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Data-in register, data-out register, status register, control register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Typically 1-4 bytes, or FIFO buffer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Devices have addresses, used by 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Direct I/O instructions</a:t>
            </a:r>
          </a:p>
          <a:p>
            <a:pPr lvl="1"/>
            <a:r>
              <a:rPr lang="en-US" altLang="zh-CN" b="1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Memory-mapped I/O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Device data and command registers mapped to processor address space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Especially for large address spaces (graphics)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Types of I/O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smtClean="0"/>
              <a:t>Programmed I/O(</a:t>
            </a:r>
            <a:r>
              <a:rPr lang="en-US" altLang="zh-CN" dirty="0" smtClean="0"/>
              <a:t>Polling)</a:t>
            </a:r>
            <a:r>
              <a:rPr lang="en-GB" altLang="zh-CN" dirty="0" smtClean="0"/>
              <a:t>: </a:t>
            </a:r>
            <a:r>
              <a:rPr lang="en-GB" altLang="zh-CN" dirty="0"/>
              <a:t>continuous attention of the processor is </a:t>
            </a:r>
            <a:r>
              <a:rPr lang="en-GB" altLang="zh-CN" dirty="0" smtClean="0"/>
              <a:t>required</a:t>
            </a:r>
          </a:p>
          <a:p>
            <a:pPr lvl="1"/>
            <a:r>
              <a:rPr lang="zh-CN" altLang="en-US" dirty="0" smtClean="0"/>
              <a:t>无条件传统方式</a:t>
            </a:r>
            <a:endParaRPr lang="en-US" altLang="zh-CN" dirty="0" smtClean="0"/>
          </a:p>
          <a:p>
            <a:pPr lvl="1"/>
            <a:r>
              <a:rPr lang="zh-CN" altLang="en-US" dirty="0"/>
              <a:t>查询方式</a:t>
            </a:r>
            <a:endParaRPr lang="en-GB" altLang="zh-CN" dirty="0" smtClean="0"/>
          </a:p>
          <a:p>
            <a:endParaRPr lang="en-GB" altLang="zh-CN" dirty="0"/>
          </a:p>
          <a:p>
            <a:r>
              <a:rPr lang="en-GB" altLang="zh-CN" dirty="0"/>
              <a:t>Interrupt driven I/O: processor launches I/O and can continue until </a:t>
            </a:r>
            <a:r>
              <a:rPr lang="en-GB" altLang="zh-CN" dirty="0" smtClean="0"/>
              <a:t>interrupted</a:t>
            </a:r>
          </a:p>
          <a:p>
            <a:endParaRPr lang="en-GB" altLang="zh-CN" dirty="0"/>
          </a:p>
          <a:p>
            <a:r>
              <a:rPr lang="en-GB" altLang="zh-CN" dirty="0"/>
              <a:t>Direct memory </a:t>
            </a:r>
            <a:r>
              <a:rPr lang="en-GB" altLang="zh-CN" dirty="0" smtClean="0"/>
              <a:t>access</a:t>
            </a:r>
            <a:r>
              <a:rPr lang="en-US" altLang="zh-CN" dirty="0" smtClean="0"/>
              <a:t>(DMA</a:t>
            </a:r>
            <a:r>
              <a:rPr lang="en-US" altLang="zh-CN" dirty="0"/>
              <a:t>)</a:t>
            </a:r>
            <a:r>
              <a:rPr lang="en-GB" altLang="zh-CN" dirty="0" smtClean="0"/>
              <a:t>: </a:t>
            </a:r>
            <a:r>
              <a:rPr lang="en-GB" altLang="zh-CN" dirty="0"/>
              <a:t>the </a:t>
            </a:r>
            <a:r>
              <a:rPr lang="en-GB" altLang="zh-CN" dirty="0" err="1"/>
              <a:t>dma</a:t>
            </a:r>
            <a:r>
              <a:rPr lang="en-GB" altLang="zh-CN" dirty="0"/>
              <a:t> module governs the exchange of data between the I/O unit and the main memory</a:t>
            </a:r>
          </a:p>
        </p:txBody>
      </p:sp>
    </p:spTree>
    <p:extLst>
      <p:ext uri="{BB962C8B-B14F-4D97-AF65-F5344CB8AC3E}">
        <p14:creationId xmlns:p14="http://schemas.microsoft.com/office/powerpoint/2010/main" val="28967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查询方式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06105"/>
              </p:ext>
            </p:extLst>
          </p:nvPr>
        </p:nvGraphicFramePr>
        <p:xfrm>
          <a:off x="152400" y="2674937"/>
          <a:ext cx="7848600" cy="372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VISIO" r:id="rId3" imgW="4492800" imgH="2132640" progId="Visio.Drawing.11">
                  <p:embed/>
                </p:oleObj>
              </mc:Choice>
              <mc:Fallback>
                <p:oleObj name="VISIO" r:id="rId3" imgW="4492800" imgH="2132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674937"/>
                        <a:ext cx="7848600" cy="372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6_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2"/>
          <a:stretch>
            <a:fillRect/>
          </a:stretch>
        </p:blipFill>
        <p:spPr bwMode="auto">
          <a:xfrm>
            <a:off x="5410200" y="304800"/>
            <a:ext cx="3705386" cy="2569068"/>
          </a:xfrm>
          <a:prstGeom prst="rect">
            <a:avLst/>
          </a:prstGeom>
          <a:noFill/>
          <a:ln w="9525">
            <a:solidFill>
              <a:srgbClr val="4040F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263876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zh-CN" altLang="en-US">
                <a:solidFill>
                  <a:srgbClr val="CC3300"/>
                </a:solidFill>
                <a:latin typeface="+mj-lt"/>
              </a:rPr>
              <a:t>程序查询（</a:t>
            </a:r>
            <a:r>
              <a:rPr lang="en-US" altLang="zh-CN">
                <a:solidFill>
                  <a:srgbClr val="CC3300"/>
                </a:solidFill>
                <a:latin typeface="+mj-lt"/>
              </a:rPr>
              <a:t>Polling</a:t>
            </a:r>
            <a:r>
              <a:rPr lang="zh-CN" altLang="en-US">
                <a:solidFill>
                  <a:srgbClr val="CC3300"/>
                </a:solidFill>
                <a:latin typeface="+mj-lt"/>
              </a:rPr>
              <a:t>）方式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49250" y="776288"/>
            <a:ext cx="8191500" cy="184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5000"/>
              </a:spcBef>
              <a:defRPr/>
            </a:pPr>
            <a:r>
              <a:rPr lang="en-US" altLang="zh-CN" sz="21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设备（包括设备控制器）将自己的状态放到</a:t>
            </a:r>
            <a:r>
              <a:rPr lang="zh-CN" altLang="en-US" sz="2100" kern="0" smtClea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状态寄存器</a:t>
            </a:r>
            <a:r>
              <a:rPr lang="zh-CN" altLang="en-US" sz="21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 </a:t>
            </a:r>
          </a:p>
          <a:p>
            <a:pPr lvl="1">
              <a:spcBef>
                <a:spcPct val="15000"/>
              </a:spcBef>
              <a:defRPr/>
            </a:pPr>
            <a:r>
              <a:rPr lang="zh-CN" altLang="en-US" sz="2100" kern="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打印缺纸、打印机忙、未就绪等都是状态</a:t>
            </a:r>
          </a:p>
          <a:p>
            <a:pPr>
              <a:spcBef>
                <a:spcPct val="15000"/>
              </a:spcBef>
              <a:defRPr/>
            </a:pPr>
            <a:r>
              <a:rPr lang="en-US" altLang="zh-CN" sz="21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100" kern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阶段性地查询状态寄存器中的特定状态，以决定下一步动作</a:t>
            </a:r>
          </a:p>
          <a:p>
            <a:pPr lvl="1">
              <a:spcBef>
                <a:spcPct val="15000"/>
              </a:spcBef>
              <a:defRPr/>
            </a:pPr>
            <a:r>
              <a:rPr lang="zh-CN" altLang="en-US" sz="2100" kern="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如：未</a:t>
            </a:r>
            <a:r>
              <a:rPr lang="zh-CN" altLang="en-US" sz="2100" kern="0" smtClea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“就绪”</a:t>
            </a:r>
            <a:r>
              <a:rPr lang="zh-CN" altLang="en-US" sz="2100" kern="0" smtClea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时，则一直</a:t>
            </a:r>
            <a:r>
              <a:rPr lang="zh-CN" altLang="en-US" sz="2100" kern="0" smtClea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“等待”</a:t>
            </a:r>
          </a:p>
          <a:p>
            <a:pPr>
              <a:spcBef>
                <a:spcPct val="15000"/>
              </a:spcBef>
              <a:defRPr/>
            </a:pPr>
            <a:r>
              <a:rPr lang="zh-CN" altLang="en-US" sz="2100" kern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100" kern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sys_write</a:t>
            </a:r>
            <a:r>
              <a:rPr lang="zh-CN" altLang="en-US" sz="2100" kern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进行字符串打印的程序段大致过程如下： </a:t>
            </a:r>
            <a:endParaRPr lang="zh-CN" altLang="en-US" sz="2100" kern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7488" y="2716213"/>
            <a:ext cx="8574087" cy="2449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copy_string_to_kernel ( strbuf, kernelbuf, n);  // </a:t>
            </a:r>
            <a:r>
              <a:rPr lang="zh-CN" altLang="en-US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将字符串复制到内核缓冲区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for (i=0; i &lt; n; i++) {		             // </a:t>
            </a:r>
            <a:r>
              <a:rPr lang="zh-CN" altLang="en-US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对于每个打印字符循环执行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while ( printer_status != READY);  	// </a:t>
            </a:r>
            <a:r>
              <a:rPr lang="zh-CN" altLang="en-US" sz="1800" ker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等待直到打印机状态为“就绪”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altLang="zh-CN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printer_data_port=kernelbuf[i];  	// </a:t>
            </a:r>
            <a:r>
              <a:rPr lang="zh-CN" altLang="en-US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向数据端口输出一个字符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  *</a:t>
            </a:r>
            <a:r>
              <a:rPr lang="en-US" altLang="zh-CN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printer_control_port=START;	             // </a:t>
            </a:r>
            <a:r>
              <a:rPr lang="zh-CN" altLang="en-US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发送“启动打印”命令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return_to_user ( );  		             // </a:t>
            </a:r>
            <a:r>
              <a:rPr lang="zh-CN" altLang="en-US" sz="1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返回用户态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0350" y="5297488"/>
            <a:ext cx="7475538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100" ker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如何判断“就绪”？如何“等待”？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46063" y="5734050"/>
            <a:ext cx="7794625" cy="8540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读取状态寄存器，判断特定位（</a:t>
            </a:r>
            <a:r>
              <a:rPr lang="en-US" altLang="zh-CN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就绪；</a:t>
            </a:r>
            <a:r>
              <a:rPr lang="en-US" altLang="zh-CN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0-</a:t>
            </a:r>
            <a:r>
              <a:rPr lang="zh-CN" altLang="en-US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未就绪）是否为</a:t>
            </a:r>
            <a:r>
              <a:rPr lang="en-US" altLang="zh-CN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等待：读状态、判断是否为</a:t>
            </a:r>
            <a:r>
              <a:rPr lang="en-US" altLang="zh-CN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；不是，则继续读状态、判断、</a:t>
            </a:r>
            <a:r>
              <a:rPr lang="en-US" altLang="zh-CN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…….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652463" y="4106863"/>
            <a:ext cx="2017712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88975" y="4443413"/>
            <a:ext cx="2322513" cy="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9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71438" y="993775"/>
            <a:ext cx="8955087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功能：打印</a:t>
            </a:r>
            <a:r>
              <a:rPr kumimoji="1" lang="en-US" altLang="zh-CN" sz="2000" kern="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AL</a:t>
            </a:r>
            <a:r>
              <a:rPr kumimoji="1" lang="zh-CN" altLang="en-US" sz="2000" kern="0" dirty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寄存器中的</a:t>
            </a:r>
            <a:r>
              <a:rPr kumimoji="1" lang="zh-CN" altLang="en-US" sz="2000" kern="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字符。</a:t>
            </a:r>
            <a:endParaRPr kumimoji="1" lang="zh-CN" altLang="en-US" sz="2000" kern="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88925" algn="just" eaLnBrk="1" fontAlgn="auto" hangingPunct="1">
              <a:lnSpc>
                <a:spcPct val="105000"/>
              </a:lnSpc>
              <a:spcBef>
                <a:spcPct val="3000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PRINT	PROC	NEAR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PUSH	AX              ; 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保留用到的寄存器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PUSH	DX	       ; 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保留用到的寄存器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MOV 	DX, 378H   ; 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数据锁存器口地址送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DX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OUT 	DX, AL	       ; </a:t>
            </a:r>
            <a:r>
              <a:rPr kumimoji="1" lang="zh-CN" altLang="en-US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输出要打印的字符到数据锁存器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MOV     DX, 379H   ; 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状态寄存器口地址送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DX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en-US" altLang="zh-CN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WAIT:	IN	AL, DX        ; </a:t>
            </a:r>
            <a:r>
              <a:rPr kumimoji="1" lang="zh-CN" altLang="en-US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读打印机状态位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TEST 	AL, 80H      ; </a:t>
            </a:r>
            <a:r>
              <a:rPr kumimoji="1" lang="zh-CN" altLang="en-US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检查忙位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JE	WAIT	        ; </a:t>
            </a:r>
            <a:r>
              <a:rPr kumimoji="1" lang="zh-CN" altLang="en-US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等待直到打印机不忙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MOV     DX, 37AH  ; 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命令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寄存器口地址送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DX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MOV  	AL, 0DH      ; 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置选通位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kumimoji="1" lang="zh-CN" altLang="en-US" sz="2000" kern="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（表示启动打印）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OUT	DX, AL	        ;</a:t>
            </a:r>
            <a:r>
              <a:rPr kumimoji="1" lang="zh-CN" altLang="en-US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使命令寄存器中选通位置</a:t>
            </a:r>
            <a:r>
              <a:rPr kumimoji="1" lang="en-US" altLang="zh-CN" sz="2000" kern="0" dirty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kumimoji="1" lang="zh-CN" altLang="en-US" sz="2000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POP	DX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POP	AX              ; </a:t>
            </a: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恢复寄存器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zh-CN" altLang="en-US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RET</a:t>
            </a:r>
          </a:p>
          <a:p>
            <a:pPr indent="288925" algn="just" eaLnBrk="1" fontAlgn="auto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r>
              <a:rPr kumimoji="1" lang="en-US" altLang="zh-CN" sz="20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PRINT	ENDP</a:t>
            </a:r>
          </a:p>
          <a:p>
            <a:pPr indent="288925" eaLnBrk="1" fontAlgn="auto" hangingPunct="1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  <a:defRPr/>
            </a:pPr>
            <a:endParaRPr kumimoji="1" lang="zh-CN" altLang="en-US" sz="2000" kern="0" dirty="0">
              <a:solidFill>
                <a:sysClr val="windowText" lastClr="000000"/>
              </a:solidFill>
              <a:latin typeface="Times New Roman" pitchFamily="18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057400" y="252412"/>
            <a:ext cx="6951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D1390F"/>
                </a:solidFill>
                <a:latin typeface="Times New Roman" pitchFamily="18" charset="0"/>
                <a:ea typeface="黑体" pitchFamily="49" charset="-122"/>
              </a:rPr>
              <a:t>    打印输出标准子程序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41725" y="6122987"/>
            <a:ext cx="48339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回顾：过程</a:t>
            </a:r>
            <a:r>
              <a:rPr lang="en-US" altLang="zh-CN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kern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子程序中的开始总是先要保护现场，最后总是要恢复现场！</a:t>
            </a:r>
            <a:endParaRPr lang="en-US" altLang="zh-CN" sz="2000" kern="0">
              <a:solidFill>
                <a:srgbClr val="063DE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1582738" y="3532187"/>
            <a:ext cx="363537" cy="668338"/>
            <a:chOff x="997" y="1947"/>
            <a:chExt cx="274" cy="421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1015" y="2350"/>
              <a:ext cx="256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005" y="1967"/>
              <a:ext cx="0" cy="40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997" y="1947"/>
              <a:ext cx="228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2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63750" y="228600"/>
            <a:ext cx="5708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kern="1200" dirty="0">
                <a:solidFill>
                  <a:srgbClr val="D1390F"/>
                </a:solidFill>
                <a:latin typeface="Times New Roman" pitchFamily="18" charset="0"/>
                <a:ea typeface="黑体" pitchFamily="49" charset="-122"/>
                <a:cs typeface="+mn-cs"/>
              </a:rPr>
              <a:t>程序查询</a:t>
            </a:r>
            <a:r>
              <a:rPr kumimoji="1" lang="en-US" altLang="zh-CN" kern="1200" dirty="0">
                <a:solidFill>
                  <a:srgbClr val="D1390F"/>
                </a:solidFill>
                <a:latin typeface="Times New Roman" pitchFamily="18" charset="0"/>
                <a:ea typeface="黑体" pitchFamily="49" charset="-122"/>
                <a:cs typeface="+mn-cs"/>
              </a:rPr>
              <a:t>I/O</a:t>
            </a:r>
            <a:r>
              <a:rPr kumimoji="1" lang="zh-CN" altLang="en-US" kern="1200" dirty="0">
                <a:solidFill>
                  <a:srgbClr val="D1390F"/>
                </a:solidFill>
                <a:latin typeface="Times New Roman" pitchFamily="18" charset="0"/>
                <a:ea typeface="黑体" pitchFamily="49" charset="-122"/>
                <a:cs typeface="+mn-cs"/>
              </a:rPr>
              <a:t>方式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57150" y="4783138"/>
            <a:ext cx="8943975" cy="1865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特点：</a:t>
            </a:r>
          </a:p>
          <a:p>
            <a:pPr marL="742950" lvl="1" indent="-285750">
              <a:lnSpc>
                <a:spcPct val="9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简单、易控制、外围接口控制逻辑少；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与外设串行工作，效率低、速度慢，适合于慢速设备</a:t>
            </a:r>
          </a:p>
          <a:p>
            <a:pPr marL="742950" lvl="1" indent="-285750">
              <a:lnSpc>
                <a:spcPct val="90000"/>
              </a:lnSpc>
            </a:pP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查询开销极大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 (CPU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完全在等待“外设完成”）</a:t>
            </a:r>
          </a:p>
          <a:p>
            <a:pPr marL="342900" indent="-342900">
              <a:spcBef>
                <a:spcPct val="30000"/>
              </a:spcBef>
            </a:pPr>
            <a:r>
              <a:rPr lang="zh-CN" altLang="en-US" sz="20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工作方式：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完全串行或部分串行，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的时间为</a:t>
            </a:r>
            <a:r>
              <a:rPr lang="en-US" altLang="zh-CN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服务！</a:t>
            </a:r>
            <a:endParaRPr lang="zh-CN" altLang="en-US" sz="2000">
              <a:solidFill>
                <a:srgbClr val="3333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258763" y="1431925"/>
            <a:ext cx="6450012" cy="2714625"/>
            <a:chOff x="922" y="1889"/>
            <a:chExt cx="3870" cy="2078"/>
          </a:xfrm>
        </p:grpSpPr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1431" y="2786"/>
              <a:ext cx="374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1799" y="2168"/>
              <a:ext cx="0" cy="6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945" y="2028"/>
              <a:ext cx="54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kern="0">
                  <a:solidFill>
                    <a:srgbClr val="0066FF"/>
                  </a:solidFill>
                  <a:latin typeface="Times New Roman" pitchFamily="18" charset="0"/>
                  <a:ea typeface="黑体" pitchFamily="49" charset="-122"/>
                </a:rPr>
                <a:t>外设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22" y="2655"/>
              <a:ext cx="542" cy="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b="0" kern="0">
                  <a:solidFill>
                    <a:srgbClr val="FC0128"/>
                  </a:solidFill>
                </a:rPr>
                <a:t>CPU</a:t>
              </a: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V="1">
              <a:off x="1796" y="2160"/>
              <a:ext cx="889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2689" y="2168"/>
              <a:ext cx="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2689" y="2804"/>
              <a:ext cx="787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3464" y="2188"/>
              <a:ext cx="0" cy="6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 flipV="1">
              <a:off x="3469" y="2180"/>
              <a:ext cx="847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314" y="2188"/>
              <a:ext cx="0" cy="6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4326" y="2810"/>
              <a:ext cx="466" cy="0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1618" y="2851"/>
              <a:ext cx="313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900" kern="0">
                  <a:solidFill>
                    <a:sysClr val="windowText" lastClr="000000"/>
                  </a:solidFill>
                  <a:latin typeface="Times New Roman" pitchFamily="18" charset="0"/>
                  <a:ea typeface="黑体" pitchFamily="49" charset="-122"/>
                </a:rPr>
                <a:t>启动</a:t>
              </a:r>
            </a:p>
          </p:txBody>
        </p:sp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1965" y="2563"/>
              <a:ext cx="539" cy="336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119" y="45"/>
                </a:cxn>
                <a:cxn ang="0">
                  <a:pos x="305" y="3"/>
                </a:cxn>
                <a:cxn ang="0">
                  <a:pos x="441" y="62"/>
                </a:cxn>
                <a:cxn ang="0">
                  <a:pos x="491" y="198"/>
                </a:cxn>
                <a:cxn ang="0">
                  <a:pos x="466" y="308"/>
                </a:cxn>
                <a:cxn ang="0">
                  <a:pos x="314" y="350"/>
                </a:cxn>
                <a:cxn ang="0">
                  <a:pos x="229" y="325"/>
                </a:cxn>
              </a:cxnLst>
              <a:rect l="0" t="0" r="r" b="b"/>
              <a:pathLst>
                <a:path w="496" h="353">
                  <a:moveTo>
                    <a:pt x="0" y="172"/>
                  </a:moveTo>
                  <a:cubicBezTo>
                    <a:pt x="34" y="122"/>
                    <a:pt x="68" y="73"/>
                    <a:pt x="119" y="45"/>
                  </a:cubicBezTo>
                  <a:cubicBezTo>
                    <a:pt x="170" y="17"/>
                    <a:pt x="251" y="0"/>
                    <a:pt x="305" y="3"/>
                  </a:cubicBezTo>
                  <a:cubicBezTo>
                    <a:pt x="359" y="6"/>
                    <a:pt x="410" y="30"/>
                    <a:pt x="441" y="62"/>
                  </a:cubicBezTo>
                  <a:cubicBezTo>
                    <a:pt x="472" y="94"/>
                    <a:pt x="487" y="157"/>
                    <a:pt x="491" y="198"/>
                  </a:cubicBezTo>
                  <a:cubicBezTo>
                    <a:pt x="495" y="239"/>
                    <a:pt x="496" y="283"/>
                    <a:pt x="466" y="308"/>
                  </a:cubicBezTo>
                  <a:cubicBezTo>
                    <a:pt x="436" y="333"/>
                    <a:pt x="353" y="347"/>
                    <a:pt x="314" y="350"/>
                  </a:cubicBezTo>
                  <a:cubicBezTo>
                    <a:pt x="275" y="353"/>
                    <a:pt x="252" y="339"/>
                    <a:pt x="229" y="325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991" y="3024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200" kern="0">
                  <a:solidFill>
                    <a:srgbClr val="CC3300"/>
                  </a:solidFill>
                  <a:latin typeface="Times New Roman" pitchFamily="18" charset="0"/>
                  <a:ea typeface="黑体" pitchFamily="49" charset="-122"/>
                </a:rPr>
                <a:t>探询</a:t>
              </a: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541" y="2851"/>
              <a:ext cx="288" cy="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900" kern="0">
                  <a:solidFill>
                    <a:sysClr val="windowText" lastClr="000000"/>
                  </a:solidFill>
                  <a:latin typeface="Times New Roman" pitchFamily="18" charset="0"/>
                  <a:ea typeface="黑体" pitchFamily="49" charset="-122"/>
                </a:rPr>
                <a:t>完成</a:t>
              </a: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3290" y="2858"/>
              <a:ext cx="313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900" kern="0">
                  <a:solidFill>
                    <a:sysClr val="windowText" lastClr="000000"/>
                  </a:solidFill>
                  <a:latin typeface="Times New Roman" pitchFamily="18" charset="0"/>
                  <a:ea typeface="黑体" pitchFamily="49" charset="-122"/>
                </a:rPr>
                <a:t>启动</a:t>
              </a:r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3637" y="2568"/>
              <a:ext cx="539" cy="336"/>
            </a:xfrm>
            <a:custGeom>
              <a:avLst/>
              <a:gdLst/>
              <a:ahLst/>
              <a:cxnLst>
                <a:cxn ang="0">
                  <a:pos x="0" y="172"/>
                </a:cxn>
                <a:cxn ang="0">
                  <a:pos x="119" y="45"/>
                </a:cxn>
                <a:cxn ang="0">
                  <a:pos x="305" y="3"/>
                </a:cxn>
                <a:cxn ang="0">
                  <a:pos x="441" y="62"/>
                </a:cxn>
                <a:cxn ang="0">
                  <a:pos x="491" y="198"/>
                </a:cxn>
                <a:cxn ang="0">
                  <a:pos x="466" y="308"/>
                </a:cxn>
                <a:cxn ang="0">
                  <a:pos x="314" y="350"/>
                </a:cxn>
                <a:cxn ang="0">
                  <a:pos x="229" y="325"/>
                </a:cxn>
              </a:cxnLst>
              <a:rect l="0" t="0" r="r" b="b"/>
              <a:pathLst>
                <a:path w="496" h="353">
                  <a:moveTo>
                    <a:pt x="0" y="172"/>
                  </a:moveTo>
                  <a:cubicBezTo>
                    <a:pt x="34" y="122"/>
                    <a:pt x="68" y="73"/>
                    <a:pt x="119" y="45"/>
                  </a:cubicBezTo>
                  <a:cubicBezTo>
                    <a:pt x="170" y="17"/>
                    <a:pt x="251" y="0"/>
                    <a:pt x="305" y="3"/>
                  </a:cubicBezTo>
                  <a:cubicBezTo>
                    <a:pt x="359" y="6"/>
                    <a:pt x="410" y="30"/>
                    <a:pt x="441" y="62"/>
                  </a:cubicBezTo>
                  <a:cubicBezTo>
                    <a:pt x="472" y="94"/>
                    <a:pt x="487" y="157"/>
                    <a:pt x="491" y="198"/>
                  </a:cubicBezTo>
                  <a:cubicBezTo>
                    <a:pt x="495" y="239"/>
                    <a:pt x="496" y="283"/>
                    <a:pt x="466" y="308"/>
                  </a:cubicBezTo>
                  <a:cubicBezTo>
                    <a:pt x="436" y="333"/>
                    <a:pt x="353" y="347"/>
                    <a:pt x="314" y="350"/>
                  </a:cubicBezTo>
                  <a:cubicBezTo>
                    <a:pt x="275" y="353"/>
                    <a:pt x="252" y="339"/>
                    <a:pt x="229" y="325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663" y="3030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200" kern="0">
                  <a:solidFill>
                    <a:srgbClr val="CC3300"/>
                  </a:solidFill>
                  <a:latin typeface="Times New Roman" pitchFamily="18" charset="0"/>
                  <a:ea typeface="黑体" pitchFamily="49" charset="-122"/>
                </a:rPr>
                <a:t>探询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4213" y="2858"/>
              <a:ext cx="288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900" kern="0">
                  <a:solidFill>
                    <a:sysClr val="windowText" lastClr="000000"/>
                  </a:solidFill>
                  <a:latin typeface="Times New Roman" pitchFamily="18" charset="0"/>
                  <a:ea typeface="黑体" pitchFamily="49" charset="-122"/>
                </a:rPr>
                <a:t>完成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195" y="3640"/>
              <a:ext cx="11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>
                  <a:solidFill>
                    <a:srgbClr val="008000"/>
                  </a:solidFill>
                </a:rPr>
                <a:t>“</a:t>
              </a:r>
              <a:r>
                <a:rPr kumimoji="1" lang="zh-CN" altLang="en-US" sz="2200" kern="0">
                  <a:solidFill>
                    <a:srgbClr val="CC3300"/>
                  </a:solidFill>
                  <a:latin typeface="Times New Roman" pitchFamily="18" charset="0"/>
                  <a:ea typeface="黑体" pitchFamily="49" charset="-122"/>
                </a:rPr>
                <a:t>踏步</a:t>
              </a:r>
              <a:r>
                <a:rPr kumimoji="1" lang="zh-CN" altLang="en-US" sz="2200" kern="0">
                  <a:solidFill>
                    <a:srgbClr val="CC3300"/>
                  </a:solidFill>
                  <a:latin typeface="黑体"/>
                  <a:ea typeface="黑体" pitchFamily="49" charset="-122"/>
                </a:rPr>
                <a:t>”</a:t>
              </a:r>
              <a:r>
                <a:rPr kumimoji="1" lang="zh-CN" altLang="en-US" sz="2200" kern="0">
                  <a:solidFill>
                    <a:srgbClr val="CC3300"/>
                  </a:solidFill>
                  <a:latin typeface="Times New Roman" pitchFamily="18" charset="0"/>
                  <a:ea typeface="黑体" pitchFamily="49" charset="-122"/>
                </a:rPr>
                <a:t>现象</a:t>
              </a:r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 flipV="1">
              <a:off x="1991" y="3388"/>
              <a:ext cx="135" cy="2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 flipV="1">
              <a:off x="2262" y="3380"/>
              <a:ext cx="1448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1957" y="1889"/>
              <a:ext cx="66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900" kern="0">
                  <a:solidFill>
                    <a:sysClr val="windowText" lastClr="000000"/>
                  </a:solidFill>
                  <a:latin typeface="Times New Roman" pitchFamily="18" charset="0"/>
                  <a:ea typeface="黑体" pitchFamily="49" charset="-122"/>
                </a:rPr>
                <a:t>工作</a:t>
              </a: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3678" y="1908"/>
              <a:ext cx="669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1900" kern="0">
                  <a:solidFill>
                    <a:sysClr val="windowText" lastClr="000000"/>
                  </a:solidFill>
                  <a:latin typeface="Times New Roman" pitchFamily="18" charset="0"/>
                  <a:ea typeface="黑体" pitchFamily="49" charset="-122"/>
                </a:rPr>
                <a:t>工作</a:t>
              </a:r>
            </a:p>
          </p:txBody>
        </p:sp>
      </p:grp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3565525" y="4360863"/>
            <a:ext cx="5392738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D1390F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zh-CN" altLang="en-US" sz="2000" kern="0">
                <a:solidFill>
                  <a:srgbClr val="D1390F"/>
                </a:solidFill>
                <a:ea typeface="微软雅黑" pitchFamily="34" charset="-122"/>
              </a:rPr>
              <a:t>探询</a:t>
            </a:r>
            <a:r>
              <a:rPr lang="zh-CN" altLang="en-US" sz="2000" kern="0">
                <a:solidFill>
                  <a:srgbClr val="D1390F"/>
                </a:solidFill>
                <a:latin typeface="微软雅黑"/>
                <a:ea typeface="微软雅黑" pitchFamily="34" charset="-122"/>
              </a:rPr>
              <a:t>”</a:t>
            </a:r>
            <a:r>
              <a:rPr lang="zh-CN" altLang="en-US" sz="2000" kern="0">
                <a:solidFill>
                  <a:srgbClr val="D1390F"/>
                </a:solidFill>
                <a:ea typeface="微软雅黑" pitchFamily="34" charset="-122"/>
              </a:rPr>
              <a:t>期间，可一直不断查询（</a:t>
            </a:r>
            <a:r>
              <a:rPr lang="zh-CN" altLang="en-US" sz="2000" kern="0">
                <a:solidFill>
                  <a:srgbClr val="FC0128"/>
                </a:solidFill>
                <a:ea typeface="微软雅黑" pitchFamily="34" charset="-122"/>
              </a:rPr>
              <a:t>独占查询</a:t>
            </a:r>
            <a:r>
              <a:rPr lang="zh-CN" altLang="en-US" sz="2000" kern="0">
                <a:solidFill>
                  <a:srgbClr val="D1390F"/>
                </a:solidFill>
                <a:ea typeface="微软雅黑" pitchFamily="34" charset="-122"/>
              </a:rPr>
              <a:t>），也可</a:t>
            </a:r>
            <a:r>
              <a:rPr lang="zh-CN" altLang="en-US" sz="2000" kern="0">
                <a:solidFill>
                  <a:srgbClr val="FC0128"/>
                </a:solidFill>
                <a:ea typeface="微软雅黑" pitchFamily="34" charset="-122"/>
              </a:rPr>
              <a:t>定时查询</a:t>
            </a:r>
            <a:r>
              <a:rPr lang="zh-CN" altLang="en-US" sz="2000" kern="0">
                <a:solidFill>
                  <a:srgbClr val="D1390F"/>
                </a:solidFill>
                <a:ea typeface="微软雅黑" pitchFamily="34" charset="-122"/>
              </a:rPr>
              <a:t>（需保证数据不丢失！）。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4738688" y="3336925"/>
            <a:ext cx="36433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000" ker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此时，</a:t>
            </a:r>
            <a:r>
              <a:rPr lang="en-US" altLang="zh-CN" sz="2000" ker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ker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处于停止状态吗？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164013" y="3644900"/>
            <a:ext cx="4641850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kern="0" dirty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不是！只是不断执行 “ </a:t>
            </a:r>
            <a:r>
              <a:rPr lang="en-US" altLang="zh-CN" sz="2000" kern="0" dirty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IN-TEST-JE” 3</a:t>
            </a:r>
            <a:r>
              <a:rPr lang="zh-CN" altLang="en-US" sz="2000" kern="0" dirty="0">
                <a:solidFill>
                  <a:srgbClr val="063DE8"/>
                </a:solidFill>
                <a:latin typeface="微软雅黑" pitchFamily="34" charset="-122"/>
                <a:ea typeface="微软雅黑" pitchFamily="34" charset="-122"/>
              </a:rPr>
              <a:t>条指令，称为“忙等待”！</a:t>
            </a: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695325" y="990600"/>
            <a:ext cx="38496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200" ker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sys_write</a:t>
            </a:r>
            <a:r>
              <a:rPr kumimoji="1" lang="zh-CN" altLang="en-US" sz="2200" kern="0">
                <a:solidFill>
                  <a:srgbClr val="FC0128"/>
                </a:solidFill>
                <a:latin typeface="微软雅黑" pitchFamily="34" charset="-122"/>
                <a:ea typeface="微软雅黑" pitchFamily="34" charset="-122"/>
              </a:rPr>
              <a:t>系统调用服务例程</a:t>
            </a:r>
          </a:p>
        </p:txBody>
      </p:sp>
    </p:spTree>
    <p:extLst>
      <p:ext uri="{BB962C8B-B14F-4D97-AF65-F5344CB8AC3E}">
        <p14:creationId xmlns:p14="http://schemas.microsoft.com/office/powerpoint/2010/main" val="27945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中断方式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408856"/>
              </p:ext>
            </p:extLst>
          </p:nvPr>
        </p:nvGraphicFramePr>
        <p:xfrm>
          <a:off x="914400" y="1600200"/>
          <a:ext cx="7443669" cy="4249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3" imgW="3340800" imgH="1908360" progId="Visio.Drawing.11">
                  <p:embed/>
                </p:oleObj>
              </mc:Choice>
              <mc:Fallback>
                <p:oleObj name="VISIO" r:id="rId3" imgW="3340800" imgH="1908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443669" cy="4249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6_50y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" y="3564718"/>
            <a:ext cx="5667375" cy="32829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DMA</a:t>
            </a:r>
            <a:r>
              <a:rPr lang="zh-CN" altLang="en-US" dirty="0" smtClean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188504"/>
              </p:ext>
            </p:extLst>
          </p:nvPr>
        </p:nvGraphicFramePr>
        <p:xfrm>
          <a:off x="357018" y="1524000"/>
          <a:ext cx="8452837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VISIO" r:id="rId3" imgW="4492800" imgH="2268360" progId="Visio.Drawing.11">
                  <p:embed/>
                </p:oleObj>
              </mc:Choice>
              <mc:Fallback>
                <p:oleObj name="VISIO" r:id="rId3" imgW="4492800" imgH="2268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18" y="1524000"/>
                        <a:ext cx="8452837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2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331170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zh-CN" altLang="en-US">
                <a:solidFill>
                  <a:srgbClr val="CC3300"/>
                </a:solidFill>
                <a:latin typeface="+mj-lt"/>
              </a:rPr>
              <a:t>用户程序、</a:t>
            </a:r>
            <a:r>
              <a:rPr lang="en-US" altLang="zh-CN">
                <a:solidFill>
                  <a:srgbClr val="CC3300"/>
                </a:solidFill>
                <a:latin typeface="+mj-lt"/>
              </a:rPr>
              <a:t>C</a:t>
            </a:r>
            <a:r>
              <a:rPr lang="zh-CN" altLang="en-US">
                <a:solidFill>
                  <a:srgbClr val="CC3300"/>
                </a:solidFill>
                <a:latin typeface="+mj-lt"/>
              </a:rPr>
              <a:t>函数和内核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88913" y="1058863"/>
            <a:ext cx="8656637" cy="2495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用户程序总是通过某种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函数或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操作符请求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操作。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例如，读一个磁盘文件记录时，可调用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标准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库函数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fread()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，也可直接调用系统调用封装函数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read()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来提出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请求。不管是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库函数、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函数还是系统调用封装函数，最终都通过操作系统内核提供的系统调用来实现</a:t>
            </a: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1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printf()</a:t>
            </a:r>
            <a:r>
              <a:rPr kumimoji="0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函数的调用过程如下：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300" y="3709988"/>
            <a:ext cx="8631238" cy="2995612"/>
          </a:xfrm>
          <a:prstGeom prst="rect">
            <a:avLst/>
          </a:prstGeom>
          <a:noFill/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47663" y="4695825"/>
            <a:ext cx="1349375" cy="987425"/>
          </a:xfrm>
          <a:prstGeom prst="rect">
            <a:avLst/>
          </a:prstGeom>
          <a:solidFill>
            <a:srgbClr val="FC0128">
              <a:alpha val="13000"/>
            </a:srgb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901825" y="4681538"/>
            <a:ext cx="4354513" cy="987425"/>
          </a:xfrm>
          <a:prstGeom prst="rect">
            <a:avLst/>
          </a:prstGeom>
          <a:solidFill>
            <a:srgbClr val="063DE8">
              <a:alpha val="28999"/>
            </a:srgb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7083425" y="4724400"/>
            <a:ext cx="1639888" cy="958850"/>
          </a:xfrm>
          <a:prstGeom prst="rect">
            <a:avLst/>
          </a:prstGeom>
          <a:solidFill>
            <a:srgbClr val="800080">
              <a:alpha val="23000"/>
            </a:srgb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316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57200"/>
            <a:ext cx="7592093" cy="762000"/>
          </a:xfrm>
        </p:spPr>
        <p:txBody>
          <a:bodyPr/>
          <a:lstStyle/>
          <a:p>
            <a:r>
              <a:rPr lang="en-US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2" y="5546124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533400" y="1295400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fd2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fd3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Dup2(fd2, fd3);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Read(fd2, &amp;c2, 1);</a:t>
            </a:r>
          </a:p>
          <a:p>
            <a:r>
              <a:rPr lang="en-US" sz="1600" dirty="0">
                <a:latin typeface="Courier New" pitchFamily="49" charset="0"/>
              </a:rPr>
              <a:t>    Read(fd3,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1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6248400"/>
            <a:ext cx="8307388" cy="533400"/>
          </a:xfrm>
        </p:spPr>
        <p:txBody>
          <a:bodyPr/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481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 smtClean="0">
                <a:latin typeface="Courier New" pitchFamily="49" charset="0"/>
              </a:rPr>
              <a:t>{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Read(fd1,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4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174" y="5029200"/>
            <a:ext cx="8307388" cy="533400"/>
          </a:xfrm>
        </p:spPr>
        <p:txBody>
          <a:bodyPr/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473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"csapp.h"</a:t>
            </a: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Open(fname,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Write(fd1, "pqrs", 4);</a:t>
            </a:r>
          </a:p>
          <a:p>
            <a:r>
              <a:rPr lang="en-US" sz="1600" dirty="0">
                <a:latin typeface="Courier New" pitchFamily="49" charset="0"/>
              </a:rPr>
              <a:t>    fd3 = Open(fname,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Write(fd3, "jklmn",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Write(fd2, "wxyz", 4);</a:t>
            </a:r>
          </a:p>
          <a:p>
            <a:r>
              <a:rPr lang="en-US" sz="1600" dirty="0">
                <a:latin typeface="Courier New" pitchFamily="49" charset="0"/>
              </a:rPr>
              <a:t>    Write(fd3, "ef",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3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851" y="1066800"/>
            <a:ext cx="8565549" cy="4972050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dirty="0"/>
              <a:t>DIR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939114" y="2607276"/>
            <a:ext cx="5646739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07" y="304800"/>
            <a:ext cx="7592093" cy="762000"/>
          </a:xfrm>
        </p:spPr>
        <p:txBody>
          <a:bodyPr/>
          <a:lstStyle/>
          <a:p>
            <a:r>
              <a:rPr lang="en-US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4876801" y="1143000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 smtClean="0">
                <a:latin typeface="Courier New" pitchFamily="49" charset="0"/>
              </a:rPr>
              <a:t>linux</a:t>
            </a:r>
            <a:r>
              <a:rPr lang="en-US" sz="1600" dirty="0" smtClean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 smtClean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019800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2800" y="191869"/>
            <a:ext cx="56911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kern="1200">
                <a:solidFill>
                  <a:srgbClr val="D1390F"/>
                </a:solidFill>
                <a:latin typeface="Times New Roman" pitchFamily="18" charset="0"/>
                <a:ea typeface="黑体" pitchFamily="49" charset="-122"/>
                <a:cs typeface="+mn-cs"/>
              </a:rPr>
              <a:t>本章小结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5475" y="525463"/>
            <a:ext cx="8191500" cy="5462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None/>
            </a:pP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用户程序通常通过调用编程语言提供的库函数或操作系统提供的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函数来实现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库函数最终都会调用系统调用的封装函数，通过封装函数中的陷阱指令使用户进程从用户态转到内核态执行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在内核态中执行的内核空间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软件主要包含三个层次：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与设备无关的操作系统软件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设备驱动程序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中断服务程序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操作通过设备驱动程序和中断服务程序控制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硬件来实现</a:t>
            </a:r>
          </a:p>
          <a:p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设备驱动程序的实现主要取决于具体的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控制方式：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程序查询方式、中断方式、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方式</a:t>
            </a: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64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I/O Systems</a:t>
            </a:r>
          </a:p>
          <a:p>
            <a:r>
              <a:rPr lang="en-US" dirty="0" smtClean="0"/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Closing remarks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304800"/>
            <a:ext cx="8807450" cy="574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87000"/>
              </a:lnSpc>
            </a:pPr>
            <a:r>
              <a:rPr lang="en-US" altLang="zh-CN" dirty="0" smtClean="0">
                <a:solidFill>
                  <a:srgbClr val="CC3300"/>
                </a:solidFill>
                <a:latin typeface="+mj-lt"/>
              </a:rPr>
              <a:t>UNIX/Linux</a:t>
            </a:r>
            <a:r>
              <a:rPr lang="zh-CN" altLang="en-US" dirty="0" smtClean="0">
                <a:solidFill>
                  <a:srgbClr val="CC3300"/>
                </a:solidFill>
                <a:latin typeface="+mj-lt"/>
              </a:rPr>
              <a:t>的</a:t>
            </a:r>
            <a:r>
              <a:rPr lang="en-US" altLang="zh-CN" dirty="0" smtClean="0">
                <a:solidFill>
                  <a:srgbClr val="CC3300"/>
                </a:solidFill>
                <a:latin typeface="+mj-lt"/>
              </a:rPr>
              <a:t>I/O</a:t>
            </a:r>
            <a:endParaRPr lang="zh-CN" altLang="en-US" dirty="0">
              <a:solidFill>
                <a:srgbClr val="CC3300"/>
              </a:solidFill>
              <a:latin typeface="+mj-l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71463" y="915987"/>
            <a:ext cx="8483600" cy="2397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marL="203200" indent="-2032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°"/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•"/>
              <a:defRPr b="1">
                <a:solidFill>
                  <a:schemeClr val="accent2"/>
                </a:solidFill>
                <a:latin typeface="+mn-lt"/>
              </a:defRPr>
            </a:lvl2pPr>
            <a:lvl3pPr marL="12573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SzPct val="100000"/>
              <a:buChar char="-"/>
              <a:defRPr b="1">
                <a:solidFill>
                  <a:srgbClr val="B7011F"/>
                </a:solidFill>
                <a:latin typeface="+mn-lt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用户程序可通过调用特定的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函数的方式提出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请求。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在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UNIX/Linux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系统中，可以是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标准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库函数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或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系统调用的封装函数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，前者如文件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fopen()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fread()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fwrite()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fclose()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或控制台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printf()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putc()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scanf()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getc()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等；后者如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open()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read()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write()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close()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等。</a:t>
            </a:r>
          </a:p>
          <a:p>
            <a:pPr marL="203200" marR="0" lvl="0" indent="-2032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Tx/>
              <a:buChar char="°"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标准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库函数比系统调用封装函数抽象层次高，后者属于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系统级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I/O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。与系统提供的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API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函数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一样，前者是基于后者实现的。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</a:t>
            </a: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3451225"/>
            <a:ext cx="80137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Line 5"/>
          <p:cNvSpPr>
            <a:spLocks noChangeShapeType="1"/>
          </p:cNvSpPr>
          <p:nvPr/>
        </p:nvSpPr>
        <p:spPr bwMode="auto">
          <a:xfrm flipH="1">
            <a:off x="3135313" y="1550987"/>
            <a:ext cx="1597025" cy="2119313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H="1">
            <a:off x="3048000" y="1638300"/>
            <a:ext cx="4165600" cy="431165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435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round/>
          <a:headEnd/>
          <a:tailEnd type="triangle" w="med" len="med"/>
        </a:ln>
        <a:effectLst/>
      </a:spPr>
      <a:bodyPr wrap="none" anchor="ctr"/>
      <a:lstStyle>
        <a:defPPr>
          <a:defRPr dirty="0">
            <a:latin typeface="Calibri" pitchFamily="34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20581</TotalTime>
  <Words>6572</Words>
  <Application>Microsoft Office PowerPoint</Application>
  <PresentationFormat>全屏显示(4:3)</PresentationFormat>
  <Paragraphs>1254</Paragraphs>
  <Slides>75</Slides>
  <Notes>50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7" baseType="lpstr">
      <vt:lpstr>template2007</vt:lpstr>
      <vt:lpstr>VISIO</vt:lpstr>
      <vt:lpstr>I/O Systems  15-213: Introduction to Computer Systems  16th Lecture, October 19th, 2017</vt:lpstr>
      <vt:lpstr>Today</vt:lpstr>
      <vt:lpstr>Overview</vt:lpstr>
      <vt:lpstr>Overview (Cont.)</vt:lpstr>
      <vt:lpstr>操作系统在程序执行过程中的作用</vt:lpstr>
      <vt:lpstr>I/O子系统</vt:lpstr>
      <vt:lpstr>用户程序、C函数和内核</vt:lpstr>
      <vt:lpstr>Today</vt:lpstr>
      <vt:lpstr>UNIX/Linux的I/O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Today</vt:lpstr>
      <vt:lpstr>File Metadata</vt:lpstr>
      <vt:lpstr>How the Unix Kernel Represents Open Files</vt:lpstr>
      <vt:lpstr>File Sharing</vt:lpstr>
      <vt:lpstr>Creating Processes</vt:lpstr>
      <vt:lpstr>Conceptual View of fork</vt:lpstr>
      <vt:lpstr>fork Example</vt:lpstr>
      <vt:lpstr>Modeling fork with Process Graphs</vt:lpstr>
      <vt:lpstr>Process Graph Example</vt:lpstr>
      <vt:lpstr>Interpreting Process Graphs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Warm-Up: I/O and Redirection Example </vt:lpstr>
      <vt:lpstr>Warm-Up: I/O and Redirection Example </vt:lpstr>
      <vt:lpstr>Master Class: Process Control and I/O</vt:lpstr>
      <vt:lpstr>Master Class: Process Control and I/O</vt:lpstr>
      <vt:lpstr>Today</vt:lpstr>
      <vt:lpstr>Standard I/O Functions</vt:lpstr>
      <vt:lpstr>用户I/O软件</vt:lpstr>
      <vt:lpstr>以hello程序为例说明</vt:lpstr>
      <vt:lpstr>Standard I/O Streams</vt:lpstr>
      <vt:lpstr>Buffered I/O: Motivation</vt:lpstr>
      <vt:lpstr>Buffering in Standard I/O</vt:lpstr>
      <vt:lpstr>Standard I/O Buffering in Action</vt:lpstr>
      <vt:lpstr>Today</vt:lpstr>
      <vt:lpstr>Standard I/O vs. Unix I/O</vt:lpstr>
      <vt:lpstr>用户I/O软件</vt:lpstr>
      <vt:lpstr>Pros and Cons of Standard I/O</vt:lpstr>
      <vt:lpstr>系统I/O软件</vt:lpstr>
      <vt:lpstr>Pros and Cons of Unix I/O</vt:lpstr>
      <vt:lpstr>系统调用和API</vt:lpstr>
      <vt:lpstr>Choosing I/O Functions</vt:lpstr>
      <vt:lpstr>Aside: Working with Binary Files</vt:lpstr>
      <vt:lpstr>How does the CPU talk to devices? </vt:lpstr>
      <vt:lpstr>I/O Hardware</vt:lpstr>
      <vt:lpstr>I/O Hardware (Cont.)</vt:lpstr>
      <vt:lpstr>Three Types of I/O </vt:lpstr>
      <vt:lpstr>查询方式</vt:lpstr>
      <vt:lpstr>程序查询（Polling）方式</vt:lpstr>
      <vt:lpstr>PowerPoint 演示文稿</vt:lpstr>
      <vt:lpstr>程序查询I/O方式</vt:lpstr>
      <vt:lpstr>中断方式</vt:lpstr>
      <vt:lpstr>DMA方式</vt:lpstr>
      <vt:lpstr>Extra Slides</vt:lpstr>
      <vt:lpstr>Fun with File Descriptors (1)</vt:lpstr>
      <vt:lpstr>Fun with File Descriptors (2)</vt:lpstr>
      <vt:lpstr>Fun with File Descriptors (3)</vt:lpstr>
      <vt:lpstr>Accessing Directories</vt:lpstr>
      <vt:lpstr>Example of Accessing File Metadata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user</cp:lastModifiedBy>
  <cp:revision>917</cp:revision>
  <cp:lastPrinted>2016-10-19T22:41:27Z</cp:lastPrinted>
  <dcterms:created xsi:type="dcterms:W3CDTF">2012-10-18T16:33:38Z</dcterms:created>
  <dcterms:modified xsi:type="dcterms:W3CDTF">2019-01-16T00:21:43Z</dcterms:modified>
</cp:coreProperties>
</file>