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2" r:id="rId2"/>
  </p:sldMasterIdLst>
  <p:notesMasterIdLst>
    <p:notesMasterId r:id="rId55"/>
  </p:notesMasterIdLst>
  <p:sldIdLst>
    <p:sldId id="258" r:id="rId3"/>
    <p:sldId id="367" r:id="rId4"/>
    <p:sldId id="304" r:id="rId5"/>
    <p:sldId id="370" r:id="rId6"/>
    <p:sldId id="309" r:id="rId7"/>
    <p:sldId id="467" r:id="rId8"/>
    <p:sldId id="468" r:id="rId9"/>
    <p:sldId id="469" r:id="rId10"/>
    <p:sldId id="314" r:id="rId11"/>
    <p:sldId id="316" r:id="rId12"/>
    <p:sldId id="317" r:id="rId13"/>
    <p:sldId id="319" r:id="rId14"/>
    <p:sldId id="320" r:id="rId15"/>
    <p:sldId id="686" r:id="rId16"/>
    <p:sldId id="473" r:id="rId17"/>
    <p:sldId id="323" r:id="rId18"/>
    <p:sldId id="474" r:id="rId19"/>
    <p:sldId id="538" r:id="rId20"/>
    <p:sldId id="595" r:id="rId21"/>
    <p:sldId id="689" r:id="rId22"/>
    <p:sldId id="597" r:id="rId23"/>
    <p:sldId id="326" r:id="rId24"/>
    <p:sldId id="645" r:id="rId25"/>
    <p:sldId id="329" r:id="rId26"/>
    <p:sldId id="330" r:id="rId27"/>
    <p:sldId id="331" r:id="rId28"/>
    <p:sldId id="334" r:id="rId29"/>
    <p:sldId id="687"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688" r:id="rId45"/>
    <p:sldId id="350" r:id="rId46"/>
    <p:sldId id="351" r:id="rId47"/>
    <p:sldId id="352" r:id="rId48"/>
    <p:sldId id="353" r:id="rId49"/>
    <p:sldId id="354" r:id="rId50"/>
    <p:sldId id="355" r:id="rId51"/>
    <p:sldId id="356" r:id="rId52"/>
    <p:sldId id="357" r:id="rId53"/>
    <p:sldId id="280" r:id="rId54"/>
  </p:sldIdLst>
  <p:sldSz cx="12192000" cy="6858000"/>
  <p:notesSz cx="6858000" cy="9144000"/>
  <p:embeddedFontLst>
    <p:embeddedFont>
      <p:font typeface="Calibri" panose="020F0502020204030204" pitchFamily="34" charset="0"/>
      <p:regular r:id="rId56"/>
      <p:bold r:id="rId57"/>
      <p:italic r:id="rId58"/>
      <p:boldItalic r:id="rId59"/>
    </p:embeddedFont>
    <p:embeddedFont>
      <p:font typeface="Calibri Light" panose="020F0302020204030204" pitchFamily="34" charset="0"/>
      <p:regular r:id="rId60"/>
      <p:italic r:id="rId61"/>
    </p:embeddedFont>
    <p:embeddedFont>
      <p:font typeface="Times New Roman" panose="02020603050405020304" pitchFamily="18" charset="0"/>
      <p:regular r:id="rId62"/>
      <p:bold r:id="rId63"/>
      <p:boldItalic r:id="rId64"/>
    </p:embeddedFont>
    <p:embeddedFont>
      <p:font typeface="楷体" panose="02010609060101010101" pitchFamily="49" charset="-122"/>
      <p:regular r:id="rId65"/>
      <p:italic r:id="rId6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CED1"/>
    <a:srgbClr val="C2DAF0"/>
    <a:srgbClr val="9DC3E6"/>
    <a:srgbClr val="FFCCCC"/>
    <a:srgbClr val="FFFFFF"/>
    <a:srgbClr val="D1A898"/>
    <a:srgbClr val="DAB5AD"/>
    <a:srgbClr val="E4D8C8"/>
    <a:srgbClr val="C4E6F5"/>
    <a:srgbClr val="AA8D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685" autoAdjust="0"/>
  </p:normalViewPr>
  <p:slideViewPr>
    <p:cSldViewPr snapToGrid="0">
      <p:cViewPr varScale="1">
        <p:scale>
          <a:sx n="74" d="100"/>
          <a:sy n="74" d="100"/>
        </p:scale>
        <p:origin x="9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8.fntdata"/><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3.xml"/><Relationship Id="rId61" Type="http://schemas.openxmlformats.org/officeDocument/2006/relationships/font" Target="fonts/font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4.fntdata"/><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7.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5.fntdata"/><Relationship Id="rId65"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r>
              <a:rPr lang="zh-CN" altLang="en-US" dirty="0"/>
              <a:t>模板来自于 </a:t>
            </a:r>
            <a:r>
              <a:rPr lang="en-US" altLang="zh-CN" dirty="0"/>
              <a:t>http://docer.wps.cn</a:t>
            </a: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34" charset="0"/>
                <a:ea typeface="宋体" pitchFamily="2" charset="-122"/>
              </a:rPr>
              <a:t>52</a:t>
            </a:fld>
            <a:endParaRPr lang="zh-CN" altLang="en-US" sz="1200" dirty="0">
              <a:latin typeface="Calibri"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r>
              <a:rPr lang="zh-CN" altLang="en-US" dirty="0"/>
              <a:t>模板来自于 </a:t>
            </a:r>
            <a:r>
              <a:rPr lang="en-US" altLang="zh-CN" dirty="0"/>
              <a:t>http://docer.wps.cn</a:t>
            </a: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34" charset="0"/>
              </a:rPr>
              <a:t>4</a:t>
            </a:fld>
            <a:endParaRPr lang="zh-CN" altLang="en-US" sz="1200" dirty="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p:cNvSpPr>
          <p:nvPr>
            <p:ph type="sldNum" sz="quarte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en-US" altLang="zh-CN" sz="1200" dirty="0">
                <a:solidFill>
                  <a:srgbClr val="000000"/>
                </a:solidFill>
                <a:latin typeface="Calibri" pitchFamily="34" charset="0"/>
              </a:rPr>
              <a:t>5</a:t>
            </a:fld>
            <a:endParaRPr lang="en-US" altLang="zh-CN" sz="1200" dirty="0">
              <a:solidFill>
                <a:srgbClr val="000000"/>
              </a:solidFill>
              <a:latin typeface="Calibri" pitchFamily="34" charset="0"/>
            </a:endParaRPr>
          </a:p>
        </p:txBody>
      </p:sp>
      <p:sp>
        <p:nvSpPr>
          <p:cNvPr id="96259" name="Rectangle 2"/>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96260" name="Rectangle 3"/>
          <p:cNvSpPr>
            <a:spLocks noGrp="1"/>
          </p:cNvSpPr>
          <p:nvPr>
            <p:ph type="body" idx="1"/>
          </p:nvPr>
        </p:nvSpPr>
        <p:spPr>
          <a:noFill/>
          <a:ln w="9525">
            <a:miter/>
          </a:ln>
        </p:spPr>
        <p:txBody>
          <a:bodyPr wrap="square" lIns="91440" tIns="45720" rIns="91440" bIns="45720" anchor="t"/>
          <a:lstStyle/>
          <a:p>
            <a:pPr lvl="0" eaLnBrk="1" hangingPunct="1">
              <a:spcBef>
                <a:spcPct val="0"/>
              </a:spcBef>
            </a:pPr>
            <a:endParaRPr lang="zh-CN" altLang="zh-CN" dirty="0">
              <a:ea typeface="MS PGothic"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递归与迭代的效率比较</a:t>
            </a:r>
          </a:p>
          <a:p>
            <a:r>
              <a:rPr lang="zh-CN" altLang="en-US" sz="1200" kern="1200" dirty="0">
                <a:solidFill>
                  <a:schemeClr val="tx1"/>
                </a:solidFill>
                <a:effectLst/>
                <a:latin typeface="+mn-lt"/>
                <a:ea typeface="+mn-ea"/>
                <a:cs typeface="+mn-cs"/>
              </a:rPr>
              <a:t>我们知道，递归调用实际上是函数自己在调用自己，而函数的调用开销是很大的，系统要为每次函数调用分配存储空间，并将调用点压栈予以记录。而在函数调用结束后，还要释放空间，弹栈恢复断点。所以说，函数调用不仅浪费空间，还浪费时间。</a:t>
            </a:r>
          </a:p>
          <a:p>
            <a:r>
              <a:rPr lang="zh-CN" altLang="en-US" sz="1200" kern="1200" dirty="0">
                <a:solidFill>
                  <a:schemeClr val="tx1"/>
                </a:solidFill>
                <a:effectLst/>
                <a:latin typeface="+mn-lt"/>
                <a:ea typeface="+mn-ea"/>
                <a:cs typeface="+mn-cs"/>
              </a:rPr>
              <a:t>这样，我们发现，同一个问题，如果递归解决方案的复杂度不明显优于其它解决方案的话，那么使用递归是不划算的。因为它的很多时间浪费在对函数调用的处理上。在</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中引入了内联函数的概念，其实就是为了避免简单函数内部语句的执行时间小于函数调用的时间而造成效率降低的情况出现。在这里也是一个道理，如果过多的时间用于了函数调用的处理，那么效率显然高不起来。</a:t>
            </a:r>
          </a:p>
          <a:p>
            <a:r>
              <a:rPr lang="zh-CN" altLang="en-US" sz="1200" kern="1200" dirty="0">
                <a:solidFill>
                  <a:schemeClr val="tx1"/>
                </a:solidFill>
                <a:effectLst/>
                <a:latin typeface="+mn-lt"/>
                <a:ea typeface="+mn-ea"/>
                <a:cs typeface="+mn-cs"/>
              </a:rPr>
              <a:t>但是递归算法要进行</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次函数调用，而迭代算法则只需要进行</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次迭代而已。其效率上的差异是很显著的。</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91695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用这两个例子来学习，渐进性总是挑选最接近</a:t>
            </a:r>
            <a:r>
              <a:rPr lang="zh-CN" altLang="en-US"/>
              <a:t>的，即起到主导作用的：存在</a:t>
            </a:r>
            <a:r>
              <a:rPr lang="zh-CN" altLang="en-US" dirty="0"/>
              <a:t>多个上界，就挑选最小的；存在下届，就挑选最大的，总之就是最接近的。</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966744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t>28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t>43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4"/>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t>2024/3/6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2752124" y="569243"/>
            <a:ext cx="1442743" cy="751852"/>
          </a:xfrm>
          <a:prstGeom prst="rect">
            <a:avLst/>
          </a:prstGeom>
        </p:spPr>
      </p:pic>
      <p:pic>
        <p:nvPicPr>
          <p:cNvPr id="8" name="图片 7"/>
          <p:cNvPicPr>
            <a:picLocks noChangeAspect="1"/>
          </p:cNvPicPr>
          <p:nvPr userDrawn="1"/>
        </p:nvPicPr>
        <p:blipFill>
          <a:blip r:embed="rId2"/>
          <a:stretch>
            <a:fillRect/>
          </a:stretch>
        </p:blipFill>
        <p:spPr>
          <a:xfrm>
            <a:off x="5615947" y="1364149"/>
            <a:ext cx="1004287" cy="523361"/>
          </a:xfrm>
          <a:prstGeom prst="rect">
            <a:avLst/>
          </a:prstGeom>
        </p:spPr>
      </p:pic>
      <p:pic>
        <p:nvPicPr>
          <p:cNvPr id="9" name="图片 8"/>
          <p:cNvPicPr>
            <a:picLocks noChangeAspect="1"/>
          </p:cNvPicPr>
          <p:nvPr userDrawn="1"/>
        </p:nvPicPr>
        <p:blipFill>
          <a:blip r:embed="rId2"/>
          <a:stretch>
            <a:fillRect/>
          </a:stretch>
        </p:blipFill>
        <p:spPr>
          <a:xfrm>
            <a:off x="634858" y="1625829"/>
            <a:ext cx="1004287" cy="523361"/>
          </a:xfrm>
          <a:prstGeom prst="rect">
            <a:avLst/>
          </a:prstGeom>
        </p:spPr>
      </p:pic>
      <p:grpSp>
        <p:nvGrpSpPr>
          <p:cNvPr id="10" name="组合 9"/>
          <p:cNvGrpSpPr/>
          <p:nvPr userDrawn="1"/>
        </p:nvGrpSpPr>
        <p:grpSpPr>
          <a:xfrm>
            <a:off x="7230135" y="302136"/>
            <a:ext cx="5106559" cy="6679259"/>
            <a:chOff x="5535674" y="226602"/>
            <a:chExt cx="3829919" cy="5009444"/>
          </a:xfrm>
        </p:grpSpPr>
        <p:pic>
          <p:nvPicPr>
            <p:cNvPr id="11" name="图片 10"/>
            <p:cNvPicPr>
              <a:picLocks noChangeAspect="1"/>
            </p:cNvPicPr>
            <p:nvPr/>
          </p:nvPicPr>
          <p:blipFill>
            <a:blip r:embed="rId3"/>
            <a:stretch>
              <a:fillRect/>
            </a:stretch>
          </p:blipFill>
          <p:spPr>
            <a:xfrm>
              <a:off x="5549169" y="226602"/>
              <a:ext cx="3703351" cy="5009444"/>
            </a:xfrm>
            <a:prstGeom prst="rect">
              <a:avLst/>
            </a:prstGeom>
          </p:spPr>
        </p:pic>
        <p:sp>
          <p:nvSpPr>
            <p:cNvPr id="12" name="TextBox 14"/>
            <p:cNvSpPr txBox="1"/>
            <p:nvPr userDrawn="1"/>
          </p:nvSpPr>
          <p:spPr>
            <a:xfrm>
              <a:off x="5535674" y="3006794"/>
              <a:ext cx="3829919" cy="769441"/>
            </a:xfrm>
            <a:prstGeom prst="rect">
              <a:avLst/>
            </a:prstGeom>
            <a:noFill/>
          </p:spPr>
          <p:txBody>
            <a:bodyPr wrap="square" rtlCol="0">
              <a:normAutofit/>
            </a:bodyPr>
            <a:lstStyle/>
            <a:p>
              <a:endParaRPr lang="zh-CN" altLang="en-US" sz="5865" dirty="0">
                <a:ln w="0"/>
                <a:effectLst>
                  <a:outerShdw blurRad="38100" dist="19050" dir="2700000" algn="tl" rotWithShape="0">
                    <a:schemeClr val="dk1">
                      <a:alpha val="40000"/>
                    </a:schemeClr>
                  </a:outerShdw>
                </a:effectLst>
                <a:latin typeface="Arial" pitchFamily="34" charset="0"/>
                <a:ea typeface="黑体" pitchFamily="49" charset="-122"/>
                <a:cs typeface="+mn-ea"/>
                <a:sym typeface="Arial" pitchFamily="34" charset="0"/>
              </a:endParaRPr>
            </a:p>
          </p:txBody>
        </p:sp>
        <p:sp>
          <p:nvSpPr>
            <p:cNvPr id="13" name="TextBox 14"/>
            <p:cNvSpPr txBox="1"/>
            <p:nvPr/>
          </p:nvSpPr>
          <p:spPr>
            <a:xfrm>
              <a:off x="6660233" y="2532729"/>
              <a:ext cx="2376263" cy="461665"/>
            </a:xfrm>
            <a:prstGeom prst="rect">
              <a:avLst/>
            </a:prstGeom>
            <a:solidFill>
              <a:srgbClr val="EC7473"/>
            </a:solidFill>
          </p:spPr>
          <p:txBody>
            <a:bodyPr wrap="square" rtlCol="0">
              <a:normAutofit/>
            </a:bodyPr>
            <a:lstStyle/>
            <a:p>
              <a:pPr algn="ctr"/>
              <a:endParaRPr lang="zh-CN" altLang="en-US" sz="3200" dirty="0">
                <a:ln w="0"/>
                <a:effectLst>
                  <a:outerShdw blurRad="38100" dist="19050" dir="2700000" algn="tl" rotWithShape="0">
                    <a:schemeClr val="dk1">
                      <a:alpha val="40000"/>
                    </a:schemeClr>
                  </a:outerShdw>
                </a:effectLst>
                <a:latin typeface="Arial" pitchFamily="34" charset="0"/>
                <a:ea typeface="黑体" pitchFamily="49" charset="-122"/>
                <a:cs typeface="+mn-ea"/>
                <a:sym typeface="Arial" pitchFamily="34" charset="0"/>
              </a:endParaRPr>
            </a:p>
          </p:txBody>
        </p:sp>
      </p:grpSp>
      <p:pic>
        <p:nvPicPr>
          <p:cNvPr id="14" name="图片 13"/>
          <p:cNvPicPr>
            <a:picLocks noChangeAspect="1"/>
          </p:cNvPicPr>
          <p:nvPr userDrawn="1"/>
        </p:nvPicPr>
        <p:blipFill>
          <a:blip r:embed="rId2"/>
          <a:stretch>
            <a:fillRect/>
          </a:stretch>
        </p:blipFill>
        <p:spPr>
          <a:xfrm>
            <a:off x="8478021" y="377041"/>
            <a:ext cx="1004287" cy="523361"/>
          </a:xfrm>
          <a:prstGeom prst="rect">
            <a:avLst/>
          </a:prstGeom>
        </p:spPr>
      </p:pic>
      <p:sp>
        <p:nvSpPr>
          <p:cNvPr id="2" name="Title 1"/>
          <p:cNvSpPr>
            <a:spLocks noGrp="1"/>
          </p:cNvSpPr>
          <p:nvPr>
            <p:ph type="ctrTitle"/>
          </p:nvPr>
        </p:nvSpPr>
        <p:spPr>
          <a:xfrm>
            <a:off x="634858" y="2746900"/>
            <a:ext cx="6595277" cy="1625050"/>
          </a:xfrm>
        </p:spPr>
        <p:txBody>
          <a:bodyPr anchor="b">
            <a:normAutofit/>
          </a:bodyPr>
          <a:lstStyle>
            <a:lvl1pPr algn="ctr">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34858" y="4429752"/>
            <a:ext cx="6595277" cy="56641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48128" y="1412776"/>
            <a:ext cx="4378641" cy="687611"/>
          </a:xfrm>
          <a:solidFill>
            <a:schemeClr val="accent1"/>
          </a:solidFill>
        </p:spPr>
        <p:txBody>
          <a:bodyPr>
            <a:normAutofit/>
          </a:bodyPr>
          <a:lstStyle>
            <a:lvl1pPr>
              <a:defRPr sz="3200"/>
            </a:lvl1pPr>
          </a:lstStyle>
          <a:p>
            <a:r>
              <a:rPr lang="zh-CN" altLang="en-US" dirty="0"/>
              <a:t>单击此处编辑标题</a:t>
            </a:r>
            <a:endParaRPr lang="en-US" dirty="0"/>
          </a:p>
        </p:txBody>
      </p:sp>
      <p:sp>
        <p:nvSpPr>
          <p:cNvPr id="3" name="Content Placeholder 2"/>
          <p:cNvSpPr>
            <a:spLocks noGrp="1"/>
          </p:cNvSpPr>
          <p:nvPr>
            <p:ph idx="1"/>
          </p:nvPr>
        </p:nvSpPr>
        <p:spPr>
          <a:xfrm>
            <a:off x="7248128" y="2276872"/>
            <a:ext cx="4347504" cy="361205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2024/3/6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4554" y="2486283"/>
            <a:ext cx="7335982" cy="972213"/>
          </a:xfrm>
        </p:spPr>
        <p:txBody>
          <a:bodyPr anchor="b">
            <a:noAutofit/>
          </a:bodyPr>
          <a:lstStyle>
            <a:lvl1pPr>
              <a:defRPr sz="4800" b="1"/>
            </a:lvl1pPr>
          </a:lstStyle>
          <a:p>
            <a:r>
              <a:rPr lang="zh-CN" altLang="en-US" dirty="0"/>
              <a:t>单击此处编辑标题</a:t>
            </a:r>
            <a:endParaRPr lang="en-US" dirty="0"/>
          </a:p>
        </p:txBody>
      </p:sp>
      <p:sp>
        <p:nvSpPr>
          <p:cNvPr id="3" name="Text Placeholder 2"/>
          <p:cNvSpPr>
            <a:spLocks noGrp="1"/>
          </p:cNvSpPr>
          <p:nvPr>
            <p:ph type="body" idx="1"/>
          </p:nvPr>
        </p:nvSpPr>
        <p:spPr>
          <a:xfrm>
            <a:off x="3584554" y="3531598"/>
            <a:ext cx="7335982" cy="51126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2024/3/6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91776">
            <a:off x="2249415" y="2466940"/>
            <a:ext cx="1365531" cy="1801496"/>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312024" y="1808085"/>
            <a:ext cx="5334000" cy="687611"/>
          </a:xfrm>
          <a:solidFill>
            <a:schemeClr val="accent2"/>
          </a:solidFill>
        </p:spPr>
        <p:txBody>
          <a:bodyPr>
            <a:normAutofit/>
          </a:bodyPr>
          <a:lstStyle>
            <a:lvl1pPr algn="ctr">
              <a:defRPr sz="2800"/>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6312024" y="2596479"/>
            <a:ext cx="5334000" cy="1739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12024" y="4365104"/>
            <a:ext cx="5334000" cy="1739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2024/3/6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2024/3/6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0820CF-B880-4189-942D-D702A7CBA730}" type="datetimeFigureOut">
              <a:rPr lang="zh-CN" altLang="en-US" smtClean="0"/>
              <a:t>2024/3/6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Rectangle 5"/>
          <p:cNvSpPr>
            <a:spLocks noChangeArrowheads="1"/>
          </p:cNvSpPr>
          <p:nvPr userDrawn="1"/>
        </p:nvSpPr>
        <p:spPr bwMode="auto">
          <a:xfrm>
            <a:off x="0" y="5917768"/>
            <a:ext cx="12190309" cy="940233"/>
          </a:xfrm>
          <a:prstGeom prst="rect">
            <a:avLst/>
          </a:prstGeom>
          <a:solidFill>
            <a:srgbClr val="EC7473"/>
          </a:solidFill>
          <a:ln>
            <a:noFill/>
          </a:ln>
        </p:spPr>
        <p:txBody>
          <a:bodyPr vert="horz" wrap="square" lIns="121920" tIns="60960" rIns="121920" bIns="60960" numCol="1" anchor="t" anchorCtr="0" compatLnSpc="1">
            <a:normAutofit/>
          </a:bodyPr>
          <a:lstStyle/>
          <a:p>
            <a:endParaRPr lang="zh-CN" altLang="en-US" sz="2665">
              <a:latin typeface="Arial" pitchFamily="34" charset="0"/>
              <a:ea typeface="黑体" pitchFamily="49" charset="-122"/>
              <a:sym typeface="Arial" pitchFamily="34" charset="0"/>
            </a:endParaRPr>
          </a:p>
        </p:txBody>
      </p:sp>
      <p:pic>
        <p:nvPicPr>
          <p:cNvPr id="7" name="图片 6"/>
          <p:cNvPicPr>
            <a:picLocks noChangeAspect="1"/>
          </p:cNvPicPr>
          <p:nvPr userDrawn="1"/>
        </p:nvPicPr>
        <p:blipFill>
          <a:blip r:embed="rId2"/>
          <a:stretch>
            <a:fillRect/>
          </a:stretch>
        </p:blipFill>
        <p:spPr>
          <a:xfrm>
            <a:off x="2752124" y="569243"/>
            <a:ext cx="1442743" cy="751852"/>
          </a:xfrm>
          <a:prstGeom prst="rect">
            <a:avLst/>
          </a:prstGeom>
        </p:spPr>
      </p:pic>
      <p:pic>
        <p:nvPicPr>
          <p:cNvPr id="8" name="图片 7"/>
          <p:cNvPicPr>
            <a:picLocks noChangeAspect="1"/>
          </p:cNvPicPr>
          <p:nvPr userDrawn="1"/>
        </p:nvPicPr>
        <p:blipFill>
          <a:blip r:embed="rId2"/>
          <a:stretch>
            <a:fillRect/>
          </a:stretch>
        </p:blipFill>
        <p:spPr>
          <a:xfrm>
            <a:off x="5615947" y="1364149"/>
            <a:ext cx="1004287" cy="523361"/>
          </a:xfrm>
          <a:prstGeom prst="rect">
            <a:avLst/>
          </a:prstGeom>
        </p:spPr>
      </p:pic>
      <p:pic>
        <p:nvPicPr>
          <p:cNvPr id="9" name="图片 8"/>
          <p:cNvPicPr>
            <a:picLocks noChangeAspect="1"/>
          </p:cNvPicPr>
          <p:nvPr userDrawn="1"/>
        </p:nvPicPr>
        <p:blipFill>
          <a:blip r:embed="rId2"/>
          <a:stretch>
            <a:fillRect/>
          </a:stretch>
        </p:blipFill>
        <p:spPr>
          <a:xfrm>
            <a:off x="634858" y="1625829"/>
            <a:ext cx="1004287" cy="523361"/>
          </a:xfrm>
          <a:prstGeom prst="rect">
            <a:avLst/>
          </a:prstGeom>
        </p:spPr>
      </p:pic>
      <p:pic>
        <p:nvPicPr>
          <p:cNvPr id="10" name="图片 9"/>
          <p:cNvPicPr>
            <a:picLocks noChangeAspect="1"/>
          </p:cNvPicPr>
          <p:nvPr userDrawn="1"/>
        </p:nvPicPr>
        <p:blipFill>
          <a:blip r:embed="rId2"/>
          <a:stretch>
            <a:fillRect/>
          </a:stretch>
        </p:blipFill>
        <p:spPr>
          <a:xfrm>
            <a:off x="8478021" y="377041"/>
            <a:ext cx="1004287" cy="523361"/>
          </a:xfrm>
          <a:prstGeom prst="rect">
            <a:avLst/>
          </a:prstGeom>
        </p:spPr>
      </p:pic>
      <p:pic>
        <p:nvPicPr>
          <p:cNvPr id="11" name="图片 10"/>
          <p:cNvPicPr>
            <a:picLocks noChangeAspect="1"/>
          </p:cNvPicPr>
          <p:nvPr userDrawn="1"/>
        </p:nvPicPr>
        <p:blipFill>
          <a:blip r:embed="rId3"/>
          <a:stretch>
            <a:fillRect/>
          </a:stretch>
        </p:blipFill>
        <p:spPr>
          <a:xfrm>
            <a:off x="3617717" y="232373"/>
            <a:ext cx="4937801" cy="6679259"/>
          </a:xfrm>
          <a:prstGeom prst="rect">
            <a:avLst/>
          </a:prstGeom>
        </p:spPr>
      </p:pic>
      <p:pic>
        <p:nvPicPr>
          <p:cNvPr id="12" name="图片 11"/>
          <p:cNvPicPr>
            <a:picLocks noChangeAspect="1"/>
          </p:cNvPicPr>
          <p:nvPr userDrawn="1"/>
        </p:nvPicPr>
        <p:blipFill>
          <a:blip r:embed="rId2"/>
          <a:stretch>
            <a:fillRect/>
          </a:stretch>
        </p:blipFill>
        <p:spPr>
          <a:xfrm>
            <a:off x="10285197" y="1625829"/>
            <a:ext cx="1004287" cy="523361"/>
          </a:xfrm>
          <a:prstGeom prst="rect">
            <a:avLst/>
          </a:prstGeom>
        </p:spPr>
      </p:pic>
      <p:pic>
        <p:nvPicPr>
          <p:cNvPr id="13" name="图片 12"/>
          <p:cNvPicPr>
            <a:picLocks noChangeAspect="1"/>
          </p:cNvPicPr>
          <p:nvPr userDrawn="1"/>
        </p:nvPicPr>
        <p:blipFill>
          <a:blip r:embed="rId2"/>
          <a:stretch>
            <a:fillRect/>
          </a:stretch>
        </p:blipFill>
        <p:spPr>
          <a:xfrm>
            <a:off x="11472598" y="507281"/>
            <a:ext cx="1004287" cy="523361"/>
          </a:xfrm>
          <a:prstGeom prst="rect">
            <a:avLst/>
          </a:prstGeom>
        </p:spPr>
      </p:pic>
      <p:sp>
        <p:nvSpPr>
          <p:cNvPr id="2" name="Title 1"/>
          <p:cNvSpPr>
            <a:spLocks noGrp="1"/>
          </p:cNvSpPr>
          <p:nvPr>
            <p:ph type="title" hasCustomPrompt="1"/>
          </p:nvPr>
        </p:nvSpPr>
        <p:spPr>
          <a:xfrm>
            <a:off x="3617717" y="3588726"/>
            <a:ext cx="4860303" cy="1324328"/>
          </a:xfrm>
        </p:spPr>
        <p:txBody>
          <a:bodyPr anchor="b" anchorCtr="0">
            <a:normAutofit/>
          </a:bodyPr>
          <a:lstStyle>
            <a:lvl1pPr>
              <a:defRPr sz="7200">
                <a:solidFill>
                  <a:schemeClr val="accent1"/>
                </a:solidFill>
                <a:effectLst>
                  <a:outerShdw blurRad="38100" dist="38100" dir="2700000" algn="tl">
                    <a:srgbClr val="000000">
                      <a:alpha val="43137"/>
                    </a:srgbClr>
                  </a:outerShdw>
                </a:effectLst>
              </a:defRPr>
            </a:lvl1pPr>
          </a:lstStyle>
          <a:p>
            <a:r>
              <a:rPr lang="zh-CN" altLang="en-US" dirty="0"/>
              <a:t>编辑标题</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2024/3/6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5DA8A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5084560"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2024/3/6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矩形 7"/>
          <p:cNvSpPr/>
          <p:nvPr userDrawn="1"/>
        </p:nvSpPr>
        <p:spPr>
          <a:xfrm>
            <a:off x="0" y="2450328"/>
            <a:ext cx="701698" cy="4051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600">
              <a:latin typeface="Arial" pitchFamily="34" charset="0"/>
              <a:ea typeface="黑体" pitchFamily="49" charset="-122"/>
              <a:cs typeface="+mn-ea"/>
              <a:sym typeface="Arial" pitchFamily="34" charset="0"/>
            </a:endParaRPr>
          </a:p>
        </p:txBody>
      </p:sp>
      <p:grpSp>
        <p:nvGrpSpPr>
          <p:cNvPr id="9" name="组合 8"/>
          <p:cNvGrpSpPr/>
          <p:nvPr userDrawn="1"/>
        </p:nvGrpSpPr>
        <p:grpSpPr>
          <a:xfrm>
            <a:off x="11146965" y="416388"/>
            <a:ext cx="901696" cy="1898451"/>
            <a:chOff x="5049838" y="192088"/>
            <a:chExt cx="1054100" cy="2219324"/>
          </a:xfrm>
        </p:grpSpPr>
        <p:sp>
          <p:nvSpPr>
            <p:cNvPr id="10" name="Freeform 5"/>
            <p:cNvSpPr/>
            <p:nvPr/>
          </p:nvSpPr>
          <p:spPr bwMode="auto">
            <a:xfrm>
              <a:off x="5346700" y="1349375"/>
              <a:ext cx="447675" cy="949325"/>
            </a:xfrm>
            <a:custGeom>
              <a:avLst/>
              <a:gdLst>
                <a:gd name="T0" fmla="*/ 2 w 244"/>
                <a:gd name="T1" fmla="*/ 0 h 517"/>
                <a:gd name="T2" fmla="*/ 5 w 244"/>
                <a:gd name="T3" fmla="*/ 262 h 517"/>
                <a:gd name="T4" fmla="*/ 8 w 244"/>
                <a:gd name="T5" fmla="*/ 398 h 517"/>
                <a:gd name="T6" fmla="*/ 9 w 244"/>
                <a:gd name="T7" fmla="*/ 515 h 517"/>
                <a:gd name="T8" fmla="*/ 54 w 244"/>
                <a:gd name="T9" fmla="*/ 516 h 517"/>
                <a:gd name="T10" fmla="*/ 59 w 244"/>
                <a:gd name="T11" fmla="*/ 465 h 517"/>
                <a:gd name="T12" fmla="*/ 67 w 244"/>
                <a:gd name="T13" fmla="*/ 325 h 517"/>
                <a:gd name="T14" fmla="*/ 70 w 244"/>
                <a:gd name="T15" fmla="*/ 238 h 517"/>
                <a:gd name="T16" fmla="*/ 85 w 244"/>
                <a:gd name="T17" fmla="*/ 126 h 517"/>
                <a:gd name="T18" fmla="*/ 160 w 244"/>
                <a:gd name="T19" fmla="*/ 126 h 517"/>
                <a:gd name="T20" fmla="*/ 163 w 244"/>
                <a:gd name="T21" fmla="*/ 239 h 517"/>
                <a:gd name="T22" fmla="*/ 171 w 244"/>
                <a:gd name="T23" fmla="*/ 356 h 517"/>
                <a:gd name="T24" fmla="*/ 179 w 244"/>
                <a:gd name="T25" fmla="*/ 513 h 517"/>
                <a:gd name="T26" fmla="*/ 224 w 244"/>
                <a:gd name="T27" fmla="*/ 513 h 517"/>
                <a:gd name="T28" fmla="*/ 228 w 244"/>
                <a:gd name="T29" fmla="*/ 388 h 517"/>
                <a:gd name="T30" fmla="*/ 237 w 244"/>
                <a:gd name="T31" fmla="*/ 219 h 517"/>
                <a:gd name="T32" fmla="*/ 243 w 244"/>
                <a:gd name="T33" fmla="*/ 101 h 517"/>
                <a:gd name="T34" fmla="*/ 243 w 244"/>
                <a:gd name="T3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4" h="517">
                  <a:moveTo>
                    <a:pt x="2" y="0"/>
                  </a:moveTo>
                  <a:cubicBezTo>
                    <a:pt x="0" y="97"/>
                    <a:pt x="4" y="182"/>
                    <a:pt x="5" y="262"/>
                  </a:cubicBezTo>
                  <a:cubicBezTo>
                    <a:pt x="7" y="309"/>
                    <a:pt x="8" y="342"/>
                    <a:pt x="8" y="398"/>
                  </a:cubicBezTo>
                  <a:cubicBezTo>
                    <a:pt x="8" y="451"/>
                    <a:pt x="8" y="483"/>
                    <a:pt x="9" y="515"/>
                  </a:cubicBezTo>
                  <a:cubicBezTo>
                    <a:pt x="19" y="515"/>
                    <a:pt x="54" y="516"/>
                    <a:pt x="54" y="516"/>
                  </a:cubicBezTo>
                  <a:cubicBezTo>
                    <a:pt x="54" y="516"/>
                    <a:pt x="57" y="483"/>
                    <a:pt x="59" y="465"/>
                  </a:cubicBezTo>
                  <a:cubicBezTo>
                    <a:pt x="60" y="412"/>
                    <a:pt x="62" y="377"/>
                    <a:pt x="67" y="325"/>
                  </a:cubicBezTo>
                  <a:cubicBezTo>
                    <a:pt x="69" y="301"/>
                    <a:pt x="70" y="262"/>
                    <a:pt x="70" y="238"/>
                  </a:cubicBezTo>
                  <a:cubicBezTo>
                    <a:pt x="70" y="218"/>
                    <a:pt x="77" y="127"/>
                    <a:pt x="85" y="126"/>
                  </a:cubicBezTo>
                  <a:cubicBezTo>
                    <a:pt x="112" y="123"/>
                    <a:pt x="132" y="123"/>
                    <a:pt x="160" y="126"/>
                  </a:cubicBezTo>
                  <a:cubicBezTo>
                    <a:pt x="169" y="127"/>
                    <a:pt x="161" y="214"/>
                    <a:pt x="163" y="239"/>
                  </a:cubicBezTo>
                  <a:cubicBezTo>
                    <a:pt x="167" y="277"/>
                    <a:pt x="169" y="311"/>
                    <a:pt x="171" y="356"/>
                  </a:cubicBezTo>
                  <a:cubicBezTo>
                    <a:pt x="173" y="410"/>
                    <a:pt x="180" y="448"/>
                    <a:pt x="179" y="513"/>
                  </a:cubicBezTo>
                  <a:cubicBezTo>
                    <a:pt x="196" y="517"/>
                    <a:pt x="206" y="515"/>
                    <a:pt x="224" y="513"/>
                  </a:cubicBezTo>
                  <a:cubicBezTo>
                    <a:pt x="224" y="432"/>
                    <a:pt x="226" y="431"/>
                    <a:pt x="228" y="388"/>
                  </a:cubicBezTo>
                  <a:cubicBezTo>
                    <a:pt x="230" y="341"/>
                    <a:pt x="232" y="291"/>
                    <a:pt x="237" y="219"/>
                  </a:cubicBezTo>
                  <a:cubicBezTo>
                    <a:pt x="241" y="175"/>
                    <a:pt x="243" y="144"/>
                    <a:pt x="243" y="101"/>
                  </a:cubicBezTo>
                  <a:cubicBezTo>
                    <a:pt x="244" y="57"/>
                    <a:pt x="244" y="44"/>
                    <a:pt x="243" y="0"/>
                  </a:cubicBezTo>
                </a:path>
              </a:pathLst>
            </a:custGeom>
            <a:solidFill>
              <a:srgbClr val="284F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sz="3200"/>
            </a:p>
          </p:txBody>
        </p:sp>
        <p:sp>
          <p:nvSpPr>
            <p:cNvPr id="11" name="Freeform 6"/>
            <p:cNvSpPr/>
            <p:nvPr/>
          </p:nvSpPr>
          <p:spPr bwMode="auto">
            <a:xfrm>
              <a:off x="5732463" y="769938"/>
              <a:ext cx="311150" cy="163512"/>
            </a:xfrm>
            <a:custGeom>
              <a:avLst/>
              <a:gdLst>
                <a:gd name="T0" fmla="*/ 5 w 196"/>
                <a:gd name="T1" fmla="*/ 9 h 103"/>
                <a:gd name="T2" fmla="*/ 90 w 196"/>
                <a:gd name="T3" fmla="*/ 0 h 103"/>
                <a:gd name="T4" fmla="*/ 196 w 196"/>
                <a:gd name="T5" fmla="*/ 61 h 103"/>
                <a:gd name="T6" fmla="*/ 0 w 196"/>
                <a:gd name="T7" fmla="*/ 103 h 103"/>
                <a:gd name="T8" fmla="*/ 5 w 196"/>
                <a:gd name="T9" fmla="*/ 9 h 103"/>
              </a:gdLst>
              <a:ahLst/>
              <a:cxnLst>
                <a:cxn ang="0">
                  <a:pos x="T0" y="T1"/>
                </a:cxn>
                <a:cxn ang="0">
                  <a:pos x="T2" y="T3"/>
                </a:cxn>
                <a:cxn ang="0">
                  <a:pos x="T4" y="T5"/>
                </a:cxn>
                <a:cxn ang="0">
                  <a:pos x="T6" y="T7"/>
                </a:cxn>
                <a:cxn ang="0">
                  <a:pos x="T8" y="T9"/>
                </a:cxn>
              </a:cxnLst>
              <a:rect l="0" t="0" r="r" b="b"/>
              <a:pathLst>
                <a:path w="196" h="103">
                  <a:moveTo>
                    <a:pt x="5" y="9"/>
                  </a:moveTo>
                  <a:lnTo>
                    <a:pt x="90" y="0"/>
                  </a:lnTo>
                  <a:lnTo>
                    <a:pt x="196" y="61"/>
                  </a:lnTo>
                  <a:lnTo>
                    <a:pt x="0" y="103"/>
                  </a:lnTo>
                  <a:lnTo>
                    <a:pt x="5"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2" name="Freeform 7"/>
            <p:cNvSpPr/>
            <p:nvPr/>
          </p:nvSpPr>
          <p:spPr bwMode="auto">
            <a:xfrm>
              <a:off x="5732463" y="769938"/>
              <a:ext cx="311150" cy="163512"/>
            </a:xfrm>
            <a:custGeom>
              <a:avLst/>
              <a:gdLst>
                <a:gd name="T0" fmla="*/ 5 w 196"/>
                <a:gd name="T1" fmla="*/ 9 h 103"/>
                <a:gd name="T2" fmla="*/ 90 w 196"/>
                <a:gd name="T3" fmla="*/ 0 h 103"/>
                <a:gd name="T4" fmla="*/ 196 w 196"/>
                <a:gd name="T5" fmla="*/ 61 h 103"/>
                <a:gd name="T6" fmla="*/ 0 w 196"/>
                <a:gd name="T7" fmla="*/ 103 h 103"/>
              </a:gdLst>
              <a:ahLst/>
              <a:cxnLst>
                <a:cxn ang="0">
                  <a:pos x="T0" y="T1"/>
                </a:cxn>
                <a:cxn ang="0">
                  <a:pos x="T2" y="T3"/>
                </a:cxn>
                <a:cxn ang="0">
                  <a:pos x="T4" y="T5"/>
                </a:cxn>
                <a:cxn ang="0">
                  <a:pos x="T6" y="T7"/>
                </a:cxn>
              </a:cxnLst>
              <a:rect l="0" t="0" r="r" b="b"/>
              <a:pathLst>
                <a:path w="196" h="103">
                  <a:moveTo>
                    <a:pt x="5" y="9"/>
                  </a:moveTo>
                  <a:lnTo>
                    <a:pt x="90" y="0"/>
                  </a:lnTo>
                  <a:lnTo>
                    <a:pt x="196" y="61"/>
                  </a:lnTo>
                  <a:lnTo>
                    <a:pt x="0"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3" name="Freeform 8"/>
            <p:cNvSpPr/>
            <p:nvPr/>
          </p:nvSpPr>
          <p:spPr bwMode="auto">
            <a:xfrm>
              <a:off x="5337175" y="784225"/>
              <a:ext cx="458787" cy="573087"/>
            </a:xfrm>
            <a:custGeom>
              <a:avLst/>
              <a:gdLst>
                <a:gd name="T0" fmla="*/ 289 w 289"/>
                <a:gd name="T1" fmla="*/ 361 h 361"/>
                <a:gd name="T2" fmla="*/ 289 w 289"/>
                <a:gd name="T3" fmla="*/ 361 h 361"/>
                <a:gd name="T4" fmla="*/ 0 w 289"/>
                <a:gd name="T5" fmla="*/ 361 h 361"/>
                <a:gd name="T6" fmla="*/ 0 w 289"/>
                <a:gd name="T7" fmla="*/ 0 h 361"/>
                <a:gd name="T8" fmla="*/ 289 w 289"/>
                <a:gd name="T9" fmla="*/ 0 h 361"/>
                <a:gd name="T10" fmla="*/ 289 w 289"/>
                <a:gd name="T11" fmla="*/ 361 h 361"/>
              </a:gdLst>
              <a:ahLst/>
              <a:cxnLst>
                <a:cxn ang="0">
                  <a:pos x="T0" y="T1"/>
                </a:cxn>
                <a:cxn ang="0">
                  <a:pos x="T2" y="T3"/>
                </a:cxn>
                <a:cxn ang="0">
                  <a:pos x="T4" y="T5"/>
                </a:cxn>
                <a:cxn ang="0">
                  <a:pos x="T6" y="T7"/>
                </a:cxn>
                <a:cxn ang="0">
                  <a:pos x="T8" y="T9"/>
                </a:cxn>
                <a:cxn ang="0">
                  <a:pos x="T10" y="T11"/>
                </a:cxn>
              </a:cxnLst>
              <a:rect l="0" t="0" r="r" b="b"/>
              <a:pathLst>
                <a:path w="289" h="361">
                  <a:moveTo>
                    <a:pt x="289" y="361"/>
                  </a:moveTo>
                  <a:lnTo>
                    <a:pt x="289" y="361"/>
                  </a:lnTo>
                  <a:lnTo>
                    <a:pt x="0" y="361"/>
                  </a:lnTo>
                  <a:lnTo>
                    <a:pt x="0" y="0"/>
                  </a:lnTo>
                  <a:lnTo>
                    <a:pt x="289" y="0"/>
                  </a:lnTo>
                  <a:lnTo>
                    <a:pt x="289" y="3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90000" lnSpcReduction="10000"/>
            </a:bodyPr>
            <a:lstStyle/>
            <a:p>
              <a:endParaRPr lang="zh-CN" altLang="en-US" sz="3200"/>
            </a:p>
          </p:txBody>
        </p:sp>
        <p:sp>
          <p:nvSpPr>
            <p:cNvPr id="14" name="Freeform 9"/>
            <p:cNvSpPr/>
            <p:nvPr/>
          </p:nvSpPr>
          <p:spPr bwMode="auto">
            <a:xfrm>
              <a:off x="5538788" y="820738"/>
              <a:ext cx="68262" cy="320675"/>
            </a:xfrm>
            <a:custGeom>
              <a:avLst/>
              <a:gdLst>
                <a:gd name="T0" fmla="*/ 0 w 37"/>
                <a:gd name="T1" fmla="*/ 14 h 174"/>
                <a:gd name="T2" fmla="*/ 19 w 37"/>
                <a:gd name="T3" fmla="*/ 0 h 174"/>
                <a:gd name="T4" fmla="*/ 37 w 37"/>
                <a:gd name="T5" fmla="*/ 14 h 174"/>
                <a:gd name="T6" fmla="*/ 24 w 37"/>
                <a:gd name="T7" fmla="*/ 29 h 174"/>
                <a:gd name="T8" fmla="*/ 35 w 37"/>
                <a:gd name="T9" fmla="*/ 152 h 174"/>
                <a:gd name="T10" fmla="*/ 20 w 37"/>
                <a:gd name="T11" fmla="*/ 174 h 174"/>
                <a:gd name="T12" fmla="*/ 5 w 37"/>
                <a:gd name="T13" fmla="*/ 152 h 174"/>
                <a:gd name="T14" fmla="*/ 13 w 37"/>
                <a:gd name="T15" fmla="*/ 29 h 174"/>
                <a:gd name="T16" fmla="*/ 0 w 37"/>
                <a:gd name="T17" fmla="*/ 1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74">
                  <a:moveTo>
                    <a:pt x="0" y="14"/>
                  </a:moveTo>
                  <a:cubicBezTo>
                    <a:pt x="19" y="0"/>
                    <a:pt x="19" y="0"/>
                    <a:pt x="19" y="0"/>
                  </a:cubicBezTo>
                  <a:cubicBezTo>
                    <a:pt x="37" y="14"/>
                    <a:pt x="37" y="14"/>
                    <a:pt x="37" y="14"/>
                  </a:cubicBezTo>
                  <a:cubicBezTo>
                    <a:pt x="37" y="14"/>
                    <a:pt x="32" y="28"/>
                    <a:pt x="24" y="29"/>
                  </a:cubicBezTo>
                  <a:cubicBezTo>
                    <a:pt x="24" y="29"/>
                    <a:pt x="36" y="139"/>
                    <a:pt x="35" y="152"/>
                  </a:cubicBezTo>
                  <a:cubicBezTo>
                    <a:pt x="20" y="174"/>
                    <a:pt x="20" y="174"/>
                    <a:pt x="20" y="174"/>
                  </a:cubicBezTo>
                  <a:cubicBezTo>
                    <a:pt x="5" y="152"/>
                    <a:pt x="5" y="152"/>
                    <a:pt x="5" y="152"/>
                  </a:cubicBezTo>
                  <a:cubicBezTo>
                    <a:pt x="5" y="152"/>
                    <a:pt x="7" y="49"/>
                    <a:pt x="13" y="29"/>
                  </a:cubicBezTo>
                  <a:cubicBezTo>
                    <a:pt x="13" y="29"/>
                    <a:pt x="1" y="26"/>
                    <a:pt x="0" y="14"/>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40000" lnSpcReduction="20000"/>
            </a:bodyPr>
            <a:lstStyle/>
            <a:p>
              <a:endParaRPr lang="zh-CN" altLang="en-US" sz="3200"/>
            </a:p>
          </p:txBody>
        </p:sp>
        <p:sp>
          <p:nvSpPr>
            <p:cNvPr id="15" name="Freeform 10"/>
            <p:cNvSpPr/>
            <p:nvPr/>
          </p:nvSpPr>
          <p:spPr bwMode="auto">
            <a:xfrm>
              <a:off x="5464175" y="784225"/>
              <a:ext cx="214312" cy="92075"/>
            </a:xfrm>
            <a:custGeom>
              <a:avLst/>
              <a:gdLst>
                <a:gd name="T0" fmla="*/ 135 w 135"/>
                <a:gd name="T1" fmla="*/ 0 h 58"/>
                <a:gd name="T2" fmla="*/ 67 w 135"/>
                <a:gd name="T3" fmla="*/ 2 h 58"/>
                <a:gd name="T4" fmla="*/ 0 w 135"/>
                <a:gd name="T5" fmla="*/ 0 h 58"/>
                <a:gd name="T6" fmla="*/ 28 w 135"/>
                <a:gd name="T7" fmla="*/ 57 h 58"/>
                <a:gd name="T8" fmla="*/ 69 w 135"/>
                <a:gd name="T9" fmla="*/ 24 h 58"/>
                <a:gd name="T10" fmla="*/ 112 w 135"/>
                <a:gd name="T11" fmla="*/ 58 h 58"/>
                <a:gd name="T12" fmla="*/ 135 w 13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5" h="58">
                  <a:moveTo>
                    <a:pt x="135" y="0"/>
                  </a:moveTo>
                  <a:lnTo>
                    <a:pt x="67" y="2"/>
                  </a:lnTo>
                  <a:lnTo>
                    <a:pt x="0" y="0"/>
                  </a:lnTo>
                  <a:lnTo>
                    <a:pt x="28" y="57"/>
                  </a:lnTo>
                  <a:lnTo>
                    <a:pt x="69" y="24"/>
                  </a:lnTo>
                  <a:lnTo>
                    <a:pt x="112" y="58"/>
                  </a:lnTo>
                  <a:lnTo>
                    <a:pt x="135" y="0"/>
                  </a:lnTo>
                  <a:close/>
                </a:path>
              </a:pathLst>
            </a:custGeom>
            <a:solidFill>
              <a:srgbClr val="F5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6" name="Freeform 14"/>
            <p:cNvSpPr/>
            <p:nvPr/>
          </p:nvSpPr>
          <p:spPr bwMode="auto">
            <a:xfrm>
              <a:off x="5487988" y="692150"/>
              <a:ext cx="171450" cy="111125"/>
            </a:xfrm>
            <a:custGeom>
              <a:avLst/>
              <a:gdLst>
                <a:gd name="T0" fmla="*/ 93 w 93"/>
                <a:gd name="T1" fmla="*/ 50 h 60"/>
                <a:gd name="T2" fmla="*/ 47 w 93"/>
                <a:gd name="T3" fmla="*/ 60 h 60"/>
                <a:gd name="T4" fmla="*/ 0 w 93"/>
                <a:gd name="T5" fmla="*/ 50 h 60"/>
                <a:gd name="T6" fmla="*/ 0 w 93"/>
                <a:gd name="T7" fmla="*/ 0 h 60"/>
                <a:gd name="T8" fmla="*/ 93 w 93"/>
                <a:gd name="T9" fmla="*/ 0 h 60"/>
                <a:gd name="T10" fmla="*/ 93 w 93"/>
                <a:gd name="T11" fmla="*/ 50 h 60"/>
              </a:gdLst>
              <a:ahLst/>
              <a:cxnLst>
                <a:cxn ang="0">
                  <a:pos x="T0" y="T1"/>
                </a:cxn>
                <a:cxn ang="0">
                  <a:pos x="T2" y="T3"/>
                </a:cxn>
                <a:cxn ang="0">
                  <a:pos x="T4" y="T5"/>
                </a:cxn>
                <a:cxn ang="0">
                  <a:pos x="T6" y="T7"/>
                </a:cxn>
                <a:cxn ang="0">
                  <a:pos x="T8" y="T9"/>
                </a:cxn>
                <a:cxn ang="0">
                  <a:pos x="T10" y="T11"/>
                </a:cxn>
              </a:cxnLst>
              <a:rect l="0" t="0" r="r" b="b"/>
              <a:pathLst>
                <a:path w="93" h="60">
                  <a:moveTo>
                    <a:pt x="93" y="50"/>
                  </a:moveTo>
                  <a:cubicBezTo>
                    <a:pt x="93" y="50"/>
                    <a:pt x="78" y="60"/>
                    <a:pt x="47" y="60"/>
                  </a:cubicBezTo>
                  <a:cubicBezTo>
                    <a:pt x="15" y="60"/>
                    <a:pt x="0" y="50"/>
                    <a:pt x="0" y="50"/>
                  </a:cubicBezTo>
                  <a:cubicBezTo>
                    <a:pt x="0" y="0"/>
                    <a:pt x="0" y="0"/>
                    <a:pt x="0" y="0"/>
                  </a:cubicBezTo>
                  <a:cubicBezTo>
                    <a:pt x="93" y="0"/>
                    <a:pt x="93" y="0"/>
                    <a:pt x="93" y="0"/>
                  </a:cubicBezTo>
                  <a:lnTo>
                    <a:pt x="93" y="50"/>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7" name="Freeform 16"/>
            <p:cNvSpPr/>
            <p:nvPr/>
          </p:nvSpPr>
          <p:spPr bwMode="auto">
            <a:xfrm>
              <a:off x="5387975" y="284163"/>
              <a:ext cx="369887" cy="338137"/>
            </a:xfrm>
            <a:custGeom>
              <a:avLst/>
              <a:gdLst>
                <a:gd name="T0" fmla="*/ 201 w 201"/>
                <a:gd name="T1" fmla="*/ 92 h 184"/>
                <a:gd name="T2" fmla="*/ 111 w 201"/>
                <a:gd name="T3" fmla="*/ 184 h 184"/>
                <a:gd name="T4" fmla="*/ 84 w 201"/>
                <a:gd name="T5" fmla="*/ 184 h 184"/>
                <a:gd name="T6" fmla="*/ 0 w 201"/>
                <a:gd name="T7" fmla="*/ 92 h 184"/>
                <a:gd name="T8" fmla="*/ 84 w 201"/>
                <a:gd name="T9" fmla="*/ 1 h 184"/>
                <a:gd name="T10" fmla="*/ 111 w 201"/>
                <a:gd name="T11" fmla="*/ 1 h 184"/>
                <a:gd name="T12" fmla="*/ 201 w 201"/>
                <a:gd name="T13" fmla="*/ 92 h 184"/>
              </a:gdLst>
              <a:ahLst/>
              <a:cxnLst>
                <a:cxn ang="0">
                  <a:pos x="T0" y="T1"/>
                </a:cxn>
                <a:cxn ang="0">
                  <a:pos x="T2" y="T3"/>
                </a:cxn>
                <a:cxn ang="0">
                  <a:pos x="T4" y="T5"/>
                </a:cxn>
                <a:cxn ang="0">
                  <a:pos x="T6" y="T7"/>
                </a:cxn>
                <a:cxn ang="0">
                  <a:pos x="T8" y="T9"/>
                </a:cxn>
                <a:cxn ang="0">
                  <a:pos x="T10" y="T11"/>
                </a:cxn>
                <a:cxn ang="0">
                  <a:pos x="T12" y="T13"/>
                </a:cxn>
              </a:cxnLst>
              <a:rect l="0" t="0" r="r" b="b"/>
              <a:pathLst>
                <a:path w="201" h="184">
                  <a:moveTo>
                    <a:pt x="201" y="92"/>
                  </a:moveTo>
                  <a:cubicBezTo>
                    <a:pt x="201" y="143"/>
                    <a:pt x="157" y="184"/>
                    <a:pt x="111" y="184"/>
                  </a:cubicBezTo>
                  <a:cubicBezTo>
                    <a:pt x="84" y="184"/>
                    <a:pt x="84" y="184"/>
                    <a:pt x="84" y="184"/>
                  </a:cubicBezTo>
                  <a:cubicBezTo>
                    <a:pt x="38" y="184"/>
                    <a:pt x="0" y="143"/>
                    <a:pt x="0" y="92"/>
                  </a:cubicBezTo>
                  <a:cubicBezTo>
                    <a:pt x="0" y="0"/>
                    <a:pt x="38" y="1"/>
                    <a:pt x="84" y="1"/>
                  </a:cubicBezTo>
                  <a:cubicBezTo>
                    <a:pt x="111" y="1"/>
                    <a:pt x="111" y="1"/>
                    <a:pt x="111" y="1"/>
                  </a:cubicBezTo>
                  <a:cubicBezTo>
                    <a:pt x="157" y="1"/>
                    <a:pt x="201" y="7"/>
                    <a:pt x="201" y="92"/>
                  </a:cubicBezTo>
                </a:path>
              </a:pathLst>
            </a:custGeom>
            <a:solidFill>
              <a:srgbClr val="8454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45000" lnSpcReduction="20000"/>
            </a:bodyPr>
            <a:lstStyle/>
            <a:p>
              <a:endParaRPr lang="zh-CN" altLang="en-US" sz="3200"/>
            </a:p>
          </p:txBody>
        </p:sp>
        <p:sp>
          <p:nvSpPr>
            <p:cNvPr id="18" name="Freeform 19"/>
            <p:cNvSpPr/>
            <p:nvPr/>
          </p:nvSpPr>
          <p:spPr bwMode="auto">
            <a:xfrm>
              <a:off x="5283200" y="2293938"/>
              <a:ext cx="169862" cy="115887"/>
            </a:xfrm>
            <a:custGeom>
              <a:avLst/>
              <a:gdLst>
                <a:gd name="T0" fmla="*/ 42 w 92"/>
                <a:gd name="T1" fmla="*/ 0 h 63"/>
                <a:gd name="T2" fmla="*/ 2 w 92"/>
                <a:gd name="T3" fmla="*/ 42 h 63"/>
                <a:gd name="T4" fmla="*/ 58 w 92"/>
                <a:gd name="T5" fmla="*/ 42 h 63"/>
                <a:gd name="T6" fmla="*/ 58 w 92"/>
                <a:gd name="T7" fmla="*/ 46 h 63"/>
                <a:gd name="T8" fmla="*/ 91 w 92"/>
                <a:gd name="T9" fmla="*/ 41 h 63"/>
                <a:gd name="T10" fmla="*/ 89 w 92"/>
                <a:gd name="T11" fmla="*/ 0 h 63"/>
              </a:gdLst>
              <a:ahLst/>
              <a:cxnLst>
                <a:cxn ang="0">
                  <a:pos x="T0" y="T1"/>
                </a:cxn>
                <a:cxn ang="0">
                  <a:pos x="T2" y="T3"/>
                </a:cxn>
                <a:cxn ang="0">
                  <a:pos x="T4" y="T5"/>
                </a:cxn>
                <a:cxn ang="0">
                  <a:pos x="T6" y="T7"/>
                </a:cxn>
                <a:cxn ang="0">
                  <a:pos x="T8" y="T9"/>
                </a:cxn>
                <a:cxn ang="0">
                  <a:pos x="T10" y="T11"/>
                </a:cxn>
              </a:cxnLst>
              <a:rect l="0" t="0" r="r" b="b"/>
              <a:pathLst>
                <a:path w="92" h="63">
                  <a:moveTo>
                    <a:pt x="42" y="0"/>
                  </a:moveTo>
                  <a:cubicBezTo>
                    <a:pt x="31" y="11"/>
                    <a:pt x="0" y="33"/>
                    <a:pt x="2" y="42"/>
                  </a:cubicBezTo>
                  <a:cubicBezTo>
                    <a:pt x="6" y="63"/>
                    <a:pt x="46" y="50"/>
                    <a:pt x="58" y="42"/>
                  </a:cubicBezTo>
                  <a:cubicBezTo>
                    <a:pt x="58" y="44"/>
                    <a:pt x="58" y="44"/>
                    <a:pt x="58" y="46"/>
                  </a:cubicBezTo>
                  <a:cubicBezTo>
                    <a:pt x="75" y="44"/>
                    <a:pt x="81" y="44"/>
                    <a:pt x="91" y="41"/>
                  </a:cubicBezTo>
                  <a:cubicBezTo>
                    <a:pt x="92" y="30"/>
                    <a:pt x="92" y="8"/>
                    <a:pt x="89" y="0"/>
                  </a:cubicBezTo>
                </a:path>
              </a:pathLst>
            </a:custGeom>
            <a:solidFill>
              <a:srgbClr val="5347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9" name="Freeform 20"/>
            <p:cNvSpPr/>
            <p:nvPr/>
          </p:nvSpPr>
          <p:spPr bwMode="auto">
            <a:xfrm>
              <a:off x="5670550" y="2292350"/>
              <a:ext cx="174625" cy="119062"/>
            </a:xfrm>
            <a:custGeom>
              <a:avLst/>
              <a:gdLst>
                <a:gd name="T0" fmla="*/ 52 w 95"/>
                <a:gd name="T1" fmla="*/ 0 h 65"/>
                <a:gd name="T2" fmla="*/ 93 w 95"/>
                <a:gd name="T3" fmla="*/ 43 h 65"/>
                <a:gd name="T4" fmla="*/ 35 w 95"/>
                <a:gd name="T5" fmla="*/ 43 h 65"/>
                <a:gd name="T6" fmla="*/ 35 w 95"/>
                <a:gd name="T7" fmla="*/ 47 h 65"/>
                <a:gd name="T8" fmla="*/ 2 w 95"/>
                <a:gd name="T9" fmla="*/ 42 h 65"/>
                <a:gd name="T10" fmla="*/ 4 w 95"/>
                <a:gd name="T11" fmla="*/ 0 h 65"/>
              </a:gdLst>
              <a:ahLst/>
              <a:cxnLst>
                <a:cxn ang="0">
                  <a:pos x="T0" y="T1"/>
                </a:cxn>
                <a:cxn ang="0">
                  <a:pos x="T2" y="T3"/>
                </a:cxn>
                <a:cxn ang="0">
                  <a:pos x="T4" y="T5"/>
                </a:cxn>
                <a:cxn ang="0">
                  <a:pos x="T6" y="T7"/>
                </a:cxn>
                <a:cxn ang="0">
                  <a:pos x="T8" y="T9"/>
                </a:cxn>
                <a:cxn ang="0">
                  <a:pos x="T10" y="T11"/>
                </a:cxn>
              </a:cxnLst>
              <a:rect l="0" t="0" r="r" b="b"/>
              <a:pathLst>
                <a:path w="95" h="65">
                  <a:moveTo>
                    <a:pt x="52" y="0"/>
                  </a:moveTo>
                  <a:cubicBezTo>
                    <a:pt x="63" y="11"/>
                    <a:pt x="95" y="34"/>
                    <a:pt x="93" y="43"/>
                  </a:cubicBezTo>
                  <a:cubicBezTo>
                    <a:pt x="89" y="65"/>
                    <a:pt x="47" y="51"/>
                    <a:pt x="35" y="43"/>
                  </a:cubicBezTo>
                  <a:cubicBezTo>
                    <a:pt x="35" y="45"/>
                    <a:pt x="35" y="45"/>
                    <a:pt x="35" y="47"/>
                  </a:cubicBezTo>
                  <a:cubicBezTo>
                    <a:pt x="18" y="45"/>
                    <a:pt x="12" y="45"/>
                    <a:pt x="2" y="42"/>
                  </a:cubicBezTo>
                  <a:cubicBezTo>
                    <a:pt x="0" y="31"/>
                    <a:pt x="0" y="8"/>
                    <a:pt x="4" y="0"/>
                  </a:cubicBezTo>
                </a:path>
              </a:pathLst>
            </a:custGeom>
            <a:solidFill>
              <a:srgbClr val="5347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0" name="Freeform 31"/>
            <p:cNvSpPr/>
            <p:nvPr userDrawn="1"/>
          </p:nvSpPr>
          <p:spPr bwMode="auto">
            <a:xfrm>
              <a:off x="5424488" y="298450"/>
              <a:ext cx="296862" cy="427037"/>
            </a:xfrm>
            <a:custGeom>
              <a:avLst/>
              <a:gdLst>
                <a:gd name="T0" fmla="*/ 161 w 161"/>
                <a:gd name="T1" fmla="*/ 151 h 232"/>
                <a:gd name="T2" fmla="*/ 81 w 161"/>
                <a:gd name="T3" fmla="*/ 232 h 232"/>
                <a:gd name="T4" fmla="*/ 0 w 161"/>
                <a:gd name="T5" fmla="*/ 151 h 232"/>
                <a:gd name="T6" fmla="*/ 0 w 161"/>
                <a:gd name="T7" fmla="*/ 81 h 232"/>
                <a:gd name="T8" fmla="*/ 81 w 161"/>
                <a:gd name="T9" fmla="*/ 0 h 232"/>
                <a:gd name="T10" fmla="*/ 161 w 161"/>
                <a:gd name="T11" fmla="*/ 81 h 232"/>
                <a:gd name="T12" fmla="*/ 161 w 161"/>
                <a:gd name="T13" fmla="*/ 151 h 232"/>
              </a:gdLst>
              <a:ahLst/>
              <a:cxnLst>
                <a:cxn ang="0">
                  <a:pos x="T0" y="T1"/>
                </a:cxn>
                <a:cxn ang="0">
                  <a:pos x="T2" y="T3"/>
                </a:cxn>
                <a:cxn ang="0">
                  <a:pos x="T4" y="T5"/>
                </a:cxn>
                <a:cxn ang="0">
                  <a:pos x="T6" y="T7"/>
                </a:cxn>
                <a:cxn ang="0">
                  <a:pos x="T8" y="T9"/>
                </a:cxn>
                <a:cxn ang="0">
                  <a:pos x="T10" y="T11"/>
                </a:cxn>
                <a:cxn ang="0">
                  <a:pos x="T12" y="T13"/>
                </a:cxn>
              </a:cxnLst>
              <a:rect l="0" t="0" r="r" b="b"/>
              <a:pathLst>
                <a:path w="161" h="232">
                  <a:moveTo>
                    <a:pt x="161" y="151"/>
                  </a:moveTo>
                  <a:cubicBezTo>
                    <a:pt x="161" y="196"/>
                    <a:pt x="125" y="232"/>
                    <a:pt x="81" y="232"/>
                  </a:cubicBezTo>
                  <a:cubicBezTo>
                    <a:pt x="36" y="232"/>
                    <a:pt x="0" y="196"/>
                    <a:pt x="0" y="151"/>
                  </a:cubicBezTo>
                  <a:cubicBezTo>
                    <a:pt x="0" y="81"/>
                    <a:pt x="0" y="81"/>
                    <a:pt x="0" y="81"/>
                  </a:cubicBezTo>
                  <a:cubicBezTo>
                    <a:pt x="17" y="31"/>
                    <a:pt x="36" y="0"/>
                    <a:pt x="81" y="0"/>
                  </a:cubicBezTo>
                  <a:cubicBezTo>
                    <a:pt x="125" y="0"/>
                    <a:pt x="132" y="25"/>
                    <a:pt x="161" y="81"/>
                  </a:cubicBezTo>
                  <a:cubicBezTo>
                    <a:pt x="161" y="151"/>
                    <a:pt x="161" y="151"/>
                    <a:pt x="161" y="151"/>
                  </a:cubicBezTo>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67500" lnSpcReduction="20000"/>
            </a:bodyPr>
            <a:lstStyle/>
            <a:p>
              <a:endParaRPr lang="zh-CN" altLang="en-US" sz="3200"/>
            </a:p>
          </p:txBody>
        </p:sp>
        <p:sp>
          <p:nvSpPr>
            <p:cNvPr id="21" name="Freeform 32"/>
            <p:cNvSpPr/>
            <p:nvPr/>
          </p:nvSpPr>
          <p:spPr bwMode="auto">
            <a:xfrm>
              <a:off x="5362575" y="192088"/>
              <a:ext cx="396875" cy="292100"/>
            </a:xfrm>
            <a:custGeom>
              <a:avLst/>
              <a:gdLst>
                <a:gd name="T0" fmla="*/ 197 w 216"/>
                <a:gd name="T1" fmla="*/ 99 h 159"/>
                <a:gd name="T2" fmla="*/ 181 w 216"/>
                <a:gd name="T3" fmla="*/ 33 h 159"/>
                <a:gd name="T4" fmla="*/ 50 w 216"/>
                <a:gd name="T5" fmla="*/ 47 h 159"/>
                <a:gd name="T6" fmla="*/ 0 w 216"/>
                <a:gd name="T7" fmla="*/ 45 h 159"/>
                <a:gd name="T8" fmla="*/ 186 w 216"/>
                <a:gd name="T9" fmla="*/ 107 h 159"/>
                <a:gd name="T10" fmla="*/ 197 w 216"/>
                <a:gd name="T11" fmla="*/ 99 h 159"/>
              </a:gdLst>
              <a:ahLst/>
              <a:cxnLst>
                <a:cxn ang="0">
                  <a:pos x="T0" y="T1"/>
                </a:cxn>
                <a:cxn ang="0">
                  <a:pos x="T2" y="T3"/>
                </a:cxn>
                <a:cxn ang="0">
                  <a:pos x="T4" y="T5"/>
                </a:cxn>
                <a:cxn ang="0">
                  <a:pos x="T6" y="T7"/>
                </a:cxn>
                <a:cxn ang="0">
                  <a:pos x="T8" y="T9"/>
                </a:cxn>
                <a:cxn ang="0">
                  <a:pos x="T10" y="T11"/>
                </a:cxn>
              </a:cxnLst>
              <a:rect l="0" t="0" r="r" b="b"/>
              <a:pathLst>
                <a:path w="216" h="159">
                  <a:moveTo>
                    <a:pt x="197" y="99"/>
                  </a:moveTo>
                  <a:cubicBezTo>
                    <a:pt x="203" y="91"/>
                    <a:pt x="216" y="66"/>
                    <a:pt x="181" y="33"/>
                  </a:cubicBezTo>
                  <a:cubicBezTo>
                    <a:pt x="147" y="0"/>
                    <a:pt x="99" y="34"/>
                    <a:pt x="50" y="47"/>
                  </a:cubicBezTo>
                  <a:cubicBezTo>
                    <a:pt x="7" y="59"/>
                    <a:pt x="0" y="45"/>
                    <a:pt x="0" y="45"/>
                  </a:cubicBezTo>
                  <a:cubicBezTo>
                    <a:pt x="0" y="45"/>
                    <a:pt x="9" y="159"/>
                    <a:pt x="186" y="107"/>
                  </a:cubicBezTo>
                  <a:cubicBezTo>
                    <a:pt x="189" y="107"/>
                    <a:pt x="195" y="103"/>
                    <a:pt x="197" y="99"/>
                  </a:cubicBezTo>
                  <a:close/>
                </a:path>
              </a:pathLst>
            </a:custGeom>
            <a:solidFill>
              <a:srgbClr val="9360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22" name="Freeform 35"/>
            <p:cNvSpPr/>
            <p:nvPr/>
          </p:nvSpPr>
          <p:spPr bwMode="auto">
            <a:xfrm>
              <a:off x="5405438" y="490538"/>
              <a:ext cx="38100" cy="87312"/>
            </a:xfrm>
            <a:custGeom>
              <a:avLst/>
              <a:gdLst>
                <a:gd name="T0" fmla="*/ 21 w 21"/>
                <a:gd name="T1" fmla="*/ 37 h 48"/>
                <a:gd name="T2" fmla="*/ 11 w 21"/>
                <a:gd name="T3" fmla="*/ 48 h 48"/>
                <a:gd name="T4" fmla="*/ 0 w 21"/>
                <a:gd name="T5" fmla="*/ 37 h 48"/>
                <a:gd name="T6" fmla="*/ 0 w 21"/>
                <a:gd name="T7" fmla="*/ 10 h 48"/>
                <a:gd name="T8" fmla="*/ 11 w 21"/>
                <a:gd name="T9" fmla="*/ 0 h 48"/>
                <a:gd name="T10" fmla="*/ 21 w 21"/>
                <a:gd name="T11" fmla="*/ 10 h 48"/>
                <a:gd name="T12" fmla="*/ 21 w 21"/>
                <a:gd name="T13" fmla="*/ 37 h 48"/>
              </a:gdLst>
              <a:ahLst/>
              <a:cxnLst>
                <a:cxn ang="0">
                  <a:pos x="T0" y="T1"/>
                </a:cxn>
                <a:cxn ang="0">
                  <a:pos x="T2" y="T3"/>
                </a:cxn>
                <a:cxn ang="0">
                  <a:pos x="T4" y="T5"/>
                </a:cxn>
                <a:cxn ang="0">
                  <a:pos x="T6" y="T7"/>
                </a:cxn>
                <a:cxn ang="0">
                  <a:pos x="T8" y="T9"/>
                </a:cxn>
                <a:cxn ang="0">
                  <a:pos x="T10" y="T11"/>
                </a:cxn>
                <a:cxn ang="0">
                  <a:pos x="T12" y="T13"/>
                </a:cxn>
              </a:cxnLst>
              <a:rect l="0" t="0" r="r" b="b"/>
              <a:pathLst>
                <a:path w="21" h="48">
                  <a:moveTo>
                    <a:pt x="21" y="37"/>
                  </a:moveTo>
                  <a:cubicBezTo>
                    <a:pt x="21" y="43"/>
                    <a:pt x="16" y="48"/>
                    <a:pt x="11" y="48"/>
                  </a:cubicBezTo>
                  <a:cubicBezTo>
                    <a:pt x="5" y="48"/>
                    <a:pt x="0" y="43"/>
                    <a:pt x="0" y="37"/>
                  </a:cubicBezTo>
                  <a:cubicBezTo>
                    <a:pt x="0" y="10"/>
                    <a:pt x="0" y="10"/>
                    <a:pt x="0" y="10"/>
                  </a:cubicBezTo>
                  <a:cubicBezTo>
                    <a:pt x="0" y="4"/>
                    <a:pt x="5" y="0"/>
                    <a:pt x="11" y="0"/>
                  </a:cubicBezTo>
                  <a:cubicBezTo>
                    <a:pt x="16" y="0"/>
                    <a:pt x="21" y="4"/>
                    <a:pt x="21" y="10"/>
                  </a:cubicBezTo>
                  <a:lnTo>
                    <a:pt x="21" y="37"/>
                  </a:lnTo>
                  <a:close/>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3" name="Freeform 36"/>
            <p:cNvSpPr/>
            <p:nvPr/>
          </p:nvSpPr>
          <p:spPr bwMode="auto">
            <a:xfrm>
              <a:off x="5702300" y="490538"/>
              <a:ext cx="39687" cy="87312"/>
            </a:xfrm>
            <a:custGeom>
              <a:avLst/>
              <a:gdLst>
                <a:gd name="T0" fmla="*/ 21 w 21"/>
                <a:gd name="T1" fmla="*/ 37 h 48"/>
                <a:gd name="T2" fmla="*/ 10 w 21"/>
                <a:gd name="T3" fmla="*/ 48 h 48"/>
                <a:gd name="T4" fmla="*/ 0 w 21"/>
                <a:gd name="T5" fmla="*/ 37 h 48"/>
                <a:gd name="T6" fmla="*/ 0 w 21"/>
                <a:gd name="T7" fmla="*/ 10 h 48"/>
                <a:gd name="T8" fmla="*/ 10 w 21"/>
                <a:gd name="T9" fmla="*/ 0 h 48"/>
                <a:gd name="T10" fmla="*/ 21 w 21"/>
                <a:gd name="T11" fmla="*/ 10 h 48"/>
                <a:gd name="T12" fmla="*/ 21 w 21"/>
                <a:gd name="T13" fmla="*/ 37 h 48"/>
              </a:gdLst>
              <a:ahLst/>
              <a:cxnLst>
                <a:cxn ang="0">
                  <a:pos x="T0" y="T1"/>
                </a:cxn>
                <a:cxn ang="0">
                  <a:pos x="T2" y="T3"/>
                </a:cxn>
                <a:cxn ang="0">
                  <a:pos x="T4" y="T5"/>
                </a:cxn>
                <a:cxn ang="0">
                  <a:pos x="T6" y="T7"/>
                </a:cxn>
                <a:cxn ang="0">
                  <a:pos x="T8" y="T9"/>
                </a:cxn>
                <a:cxn ang="0">
                  <a:pos x="T10" y="T11"/>
                </a:cxn>
                <a:cxn ang="0">
                  <a:pos x="T12" y="T13"/>
                </a:cxn>
              </a:cxnLst>
              <a:rect l="0" t="0" r="r" b="b"/>
              <a:pathLst>
                <a:path w="21" h="48">
                  <a:moveTo>
                    <a:pt x="21" y="37"/>
                  </a:moveTo>
                  <a:cubicBezTo>
                    <a:pt x="21" y="43"/>
                    <a:pt x="16" y="48"/>
                    <a:pt x="10" y="48"/>
                  </a:cubicBezTo>
                  <a:cubicBezTo>
                    <a:pt x="5" y="48"/>
                    <a:pt x="0" y="43"/>
                    <a:pt x="0" y="37"/>
                  </a:cubicBezTo>
                  <a:cubicBezTo>
                    <a:pt x="0" y="10"/>
                    <a:pt x="0" y="10"/>
                    <a:pt x="0" y="10"/>
                  </a:cubicBezTo>
                  <a:cubicBezTo>
                    <a:pt x="0" y="4"/>
                    <a:pt x="5" y="0"/>
                    <a:pt x="10" y="0"/>
                  </a:cubicBezTo>
                  <a:cubicBezTo>
                    <a:pt x="16" y="0"/>
                    <a:pt x="21" y="4"/>
                    <a:pt x="21" y="10"/>
                  </a:cubicBezTo>
                  <a:lnTo>
                    <a:pt x="21" y="37"/>
                  </a:lnTo>
                  <a:close/>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4" name="Freeform 37"/>
            <p:cNvSpPr/>
            <p:nvPr/>
          </p:nvSpPr>
          <p:spPr bwMode="auto">
            <a:xfrm>
              <a:off x="5559425" y="503238"/>
              <a:ext cx="26987" cy="98425"/>
            </a:xfrm>
            <a:custGeom>
              <a:avLst/>
              <a:gdLst>
                <a:gd name="T0" fmla="*/ 0 w 17"/>
                <a:gd name="T1" fmla="*/ 0 h 62"/>
                <a:gd name="T2" fmla="*/ 0 w 17"/>
                <a:gd name="T3" fmla="*/ 62 h 62"/>
                <a:gd name="T4" fmla="*/ 17 w 17"/>
                <a:gd name="T5" fmla="*/ 62 h 62"/>
                <a:gd name="T6" fmla="*/ 17 w 17"/>
                <a:gd name="T7" fmla="*/ 58 h 62"/>
                <a:gd name="T8" fmla="*/ 5 w 17"/>
                <a:gd name="T9" fmla="*/ 58 h 62"/>
                <a:gd name="T10" fmla="*/ 5 w 17"/>
                <a:gd name="T11" fmla="*/ 0 h 62"/>
                <a:gd name="T12" fmla="*/ 0 w 17"/>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7" h="62">
                  <a:moveTo>
                    <a:pt x="0" y="0"/>
                  </a:moveTo>
                  <a:lnTo>
                    <a:pt x="0" y="62"/>
                  </a:lnTo>
                  <a:lnTo>
                    <a:pt x="17" y="62"/>
                  </a:lnTo>
                  <a:lnTo>
                    <a:pt x="17" y="58"/>
                  </a:lnTo>
                  <a:lnTo>
                    <a:pt x="5" y="58"/>
                  </a:lnTo>
                  <a:lnTo>
                    <a:pt x="5" y="0"/>
                  </a:lnTo>
                  <a:lnTo>
                    <a:pt x="0" y="0"/>
                  </a:lnTo>
                  <a:close/>
                </a:path>
              </a:pathLst>
            </a:custGeom>
            <a:solidFill>
              <a:srgbClr val="D3A7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5" name="Rectangle 38"/>
            <p:cNvSpPr>
              <a:spLocks noChangeArrowheads="1"/>
            </p:cNvSpPr>
            <p:nvPr/>
          </p:nvSpPr>
          <p:spPr bwMode="auto">
            <a:xfrm>
              <a:off x="5549900" y="652463"/>
              <a:ext cx="47625" cy="6350"/>
            </a:xfrm>
            <a:prstGeom prst="rect">
              <a:avLst/>
            </a:prstGeom>
            <a:solidFill>
              <a:srgbClr val="D3A7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6" name="Freeform 39"/>
            <p:cNvSpPr/>
            <p:nvPr/>
          </p:nvSpPr>
          <p:spPr bwMode="auto">
            <a:xfrm>
              <a:off x="5549900" y="652463"/>
              <a:ext cx="47625" cy="6350"/>
            </a:xfrm>
            <a:custGeom>
              <a:avLst/>
              <a:gdLst>
                <a:gd name="T0" fmla="*/ 0 w 30"/>
                <a:gd name="T1" fmla="*/ 4 h 4"/>
                <a:gd name="T2" fmla="*/ 30 w 30"/>
                <a:gd name="T3" fmla="*/ 4 h 4"/>
                <a:gd name="T4" fmla="*/ 30 w 30"/>
                <a:gd name="T5" fmla="*/ 0 h 4"/>
                <a:gd name="T6" fmla="*/ 0 w 30"/>
                <a:gd name="T7" fmla="*/ 0 h 4"/>
              </a:gdLst>
              <a:ahLst/>
              <a:cxnLst>
                <a:cxn ang="0">
                  <a:pos x="T0" y="T1"/>
                </a:cxn>
                <a:cxn ang="0">
                  <a:pos x="T2" y="T3"/>
                </a:cxn>
                <a:cxn ang="0">
                  <a:pos x="T4" y="T5"/>
                </a:cxn>
                <a:cxn ang="0">
                  <a:pos x="T6" y="T7"/>
                </a:cxn>
              </a:cxnLst>
              <a:rect l="0" t="0" r="r" b="b"/>
              <a:pathLst>
                <a:path w="30" h="4">
                  <a:moveTo>
                    <a:pt x="0" y="4"/>
                  </a:moveTo>
                  <a:lnTo>
                    <a:pt x="30" y="4"/>
                  </a:lnTo>
                  <a:lnTo>
                    <a:pt x="3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7" name="Rectangle 40"/>
            <p:cNvSpPr>
              <a:spLocks noChangeArrowheads="1"/>
            </p:cNvSpPr>
            <p:nvPr/>
          </p:nvSpPr>
          <p:spPr bwMode="auto">
            <a:xfrm>
              <a:off x="5514975" y="503238"/>
              <a:ext cx="114300" cy="53975"/>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8" name="Freeform 41"/>
            <p:cNvSpPr/>
            <p:nvPr/>
          </p:nvSpPr>
          <p:spPr bwMode="auto">
            <a:xfrm>
              <a:off x="5446713" y="452438"/>
              <a:ext cx="71437" cy="22225"/>
            </a:xfrm>
            <a:custGeom>
              <a:avLst/>
              <a:gdLst>
                <a:gd name="T0" fmla="*/ 3 w 39"/>
                <a:gd name="T1" fmla="*/ 11 h 12"/>
                <a:gd name="T2" fmla="*/ 3 w 39"/>
                <a:gd name="T3" fmla="*/ 11 h 12"/>
                <a:gd name="T4" fmla="*/ 8 w 39"/>
                <a:gd name="T5" fmla="*/ 7 h 12"/>
                <a:gd name="T6" fmla="*/ 19 w 39"/>
                <a:gd name="T7" fmla="*/ 4 h 12"/>
                <a:gd name="T8" fmla="*/ 36 w 39"/>
                <a:gd name="T9" fmla="*/ 11 h 12"/>
                <a:gd name="T10" fmla="*/ 38 w 39"/>
                <a:gd name="T11" fmla="*/ 11 h 12"/>
                <a:gd name="T12" fmla="*/ 38 w 39"/>
                <a:gd name="T13" fmla="*/ 8 h 12"/>
                <a:gd name="T14" fmla="*/ 19 w 39"/>
                <a:gd name="T15" fmla="*/ 0 h 12"/>
                <a:gd name="T16" fmla="*/ 6 w 39"/>
                <a:gd name="T17" fmla="*/ 4 h 12"/>
                <a:gd name="T18" fmla="*/ 1 w 39"/>
                <a:gd name="T19" fmla="*/ 8 h 12"/>
                <a:gd name="T20" fmla="*/ 1 w 39"/>
                <a:gd name="T21" fmla="*/ 11 h 12"/>
                <a:gd name="T22" fmla="*/ 3 w 3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2">
                  <a:moveTo>
                    <a:pt x="3" y="11"/>
                  </a:moveTo>
                  <a:cubicBezTo>
                    <a:pt x="3" y="11"/>
                    <a:pt x="3" y="11"/>
                    <a:pt x="3" y="11"/>
                  </a:cubicBezTo>
                  <a:cubicBezTo>
                    <a:pt x="4" y="10"/>
                    <a:pt x="6" y="9"/>
                    <a:pt x="8" y="7"/>
                  </a:cubicBezTo>
                  <a:cubicBezTo>
                    <a:pt x="11" y="5"/>
                    <a:pt x="15" y="4"/>
                    <a:pt x="19" y="4"/>
                  </a:cubicBezTo>
                  <a:cubicBezTo>
                    <a:pt x="24" y="4"/>
                    <a:pt x="29" y="6"/>
                    <a:pt x="36" y="11"/>
                  </a:cubicBezTo>
                  <a:cubicBezTo>
                    <a:pt x="36" y="12"/>
                    <a:pt x="38" y="12"/>
                    <a:pt x="38" y="11"/>
                  </a:cubicBezTo>
                  <a:cubicBezTo>
                    <a:pt x="39" y="10"/>
                    <a:pt x="39" y="9"/>
                    <a:pt x="38" y="8"/>
                  </a:cubicBezTo>
                  <a:cubicBezTo>
                    <a:pt x="31" y="2"/>
                    <a:pt x="25" y="0"/>
                    <a:pt x="19" y="0"/>
                  </a:cubicBezTo>
                  <a:cubicBezTo>
                    <a:pt x="14" y="0"/>
                    <a:pt x="9" y="2"/>
                    <a:pt x="6" y="4"/>
                  </a:cubicBezTo>
                  <a:cubicBezTo>
                    <a:pt x="3" y="6"/>
                    <a:pt x="1" y="8"/>
                    <a:pt x="1" y="8"/>
                  </a:cubicBezTo>
                  <a:cubicBezTo>
                    <a:pt x="0" y="9"/>
                    <a:pt x="0" y="10"/>
                    <a:pt x="1" y="11"/>
                  </a:cubicBezTo>
                  <a:cubicBezTo>
                    <a:pt x="2" y="12"/>
                    <a:pt x="3" y="12"/>
                    <a:pt x="3" y="11"/>
                  </a:cubicBezTo>
                  <a:close/>
                </a:path>
              </a:pathLst>
            </a:custGeom>
            <a:solidFill>
              <a:srgbClr val="B07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9" name="Freeform 42"/>
            <p:cNvSpPr/>
            <p:nvPr/>
          </p:nvSpPr>
          <p:spPr bwMode="auto">
            <a:xfrm>
              <a:off x="5621338" y="452438"/>
              <a:ext cx="73025" cy="22225"/>
            </a:xfrm>
            <a:custGeom>
              <a:avLst/>
              <a:gdLst>
                <a:gd name="T0" fmla="*/ 4 w 39"/>
                <a:gd name="T1" fmla="*/ 11 h 12"/>
                <a:gd name="T2" fmla="*/ 4 w 39"/>
                <a:gd name="T3" fmla="*/ 11 h 12"/>
                <a:gd name="T4" fmla="*/ 9 w 39"/>
                <a:gd name="T5" fmla="*/ 7 h 12"/>
                <a:gd name="T6" fmla="*/ 19 w 39"/>
                <a:gd name="T7" fmla="*/ 4 h 12"/>
                <a:gd name="T8" fmla="*/ 36 w 39"/>
                <a:gd name="T9" fmla="*/ 11 h 12"/>
                <a:gd name="T10" fmla="*/ 39 w 39"/>
                <a:gd name="T11" fmla="*/ 11 h 12"/>
                <a:gd name="T12" fmla="*/ 38 w 39"/>
                <a:gd name="T13" fmla="*/ 8 h 12"/>
                <a:gd name="T14" fmla="*/ 19 w 39"/>
                <a:gd name="T15" fmla="*/ 0 h 12"/>
                <a:gd name="T16" fmla="*/ 6 w 39"/>
                <a:gd name="T17" fmla="*/ 4 h 12"/>
                <a:gd name="T18" fmla="*/ 1 w 39"/>
                <a:gd name="T19" fmla="*/ 8 h 12"/>
                <a:gd name="T20" fmla="*/ 1 w 39"/>
                <a:gd name="T21" fmla="*/ 11 h 12"/>
                <a:gd name="T22" fmla="*/ 4 w 3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2">
                  <a:moveTo>
                    <a:pt x="4" y="11"/>
                  </a:moveTo>
                  <a:cubicBezTo>
                    <a:pt x="4" y="11"/>
                    <a:pt x="4" y="11"/>
                    <a:pt x="4" y="11"/>
                  </a:cubicBezTo>
                  <a:cubicBezTo>
                    <a:pt x="4" y="10"/>
                    <a:pt x="6" y="9"/>
                    <a:pt x="9" y="7"/>
                  </a:cubicBezTo>
                  <a:cubicBezTo>
                    <a:pt x="11" y="5"/>
                    <a:pt x="15" y="4"/>
                    <a:pt x="19" y="4"/>
                  </a:cubicBezTo>
                  <a:cubicBezTo>
                    <a:pt x="24" y="4"/>
                    <a:pt x="30" y="6"/>
                    <a:pt x="36" y="11"/>
                  </a:cubicBezTo>
                  <a:cubicBezTo>
                    <a:pt x="37" y="12"/>
                    <a:pt x="38" y="12"/>
                    <a:pt x="39" y="11"/>
                  </a:cubicBezTo>
                  <a:cubicBezTo>
                    <a:pt x="39" y="10"/>
                    <a:pt x="39" y="9"/>
                    <a:pt x="38" y="8"/>
                  </a:cubicBezTo>
                  <a:cubicBezTo>
                    <a:pt x="32" y="2"/>
                    <a:pt x="25" y="0"/>
                    <a:pt x="19" y="0"/>
                  </a:cubicBezTo>
                  <a:cubicBezTo>
                    <a:pt x="14" y="0"/>
                    <a:pt x="9" y="2"/>
                    <a:pt x="6" y="4"/>
                  </a:cubicBezTo>
                  <a:cubicBezTo>
                    <a:pt x="3" y="6"/>
                    <a:pt x="1" y="8"/>
                    <a:pt x="1" y="8"/>
                  </a:cubicBezTo>
                  <a:cubicBezTo>
                    <a:pt x="0" y="9"/>
                    <a:pt x="0" y="10"/>
                    <a:pt x="1" y="11"/>
                  </a:cubicBezTo>
                  <a:cubicBezTo>
                    <a:pt x="2" y="12"/>
                    <a:pt x="3" y="12"/>
                    <a:pt x="4" y="11"/>
                  </a:cubicBezTo>
                  <a:close/>
                </a:path>
              </a:pathLst>
            </a:custGeom>
            <a:solidFill>
              <a:srgbClr val="B07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0" name="Freeform 43"/>
            <p:cNvSpPr/>
            <p:nvPr/>
          </p:nvSpPr>
          <p:spPr bwMode="auto">
            <a:xfrm>
              <a:off x="5418138" y="503238"/>
              <a:ext cx="138112" cy="139700"/>
            </a:xfrm>
            <a:custGeom>
              <a:avLst/>
              <a:gdLst>
                <a:gd name="T0" fmla="*/ 0 w 87"/>
                <a:gd name="T1" fmla="*/ 88 h 88"/>
                <a:gd name="T2" fmla="*/ 22 w 87"/>
                <a:gd name="T3" fmla="*/ 0 h 88"/>
                <a:gd name="T4" fmla="*/ 61 w 87"/>
                <a:gd name="T5" fmla="*/ 0 h 88"/>
                <a:gd name="T6" fmla="*/ 87 w 87"/>
                <a:gd name="T7" fmla="*/ 88 h 88"/>
                <a:gd name="T8" fmla="*/ 0 w 87"/>
                <a:gd name="T9" fmla="*/ 88 h 88"/>
              </a:gdLst>
              <a:ahLst/>
              <a:cxnLst>
                <a:cxn ang="0">
                  <a:pos x="T0" y="T1"/>
                </a:cxn>
                <a:cxn ang="0">
                  <a:pos x="T2" y="T3"/>
                </a:cxn>
                <a:cxn ang="0">
                  <a:pos x="T4" y="T5"/>
                </a:cxn>
                <a:cxn ang="0">
                  <a:pos x="T6" y="T7"/>
                </a:cxn>
                <a:cxn ang="0">
                  <a:pos x="T8" y="T9"/>
                </a:cxn>
              </a:cxnLst>
              <a:rect l="0" t="0" r="r" b="b"/>
              <a:pathLst>
                <a:path w="87" h="88">
                  <a:moveTo>
                    <a:pt x="0" y="88"/>
                  </a:moveTo>
                  <a:lnTo>
                    <a:pt x="22" y="0"/>
                  </a:lnTo>
                  <a:lnTo>
                    <a:pt x="61" y="0"/>
                  </a:lnTo>
                  <a:lnTo>
                    <a:pt x="87" y="88"/>
                  </a:lnTo>
                  <a:lnTo>
                    <a:pt x="0" y="88"/>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1" name="Freeform 44"/>
            <p:cNvSpPr/>
            <p:nvPr/>
          </p:nvSpPr>
          <p:spPr bwMode="auto">
            <a:xfrm>
              <a:off x="5418138" y="503238"/>
              <a:ext cx="138112" cy="139700"/>
            </a:xfrm>
            <a:custGeom>
              <a:avLst/>
              <a:gdLst>
                <a:gd name="T0" fmla="*/ 0 w 87"/>
                <a:gd name="T1" fmla="*/ 88 h 88"/>
                <a:gd name="T2" fmla="*/ 22 w 87"/>
                <a:gd name="T3" fmla="*/ 0 h 88"/>
                <a:gd name="T4" fmla="*/ 61 w 87"/>
                <a:gd name="T5" fmla="*/ 0 h 88"/>
                <a:gd name="T6" fmla="*/ 87 w 87"/>
                <a:gd name="T7" fmla="*/ 88 h 88"/>
                <a:gd name="T8" fmla="*/ 0 w 87"/>
                <a:gd name="T9" fmla="*/ 88 h 88"/>
              </a:gdLst>
              <a:ahLst/>
              <a:cxnLst>
                <a:cxn ang="0">
                  <a:pos x="T0" y="T1"/>
                </a:cxn>
                <a:cxn ang="0">
                  <a:pos x="T2" y="T3"/>
                </a:cxn>
                <a:cxn ang="0">
                  <a:pos x="T4" y="T5"/>
                </a:cxn>
                <a:cxn ang="0">
                  <a:pos x="T6" y="T7"/>
                </a:cxn>
                <a:cxn ang="0">
                  <a:pos x="T8" y="T9"/>
                </a:cxn>
              </a:cxnLst>
              <a:rect l="0" t="0" r="r" b="b"/>
              <a:pathLst>
                <a:path w="87" h="88">
                  <a:moveTo>
                    <a:pt x="0" y="88"/>
                  </a:moveTo>
                  <a:lnTo>
                    <a:pt x="22" y="0"/>
                  </a:lnTo>
                  <a:lnTo>
                    <a:pt x="61" y="0"/>
                  </a:lnTo>
                  <a:lnTo>
                    <a:pt x="87" y="88"/>
                  </a:lnTo>
                  <a:lnTo>
                    <a:pt x="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2" name="Freeform 45"/>
            <p:cNvSpPr/>
            <p:nvPr/>
          </p:nvSpPr>
          <p:spPr bwMode="auto">
            <a:xfrm>
              <a:off x="5434013" y="485775"/>
              <a:ext cx="101600" cy="141287"/>
            </a:xfrm>
            <a:custGeom>
              <a:avLst/>
              <a:gdLst>
                <a:gd name="T0" fmla="*/ 0 w 55"/>
                <a:gd name="T1" fmla="*/ 77 h 77"/>
                <a:gd name="T2" fmla="*/ 14 w 55"/>
                <a:gd name="T3" fmla="*/ 1 h 77"/>
                <a:gd name="T4" fmla="*/ 27 w 55"/>
                <a:gd name="T5" fmla="*/ 0 h 77"/>
                <a:gd name="T6" fmla="*/ 39 w 55"/>
                <a:gd name="T7" fmla="*/ 1 h 77"/>
                <a:gd name="T8" fmla="*/ 55 w 55"/>
                <a:gd name="T9" fmla="*/ 77 h 77"/>
                <a:gd name="T10" fmla="*/ 0 w 55"/>
                <a:gd name="T11" fmla="*/ 77 h 77"/>
              </a:gdLst>
              <a:ahLst/>
              <a:cxnLst>
                <a:cxn ang="0">
                  <a:pos x="T0" y="T1"/>
                </a:cxn>
                <a:cxn ang="0">
                  <a:pos x="T2" y="T3"/>
                </a:cxn>
                <a:cxn ang="0">
                  <a:pos x="T4" y="T5"/>
                </a:cxn>
                <a:cxn ang="0">
                  <a:pos x="T6" y="T7"/>
                </a:cxn>
                <a:cxn ang="0">
                  <a:pos x="T8" y="T9"/>
                </a:cxn>
                <a:cxn ang="0">
                  <a:pos x="T10" y="T11"/>
                </a:cxn>
              </a:cxnLst>
              <a:rect l="0" t="0" r="r" b="b"/>
              <a:pathLst>
                <a:path w="55" h="77">
                  <a:moveTo>
                    <a:pt x="0" y="77"/>
                  </a:moveTo>
                  <a:cubicBezTo>
                    <a:pt x="14" y="1"/>
                    <a:pt x="14" y="1"/>
                    <a:pt x="14" y="1"/>
                  </a:cubicBezTo>
                  <a:cubicBezTo>
                    <a:pt x="14" y="1"/>
                    <a:pt x="20" y="0"/>
                    <a:pt x="27" y="0"/>
                  </a:cubicBezTo>
                  <a:cubicBezTo>
                    <a:pt x="35" y="0"/>
                    <a:pt x="39" y="1"/>
                    <a:pt x="39" y="1"/>
                  </a:cubicBezTo>
                  <a:cubicBezTo>
                    <a:pt x="55" y="77"/>
                    <a:pt x="55" y="77"/>
                    <a:pt x="55" y="77"/>
                  </a:cubicBezTo>
                  <a:cubicBezTo>
                    <a:pt x="0" y="77"/>
                    <a:pt x="0" y="77"/>
                    <a:pt x="0" y="7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3" name="Freeform 46"/>
            <p:cNvSpPr/>
            <p:nvPr/>
          </p:nvSpPr>
          <p:spPr bwMode="auto">
            <a:xfrm>
              <a:off x="5607050" y="485775"/>
              <a:ext cx="101600" cy="141287"/>
            </a:xfrm>
            <a:custGeom>
              <a:avLst/>
              <a:gdLst>
                <a:gd name="T0" fmla="*/ 0 w 55"/>
                <a:gd name="T1" fmla="*/ 77 h 77"/>
                <a:gd name="T2" fmla="*/ 14 w 55"/>
                <a:gd name="T3" fmla="*/ 1 h 77"/>
                <a:gd name="T4" fmla="*/ 28 w 55"/>
                <a:gd name="T5" fmla="*/ 0 h 77"/>
                <a:gd name="T6" fmla="*/ 39 w 55"/>
                <a:gd name="T7" fmla="*/ 1 h 77"/>
                <a:gd name="T8" fmla="*/ 55 w 55"/>
                <a:gd name="T9" fmla="*/ 77 h 77"/>
                <a:gd name="T10" fmla="*/ 0 w 55"/>
                <a:gd name="T11" fmla="*/ 77 h 77"/>
              </a:gdLst>
              <a:ahLst/>
              <a:cxnLst>
                <a:cxn ang="0">
                  <a:pos x="T0" y="T1"/>
                </a:cxn>
                <a:cxn ang="0">
                  <a:pos x="T2" y="T3"/>
                </a:cxn>
                <a:cxn ang="0">
                  <a:pos x="T4" y="T5"/>
                </a:cxn>
                <a:cxn ang="0">
                  <a:pos x="T6" y="T7"/>
                </a:cxn>
                <a:cxn ang="0">
                  <a:pos x="T8" y="T9"/>
                </a:cxn>
                <a:cxn ang="0">
                  <a:pos x="T10" y="T11"/>
                </a:cxn>
              </a:cxnLst>
              <a:rect l="0" t="0" r="r" b="b"/>
              <a:pathLst>
                <a:path w="55" h="77">
                  <a:moveTo>
                    <a:pt x="0" y="77"/>
                  </a:moveTo>
                  <a:cubicBezTo>
                    <a:pt x="14" y="1"/>
                    <a:pt x="14" y="1"/>
                    <a:pt x="14" y="1"/>
                  </a:cubicBezTo>
                  <a:cubicBezTo>
                    <a:pt x="14" y="1"/>
                    <a:pt x="20" y="0"/>
                    <a:pt x="28" y="0"/>
                  </a:cubicBezTo>
                  <a:cubicBezTo>
                    <a:pt x="36" y="0"/>
                    <a:pt x="39" y="1"/>
                    <a:pt x="39" y="1"/>
                  </a:cubicBezTo>
                  <a:cubicBezTo>
                    <a:pt x="55" y="77"/>
                    <a:pt x="55" y="77"/>
                    <a:pt x="55" y="77"/>
                  </a:cubicBezTo>
                  <a:cubicBezTo>
                    <a:pt x="0" y="77"/>
                    <a:pt x="0" y="77"/>
                    <a:pt x="0" y="7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4" name="Freeform 47"/>
            <p:cNvSpPr/>
            <p:nvPr/>
          </p:nvSpPr>
          <p:spPr bwMode="auto">
            <a:xfrm>
              <a:off x="5589588" y="503238"/>
              <a:ext cx="136525" cy="139700"/>
            </a:xfrm>
            <a:custGeom>
              <a:avLst/>
              <a:gdLst>
                <a:gd name="T0" fmla="*/ 0 w 86"/>
                <a:gd name="T1" fmla="*/ 88 h 88"/>
                <a:gd name="T2" fmla="*/ 22 w 86"/>
                <a:gd name="T3" fmla="*/ 0 h 88"/>
                <a:gd name="T4" fmla="*/ 61 w 86"/>
                <a:gd name="T5" fmla="*/ 0 h 88"/>
                <a:gd name="T6" fmla="*/ 86 w 86"/>
                <a:gd name="T7" fmla="*/ 88 h 88"/>
                <a:gd name="T8" fmla="*/ 0 w 86"/>
                <a:gd name="T9" fmla="*/ 88 h 88"/>
              </a:gdLst>
              <a:ahLst/>
              <a:cxnLst>
                <a:cxn ang="0">
                  <a:pos x="T0" y="T1"/>
                </a:cxn>
                <a:cxn ang="0">
                  <a:pos x="T2" y="T3"/>
                </a:cxn>
                <a:cxn ang="0">
                  <a:pos x="T4" y="T5"/>
                </a:cxn>
                <a:cxn ang="0">
                  <a:pos x="T6" y="T7"/>
                </a:cxn>
                <a:cxn ang="0">
                  <a:pos x="T8" y="T9"/>
                </a:cxn>
              </a:cxnLst>
              <a:rect l="0" t="0" r="r" b="b"/>
              <a:pathLst>
                <a:path w="86" h="88">
                  <a:moveTo>
                    <a:pt x="0" y="88"/>
                  </a:moveTo>
                  <a:lnTo>
                    <a:pt x="22" y="0"/>
                  </a:lnTo>
                  <a:lnTo>
                    <a:pt x="61" y="0"/>
                  </a:lnTo>
                  <a:lnTo>
                    <a:pt x="86" y="88"/>
                  </a:lnTo>
                  <a:lnTo>
                    <a:pt x="0" y="88"/>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5" name="Freeform 48"/>
            <p:cNvSpPr/>
            <p:nvPr/>
          </p:nvSpPr>
          <p:spPr bwMode="auto">
            <a:xfrm>
              <a:off x="5589588" y="503238"/>
              <a:ext cx="136525" cy="139700"/>
            </a:xfrm>
            <a:custGeom>
              <a:avLst/>
              <a:gdLst>
                <a:gd name="T0" fmla="*/ 0 w 86"/>
                <a:gd name="T1" fmla="*/ 88 h 88"/>
                <a:gd name="T2" fmla="*/ 22 w 86"/>
                <a:gd name="T3" fmla="*/ 0 h 88"/>
                <a:gd name="T4" fmla="*/ 61 w 86"/>
                <a:gd name="T5" fmla="*/ 0 h 88"/>
                <a:gd name="T6" fmla="*/ 86 w 86"/>
                <a:gd name="T7" fmla="*/ 88 h 88"/>
                <a:gd name="T8" fmla="*/ 0 w 86"/>
                <a:gd name="T9" fmla="*/ 88 h 88"/>
              </a:gdLst>
              <a:ahLst/>
              <a:cxnLst>
                <a:cxn ang="0">
                  <a:pos x="T0" y="T1"/>
                </a:cxn>
                <a:cxn ang="0">
                  <a:pos x="T2" y="T3"/>
                </a:cxn>
                <a:cxn ang="0">
                  <a:pos x="T4" y="T5"/>
                </a:cxn>
                <a:cxn ang="0">
                  <a:pos x="T6" y="T7"/>
                </a:cxn>
                <a:cxn ang="0">
                  <a:pos x="T8" y="T9"/>
                </a:cxn>
              </a:cxnLst>
              <a:rect l="0" t="0" r="r" b="b"/>
              <a:pathLst>
                <a:path w="86" h="88">
                  <a:moveTo>
                    <a:pt x="0" y="88"/>
                  </a:moveTo>
                  <a:lnTo>
                    <a:pt x="22" y="0"/>
                  </a:lnTo>
                  <a:lnTo>
                    <a:pt x="61" y="0"/>
                  </a:lnTo>
                  <a:lnTo>
                    <a:pt x="86" y="88"/>
                  </a:lnTo>
                  <a:lnTo>
                    <a:pt x="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6" name="Oval 49"/>
            <p:cNvSpPr>
              <a:spLocks noChangeArrowheads="1"/>
            </p:cNvSpPr>
            <p:nvPr/>
          </p:nvSpPr>
          <p:spPr bwMode="auto">
            <a:xfrm>
              <a:off x="5589588" y="573088"/>
              <a:ext cx="136525" cy="138112"/>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7" name="Oval 50"/>
            <p:cNvSpPr>
              <a:spLocks noChangeArrowheads="1"/>
            </p:cNvSpPr>
            <p:nvPr/>
          </p:nvSpPr>
          <p:spPr bwMode="auto">
            <a:xfrm>
              <a:off x="5418138" y="573088"/>
              <a:ext cx="138112" cy="138112"/>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8" name="Oval 51"/>
            <p:cNvSpPr>
              <a:spLocks noChangeArrowheads="1"/>
            </p:cNvSpPr>
            <p:nvPr/>
          </p:nvSpPr>
          <p:spPr bwMode="auto">
            <a:xfrm>
              <a:off x="5607050" y="590550"/>
              <a:ext cx="103187" cy="101600"/>
            </a:xfrm>
            <a:prstGeom prst="ellipse">
              <a:avLst/>
            </a:prstGeom>
            <a:solidFill>
              <a:srgbClr val="ACE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9" name="Oval 52"/>
            <p:cNvSpPr>
              <a:spLocks noChangeArrowheads="1"/>
            </p:cNvSpPr>
            <p:nvPr/>
          </p:nvSpPr>
          <p:spPr bwMode="auto">
            <a:xfrm>
              <a:off x="5435600" y="590550"/>
              <a:ext cx="103187" cy="101600"/>
            </a:xfrm>
            <a:prstGeom prst="ellipse">
              <a:avLst/>
            </a:prstGeom>
            <a:solidFill>
              <a:srgbClr val="ACE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0" name="Freeform 53"/>
            <p:cNvSpPr/>
            <p:nvPr/>
          </p:nvSpPr>
          <p:spPr bwMode="auto">
            <a:xfrm>
              <a:off x="5313363" y="503238"/>
              <a:ext cx="209550" cy="179387"/>
            </a:xfrm>
            <a:custGeom>
              <a:avLst/>
              <a:gdLst>
                <a:gd name="T0" fmla="*/ 25 w 114"/>
                <a:gd name="T1" fmla="*/ 98 h 98"/>
                <a:gd name="T2" fmla="*/ 37 w 114"/>
                <a:gd name="T3" fmla="*/ 93 h 98"/>
                <a:gd name="T4" fmla="*/ 64 w 114"/>
                <a:gd name="T5" fmla="*/ 96 h 98"/>
                <a:gd name="T6" fmla="*/ 86 w 114"/>
                <a:gd name="T7" fmla="*/ 39 h 98"/>
                <a:gd name="T8" fmla="*/ 106 w 114"/>
                <a:gd name="T9" fmla="*/ 31 h 98"/>
                <a:gd name="T10" fmla="*/ 87 w 114"/>
                <a:gd name="T11" fmla="*/ 4 h 98"/>
                <a:gd name="T12" fmla="*/ 36 w 114"/>
                <a:gd name="T13" fmla="*/ 33 h 98"/>
                <a:gd name="T14" fmla="*/ 25 w 114"/>
                <a:gd name="T15" fmla="*/ 45 h 98"/>
                <a:gd name="T16" fmla="*/ 0 w 114"/>
                <a:gd name="T17" fmla="*/ 58 h 98"/>
                <a:gd name="T18" fmla="*/ 25 w 11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25" y="98"/>
                  </a:moveTo>
                  <a:cubicBezTo>
                    <a:pt x="37" y="93"/>
                    <a:pt x="37" y="93"/>
                    <a:pt x="37" y="93"/>
                  </a:cubicBezTo>
                  <a:cubicBezTo>
                    <a:pt x="64" y="96"/>
                    <a:pt x="64" y="96"/>
                    <a:pt x="64" y="96"/>
                  </a:cubicBezTo>
                  <a:cubicBezTo>
                    <a:pt x="64" y="96"/>
                    <a:pt x="41" y="56"/>
                    <a:pt x="86" y="39"/>
                  </a:cubicBezTo>
                  <a:cubicBezTo>
                    <a:pt x="96" y="36"/>
                    <a:pt x="100" y="34"/>
                    <a:pt x="106" y="31"/>
                  </a:cubicBezTo>
                  <a:cubicBezTo>
                    <a:pt x="114" y="28"/>
                    <a:pt x="110" y="0"/>
                    <a:pt x="87" y="4"/>
                  </a:cubicBezTo>
                  <a:cubicBezTo>
                    <a:pt x="53" y="10"/>
                    <a:pt x="36" y="33"/>
                    <a:pt x="36" y="33"/>
                  </a:cubicBezTo>
                  <a:cubicBezTo>
                    <a:pt x="25" y="45"/>
                    <a:pt x="25" y="45"/>
                    <a:pt x="25" y="45"/>
                  </a:cubicBezTo>
                  <a:cubicBezTo>
                    <a:pt x="0" y="58"/>
                    <a:pt x="0" y="58"/>
                    <a:pt x="0" y="58"/>
                  </a:cubicBezTo>
                  <a:lnTo>
                    <a:pt x="25" y="98"/>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1" name="Freeform 54"/>
            <p:cNvSpPr/>
            <p:nvPr/>
          </p:nvSpPr>
          <p:spPr bwMode="auto">
            <a:xfrm>
              <a:off x="5624513" y="503238"/>
              <a:ext cx="209550" cy="179387"/>
            </a:xfrm>
            <a:custGeom>
              <a:avLst/>
              <a:gdLst>
                <a:gd name="T0" fmla="*/ 89 w 114"/>
                <a:gd name="T1" fmla="*/ 98 h 98"/>
                <a:gd name="T2" fmla="*/ 77 w 114"/>
                <a:gd name="T3" fmla="*/ 93 h 98"/>
                <a:gd name="T4" fmla="*/ 51 w 114"/>
                <a:gd name="T5" fmla="*/ 96 h 98"/>
                <a:gd name="T6" fmla="*/ 28 w 114"/>
                <a:gd name="T7" fmla="*/ 39 h 98"/>
                <a:gd name="T8" fmla="*/ 8 w 114"/>
                <a:gd name="T9" fmla="*/ 31 h 98"/>
                <a:gd name="T10" fmla="*/ 28 w 114"/>
                <a:gd name="T11" fmla="*/ 4 h 98"/>
                <a:gd name="T12" fmla="*/ 78 w 114"/>
                <a:gd name="T13" fmla="*/ 33 h 98"/>
                <a:gd name="T14" fmla="*/ 89 w 114"/>
                <a:gd name="T15" fmla="*/ 45 h 98"/>
                <a:gd name="T16" fmla="*/ 114 w 114"/>
                <a:gd name="T17" fmla="*/ 58 h 98"/>
                <a:gd name="T18" fmla="*/ 89 w 11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89" y="98"/>
                  </a:moveTo>
                  <a:cubicBezTo>
                    <a:pt x="77" y="93"/>
                    <a:pt x="77" y="93"/>
                    <a:pt x="77" y="93"/>
                  </a:cubicBezTo>
                  <a:cubicBezTo>
                    <a:pt x="51" y="96"/>
                    <a:pt x="51" y="96"/>
                    <a:pt x="51" y="96"/>
                  </a:cubicBezTo>
                  <a:cubicBezTo>
                    <a:pt x="51" y="96"/>
                    <a:pt x="73" y="56"/>
                    <a:pt x="28" y="39"/>
                  </a:cubicBezTo>
                  <a:cubicBezTo>
                    <a:pt x="18" y="36"/>
                    <a:pt x="14" y="34"/>
                    <a:pt x="8" y="31"/>
                  </a:cubicBezTo>
                  <a:cubicBezTo>
                    <a:pt x="0" y="28"/>
                    <a:pt x="4" y="0"/>
                    <a:pt x="28" y="4"/>
                  </a:cubicBezTo>
                  <a:cubicBezTo>
                    <a:pt x="61" y="10"/>
                    <a:pt x="78" y="33"/>
                    <a:pt x="78" y="33"/>
                  </a:cubicBezTo>
                  <a:cubicBezTo>
                    <a:pt x="89" y="45"/>
                    <a:pt x="89" y="45"/>
                    <a:pt x="89" y="45"/>
                  </a:cubicBezTo>
                  <a:cubicBezTo>
                    <a:pt x="114" y="58"/>
                    <a:pt x="114" y="58"/>
                    <a:pt x="114" y="58"/>
                  </a:cubicBezTo>
                  <a:lnTo>
                    <a:pt x="89" y="98"/>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2" name="Freeform 55"/>
            <p:cNvSpPr/>
            <p:nvPr/>
          </p:nvSpPr>
          <p:spPr bwMode="auto">
            <a:xfrm>
              <a:off x="5446713" y="609600"/>
              <a:ext cx="61912" cy="36512"/>
            </a:xfrm>
            <a:custGeom>
              <a:avLst/>
              <a:gdLst>
                <a:gd name="T0" fmla="*/ 31 w 33"/>
                <a:gd name="T1" fmla="*/ 0 h 20"/>
                <a:gd name="T2" fmla="*/ 31 w 33"/>
                <a:gd name="T3" fmla="*/ 1 h 20"/>
                <a:gd name="T4" fmla="*/ 1 w 33"/>
                <a:gd name="T5" fmla="*/ 16 h 20"/>
                <a:gd name="T6" fmla="*/ 1 w 33"/>
                <a:gd name="T7" fmla="*/ 19 h 20"/>
                <a:gd name="T8" fmla="*/ 2 w 33"/>
                <a:gd name="T9" fmla="*/ 20 h 20"/>
                <a:gd name="T10" fmla="*/ 3 w 33"/>
                <a:gd name="T11" fmla="*/ 19 h 20"/>
                <a:gd name="T12" fmla="*/ 32 w 33"/>
                <a:gd name="T13" fmla="*/ 4 h 20"/>
                <a:gd name="T14" fmla="*/ 33 w 33"/>
                <a:gd name="T15" fmla="*/ 1 h 20"/>
                <a:gd name="T16" fmla="*/ 31 w 33"/>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0">
                  <a:moveTo>
                    <a:pt x="31" y="0"/>
                  </a:moveTo>
                  <a:cubicBezTo>
                    <a:pt x="31" y="0"/>
                    <a:pt x="31" y="1"/>
                    <a:pt x="31" y="1"/>
                  </a:cubicBezTo>
                  <a:cubicBezTo>
                    <a:pt x="1" y="16"/>
                    <a:pt x="1" y="16"/>
                    <a:pt x="1" y="16"/>
                  </a:cubicBezTo>
                  <a:cubicBezTo>
                    <a:pt x="0" y="17"/>
                    <a:pt x="0" y="18"/>
                    <a:pt x="1" y="19"/>
                  </a:cubicBezTo>
                  <a:cubicBezTo>
                    <a:pt x="1" y="19"/>
                    <a:pt x="1" y="20"/>
                    <a:pt x="2" y="20"/>
                  </a:cubicBezTo>
                  <a:cubicBezTo>
                    <a:pt x="2" y="20"/>
                    <a:pt x="3" y="19"/>
                    <a:pt x="3" y="19"/>
                  </a:cubicBezTo>
                  <a:cubicBezTo>
                    <a:pt x="32" y="4"/>
                    <a:pt x="32" y="4"/>
                    <a:pt x="32" y="4"/>
                  </a:cubicBezTo>
                  <a:cubicBezTo>
                    <a:pt x="33" y="3"/>
                    <a:pt x="33" y="2"/>
                    <a:pt x="33" y="1"/>
                  </a:cubicBezTo>
                  <a:cubicBezTo>
                    <a:pt x="33" y="1"/>
                    <a:pt x="32" y="0"/>
                    <a:pt x="31"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3" name="Freeform 56"/>
            <p:cNvSpPr/>
            <p:nvPr/>
          </p:nvSpPr>
          <p:spPr bwMode="auto">
            <a:xfrm>
              <a:off x="5446713" y="625475"/>
              <a:ext cx="85725" cy="46037"/>
            </a:xfrm>
            <a:custGeom>
              <a:avLst/>
              <a:gdLst>
                <a:gd name="T0" fmla="*/ 44 w 46"/>
                <a:gd name="T1" fmla="*/ 0 h 25"/>
                <a:gd name="T2" fmla="*/ 44 w 46"/>
                <a:gd name="T3" fmla="*/ 0 h 25"/>
                <a:gd name="T4" fmla="*/ 1 w 46"/>
                <a:gd name="T5" fmla="*/ 21 h 25"/>
                <a:gd name="T6" fmla="*/ 0 w 46"/>
                <a:gd name="T7" fmla="*/ 24 h 25"/>
                <a:gd name="T8" fmla="*/ 2 w 46"/>
                <a:gd name="T9" fmla="*/ 25 h 25"/>
                <a:gd name="T10" fmla="*/ 3 w 46"/>
                <a:gd name="T11" fmla="*/ 25 h 25"/>
                <a:gd name="T12" fmla="*/ 45 w 46"/>
                <a:gd name="T13" fmla="*/ 3 h 25"/>
                <a:gd name="T14" fmla="*/ 46 w 46"/>
                <a:gd name="T15" fmla="*/ 1 h 25"/>
                <a:gd name="T16" fmla="*/ 44 w 4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5">
                  <a:moveTo>
                    <a:pt x="44" y="0"/>
                  </a:moveTo>
                  <a:cubicBezTo>
                    <a:pt x="44" y="0"/>
                    <a:pt x="44" y="0"/>
                    <a:pt x="44" y="0"/>
                  </a:cubicBezTo>
                  <a:cubicBezTo>
                    <a:pt x="1" y="21"/>
                    <a:pt x="1" y="21"/>
                    <a:pt x="1" y="21"/>
                  </a:cubicBezTo>
                  <a:cubicBezTo>
                    <a:pt x="0" y="22"/>
                    <a:pt x="0" y="23"/>
                    <a:pt x="0" y="24"/>
                  </a:cubicBezTo>
                  <a:cubicBezTo>
                    <a:pt x="1" y="24"/>
                    <a:pt x="1" y="25"/>
                    <a:pt x="2" y="25"/>
                  </a:cubicBezTo>
                  <a:cubicBezTo>
                    <a:pt x="2" y="25"/>
                    <a:pt x="3" y="25"/>
                    <a:pt x="3" y="25"/>
                  </a:cubicBezTo>
                  <a:cubicBezTo>
                    <a:pt x="45" y="3"/>
                    <a:pt x="45" y="3"/>
                    <a:pt x="45" y="3"/>
                  </a:cubicBezTo>
                  <a:cubicBezTo>
                    <a:pt x="46" y="3"/>
                    <a:pt x="46" y="2"/>
                    <a:pt x="46" y="1"/>
                  </a:cubicBezTo>
                  <a:cubicBezTo>
                    <a:pt x="46" y="0"/>
                    <a:pt x="45" y="0"/>
                    <a:pt x="44"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4" name="Freeform 57"/>
            <p:cNvSpPr/>
            <p:nvPr/>
          </p:nvSpPr>
          <p:spPr bwMode="auto">
            <a:xfrm>
              <a:off x="5619750" y="611188"/>
              <a:ext cx="63500" cy="34925"/>
            </a:xfrm>
            <a:custGeom>
              <a:avLst/>
              <a:gdLst>
                <a:gd name="T0" fmla="*/ 32 w 34"/>
                <a:gd name="T1" fmla="*/ 0 h 19"/>
                <a:gd name="T2" fmla="*/ 31 w 34"/>
                <a:gd name="T3" fmla="*/ 0 h 19"/>
                <a:gd name="T4" fmla="*/ 1 w 34"/>
                <a:gd name="T5" fmla="*/ 16 h 19"/>
                <a:gd name="T6" fmla="*/ 1 w 34"/>
                <a:gd name="T7" fmla="*/ 18 h 19"/>
                <a:gd name="T8" fmla="*/ 2 w 34"/>
                <a:gd name="T9" fmla="*/ 19 h 19"/>
                <a:gd name="T10" fmla="*/ 3 w 34"/>
                <a:gd name="T11" fmla="*/ 19 h 19"/>
                <a:gd name="T12" fmla="*/ 32 w 34"/>
                <a:gd name="T13" fmla="*/ 4 h 19"/>
                <a:gd name="T14" fmla="*/ 33 w 34"/>
                <a:gd name="T15" fmla="*/ 1 h 19"/>
                <a:gd name="T16" fmla="*/ 32 w 34"/>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9">
                  <a:moveTo>
                    <a:pt x="32" y="0"/>
                  </a:moveTo>
                  <a:cubicBezTo>
                    <a:pt x="31" y="0"/>
                    <a:pt x="31" y="0"/>
                    <a:pt x="31" y="0"/>
                  </a:cubicBezTo>
                  <a:cubicBezTo>
                    <a:pt x="1" y="16"/>
                    <a:pt x="1" y="16"/>
                    <a:pt x="1" y="16"/>
                  </a:cubicBezTo>
                  <a:cubicBezTo>
                    <a:pt x="1" y="16"/>
                    <a:pt x="0" y="17"/>
                    <a:pt x="1" y="18"/>
                  </a:cubicBezTo>
                  <a:cubicBezTo>
                    <a:pt x="1" y="19"/>
                    <a:pt x="2" y="19"/>
                    <a:pt x="2" y="19"/>
                  </a:cubicBezTo>
                  <a:cubicBezTo>
                    <a:pt x="3" y="19"/>
                    <a:pt x="3" y="19"/>
                    <a:pt x="3" y="19"/>
                  </a:cubicBezTo>
                  <a:cubicBezTo>
                    <a:pt x="32" y="4"/>
                    <a:pt x="32" y="4"/>
                    <a:pt x="32" y="4"/>
                  </a:cubicBezTo>
                  <a:cubicBezTo>
                    <a:pt x="33" y="3"/>
                    <a:pt x="34" y="2"/>
                    <a:pt x="33" y="1"/>
                  </a:cubicBezTo>
                  <a:cubicBezTo>
                    <a:pt x="33" y="0"/>
                    <a:pt x="32" y="0"/>
                    <a:pt x="32"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5" name="Freeform 58"/>
            <p:cNvSpPr/>
            <p:nvPr/>
          </p:nvSpPr>
          <p:spPr bwMode="auto">
            <a:xfrm>
              <a:off x="5619750" y="625475"/>
              <a:ext cx="87312" cy="46037"/>
            </a:xfrm>
            <a:custGeom>
              <a:avLst/>
              <a:gdLst>
                <a:gd name="T0" fmla="*/ 45 w 47"/>
                <a:gd name="T1" fmla="*/ 0 h 25"/>
                <a:gd name="T2" fmla="*/ 44 w 47"/>
                <a:gd name="T3" fmla="*/ 0 h 25"/>
                <a:gd name="T4" fmla="*/ 2 w 47"/>
                <a:gd name="T5" fmla="*/ 22 h 25"/>
                <a:gd name="T6" fmla="*/ 1 w 47"/>
                <a:gd name="T7" fmla="*/ 24 h 25"/>
                <a:gd name="T8" fmla="*/ 2 w 47"/>
                <a:gd name="T9" fmla="*/ 25 h 25"/>
                <a:gd name="T10" fmla="*/ 3 w 47"/>
                <a:gd name="T11" fmla="*/ 25 h 25"/>
                <a:gd name="T12" fmla="*/ 45 w 47"/>
                <a:gd name="T13" fmla="*/ 4 h 25"/>
                <a:gd name="T14" fmla="*/ 46 w 47"/>
                <a:gd name="T15" fmla="*/ 1 h 25"/>
                <a:gd name="T16" fmla="*/ 45 w 47"/>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5">
                  <a:moveTo>
                    <a:pt x="45" y="0"/>
                  </a:moveTo>
                  <a:cubicBezTo>
                    <a:pt x="44" y="0"/>
                    <a:pt x="44" y="0"/>
                    <a:pt x="44" y="0"/>
                  </a:cubicBezTo>
                  <a:cubicBezTo>
                    <a:pt x="2" y="22"/>
                    <a:pt x="2" y="22"/>
                    <a:pt x="2" y="22"/>
                  </a:cubicBezTo>
                  <a:cubicBezTo>
                    <a:pt x="1" y="22"/>
                    <a:pt x="0" y="23"/>
                    <a:pt x="1" y="24"/>
                  </a:cubicBezTo>
                  <a:cubicBezTo>
                    <a:pt x="1" y="25"/>
                    <a:pt x="2" y="25"/>
                    <a:pt x="2" y="25"/>
                  </a:cubicBezTo>
                  <a:cubicBezTo>
                    <a:pt x="3" y="25"/>
                    <a:pt x="3" y="25"/>
                    <a:pt x="3" y="25"/>
                  </a:cubicBezTo>
                  <a:cubicBezTo>
                    <a:pt x="45" y="4"/>
                    <a:pt x="45" y="4"/>
                    <a:pt x="45" y="4"/>
                  </a:cubicBezTo>
                  <a:cubicBezTo>
                    <a:pt x="46" y="3"/>
                    <a:pt x="47" y="2"/>
                    <a:pt x="46" y="1"/>
                  </a:cubicBezTo>
                  <a:cubicBezTo>
                    <a:pt x="46" y="1"/>
                    <a:pt x="45" y="0"/>
                    <a:pt x="45"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6" name="Freeform 59"/>
            <p:cNvSpPr/>
            <p:nvPr/>
          </p:nvSpPr>
          <p:spPr bwMode="auto">
            <a:xfrm>
              <a:off x="5770563" y="598488"/>
              <a:ext cx="333375" cy="292100"/>
            </a:xfrm>
            <a:custGeom>
              <a:avLst/>
              <a:gdLst>
                <a:gd name="T0" fmla="*/ 34 w 181"/>
                <a:gd name="T1" fmla="*/ 0 h 159"/>
                <a:gd name="T2" fmla="*/ 156 w 181"/>
                <a:gd name="T3" fmla="*/ 87 h 159"/>
                <a:gd name="T4" fmla="*/ 169 w 181"/>
                <a:gd name="T5" fmla="*/ 142 h 159"/>
                <a:gd name="T6" fmla="*/ 112 w 181"/>
                <a:gd name="T7" fmla="*/ 144 h 159"/>
                <a:gd name="T8" fmla="*/ 0 w 181"/>
                <a:gd name="T9" fmla="*/ 51 h 159"/>
              </a:gdLst>
              <a:ahLst/>
              <a:cxnLst>
                <a:cxn ang="0">
                  <a:pos x="T0" y="T1"/>
                </a:cxn>
                <a:cxn ang="0">
                  <a:pos x="T2" y="T3"/>
                </a:cxn>
                <a:cxn ang="0">
                  <a:pos x="T4" y="T5"/>
                </a:cxn>
                <a:cxn ang="0">
                  <a:pos x="T6" y="T7"/>
                </a:cxn>
                <a:cxn ang="0">
                  <a:pos x="T8" y="T9"/>
                </a:cxn>
              </a:cxnLst>
              <a:rect l="0" t="0" r="r" b="b"/>
              <a:pathLst>
                <a:path w="181" h="159">
                  <a:moveTo>
                    <a:pt x="34" y="0"/>
                  </a:moveTo>
                  <a:cubicBezTo>
                    <a:pt x="156" y="87"/>
                    <a:pt x="156" y="87"/>
                    <a:pt x="156" y="87"/>
                  </a:cubicBezTo>
                  <a:cubicBezTo>
                    <a:pt x="175" y="102"/>
                    <a:pt x="181" y="127"/>
                    <a:pt x="169" y="142"/>
                  </a:cubicBezTo>
                  <a:cubicBezTo>
                    <a:pt x="157" y="158"/>
                    <a:pt x="131" y="159"/>
                    <a:pt x="112" y="144"/>
                  </a:cubicBezTo>
                  <a:cubicBezTo>
                    <a:pt x="0" y="51"/>
                    <a:pt x="0" y="51"/>
                    <a:pt x="0" y="51"/>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47" name="Freeform 60"/>
            <p:cNvSpPr/>
            <p:nvPr/>
          </p:nvSpPr>
          <p:spPr bwMode="auto">
            <a:xfrm>
              <a:off x="5076825" y="769938"/>
              <a:ext cx="311150" cy="163512"/>
            </a:xfrm>
            <a:custGeom>
              <a:avLst/>
              <a:gdLst>
                <a:gd name="T0" fmla="*/ 193 w 196"/>
                <a:gd name="T1" fmla="*/ 9 h 103"/>
                <a:gd name="T2" fmla="*/ 107 w 196"/>
                <a:gd name="T3" fmla="*/ 0 h 103"/>
                <a:gd name="T4" fmla="*/ 0 w 196"/>
                <a:gd name="T5" fmla="*/ 61 h 103"/>
                <a:gd name="T6" fmla="*/ 196 w 196"/>
                <a:gd name="T7" fmla="*/ 103 h 103"/>
                <a:gd name="T8" fmla="*/ 193 w 196"/>
                <a:gd name="T9" fmla="*/ 9 h 103"/>
              </a:gdLst>
              <a:ahLst/>
              <a:cxnLst>
                <a:cxn ang="0">
                  <a:pos x="T0" y="T1"/>
                </a:cxn>
                <a:cxn ang="0">
                  <a:pos x="T2" y="T3"/>
                </a:cxn>
                <a:cxn ang="0">
                  <a:pos x="T4" y="T5"/>
                </a:cxn>
                <a:cxn ang="0">
                  <a:pos x="T6" y="T7"/>
                </a:cxn>
                <a:cxn ang="0">
                  <a:pos x="T8" y="T9"/>
                </a:cxn>
              </a:cxnLst>
              <a:rect l="0" t="0" r="r" b="b"/>
              <a:pathLst>
                <a:path w="196" h="103">
                  <a:moveTo>
                    <a:pt x="193" y="9"/>
                  </a:moveTo>
                  <a:lnTo>
                    <a:pt x="107" y="0"/>
                  </a:lnTo>
                  <a:lnTo>
                    <a:pt x="0" y="61"/>
                  </a:lnTo>
                  <a:lnTo>
                    <a:pt x="196" y="103"/>
                  </a:lnTo>
                  <a:lnTo>
                    <a:pt x="193"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8" name="Freeform 61"/>
            <p:cNvSpPr/>
            <p:nvPr/>
          </p:nvSpPr>
          <p:spPr bwMode="auto">
            <a:xfrm>
              <a:off x="5076825" y="769938"/>
              <a:ext cx="311150" cy="163512"/>
            </a:xfrm>
            <a:custGeom>
              <a:avLst/>
              <a:gdLst>
                <a:gd name="T0" fmla="*/ 193 w 196"/>
                <a:gd name="T1" fmla="*/ 9 h 103"/>
                <a:gd name="T2" fmla="*/ 107 w 196"/>
                <a:gd name="T3" fmla="*/ 0 h 103"/>
                <a:gd name="T4" fmla="*/ 0 w 196"/>
                <a:gd name="T5" fmla="*/ 61 h 103"/>
                <a:gd name="T6" fmla="*/ 196 w 196"/>
                <a:gd name="T7" fmla="*/ 103 h 103"/>
              </a:gdLst>
              <a:ahLst/>
              <a:cxnLst>
                <a:cxn ang="0">
                  <a:pos x="T0" y="T1"/>
                </a:cxn>
                <a:cxn ang="0">
                  <a:pos x="T2" y="T3"/>
                </a:cxn>
                <a:cxn ang="0">
                  <a:pos x="T4" y="T5"/>
                </a:cxn>
                <a:cxn ang="0">
                  <a:pos x="T6" y="T7"/>
                </a:cxn>
              </a:cxnLst>
              <a:rect l="0" t="0" r="r" b="b"/>
              <a:pathLst>
                <a:path w="196" h="103">
                  <a:moveTo>
                    <a:pt x="193" y="9"/>
                  </a:moveTo>
                  <a:lnTo>
                    <a:pt x="107" y="0"/>
                  </a:lnTo>
                  <a:lnTo>
                    <a:pt x="0" y="61"/>
                  </a:lnTo>
                  <a:lnTo>
                    <a:pt x="196"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9" name="Freeform 62"/>
            <p:cNvSpPr/>
            <p:nvPr/>
          </p:nvSpPr>
          <p:spPr bwMode="auto">
            <a:xfrm>
              <a:off x="5049838" y="598488"/>
              <a:ext cx="333375" cy="292100"/>
            </a:xfrm>
            <a:custGeom>
              <a:avLst/>
              <a:gdLst>
                <a:gd name="T0" fmla="*/ 146 w 181"/>
                <a:gd name="T1" fmla="*/ 0 h 159"/>
                <a:gd name="T2" fmla="*/ 25 w 181"/>
                <a:gd name="T3" fmla="*/ 87 h 159"/>
                <a:gd name="T4" fmla="*/ 12 w 181"/>
                <a:gd name="T5" fmla="*/ 142 h 159"/>
                <a:gd name="T6" fmla="*/ 69 w 181"/>
                <a:gd name="T7" fmla="*/ 144 h 159"/>
                <a:gd name="T8" fmla="*/ 181 w 181"/>
                <a:gd name="T9" fmla="*/ 51 h 159"/>
              </a:gdLst>
              <a:ahLst/>
              <a:cxnLst>
                <a:cxn ang="0">
                  <a:pos x="T0" y="T1"/>
                </a:cxn>
                <a:cxn ang="0">
                  <a:pos x="T2" y="T3"/>
                </a:cxn>
                <a:cxn ang="0">
                  <a:pos x="T4" y="T5"/>
                </a:cxn>
                <a:cxn ang="0">
                  <a:pos x="T6" y="T7"/>
                </a:cxn>
                <a:cxn ang="0">
                  <a:pos x="T8" y="T9"/>
                </a:cxn>
              </a:cxnLst>
              <a:rect l="0" t="0" r="r" b="b"/>
              <a:pathLst>
                <a:path w="181" h="159">
                  <a:moveTo>
                    <a:pt x="146" y="0"/>
                  </a:moveTo>
                  <a:cubicBezTo>
                    <a:pt x="25" y="87"/>
                    <a:pt x="25" y="87"/>
                    <a:pt x="25" y="87"/>
                  </a:cubicBezTo>
                  <a:cubicBezTo>
                    <a:pt x="6" y="102"/>
                    <a:pt x="0" y="127"/>
                    <a:pt x="12" y="142"/>
                  </a:cubicBezTo>
                  <a:cubicBezTo>
                    <a:pt x="24" y="158"/>
                    <a:pt x="50" y="159"/>
                    <a:pt x="69" y="144"/>
                  </a:cubicBezTo>
                  <a:cubicBezTo>
                    <a:pt x="181" y="51"/>
                    <a:pt x="181" y="51"/>
                    <a:pt x="181" y="51"/>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46AE553-A51B-4A98-8B16-2BA60FAFA0B4}" type="datetimeFigureOut">
              <a:rPr lang="zh-CN" altLang="en-US" smtClean="0"/>
              <a:t>2024/3/6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E735BF-D257-4A49-936F-BC9EEC8528D3}"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5DA8AD"/>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t>2024/3/6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内容占位符 6"/>
          <p:cNvSpPr>
            <a:spLocks noGrp="1"/>
          </p:cNvSpPr>
          <p:nvPr>
            <p:ph sz="quarter" idx="13"/>
          </p:nvPr>
        </p:nvSpPr>
        <p:spPr>
          <a:xfrm>
            <a:off x="560388" y="412955"/>
            <a:ext cx="11237912" cy="5575095"/>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2024/3/6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2024/3/6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90363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412776"/>
            <a:ext cx="10515600" cy="476418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2024/3/6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spcBef>
          <a:spcPts val="1000"/>
        </a:spcBef>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14.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notesSlide" Target="../notesSlides/notesSlide6.xml"/><Relationship Id="rId5" Type="http://schemas.openxmlformats.org/officeDocument/2006/relationships/slideLayout" Target="../slideLayouts/slideLayout13.xml"/><Relationship Id="rId4" Type="http://schemas.openxmlformats.org/officeDocument/2006/relationships/tags" Target="../tags/tag44.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jpeg"/><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audio" Target="../media/audio5.wav"/><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notesSlide" Target="../notesSlides/notesSlide8.xml"/><Relationship Id="rId4"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slideLayout" Target="../slideLayouts/slideLayout6.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image" Target="../media/image5.jpe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tags" Target="../tags/tag19.xml"/><Relationship Id="rId10" Type="http://schemas.openxmlformats.org/officeDocument/2006/relationships/tags" Target="../tags/tag14.xml"/><Relationship Id="rId19" Type="http://schemas.openxmlformats.org/officeDocument/2006/relationships/notesSlide" Target="../notesSlides/notesSlide3.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notesSlide" Target="../notesSlides/notesSlide9.xml"/><Relationship Id="rId4"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wmf"/></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51.jpeg"/><Relationship Id="rId4" Type="http://schemas.openxmlformats.org/officeDocument/2006/relationships/image" Target="../media/image45.wmf"/></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eg"/><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24.xml"/><Relationship Id="rId7" Type="http://schemas.openxmlformats.org/officeDocument/2006/relationships/image" Target="../media/image4.jpe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6.xml"/><Relationship Id="rId5" Type="http://schemas.openxmlformats.org/officeDocument/2006/relationships/tags" Target="../tags/tag26.xml"/><Relationship Id="rId4" Type="http://schemas.openxmlformats.org/officeDocument/2006/relationships/tags" Target="../tags/tag25.xml"/></Relationships>
</file>

<file path=ppt/slides/_rels/slide7.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29.xml"/><Relationship Id="rId7" Type="http://schemas.openxmlformats.org/officeDocument/2006/relationships/image" Target="../media/image4.jpe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6.xml"/><Relationship Id="rId5" Type="http://schemas.openxmlformats.org/officeDocument/2006/relationships/tags" Target="../tags/tag31.xml"/><Relationship Id="rId4" Type="http://schemas.openxmlformats.org/officeDocument/2006/relationships/tags" Target="../tags/tag30.xml"/></Relationships>
</file>

<file path=ppt/slides/_rels/slide8.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5.jpe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4.jpeg"/><Relationship Id="rId5" Type="http://schemas.openxmlformats.org/officeDocument/2006/relationships/tags" Target="../tags/tag36.xml"/><Relationship Id="rId10" Type="http://schemas.openxmlformats.org/officeDocument/2006/relationships/slideLayout" Target="../slideLayouts/slideLayout6.xml"/><Relationship Id="rId4" Type="http://schemas.openxmlformats.org/officeDocument/2006/relationships/tags" Target="../tags/tag35.xml"/><Relationship Id="rId9" Type="http://schemas.openxmlformats.org/officeDocument/2006/relationships/tags" Target="../tags/tag4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57dafe503274279d5d2f28429199a69fee084b3d64fb-wzkPf0_fw658"/>
          <p:cNvPicPr>
            <a:picLocks noChangeAspect="1"/>
          </p:cNvPicPr>
          <p:nvPr/>
        </p:nvPicPr>
        <p:blipFill>
          <a:blip r:embed="rId3"/>
          <a:srcRect/>
          <a:stretch>
            <a:fillRect/>
          </a:stretch>
        </p:blipFill>
        <p:spPr>
          <a:xfrm>
            <a:off x="-45720" y="-10795"/>
            <a:ext cx="12268835" cy="6899275"/>
          </a:xfrm>
          <a:prstGeom prst="rect">
            <a:avLst/>
          </a:prstGeom>
        </p:spPr>
      </p:pic>
      <p:sp>
        <p:nvSpPr>
          <p:cNvPr id="15" name="文本框 14"/>
          <p:cNvSpPr txBox="1"/>
          <p:nvPr/>
        </p:nvSpPr>
        <p:spPr>
          <a:xfrm>
            <a:off x="3203575" y="1335405"/>
            <a:ext cx="5694680" cy="769441"/>
          </a:xfrm>
          <a:prstGeom prst="rect">
            <a:avLst/>
          </a:prstGeom>
          <a:noFill/>
        </p:spPr>
        <p:txBody>
          <a:bodyPr wrap="square" rtlCol="0">
            <a:spAutoFit/>
          </a:bodyPr>
          <a:lstStyle/>
          <a:p>
            <a:pPr algn="ctr"/>
            <a:r>
              <a:rPr lang="zh-CN" altLang="en-US" sz="4400" b="1">
                <a:solidFill>
                  <a:srgbClr val="FF0000"/>
                </a:solidFill>
                <a:latin typeface="楷体" charset="0"/>
                <a:ea typeface="楷体" charset="0"/>
                <a:sym typeface="+mn-ea"/>
              </a:rPr>
              <a:t>算法性能分析</a:t>
            </a:r>
            <a:endParaRPr lang="zh-CN" altLang="en-US" sz="4400" b="1" dirty="0">
              <a:solidFill>
                <a:srgbClr val="FF0000"/>
              </a:solidFill>
              <a:latin typeface="楷体" charset="0"/>
              <a:ea typeface="楷体" charset="0"/>
              <a:sym typeface="+mn-ea"/>
            </a:endParaRPr>
          </a:p>
        </p:txBody>
      </p:sp>
      <p:cxnSp>
        <p:nvCxnSpPr>
          <p:cNvPr id="17" name="直接连接符 16"/>
          <p:cNvCxnSpPr/>
          <p:nvPr/>
        </p:nvCxnSpPr>
        <p:spPr>
          <a:xfrm>
            <a:off x="3251835" y="2204085"/>
            <a:ext cx="5671185" cy="0"/>
          </a:xfrm>
          <a:prstGeom prst="line">
            <a:avLst/>
          </a:prstGeom>
          <a:ln w="41275" cmpd="sng">
            <a:solidFill>
              <a:srgbClr val="737487"/>
            </a:solidFill>
            <a:prstDash val="soli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671445" y="2320925"/>
            <a:ext cx="6835775" cy="646331"/>
          </a:xfrm>
          <a:prstGeom prst="rect">
            <a:avLst/>
          </a:prstGeom>
          <a:noFill/>
        </p:spPr>
        <p:txBody>
          <a:bodyPr wrap="square" rtlCol="0">
            <a:spAutoFit/>
          </a:bodyPr>
          <a:lstStyle/>
          <a:p>
            <a:pPr algn="ctr" eaLnBrk="1" hangingPunct="1"/>
            <a:r>
              <a:rPr lang="en-US" altLang="zh-CN" sz="3600" b="1" dirty="0">
                <a:solidFill>
                  <a:srgbClr val="FF0000"/>
                </a:solidFill>
                <a:latin typeface="Times New Roman" pitchFamily="18" charset="0"/>
                <a:sym typeface="+mn-ea"/>
              </a:rPr>
              <a:t>ALGORITHM ANALYSIS</a:t>
            </a:r>
          </a:p>
        </p:txBody>
      </p:sp>
      <p:cxnSp>
        <p:nvCxnSpPr>
          <p:cNvPr id="5" name="直接连接符 4"/>
          <p:cNvCxnSpPr/>
          <p:nvPr/>
        </p:nvCxnSpPr>
        <p:spPr>
          <a:xfrm>
            <a:off x="3267075" y="2127885"/>
            <a:ext cx="5671185" cy="0"/>
          </a:xfrm>
          <a:prstGeom prst="line">
            <a:avLst/>
          </a:prstGeom>
          <a:ln w="41275" cmpd="sng">
            <a:solidFill>
              <a:srgbClr val="737487"/>
            </a:solidFill>
            <a:prstDash val="solid"/>
          </a:ln>
        </p:spPr>
        <p:style>
          <a:lnRef idx="1">
            <a:schemeClr val="accent1"/>
          </a:lnRef>
          <a:fillRef idx="0">
            <a:schemeClr val="accent1"/>
          </a:fillRef>
          <a:effectRef idx="0">
            <a:schemeClr val="accent1"/>
          </a:effectRef>
          <a:fontRef idx="minor">
            <a:schemeClr val="tx1"/>
          </a:fontRef>
        </p:style>
      </p:cxnSp>
      <p:sp>
        <p:nvSpPr>
          <p:cNvPr id="2051" name="Rectangle 3"/>
          <p:cNvSpPr>
            <a:spLocks noGrp="1" noChangeArrowheads="1"/>
          </p:cNvSpPr>
          <p:nvPr/>
        </p:nvSpPr>
        <p:spPr>
          <a:xfrm>
            <a:off x="2773680" y="3749040"/>
            <a:ext cx="6400800" cy="2286000"/>
          </a:xfrm>
          <a:prstGeom prst="rect">
            <a:avLst/>
          </a:prstGeom>
          <a:noFill/>
          <a:ln>
            <a:noFill/>
          </a:ln>
        </p:spPr>
        <p:txBody>
          <a:bodyPr vert="horz" wrap="square" lIns="91440" tIns="45720" rIns="91440" bIns="45720" numCol="1" anchor="t" anchorCtr="0" compatLnSpc="1"/>
          <a:lstStyle>
            <a:lvl1pPr marL="0" indent="0" algn="ctr" rtl="0" fontAlgn="base">
              <a:spcBef>
                <a:spcPct val="20000"/>
              </a:spcBef>
              <a:spcAft>
                <a:spcPct val="0"/>
              </a:spcAft>
              <a:buNone/>
              <a:defRPr kumimoji="1" sz="3200">
                <a:solidFill>
                  <a:schemeClr val="tx1"/>
                </a:solidFill>
                <a:latin typeface="+mn-lt"/>
                <a:ea typeface="+mn-ea"/>
                <a:cs typeface="+mn-cs"/>
              </a:defRPr>
            </a:lvl1pPr>
            <a:lvl2pPr marL="457200" indent="0" algn="ctr" rtl="0" fontAlgn="base">
              <a:spcBef>
                <a:spcPct val="20000"/>
              </a:spcBef>
              <a:spcAft>
                <a:spcPct val="0"/>
              </a:spcAft>
              <a:buNone/>
              <a:defRPr kumimoji="1" sz="2800">
                <a:solidFill>
                  <a:schemeClr val="tx1"/>
                </a:solidFill>
                <a:latin typeface="+mn-lt"/>
                <a:ea typeface="+mn-ea"/>
              </a:defRPr>
            </a:lvl2pPr>
            <a:lvl3pPr marL="914400" indent="0" algn="ctr" rtl="0" fontAlgn="base">
              <a:spcBef>
                <a:spcPct val="20000"/>
              </a:spcBef>
              <a:spcAft>
                <a:spcPct val="0"/>
              </a:spcAft>
              <a:buNone/>
              <a:defRPr kumimoji="1" sz="2400">
                <a:solidFill>
                  <a:schemeClr val="tx1"/>
                </a:solidFill>
                <a:latin typeface="+mn-lt"/>
                <a:ea typeface="+mn-ea"/>
              </a:defRPr>
            </a:lvl3pPr>
            <a:lvl4pPr marL="1371600" indent="0" algn="ctr" rtl="0" fontAlgn="base">
              <a:spcBef>
                <a:spcPct val="20000"/>
              </a:spcBef>
              <a:spcAft>
                <a:spcPct val="0"/>
              </a:spcAft>
              <a:buNone/>
              <a:defRPr kumimoji="1" sz="2000">
                <a:solidFill>
                  <a:schemeClr val="tx1"/>
                </a:solidFill>
                <a:latin typeface="+mn-lt"/>
                <a:ea typeface="+mn-ea"/>
              </a:defRPr>
            </a:lvl4pPr>
            <a:lvl5pPr marL="1828800" indent="0" algn="ctr" rtl="0" fontAlgn="base">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endParaRPr lang="en-US" altLang="zh-CN" b="1" dirty="0">
              <a:latin typeface="Times New Roman" pitchFamily="18" charset="0"/>
              <a:ea typeface="楷体" charset="0"/>
            </a:endParaRPr>
          </a:p>
          <a:p>
            <a:r>
              <a:rPr kumimoji="0" lang="en-US" altLang="x-none" sz="2400" b="1" dirty="0">
                <a:solidFill>
                  <a:srgbClr val="705F57"/>
                </a:solidFill>
                <a:latin typeface="Times New Roman" pitchFamily="18" charset="0"/>
                <a:ea typeface="楷体" charset="0"/>
              </a:rPr>
              <a:t>主讲教师： 王晓茹 </a:t>
            </a:r>
          </a:p>
          <a:p>
            <a:r>
              <a:rPr kumimoji="0" lang="en-US" altLang="x-none" sz="2400" b="1" dirty="0">
                <a:solidFill>
                  <a:srgbClr val="705F57"/>
                </a:solidFill>
                <a:latin typeface="Times New Roman" pitchFamily="18" charset="0"/>
                <a:ea typeface="楷体" charset="0"/>
              </a:rPr>
              <a:t>     </a:t>
            </a:r>
            <a:r>
              <a:rPr kumimoji="0" lang="zh-CN" altLang="en-US" sz="2400" b="1" dirty="0">
                <a:solidFill>
                  <a:srgbClr val="705F57"/>
                </a:solidFill>
                <a:latin typeface="Times New Roman" pitchFamily="18" charset="0"/>
                <a:ea typeface="楷体" charset="0"/>
              </a:rPr>
              <a:t>北邮</a:t>
            </a:r>
            <a:r>
              <a:rPr kumimoji="0" lang="en-US" altLang="zh-CN" sz="2400" b="1" dirty="0">
                <a:solidFill>
                  <a:srgbClr val="705F57"/>
                </a:solidFill>
                <a:latin typeface="Times New Roman" pitchFamily="18" charset="0"/>
                <a:ea typeface="楷体" charset="0"/>
              </a:rPr>
              <a:t>·</a:t>
            </a:r>
            <a:r>
              <a:rPr kumimoji="0" lang="zh-CN" altLang="en-US" sz="2400" b="1" dirty="0">
                <a:solidFill>
                  <a:srgbClr val="705F57"/>
                </a:solidFill>
                <a:latin typeface="Times New Roman" pitchFamily="18" charset="0"/>
                <a:ea typeface="楷体" charset="0"/>
              </a:rPr>
              <a:t>计算机学院</a:t>
            </a:r>
            <a:endParaRPr kumimoji="0" lang="en-US" altLang="x-none" sz="2400" b="1" dirty="0">
              <a:solidFill>
                <a:srgbClr val="705F57"/>
              </a:solidFill>
              <a:latin typeface="Times New Roman" pitchFamily="18" charset="0"/>
              <a:ea typeface="楷体" charset="0"/>
            </a:endParaRPr>
          </a:p>
          <a:p>
            <a:endParaRPr lang="en-US" altLang="zh-CN" sz="2400" b="1" dirty="0">
              <a:latin typeface="Times New Roman" pitchFamily="18" charset="0"/>
              <a:ea typeface="楷体" charset="0"/>
            </a:endParaRPr>
          </a:p>
          <a:p>
            <a:r>
              <a:rPr lang="en-US" altLang="zh-CN" sz="2400" b="1" dirty="0">
                <a:latin typeface="Times New Roman" pitchFamily="18" charset="0"/>
                <a:ea typeface="楷体" charset="0"/>
              </a:rPr>
              <a:t>          </a:t>
            </a:r>
            <a:endParaRPr lang="en-US" altLang="zh-CN" b="1" u="sng" dirty="0">
              <a:solidFill>
                <a:schemeClr val="hlink"/>
              </a:solidFill>
              <a:latin typeface="Times New Roman" pitchFamily="18" charset="0"/>
              <a:ea typeface="楷体"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txBox="1"/>
          <p:nvPr/>
        </p:nvSpPr>
        <p:spPr>
          <a:xfrm>
            <a:off x="1524000" y="228600"/>
            <a:ext cx="8534400" cy="758825"/>
          </a:xfrm>
          <a:prstGeom prst="rect">
            <a:avLst/>
          </a:prstGeom>
          <a:noFill/>
          <a:ln w="9525">
            <a:noFill/>
            <a:miter/>
          </a:ln>
        </p:spPr>
        <p:txBody>
          <a:bodyPr anchor="b"/>
          <a:lstStyle/>
          <a:p>
            <a:pPr lvl="0" algn="ctr" eaLnBrk="1" hangingPunct="1"/>
            <a:r>
              <a:rPr lang="zh-CN" altLang="en-US" sz="3300" b="1" dirty="0">
                <a:solidFill>
                  <a:srgbClr val="FF0000"/>
                </a:solidFill>
                <a:latin typeface="楷体" charset="0"/>
                <a:ea typeface="楷体" charset="0"/>
              </a:rPr>
              <a:t>举例：简单选择排序</a:t>
            </a:r>
            <a:endParaRPr lang="zh-CN" altLang="en-US" sz="3300" b="1" baseline="30000" dirty="0">
              <a:solidFill>
                <a:srgbClr val="FF0000"/>
              </a:solidFill>
              <a:latin typeface="楷体" charset="0"/>
              <a:ea typeface="楷体" charset="0"/>
            </a:endParaRPr>
          </a:p>
        </p:txBody>
      </p:sp>
      <p:grpSp>
        <p:nvGrpSpPr>
          <p:cNvPr id="3" name="Group 4"/>
          <p:cNvGrpSpPr/>
          <p:nvPr/>
        </p:nvGrpSpPr>
        <p:grpSpPr>
          <a:xfrm>
            <a:off x="4210050" y="1555750"/>
            <a:ext cx="3771900" cy="3746500"/>
            <a:chOff x="2686050" y="1555750"/>
            <a:chExt cx="3771900" cy="3746500"/>
          </a:xfrm>
        </p:grpSpPr>
        <p:pic>
          <p:nvPicPr>
            <p:cNvPr id="39940" name="Picture 2"/>
            <p:cNvPicPr>
              <a:picLocks noChangeAspect="1"/>
            </p:cNvPicPr>
            <p:nvPr/>
          </p:nvPicPr>
          <p:blipFill>
            <a:blip r:embed="rId2"/>
            <a:stretch>
              <a:fillRect/>
            </a:stretch>
          </p:blipFill>
          <p:spPr>
            <a:xfrm>
              <a:off x="2686050" y="1555750"/>
              <a:ext cx="3771900" cy="3746500"/>
            </a:xfrm>
            <a:prstGeom prst="rect">
              <a:avLst/>
            </a:prstGeom>
            <a:noFill/>
            <a:ln w="9525">
              <a:noFill/>
              <a:miter/>
            </a:ln>
          </p:spPr>
        </p:pic>
        <p:pic>
          <p:nvPicPr>
            <p:cNvPr id="39941" name="Picture 3"/>
            <p:cNvPicPr>
              <a:picLocks noChangeAspect="1"/>
            </p:cNvPicPr>
            <p:nvPr/>
          </p:nvPicPr>
          <p:blipFill>
            <a:blip r:embed="rId3"/>
            <a:stretch>
              <a:fillRect/>
            </a:stretch>
          </p:blipFill>
          <p:spPr>
            <a:xfrm>
              <a:off x="3505200" y="2957051"/>
              <a:ext cx="711200" cy="317500"/>
            </a:xfrm>
            <a:prstGeom prst="rect">
              <a:avLst/>
            </a:prstGeom>
            <a:noFill/>
            <a:ln w="9525">
              <a:noFill/>
              <a:miter/>
            </a:ln>
          </p:spPr>
        </p:pic>
      </p:grpSp>
      <p:pic>
        <p:nvPicPr>
          <p:cNvPr id="2" name="图片 1" descr="57dafe503274279d5d2f28429199a69fee084b3d64fb-wzkPf0_fw658"/>
          <p:cNvPicPr>
            <a:picLocks noChangeAspect="1"/>
          </p:cNvPicPr>
          <p:nvPr/>
        </p:nvPicPr>
        <p:blipFill>
          <a:blip r:embed="rId4"/>
          <a:srcRect l="-838" t="81160" r="838" b="-74"/>
          <a:stretch>
            <a:fillRect/>
          </a:stretch>
        </p:blipFill>
        <p:spPr>
          <a:xfrm>
            <a:off x="-149225" y="5604510"/>
            <a:ext cx="12345035" cy="1304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
          <p:cNvPicPr>
            <a:picLocks noChangeAspect="1"/>
          </p:cNvPicPr>
          <p:nvPr/>
        </p:nvPicPr>
        <p:blipFill>
          <a:blip r:embed="rId2"/>
          <a:stretch>
            <a:fillRect/>
          </a:stretch>
        </p:blipFill>
        <p:spPr>
          <a:xfrm>
            <a:off x="1798638" y="279400"/>
            <a:ext cx="6677025" cy="5943600"/>
          </a:xfrm>
          <a:prstGeom prst="rect">
            <a:avLst/>
          </a:prstGeom>
          <a:noFill/>
          <a:ln w="9525">
            <a:noFill/>
            <a:miter/>
          </a:ln>
        </p:spPr>
      </p:pic>
      <p:pic>
        <p:nvPicPr>
          <p:cNvPr id="54275" name="Picture 2"/>
          <p:cNvPicPr>
            <a:picLocks noChangeAspect="1"/>
          </p:cNvPicPr>
          <p:nvPr/>
        </p:nvPicPr>
        <p:blipFill>
          <a:blip r:embed="rId3"/>
          <a:stretch>
            <a:fillRect/>
          </a:stretch>
        </p:blipFill>
        <p:spPr>
          <a:xfrm>
            <a:off x="7704138" y="3429000"/>
            <a:ext cx="2413000" cy="660400"/>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fade">
                                      <p:cBhvr>
                                        <p:cTn id="7" dur="20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fade">
                                      <p:cBhvr>
                                        <p:cTn id="12" dur="1000"/>
                                        <p:tgtEl>
                                          <p:spTgt spid="54275"/>
                                        </p:tgtEl>
                                      </p:cBhvr>
                                    </p:animEffect>
                                    <p:anim calcmode="lin" valueType="num">
                                      <p:cBhvr>
                                        <p:cTn id="13" dur="1000" fill="hold"/>
                                        <p:tgtEl>
                                          <p:spTgt spid="54275"/>
                                        </p:tgtEl>
                                        <p:attrNameLst>
                                          <p:attrName>ppt_x</p:attrName>
                                        </p:attrNameLst>
                                      </p:cBhvr>
                                      <p:tavLst>
                                        <p:tav tm="0">
                                          <p:val>
                                            <p:strVal val="#ppt_x"/>
                                          </p:val>
                                        </p:tav>
                                        <p:tav tm="100000">
                                          <p:val>
                                            <p:strVal val="#ppt_x"/>
                                          </p:val>
                                        </p:tav>
                                      </p:tavLst>
                                    </p:anim>
                                    <p:anim calcmode="lin" valueType="num">
                                      <p:cBhvr>
                                        <p:cTn id="14" dur="900" decel="100000" fill="hold"/>
                                        <p:tgtEl>
                                          <p:spTgt spid="54275"/>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5427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p:nvPr/>
        </p:nvSpPr>
        <p:spPr>
          <a:xfrm>
            <a:off x="8077200" y="0"/>
            <a:ext cx="25844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solidFill>
                  <a:srgbClr val="000000"/>
                </a:solidFill>
                <a:latin typeface="Times New Roman" pitchFamily="18" charset="0"/>
                <a:ea typeface="宋体" pitchFamily="2" charset="-122"/>
                <a:sym typeface="Webdings" pitchFamily="18" charset="2"/>
              </a:rPr>
              <a:t>§1  What to Analyze</a:t>
            </a:r>
          </a:p>
        </p:txBody>
      </p:sp>
      <p:sp>
        <p:nvSpPr>
          <p:cNvPr id="45059" name="Text Box 3"/>
          <p:cNvSpPr txBox="1"/>
          <p:nvPr/>
        </p:nvSpPr>
        <p:spPr>
          <a:xfrm>
            <a:off x="1936750" y="533400"/>
            <a:ext cx="4845050" cy="365760"/>
          </a:xfrm>
          <a:prstGeom prst="rect">
            <a:avLst/>
          </a:prstGeom>
          <a:noFill/>
          <a:ln w="9525">
            <a:noFill/>
            <a:miter/>
          </a:ln>
        </p:spPr>
        <p:txBody>
          <a:bodyPr>
            <a:spAutoFit/>
          </a:bodyPr>
          <a:lstStyle/>
          <a:p>
            <a:pPr marL="292100" lvl="0" indent="-292100" eaLnBrk="1" hangingPunct="1">
              <a:spcBef>
                <a:spcPct val="50000"/>
              </a:spcBef>
            </a:pPr>
            <a:r>
              <a:rPr lang="en-US" altLang="zh-CN" b="1" dirty="0">
                <a:solidFill>
                  <a:srgbClr val="000000"/>
                </a:solidFill>
                <a:latin typeface="Times New Roman" pitchFamily="18" charset="0"/>
                <a:ea typeface="MS Hei"/>
              </a:rPr>
              <a:t>〖Example〗 Matrix addition</a:t>
            </a:r>
            <a:endParaRPr lang="en-US" altLang="zh-CN" sz="2000" b="1" dirty="0">
              <a:solidFill>
                <a:srgbClr val="000000"/>
              </a:solidFill>
              <a:latin typeface="Arial" pitchFamily="34" charset="0"/>
              <a:ea typeface="MS Hei"/>
            </a:endParaRPr>
          </a:p>
        </p:txBody>
      </p:sp>
      <p:grpSp>
        <p:nvGrpSpPr>
          <p:cNvPr id="45066" name="Group 10"/>
          <p:cNvGrpSpPr/>
          <p:nvPr/>
        </p:nvGrpSpPr>
        <p:grpSpPr>
          <a:xfrm>
            <a:off x="2133600" y="1219200"/>
            <a:ext cx="7848600" cy="4038600"/>
            <a:chOff x="384" y="576"/>
            <a:chExt cx="4944" cy="2544"/>
          </a:xfrm>
        </p:grpSpPr>
        <p:sp>
          <p:nvSpPr>
            <p:cNvPr id="43023" name="AutoShape 6"/>
            <p:cNvSpPr/>
            <p:nvPr/>
          </p:nvSpPr>
          <p:spPr>
            <a:xfrm>
              <a:off x="384" y="576"/>
              <a:ext cx="4944" cy="2544"/>
            </a:xfrm>
            <a:prstGeom prst="foldedCorner">
              <a:avLst>
                <a:gd name="adj" fmla="val 12500"/>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sp>
          <p:nvSpPr>
            <p:cNvPr id="43024" name="Text Box 5"/>
            <p:cNvSpPr txBox="1"/>
            <p:nvPr/>
          </p:nvSpPr>
          <p:spPr>
            <a:xfrm>
              <a:off x="480" y="662"/>
              <a:ext cx="3168" cy="2298"/>
            </a:xfrm>
            <a:prstGeom prst="rect">
              <a:avLst/>
            </a:prstGeom>
            <a:noFill/>
            <a:ln w="9525">
              <a:noFill/>
              <a:miter/>
            </a:ln>
          </p:spPr>
          <p:txBody>
            <a:bodyPr>
              <a:spAutoFit/>
            </a:bodyPr>
            <a:lstStyle/>
            <a:p>
              <a:pPr lvl="0" eaLnBrk="1" hangingPunct="1"/>
              <a:r>
                <a:rPr lang="en-US" altLang="zh-CN" sz="2000" b="1" dirty="0">
                  <a:solidFill>
                    <a:srgbClr val="0033CC"/>
                  </a:solidFill>
                  <a:latin typeface="Arial" pitchFamily="34" charset="0"/>
                  <a:ea typeface="宋体" pitchFamily="2" charset="-122"/>
                </a:rPr>
                <a:t>void</a:t>
              </a:r>
              <a:r>
                <a:rPr lang="en-US" altLang="zh-CN" sz="2000" b="1" dirty="0">
                  <a:solidFill>
                    <a:srgbClr val="000000"/>
                  </a:solidFill>
                  <a:latin typeface="Arial" pitchFamily="34" charset="0"/>
                  <a:ea typeface="宋体" pitchFamily="2" charset="-122"/>
                </a:rPr>
                <a:t>  add (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a[ ][ MAX_SIZE ],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b[ ][ MAX_SIZE ],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c[ ][ MAX_SIZE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rows,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cols )</a:t>
              </a:r>
            </a:p>
            <a:p>
              <a:pPr lvl="0" eaLnBrk="1" hangingPunct="1">
                <a:spcAft>
                  <a:spcPct val="30000"/>
                </a:spcAft>
              </a:pPr>
              <a:r>
                <a:rPr lang="en-US" altLang="zh-CN" sz="2000" b="1" dirty="0">
                  <a:solidFill>
                    <a:srgbClr val="000000"/>
                  </a:solidFill>
                  <a:latin typeface="Arial" pitchFamily="34" charset="0"/>
                  <a:ea typeface="宋体" pitchFamily="2" charset="-122"/>
                </a:rPr>
                <a:t>{</a:t>
              </a:r>
            </a:p>
            <a:p>
              <a:pPr lvl="0" eaLnBrk="1" hangingPunct="1">
                <a:spcAft>
                  <a:spcPct val="30000"/>
                </a:spcAft>
              </a:pPr>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 int</a:t>
              </a:r>
              <a:r>
                <a:rPr lang="en-US" altLang="zh-CN" sz="2000" b="1" dirty="0">
                  <a:solidFill>
                    <a:srgbClr val="000000"/>
                  </a:solidFill>
                  <a:latin typeface="Arial" pitchFamily="34" charset="0"/>
                  <a:ea typeface="宋体" pitchFamily="2" charset="-122"/>
                </a:rPr>
                <a:t>  i,  j ;</a:t>
              </a:r>
            </a:p>
            <a:p>
              <a:pPr lvl="0" eaLnBrk="1" hangingPunct="1">
                <a:spcAft>
                  <a:spcPct val="30000"/>
                </a:spcAft>
              </a:pPr>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for</a:t>
              </a:r>
              <a:r>
                <a:rPr lang="en-US" altLang="zh-CN" sz="2000" b="1" dirty="0">
                  <a:solidFill>
                    <a:srgbClr val="000000"/>
                  </a:solidFill>
                  <a:latin typeface="Arial" pitchFamily="34" charset="0"/>
                  <a:ea typeface="宋体" pitchFamily="2" charset="-122"/>
                </a:rPr>
                <a:t> ( i = 0; i &lt; rows; i++ )</a:t>
              </a:r>
            </a:p>
            <a:p>
              <a:pPr lvl="0" eaLnBrk="1" hangingPunct="1">
                <a:spcAft>
                  <a:spcPct val="30000"/>
                </a:spcAft>
              </a:pPr>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for</a:t>
              </a:r>
              <a:r>
                <a:rPr lang="en-US" altLang="zh-CN" sz="2000" b="1" dirty="0">
                  <a:solidFill>
                    <a:srgbClr val="000000"/>
                  </a:solidFill>
                  <a:latin typeface="Arial" pitchFamily="34" charset="0"/>
                  <a:ea typeface="宋体" pitchFamily="2" charset="-122"/>
                </a:rPr>
                <a:t> ( j = 0; j &lt; cols; j++ )</a:t>
              </a:r>
            </a:p>
            <a:p>
              <a:pPr lvl="0" eaLnBrk="1" hangingPunct="1">
                <a:spcAft>
                  <a:spcPct val="30000"/>
                </a:spcAft>
              </a:pPr>
              <a:r>
                <a:rPr lang="en-US" altLang="zh-CN" sz="2000" b="1" dirty="0">
                  <a:solidFill>
                    <a:srgbClr val="000000"/>
                  </a:solidFill>
                  <a:latin typeface="Arial" pitchFamily="34" charset="0"/>
                  <a:ea typeface="宋体" pitchFamily="2" charset="-122"/>
                </a:rPr>
                <a:t>                c[ i ][ j ] = a[ i ][ j ] + b[ i ][ j ];</a:t>
              </a:r>
            </a:p>
            <a:p>
              <a:pPr lvl="0" eaLnBrk="1" hangingPunct="1">
                <a:spcAft>
                  <a:spcPct val="30000"/>
                </a:spcAft>
              </a:pPr>
              <a:r>
                <a:rPr lang="en-US" altLang="zh-CN" sz="2000" b="1" dirty="0">
                  <a:solidFill>
                    <a:srgbClr val="000000"/>
                  </a:solidFill>
                  <a:latin typeface="Arial" pitchFamily="34" charset="0"/>
                  <a:ea typeface="宋体" pitchFamily="2" charset="-122"/>
                </a:rPr>
                <a:t>}</a:t>
              </a:r>
            </a:p>
          </p:txBody>
        </p:sp>
      </p:grpSp>
      <p:sp>
        <p:nvSpPr>
          <p:cNvPr id="45064" name="Text Box 8"/>
          <p:cNvSpPr txBox="1"/>
          <p:nvPr/>
        </p:nvSpPr>
        <p:spPr>
          <a:xfrm>
            <a:off x="5715000" y="3413125"/>
            <a:ext cx="1981200" cy="396240"/>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 rows + 1 */</a:t>
            </a:r>
          </a:p>
        </p:txBody>
      </p:sp>
      <p:sp>
        <p:nvSpPr>
          <p:cNvPr id="45065" name="Rectangle 9"/>
          <p:cNvSpPr/>
          <p:nvPr/>
        </p:nvSpPr>
        <p:spPr>
          <a:xfrm>
            <a:off x="6096000" y="3794125"/>
            <a:ext cx="2438400" cy="396240"/>
          </a:xfrm>
          <a:prstGeom prst="rect">
            <a:avLst/>
          </a:prstGeom>
          <a:noFill/>
          <a:ln w="9525">
            <a:noFill/>
            <a:miter/>
          </a:ln>
        </p:spPr>
        <p:txBody>
          <a:bodyPr>
            <a:spAutoFit/>
          </a:bodyPr>
          <a:lstStyle/>
          <a:p>
            <a:pPr lvl="0" eaLnBrk="1" hangingPunct="1"/>
            <a:r>
              <a:rPr lang="en-US" altLang="zh-CN" sz="2000" b="1" dirty="0">
                <a:solidFill>
                  <a:srgbClr val="008000"/>
                </a:solidFill>
                <a:latin typeface="Arial" pitchFamily="34" charset="0"/>
                <a:ea typeface="宋体" pitchFamily="2" charset="-122"/>
              </a:rPr>
              <a:t>/* rows(cols+1) */ </a:t>
            </a:r>
          </a:p>
        </p:txBody>
      </p:sp>
      <p:sp>
        <p:nvSpPr>
          <p:cNvPr id="45067" name="Rectangle 11"/>
          <p:cNvSpPr/>
          <p:nvPr/>
        </p:nvSpPr>
        <p:spPr>
          <a:xfrm>
            <a:off x="7086600" y="4191000"/>
            <a:ext cx="2286000" cy="399415"/>
          </a:xfrm>
          <a:prstGeom prst="rect">
            <a:avLst/>
          </a:prstGeom>
          <a:noFill/>
          <a:ln w="9525">
            <a:noFill/>
            <a:miter/>
          </a:ln>
        </p:spPr>
        <p:txBody>
          <a:bodyPr>
            <a:spAutoFit/>
          </a:bodyPr>
          <a:lstStyle/>
          <a:p>
            <a:pPr lvl="0" eaLnBrk="1" hangingPunct="1"/>
            <a:r>
              <a:rPr lang="en-US" altLang="zh-CN" sz="2000" b="1" dirty="0">
                <a:solidFill>
                  <a:srgbClr val="008000"/>
                </a:solidFill>
                <a:latin typeface="Arial" pitchFamily="34" charset="0"/>
                <a:ea typeface="宋体" pitchFamily="2" charset="-122"/>
              </a:rPr>
              <a:t>/* rows </a:t>
            </a:r>
            <a:r>
              <a:rPr lang="en-US" altLang="zh-CN" sz="2000" b="1" dirty="0">
                <a:solidFill>
                  <a:srgbClr val="008000"/>
                </a:solidFill>
                <a:latin typeface="Arial" pitchFamily="34" charset="0"/>
                <a:ea typeface="宋体" pitchFamily="2" charset="-122"/>
                <a:sym typeface="Symbol" pitchFamily="18" charset="2"/>
              </a:rPr>
              <a:t> </a:t>
            </a:r>
            <a:r>
              <a:rPr lang="en-US" altLang="zh-CN" sz="2000" b="1" dirty="0">
                <a:solidFill>
                  <a:srgbClr val="008000"/>
                </a:solidFill>
                <a:latin typeface="Arial" pitchFamily="34" charset="0"/>
                <a:ea typeface="宋体" pitchFamily="2" charset="-122"/>
              </a:rPr>
              <a:t>cols */  </a:t>
            </a:r>
          </a:p>
        </p:txBody>
      </p:sp>
      <p:sp>
        <p:nvSpPr>
          <p:cNvPr id="45068" name="Rectangle 12"/>
          <p:cNvSpPr/>
          <p:nvPr/>
        </p:nvSpPr>
        <p:spPr>
          <a:xfrm>
            <a:off x="3276600" y="5486400"/>
            <a:ext cx="5410200" cy="399415"/>
          </a:xfrm>
          <a:prstGeom prst="rect">
            <a:avLst/>
          </a:prstGeom>
          <a:noFill/>
          <a:ln w="9525">
            <a:noFill/>
            <a:miter/>
          </a:ln>
        </p:spPr>
        <p:txBody>
          <a:bodyPr>
            <a:spAutoFit/>
          </a:bodyPr>
          <a:lstStyle/>
          <a:p>
            <a:pPr lvl="0" algn="ctr" eaLnBrk="1" hangingPunct="1"/>
            <a:r>
              <a:rPr lang="en-US" altLang="zh-CN" sz="2000" b="1" i="1" dirty="0">
                <a:solidFill>
                  <a:srgbClr val="000000"/>
                </a:solidFill>
                <a:latin typeface="Times New Roman" pitchFamily="18" charset="0"/>
                <a:ea typeface="宋体" pitchFamily="2" charset="-122"/>
              </a:rPr>
              <a:t>T</a:t>
            </a:r>
            <a:r>
              <a:rPr lang="en-US" altLang="zh-CN" sz="2000" b="1" dirty="0">
                <a:solidFill>
                  <a:srgbClr val="000000"/>
                </a:solidFill>
                <a:latin typeface="Times New Roman" pitchFamily="18" charset="0"/>
                <a:ea typeface="宋体" pitchFamily="2" charset="-122"/>
              </a:rPr>
              <a:t>(</a:t>
            </a:r>
            <a:r>
              <a:rPr lang="en-US" altLang="zh-CN" sz="2000" b="1" dirty="0">
                <a:solidFill>
                  <a:srgbClr val="000000"/>
                </a:solidFill>
                <a:latin typeface="Arial" pitchFamily="34" charset="0"/>
                <a:ea typeface="宋体" pitchFamily="2" charset="-122"/>
              </a:rPr>
              <a:t>rows, cols</a:t>
            </a:r>
            <a:r>
              <a:rPr lang="en-US" altLang="zh-CN" sz="2000" b="1" dirty="0">
                <a:solidFill>
                  <a:srgbClr val="000000"/>
                </a:solidFill>
                <a:latin typeface="Times New Roman" pitchFamily="18" charset="0"/>
                <a:ea typeface="宋体" pitchFamily="2" charset="-122"/>
              </a:rPr>
              <a:t> ) =  2 </a:t>
            </a:r>
            <a:r>
              <a:rPr lang="en-US" altLang="zh-CN" sz="2000" b="1" dirty="0">
                <a:solidFill>
                  <a:srgbClr val="000000"/>
                </a:solidFill>
                <a:latin typeface="Arial" pitchFamily="34" charset="0"/>
                <a:ea typeface="宋体" pitchFamily="2" charset="-122"/>
              </a:rPr>
              <a:t>rows </a:t>
            </a:r>
            <a:r>
              <a:rPr lang="en-US" altLang="zh-CN" sz="2000" b="1" dirty="0">
                <a:solidFill>
                  <a:srgbClr val="000000"/>
                </a:solidFill>
                <a:latin typeface="Arial" pitchFamily="34" charset="0"/>
                <a:ea typeface="宋体" pitchFamily="2" charset="-122"/>
                <a:sym typeface="Symbol" pitchFamily="18" charset="2"/>
              </a:rPr>
              <a:t></a:t>
            </a:r>
            <a:r>
              <a:rPr lang="en-US" altLang="zh-CN" sz="2000" b="1" dirty="0">
                <a:solidFill>
                  <a:srgbClr val="000000"/>
                </a:solidFill>
                <a:latin typeface="Arial" pitchFamily="34" charset="0"/>
                <a:ea typeface="宋体" pitchFamily="2" charset="-122"/>
              </a:rPr>
              <a:t> cols</a:t>
            </a:r>
            <a:r>
              <a:rPr lang="en-US" altLang="zh-CN" sz="2000" b="1" dirty="0">
                <a:solidFill>
                  <a:srgbClr val="000000"/>
                </a:solidFill>
                <a:latin typeface="Times New Roman" pitchFamily="18" charset="0"/>
                <a:ea typeface="宋体" pitchFamily="2" charset="-122"/>
              </a:rPr>
              <a:t> </a:t>
            </a:r>
            <a:r>
              <a:rPr lang="en-US" altLang="zh-CN" sz="2000" b="1" dirty="0">
                <a:solidFill>
                  <a:srgbClr val="000000"/>
                </a:solidFill>
                <a:latin typeface="Arial" pitchFamily="34" charset="0"/>
                <a:ea typeface="宋体" pitchFamily="2" charset="-122"/>
              </a:rPr>
              <a:t>+</a:t>
            </a:r>
            <a:r>
              <a:rPr lang="en-US" altLang="zh-CN" sz="2000" b="1" dirty="0">
                <a:solidFill>
                  <a:srgbClr val="000000"/>
                </a:solidFill>
                <a:latin typeface="Times New Roman" pitchFamily="18" charset="0"/>
                <a:ea typeface="宋体" pitchFamily="2" charset="-122"/>
              </a:rPr>
              <a:t> 2</a:t>
            </a:r>
            <a:r>
              <a:rPr lang="en-US" altLang="zh-CN" sz="2000" b="1" dirty="0">
                <a:solidFill>
                  <a:srgbClr val="000000"/>
                </a:solidFill>
                <a:latin typeface="Arial" pitchFamily="34" charset="0"/>
                <a:ea typeface="宋体" pitchFamily="2" charset="-122"/>
              </a:rPr>
              <a:t>rows</a:t>
            </a:r>
            <a:r>
              <a:rPr lang="en-US" altLang="zh-CN" sz="2000" b="1" dirty="0">
                <a:solidFill>
                  <a:srgbClr val="000000"/>
                </a:solidFill>
                <a:latin typeface="Times New Roman" pitchFamily="18" charset="0"/>
                <a:ea typeface="宋体" pitchFamily="2" charset="-122"/>
              </a:rPr>
              <a:t> </a:t>
            </a:r>
            <a:r>
              <a:rPr lang="en-US" altLang="zh-CN" sz="2000" b="1" dirty="0">
                <a:solidFill>
                  <a:srgbClr val="000000"/>
                </a:solidFill>
                <a:latin typeface="Arial" pitchFamily="34" charset="0"/>
                <a:ea typeface="宋体" pitchFamily="2" charset="-122"/>
              </a:rPr>
              <a:t>+</a:t>
            </a:r>
            <a:r>
              <a:rPr lang="en-US" altLang="zh-CN" sz="2000" b="1" dirty="0">
                <a:solidFill>
                  <a:srgbClr val="000000"/>
                </a:solidFill>
                <a:latin typeface="Times New Roman" pitchFamily="18" charset="0"/>
                <a:ea typeface="宋体" pitchFamily="2" charset="-122"/>
              </a:rPr>
              <a:t> 1</a:t>
            </a:r>
          </a:p>
        </p:txBody>
      </p:sp>
      <p:sp>
        <p:nvSpPr>
          <p:cNvPr id="45069" name="Oval 13"/>
          <p:cNvSpPr/>
          <p:nvPr/>
        </p:nvSpPr>
        <p:spPr>
          <a:xfrm>
            <a:off x="6629400" y="1447800"/>
            <a:ext cx="3200400" cy="1600200"/>
          </a:xfrm>
          <a:prstGeom prst="ellipse">
            <a:avLst/>
          </a:prstGeom>
          <a:gradFill rotWithShape="0">
            <a:gsLst>
              <a:gs pos="0">
                <a:srgbClr val="CCFFCC"/>
              </a:gs>
              <a:gs pos="100000">
                <a:srgbClr val="AAD5AA"/>
              </a:gs>
            </a:gsLst>
            <a:path path="shape">
              <a:fillToRect l="50000" t="50000" r="50000" b="50000"/>
            </a:path>
            <a:tileRect/>
          </a:gradFill>
          <a:ln w="9525" cap="flat" cmpd="sng">
            <a:solidFill>
              <a:srgbClr val="CCFFFF"/>
            </a:solidFill>
            <a:prstDash val="solid"/>
            <a:headEnd type="none" w="med" len="med"/>
            <a:tailEnd type="none" w="med" len="med"/>
          </a:ln>
        </p:spPr>
        <p:txBody>
          <a:bodyPr wrap="none" anchor="ctr"/>
          <a:lstStyle/>
          <a:p>
            <a:pPr lvl="0" algn="ctr" eaLnBrk="1" hangingPunct="1"/>
            <a:r>
              <a:rPr lang="en-US" altLang="zh-CN" b="1" dirty="0">
                <a:solidFill>
                  <a:srgbClr val="000000"/>
                </a:solidFill>
                <a:latin typeface="Times New Roman" pitchFamily="18" charset="0"/>
                <a:ea typeface="宋体" pitchFamily="2" charset="-122"/>
              </a:rPr>
              <a:t>Q: What shall we do</a:t>
            </a:r>
          </a:p>
          <a:p>
            <a:pPr lvl="0" algn="ctr" eaLnBrk="1" hangingPunct="1"/>
            <a:r>
              <a:rPr lang="en-US" altLang="zh-CN" b="1" dirty="0">
                <a:solidFill>
                  <a:srgbClr val="000000"/>
                </a:solidFill>
                <a:latin typeface="Times New Roman" pitchFamily="18" charset="0"/>
                <a:ea typeface="宋体" pitchFamily="2" charset="-122"/>
              </a:rPr>
              <a:t> if </a:t>
            </a:r>
            <a:r>
              <a:rPr lang="en-US" altLang="zh-CN" sz="2000" b="1" dirty="0">
                <a:solidFill>
                  <a:srgbClr val="000000"/>
                </a:solidFill>
                <a:latin typeface="Arial" pitchFamily="34" charset="0"/>
                <a:ea typeface="宋体" pitchFamily="2" charset="-122"/>
              </a:rPr>
              <a:t>rows &gt;&gt; cols</a:t>
            </a:r>
            <a:r>
              <a:rPr lang="en-US" altLang="zh-CN" b="1" dirty="0">
                <a:solidFill>
                  <a:srgbClr val="000000"/>
                </a:solidFill>
                <a:latin typeface="Times New Roman" pitchFamily="18" charset="0"/>
                <a:ea typeface="宋体" pitchFamily="2" charset="-122"/>
              </a:rPr>
              <a:t>?</a:t>
            </a:r>
          </a:p>
        </p:txBody>
      </p:sp>
      <p:sp>
        <p:nvSpPr>
          <p:cNvPr id="45070" name="Oval 14"/>
          <p:cNvSpPr/>
          <p:nvPr/>
        </p:nvSpPr>
        <p:spPr>
          <a:xfrm>
            <a:off x="6858000" y="1600200"/>
            <a:ext cx="2819400" cy="1295400"/>
          </a:xfrm>
          <a:prstGeom prst="ellipse">
            <a:avLst/>
          </a:prstGeom>
          <a:gradFill rotWithShape="0">
            <a:gsLst>
              <a:gs pos="0">
                <a:srgbClr val="CCFFFF"/>
              </a:gs>
              <a:gs pos="100000">
                <a:srgbClr val="AAD5D5"/>
              </a:gs>
            </a:gsLst>
            <a:path path="shape">
              <a:fillToRect l="50000" t="50000" r="50000" b="50000"/>
            </a:path>
            <a:tileRect/>
          </a:gradFill>
          <a:ln w="9525" cap="flat" cmpd="sng">
            <a:solidFill>
              <a:srgbClr val="CCFFCC"/>
            </a:solidFill>
            <a:prstDash val="solid"/>
            <a:headEnd type="none" w="med" len="med"/>
            <a:tailEnd type="none" w="med" len="med"/>
          </a:ln>
        </p:spPr>
        <p:txBody>
          <a:bodyPr wrap="none" anchor="ctr"/>
          <a:lstStyle/>
          <a:p>
            <a:pPr lvl="0" algn="ctr" eaLnBrk="1" hangingPunct="1"/>
            <a:r>
              <a:rPr lang="en-US" altLang="zh-CN" b="1" dirty="0">
                <a:solidFill>
                  <a:srgbClr val="000000"/>
                </a:solidFill>
                <a:latin typeface="Times New Roman" pitchFamily="18" charset="0"/>
                <a:ea typeface="宋体" pitchFamily="2" charset="-122"/>
              </a:rPr>
              <a:t>A: Exchange </a:t>
            </a:r>
          </a:p>
          <a:p>
            <a:pPr lvl="0" algn="ctr" eaLnBrk="1" hangingPunct="1"/>
            <a:r>
              <a:rPr lang="en-US" altLang="zh-CN" sz="2000" b="1" dirty="0">
                <a:solidFill>
                  <a:srgbClr val="000000"/>
                </a:solidFill>
                <a:latin typeface="Arial" pitchFamily="34" charset="0"/>
                <a:ea typeface="宋体" pitchFamily="2" charset="-122"/>
              </a:rPr>
              <a:t>rows </a:t>
            </a:r>
            <a:r>
              <a:rPr lang="en-US" altLang="zh-CN" b="1" dirty="0">
                <a:solidFill>
                  <a:srgbClr val="000000"/>
                </a:solidFill>
                <a:latin typeface="Times New Roman" pitchFamily="18" charset="0"/>
                <a:ea typeface="宋体" pitchFamily="2" charset="-122"/>
              </a:rPr>
              <a:t>and</a:t>
            </a:r>
            <a:r>
              <a:rPr lang="en-US" altLang="zh-CN" sz="2000" b="1" dirty="0">
                <a:solidFill>
                  <a:srgbClr val="000000"/>
                </a:solidFill>
                <a:latin typeface="Arial" pitchFamily="34" charset="0"/>
                <a:ea typeface="宋体" pitchFamily="2" charset="-122"/>
              </a:rPr>
              <a:t> cols.</a:t>
            </a:r>
            <a:endParaRPr lang="en-US" altLang="zh-CN" b="1" dirty="0">
              <a:solidFill>
                <a:srgbClr val="000000"/>
              </a:solidFill>
              <a:latin typeface="Times New Roman" pitchFamily="18" charset="0"/>
              <a:ea typeface="宋体" pitchFamily="2" charset="-122"/>
            </a:endParaRPr>
          </a:p>
        </p:txBody>
      </p:sp>
      <p:grpSp>
        <p:nvGrpSpPr>
          <p:cNvPr id="45076" name="Group 20"/>
          <p:cNvGrpSpPr/>
          <p:nvPr/>
        </p:nvGrpSpPr>
        <p:grpSpPr>
          <a:xfrm>
            <a:off x="7239000" y="2895600"/>
            <a:ext cx="1219200" cy="3124200"/>
            <a:chOff x="3600" y="1632"/>
            <a:chExt cx="768" cy="1968"/>
          </a:xfrm>
        </p:grpSpPr>
        <p:sp>
          <p:nvSpPr>
            <p:cNvPr id="43021" name="Oval 18"/>
            <p:cNvSpPr/>
            <p:nvPr/>
          </p:nvSpPr>
          <p:spPr>
            <a:xfrm>
              <a:off x="3600" y="3216"/>
              <a:ext cx="528" cy="384"/>
            </a:xfrm>
            <a:prstGeom prst="ellipse">
              <a:avLst/>
            </a:prstGeom>
            <a:noFill/>
            <a:ln w="38100" cap="flat" cmpd="sng">
              <a:solidFill>
                <a:schemeClr val="hlink"/>
              </a:solidFill>
              <a:prstDash val="solid"/>
              <a:headEnd type="none" w="med" len="med"/>
              <a:tailEnd type="none" w="med" len="med"/>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sp>
          <p:nvSpPr>
            <p:cNvPr id="43022" name="Line 19"/>
            <p:cNvSpPr/>
            <p:nvPr/>
          </p:nvSpPr>
          <p:spPr>
            <a:xfrm flipV="1">
              <a:off x="3840" y="1632"/>
              <a:ext cx="528" cy="1584"/>
            </a:xfrm>
            <a:prstGeom prst="line">
              <a:avLst/>
            </a:prstGeom>
            <a:ln w="38100" cap="flat" cmpd="sng">
              <a:solidFill>
                <a:schemeClr val="hlink"/>
              </a:solidFill>
              <a:prstDash val="solid"/>
              <a:headEnd type="none" w="med" len="med"/>
              <a:tailEnd type="non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wipe(left)">
                                      <p:cBhvr>
                                        <p:cTn id="7" dur="500"/>
                                        <p:tgtEl>
                                          <p:spTgt spid="45059"/>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5066"/>
                                        </p:tgtEl>
                                        <p:attrNameLst>
                                          <p:attrName>style.visibility</p:attrName>
                                        </p:attrNameLst>
                                      </p:cBhvr>
                                      <p:to>
                                        <p:strVal val="visible"/>
                                      </p:to>
                                    </p:set>
                                    <p:animEffect transition="in" filter="strips(downRight)">
                                      <p:cBhvr>
                                        <p:cTn id="12" dur="500"/>
                                        <p:tgtEl>
                                          <p:spTgt spid="450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4"/>
                                        </p:tgtEl>
                                        <p:attrNameLst>
                                          <p:attrName>style.visibility</p:attrName>
                                        </p:attrNameLst>
                                      </p:cBhvr>
                                      <p:to>
                                        <p:strVal val="visible"/>
                                      </p:to>
                                    </p:set>
                                    <p:animEffect transition="in" filter="wipe(left)">
                                      <p:cBhvr>
                                        <p:cTn id="17" dur="500"/>
                                        <p:tgtEl>
                                          <p:spTgt spid="450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65"/>
                                        </p:tgtEl>
                                        <p:attrNameLst>
                                          <p:attrName>style.visibility</p:attrName>
                                        </p:attrNameLst>
                                      </p:cBhvr>
                                      <p:to>
                                        <p:strVal val="visible"/>
                                      </p:to>
                                    </p:set>
                                    <p:animEffect transition="in" filter="wipe(left)">
                                      <p:cBhvr>
                                        <p:cTn id="22" dur="500"/>
                                        <p:tgtEl>
                                          <p:spTgt spid="450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067"/>
                                        </p:tgtEl>
                                        <p:attrNameLst>
                                          <p:attrName>style.visibility</p:attrName>
                                        </p:attrNameLst>
                                      </p:cBhvr>
                                      <p:to>
                                        <p:strVal val="visible"/>
                                      </p:to>
                                    </p:set>
                                    <p:animEffect transition="in" filter="wipe(left)">
                                      <p:cBhvr>
                                        <p:cTn id="27" dur="500"/>
                                        <p:tgtEl>
                                          <p:spTgt spid="4506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5068"/>
                                        </p:tgtEl>
                                        <p:attrNameLst>
                                          <p:attrName>style.visibility</p:attrName>
                                        </p:attrNameLst>
                                      </p:cBhvr>
                                      <p:to>
                                        <p:strVal val="visible"/>
                                      </p:to>
                                    </p:set>
                                    <p:animEffect transition="in" filter="barn(outVertical)">
                                      <p:cBhvr>
                                        <p:cTn id="32" dur="500"/>
                                        <p:tgtEl>
                                          <p:spTgt spid="4506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5069"/>
                                        </p:tgtEl>
                                        <p:attrNameLst>
                                          <p:attrName>style.visibility</p:attrName>
                                        </p:attrNameLst>
                                      </p:cBhvr>
                                      <p:to>
                                        <p:strVal val="visible"/>
                                      </p:to>
                                    </p:set>
                                    <p:animEffect transition="in" filter="box(out)">
                                      <p:cBhvr>
                                        <p:cTn id="37" dur="500"/>
                                        <p:tgtEl>
                                          <p:spTgt spid="45069"/>
                                        </p:tgtEl>
                                      </p:cBhvr>
                                    </p:animEffect>
                                  </p:childTnLst>
                                  <p:subTnLst>
                                    <p:set>
                                      <p:cBhvr override="childStyle">
                                        <p:cTn dur="1" fill="hold" display="0" masterRel="nextClick" afterEffect="1"/>
                                        <p:tgtEl>
                                          <p:spTgt spid="45069"/>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45076"/>
                                        </p:tgtEl>
                                        <p:attrNameLst>
                                          <p:attrName>style.visibility</p:attrName>
                                        </p:attrNameLst>
                                      </p:cBhvr>
                                      <p:to>
                                        <p:strVal val="visible"/>
                                      </p:to>
                                    </p:set>
                                    <p:animEffect transition="in" filter="strips(upRight)">
                                      <p:cBhvr>
                                        <p:cTn id="42" dur="500"/>
                                        <p:tgtEl>
                                          <p:spTgt spid="45076"/>
                                        </p:tgtEl>
                                      </p:cBhvr>
                                    </p:animEffec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45070"/>
                                        </p:tgtEl>
                                        <p:attrNameLst>
                                          <p:attrName>style.visibility</p:attrName>
                                        </p:attrNameLst>
                                      </p:cBhvr>
                                      <p:to>
                                        <p:strVal val="visible"/>
                                      </p:to>
                                    </p:set>
                                    <p:animEffect transition="in" filter="wipe(down)">
                                      <p:cBhvr>
                                        <p:cTn id="46" dur="500"/>
                                        <p:tgtEl>
                                          <p:spTgt spid="45070"/>
                                        </p:tgtEl>
                                      </p:cBhvr>
                                    </p:animEffect>
                                  </p:childTnLst>
                                  <p:subTnLst>
                                    <p:audio>
                                      <p:cMediaNode>
                                        <p:cTn display="0" masterRel="sameClick">
                                          <p:stCondLst>
                                            <p:cond evt="begin" delay="0">
                                              <p:tn val="44"/>
                                            </p:cond>
                                          </p:stCondLst>
                                          <p:endCondLst>
                                            <p:cond evt="onStopAudio" delay="0">
                                              <p:tgtEl>
                                                <p:sldTgt/>
                                              </p:tgtEl>
                                            </p:cond>
                                          </p:endCondLst>
                                        </p:cTn>
                                        <p:tgtEl>
                                          <p:sndTgt r:embed="rId4"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4" grpId="0"/>
      <p:bldP spid="45065" grpId="0"/>
      <p:bldP spid="45067" grpId="0"/>
      <p:bldP spid="45068" grpId="0"/>
      <p:bldP spid="45069" grpId="0" bldLvl="0" animBg="1"/>
      <p:bldP spid="4507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p:nvPr/>
        </p:nvSpPr>
        <p:spPr>
          <a:xfrm>
            <a:off x="1631950" y="609600"/>
            <a:ext cx="3473450" cy="640080"/>
          </a:xfrm>
          <a:prstGeom prst="rect">
            <a:avLst/>
          </a:prstGeom>
          <a:noFill/>
          <a:ln w="9525">
            <a:noFill/>
            <a:miter/>
          </a:ln>
        </p:spPr>
        <p:txBody>
          <a:bodyPr>
            <a:spAutoFit/>
          </a:bodyPr>
          <a:lstStyle/>
          <a:p>
            <a:pPr marL="292100" lvl="0" indent="-292100" eaLnBrk="1" hangingPunct="1">
              <a:spcBef>
                <a:spcPct val="50000"/>
              </a:spcBef>
            </a:pPr>
            <a:r>
              <a:rPr lang="en-US" altLang="zh-CN" b="1" dirty="0">
                <a:solidFill>
                  <a:srgbClr val="000000"/>
                </a:solidFill>
                <a:latin typeface="Times New Roman" pitchFamily="18" charset="0"/>
                <a:ea typeface="MS Hei"/>
              </a:rPr>
              <a:t>〖Example〗Iterative function for summing a list of numbers</a:t>
            </a:r>
            <a:endParaRPr lang="en-US" altLang="zh-CN" sz="2000" b="1" dirty="0">
              <a:solidFill>
                <a:srgbClr val="000000"/>
              </a:solidFill>
              <a:latin typeface="Arial" pitchFamily="34" charset="0"/>
              <a:ea typeface="MS Hei"/>
            </a:endParaRPr>
          </a:p>
        </p:txBody>
      </p:sp>
      <p:grpSp>
        <p:nvGrpSpPr>
          <p:cNvPr id="46101" name="Group 21"/>
          <p:cNvGrpSpPr/>
          <p:nvPr/>
        </p:nvGrpSpPr>
        <p:grpSpPr>
          <a:xfrm>
            <a:off x="5029200" y="415925"/>
            <a:ext cx="5181600" cy="3276600"/>
            <a:chOff x="2208" y="288"/>
            <a:chExt cx="3264" cy="2064"/>
          </a:xfrm>
        </p:grpSpPr>
        <p:sp>
          <p:nvSpPr>
            <p:cNvPr id="44052" name="AutoShape 5"/>
            <p:cNvSpPr/>
            <p:nvPr/>
          </p:nvSpPr>
          <p:spPr>
            <a:xfrm>
              <a:off x="2208" y="288"/>
              <a:ext cx="3160" cy="2064"/>
            </a:xfrm>
            <a:prstGeom prst="foldedCorner">
              <a:avLst>
                <a:gd name="adj" fmla="val 12500"/>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sp>
          <p:nvSpPr>
            <p:cNvPr id="44053" name="Text Box 4"/>
            <p:cNvSpPr txBox="1"/>
            <p:nvPr/>
          </p:nvSpPr>
          <p:spPr>
            <a:xfrm>
              <a:off x="2208" y="288"/>
              <a:ext cx="3264" cy="1978"/>
            </a:xfrm>
            <a:prstGeom prst="rect">
              <a:avLst/>
            </a:prstGeom>
            <a:noFill/>
            <a:ln w="9525">
              <a:noFill/>
              <a:miter/>
            </a:ln>
          </p:spPr>
          <p:txBody>
            <a:bodyPr>
              <a:spAutoFit/>
            </a:bodyPr>
            <a:lstStyle/>
            <a:p>
              <a:pPr lvl="0" eaLnBrk="1" hangingPunct="1"/>
              <a:r>
                <a:rPr lang="en-US" altLang="zh-CN" sz="2000" b="1" dirty="0">
                  <a:solidFill>
                    <a:srgbClr val="0033CC"/>
                  </a:solidFill>
                  <a:latin typeface="Arial" pitchFamily="34" charset="0"/>
                  <a:ea typeface="宋体" pitchFamily="2" charset="-122"/>
                </a:rPr>
                <a:t>float</a:t>
              </a:r>
              <a:r>
                <a:rPr lang="en-US" altLang="zh-CN" sz="2000" b="1" dirty="0">
                  <a:solidFill>
                    <a:srgbClr val="000000"/>
                  </a:solidFill>
                  <a:latin typeface="Arial" pitchFamily="34" charset="0"/>
                  <a:ea typeface="宋体" pitchFamily="2" charset="-122"/>
                </a:rPr>
                <a:t>  sum ( </a:t>
              </a:r>
              <a:r>
                <a:rPr lang="en-US" altLang="zh-CN" sz="2000" b="1" dirty="0">
                  <a:solidFill>
                    <a:srgbClr val="0033CC"/>
                  </a:solidFill>
                  <a:latin typeface="Arial" pitchFamily="34" charset="0"/>
                  <a:ea typeface="宋体" pitchFamily="2" charset="-122"/>
                </a:rPr>
                <a:t>float</a:t>
              </a:r>
              <a:r>
                <a:rPr lang="en-US" altLang="zh-CN" sz="2000" b="1" dirty="0">
                  <a:solidFill>
                    <a:srgbClr val="000000"/>
                  </a:solidFill>
                  <a:latin typeface="Arial" pitchFamily="34" charset="0"/>
                  <a:ea typeface="宋体" pitchFamily="2" charset="-122"/>
                </a:rPr>
                <a:t>  list[ ],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n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339933"/>
                  </a:solidFill>
                  <a:latin typeface="Arial" pitchFamily="34" charset="0"/>
                  <a:ea typeface="宋体" pitchFamily="2" charset="-122"/>
                </a:rPr>
                <a:t>/* add a list of numbers */</a:t>
              </a:r>
              <a:endParaRPr lang="en-US" altLang="zh-CN" sz="2000" b="1" dirty="0">
                <a:solidFill>
                  <a:srgbClr val="000000"/>
                </a:solidFill>
                <a:latin typeface="Arial" pitchFamily="34" charset="0"/>
                <a:ea typeface="宋体" pitchFamily="2" charset="-122"/>
              </a:endParaRP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float</a:t>
              </a:r>
              <a:r>
                <a:rPr lang="en-US" altLang="zh-CN" sz="2000" b="1" dirty="0">
                  <a:solidFill>
                    <a:srgbClr val="000000"/>
                  </a:solidFill>
                  <a:latin typeface="Arial" pitchFamily="34" charset="0"/>
                  <a:ea typeface="宋体" pitchFamily="2" charset="-122"/>
                </a:rPr>
                <a:t>  tempsum = 0;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i ;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for</a:t>
              </a:r>
              <a:r>
                <a:rPr lang="en-US" altLang="zh-CN" sz="2000" b="1" dirty="0">
                  <a:solidFill>
                    <a:srgbClr val="000000"/>
                  </a:solidFill>
                  <a:latin typeface="Arial" pitchFamily="34" charset="0"/>
                  <a:ea typeface="宋体" pitchFamily="2" charset="-122"/>
                </a:rPr>
                <a:t> ( i = 0; i &lt; n; i++ ) </a:t>
              </a:r>
            </a:p>
            <a:p>
              <a:pPr lvl="0" eaLnBrk="1" hangingPunct="1"/>
              <a:endParaRPr lang="en-US" altLang="zh-CN" sz="2000" b="1" dirty="0">
                <a:solidFill>
                  <a:srgbClr val="000000"/>
                </a:solidFill>
                <a:latin typeface="Arial" pitchFamily="34" charset="0"/>
                <a:ea typeface="宋体" pitchFamily="2" charset="-122"/>
              </a:endParaRPr>
            </a:p>
            <a:p>
              <a:pPr lvl="0" eaLnBrk="1" hangingPunct="1"/>
              <a:r>
                <a:rPr lang="en-US" altLang="zh-CN" sz="2000" b="1" dirty="0">
                  <a:solidFill>
                    <a:srgbClr val="000000"/>
                  </a:solidFill>
                  <a:latin typeface="Arial" pitchFamily="34" charset="0"/>
                  <a:ea typeface="宋体" pitchFamily="2" charset="-122"/>
                </a:rPr>
                <a:t>       tempsum  += list [ i ] ;</a:t>
              </a:r>
            </a:p>
            <a:p>
              <a:pPr lvl="0" eaLnBrk="1" hangingPunct="1"/>
              <a:endParaRPr lang="en-US" altLang="zh-CN" sz="2000" b="1" dirty="0">
                <a:solidFill>
                  <a:srgbClr val="000000"/>
                </a:solidFill>
                <a:latin typeface="Arial" pitchFamily="34" charset="0"/>
                <a:ea typeface="宋体" pitchFamily="2" charset="-122"/>
              </a:endParaRP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return</a:t>
              </a:r>
              <a:r>
                <a:rPr lang="en-US" altLang="zh-CN" sz="2000" b="1" dirty="0">
                  <a:solidFill>
                    <a:srgbClr val="000000"/>
                  </a:solidFill>
                  <a:latin typeface="Arial" pitchFamily="34" charset="0"/>
                  <a:ea typeface="宋体" pitchFamily="2" charset="-122"/>
                </a:rPr>
                <a:t>  tempsum;</a:t>
              </a:r>
            </a:p>
            <a:p>
              <a:pPr lvl="0" eaLnBrk="1" hangingPunct="1"/>
              <a:r>
                <a:rPr lang="en-US" altLang="zh-CN" sz="2000" b="1" dirty="0">
                  <a:solidFill>
                    <a:srgbClr val="000000"/>
                  </a:solidFill>
                  <a:latin typeface="Arial" pitchFamily="34" charset="0"/>
                  <a:ea typeface="宋体" pitchFamily="2" charset="-122"/>
                </a:rPr>
                <a:t>}</a:t>
              </a:r>
            </a:p>
          </p:txBody>
        </p:sp>
      </p:grpSp>
      <p:sp>
        <p:nvSpPr>
          <p:cNvPr id="46086" name="Text Box 6"/>
          <p:cNvSpPr txBox="1"/>
          <p:nvPr/>
        </p:nvSpPr>
        <p:spPr>
          <a:xfrm>
            <a:off x="7772400" y="10668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1 */</a:t>
            </a:r>
          </a:p>
        </p:txBody>
      </p:sp>
      <p:sp>
        <p:nvSpPr>
          <p:cNvPr id="46087" name="Text Box 7"/>
          <p:cNvSpPr txBox="1"/>
          <p:nvPr/>
        </p:nvSpPr>
        <p:spPr>
          <a:xfrm>
            <a:off x="8305800" y="22860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88" name="Text Box 8"/>
          <p:cNvSpPr txBox="1"/>
          <p:nvPr/>
        </p:nvSpPr>
        <p:spPr>
          <a:xfrm>
            <a:off x="5334000" y="2590800"/>
            <a:ext cx="44196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for last execution of for */</a:t>
            </a:r>
          </a:p>
        </p:txBody>
      </p:sp>
      <p:sp>
        <p:nvSpPr>
          <p:cNvPr id="46089" name="Text Box 9"/>
          <p:cNvSpPr txBox="1"/>
          <p:nvPr/>
        </p:nvSpPr>
        <p:spPr>
          <a:xfrm>
            <a:off x="7620000" y="28956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90" name="Text Box 10"/>
          <p:cNvSpPr txBox="1"/>
          <p:nvPr/>
        </p:nvSpPr>
        <p:spPr>
          <a:xfrm>
            <a:off x="5867400" y="19812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91" name="Text Box 11"/>
          <p:cNvSpPr txBox="1"/>
          <p:nvPr/>
        </p:nvSpPr>
        <p:spPr>
          <a:xfrm>
            <a:off x="1828800" y="2438400"/>
            <a:ext cx="2895600" cy="365760"/>
          </a:xfrm>
          <a:prstGeom prst="rect">
            <a:avLst/>
          </a:prstGeom>
          <a:noFill/>
          <a:ln w="9525">
            <a:noFill/>
            <a:miter/>
          </a:ln>
        </p:spPr>
        <p:txBody>
          <a:bodyPr>
            <a:spAutoFit/>
          </a:bodyPr>
          <a:lstStyle/>
          <a:p>
            <a:pPr lvl="0" algn="ctr" eaLnBrk="1" hangingPunct="1">
              <a:spcBef>
                <a:spcPct val="50000"/>
              </a:spcBef>
            </a:pPr>
            <a:r>
              <a:rPr lang="en-US" altLang="zh-CN" b="1" i="1" dirty="0">
                <a:solidFill>
                  <a:srgbClr val="000000"/>
                </a:solidFill>
                <a:latin typeface="Times New Roman" pitchFamily="18" charset="0"/>
                <a:ea typeface="宋体" pitchFamily="2" charset="-122"/>
              </a:rPr>
              <a:t>T</a:t>
            </a:r>
            <a:r>
              <a:rPr lang="en-US" altLang="zh-CN" b="1" i="1" baseline="-25000" dirty="0">
                <a:solidFill>
                  <a:srgbClr val="000000"/>
                </a:solidFill>
                <a:latin typeface="Times New Roman" pitchFamily="18" charset="0"/>
                <a:ea typeface="宋体" pitchFamily="2" charset="-122"/>
              </a:rPr>
              <a:t>sum</a:t>
            </a:r>
            <a:r>
              <a:rPr lang="en-US" altLang="zh-CN" b="1" dirty="0">
                <a:solidFill>
                  <a:srgbClr val="000000"/>
                </a:solidFill>
                <a:latin typeface="Times New Roman" pitchFamily="18" charset="0"/>
                <a:ea typeface="宋体" pitchFamily="2" charset="-122"/>
              </a:rPr>
              <a:t> (</a:t>
            </a:r>
            <a:r>
              <a:rPr lang="en-US" altLang="zh-CN" b="1" i="1" dirty="0">
                <a:solidFill>
                  <a:srgbClr val="000000"/>
                </a:solidFill>
                <a:latin typeface="Times New Roman" pitchFamily="18" charset="0"/>
                <a:ea typeface="宋体" pitchFamily="2" charset="-122"/>
              </a:rPr>
              <a:t> n</a:t>
            </a:r>
            <a:r>
              <a:rPr lang="en-US" altLang="zh-CN" b="1" dirty="0">
                <a:solidFill>
                  <a:srgbClr val="000000"/>
                </a:solidFill>
                <a:latin typeface="Times New Roman" pitchFamily="18" charset="0"/>
                <a:ea typeface="宋体" pitchFamily="2" charset="-122"/>
              </a:rPr>
              <a:t> ) = 2</a:t>
            </a:r>
            <a:r>
              <a:rPr lang="en-US" altLang="zh-CN" b="1" i="1" dirty="0">
                <a:solidFill>
                  <a:srgbClr val="000000"/>
                </a:solidFill>
                <a:latin typeface="Times New Roman" pitchFamily="18" charset="0"/>
                <a:ea typeface="宋体" pitchFamily="2" charset="-122"/>
              </a:rPr>
              <a:t>n</a:t>
            </a:r>
            <a:r>
              <a:rPr lang="en-US" altLang="zh-CN" b="1" dirty="0">
                <a:solidFill>
                  <a:srgbClr val="000000"/>
                </a:solidFill>
                <a:latin typeface="Times New Roman" pitchFamily="18" charset="0"/>
                <a:ea typeface="宋体" pitchFamily="2" charset="-122"/>
              </a:rPr>
              <a:t> + 3</a:t>
            </a:r>
          </a:p>
        </p:txBody>
      </p:sp>
      <p:sp>
        <p:nvSpPr>
          <p:cNvPr id="46092" name="Text Box 12"/>
          <p:cNvSpPr txBox="1"/>
          <p:nvPr/>
        </p:nvSpPr>
        <p:spPr>
          <a:xfrm>
            <a:off x="1631950" y="3810000"/>
            <a:ext cx="3886200" cy="640080"/>
          </a:xfrm>
          <a:prstGeom prst="rect">
            <a:avLst/>
          </a:prstGeom>
          <a:noFill/>
          <a:ln w="9525">
            <a:noFill/>
            <a:miter/>
          </a:ln>
        </p:spPr>
        <p:txBody>
          <a:bodyPr>
            <a:spAutoFit/>
          </a:bodyPr>
          <a:lstStyle/>
          <a:p>
            <a:pPr marL="292100" lvl="0" indent="-292100" eaLnBrk="1" hangingPunct="1">
              <a:spcBef>
                <a:spcPct val="50000"/>
              </a:spcBef>
            </a:pPr>
            <a:r>
              <a:rPr lang="en-US" altLang="zh-CN" b="1" dirty="0">
                <a:solidFill>
                  <a:srgbClr val="000000"/>
                </a:solidFill>
                <a:latin typeface="Times New Roman" pitchFamily="18" charset="0"/>
                <a:ea typeface="MS Hei"/>
              </a:rPr>
              <a:t>〖Example〗Recursive function for summing a list of numbers</a:t>
            </a:r>
            <a:endParaRPr lang="en-US" altLang="zh-CN" sz="2000" b="1" dirty="0">
              <a:solidFill>
                <a:srgbClr val="000000"/>
              </a:solidFill>
              <a:latin typeface="Arial" pitchFamily="34" charset="0"/>
              <a:ea typeface="MS Hei"/>
            </a:endParaRPr>
          </a:p>
        </p:txBody>
      </p:sp>
      <p:grpSp>
        <p:nvGrpSpPr>
          <p:cNvPr id="46102" name="Group 22"/>
          <p:cNvGrpSpPr/>
          <p:nvPr/>
        </p:nvGrpSpPr>
        <p:grpSpPr>
          <a:xfrm>
            <a:off x="5334000" y="3849688"/>
            <a:ext cx="5029200" cy="2438400"/>
            <a:chOff x="2400" y="2448"/>
            <a:chExt cx="3168" cy="1536"/>
          </a:xfrm>
        </p:grpSpPr>
        <p:sp>
          <p:nvSpPr>
            <p:cNvPr id="44050" name="AutoShape 15"/>
            <p:cNvSpPr/>
            <p:nvPr/>
          </p:nvSpPr>
          <p:spPr>
            <a:xfrm>
              <a:off x="2400" y="2448"/>
              <a:ext cx="3069" cy="1536"/>
            </a:xfrm>
            <a:prstGeom prst="foldedCorner">
              <a:avLst>
                <a:gd name="adj" fmla="val 12500"/>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sp>
          <p:nvSpPr>
            <p:cNvPr id="44051" name="Text Box 14"/>
            <p:cNvSpPr txBox="1"/>
            <p:nvPr/>
          </p:nvSpPr>
          <p:spPr>
            <a:xfrm>
              <a:off x="2448" y="2496"/>
              <a:ext cx="3120" cy="1402"/>
            </a:xfrm>
            <a:prstGeom prst="rect">
              <a:avLst/>
            </a:prstGeom>
            <a:noFill/>
            <a:ln w="9525">
              <a:noFill/>
              <a:miter/>
            </a:ln>
          </p:spPr>
          <p:txBody>
            <a:bodyPr>
              <a:spAutoFit/>
            </a:bodyPr>
            <a:lstStyle/>
            <a:p>
              <a:pPr lvl="0" eaLnBrk="1" hangingPunct="1"/>
              <a:r>
                <a:rPr lang="en-US" altLang="zh-CN" sz="2000" b="1" dirty="0">
                  <a:solidFill>
                    <a:srgbClr val="0033CC"/>
                  </a:solidFill>
                  <a:latin typeface="Arial" pitchFamily="34" charset="0"/>
                  <a:ea typeface="宋体" pitchFamily="2" charset="-122"/>
                </a:rPr>
                <a:t>float</a:t>
              </a:r>
              <a:r>
                <a:rPr lang="en-US" altLang="zh-CN" sz="2000" b="1" dirty="0">
                  <a:solidFill>
                    <a:srgbClr val="000000"/>
                  </a:solidFill>
                  <a:latin typeface="Arial" pitchFamily="34" charset="0"/>
                  <a:ea typeface="宋体" pitchFamily="2" charset="-122"/>
                </a:rPr>
                <a:t>  rsum ( </a:t>
              </a:r>
              <a:r>
                <a:rPr lang="en-US" altLang="zh-CN" sz="2000" b="1" dirty="0">
                  <a:solidFill>
                    <a:srgbClr val="0033CC"/>
                  </a:solidFill>
                  <a:latin typeface="Arial" pitchFamily="34" charset="0"/>
                  <a:ea typeface="宋体" pitchFamily="2" charset="-122"/>
                </a:rPr>
                <a:t>float</a:t>
              </a:r>
              <a:r>
                <a:rPr lang="en-US" altLang="zh-CN" sz="2000" b="1" dirty="0">
                  <a:solidFill>
                    <a:srgbClr val="000000"/>
                  </a:solidFill>
                  <a:latin typeface="Arial" pitchFamily="34" charset="0"/>
                  <a:ea typeface="宋体" pitchFamily="2" charset="-122"/>
                </a:rPr>
                <a:t>  list[ ],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n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339933"/>
                  </a:solidFill>
                  <a:latin typeface="Arial" pitchFamily="34" charset="0"/>
                  <a:ea typeface="宋体" pitchFamily="2" charset="-122"/>
                </a:rPr>
                <a:t>/* add a list of numbers */</a:t>
              </a:r>
              <a:endParaRPr lang="en-US" altLang="zh-CN" sz="2000" b="1" dirty="0">
                <a:solidFill>
                  <a:srgbClr val="000000"/>
                </a:solidFill>
                <a:latin typeface="Arial" pitchFamily="34" charset="0"/>
                <a:ea typeface="宋体" pitchFamily="2" charset="-122"/>
              </a:endParaRP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if</a:t>
              </a:r>
              <a:r>
                <a:rPr lang="en-US" altLang="zh-CN" sz="2000" b="1" dirty="0">
                  <a:solidFill>
                    <a:srgbClr val="000000"/>
                  </a:solidFill>
                  <a:latin typeface="Arial" pitchFamily="34" charset="0"/>
                  <a:ea typeface="宋体" pitchFamily="2" charset="-122"/>
                </a:rPr>
                <a:t> ( n )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return</a:t>
              </a:r>
              <a:r>
                <a:rPr lang="en-US" altLang="zh-CN" sz="2000" b="1" dirty="0">
                  <a:solidFill>
                    <a:srgbClr val="000000"/>
                  </a:solidFill>
                  <a:latin typeface="Arial" pitchFamily="34" charset="0"/>
                  <a:ea typeface="宋体" pitchFamily="2" charset="-122"/>
                </a:rPr>
                <a:t> rsum(list, n</a:t>
              </a:r>
              <a:r>
                <a:rPr lang="en-US" altLang="zh-CN" sz="2000" b="1" dirty="0">
                  <a:solidFill>
                    <a:srgbClr val="000000"/>
                  </a:solidFill>
                  <a:latin typeface="Arial" pitchFamily="34" charset="0"/>
                  <a:ea typeface="宋体" pitchFamily="2" charset="-122"/>
                  <a:sym typeface="Symbol" pitchFamily="18" charset="2"/>
                </a:rPr>
                <a:t></a:t>
              </a:r>
              <a:r>
                <a:rPr lang="en-US" altLang="zh-CN" sz="2000" b="1" dirty="0">
                  <a:solidFill>
                    <a:srgbClr val="000000"/>
                  </a:solidFill>
                  <a:latin typeface="Arial" pitchFamily="34" charset="0"/>
                  <a:ea typeface="宋体" pitchFamily="2" charset="-122"/>
                </a:rPr>
                <a:t>1) + list[n </a:t>
              </a:r>
              <a:r>
                <a:rPr lang="en-US" altLang="zh-CN" sz="2000" b="1" dirty="0">
                  <a:solidFill>
                    <a:srgbClr val="000000"/>
                  </a:solidFill>
                  <a:latin typeface="Arial" pitchFamily="34" charset="0"/>
                  <a:ea typeface="宋体" pitchFamily="2" charset="-122"/>
                  <a:sym typeface="Symbol" pitchFamily="18" charset="2"/>
                </a:rPr>
                <a:t></a:t>
              </a:r>
              <a:r>
                <a:rPr lang="en-US" altLang="zh-CN" sz="2000" b="1" dirty="0">
                  <a:solidFill>
                    <a:srgbClr val="000000"/>
                  </a:solidFill>
                  <a:latin typeface="Arial" pitchFamily="34" charset="0"/>
                  <a:ea typeface="宋体" pitchFamily="2" charset="-122"/>
                </a:rPr>
                <a:t> 1];</a:t>
              </a:r>
            </a:p>
            <a:p>
              <a:pPr lvl="0" eaLnBrk="1" hangingPunct="1"/>
              <a:endParaRPr lang="en-US" altLang="zh-CN" sz="2000" b="1" dirty="0">
                <a:solidFill>
                  <a:srgbClr val="000000"/>
                </a:solidFill>
                <a:latin typeface="Arial" pitchFamily="34" charset="0"/>
                <a:ea typeface="宋体" pitchFamily="2" charset="-122"/>
              </a:endParaRP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return</a:t>
              </a:r>
              <a:r>
                <a:rPr lang="en-US" altLang="zh-CN" sz="2000" b="1" dirty="0">
                  <a:solidFill>
                    <a:srgbClr val="000000"/>
                  </a:solidFill>
                  <a:latin typeface="Arial" pitchFamily="34" charset="0"/>
                  <a:ea typeface="宋体" pitchFamily="2" charset="-122"/>
                </a:rPr>
                <a:t>   0;</a:t>
              </a:r>
            </a:p>
            <a:p>
              <a:pPr lvl="0" eaLnBrk="1" hangingPunct="1"/>
              <a:r>
                <a:rPr lang="en-US" altLang="zh-CN" sz="2000" b="1" dirty="0">
                  <a:solidFill>
                    <a:srgbClr val="000000"/>
                  </a:solidFill>
                  <a:latin typeface="Arial" pitchFamily="34" charset="0"/>
                  <a:ea typeface="宋体" pitchFamily="2" charset="-122"/>
                </a:rPr>
                <a:t>}</a:t>
              </a:r>
            </a:p>
          </p:txBody>
        </p:sp>
      </p:grpSp>
      <p:sp>
        <p:nvSpPr>
          <p:cNvPr id="46096" name="Text Box 16"/>
          <p:cNvSpPr txBox="1"/>
          <p:nvPr/>
        </p:nvSpPr>
        <p:spPr>
          <a:xfrm>
            <a:off x="6477000" y="45720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97" name="Text Box 17"/>
          <p:cNvSpPr txBox="1"/>
          <p:nvPr/>
        </p:nvSpPr>
        <p:spPr>
          <a:xfrm>
            <a:off x="6019800" y="51816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98" name="Text Box 18"/>
          <p:cNvSpPr txBox="1"/>
          <p:nvPr/>
        </p:nvSpPr>
        <p:spPr>
          <a:xfrm>
            <a:off x="7010400" y="54864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99" name="Text Box 19"/>
          <p:cNvSpPr txBox="1"/>
          <p:nvPr/>
        </p:nvSpPr>
        <p:spPr>
          <a:xfrm>
            <a:off x="1981200" y="4953000"/>
            <a:ext cx="2895600" cy="1051560"/>
          </a:xfrm>
          <a:prstGeom prst="rect">
            <a:avLst/>
          </a:prstGeom>
          <a:noFill/>
          <a:ln w="9525">
            <a:noFill/>
            <a:miter/>
          </a:ln>
        </p:spPr>
        <p:txBody>
          <a:bodyPr>
            <a:spAutoFit/>
          </a:bodyPr>
          <a:lstStyle/>
          <a:p>
            <a:pPr lvl="0" algn="ctr" eaLnBrk="1" hangingPunct="1">
              <a:spcBef>
                <a:spcPct val="50000"/>
              </a:spcBef>
            </a:pPr>
            <a:r>
              <a:rPr lang="en-US" altLang="zh-CN" b="1" i="1" dirty="0">
                <a:solidFill>
                  <a:srgbClr val="000000"/>
                </a:solidFill>
                <a:latin typeface="Times New Roman" pitchFamily="18" charset="0"/>
                <a:ea typeface="宋体" pitchFamily="2" charset="-122"/>
              </a:rPr>
              <a:t>T</a:t>
            </a:r>
            <a:r>
              <a:rPr lang="en-US" altLang="zh-CN" b="1" i="1" baseline="-25000" dirty="0">
                <a:solidFill>
                  <a:srgbClr val="000000"/>
                </a:solidFill>
                <a:latin typeface="Times New Roman" pitchFamily="18" charset="0"/>
                <a:ea typeface="宋体" pitchFamily="2" charset="-122"/>
              </a:rPr>
              <a:t>rsum</a:t>
            </a:r>
            <a:r>
              <a:rPr lang="en-US" altLang="zh-CN" b="1" dirty="0">
                <a:solidFill>
                  <a:srgbClr val="000000"/>
                </a:solidFill>
                <a:latin typeface="Times New Roman" pitchFamily="18" charset="0"/>
                <a:ea typeface="宋体" pitchFamily="2" charset="-122"/>
              </a:rPr>
              <a:t> (</a:t>
            </a:r>
            <a:r>
              <a:rPr lang="en-US" altLang="zh-CN" b="1" i="1" dirty="0">
                <a:solidFill>
                  <a:srgbClr val="000000"/>
                </a:solidFill>
                <a:latin typeface="Times New Roman" pitchFamily="18" charset="0"/>
                <a:ea typeface="宋体" pitchFamily="2" charset="-122"/>
              </a:rPr>
              <a:t> n</a:t>
            </a:r>
            <a:r>
              <a:rPr lang="en-US" altLang="zh-CN" b="1" dirty="0">
                <a:solidFill>
                  <a:srgbClr val="000000"/>
                </a:solidFill>
                <a:latin typeface="Times New Roman" pitchFamily="18" charset="0"/>
                <a:ea typeface="宋体" pitchFamily="2" charset="-122"/>
              </a:rPr>
              <a:t> ) = 2</a:t>
            </a:r>
            <a:r>
              <a:rPr lang="en-US" altLang="zh-CN" b="1" i="1" dirty="0">
                <a:solidFill>
                  <a:srgbClr val="000000"/>
                </a:solidFill>
                <a:latin typeface="Times New Roman" pitchFamily="18" charset="0"/>
                <a:ea typeface="宋体" pitchFamily="2" charset="-122"/>
              </a:rPr>
              <a:t>n</a:t>
            </a:r>
            <a:r>
              <a:rPr lang="en-US" altLang="zh-CN" b="1" dirty="0">
                <a:solidFill>
                  <a:srgbClr val="000000"/>
                </a:solidFill>
                <a:latin typeface="Times New Roman" pitchFamily="18" charset="0"/>
                <a:ea typeface="宋体" pitchFamily="2" charset="-122"/>
              </a:rPr>
              <a:t> + 2</a:t>
            </a:r>
          </a:p>
          <a:p>
            <a:pPr lvl="0" eaLnBrk="1" hangingPunct="1">
              <a:spcBef>
                <a:spcPct val="50000"/>
              </a:spcBef>
            </a:pPr>
            <a:r>
              <a:rPr lang="en-US" altLang="zh-CN" sz="1800" b="1" dirty="0">
                <a:solidFill>
                  <a:srgbClr val="0033CC"/>
                </a:solidFill>
                <a:latin typeface="Times New Roman" pitchFamily="18" charset="0"/>
                <a:ea typeface="宋体" pitchFamily="2" charset="-122"/>
              </a:rPr>
              <a:t>But it takes more time to compute each step.</a:t>
            </a:r>
          </a:p>
        </p:txBody>
      </p:sp>
      <p:sp>
        <p:nvSpPr>
          <p:cNvPr id="44048" name="Text Box 20"/>
          <p:cNvSpPr txBox="1"/>
          <p:nvPr/>
        </p:nvSpPr>
        <p:spPr>
          <a:xfrm>
            <a:off x="8077200" y="0"/>
            <a:ext cx="25844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solidFill>
                  <a:srgbClr val="000000"/>
                </a:solidFill>
                <a:latin typeface="Times New Roman" pitchFamily="18" charset="0"/>
                <a:ea typeface="宋体" pitchFamily="2" charset="-122"/>
                <a:sym typeface="Webdings" pitchFamily="18" charset="2"/>
              </a:rPr>
              <a:t>§1  What to Analyze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wipe(left)">
                                      <p:cBhvr>
                                        <p:cTn id="7" dur="500"/>
                                        <p:tgtEl>
                                          <p:spTgt spid="4608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6101"/>
                                        </p:tgtEl>
                                        <p:attrNameLst>
                                          <p:attrName>style.visibility</p:attrName>
                                        </p:attrNameLst>
                                      </p:cBhvr>
                                      <p:to>
                                        <p:strVal val="visible"/>
                                      </p:to>
                                    </p:set>
                                    <p:animEffect transition="in" filter="strips(downRight)">
                                      <p:cBhvr>
                                        <p:cTn id="12" dur="500"/>
                                        <p:tgtEl>
                                          <p:spTgt spid="46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6"/>
                                        </p:tgtEl>
                                        <p:attrNameLst>
                                          <p:attrName>style.visibility</p:attrName>
                                        </p:attrNameLst>
                                      </p:cBhvr>
                                      <p:to>
                                        <p:strVal val="visible"/>
                                      </p:to>
                                    </p:set>
                                    <p:animEffect transition="in" filter="wipe(left)">
                                      <p:cBhvr>
                                        <p:cTn id="17" dur="500"/>
                                        <p:tgtEl>
                                          <p:spTgt spid="46086"/>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90"/>
                                        </p:tgtEl>
                                        <p:attrNameLst>
                                          <p:attrName>style.visibility</p:attrName>
                                        </p:attrNameLst>
                                      </p:cBhvr>
                                      <p:to>
                                        <p:strVal val="visible"/>
                                      </p:to>
                                    </p:set>
                                    <p:animEffect transition="in" filter="wipe(left)">
                                      <p:cBhvr>
                                        <p:cTn id="22" dur="500"/>
                                        <p:tgtEl>
                                          <p:spTgt spid="46090"/>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87"/>
                                        </p:tgtEl>
                                        <p:attrNameLst>
                                          <p:attrName>style.visibility</p:attrName>
                                        </p:attrNameLst>
                                      </p:cBhvr>
                                      <p:to>
                                        <p:strVal val="visible"/>
                                      </p:to>
                                    </p:set>
                                    <p:animEffect transition="in" filter="wipe(left)">
                                      <p:cBhvr>
                                        <p:cTn id="27" dur="500"/>
                                        <p:tgtEl>
                                          <p:spTgt spid="46087"/>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6088"/>
                                        </p:tgtEl>
                                        <p:attrNameLst>
                                          <p:attrName>style.visibility</p:attrName>
                                        </p:attrNameLst>
                                      </p:cBhvr>
                                      <p:to>
                                        <p:strVal val="visible"/>
                                      </p:to>
                                    </p:set>
                                    <p:animEffect transition="in" filter="wipe(left)">
                                      <p:cBhvr>
                                        <p:cTn id="32" dur="500"/>
                                        <p:tgtEl>
                                          <p:spTgt spid="46088"/>
                                        </p:tgtEl>
                                      </p:cBhvr>
                                    </p:animEffect>
                                  </p:childTnLst>
                                  <p:subTnLst>
                                    <p:audio>
                                      <p:cMediaNode>
                                        <p:cTn display="0" masterRel="sameClick">
                                          <p:stCondLst>
                                            <p:cond evt="begin" delay="0">
                                              <p:tn val="30"/>
                                            </p:cond>
                                          </p:stCondLst>
                                          <p:endCondLst>
                                            <p:cond evt="onStopAudio" delay="0">
                                              <p:tgtEl>
                                                <p:sldTgt/>
                                              </p:tgtEl>
                                            </p:cond>
                                          </p:endCondLst>
                                        </p:cTn>
                                        <p:tgtEl>
                                          <p:sndTgt r:embed="rId3" name="TYPE.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6089"/>
                                        </p:tgtEl>
                                        <p:attrNameLst>
                                          <p:attrName>style.visibility</p:attrName>
                                        </p:attrNameLst>
                                      </p:cBhvr>
                                      <p:to>
                                        <p:strVal val="visible"/>
                                      </p:to>
                                    </p:set>
                                    <p:animEffect transition="in" filter="wipe(left)">
                                      <p:cBhvr>
                                        <p:cTn id="37" dur="500"/>
                                        <p:tgtEl>
                                          <p:spTgt spid="46089"/>
                                        </p:tgtEl>
                                      </p:cBhvr>
                                    </p:animEffect>
                                  </p:childTnLst>
                                  <p:subTnLst>
                                    <p:audio>
                                      <p:cMediaNode>
                                        <p:cTn display="0" masterRel="sameClick">
                                          <p:stCondLst>
                                            <p:cond evt="begin" delay="0">
                                              <p:tn val="35"/>
                                            </p:cond>
                                          </p:stCondLst>
                                          <p:endCondLst>
                                            <p:cond evt="onStopAudio" delay="0">
                                              <p:tgtEl>
                                                <p:sldTgt/>
                                              </p:tgtEl>
                                            </p:cond>
                                          </p:endCondLst>
                                        </p:cTn>
                                        <p:tgtEl>
                                          <p:sndTgt r:embed="rId3" name="TYPE.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6091"/>
                                        </p:tgtEl>
                                        <p:attrNameLst>
                                          <p:attrName>style.visibility</p:attrName>
                                        </p:attrNameLst>
                                      </p:cBhvr>
                                      <p:to>
                                        <p:strVal val="visible"/>
                                      </p:to>
                                    </p:set>
                                    <p:animEffect transition="in" filter="box(out)">
                                      <p:cBhvr>
                                        <p:cTn id="42" dur="500"/>
                                        <p:tgtEl>
                                          <p:spTgt spid="46091"/>
                                        </p:tgtEl>
                                      </p:cBhvr>
                                    </p:animEffect>
                                  </p:childTnLst>
                                  <p:subTnLst>
                                    <p:audio>
                                      <p:cMediaNode>
                                        <p:cTn display="0" masterRel="sameClick">
                                          <p:stCondLst>
                                            <p:cond evt="begin" delay="0">
                                              <p:tn val="40"/>
                                            </p:cond>
                                          </p:stCondLst>
                                          <p:endCondLst>
                                            <p:cond evt="onStopAudio" delay="0">
                                              <p:tgtEl>
                                                <p:sldTgt/>
                                              </p:tgtEl>
                                            </p:cond>
                                          </p:endCondLst>
                                        </p:cTn>
                                        <p:tgtEl>
                                          <p:sndTgt r:embed="rId4" name="PROJCTOR.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6092"/>
                                        </p:tgtEl>
                                        <p:attrNameLst>
                                          <p:attrName>style.visibility</p:attrName>
                                        </p:attrNameLst>
                                      </p:cBhvr>
                                      <p:to>
                                        <p:strVal val="visible"/>
                                      </p:to>
                                    </p:set>
                                    <p:animEffect transition="in" filter="wipe(left)">
                                      <p:cBhvr>
                                        <p:cTn id="47" dur="500"/>
                                        <p:tgtEl>
                                          <p:spTgt spid="46092"/>
                                        </p:tgtEl>
                                      </p:cBhvr>
                                    </p:animEffect>
                                  </p:childTnLst>
                                  <p:subTnLst>
                                    <p:audio>
                                      <p:cMediaNode>
                                        <p:cTn display="0" masterRel="sameClick">
                                          <p:stCondLst>
                                            <p:cond evt="begin" delay="0">
                                              <p:tn val="45"/>
                                            </p:cond>
                                          </p:stCondLst>
                                          <p:endCondLst>
                                            <p:cond evt="onStopAudio" delay="0">
                                              <p:tgtEl>
                                                <p:sldTgt/>
                                              </p:tgtEl>
                                            </p:cond>
                                          </p:endCondLst>
                                        </p:cTn>
                                        <p:tgtEl>
                                          <p:sndTgt r:embed="rId3" name="TYPE.WAV"/>
                                        </p:tgtEl>
                                      </p:cMediaNode>
                                    </p:audio>
                                  </p:sub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46102"/>
                                        </p:tgtEl>
                                        <p:attrNameLst>
                                          <p:attrName>style.visibility</p:attrName>
                                        </p:attrNameLst>
                                      </p:cBhvr>
                                      <p:to>
                                        <p:strVal val="visible"/>
                                      </p:to>
                                    </p:set>
                                    <p:animEffect transition="in" filter="strips(downRight)">
                                      <p:cBhvr>
                                        <p:cTn id="52" dur="500"/>
                                        <p:tgtEl>
                                          <p:spTgt spid="4610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6096"/>
                                        </p:tgtEl>
                                        <p:attrNameLst>
                                          <p:attrName>style.visibility</p:attrName>
                                        </p:attrNameLst>
                                      </p:cBhvr>
                                      <p:to>
                                        <p:strVal val="visible"/>
                                      </p:to>
                                    </p:set>
                                    <p:animEffect transition="in" filter="wipe(left)">
                                      <p:cBhvr>
                                        <p:cTn id="57" dur="500"/>
                                        <p:tgtEl>
                                          <p:spTgt spid="46096"/>
                                        </p:tgtEl>
                                      </p:cBhvr>
                                    </p:animEffect>
                                  </p:childTnLst>
                                  <p:subTnLst>
                                    <p:audio>
                                      <p:cMediaNode>
                                        <p:cTn display="0" masterRel="sameClick">
                                          <p:stCondLst>
                                            <p:cond evt="begin" delay="0">
                                              <p:tn val="55"/>
                                            </p:cond>
                                          </p:stCondLst>
                                          <p:endCondLst>
                                            <p:cond evt="onStopAudio" delay="0">
                                              <p:tgtEl>
                                                <p:sldTgt/>
                                              </p:tgtEl>
                                            </p:cond>
                                          </p:endCondLst>
                                        </p:cTn>
                                        <p:tgtEl>
                                          <p:sndTgt r:embed="rId3" name="TYPE.WAV"/>
                                        </p:tgtEl>
                                      </p:cMediaNode>
                                    </p:audio>
                                  </p:sub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6097"/>
                                        </p:tgtEl>
                                        <p:attrNameLst>
                                          <p:attrName>style.visibility</p:attrName>
                                        </p:attrNameLst>
                                      </p:cBhvr>
                                      <p:to>
                                        <p:strVal val="visible"/>
                                      </p:to>
                                    </p:set>
                                    <p:animEffect transition="in" filter="wipe(left)">
                                      <p:cBhvr>
                                        <p:cTn id="62" dur="500"/>
                                        <p:tgtEl>
                                          <p:spTgt spid="46097"/>
                                        </p:tgtEl>
                                      </p:cBhvr>
                                    </p:animEffect>
                                  </p:childTnLst>
                                  <p:subTnLst>
                                    <p:audio>
                                      <p:cMediaNode>
                                        <p:cTn display="0" masterRel="sameClick">
                                          <p:stCondLst>
                                            <p:cond evt="begin" delay="0">
                                              <p:tn val="60"/>
                                            </p:cond>
                                          </p:stCondLst>
                                          <p:endCondLst>
                                            <p:cond evt="onStopAudio" delay="0">
                                              <p:tgtEl>
                                                <p:sldTgt/>
                                              </p:tgtEl>
                                            </p:cond>
                                          </p:endCondLst>
                                        </p:cTn>
                                        <p:tgtEl>
                                          <p:sndTgt r:embed="rId3" name="TYPE.WAV"/>
                                        </p:tgtEl>
                                      </p:cMediaNode>
                                    </p:audio>
                                  </p:sub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6098"/>
                                        </p:tgtEl>
                                        <p:attrNameLst>
                                          <p:attrName>style.visibility</p:attrName>
                                        </p:attrNameLst>
                                      </p:cBhvr>
                                      <p:to>
                                        <p:strVal val="visible"/>
                                      </p:to>
                                    </p:set>
                                    <p:animEffect transition="in" filter="wipe(left)">
                                      <p:cBhvr>
                                        <p:cTn id="67" dur="500"/>
                                        <p:tgtEl>
                                          <p:spTgt spid="46098"/>
                                        </p:tgtEl>
                                      </p:cBhvr>
                                    </p:animEffect>
                                  </p:childTnLst>
                                  <p:subTnLst>
                                    <p:audio>
                                      <p:cMediaNode>
                                        <p:cTn display="0" masterRel="sameClick">
                                          <p:stCondLst>
                                            <p:cond evt="begin" delay="0">
                                              <p:tn val="65"/>
                                            </p:cond>
                                          </p:stCondLst>
                                          <p:endCondLst>
                                            <p:cond evt="onStopAudio" delay="0">
                                              <p:tgtEl>
                                                <p:sldTgt/>
                                              </p:tgtEl>
                                            </p:cond>
                                          </p:endCondLst>
                                        </p:cTn>
                                        <p:tgtEl>
                                          <p:sndTgt r:embed="rId3" name="TYPE.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46099"/>
                                        </p:tgtEl>
                                        <p:attrNameLst>
                                          <p:attrName>style.visibility</p:attrName>
                                        </p:attrNameLst>
                                      </p:cBhvr>
                                      <p:to>
                                        <p:strVal val="visible"/>
                                      </p:to>
                                    </p:set>
                                    <p:animEffect transition="in" filter="box(out)">
                                      <p:cBhvr>
                                        <p:cTn id="72" dur="500"/>
                                        <p:tgtEl>
                                          <p:spTgt spid="46099"/>
                                        </p:tgtEl>
                                      </p:cBhvr>
                                    </p:animEffect>
                                  </p:childTnLst>
                                  <p:subTnLst>
                                    <p:audio>
                                      <p:cMediaNode>
                                        <p:cTn display="0" masterRel="sameClick">
                                          <p:stCondLst>
                                            <p:cond evt="begin" delay="0">
                                              <p:tn val="70"/>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6" grpId="0"/>
      <p:bldP spid="46087" grpId="0"/>
      <p:bldP spid="46088" grpId="0"/>
      <p:bldP spid="46089" grpId="0"/>
      <p:bldP spid="46090" grpId="0"/>
      <p:bldP spid="46091" grpId="0"/>
      <p:bldP spid="46092" grpId="0"/>
      <p:bldP spid="46096" grpId="0"/>
      <p:bldP spid="46097" grpId="0"/>
      <p:bldP spid="46098" grpId="0"/>
      <p:bldP spid="4609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a:bodyPr>
          <a:lstStyle/>
          <a:p>
            <a:r>
              <a:rPr lang="en-US" altLang="zh-CN" sz="4000" b="1" dirty="0">
                <a:latin typeface="楷体" charset="0"/>
                <a:ea typeface="楷体" charset="0"/>
                <a:sym typeface="+mn-ea"/>
              </a:rPr>
              <a:t>2.</a:t>
            </a:r>
            <a:r>
              <a:rPr lang="zh-CN" altLang="en-US" sz="4000" b="1" dirty="0">
                <a:latin typeface="楷体" charset="0"/>
                <a:ea typeface="楷体" charset="0"/>
                <a:sym typeface="+mn-ea"/>
              </a:rPr>
              <a:t>算法复杂度分析之</a:t>
            </a:r>
            <a:br>
              <a:rPr lang="zh-CN" altLang="en-US" sz="4000" b="1" dirty="0">
                <a:latin typeface="楷体" charset="0"/>
                <a:ea typeface="楷体" charset="0"/>
                <a:sym typeface="+mn-ea"/>
              </a:rPr>
            </a:br>
            <a:r>
              <a:rPr lang="zh-CN" altLang="en-US" sz="4000" b="1" dirty="0">
                <a:latin typeface="楷体" charset="0"/>
                <a:ea typeface="楷体" charset="0"/>
                <a:sym typeface="+mn-ea"/>
              </a:rPr>
              <a:t>渐进性复杂性分析</a:t>
            </a:r>
          </a:p>
        </p:txBody>
      </p:sp>
      <p:sp>
        <p:nvSpPr>
          <p:cNvPr id="5" name="副标题 4"/>
          <p:cNvSpPr>
            <a:spLocks noGrp="1"/>
          </p:cNvSpPr>
          <p:nvPr>
            <p:ph type="subTitle" idx="1"/>
            <p:custDataLst>
              <p:tags r:id="rId3"/>
            </p:custDataLst>
          </p:nvPr>
        </p:nvSpPr>
        <p:spPr/>
        <p:txBody>
          <a:bodyPr>
            <a:noAutofit/>
          </a:bodyPr>
          <a:lstStyle/>
          <a:p>
            <a:r>
              <a:rPr lang="en-US" altLang="zh-CN" sz="3200" b="1" i="1" dirty="0">
                <a:solidFill>
                  <a:srgbClr val="FF0000"/>
                </a:solidFill>
                <a:latin typeface="Times New Roman" pitchFamily="18" charset="0"/>
                <a:ea typeface="宋体" pitchFamily="2" charset="-122"/>
                <a:sym typeface="+mn-ea"/>
              </a:rPr>
              <a:t>Asymptotic Notation</a:t>
            </a:r>
            <a:endParaRPr lang="en-US" altLang="zh-CN" sz="3200" b="1" i="1" dirty="0">
              <a:solidFill>
                <a:srgbClr val="FF0000"/>
              </a:solidFill>
              <a:latin typeface="Times New Roman" pitchFamily="18" charset="0"/>
              <a:ea typeface="宋体" pitchFamily="2" charset="-122"/>
              <a:sym typeface="Webdings" pitchFamily="18" charset="2"/>
            </a:endParaRPr>
          </a:p>
        </p:txBody>
      </p:sp>
      <p:sp>
        <p:nvSpPr>
          <p:cNvPr id="2" name="标题 3"/>
          <p:cNvSpPr>
            <a:spLocks noGrp="1"/>
          </p:cNvSpPr>
          <p:nvPr>
            <p:custDataLst>
              <p:tags r:id="rId4"/>
            </p:custDataLst>
          </p:nvPr>
        </p:nvSpPr>
        <p:spPr>
          <a:xfrm>
            <a:off x="8641080" y="3210560"/>
            <a:ext cx="3364230" cy="802005"/>
          </a:xfrm>
          <a:prstGeom prst="rect">
            <a:avLst/>
          </a:prstGeom>
        </p:spPr>
        <p:txBody>
          <a:bodyPr vert="horz" lIns="91440" tIns="45720" rIns="91440" bIns="45720" rtlCol="0" anchor="b">
            <a:normAutofit fontScale="87500"/>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zh-CN" altLang="en-US" sz="4000" b="1" dirty="0">
                <a:latin typeface="楷体" charset="0"/>
                <a:ea typeface="楷体" charset="0"/>
                <a:sym typeface="+mn-ea"/>
              </a:rPr>
              <a:t>站得高，看的远</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1051560" y="121920"/>
            <a:ext cx="9570720" cy="945515"/>
          </a:xfrm>
        </p:spPr>
        <p:txBody>
          <a:bodyPr vert="horz" wrap="square" lIns="91440" tIns="45720" rIns="91440" bIns="45720" anchor="ctr"/>
          <a:lstStyle/>
          <a:p>
            <a:pPr eaLnBrk="1" hangingPunct="1"/>
            <a:r>
              <a:rPr lang="zh-CN" altLang="en-US" sz="3600" b="1" dirty="0">
                <a:solidFill>
                  <a:srgbClr val="0000FF"/>
                </a:solidFill>
                <a:latin typeface="楷体" charset="0"/>
                <a:ea typeface="楷体" charset="0"/>
              </a:rPr>
              <a:t>算法渐近复杂性</a:t>
            </a:r>
          </a:p>
        </p:txBody>
      </p:sp>
      <p:sp>
        <p:nvSpPr>
          <p:cNvPr id="35843" name="Rectangle 3"/>
          <p:cNvSpPr>
            <a:spLocks noGrp="1"/>
          </p:cNvSpPr>
          <p:nvPr>
            <p:ph idx="1"/>
          </p:nvPr>
        </p:nvSpPr>
        <p:spPr>
          <a:xfrm>
            <a:off x="392430" y="707390"/>
            <a:ext cx="11582400" cy="5301615"/>
          </a:xfrm>
        </p:spPr>
        <p:txBody>
          <a:bodyPr vert="horz" wrap="square" lIns="91440" tIns="45720" rIns="91440" bIns="45720" anchor="t">
            <a:noAutofit/>
          </a:bodyPr>
          <a:lstStyle/>
          <a:p>
            <a:pPr eaLnBrk="1" hangingPunct="1">
              <a:lnSpc>
                <a:spcPct val="150000"/>
              </a:lnSpc>
            </a:pPr>
            <a:r>
              <a:rPr lang="zh-CN" altLang="en-US" sz="2400" b="1" dirty="0"/>
              <a:t>衡量算法复杂性的</a:t>
            </a:r>
            <a:r>
              <a:rPr lang="zh-CN" altLang="en-US" sz="3200" b="1" dirty="0">
                <a:solidFill>
                  <a:srgbClr val="F72401"/>
                </a:solidFill>
              </a:rPr>
              <a:t>档次</a:t>
            </a:r>
            <a:r>
              <a:rPr lang="en-US" altLang="zh-CN" sz="3200" b="1" dirty="0">
                <a:solidFill>
                  <a:srgbClr val="F72401"/>
                </a:solidFill>
              </a:rPr>
              <a:t>/</a:t>
            </a:r>
            <a:r>
              <a:rPr lang="zh-CN" altLang="en-US" sz="3200" b="1" dirty="0">
                <a:solidFill>
                  <a:srgbClr val="F72401"/>
                </a:solidFill>
              </a:rPr>
              <a:t>规模</a:t>
            </a:r>
            <a:r>
              <a:rPr lang="en-US" altLang="zh-CN" sz="3200" b="1" dirty="0">
                <a:solidFill>
                  <a:srgbClr val="F72401"/>
                </a:solidFill>
              </a:rPr>
              <a:t>——</a:t>
            </a:r>
            <a:r>
              <a:rPr lang="zh-CN" altLang="en-US" sz="3200" b="1" dirty="0">
                <a:solidFill>
                  <a:srgbClr val="F72401"/>
                </a:solidFill>
              </a:rPr>
              <a:t>阶，</a:t>
            </a:r>
            <a:r>
              <a:rPr lang="zh-CN" altLang="en-US" sz="4000" b="1" dirty="0"/>
              <a:t> </a:t>
            </a:r>
            <a:r>
              <a:rPr lang="en-US" altLang="zh-CN" sz="4000" b="1" dirty="0"/>
              <a:t>Rate/Order of growth</a:t>
            </a:r>
            <a:endParaRPr lang="en-US" altLang="zh-CN" sz="4400" b="1" dirty="0">
              <a:solidFill>
                <a:srgbClr val="F72401"/>
              </a:solidFill>
            </a:endParaRPr>
          </a:p>
          <a:p>
            <a:pPr eaLnBrk="1" hangingPunct="1">
              <a:lnSpc>
                <a:spcPct val="150000"/>
              </a:lnSpc>
            </a:pPr>
            <a:r>
              <a:rPr lang="zh-CN" altLang="en-US" sz="2400" b="1" dirty="0"/>
              <a:t>对时间复杂性函数</a:t>
            </a:r>
            <a:r>
              <a:rPr lang="en-US" altLang="zh-CN" sz="2400" b="1" i="1" dirty="0"/>
              <a:t>T</a:t>
            </a:r>
            <a:r>
              <a:rPr lang="en-US" altLang="zh-CN" sz="2400" b="1" dirty="0"/>
              <a:t>(</a:t>
            </a:r>
            <a:r>
              <a:rPr lang="en-US" altLang="zh-CN" sz="2400" b="1" i="1" dirty="0"/>
              <a:t>n</a:t>
            </a:r>
            <a:r>
              <a:rPr lang="en-US" altLang="zh-CN" sz="2400" b="1" dirty="0"/>
              <a:t>)</a:t>
            </a:r>
            <a:r>
              <a:rPr lang="zh-CN" altLang="en-US" sz="2400" b="1" dirty="0"/>
              <a:t>，有可能，</a:t>
            </a:r>
            <a:r>
              <a:rPr lang="en-US" altLang="zh-CN" sz="2400" b="1" i="1" dirty="0"/>
              <a:t>T</a:t>
            </a:r>
            <a:r>
              <a:rPr lang="en-US" altLang="zh-CN" sz="2400" b="1" dirty="0"/>
              <a:t>(</a:t>
            </a:r>
            <a:r>
              <a:rPr lang="en-US" altLang="zh-CN" sz="2400" b="1" i="1" dirty="0"/>
              <a:t>n</a:t>
            </a:r>
            <a:r>
              <a:rPr lang="en-US" altLang="zh-CN" sz="2400" b="1" dirty="0"/>
              <a:t>) </a:t>
            </a:r>
            <a:r>
              <a:rPr lang="en-US" altLang="zh-CN" sz="2400" b="1" dirty="0">
                <a:sym typeface="Symbol" pitchFamily="18" charset="2"/>
              </a:rPr>
              <a:t></a:t>
            </a:r>
            <a:r>
              <a:rPr lang="en-US" altLang="zh-CN" sz="2400" b="1" dirty="0"/>
              <a:t> ,  as </a:t>
            </a:r>
            <a:r>
              <a:rPr lang="en-US" altLang="zh-CN" sz="2400" b="1" i="1" dirty="0"/>
              <a:t>n</a:t>
            </a:r>
            <a:r>
              <a:rPr lang="en-US" altLang="zh-CN" sz="2400" b="1" dirty="0">
                <a:sym typeface="Symbol" pitchFamily="18" charset="2"/>
              </a:rPr>
              <a:t></a:t>
            </a:r>
            <a:r>
              <a:rPr lang="en-US" altLang="zh-CN" sz="2400" b="1" dirty="0"/>
              <a:t> ;</a:t>
            </a:r>
          </a:p>
          <a:p>
            <a:pPr eaLnBrk="1" hangingPunct="1">
              <a:lnSpc>
                <a:spcPct val="150000"/>
              </a:lnSpc>
            </a:pPr>
            <a:r>
              <a:rPr lang="zh-CN" altLang="en-US" sz="2400" b="1" dirty="0"/>
              <a:t>例如，</a:t>
            </a:r>
          </a:p>
          <a:p>
            <a:pPr eaLnBrk="1" hangingPunct="1">
              <a:lnSpc>
                <a:spcPct val="150000"/>
              </a:lnSpc>
              <a:buNone/>
            </a:pPr>
            <a:r>
              <a:rPr lang="zh-CN" altLang="en-US" sz="2400" b="1" dirty="0"/>
              <a:t>        </a:t>
            </a:r>
            <a:r>
              <a:rPr lang="en-US" altLang="zh-CN" sz="2400" b="1" i="1" dirty="0"/>
              <a:t>T</a:t>
            </a:r>
            <a:r>
              <a:rPr lang="en-US" altLang="zh-CN" sz="2400" b="1" dirty="0"/>
              <a:t>(</a:t>
            </a:r>
            <a:r>
              <a:rPr lang="en-US" altLang="zh-CN" sz="2400" b="1" i="1" dirty="0"/>
              <a:t>n</a:t>
            </a:r>
            <a:r>
              <a:rPr lang="en-US" altLang="zh-CN" sz="2400" b="1" dirty="0"/>
              <a:t>) = 2</a:t>
            </a:r>
            <a:r>
              <a:rPr lang="en-US" altLang="zh-CN" sz="2400" b="1" i="1" dirty="0"/>
              <a:t>n</a:t>
            </a:r>
            <a:r>
              <a:rPr lang="en-US" altLang="zh-CN" sz="2400" b="1" baseline="30000" dirty="0"/>
              <a:t>2</a:t>
            </a:r>
            <a:r>
              <a:rPr lang="en-US" altLang="zh-CN" sz="2400" b="1" dirty="0"/>
              <a:t> + 4</a:t>
            </a:r>
            <a:r>
              <a:rPr lang="en-US" altLang="zh-CN" sz="2400" b="1" i="1" dirty="0"/>
              <a:t>n</a:t>
            </a:r>
            <a:r>
              <a:rPr lang="en-US" altLang="zh-CN" sz="2400" b="1" dirty="0"/>
              <a:t> + 1</a:t>
            </a:r>
            <a:r>
              <a:rPr lang="zh-CN" altLang="en-US" sz="2400" b="1" dirty="0"/>
              <a:t>， </a:t>
            </a:r>
            <a:r>
              <a:rPr lang="en-US" altLang="zh-CN" sz="2400" b="1" i="1" dirty="0"/>
              <a:t>t</a:t>
            </a:r>
            <a:r>
              <a:rPr lang="en-US" altLang="zh-CN" sz="2400" b="1" dirty="0"/>
              <a:t>(</a:t>
            </a:r>
            <a:r>
              <a:rPr lang="en-US" altLang="zh-CN" sz="2400" b="1" i="1" dirty="0"/>
              <a:t>n</a:t>
            </a:r>
            <a:r>
              <a:rPr lang="en-US" altLang="zh-CN" sz="2400" b="1" dirty="0"/>
              <a:t>)= 2</a:t>
            </a:r>
            <a:r>
              <a:rPr lang="en-US" altLang="zh-CN" sz="2400" b="1" i="1" dirty="0"/>
              <a:t>n</a:t>
            </a:r>
            <a:r>
              <a:rPr lang="en-US" altLang="zh-CN" sz="3200" b="1" baseline="30000" dirty="0"/>
              <a:t>2</a:t>
            </a:r>
          </a:p>
          <a:p>
            <a:pPr eaLnBrk="1" hangingPunct="1">
              <a:lnSpc>
                <a:spcPct val="150000"/>
              </a:lnSpc>
            </a:pPr>
            <a:r>
              <a:rPr lang="en-US" altLang="zh-CN" sz="2400" b="1" dirty="0">
                <a:solidFill>
                  <a:srgbClr val="FF0000"/>
                </a:solidFill>
              </a:rPr>
              <a:t>(</a:t>
            </a:r>
            <a:r>
              <a:rPr lang="en-US" altLang="zh-CN" sz="2400" b="1" i="1" dirty="0">
                <a:solidFill>
                  <a:srgbClr val="FF0000"/>
                </a:solidFill>
              </a:rPr>
              <a:t>T</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 - </a:t>
            </a:r>
            <a:r>
              <a:rPr lang="en-US" altLang="zh-CN" sz="2400" b="1" i="1" dirty="0">
                <a:solidFill>
                  <a:srgbClr val="FF0000"/>
                </a:solidFill>
              </a:rPr>
              <a:t>t</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 ) / </a:t>
            </a:r>
            <a:r>
              <a:rPr lang="en-US" altLang="zh-CN" sz="2400" b="1" i="1" dirty="0">
                <a:solidFill>
                  <a:srgbClr val="FF0000"/>
                </a:solidFill>
              </a:rPr>
              <a:t>T</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 </a:t>
            </a:r>
            <a:r>
              <a:rPr lang="en-US" altLang="zh-CN" sz="2400" b="1" dirty="0">
                <a:solidFill>
                  <a:srgbClr val="FF0000"/>
                </a:solidFill>
                <a:sym typeface="Symbol" pitchFamily="18" charset="2"/>
              </a:rPr>
              <a:t>0</a:t>
            </a:r>
            <a:r>
              <a:rPr lang="en-US" altLang="zh-CN" sz="2400" b="1" dirty="0">
                <a:solidFill>
                  <a:srgbClr val="FF0000"/>
                </a:solidFill>
              </a:rPr>
              <a:t> </a:t>
            </a:r>
            <a:r>
              <a:rPr lang="zh-CN" altLang="en-US" sz="2400" b="1" dirty="0">
                <a:solidFill>
                  <a:srgbClr val="FF0000"/>
                </a:solidFill>
              </a:rPr>
              <a:t>，</a:t>
            </a:r>
            <a:r>
              <a:rPr lang="en-US" altLang="zh-CN" sz="2400" b="1" dirty="0">
                <a:solidFill>
                  <a:srgbClr val="FF0000"/>
                </a:solidFill>
              </a:rPr>
              <a:t>as  </a:t>
            </a:r>
            <a:r>
              <a:rPr lang="en-US" altLang="zh-CN" sz="2400" b="1" i="1" dirty="0">
                <a:solidFill>
                  <a:srgbClr val="FF0000"/>
                </a:solidFill>
              </a:rPr>
              <a:t>n</a:t>
            </a:r>
            <a:r>
              <a:rPr lang="en-US" altLang="zh-CN" sz="2400" b="1" dirty="0">
                <a:solidFill>
                  <a:srgbClr val="FF0000"/>
                </a:solidFill>
                <a:sym typeface="Symbol" pitchFamily="18" charset="2"/>
              </a:rPr>
              <a:t>;</a:t>
            </a:r>
          </a:p>
          <a:p>
            <a:pPr eaLnBrk="1" hangingPunct="1">
              <a:lnSpc>
                <a:spcPct val="150000"/>
              </a:lnSpc>
              <a:buNone/>
            </a:pPr>
            <a:r>
              <a:rPr lang="en-US" altLang="zh-CN" sz="2400" b="1" i="1" dirty="0"/>
              <a:t>    </a:t>
            </a:r>
            <a:r>
              <a:rPr lang="en-US" altLang="zh-CN" sz="2400" b="1" i="1" dirty="0">
                <a:solidFill>
                  <a:srgbClr val="FF0000"/>
                </a:solidFill>
              </a:rPr>
              <a:t>t</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a:t>
            </a:r>
            <a:r>
              <a:rPr lang="zh-CN" altLang="en-US" sz="2400" b="1" dirty="0">
                <a:solidFill>
                  <a:srgbClr val="FF0000"/>
                </a:solidFill>
              </a:rPr>
              <a:t>是</a:t>
            </a:r>
            <a:r>
              <a:rPr lang="en-US" altLang="zh-CN" sz="2400" b="1" i="1" dirty="0">
                <a:solidFill>
                  <a:srgbClr val="FF0000"/>
                </a:solidFill>
              </a:rPr>
              <a:t>T</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a:t>
            </a:r>
            <a:r>
              <a:rPr lang="zh-CN" altLang="en-US" sz="2400" b="1" dirty="0">
                <a:solidFill>
                  <a:srgbClr val="FF0000"/>
                </a:solidFill>
              </a:rPr>
              <a:t>的渐近性态，为算法的渐近复杂性。</a:t>
            </a:r>
          </a:p>
          <a:p>
            <a:pPr eaLnBrk="1" hangingPunct="1">
              <a:lnSpc>
                <a:spcPct val="150000"/>
              </a:lnSpc>
            </a:pPr>
            <a:r>
              <a:rPr lang="zh-CN" altLang="en-US" sz="2400" b="1" dirty="0"/>
              <a:t>在数学上， </a:t>
            </a:r>
            <a:r>
              <a:rPr lang="en-US" altLang="zh-CN" sz="2400" b="1" i="1" dirty="0">
                <a:solidFill>
                  <a:srgbClr val="F72401"/>
                </a:solidFill>
              </a:rPr>
              <a:t>t</a:t>
            </a:r>
            <a:r>
              <a:rPr lang="en-US" altLang="zh-CN" sz="2400" b="1" dirty="0">
                <a:solidFill>
                  <a:srgbClr val="F72401"/>
                </a:solidFill>
              </a:rPr>
              <a:t>(</a:t>
            </a:r>
            <a:r>
              <a:rPr lang="en-US" altLang="zh-CN" sz="2400" b="1" i="1" dirty="0">
                <a:solidFill>
                  <a:srgbClr val="F72401"/>
                </a:solidFill>
              </a:rPr>
              <a:t>n</a:t>
            </a:r>
            <a:r>
              <a:rPr lang="en-US" altLang="zh-CN" sz="2400" b="1" dirty="0">
                <a:solidFill>
                  <a:srgbClr val="F72401"/>
                </a:solidFill>
              </a:rPr>
              <a:t>)</a:t>
            </a:r>
            <a:r>
              <a:rPr lang="zh-CN" altLang="en-US" sz="2400" b="1" dirty="0">
                <a:solidFill>
                  <a:srgbClr val="F72401"/>
                </a:solidFill>
              </a:rPr>
              <a:t>是</a:t>
            </a:r>
            <a:r>
              <a:rPr lang="en-US" altLang="zh-CN" sz="2400" b="1" i="1" dirty="0">
                <a:solidFill>
                  <a:srgbClr val="F72401"/>
                </a:solidFill>
              </a:rPr>
              <a:t>T</a:t>
            </a:r>
            <a:r>
              <a:rPr lang="en-US" altLang="zh-CN" sz="2400" b="1" dirty="0">
                <a:solidFill>
                  <a:srgbClr val="F72401"/>
                </a:solidFill>
              </a:rPr>
              <a:t>(</a:t>
            </a:r>
            <a:r>
              <a:rPr lang="en-US" altLang="zh-CN" sz="2400" b="1" i="1" dirty="0">
                <a:solidFill>
                  <a:srgbClr val="F72401"/>
                </a:solidFill>
              </a:rPr>
              <a:t>n</a:t>
            </a:r>
            <a:r>
              <a:rPr lang="en-US" altLang="zh-CN" sz="2400" b="1" dirty="0">
                <a:solidFill>
                  <a:srgbClr val="F72401"/>
                </a:solidFill>
              </a:rPr>
              <a:t>)</a:t>
            </a:r>
            <a:r>
              <a:rPr lang="zh-CN" altLang="en-US" sz="2400" b="1" dirty="0">
                <a:solidFill>
                  <a:srgbClr val="F72401"/>
                </a:solidFill>
              </a:rPr>
              <a:t>的渐近表达式</a:t>
            </a:r>
            <a:r>
              <a:rPr lang="zh-CN" altLang="en-US" sz="2400" b="1" dirty="0"/>
              <a:t>，是</a:t>
            </a:r>
            <a:r>
              <a:rPr lang="en-US" altLang="zh-CN" sz="2400" b="1" i="1" dirty="0"/>
              <a:t>T</a:t>
            </a:r>
            <a:r>
              <a:rPr lang="en-US" altLang="zh-CN" sz="2400" b="1" dirty="0"/>
              <a:t>(</a:t>
            </a:r>
            <a:r>
              <a:rPr lang="en-US" altLang="zh-CN" sz="2400" b="1" i="1" dirty="0"/>
              <a:t>n</a:t>
            </a:r>
            <a:r>
              <a:rPr lang="en-US" altLang="zh-CN" sz="2400" b="1" dirty="0"/>
              <a:t>)</a:t>
            </a:r>
            <a:r>
              <a:rPr lang="zh-CN" altLang="en-US" sz="2400" b="1" dirty="0"/>
              <a:t>略去低阶项留下的主项。它比</a:t>
            </a:r>
            <a:r>
              <a:rPr lang="en-US" altLang="zh-CN" sz="2400" b="1" i="1" dirty="0"/>
              <a:t>T</a:t>
            </a:r>
            <a:r>
              <a:rPr lang="en-US" altLang="zh-CN" sz="2400" b="1" dirty="0"/>
              <a:t>(</a:t>
            </a:r>
            <a:r>
              <a:rPr lang="en-US" altLang="zh-CN" sz="2400" b="1" i="1" dirty="0"/>
              <a:t>n</a:t>
            </a:r>
            <a:r>
              <a:rPr lang="en-US" altLang="zh-CN" sz="2400" b="1" dirty="0"/>
              <a:t>) </a:t>
            </a:r>
            <a:r>
              <a:rPr lang="zh-CN" altLang="en-US" sz="2400" b="1" dirty="0"/>
              <a:t>简单。</a:t>
            </a:r>
          </a:p>
        </p:txBody>
      </p:sp>
      <p:pic>
        <p:nvPicPr>
          <p:cNvPr id="2" name="图片 1" descr="57dafe503274279d5d2f28429199a69fee084b3d64fb-wzkPf0_fw658"/>
          <p:cNvPicPr>
            <a:picLocks noChangeAspect="1"/>
          </p:cNvPicPr>
          <p:nvPr/>
        </p:nvPicPr>
        <p:blipFill>
          <a:blip r:embed="rId2"/>
          <a:srcRect l="-838" t="81160" r="838" b="-74"/>
          <a:stretch>
            <a:fillRect/>
          </a:stretch>
        </p:blipFill>
        <p:spPr>
          <a:xfrm>
            <a:off x="-147320" y="5970905"/>
            <a:ext cx="12345035" cy="939165"/>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p:nvPr/>
        </p:nvSpPr>
        <p:spPr>
          <a:xfrm>
            <a:off x="534035" y="167640"/>
            <a:ext cx="5616575" cy="640080"/>
          </a:xfrm>
          <a:prstGeom prst="rect">
            <a:avLst/>
          </a:prstGeom>
          <a:noFill/>
          <a:ln w="9525">
            <a:noFill/>
            <a:miter/>
          </a:ln>
        </p:spPr>
        <p:txBody>
          <a:bodyPr wrap="square" lIns="108000" rIns="144000">
            <a:spAutoFit/>
          </a:bodyPr>
          <a:lstStyle/>
          <a:p>
            <a:pPr lvl="0" algn="l" eaLnBrk="1" hangingPunct="1">
              <a:spcBef>
                <a:spcPct val="50000"/>
              </a:spcBef>
            </a:pPr>
            <a:r>
              <a:rPr lang="en-US" altLang="zh-CN" sz="3600" b="1" dirty="0">
                <a:latin typeface="Times New Roman" pitchFamily="18" charset="0"/>
                <a:ea typeface="宋体" pitchFamily="2" charset="-122"/>
                <a:sym typeface="Webdings" pitchFamily="18" charset="2"/>
              </a:rPr>
              <a:t>§2  </a:t>
            </a:r>
            <a:r>
              <a:rPr lang="en-US" altLang="zh-CN" sz="3600" b="1" dirty="0">
                <a:latin typeface="Times New Roman" pitchFamily="18" charset="0"/>
                <a:ea typeface="宋体" pitchFamily="2" charset="-122"/>
              </a:rPr>
              <a:t>Asymptotic Notation</a:t>
            </a:r>
          </a:p>
        </p:txBody>
      </p:sp>
      <p:sp>
        <p:nvSpPr>
          <p:cNvPr id="49155" name="Text Box 3"/>
          <p:cNvSpPr txBox="1"/>
          <p:nvPr/>
        </p:nvSpPr>
        <p:spPr>
          <a:xfrm>
            <a:off x="365760" y="1005840"/>
            <a:ext cx="11472454" cy="944880"/>
          </a:xfrm>
          <a:prstGeom prst="rect">
            <a:avLst/>
          </a:prstGeom>
          <a:noFill/>
          <a:ln w="9525">
            <a:noFill/>
            <a:miter/>
          </a:ln>
        </p:spPr>
        <p:txBody>
          <a:bodyPr wrap="square">
            <a:spAutoFit/>
          </a:bodyPr>
          <a:lstStyle/>
          <a:p>
            <a:pPr marL="292100" lvl="0" indent="-292100" eaLnBrk="1" hangingPunct="1"/>
            <a:r>
              <a:rPr lang="en-US" altLang="zh-CN" sz="2400" b="1" dirty="0">
                <a:latin typeface="Arial" pitchFamily="34" charset="0"/>
                <a:ea typeface="宋体" pitchFamily="2" charset="-122"/>
              </a:rPr>
              <a:t>【Definition】  </a:t>
            </a:r>
            <a:r>
              <a:rPr lang="en-US" altLang="zh-CN" sz="2800" b="1" i="1" dirty="0">
                <a:solidFill>
                  <a:schemeClr val="hlink"/>
                </a:solidFill>
                <a:latin typeface="Times New Roman" pitchFamily="18" charset="0"/>
                <a:ea typeface="宋体" pitchFamily="2" charset="-122"/>
              </a:rPr>
              <a:t>T </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 O( </a:t>
            </a:r>
            <a:r>
              <a:rPr lang="en-US" altLang="zh-CN" sz="2800" b="1" i="1" dirty="0">
                <a:solidFill>
                  <a:schemeClr val="hlink"/>
                </a:solidFill>
                <a:latin typeface="Times New Roman" pitchFamily="18" charset="0"/>
                <a:ea typeface="宋体" pitchFamily="2" charset="-122"/>
              </a:rPr>
              <a:t>f </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a:t>
            </a:r>
            <a:r>
              <a:rPr lang="en-US" altLang="zh-CN" sz="2800" b="1" dirty="0">
                <a:latin typeface="Arial" pitchFamily="34" charset="0"/>
                <a:ea typeface="宋体" pitchFamily="2" charset="-122"/>
              </a:rPr>
              <a:t> if there are positive constants </a:t>
            </a:r>
            <a:r>
              <a:rPr lang="en-US" altLang="zh-CN" sz="2800" b="1" i="1" dirty="0">
                <a:latin typeface="Times New Roman" pitchFamily="18" charset="0"/>
                <a:ea typeface="宋体" pitchFamily="2" charset="-122"/>
              </a:rPr>
              <a:t>c</a:t>
            </a:r>
            <a:r>
              <a:rPr lang="en-US" altLang="zh-CN" sz="2800" b="1" dirty="0">
                <a:latin typeface="Arial" pitchFamily="34" charset="0"/>
                <a:ea typeface="宋体" pitchFamily="2" charset="-122"/>
              </a:rPr>
              <a:t> and </a:t>
            </a:r>
            <a:r>
              <a:rPr lang="en-US" altLang="zh-CN" sz="2800" b="1" i="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0</a:t>
            </a:r>
            <a:r>
              <a:rPr lang="en-US" altLang="zh-CN" sz="2800" b="1" dirty="0">
                <a:latin typeface="Arial" pitchFamily="34" charset="0"/>
                <a:ea typeface="宋体" pitchFamily="2" charset="-122"/>
              </a:rPr>
              <a:t> such that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Times New Roman" pitchFamily="18" charset="0"/>
                <a:ea typeface="宋体" pitchFamily="2" charset="-122"/>
                <a:sym typeface="Symbol" pitchFamily="18" charset="2"/>
              </a:rPr>
              <a:t> </a:t>
            </a:r>
            <a:r>
              <a:rPr lang="en-US" altLang="zh-CN" sz="2800" b="1" i="1" dirty="0">
                <a:latin typeface="Times New Roman" pitchFamily="18" charset="0"/>
                <a:ea typeface="宋体" pitchFamily="2" charset="-122"/>
              </a:rPr>
              <a:t>c f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a:t>
            </a:r>
            <a:r>
              <a:rPr lang="en-US" altLang="zh-CN" sz="2800" b="1" dirty="0">
                <a:latin typeface="Arial" pitchFamily="34" charset="0"/>
                <a:ea typeface="宋体" pitchFamily="2" charset="-122"/>
              </a:rPr>
              <a:t> for all </a:t>
            </a:r>
            <a:r>
              <a:rPr lang="en-US" altLang="zh-CN" sz="2800" b="1" i="1" dirty="0">
                <a:latin typeface="Times New Roman" pitchFamily="18" charset="0"/>
                <a:ea typeface="宋体" pitchFamily="2" charset="-122"/>
              </a:rPr>
              <a:t>N </a:t>
            </a:r>
            <a:r>
              <a:rPr lang="en-US" altLang="zh-CN" sz="2800" b="1" dirty="0">
                <a:latin typeface="Times New Roman" pitchFamily="18" charset="0"/>
                <a:ea typeface="宋体" pitchFamily="2" charset="-122"/>
                <a:sym typeface="Symbol" pitchFamily="18" charset="2"/>
              </a:rPr>
              <a:t> </a:t>
            </a:r>
            <a:r>
              <a:rPr lang="en-US" altLang="zh-CN" sz="2800" b="1" i="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0</a:t>
            </a:r>
            <a:r>
              <a:rPr lang="en-US" altLang="zh-CN" sz="2800" b="1" dirty="0">
                <a:latin typeface="Times New Roman" pitchFamily="18" charset="0"/>
                <a:ea typeface="宋体" pitchFamily="2" charset="-122"/>
              </a:rPr>
              <a:t>.</a:t>
            </a:r>
          </a:p>
        </p:txBody>
      </p:sp>
      <p:sp>
        <p:nvSpPr>
          <p:cNvPr id="49156" name="Text Box 4"/>
          <p:cNvSpPr txBox="1"/>
          <p:nvPr/>
        </p:nvSpPr>
        <p:spPr>
          <a:xfrm>
            <a:off x="365760" y="2006600"/>
            <a:ext cx="9951720" cy="949325"/>
          </a:xfrm>
          <a:prstGeom prst="rect">
            <a:avLst/>
          </a:prstGeom>
          <a:noFill/>
          <a:ln w="9525">
            <a:noFill/>
            <a:miter/>
          </a:ln>
        </p:spPr>
        <p:txBody>
          <a:bodyPr wrap="square">
            <a:spAutoFit/>
          </a:bodyPr>
          <a:lstStyle/>
          <a:p>
            <a:pPr marL="292100" lvl="0" indent="-292100" eaLnBrk="1" hangingPunct="1"/>
            <a:r>
              <a:rPr lang="en-US" altLang="zh-CN" sz="2400" b="1" dirty="0">
                <a:latin typeface="Arial" pitchFamily="34" charset="0"/>
                <a:ea typeface="宋体" pitchFamily="2" charset="-122"/>
              </a:rPr>
              <a:t>【Definition】  </a:t>
            </a:r>
            <a:r>
              <a:rPr lang="en-US" altLang="zh-CN" sz="2800" b="1" i="1" dirty="0">
                <a:solidFill>
                  <a:schemeClr val="hlink"/>
                </a:solidFill>
                <a:latin typeface="Times New Roman" pitchFamily="18" charset="0"/>
                <a:ea typeface="宋体" pitchFamily="2" charset="-122"/>
              </a:rPr>
              <a:t>T </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 </a:t>
            </a:r>
            <a:r>
              <a:rPr lang="en-US" altLang="zh-CN" sz="2800" b="1" dirty="0">
                <a:solidFill>
                  <a:schemeClr val="hlink"/>
                </a:solidFill>
                <a:latin typeface="Times New Roman" pitchFamily="18" charset="0"/>
                <a:ea typeface="宋体" pitchFamily="2" charset="-122"/>
                <a:sym typeface="Symbol" pitchFamily="18" charset="2"/>
              </a:rPr>
              <a:t></a:t>
            </a:r>
            <a:r>
              <a:rPr lang="en-US" altLang="zh-CN" sz="2800" b="1" dirty="0">
                <a:solidFill>
                  <a:schemeClr val="hlink"/>
                </a:solidFill>
                <a:latin typeface="Times New Roman" pitchFamily="18" charset="0"/>
                <a:ea typeface="宋体" pitchFamily="2" charset="-122"/>
              </a:rPr>
              <a:t>( </a:t>
            </a:r>
            <a:r>
              <a:rPr lang="en-US" altLang="zh-CN" sz="2800" b="1" i="1" dirty="0">
                <a:solidFill>
                  <a:schemeClr val="hlink"/>
                </a:solidFill>
                <a:latin typeface="Times New Roman" pitchFamily="18" charset="0"/>
                <a:ea typeface="宋体" pitchFamily="2" charset="-122"/>
              </a:rPr>
              <a:t>g</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a:t>
            </a:r>
            <a:r>
              <a:rPr lang="en-US" altLang="zh-CN" sz="2800" b="1" dirty="0">
                <a:latin typeface="Arial" pitchFamily="34" charset="0"/>
                <a:ea typeface="宋体" pitchFamily="2" charset="-122"/>
              </a:rPr>
              <a:t> if there are positive constants </a:t>
            </a:r>
            <a:r>
              <a:rPr lang="en-US" altLang="zh-CN" sz="2800" b="1" i="1" dirty="0">
                <a:latin typeface="Times New Roman" pitchFamily="18" charset="0"/>
                <a:ea typeface="宋体" pitchFamily="2" charset="-122"/>
              </a:rPr>
              <a:t>c</a:t>
            </a:r>
            <a:r>
              <a:rPr lang="en-US" altLang="zh-CN" sz="2800" b="1" dirty="0">
                <a:latin typeface="Arial" pitchFamily="34" charset="0"/>
                <a:ea typeface="宋体" pitchFamily="2" charset="-122"/>
              </a:rPr>
              <a:t> and </a:t>
            </a:r>
            <a:r>
              <a:rPr lang="en-US" altLang="zh-CN" sz="2800" b="1" i="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0</a:t>
            </a:r>
            <a:r>
              <a:rPr lang="en-US" altLang="zh-CN" sz="2800" b="1" dirty="0">
                <a:latin typeface="Arial" pitchFamily="34" charset="0"/>
                <a:ea typeface="宋体" pitchFamily="2" charset="-122"/>
              </a:rPr>
              <a:t> such that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Times New Roman" pitchFamily="18" charset="0"/>
                <a:ea typeface="宋体" pitchFamily="2" charset="-122"/>
                <a:sym typeface="Symbol" pitchFamily="18" charset="2"/>
              </a:rPr>
              <a:t> </a:t>
            </a:r>
            <a:r>
              <a:rPr lang="en-US" altLang="zh-CN" sz="2800" b="1" i="1" dirty="0">
                <a:latin typeface="Times New Roman" pitchFamily="18" charset="0"/>
                <a:ea typeface="宋体" pitchFamily="2" charset="-122"/>
              </a:rPr>
              <a:t>c g</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a:t>
            </a:r>
            <a:r>
              <a:rPr lang="en-US" altLang="zh-CN" sz="2800" b="1" dirty="0">
                <a:latin typeface="Arial" pitchFamily="34" charset="0"/>
                <a:ea typeface="宋体" pitchFamily="2" charset="-122"/>
              </a:rPr>
              <a:t> for all </a:t>
            </a:r>
            <a:r>
              <a:rPr lang="en-US" altLang="zh-CN" sz="2800" b="1" i="1" dirty="0">
                <a:latin typeface="Times New Roman" pitchFamily="18" charset="0"/>
                <a:ea typeface="宋体" pitchFamily="2" charset="-122"/>
              </a:rPr>
              <a:t>N </a:t>
            </a:r>
            <a:r>
              <a:rPr lang="en-US" altLang="zh-CN" sz="2800" b="1" dirty="0">
                <a:latin typeface="Times New Roman" pitchFamily="18" charset="0"/>
                <a:ea typeface="宋体" pitchFamily="2" charset="-122"/>
                <a:sym typeface="Symbol" pitchFamily="18" charset="2"/>
              </a:rPr>
              <a:t> </a:t>
            </a:r>
            <a:r>
              <a:rPr lang="en-US" altLang="zh-CN" sz="2800" b="1" i="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0</a:t>
            </a:r>
            <a:r>
              <a:rPr lang="en-US" altLang="zh-CN" sz="2800" b="1" dirty="0">
                <a:latin typeface="Times New Roman" pitchFamily="18" charset="0"/>
                <a:ea typeface="宋体" pitchFamily="2" charset="-122"/>
              </a:rPr>
              <a:t>.</a:t>
            </a:r>
          </a:p>
        </p:txBody>
      </p:sp>
      <p:sp>
        <p:nvSpPr>
          <p:cNvPr id="49157" name="Text Box 5"/>
          <p:cNvSpPr txBox="1"/>
          <p:nvPr/>
        </p:nvSpPr>
        <p:spPr>
          <a:xfrm>
            <a:off x="365760" y="2945765"/>
            <a:ext cx="10668000" cy="949325"/>
          </a:xfrm>
          <a:prstGeom prst="rect">
            <a:avLst/>
          </a:prstGeom>
          <a:noFill/>
          <a:ln w="9525">
            <a:noFill/>
            <a:miter/>
          </a:ln>
        </p:spPr>
        <p:txBody>
          <a:bodyPr wrap="square">
            <a:spAutoFit/>
          </a:bodyPr>
          <a:lstStyle/>
          <a:p>
            <a:pPr marL="292100" lvl="0" indent="-292100" eaLnBrk="1" hangingPunct="1"/>
            <a:r>
              <a:rPr lang="en-US" altLang="zh-CN" sz="2400" b="1" dirty="0">
                <a:latin typeface="Arial" pitchFamily="34" charset="0"/>
                <a:ea typeface="宋体" pitchFamily="2" charset="-122"/>
              </a:rPr>
              <a:t>【Definition】  </a:t>
            </a:r>
            <a:r>
              <a:rPr lang="en-US" altLang="zh-CN" sz="2800" b="1" i="1" dirty="0">
                <a:solidFill>
                  <a:schemeClr val="hlink"/>
                </a:solidFill>
                <a:latin typeface="Times New Roman" pitchFamily="18" charset="0"/>
                <a:ea typeface="宋体" pitchFamily="2" charset="-122"/>
              </a:rPr>
              <a:t>T </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 </a:t>
            </a:r>
            <a:r>
              <a:rPr lang="en-US" altLang="zh-CN" sz="2800" b="1" dirty="0">
                <a:solidFill>
                  <a:schemeClr val="hlink"/>
                </a:solidFill>
                <a:latin typeface="Times New Roman" pitchFamily="18" charset="0"/>
                <a:ea typeface="宋体" pitchFamily="2" charset="-122"/>
                <a:sym typeface="Symbol" pitchFamily="18" charset="2"/>
              </a:rPr>
              <a:t></a:t>
            </a:r>
            <a:r>
              <a:rPr lang="en-US" altLang="zh-CN" sz="2800" b="1" dirty="0">
                <a:solidFill>
                  <a:schemeClr val="hlink"/>
                </a:solidFill>
                <a:latin typeface="Times New Roman" pitchFamily="18" charset="0"/>
                <a:ea typeface="宋体" pitchFamily="2" charset="-122"/>
              </a:rPr>
              <a:t>( </a:t>
            </a:r>
            <a:r>
              <a:rPr lang="en-US" altLang="zh-CN" sz="2800" b="1" i="1" dirty="0">
                <a:solidFill>
                  <a:schemeClr val="hlink"/>
                </a:solidFill>
                <a:latin typeface="Times New Roman" pitchFamily="18" charset="0"/>
                <a:ea typeface="宋体" pitchFamily="2" charset="-122"/>
              </a:rPr>
              <a:t>h</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a:t>
            </a:r>
            <a:r>
              <a:rPr lang="en-US" altLang="zh-CN" sz="2800" b="1" dirty="0">
                <a:latin typeface="Arial" pitchFamily="34" charset="0"/>
                <a:ea typeface="宋体" pitchFamily="2" charset="-122"/>
              </a:rPr>
              <a:t> if and only if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 O( </a:t>
            </a:r>
            <a:r>
              <a:rPr lang="en-US" altLang="zh-CN" sz="2800" b="1" i="1" dirty="0">
                <a:latin typeface="Times New Roman" pitchFamily="18" charset="0"/>
                <a:ea typeface="宋体" pitchFamily="2" charset="-122"/>
              </a:rPr>
              <a:t>h</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Arial" pitchFamily="34" charset="0"/>
                <a:ea typeface="宋体" pitchFamily="2" charset="-122"/>
              </a:rPr>
              <a:t> and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 </a:t>
            </a:r>
            <a:r>
              <a:rPr lang="en-US" altLang="zh-CN" sz="2800" b="1" i="1" dirty="0">
                <a:latin typeface="Times New Roman" pitchFamily="18" charset="0"/>
                <a:ea typeface="宋体" pitchFamily="2" charset="-122"/>
              </a:rPr>
              <a:t>h</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Arial" pitchFamily="34" charset="0"/>
                <a:ea typeface="宋体" pitchFamily="2" charset="-122"/>
              </a:rPr>
              <a:t> </a:t>
            </a:r>
            <a:r>
              <a:rPr lang="en-US" altLang="zh-CN" sz="2800" b="1" dirty="0">
                <a:latin typeface="Times New Roman" pitchFamily="18" charset="0"/>
                <a:ea typeface="宋体" pitchFamily="2" charset="-122"/>
              </a:rPr>
              <a:t>.</a:t>
            </a:r>
          </a:p>
        </p:txBody>
      </p:sp>
      <p:sp>
        <p:nvSpPr>
          <p:cNvPr id="49158" name="Text Box 6"/>
          <p:cNvSpPr txBox="1"/>
          <p:nvPr/>
        </p:nvSpPr>
        <p:spPr>
          <a:xfrm>
            <a:off x="762000" y="4420870"/>
            <a:ext cx="8153400" cy="1493520"/>
          </a:xfrm>
          <a:prstGeom prst="rect">
            <a:avLst/>
          </a:prstGeom>
          <a:noFill/>
          <a:ln w="9525">
            <a:noFill/>
            <a:miter/>
          </a:ln>
        </p:spPr>
        <p:txBody>
          <a:bodyPr>
            <a:spAutoFit/>
          </a:bodyPr>
          <a:lstStyle/>
          <a:p>
            <a:pPr marL="389255" lvl="0" indent="-389255" eaLnBrk="1" hangingPunct="1"/>
            <a:r>
              <a:rPr lang="en-US" altLang="zh-CN" sz="2800" b="1" dirty="0">
                <a:latin typeface="Arial" pitchFamily="34" charset="0"/>
                <a:ea typeface="宋体" pitchFamily="2" charset="-122"/>
              </a:rPr>
              <a:t>Note: </a:t>
            </a:r>
          </a:p>
          <a:p>
            <a:pPr marL="389255" lvl="0" indent="-389255" eaLnBrk="1" hangingPunct="1"/>
            <a:r>
              <a:rPr lang="en-US" altLang="zh-CN" sz="2800" b="1" dirty="0">
                <a:latin typeface="Times New Roman" pitchFamily="18" charset="0"/>
                <a:ea typeface="宋体" pitchFamily="2" charset="-122"/>
                <a:sym typeface="Wingdings" pitchFamily="2" charset="2"/>
              </a:rPr>
              <a:t>  </a:t>
            </a:r>
            <a:r>
              <a:rPr lang="en-US" altLang="zh-CN" sz="3200" b="1" dirty="0">
                <a:latin typeface="Times New Roman" pitchFamily="18" charset="0"/>
                <a:ea typeface="宋体" pitchFamily="2" charset="-122"/>
                <a:sym typeface="Wingdings" pitchFamily="2" charset="2"/>
              </a:rPr>
              <a:t>2</a:t>
            </a:r>
            <a:r>
              <a:rPr lang="en-US" altLang="zh-CN" sz="3200" b="1" i="1" dirty="0">
                <a:latin typeface="Times New Roman" pitchFamily="18" charset="0"/>
                <a:ea typeface="宋体" pitchFamily="2" charset="-122"/>
                <a:sym typeface="Wingdings" pitchFamily="2" charset="2"/>
              </a:rPr>
              <a:t>N </a:t>
            </a:r>
            <a:r>
              <a:rPr lang="en-US" altLang="zh-CN" sz="3200" b="1" dirty="0">
                <a:latin typeface="Times New Roman" pitchFamily="18" charset="0"/>
                <a:ea typeface="宋体" pitchFamily="2" charset="-122"/>
                <a:sym typeface="Wingdings" pitchFamily="2" charset="2"/>
              </a:rPr>
              <a:t>+ 3 = O( </a:t>
            </a:r>
            <a:r>
              <a:rPr lang="en-US" altLang="zh-CN" sz="3200" b="1" i="1" dirty="0">
                <a:latin typeface="Times New Roman" pitchFamily="18" charset="0"/>
                <a:ea typeface="宋体" pitchFamily="2" charset="-122"/>
                <a:sym typeface="Wingdings" pitchFamily="2" charset="2"/>
              </a:rPr>
              <a:t>? </a:t>
            </a:r>
            <a:r>
              <a:rPr lang="en-US" altLang="zh-CN" sz="3200" b="1" dirty="0">
                <a:latin typeface="Times New Roman" pitchFamily="18" charset="0"/>
                <a:ea typeface="宋体" pitchFamily="2" charset="-122"/>
                <a:sym typeface="Wingdings" pitchFamily="2" charset="2"/>
              </a:rPr>
              <a:t>) </a:t>
            </a:r>
          </a:p>
          <a:p>
            <a:pPr marL="389255" lvl="0" indent="-389255" eaLnBrk="1" hangingPunct="1"/>
            <a:r>
              <a:rPr lang="en-US" altLang="zh-CN" sz="2800" b="1" dirty="0">
                <a:latin typeface="Times New Roman" pitchFamily="18" charset="0"/>
                <a:ea typeface="宋体" pitchFamily="2" charset="-122"/>
                <a:sym typeface="Wingdings" pitchFamily="2" charset="2"/>
              </a:rPr>
              <a:t>  </a:t>
            </a:r>
            <a:r>
              <a:rPr lang="en-US" altLang="zh-CN" sz="3200" b="1" dirty="0">
                <a:latin typeface="Times New Roman" pitchFamily="18" charset="0"/>
                <a:ea typeface="宋体" pitchFamily="2" charset="-122"/>
                <a:sym typeface="Wingdings" pitchFamily="2" charset="2"/>
              </a:rPr>
              <a:t>2</a:t>
            </a:r>
            <a:r>
              <a:rPr lang="en-US" altLang="zh-CN" sz="3200" b="1" i="1" baseline="30000" dirty="0">
                <a:latin typeface="Times New Roman" pitchFamily="18" charset="0"/>
                <a:ea typeface="宋体" pitchFamily="2" charset="-122"/>
                <a:sym typeface="Wingdings" pitchFamily="2" charset="2"/>
              </a:rPr>
              <a:t>N </a:t>
            </a:r>
            <a:r>
              <a:rPr lang="en-US" altLang="zh-CN" sz="3200" b="1" dirty="0">
                <a:latin typeface="Times New Roman" pitchFamily="18" charset="0"/>
                <a:ea typeface="宋体" pitchFamily="2" charset="-122"/>
                <a:sym typeface="Wingdings" pitchFamily="2" charset="2"/>
              </a:rPr>
              <a:t>+ </a:t>
            </a:r>
            <a:r>
              <a:rPr lang="en-US" altLang="zh-CN" sz="3200" b="1" i="1" dirty="0">
                <a:latin typeface="Times New Roman" pitchFamily="18" charset="0"/>
                <a:ea typeface="宋体" pitchFamily="2" charset="-122"/>
                <a:sym typeface="Wingdings" pitchFamily="2" charset="2"/>
              </a:rPr>
              <a:t>N</a:t>
            </a:r>
            <a:r>
              <a:rPr lang="en-US" altLang="zh-CN" sz="3200" b="1" baseline="30000" dirty="0">
                <a:latin typeface="Times New Roman" pitchFamily="18" charset="0"/>
                <a:ea typeface="宋体" pitchFamily="2" charset="-122"/>
                <a:sym typeface="Wingdings" pitchFamily="2" charset="2"/>
              </a:rPr>
              <a:t>2 </a:t>
            </a:r>
            <a:r>
              <a:rPr lang="en-US" altLang="zh-CN" sz="3200" b="1" dirty="0">
                <a:latin typeface="Times New Roman" pitchFamily="18" charset="0"/>
                <a:ea typeface="宋体" pitchFamily="2" charset="-122"/>
                <a:sym typeface="Wingdings" pitchFamily="2" charset="2"/>
              </a:rPr>
              <a:t>= </a:t>
            </a:r>
            <a:r>
              <a:rPr lang="en-US" altLang="zh-CN" sz="3200" b="1" dirty="0">
                <a:latin typeface="Times New Roman" pitchFamily="18" charset="0"/>
                <a:ea typeface="宋体" pitchFamily="2" charset="-122"/>
                <a:sym typeface="Symbol" pitchFamily="18" charset="2"/>
              </a:rPr>
              <a:t></a:t>
            </a:r>
            <a:r>
              <a:rPr lang="en-US" altLang="zh-CN" sz="3200" b="1" dirty="0">
                <a:latin typeface="Times New Roman" pitchFamily="18" charset="0"/>
                <a:ea typeface="宋体" pitchFamily="2" charset="-122"/>
                <a:sym typeface="Wingdings" pitchFamily="2" charset="2"/>
              </a:rPr>
              <a:t>( ?</a:t>
            </a:r>
            <a:r>
              <a:rPr lang="en-US" altLang="zh-CN" sz="3200" b="1" i="1" baseline="30000" dirty="0">
                <a:latin typeface="Times New Roman" pitchFamily="18" charset="0"/>
                <a:ea typeface="宋体" pitchFamily="2" charset="-122"/>
                <a:sym typeface="Wingdings" pitchFamily="2" charset="2"/>
              </a:rPr>
              <a:t> </a:t>
            </a:r>
            <a:r>
              <a:rPr lang="en-US" altLang="zh-CN" sz="3200" b="1" dirty="0">
                <a:latin typeface="Times New Roman" pitchFamily="18" charset="0"/>
                <a:ea typeface="宋体" pitchFamily="2" charset="-122"/>
                <a:sym typeface="Wingdings" pitchFamily="2" charset="2"/>
              </a:rPr>
              <a:t>)</a:t>
            </a:r>
          </a:p>
        </p:txBody>
      </p:sp>
      <p:sp>
        <p:nvSpPr>
          <p:cNvPr id="49159" name="Text Box 7"/>
          <p:cNvSpPr txBox="1"/>
          <p:nvPr/>
        </p:nvSpPr>
        <p:spPr>
          <a:xfrm>
            <a:off x="365760" y="3856355"/>
            <a:ext cx="11597640" cy="522605"/>
          </a:xfrm>
          <a:prstGeom prst="rect">
            <a:avLst/>
          </a:prstGeom>
          <a:noFill/>
          <a:ln w="9525">
            <a:noFill/>
            <a:miter/>
          </a:ln>
        </p:spPr>
        <p:txBody>
          <a:bodyPr wrap="square">
            <a:spAutoFit/>
          </a:bodyPr>
          <a:lstStyle/>
          <a:p>
            <a:pPr marL="292100" lvl="0" indent="-292100" eaLnBrk="1" hangingPunct="1"/>
            <a:r>
              <a:rPr lang="en-US" altLang="zh-CN" sz="2400" b="1" dirty="0">
                <a:latin typeface="Arial" pitchFamily="34" charset="0"/>
                <a:ea typeface="宋体" pitchFamily="2" charset="-122"/>
              </a:rPr>
              <a:t>【Definition】  </a:t>
            </a:r>
            <a:r>
              <a:rPr lang="en-US" altLang="zh-CN" sz="2800" b="1" i="1" dirty="0">
                <a:solidFill>
                  <a:schemeClr val="hlink"/>
                </a:solidFill>
                <a:latin typeface="Times New Roman" pitchFamily="18" charset="0"/>
                <a:ea typeface="宋体" pitchFamily="2" charset="-122"/>
              </a:rPr>
              <a:t>T </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 </a:t>
            </a:r>
            <a:r>
              <a:rPr lang="en-US" altLang="zh-CN" sz="2800" b="1" dirty="0">
                <a:solidFill>
                  <a:schemeClr val="hlink"/>
                </a:solidFill>
                <a:latin typeface="Times New Roman" pitchFamily="18" charset="0"/>
                <a:ea typeface="宋体" pitchFamily="2" charset="-122"/>
                <a:sym typeface="Symbol" pitchFamily="18" charset="2"/>
              </a:rPr>
              <a:t>o</a:t>
            </a:r>
            <a:r>
              <a:rPr lang="en-US" altLang="zh-CN" sz="2800" b="1" dirty="0">
                <a:solidFill>
                  <a:schemeClr val="hlink"/>
                </a:solidFill>
                <a:latin typeface="Times New Roman" pitchFamily="18" charset="0"/>
                <a:ea typeface="宋体" pitchFamily="2" charset="-122"/>
              </a:rPr>
              <a:t>( </a:t>
            </a:r>
            <a:r>
              <a:rPr lang="en-US" altLang="zh-CN" sz="2800" b="1" i="1" dirty="0">
                <a:solidFill>
                  <a:schemeClr val="hlink"/>
                </a:solidFill>
                <a:latin typeface="Times New Roman" pitchFamily="18" charset="0"/>
                <a:ea typeface="宋体" pitchFamily="2" charset="-122"/>
              </a:rPr>
              <a:t>p</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a:t>
            </a:r>
            <a:r>
              <a:rPr lang="en-US" altLang="zh-CN" sz="2800" b="1" dirty="0">
                <a:latin typeface="Arial" pitchFamily="34" charset="0"/>
                <a:ea typeface="宋体" pitchFamily="2" charset="-122"/>
              </a:rPr>
              <a:t> if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 O( </a:t>
            </a:r>
            <a:r>
              <a:rPr lang="en-US" altLang="zh-CN" sz="2800" b="1" i="1" dirty="0">
                <a:latin typeface="Times New Roman" pitchFamily="18" charset="0"/>
                <a:ea typeface="宋体" pitchFamily="2" charset="-122"/>
              </a:rPr>
              <a:t>p</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Arial" pitchFamily="34" charset="0"/>
                <a:ea typeface="宋体" pitchFamily="2" charset="-122"/>
              </a:rPr>
              <a:t> and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 </a:t>
            </a:r>
            <a:r>
              <a:rPr lang="en-US" altLang="zh-CN" sz="2800" b="1" i="1" dirty="0">
                <a:latin typeface="Times New Roman" pitchFamily="18" charset="0"/>
                <a:ea typeface="宋体" pitchFamily="2" charset="-122"/>
              </a:rPr>
              <a:t>p</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Arial" pitchFamily="34" charset="0"/>
                <a:ea typeface="宋体" pitchFamily="2" charset="-122"/>
              </a:rPr>
              <a:t> </a:t>
            </a:r>
            <a:r>
              <a:rPr lang="en-US" altLang="zh-CN" sz="2800" b="1" dirty="0">
                <a:latin typeface="Times New Roman" pitchFamily="18" charset="0"/>
                <a:ea typeface="宋体" pitchFamily="2" charset="-122"/>
              </a:rPr>
              <a:t>.</a:t>
            </a:r>
          </a:p>
        </p:txBody>
      </p:sp>
      <p:pic>
        <p:nvPicPr>
          <p:cNvPr id="2" name="图片 1" descr="57dafe503274279d5d2f28429199a69fee084b3d64fb-wzkPf0_fw658"/>
          <p:cNvPicPr>
            <a:picLocks noChangeAspect="1"/>
          </p:cNvPicPr>
          <p:nvPr/>
        </p:nvPicPr>
        <p:blipFill>
          <a:blip r:embed="rId3"/>
          <a:srcRect l="-838" t="81160" r="838" b="-74"/>
          <a:stretch>
            <a:fillRect/>
          </a:stretch>
        </p:blipFill>
        <p:spPr>
          <a:xfrm>
            <a:off x="-147955" y="5969635"/>
            <a:ext cx="12345035" cy="939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4"/>
          <p:cNvSpPr/>
          <p:nvPr/>
        </p:nvSpPr>
        <p:spPr>
          <a:xfrm>
            <a:off x="2495550" y="4868863"/>
            <a:ext cx="7200900"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37891" name="Line 5"/>
          <p:cNvSpPr/>
          <p:nvPr/>
        </p:nvSpPr>
        <p:spPr>
          <a:xfrm flipV="1">
            <a:off x="3935413" y="836613"/>
            <a:ext cx="0" cy="403225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37892" name="Line 7"/>
          <p:cNvSpPr/>
          <p:nvPr/>
        </p:nvSpPr>
        <p:spPr>
          <a:xfrm flipV="1">
            <a:off x="3863975" y="836613"/>
            <a:ext cx="6408738" cy="345598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7893" name="Text Box 8"/>
          <p:cNvSpPr txBox="1"/>
          <p:nvPr/>
        </p:nvSpPr>
        <p:spPr>
          <a:xfrm>
            <a:off x="8975725" y="908050"/>
            <a:ext cx="649288" cy="365760"/>
          </a:xfrm>
          <a:prstGeom prst="rect">
            <a:avLst/>
          </a:prstGeom>
          <a:noFill/>
          <a:ln w="9525">
            <a:noFill/>
            <a:miter/>
          </a:ln>
        </p:spPr>
        <p:txBody>
          <a:bodyPr>
            <a:spAutoFit/>
          </a:bodyPr>
          <a:lstStyle/>
          <a:p>
            <a:pPr lvl="0" eaLnBrk="1" hangingPunct="1"/>
            <a:r>
              <a:rPr lang="en-US" altLang="zh-CN" dirty="0">
                <a:latin typeface="Arial" pitchFamily="34" charset="0"/>
                <a:ea typeface="宋体" pitchFamily="2" charset="-122"/>
              </a:rPr>
              <a:t>f(</a:t>
            </a:r>
            <a:r>
              <a:rPr lang="en-US" altLang="zh-CN" i="1" dirty="0">
                <a:latin typeface="Arial" pitchFamily="34" charset="0"/>
                <a:ea typeface="宋体" pitchFamily="2" charset="-122"/>
              </a:rPr>
              <a:t>n)</a:t>
            </a:r>
          </a:p>
        </p:txBody>
      </p:sp>
      <p:sp>
        <p:nvSpPr>
          <p:cNvPr id="37894" name="Text Box 10"/>
          <p:cNvSpPr txBox="1"/>
          <p:nvPr/>
        </p:nvSpPr>
        <p:spPr>
          <a:xfrm>
            <a:off x="4727575" y="2708275"/>
            <a:ext cx="649288"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T</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37895" name="Line 11"/>
          <p:cNvSpPr/>
          <p:nvPr/>
        </p:nvSpPr>
        <p:spPr>
          <a:xfrm>
            <a:off x="8256588" y="1916113"/>
            <a:ext cx="0" cy="2952750"/>
          </a:xfrm>
          <a:prstGeom prst="line">
            <a:avLst/>
          </a:prstGeom>
          <a:ln w="9525" cap="flat" cmpd="sng">
            <a:solidFill>
              <a:schemeClr val="tx1"/>
            </a:solidFill>
            <a:prstDash val="dash"/>
            <a:headEnd type="none" w="med" len="med"/>
            <a:tailEnd type="none" w="med" len="med"/>
          </a:ln>
        </p:spPr>
        <p:txBody>
          <a:bodyPr/>
          <a:lstStyle/>
          <a:p>
            <a:endParaRPr lang="zh-CN" altLang="en-US"/>
          </a:p>
        </p:txBody>
      </p:sp>
      <p:sp>
        <p:nvSpPr>
          <p:cNvPr id="37896" name="Rectangle 12"/>
          <p:cNvSpPr/>
          <p:nvPr/>
        </p:nvSpPr>
        <p:spPr>
          <a:xfrm>
            <a:off x="7967663" y="4868863"/>
            <a:ext cx="395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n</a:t>
            </a:r>
            <a:r>
              <a:rPr lang="en-US" altLang="zh-CN" baseline="-25000" dirty="0">
                <a:latin typeface="Arial" pitchFamily="34" charset="0"/>
                <a:ea typeface="宋体" pitchFamily="2" charset="-122"/>
              </a:rPr>
              <a:t>0</a:t>
            </a:r>
          </a:p>
        </p:txBody>
      </p:sp>
      <p:sp>
        <p:nvSpPr>
          <p:cNvPr id="37897" name="Text Box 13"/>
          <p:cNvSpPr txBox="1"/>
          <p:nvPr/>
        </p:nvSpPr>
        <p:spPr>
          <a:xfrm>
            <a:off x="8883650" y="3160713"/>
            <a:ext cx="557530" cy="365760"/>
          </a:xfrm>
          <a:prstGeom prst="rect">
            <a:avLst/>
          </a:prstGeom>
          <a:noFill/>
          <a:ln w="9525">
            <a:noFill/>
            <a:miter/>
          </a:ln>
        </p:spPr>
        <p:txBody>
          <a:bodyPr wrap="none">
            <a:spAutoFit/>
          </a:bodyPr>
          <a:lstStyle/>
          <a:p>
            <a:pPr lvl="0" eaLnBrk="1" hangingPunct="1"/>
            <a:r>
              <a:rPr lang="en-US" altLang="zh-CN" i="1" dirty="0">
                <a:latin typeface="Arial" pitchFamily="34" charset="0"/>
                <a:ea typeface="宋体" pitchFamily="2" charset="-122"/>
              </a:rPr>
              <a:t>c</a:t>
            </a:r>
            <a:r>
              <a:rPr lang="en-US" altLang="zh-CN" dirty="0">
                <a:latin typeface="Arial" pitchFamily="34" charset="0"/>
                <a:ea typeface="宋体" pitchFamily="2" charset="-122"/>
              </a:rPr>
              <a:t>=1</a:t>
            </a:r>
          </a:p>
        </p:txBody>
      </p:sp>
      <p:sp>
        <p:nvSpPr>
          <p:cNvPr id="37898" name="Freeform 14"/>
          <p:cNvSpPr/>
          <p:nvPr/>
        </p:nvSpPr>
        <p:spPr>
          <a:xfrm>
            <a:off x="3935413" y="1628775"/>
            <a:ext cx="6624637" cy="2016125"/>
          </a:xfrm>
          <a:custGeom>
            <a:avLst/>
            <a:gdLst>
              <a:gd name="txL" fmla="*/ 0 w 4173"/>
              <a:gd name="txT" fmla="*/ 0 h 1270"/>
              <a:gd name="txR" fmla="*/ 4173 w 4173"/>
              <a:gd name="txB" fmla="*/ 1270 h 127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173" h="1270">
                <a:moveTo>
                  <a:pt x="0" y="1179"/>
                </a:moveTo>
                <a:cubicBezTo>
                  <a:pt x="121" y="1224"/>
                  <a:pt x="242" y="1270"/>
                  <a:pt x="363" y="1225"/>
                </a:cubicBezTo>
                <a:cubicBezTo>
                  <a:pt x="484" y="1180"/>
                  <a:pt x="605" y="975"/>
                  <a:pt x="726" y="907"/>
                </a:cubicBezTo>
                <a:cubicBezTo>
                  <a:pt x="847" y="839"/>
                  <a:pt x="953" y="778"/>
                  <a:pt x="1089" y="816"/>
                </a:cubicBezTo>
                <a:cubicBezTo>
                  <a:pt x="1225" y="854"/>
                  <a:pt x="1406" y="1225"/>
                  <a:pt x="1542" y="1134"/>
                </a:cubicBezTo>
                <a:cubicBezTo>
                  <a:pt x="1678" y="1043"/>
                  <a:pt x="1807" y="438"/>
                  <a:pt x="1905" y="272"/>
                </a:cubicBezTo>
                <a:cubicBezTo>
                  <a:pt x="2003" y="106"/>
                  <a:pt x="1996" y="53"/>
                  <a:pt x="2132" y="136"/>
                </a:cubicBezTo>
                <a:cubicBezTo>
                  <a:pt x="2268" y="219"/>
                  <a:pt x="2382" y="794"/>
                  <a:pt x="2722" y="771"/>
                </a:cubicBezTo>
                <a:cubicBezTo>
                  <a:pt x="3062" y="748"/>
                  <a:pt x="3931" y="128"/>
                  <a:pt x="4173" y="0"/>
                </a:cubicBezTo>
              </a:path>
            </a:pathLst>
          </a:custGeom>
          <a:noFill/>
          <a:ln w="9525" cap="flat" cmpd="sng">
            <a:solidFill>
              <a:srgbClr val="F72401"/>
            </a:solidFill>
            <a:prstDash val="solid"/>
            <a:round/>
            <a:headEnd type="none" w="med" len="med"/>
            <a:tailEnd type="none" w="med" len="med"/>
          </a:ln>
        </p:spPr>
        <p:txBody>
          <a:bodyPr wrap="none"/>
          <a:lstStyle/>
          <a:p>
            <a:pPr lvl="0" eaLnBrk="1" hangingPunct="1"/>
            <a:endParaRPr lang="zh-CN" altLang="en-US" dirty="0">
              <a:latin typeface="Arial" pitchFamily="34" charset="0"/>
              <a:ea typeface="宋体" pitchFamily="2" charset="-122"/>
            </a:endParaRPr>
          </a:p>
        </p:txBody>
      </p:sp>
      <p:sp>
        <p:nvSpPr>
          <p:cNvPr id="37899" name="Text Box 15"/>
          <p:cNvSpPr txBox="1"/>
          <p:nvPr/>
        </p:nvSpPr>
        <p:spPr>
          <a:xfrm>
            <a:off x="9551988" y="1412875"/>
            <a:ext cx="640080" cy="365760"/>
          </a:xfrm>
          <a:prstGeom prst="rect">
            <a:avLst/>
          </a:prstGeom>
          <a:noFill/>
          <a:ln w="9525">
            <a:noFill/>
            <a:miter/>
          </a:ln>
        </p:spPr>
        <p:txBody>
          <a:bodyPr wrap="none">
            <a:spAutoFit/>
          </a:bodyPr>
          <a:lstStyle/>
          <a:p>
            <a:pPr lvl="0" eaLnBrk="1" hangingPunct="1"/>
            <a:r>
              <a:rPr lang="zh-CN" altLang="en-US" dirty="0">
                <a:latin typeface="Arial" pitchFamily="34" charset="0"/>
                <a:ea typeface="宋体" pitchFamily="2" charset="-122"/>
              </a:rPr>
              <a:t>平行</a:t>
            </a:r>
          </a:p>
        </p:txBody>
      </p:sp>
      <p:sp>
        <p:nvSpPr>
          <p:cNvPr id="37900" name="Text Box 16"/>
          <p:cNvSpPr txBox="1"/>
          <p:nvPr/>
        </p:nvSpPr>
        <p:spPr>
          <a:xfrm>
            <a:off x="361315" y="248920"/>
            <a:ext cx="3663315" cy="460375"/>
          </a:xfrm>
          <a:prstGeom prst="rect">
            <a:avLst/>
          </a:prstGeom>
          <a:noFill/>
          <a:ln w="9525">
            <a:noFill/>
            <a:miter/>
          </a:ln>
        </p:spPr>
        <p:txBody>
          <a:bodyPr wrap="square">
            <a:spAutoFit/>
          </a:bodyPr>
          <a:lstStyle/>
          <a:p>
            <a:pPr lvl="0" algn="l" eaLnBrk="1" hangingPunct="1"/>
            <a:r>
              <a:rPr lang="zh-CN" altLang="en-US" sz="2400" b="1" dirty="0">
                <a:solidFill>
                  <a:srgbClr val="3907F1"/>
                </a:solidFill>
                <a:sym typeface="+mn-ea"/>
              </a:rPr>
              <a:t>渐近上界记号</a:t>
            </a:r>
            <a:r>
              <a:rPr lang="en-US" altLang="zh-CN" sz="2400" b="1" i="1" dirty="0">
                <a:solidFill>
                  <a:srgbClr val="3907F1"/>
                </a:solidFill>
                <a:sym typeface="+mn-ea"/>
              </a:rPr>
              <a:t>O</a:t>
            </a:r>
            <a:endParaRPr lang="en-US" altLang="zh-CN" sz="2400" dirty="0">
              <a:latin typeface="Arial" pitchFamily="34" charset="0"/>
              <a:ea typeface="宋体" pitchFamily="2" charset="-122"/>
            </a:endParaRPr>
          </a:p>
        </p:txBody>
      </p:sp>
      <p:pic>
        <p:nvPicPr>
          <p:cNvPr id="2" name="图片 1"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2"/>
          <p:cNvSpPr/>
          <p:nvPr/>
        </p:nvSpPr>
        <p:spPr>
          <a:xfrm>
            <a:off x="2495550" y="4868863"/>
            <a:ext cx="7200900"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39939" name="Line 3"/>
          <p:cNvSpPr/>
          <p:nvPr/>
        </p:nvSpPr>
        <p:spPr>
          <a:xfrm flipV="1">
            <a:off x="3935413" y="836613"/>
            <a:ext cx="0" cy="403225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39940" name="Line 5"/>
          <p:cNvSpPr/>
          <p:nvPr/>
        </p:nvSpPr>
        <p:spPr>
          <a:xfrm flipV="1">
            <a:off x="3935413" y="692150"/>
            <a:ext cx="6408737" cy="3529013"/>
          </a:xfrm>
          <a:prstGeom prst="line">
            <a:avLst/>
          </a:prstGeom>
          <a:ln w="9525" cap="flat" cmpd="sng">
            <a:solidFill>
              <a:srgbClr val="F72401"/>
            </a:solidFill>
            <a:prstDash val="solid"/>
            <a:headEnd type="none" w="med" len="med"/>
            <a:tailEnd type="none" w="med" len="med"/>
          </a:ln>
        </p:spPr>
        <p:txBody>
          <a:bodyPr/>
          <a:lstStyle/>
          <a:p>
            <a:endParaRPr lang="zh-CN" altLang="en-US"/>
          </a:p>
        </p:txBody>
      </p:sp>
      <p:sp>
        <p:nvSpPr>
          <p:cNvPr id="39941" name="Text Box 6"/>
          <p:cNvSpPr txBox="1"/>
          <p:nvPr/>
        </p:nvSpPr>
        <p:spPr>
          <a:xfrm>
            <a:off x="9120188" y="1916113"/>
            <a:ext cx="649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g</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39942" name="Text Box 7"/>
          <p:cNvSpPr txBox="1"/>
          <p:nvPr/>
        </p:nvSpPr>
        <p:spPr>
          <a:xfrm>
            <a:off x="8256588" y="1125538"/>
            <a:ext cx="649287" cy="365760"/>
          </a:xfrm>
          <a:prstGeom prst="rect">
            <a:avLst/>
          </a:prstGeom>
          <a:noFill/>
          <a:ln w="9525">
            <a:noFill/>
            <a:miter/>
          </a:ln>
        </p:spPr>
        <p:txBody>
          <a:bodyPr>
            <a:spAutoFit/>
          </a:bodyPr>
          <a:lstStyle/>
          <a:p>
            <a:pPr lvl="0" eaLnBrk="1" hangingPunct="1"/>
            <a:r>
              <a:rPr lang="en-US" altLang="zh-CN" b="1" i="1" dirty="0">
                <a:latin typeface="Arial" pitchFamily="34" charset="0"/>
                <a:ea typeface="宋体" pitchFamily="2" charset="-122"/>
              </a:rPr>
              <a:t>T</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39943" name="Line 8"/>
          <p:cNvSpPr/>
          <p:nvPr/>
        </p:nvSpPr>
        <p:spPr>
          <a:xfrm>
            <a:off x="8256588" y="1916113"/>
            <a:ext cx="0" cy="2881312"/>
          </a:xfrm>
          <a:prstGeom prst="line">
            <a:avLst/>
          </a:prstGeom>
          <a:ln w="9525" cap="flat" cmpd="sng">
            <a:solidFill>
              <a:schemeClr val="tx1"/>
            </a:solidFill>
            <a:prstDash val="dash"/>
            <a:headEnd type="none" w="med" len="med"/>
            <a:tailEnd type="none" w="med" len="med"/>
          </a:ln>
        </p:spPr>
        <p:txBody>
          <a:bodyPr/>
          <a:lstStyle/>
          <a:p>
            <a:endParaRPr lang="zh-CN" altLang="en-US"/>
          </a:p>
        </p:txBody>
      </p:sp>
      <p:sp>
        <p:nvSpPr>
          <p:cNvPr id="39944" name="Rectangle 9"/>
          <p:cNvSpPr/>
          <p:nvPr/>
        </p:nvSpPr>
        <p:spPr>
          <a:xfrm>
            <a:off x="8040688" y="4797425"/>
            <a:ext cx="392430" cy="365760"/>
          </a:xfrm>
          <a:prstGeom prst="rect">
            <a:avLst/>
          </a:prstGeom>
          <a:noFill/>
          <a:ln w="9525">
            <a:noFill/>
            <a:miter/>
          </a:ln>
        </p:spPr>
        <p:txBody>
          <a:bodyPr wrap="none">
            <a:spAutoFit/>
          </a:bodyPr>
          <a:lstStyle/>
          <a:p>
            <a:pPr lvl="0" eaLnBrk="1" hangingPunct="1"/>
            <a:r>
              <a:rPr lang="en-US" altLang="zh-CN" i="1" dirty="0">
                <a:latin typeface="Arial" pitchFamily="34" charset="0"/>
                <a:ea typeface="宋体" pitchFamily="2" charset="-122"/>
              </a:rPr>
              <a:t>n</a:t>
            </a:r>
            <a:r>
              <a:rPr lang="en-US" altLang="zh-CN" baseline="-25000" dirty="0">
                <a:latin typeface="Arial" pitchFamily="34" charset="0"/>
                <a:ea typeface="宋体" pitchFamily="2" charset="-122"/>
              </a:rPr>
              <a:t>0</a:t>
            </a:r>
          </a:p>
        </p:txBody>
      </p:sp>
      <p:sp>
        <p:nvSpPr>
          <p:cNvPr id="39945" name="Text Box 10"/>
          <p:cNvSpPr txBox="1"/>
          <p:nvPr/>
        </p:nvSpPr>
        <p:spPr>
          <a:xfrm>
            <a:off x="8328025" y="2924175"/>
            <a:ext cx="557530" cy="365760"/>
          </a:xfrm>
          <a:prstGeom prst="rect">
            <a:avLst/>
          </a:prstGeom>
          <a:noFill/>
          <a:ln w="9525">
            <a:noFill/>
            <a:miter/>
          </a:ln>
        </p:spPr>
        <p:txBody>
          <a:bodyPr wrap="none">
            <a:spAutoFit/>
          </a:bodyPr>
          <a:lstStyle/>
          <a:p>
            <a:pPr lvl="0" eaLnBrk="1" hangingPunct="1"/>
            <a:r>
              <a:rPr lang="en-US" altLang="zh-CN" i="1" dirty="0">
                <a:latin typeface="Arial" pitchFamily="34" charset="0"/>
                <a:ea typeface="宋体" pitchFamily="2" charset="-122"/>
              </a:rPr>
              <a:t>c</a:t>
            </a:r>
            <a:r>
              <a:rPr lang="en-US" altLang="zh-CN" dirty="0">
                <a:latin typeface="Arial" pitchFamily="34" charset="0"/>
                <a:ea typeface="宋体" pitchFamily="2" charset="-122"/>
              </a:rPr>
              <a:t>=1</a:t>
            </a:r>
          </a:p>
        </p:txBody>
      </p:sp>
      <p:sp>
        <p:nvSpPr>
          <p:cNvPr id="39946" name="Freeform 11"/>
          <p:cNvSpPr/>
          <p:nvPr/>
        </p:nvSpPr>
        <p:spPr>
          <a:xfrm>
            <a:off x="3935413" y="1268413"/>
            <a:ext cx="6624637" cy="2016125"/>
          </a:xfrm>
          <a:custGeom>
            <a:avLst/>
            <a:gdLst>
              <a:gd name="txL" fmla="*/ 0 w 4173"/>
              <a:gd name="txT" fmla="*/ 0 h 1270"/>
              <a:gd name="txR" fmla="*/ 4173 w 4173"/>
              <a:gd name="txB" fmla="*/ 1270 h 127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173" h="1270">
                <a:moveTo>
                  <a:pt x="0" y="1179"/>
                </a:moveTo>
                <a:cubicBezTo>
                  <a:pt x="121" y="1224"/>
                  <a:pt x="242" y="1270"/>
                  <a:pt x="363" y="1225"/>
                </a:cubicBezTo>
                <a:cubicBezTo>
                  <a:pt x="484" y="1180"/>
                  <a:pt x="605" y="975"/>
                  <a:pt x="726" y="907"/>
                </a:cubicBezTo>
                <a:cubicBezTo>
                  <a:pt x="847" y="839"/>
                  <a:pt x="953" y="778"/>
                  <a:pt x="1089" y="816"/>
                </a:cubicBezTo>
                <a:cubicBezTo>
                  <a:pt x="1225" y="854"/>
                  <a:pt x="1406" y="1225"/>
                  <a:pt x="1542" y="1134"/>
                </a:cubicBezTo>
                <a:cubicBezTo>
                  <a:pt x="1678" y="1043"/>
                  <a:pt x="1807" y="438"/>
                  <a:pt x="1905" y="272"/>
                </a:cubicBezTo>
                <a:cubicBezTo>
                  <a:pt x="2003" y="106"/>
                  <a:pt x="1996" y="53"/>
                  <a:pt x="2132" y="136"/>
                </a:cubicBezTo>
                <a:cubicBezTo>
                  <a:pt x="2268" y="219"/>
                  <a:pt x="2382" y="794"/>
                  <a:pt x="2722" y="771"/>
                </a:cubicBezTo>
                <a:cubicBezTo>
                  <a:pt x="3062" y="748"/>
                  <a:pt x="3931" y="128"/>
                  <a:pt x="4173" y="0"/>
                </a:cubicBezTo>
              </a:path>
            </a:pathLst>
          </a:custGeom>
          <a:noFill/>
          <a:ln w="9525" cap="flat" cmpd="sng">
            <a:solidFill>
              <a:schemeClr val="tx1"/>
            </a:solidFill>
            <a:prstDash val="solid"/>
            <a:round/>
            <a:headEnd type="none" w="med" len="med"/>
            <a:tailEnd type="none" w="med" len="med"/>
          </a:ln>
        </p:spPr>
        <p:txBody>
          <a:bodyPr wrap="none"/>
          <a:lstStyle/>
          <a:p>
            <a:pPr lvl="0" eaLnBrk="1" hangingPunct="1"/>
            <a:endParaRPr lang="zh-CN" altLang="en-US" dirty="0">
              <a:latin typeface="Arial" pitchFamily="34" charset="0"/>
              <a:ea typeface="宋体" pitchFamily="2" charset="-122"/>
            </a:endParaRPr>
          </a:p>
        </p:txBody>
      </p:sp>
      <p:sp>
        <p:nvSpPr>
          <p:cNvPr id="39947" name="Text Box 12"/>
          <p:cNvSpPr txBox="1"/>
          <p:nvPr/>
        </p:nvSpPr>
        <p:spPr>
          <a:xfrm>
            <a:off x="9264650" y="1268413"/>
            <a:ext cx="640080" cy="365760"/>
          </a:xfrm>
          <a:prstGeom prst="rect">
            <a:avLst/>
          </a:prstGeom>
          <a:noFill/>
          <a:ln w="9525">
            <a:noFill/>
            <a:miter/>
          </a:ln>
        </p:spPr>
        <p:txBody>
          <a:bodyPr wrap="none">
            <a:spAutoFit/>
          </a:bodyPr>
          <a:lstStyle/>
          <a:p>
            <a:pPr lvl="0" eaLnBrk="1" hangingPunct="1"/>
            <a:r>
              <a:rPr lang="zh-CN" altLang="en-US" dirty="0">
                <a:latin typeface="Arial" pitchFamily="34" charset="0"/>
                <a:ea typeface="宋体" pitchFamily="2" charset="-122"/>
              </a:rPr>
              <a:t>平行</a:t>
            </a:r>
          </a:p>
        </p:txBody>
      </p:sp>
      <p:sp>
        <p:nvSpPr>
          <p:cNvPr id="39948" name="Text Box 13"/>
          <p:cNvSpPr txBox="1"/>
          <p:nvPr/>
        </p:nvSpPr>
        <p:spPr>
          <a:xfrm>
            <a:off x="684530" y="254953"/>
            <a:ext cx="2398395" cy="461010"/>
          </a:xfrm>
          <a:prstGeom prst="rect">
            <a:avLst/>
          </a:prstGeom>
          <a:noFill/>
          <a:ln w="9525">
            <a:noFill/>
            <a:miter/>
          </a:ln>
        </p:spPr>
        <p:txBody>
          <a:bodyPr wrap="none">
            <a:spAutoFit/>
          </a:bodyPr>
          <a:lstStyle/>
          <a:p>
            <a:pPr lvl="0" algn="l" eaLnBrk="1" hangingPunct="1"/>
            <a:r>
              <a:rPr lang="zh-CN" altLang="en-US" sz="2400" b="1" dirty="0">
                <a:solidFill>
                  <a:srgbClr val="3907F1"/>
                </a:solidFill>
                <a:latin typeface="楷体" charset="0"/>
                <a:ea typeface="楷体" charset="0"/>
                <a:sym typeface="+mn-ea"/>
              </a:rPr>
              <a:t>渐近下界记号</a:t>
            </a:r>
            <a:r>
              <a:rPr lang="zh-CN" altLang="en-US" sz="2400" b="1" dirty="0">
                <a:solidFill>
                  <a:srgbClr val="3907F1"/>
                </a:solidFill>
                <a:latin typeface="楷体" charset="0"/>
                <a:ea typeface="楷体" charset="0"/>
                <a:sym typeface="Symbol" pitchFamily="18" charset="2"/>
              </a:rPr>
              <a:t></a:t>
            </a:r>
            <a:r>
              <a:rPr lang="zh-CN" altLang="en-US" sz="2400" dirty="0">
                <a:latin typeface="楷体" charset="0"/>
                <a:ea typeface="楷体" charset="0"/>
                <a:sym typeface="+mn-ea"/>
              </a:rPr>
              <a:t> </a:t>
            </a:r>
          </a:p>
        </p:txBody>
      </p:sp>
      <p:pic>
        <p:nvPicPr>
          <p:cNvPr id="2" name="图片 1"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Line 2"/>
          <p:cNvSpPr/>
          <p:nvPr/>
        </p:nvSpPr>
        <p:spPr>
          <a:xfrm>
            <a:off x="2135188" y="4868863"/>
            <a:ext cx="7200900"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1987" name="Line 3"/>
          <p:cNvSpPr/>
          <p:nvPr/>
        </p:nvSpPr>
        <p:spPr>
          <a:xfrm flipV="1">
            <a:off x="3575050" y="836613"/>
            <a:ext cx="0" cy="403225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1988" name="Line 4"/>
          <p:cNvSpPr/>
          <p:nvPr/>
        </p:nvSpPr>
        <p:spPr>
          <a:xfrm flipV="1">
            <a:off x="3575050" y="620713"/>
            <a:ext cx="6481763" cy="42481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1989" name="Text Box 5"/>
          <p:cNvSpPr txBox="1"/>
          <p:nvPr/>
        </p:nvSpPr>
        <p:spPr>
          <a:xfrm>
            <a:off x="8615363" y="908050"/>
            <a:ext cx="649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p</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41990" name="Text Box 6"/>
          <p:cNvSpPr txBox="1"/>
          <p:nvPr/>
        </p:nvSpPr>
        <p:spPr>
          <a:xfrm>
            <a:off x="4367213" y="2781300"/>
            <a:ext cx="649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T(n)</a:t>
            </a:r>
          </a:p>
        </p:txBody>
      </p:sp>
      <p:sp>
        <p:nvSpPr>
          <p:cNvPr id="41991" name="Line 7"/>
          <p:cNvSpPr/>
          <p:nvPr/>
        </p:nvSpPr>
        <p:spPr>
          <a:xfrm>
            <a:off x="7823200" y="2133600"/>
            <a:ext cx="1588" cy="2735263"/>
          </a:xfrm>
          <a:prstGeom prst="line">
            <a:avLst/>
          </a:prstGeom>
          <a:ln w="9525" cap="flat" cmpd="sng">
            <a:solidFill>
              <a:schemeClr val="tx1"/>
            </a:solidFill>
            <a:prstDash val="dash"/>
            <a:headEnd type="none" w="med" len="med"/>
            <a:tailEnd type="none" w="med" len="med"/>
          </a:ln>
        </p:spPr>
        <p:txBody>
          <a:bodyPr/>
          <a:lstStyle/>
          <a:p>
            <a:endParaRPr lang="zh-CN" altLang="en-US"/>
          </a:p>
        </p:txBody>
      </p:sp>
      <p:sp>
        <p:nvSpPr>
          <p:cNvPr id="41992" name="Rectangle 8"/>
          <p:cNvSpPr/>
          <p:nvPr/>
        </p:nvSpPr>
        <p:spPr>
          <a:xfrm>
            <a:off x="7607300" y="4868863"/>
            <a:ext cx="395288"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n</a:t>
            </a:r>
            <a:r>
              <a:rPr lang="en-US" altLang="zh-CN" baseline="-25000" dirty="0">
                <a:latin typeface="Arial" pitchFamily="34" charset="0"/>
                <a:ea typeface="宋体" pitchFamily="2" charset="-122"/>
              </a:rPr>
              <a:t>0</a:t>
            </a:r>
          </a:p>
        </p:txBody>
      </p:sp>
      <p:sp>
        <p:nvSpPr>
          <p:cNvPr id="41993" name="Text Box 9"/>
          <p:cNvSpPr txBox="1"/>
          <p:nvPr/>
        </p:nvSpPr>
        <p:spPr>
          <a:xfrm>
            <a:off x="8040688" y="3068638"/>
            <a:ext cx="557530" cy="365760"/>
          </a:xfrm>
          <a:prstGeom prst="rect">
            <a:avLst/>
          </a:prstGeom>
          <a:noFill/>
          <a:ln w="9525">
            <a:noFill/>
            <a:miter/>
          </a:ln>
        </p:spPr>
        <p:txBody>
          <a:bodyPr wrap="none">
            <a:spAutoFit/>
          </a:bodyPr>
          <a:lstStyle/>
          <a:p>
            <a:pPr lvl="0" eaLnBrk="1" hangingPunct="1"/>
            <a:r>
              <a:rPr lang="en-US" altLang="zh-CN" i="1" dirty="0">
                <a:latin typeface="Arial" pitchFamily="34" charset="0"/>
                <a:ea typeface="宋体" pitchFamily="2" charset="-122"/>
              </a:rPr>
              <a:t>c</a:t>
            </a:r>
            <a:r>
              <a:rPr lang="en-US" altLang="zh-CN" dirty="0">
                <a:latin typeface="Arial" pitchFamily="34" charset="0"/>
                <a:ea typeface="宋体" pitchFamily="2" charset="-122"/>
              </a:rPr>
              <a:t>=1</a:t>
            </a:r>
          </a:p>
        </p:txBody>
      </p:sp>
      <p:sp>
        <p:nvSpPr>
          <p:cNvPr id="41994" name="Freeform 10"/>
          <p:cNvSpPr/>
          <p:nvPr/>
        </p:nvSpPr>
        <p:spPr>
          <a:xfrm>
            <a:off x="3503613" y="2565400"/>
            <a:ext cx="6624637" cy="1008063"/>
          </a:xfrm>
          <a:custGeom>
            <a:avLst/>
            <a:gdLst>
              <a:gd name="txL" fmla="*/ 0 w 4173"/>
              <a:gd name="txT" fmla="*/ 0 h 1270"/>
              <a:gd name="txR" fmla="*/ 4173 w 4173"/>
              <a:gd name="txB" fmla="*/ 1270 h 127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173" h="1270">
                <a:moveTo>
                  <a:pt x="0" y="1179"/>
                </a:moveTo>
                <a:cubicBezTo>
                  <a:pt x="121" y="1224"/>
                  <a:pt x="242" y="1270"/>
                  <a:pt x="363" y="1225"/>
                </a:cubicBezTo>
                <a:cubicBezTo>
                  <a:pt x="484" y="1180"/>
                  <a:pt x="605" y="975"/>
                  <a:pt x="726" y="907"/>
                </a:cubicBezTo>
                <a:cubicBezTo>
                  <a:pt x="847" y="839"/>
                  <a:pt x="953" y="778"/>
                  <a:pt x="1089" y="816"/>
                </a:cubicBezTo>
                <a:cubicBezTo>
                  <a:pt x="1225" y="854"/>
                  <a:pt x="1406" y="1225"/>
                  <a:pt x="1542" y="1134"/>
                </a:cubicBezTo>
                <a:cubicBezTo>
                  <a:pt x="1678" y="1043"/>
                  <a:pt x="1807" y="438"/>
                  <a:pt x="1905" y="272"/>
                </a:cubicBezTo>
                <a:cubicBezTo>
                  <a:pt x="2003" y="106"/>
                  <a:pt x="1996" y="53"/>
                  <a:pt x="2132" y="136"/>
                </a:cubicBezTo>
                <a:cubicBezTo>
                  <a:pt x="2268" y="219"/>
                  <a:pt x="2382" y="794"/>
                  <a:pt x="2722" y="771"/>
                </a:cubicBezTo>
                <a:cubicBezTo>
                  <a:pt x="3062" y="748"/>
                  <a:pt x="3931" y="128"/>
                  <a:pt x="4173" y="0"/>
                </a:cubicBezTo>
              </a:path>
            </a:pathLst>
          </a:custGeom>
          <a:noFill/>
          <a:ln w="9525" cap="flat" cmpd="sng">
            <a:solidFill>
              <a:srgbClr val="F72401"/>
            </a:solidFill>
            <a:prstDash val="solid"/>
            <a:round/>
            <a:headEnd type="none" w="med" len="med"/>
            <a:tailEnd type="none" w="med" len="med"/>
          </a:ln>
        </p:spPr>
        <p:txBody>
          <a:bodyPr wrap="none"/>
          <a:lstStyle/>
          <a:p>
            <a:pPr lvl="0" eaLnBrk="1" hangingPunct="1"/>
            <a:endParaRPr lang="zh-CN" altLang="en-US" dirty="0">
              <a:latin typeface="Arial" pitchFamily="34" charset="0"/>
              <a:ea typeface="宋体" pitchFamily="2" charset="-122"/>
            </a:endParaRPr>
          </a:p>
        </p:txBody>
      </p:sp>
      <p:sp>
        <p:nvSpPr>
          <p:cNvPr id="41995" name="Text Box 11"/>
          <p:cNvSpPr txBox="1"/>
          <p:nvPr/>
        </p:nvSpPr>
        <p:spPr>
          <a:xfrm>
            <a:off x="9336088" y="1557338"/>
            <a:ext cx="868680" cy="365760"/>
          </a:xfrm>
          <a:prstGeom prst="rect">
            <a:avLst/>
          </a:prstGeom>
          <a:noFill/>
          <a:ln w="9525">
            <a:noFill/>
            <a:miter/>
          </a:ln>
        </p:spPr>
        <p:txBody>
          <a:bodyPr wrap="none">
            <a:spAutoFit/>
          </a:bodyPr>
          <a:lstStyle/>
          <a:p>
            <a:pPr lvl="0" eaLnBrk="1" hangingPunct="1"/>
            <a:r>
              <a:rPr lang="zh-CN" altLang="en-US" dirty="0">
                <a:latin typeface="Arial" pitchFamily="34" charset="0"/>
                <a:ea typeface="宋体" pitchFamily="2" charset="-122"/>
              </a:rPr>
              <a:t>非平行</a:t>
            </a:r>
          </a:p>
        </p:txBody>
      </p:sp>
      <p:sp>
        <p:nvSpPr>
          <p:cNvPr id="2" name="文本框 1"/>
          <p:cNvSpPr txBox="1"/>
          <p:nvPr/>
        </p:nvSpPr>
        <p:spPr>
          <a:xfrm>
            <a:off x="542290" y="398780"/>
            <a:ext cx="2164080" cy="457200"/>
          </a:xfrm>
          <a:prstGeom prst="rect">
            <a:avLst/>
          </a:prstGeom>
          <a:noFill/>
        </p:spPr>
        <p:txBody>
          <a:bodyPr wrap="none" rtlCol="0" anchor="t">
            <a:spAutoFit/>
          </a:bodyPr>
          <a:lstStyle/>
          <a:p>
            <a:r>
              <a:rPr lang="zh-CN" altLang="en-US" sz="2400" b="1" dirty="0">
                <a:solidFill>
                  <a:srgbClr val="3907F1"/>
                </a:solidFill>
                <a:latin typeface="楷体" charset="0"/>
                <a:ea typeface="楷体" charset="0"/>
                <a:sym typeface="+mn-ea"/>
              </a:rPr>
              <a:t>非紧上界记号</a:t>
            </a:r>
            <a:r>
              <a:rPr lang="en-US" altLang="zh-CN" sz="2400" b="1" i="1" dirty="0">
                <a:solidFill>
                  <a:srgbClr val="3907F1"/>
                </a:solidFill>
                <a:latin typeface="楷体" charset="0"/>
                <a:ea typeface="楷体" charset="0"/>
                <a:sym typeface="+mn-ea"/>
              </a:rPr>
              <a:t>o</a:t>
            </a:r>
          </a:p>
        </p:txBody>
      </p:sp>
      <p:pic>
        <p:nvPicPr>
          <p:cNvPr id="3" name="图片 2"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a:bodyPr>
          <a:lstStyle/>
          <a:p>
            <a:r>
              <a:rPr lang="en-US" altLang="zh-CN" sz="4000" b="1" dirty="0">
                <a:latin typeface="楷体" charset="0"/>
                <a:ea typeface="楷体" charset="0"/>
                <a:sym typeface="+mn-ea"/>
              </a:rPr>
              <a:t>1.</a:t>
            </a:r>
            <a:r>
              <a:rPr lang="zh-CN" altLang="en-US" sz="4000" b="1" dirty="0">
                <a:latin typeface="楷体" charset="0"/>
                <a:ea typeface="楷体" charset="0"/>
                <a:sym typeface="+mn-ea"/>
              </a:rPr>
              <a:t>算法及算法复杂度</a:t>
            </a:r>
            <a:endParaRPr lang="en-US" altLang="zh-CN" sz="4000" b="1" dirty="0">
              <a:latin typeface="楷体" charset="0"/>
              <a:ea typeface="楷体" charset="0"/>
              <a:sym typeface="+mn-ea"/>
            </a:endParaRPr>
          </a:p>
        </p:txBody>
      </p:sp>
      <p:sp>
        <p:nvSpPr>
          <p:cNvPr id="5" name="副标题 4"/>
          <p:cNvSpPr>
            <a:spLocks noGrp="1"/>
          </p:cNvSpPr>
          <p:nvPr>
            <p:ph type="subTitle" idx="1"/>
            <p:custDataLst>
              <p:tags r:id="rId3"/>
            </p:custDataLst>
          </p:nvPr>
        </p:nvSpPr>
        <p:spPr/>
        <p:txBody>
          <a:bodyPr>
            <a:normAutofit/>
          </a:bodyPr>
          <a:lstStyle/>
          <a:p>
            <a:r>
              <a:rPr lang="en-US" altLang="zh-CN" b="1" dirty="0">
                <a:solidFill>
                  <a:srgbClr val="000000"/>
                </a:solidFill>
                <a:latin typeface="Arial" pitchFamily="34" charset="0"/>
                <a:ea typeface="宋体" pitchFamily="2" charset="-122"/>
                <a:sym typeface="+mn-ea"/>
              </a:rPr>
              <a:t>CONCEPT OF ALGORITHM</a:t>
            </a:r>
            <a:endParaRPr lang="zh-CN" altLang="en-US" dirty="0"/>
          </a:p>
        </p:txBody>
      </p:sp>
      <p:sp>
        <p:nvSpPr>
          <p:cNvPr id="2" name="标题 3"/>
          <p:cNvSpPr>
            <a:spLocks noGrp="1"/>
          </p:cNvSpPr>
          <p:nvPr>
            <p:custDataLst>
              <p:tags r:id="rId4"/>
            </p:custDataLst>
          </p:nvPr>
        </p:nvSpPr>
        <p:spPr>
          <a:xfrm>
            <a:off x="8641080" y="3210560"/>
            <a:ext cx="3364230" cy="802005"/>
          </a:xfrm>
          <a:prstGeom prst="rect">
            <a:avLst/>
          </a:prstGeom>
        </p:spPr>
        <p:txBody>
          <a:bodyPr vert="horz" lIns="91440" tIns="45720" rIns="91440" bIns="45720" rtlCol="0" anchor="b">
            <a:normAutofit fontScale="87500"/>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zh-CN" altLang="en-US" sz="4000" b="1" dirty="0">
                <a:latin typeface="楷体" charset="0"/>
                <a:ea typeface="楷体" charset="0"/>
                <a:sym typeface="+mn-ea"/>
              </a:rPr>
              <a:t>站得高，看的远</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p:cNvSpPr>
            <a:spLocks noChangeShapeType="1"/>
          </p:cNvSpPr>
          <p:nvPr/>
        </p:nvSpPr>
        <p:spPr bwMode="auto">
          <a:xfrm>
            <a:off x="2135188" y="4868863"/>
            <a:ext cx="7200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035" name="Line 3"/>
          <p:cNvSpPr>
            <a:spLocks noChangeShapeType="1"/>
          </p:cNvSpPr>
          <p:nvPr/>
        </p:nvSpPr>
        <p:spPr bwMode="auto">
          <a:xfrm flipV="1">
            <a:off x="3575050" y="836613"/>
            <a:ext cx="0" cy="4032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036" name="Line 4"/>
          <p:cNvSpPr>
            <a:spLocks noChangeShapeType="1"/>
          </p:cNvSpPr>
          <p:nvPr/>
        </p:nvSpPr>
        <p:spPr bwMode="auto">
          <a:xfrm flipV="1">
            <a:off x="3575051" y="620713"/>
            <a:ext cx="6481763" cy="4248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37" name="Text Box 5"/>
          <p:cNvSpPr txBox="1">
            <a:spLocks noChangeArrowheads="1"/>
          </p:cNvSpPr>
          <p:nvPr/>
        </p:nvSpPr>
        <p:spPr bwMode="auto">
          <a:xfrm>
            <a:off x="4008439" y="2924176"/>
            <a:ext cx="649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t>g</a:t>
            </a:r>
            <a:r>
              <a:rPr lang="en-US" altLang="zh-CN"/>
              <a:t>(</a:t>
            </a:r>
            <a:r>
              <a:rPr lang="en-US" altLang="zh-CN" i="1"/>
              <a:t>n)</a:t>
            </a:r>
          </a:p>
        </p:txBody>
      </p:sp>
      <p:sp>
        <p:nvSpPr>
          <p:cNvPr id="44038" name="Text Box 6"/>
          <p:cNvSpPr txBox="1">
            <a:spLocks noChangeArrowheads="1"/>
          </p:cNvSpPr>
          <p:nvPr/>
        </p:nvSpPr>
        <p:spPr bwMode="auto">
          <a:xfrm>
            <a:off x="8616950" y="765176"/>
            <a:ext cx="649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T(</a:t>
            </a:r>
            <a:r>
              <a:rPr lang="en-US" altLang="zh-CN" i="1" dirty="0"/>
              <a:t>n)</a:t>
            </a:r>
          </a:p>
        </p:txBody>
      </p:sp>
      <p:sp>
        <p:nvSpPr>
          <p:cNvPr id="44039" name="Line 7"/>
          <p:cNvSpPr>
            <a:spLocks noChangeShapeType="1"/>
          </p:cNvSpPr>
          <p:nvPr/>
        </p:nvSpPr>
        <p:spPr bwMode="auto">
          <a:xfrm>
            <a:off x="7823200" y="2133601"/>
            <a:ext cx="1588" cy="27352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40" name="Rectangle 8"/>
          <p:cNvSpPr>
            <a:spLocks noChangeArrowheads="1"/>
          </p:cNvSpPr>
          <p:nvPr/>
        </p:nvSpPr>
        <p:spPr bwMode="auto">
          <a:xfrm>
            <a:off x="7607300" y="4868863"/>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t>n</a:t>
            </a:r>
            <a:r>
              <a:rPr lang="en-US" altLang="zh-CN" baseline="-25000"/>
              <a:t>0</a:t>
            </a:r>
          </a:p>
        </p:txBody>
      </p:sp>
      <p:sp>
        <p:nvSpPr>
          <p:cNvPr id="44041" name="Text Box 9"/>
          <p:cNvSpPr txBox="1">
            <a:spLocks noChangeArrowheads="1"/>
          </p:cNvSpPr>
          <p:nvPr/>
        </p:nvSpPr>
        <p:spPr bwMode="auto">
          <a:xfrm>
            <a:off x="8040688" y="3068638"/>
            <a:ext cx="55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t>c</a:t>
            </a:r>
            <a:r>
              <a:rPr lang="en-US" altLang="zh-CN"/>
              <a:t>=1</a:t>
            </a:r>
          </a:p>
        </p:txBody>
      </p:sp>
      <p:sp>
        <p:nvSpPr>
          <p:cNvPr id="44042" name="Freeform 10"/>
          <p:cNvSpPr>
            <a:spLocks/>
          </p:cNvSpPr>
          <p:nvPr/>
        </p:nvSpPr>
        <p:spPr bwMode="auto">
          <a:xfrm>
            <a:off x="3503614" y="2565401"/>
            <a:ext cx="6624637" cy="1008063"/>
          </a:xfrm>
          <a:custGeom>
            <a:avLst/>
            <a:gdLst>
              <a:gd name="T0" fmla="*/ 0 w 4173"/>
              <a:gd name="T1" fmla="*/ 2147483647 h 1270"/>
              <a:gd name="T2" fmla="*/ 2147483647 w 4173"/>
              <a:gd name="T3" fmla="*/ 2147483647 h 1270"/>
              <a:gd name="T4" fmla="*/ 2147483647 w 4173"/>
              <a:gd name="T5" fmla="*/ 2147483647 h 1270"/>
              <a:gd name="T6" fmla="*/ 2147483647 w 4173"/>
              <a:gd name="T7" fmla="*/ 2147483647 h 1270"/>
              <a:gd name="T8" fmla="*/ 2147483647 w 4173"/>
              <a:gd name="T9" fmla="*/ 2147483647 h 1270"/>
              <a:gd name="T10" fmla="*/ 2147483647 w 4173"/>
              <a:gd name="T11" fmla="*/ 2147483647 h 1270"/>
              <a:gd name="T12" fmla="*/ 2147483647 w 4173"/>
              <a:gd name="T13" fmla="*/ 2147483647 h 1270"/>
              <a:gd name="T14" fmla="*/ 2147483647 w 4173"/>
              <a:gd name="T15" fmla="*/ 2147483647 h 1270"/>
              <a:gd name="T16" fmla="*/ 2147483647 w 4173"/>
              <a:gd name="T17" fmla="*/ 0 h 1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73"/>
              <a:gd name="T28" fmla="*/ 0 h 1270"/>
              <a:gd name="T29" fmla="*/ 4173 w 4173"/>
              <a:gd name="T30" fmla="*/ 1270 h 1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73" h="1270">
                <a:moveTo>
                  <a:pt x="0" y="1179"/>
                </a:moveTo>
                <a:cubicBezTo>
                  <a:pt x="121" y="1224"/>
                  <a:pt x="242" y="1270"/>
                  <a:pt x="363" y="1225"/>
                </a:cubicBezTo>
                <a:cubicBezTo>
                  <a:pt x="484" y="1180"/>
                  <a:pt x="605" y="975"/>
                  <a:pt x="726" y="907"/>
                </a:cubicBezTo>
                <a:cubicBezTo>
                  <a:pt x="847" y="839"/>
                  <a:pt x="953" y="778"/>
                  <a:pt x="1089" y="816"/>
                </a:cubicBezTo>
                <a:cubicBezTo>
                  <a:pt x="1225" y="854"/>
                  <a:pt x="1406" y="1225"/>
                  <a:pt x="1542" y="1134"/>
                </a:cubicBezTo>
                <a:cubicBezTo>
                  <a:pt x="1678" y="1043"/>
                  <a:pt x="1807" y="438"/>
                  <a:pt x="1905" y="272"/>
                </a:cubicBezTo>
                <a:cubicBezTo>
                  <a:pt x="2003" y="106"/>
                  <a:pt x="1996" y="53"/>
                  <a:pt x="2132" y="136"/>
                </a:cubicBezTo>
                <a:cubicBezTo>
                  <a:pt x="2268" y="219"/>
                  <a:pt x="2382" y="794"/>
                  <a:pt x="2722" y="771"/>
                </a:cubicBezTo>
                <a:cubicBezTo>
                  <a:pt x="3062" y="748"/>
                  <a:pt x="3931" y="128"/>
                  <a:pt x="4173" y="0"/>
                </a:cubicBezTo>
              </a:path>
            </a:pathLst>
          </a:custGeom>
          <a:noFill/>
          <a:ln w="9525">
            <a:solidFill>
              <a:srgbClr val="F7240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3" name="Text Box 11"/>
          <p:cNvSpPr txBox="1">
            <a:spLocks noChangeArrowheads="1"/>
          </p:cNvSpPr>
          <p:nvPr/>
        </p:nvSpPr>
        <p:spPr bwMode="auto">
          <a:xfrm>
            <a:off x="9336088" y="155733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非平行</a:t>
            </a:r>
          </a:p>
        </p:txBody>
      </p:sp>
      <p:sp>
        <p:nvSpPr>
          <p:cNvPr id="12" name="文本框 11"/>
          <p:cNvSpPr txBox="1"/>
          <p:nvPr/>
        </p:nvSpPr>
        <p:spPr>
          <a:xfrm>
            <a:off x="888956" y="390526"/>
            <a:ext cx="1762760" cy="374650"/>
          </a:xfrm>
          <a:prstGeom prst="rect">
            <a:avLst/>
          </a:prstGeom>
          <a:noFill/>
        </p:spPr>
        <p:txBody>
          <a:bodyPr wrap="none" rtlCol="0" anchor="t">
            <a:spAutoFit/>
          </a:bodyPr>
          <a:lstStyle/>
          <a:p>
            <a:r>
              <a:rPr lang="zh-CN" altLang="en-US" b="1" dirty="0">
                <a:solidFill>
                  <a:srgbClr val="3907F1"/>
                </a:solidFill>
                <a:sym typeface="+mn-ea"/>
              </a:rPr>
              <a:t>非紧下界记号</a:t>
            </a:r>
            <a:r>
              <a:rPr lang="zh-CN" altLang="en-US" b="1" i="1" dirty="0">
                <a:solidFill>
                  <a:srgbClr val="3907F1"/>
                </a:solidFill>
                <a:sym typeface="Symbol" pitchFamily="18" charset="2"/>
              </a:rPr>
              <a:t></a:t>
            </a:r>
            <a:r>
              <a:rPr lang="zh-CN" altLang="en-US" dirty="0">
                <a:sym typeface="+mn-ea"/>
              </a:rPr>
              <a:t> </a:t>
            </a:r>
            <a:endParaRPr lang="zh-CN" altLang="en-US" dirty="0"/>
          </a:p>
        </p:txBody>
      </p:sp>
    </p:spTree>
    <p:extLst>
      <p:ext uri="{BB962C8B-B14F-4D97-AF65-F5344CB8AC3E}">
        <p14:creationId xmlns:p14="http://schemas.microsoft.com/office/powerpoint/2010/main" val="3461997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Line 4"/>
          <p:cNvSpPr/>
          <p:nvPr/>
        </p:nvSpPr>
        <p:spPr>
          <a:xfrm>
            <a:off x="2135188" y="5330508"/>
            <a:ext cx="8532812"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6083" name="Line 5"/>
          <p:cNvSpPr/>
          <p:nvPr/>
        </p:nvSpPr>
        <p:spPr>
          <a:xfrm flipV="1">
            <a:off x="3216275" y="290195"/>
            <a:ext cx="0" cy="5040313"/>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6084" name="Freeform 7"/>
          <p:cNvSpPr/>
          <p:nvPr/>
        </p:nvSpPr>
        <p:spPr>
          <a:xfrm>
            <a:off x="3216275" y="745808"/>
            <a:ext cx="7056438" cy="2868612"/>
          </a:xfrm>
          <a:custGeom>
            <a:avLst/>
            <a:gdLst>
              <a:gd name="txL" fmla="*/ 0 w 2585"/>
              <a:gd name="txT" fmla="*/ 0 h 1807"/>
              <a:gd name="txR" fmla="*/ 2585 w 2585"/>
              <a:gd name="txB" fmla="*/ 1807 h 1807"/>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585" h="1807">
                <a:moveTo>
                  <a:pt x="0" y="1073"/>
                </a:moveTo>
                <a:cubicBezTo>
                  <a:pt x="189" y="536"/>
                  <a:pt x="378" y="0"/>
                  <a:pt x="453" y="76"/>
                </a:cubicBezTo>
                <a:cubicBezTo>
                  <a:pt x="528" y="152"/>
                  <a:pt x="408" y="1467"/>
                  <a:pt x="453" y="1527"/>
                </a:cubicBezTo>
                <a:cubicBezTo>
                  <a:pt x="498" y="1587"/>
                  <a:pt x="672" y="400"/>
                  <a:pt x="725" y="438"/>
                </a:cubicBezTo>
                <a:cubicBezTo>
                  <a:pt x="778" y="476"/>
                  <a:pt x="733" y="1701"/>
                  <a:pt x="771" y="1754"/>
                </a:cubicBezTo>
                <a:cubicBezTo>
                  <a:pt x="809" y="1807"/>
                  <a:pt x="884" y="817"/>
                  <a:pt x="952" y="756"/>
                </a:cubicBezTo>
                <a:cubicBezTo>
                  <a:pt x="1020" y="695"/>
                  <a:pt x="1103" y="1391"/>
                  <a:pt x="1179" y="1391"/>
                </a:cubicBezTo>
                <a:cubicBezTo>
                  <a:pt x="1255" y="1391"/>
                  <a:pt x="1330" y="756"/>
                  <a:pt x="1406" y="756"/>
                </a:cubicBezTo>
                <a:cubicBezTo>
                  <a:pt x="1482" y="756"/>
                  <a:pt x="1542" y="1391"/>
                  <a:pt x="1633" y="1391"/>
                </a:cubicBezTo>
                <a:cubicBezTo>
                  <a:pt x="1724" y="1391"/>
                  <a:pt x="1844" y="756"/>
                  <a:pt x="1950" y="756"/>
                </a:cubicBezTo>
                <a:cubicBezTo>
                  <a:pt x="2056" y="756"/>
                  <a:pt x="2162" y="1391"/>
                  <a:pt x="2268" y="1391"/>
                </a:cubicBezTo>
                <a:cubicBezTo>
                  <a:pt x="2374" y="1391"/>
                  <a:pt x="2532" y="862"/>
                  <a:pt x="2585" y="756"/>
                </a:cubicBezTo>
              </a:path>
            </a:pathLst>
          </a:custGeom>
          <a:noFill/>
          <a:ln w="9525" cap="flat" cmpd="sng">
            <a:solidFill>
              <a:schemeClr val="tx1"/>
            </a:solidFill>
            <a:prstDash val="solid"/>
            <a:round/>
            <a:headEnd type="none" w="med" len="med"/>
            <a:tailEnd type="none" w="med" len="med"/>
          </a:ln>
        </p:spPr>
        <p:txBody>
          <a:bodyPr wrap="none"/>
          <a:lstStyle/>
          <a:p>
            <a:pPr lvl="0" eaLnBrk="1" hangingPunct="1"/>
            <a:endParaRPr lang="zh-CN" altLang="en-US" dirty="0">
              <a:latin typeface="Arial" pitchFamily="34" charset="0"/>
              <a:ea typeface="宋体" pitchFamily="2" charset="-122"/>
            </a:endParaRPr>
          </a:p>
        </p:txBody>
      </p:sp>
      <p:sp>
        <p:nvSpPr>
          <p:cNvPr id="46085" name="Text Box 9"/>
          <p:cNvSpPr txBox="1"/>
          <p:nvPr/>
        </p:nvSpPr>
        <p:spPr>
          <a:xfrm>
            <a:off x="7824788" y="4249420"/>
            <a:ext cx="649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h</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46086" name="Text Box 10"/>
          <p:cNvSpPr txBox="1"/>
          <p:nvPr/>
        </p:nvSpPr>
        <p:spPr>
          <a:xfrm>
            <a:off x="10018713" y="2306320"/>
            <a:ext cx="649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f</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46087" name="Line 11"/>
          <p:cNvSpPr/>
          <p:nvPr/>
        </p:nvSpPr>
        <p:spPr>
          <a:xfrm>
            <a:off x="3216275" y="4609783"/>
            <a:ext cx="6480175" cy="0"/>
          </a:xfrm>
          <a:prstGeom prst="line">
            <a:avLst/>
          </a:prstGeom>
          <a:ln w="28575" cap="flat" cmpd="sng">
            <a:solidFill>
              <a:srgbClr val="3907F1"/>
            </a:solidFill>
            <a:prstDash val="solid"/>
            <a:headEnd type="none" w="med" len="med"/>
            <a:tailEnd type="none" w="med" len="med"/>
          </a:ln>
        </p:spPr>
        <p:txBody>
          <a:bodyPr/>
          <a:lstStyle/>
          <a:p>
            <a:endParaRPr lang="zh-CN" altLang="en-US"/>
          </a:p>
        </p:txBody>
      </p:sp>
      <p:sp>
        <p:nvSpPr>
          <p:cNvPr id="46088" name="Line 12"/>
          <p:cNvSpPr/>
          <p:nvPr/>
        </p:nvSpPr>
        <p:spPr>
          <a:xfrm>
            <a:off x="3216275" y="2954020"/>
            <a:ext cx="7451725" cy="0"/>
          </a:xfrm>
          <a:prstGeom prst="line">
            <a:avLst/>
          </a:prstGeom>
          <a:ln w="28575" cap="flat" cmpd="sng">
            <a:solidFill>
              <a:srgbClr val="3907F1"/>
            </a:solidFill>
            <a:prstDash val="lgDash"/>
            <a:headEnd type="none" w="med" len="med"/>
            <a:tailEnd type="none" w="med" len="med"/>
          </a:ln>
        </p:spPr>
        <p:txBody>
          <a:bodyPr/>
          <a:lstStyle/>
          <a:p>
            <a:endParaRPr lang="zh-CN" altLang="en-US"/>
          </a:p>
        </p:txBody>
      </p:sp>
      <p:sp>
        <p:nvSpPr>
          <p:cNvPr id="46089" name="Line 13"/>
          <p:cNvSpPr/>
          <p:nvPr/>
        </p:nvSpPr>
        <p:spPr>
          <a:xfrm>
            <a:off x="3216275" y="1945958"/>
            <a:ext cx="7451725" cy="0"/>
          </a:xfrm>
          <a:prstGeom prst="line">
            <a:avLst/>
          </a:prstGeom>
          <a:ln w="28575" cap="flat" cmpd="sng">
            <a:solidFill>
              <a:srgbClr val="3907F1"/>
            </a:solidFill>
            <a:prstDash val="lgDash"/>
            <a:headEnd type="none" w="med" len="med"/>
            <a:tailEnd type="none" w="med" len="med"/>
          </a:ln>
        </p:spPr>
        <p:txBody>
          <a:bodyPr/>
          <a:lstStyle/>
          <a:p>
            <a:endParaRPr lang="zh-CN" altLang="en-US"/>
          </a:p>
        </p:txBody>
      </p:sp>
      <p:sp>
        <p:nvSpPr>
          <p:cNvPr id="46090" name="Line 14"/>
          <p:cNvSpPr/>
          <p:nvPr/>
        </p:nvSpPr>
        <p:spPr>
          <a:xfrm>
            <a:off x="5519738" y="2954020"/>
            <a:ext cx="0" cy="2376488"/>
          </a:xfrm>
          <a:prstGeom prst="line">
            <a:avLst/>
          </a:prstGeom>
          <a:ln w="9525" cap="flat" cmpd="sng">
            <a:solidFill>
              <a:schemeClr val="tx1"/>
            </a:solidFill>
            <a:prstDash val="dash"/>
            <a:headEnd type="none" w="med" len="med"/>
            <a:tailEnd type="none" w="med" len="med"/>
          </a:ln>
        </p:spPr>
        <p:txBody>
          <a:bodyPr/>
          <a:lstStyle/>
          <a:p>
            <a:endParaRPr lang="zh-CN" altLang="en-US"/>
          </a:p>
        </p:txBody>
      </p:sp>
      <p:sp>
        <p:nvSpPr>
          <p:cNvPr id="46091" name="Rectangle 15"/>
          <p:cNvSpPr/>
          <p:nvPr/>
        </p:nvSpPr>
        <p:spPr>
          <a:xfrm>
            <a:off x="5303838" y="5401945"/>
            <a:ext cx="392430" cy="365760"/>
          </a:xfrm>
          <a:prstGeom prst="rect">
            <a:avLst/>
          </a:prstGeom>
          <a:noFill/>
          <a:ln w="9525">
            <a:noFill/>
            <a:miter/>
          </a:ln>
        </p:spPr>
        <p:txBody>
          <a:bodyPr wrap="none">
            <a:spAutoFit/>
          </a:bodyPr>
          <a:lstStyle/>
          <a:p>
            <a:pPr lvl="0" eaLnBrk="1" hangingPunct="1"/>
            <a:r>
              <a:rPr lang="en-US" altLang="zh-CN" i="1" dirty="0">
                <a:latin typeface="Arial" pitchFamily="34" charset="0"/>
                <a:ea typeface="宋体" pitchFamily="2" charset="-122"/>
              </a:rPr>
              <a:t>n</a:t>
            </a:r>
            <a:r>
              <a:rPr lang="en-US" altLang="zh-CN" baseline="-25000" dirty="0">
                <a:latin typeface="Arial" pitchFamily="34" charset="0"/>
                <a:ea typeface="宋体" pitchFamily="2" charset="-122"/>
              </a:rPr>
              <a:t>0</a:t>
            </a:r>
          </a:p>
        </p:txBody>
      </p:sp>
      <p:sp>
        <p:nvSpPr>
          <p:cNvPr id="46092" name="Text Box 16"/>
          <p:cNvSpPr txBox="1"/>
          <p:nvPr/>
        </p:nvSpPr>
        <p:spPr>
          <a:xfrm>
            <a:off x="6959600" y="3025458"/>
            <a:ext cx="786130" cy="365760"/>
          </a:xfrm>
          <a:prstGeom prst="rect">
            <a:avLst/>
          </a:prstGeom>
          <a:noFill/>
          <a:ln w="9525">
            <a:noFill/>
            <a:miter/>
          </a:ln>
        </p:spPr>
        <p:txBody>
          <a:bodyPr wrap="none">
            <a:spAutoFit/>
          </a:bodyPr>
          <a:lstStyle/>
          <a:p>
            <a:pPr lvl="0" eaLnBrk="1" hangingPunct="1"/>
            <a:r>
              <a:rPr lang="en-US" altLang="zh-CN" dirty="0">
                <a:solidFill>
                  <a:srgbClr val="5629F9"/>
                </a:solidFill>
                <a:latin typeface="Arial" pitchFamily="34" charset="0"/>
                <a:ea typeface="宋体" pitchFamily="2" charset="-122"/>
              </a:rPr>
              <a:t>c</a:t>
            </a:r>
            <a:r>
              <a:rPr lang="en-US" altLang="zh-CN" baseline="-25000" dirty="0">
                <a:solidFill>
                  <a:srgbClr val="5629F9"/>
                </a:solidFill>
                <a:latin typeface="Arial" pitchFamily="34" charset="0"/>
                <a:ea typeface="宋体" pitchFamily="2" charset="-122"/>
              </a:rPr>
              <a:t>1</a:t>
            </a:r>
            <a:r>
              <a:rPr lang="en-US" altLang="zh-CN" i="1" dirty="0">
                <a:solidFill>
                  <a:srgbClr val="5629F9"/>
                </a:solidFill>
                <a:latin typeface="Arial" pitchFamily="34" charset="0"/>
                <a:ea typeface="宋体" pitchFamily="2" charset="-122"/>
              </a:rPr>
              <a:t>h(n</a:t>
            </a:r>
            <a:r>
              <a:rPr lang="en-US" altLang="zh-CN" dirty="0">
                <a:solidFill>
                  <a:srgbClr val="5629F9"/>
                </a:solidFill>
                <a:latin typeface="Arial" pitchFamily="34" charset="0"/>
                <a:ea typeface="宋体" pitchFamily="2" charset="-122"/>
              </a:rPr>
              <a:t>)</a:t>
            </a:r>
          </a:p>
        </p:txBody>
      </p:sp>
      <p:sp>
        <p:nvSpPr>
          <p:cNvPr id="46093" name="Text Box 17"/>
          <p:cNvSpPr txBox="1"/>
          <p:nvPr/>
        </p:nvSpPr>
        <p:spPr>
          <a:xfrm>
            <a:off x="7391400" y="1514158"/>
            <a:ext cx="786130" cy="365760"/>
          </a:xfrm>
          <a:prstGeom prst="rect">
            <a:avLst/>
          </a:prstGeom>
          <a:noFill/>
          <a:ln w="9525">
            <a:noFill/>
            <a:miter/>
          </a:ln>
        </p:spPr>
        <p:txBody>
          <a:bodyPr wrap="none">
            <a:spAutoFit/>
          </a:bodyPr>
          <a:lstStyle/>
          <a:p>
            <a:pPr lvl="0" eaLnBrk="1" hangingPunct="1"/>
            <a:r>
              <a:rPr lang="en-US" altLang="zh-CN" i="1" dirty="0">
                <a:solidFill>
                  <a:srgbClr val="5629F9"/>
                </a:solidFill>
                <a:latin typeface="Arial" pitchFamily="34" charset="0"/>
                <a:ea typeface="宋体" pitchFamily="2" charset="-122"/>
              </a:rPr>
              <a:t>c</a:t>
            </a:r>
            <a:r>
              <a:rPr lang="en-US" altLang="zh-CN" baseline="-25000" dirty="0">
                <a:solidFill>
                  <a:srgbClr val="5629F9"/>
                </a:solidFill>
                <a:latin typeface="Arial" pitchFamily="34" charset="0"/>
                <a:ea typeface="宋体" pitchFamily="2" charset="-122"/>
              </a:rPr>
              <a:t>2</a:t>
            </a:r>
            <a:r>
              <a:rPr lang="en-US" altLang="zh-CN" i="1" dirty="0">
                <a:solidFill>
                  <a:srgbClr val="5629F9"/>
                </a:solidFill>
                <a:latin typeface="Arial" pitchFamily="34" charset="0"/>
                <a:ea typeface="宋体" pitchFamily="2" charset="-122"/>
              </a:rPr>
              <a:t>h</a:t>
            </a:r>
            <a:r>
              <a:rPr lang="en-US" altLang="zh-CN" dirty="0">
                <a:solidFill>
                  <a:srgbClr val="5629F9"/>
                </a:solidFill>
                <a:latin typeface="Arial" pitchFamily="34" charset="0"/>
                <a:ea typeface="宋体" pitchFamily="2" charset="-122"/>
              </a:rPr>
              <a:t>(</a:t>
            </a:r>
            <a:r>
              <a:rPr lang="en-US" altLang="zh-CN" i="1" dirty="0">
                <a:solidFill>
                  <a:srgbClr val="5629F9"/>
                </a:solidFill>
                <a:latin typeface="Arial" pitchFamily="34" charset="0"/>
                <a:ea typeface="宋体" pitchFamily="2" charset="-122"/>
              </a:rPr>
              <a:t>n</a:t>
            </a:r>
            <a:r>
              <a:rPr lang="en-US" altLang="zh-CN" dirty="0">
                <a:solidFill>
                  <a:srgbClr val="5629F9"/>
                </a:solidFill>
                <a:latin typeface="Arial" pitchFamily="34" charset="0"/>
                <a:ea typeface="宋体" pitchFamily="2" charset="-122"/>
              </a:rPr>
              <a:t>)</a:t>
            </a:r>
          </a:p>
        </p:txBody>
      </p:sp>
      <p:sp>
        <p:nvSpPr>
          <p:cNvPr id="2" name="文本框 1"/>
          <p:cNvSpPr txBox="1"/>
          <p:nvPr/>
        </p:nvSpPr>
        <p:spPr>
          <a:xfrm>
            <a:off x="5520055" y="217170"/>
            <a:ext cx="1724025" cy="368935"/>
          </a:xfrm>
          <a:prstGeom prst="rect">
            <a:avLst/>
          </a:prstGeom>
          <a:noFill/>
        </p:spPr>
        <p:txBody>
          <a:bodyPr wrap="none" rtlCol="0" anchor="t">
            <a:spAutoFit/>
          </a:bodyPr>
          <a:lstStyle/>
          <a:p>
            <a:r>
              <a:rPr lang="zh-CN" altLang="en-US" b="1" dirty="0">
                <a:solidFill>
                  <a:srgbClr val="3907F1"/>
                </a:solidFill>
                <a:sym typeface="+mn-ea"/>
              </a:rPr>
              <a:t>紧渐近界记号</a:t>
            </a:r>
            <a:r>
              <a:rPr lang="zh-CN" altLang="en-US" b="1" dirty="0">
                <a:solidFill>
                  <a:srgbClr val="3907F1"/>
                </a:solidFill>
                <a:sym typeface="Symbol" pitchFamily="18" charset="2"/>
              </a:rPr>
              <a:t></a:t>
            </a:r>
            <a:endParaRPr lang="zh-CN" altLang="en-US"/>
          </a:p>
        </p:txBody>
      </p:sp>
      <p:pic>
        <p:nvPicPr>
          <p:cNvPr id="3" name="图片 2" descr="57dafe503274279d5d2f28429199a69fee084b3d64fb-wzkPf0_fw658"/>
          <p:cNvPicPr>
            <a:picLocks noChangeAspect="1"/>
          </p:cNvPicPr>
          <p:nvPr/>
        </p:nvPicPr>
        <p:blipFill>
          <a:blip r:embed="rId2"/>
          <a:srcRect l="-838" t="81160" r="838" b="-74"/>
          <a:stretch>
            <a:fillRect/>
          </a:stretch>
        </p:blipFill>
        <p:spPr>
          <a:xfrm>
            <a:off x="-147320" y="5862955"/>
            <a:ext cx="12345035" cy="10464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sp>
        <p:nvSpPr>
          <p:cNvPr id="49155" name="Text Box 3"/>
          <p:cNvSpPr txBox="1"/>
          <p:nvPr/>
        </p:nvSpPr>
        <p:spPr>
          <a:xfrm>
            <a:off x="1905000" y="609600"/>
            <a:ext cx="8382000" cy="701040"/>
          </a:xfrm>
          <a:prstGeom prst="rect">
            <a:avLst/>
          </a:prstGeom>
          <a:noFill/>
          <a:ln w="9525">
            <a:noFill/>
            <a:miter/>
          </a:ln>
        </p:spPr>
        <p:txBody>
          <a:bodyPr>
            <a:spAutoFit/>
          </a:bodyPr>
          <a:lstStyle/>
          <a:p>
            <a:pPr marL="292100" lvl="0" indent="-292100" eaLnBrk="1" hangingPunct="1"/>
            <a:r>
              <a:rPr lang="en-US" altLang="zh-CN" b="1" dirty="0">
                <a:latin typeface="Arial" pitchFamily="34" charset="0"/>
                <a:ea typeface="宋体" pitchFamily="2" charset="-122"/>
              </a:rPr>
              <a:t>【Definition】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 </a:t>
            </a:r>
            <a:r>
              <a:rPr lang="en-US" altLang="zh-CN" sz="2000" b="1" i="1" dirty="0">
                <a:solidFill>
                  <a:schemeClr val="hlink"/>
                </a:solidFill>
                <a:latin typeface="Times New Roman" pitchFamily="18" charset="0"/>
                <a:ea typeface="宋体" pitchFamily="2" charset="-122"/>
              </a:rPr>
              <a:t>f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if there are positive constants </a:t>
            </a:r>
            <a:r>
              <a:rPr lang="en-US" altLang="zh-CN" sz="2000" b="1" i="1" dirty="0">
                <a:latin typeface="Times New Roman" pitchFamily="18" charset="0"/>
                <a:ea typeface="宋体" pitchFamily="2" charset="-122"/>
              </a:rPr>
              <a:t>c</a:t>
            </a:r>
            <a:r>
              <a:rPr lang="en-US" altLang="zh-CN" sz="2000" b="1" dirty="0">
                <a:latin typeface="Arial" pitchFamily="34" charset="0"/>
                <a:ea typeface="宋体" pitchFamily="2" charset="-122"/>
              </a:rPr>
              <a:t> and </a:t>
            </a:r>
            <a:r>
              <a:rPr lang="en-US" altLang="zh-CN" sz="2000" b="1" i="1" dirty="0">
                <a:latin typeface="Times New Roman" pitchFamily="18" charset="0"/>
                <a:ea typeface="宋体" pitchFamily="2" charset="-122"/>
              </a:rPr>
              <a:t>n</a:t>
            </a:r>
            <a:r>
              <a:rPr lang="en-US" altLang="zh-CN" sz="2000" b="1" baseline="-25000" dirty="0">
                <a:latin typeface="Times New Roman" pitchFamily="18" charset="0"/>
                <a:ea typeface="宋体" pitchFamily="2" charset="-122"/>
              </a:rPr>
              <a:t>0</a:t>
            </a:r>
            <a:r>
              <a:rPr lang="en-US" altLang="zh-CN" sz="2000" b="1" dirty="0">
                <a:latin typeface="Arial" pitchFamily="34" charset="0"/>
                <a:ea typeface="宋体" pitchFamily="2" charset="-122"/>
              </a:rPr>
              <a:t> such that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 </a:t>
            </a:r>
            <a:r>
              <a:rPr lang="en-US" altLang="zh-CN" sz="2000" b="1" i="1" dirty="0">
                <a:latin typeface="Times New Roman" pitchFamily="18" charset="0"/>
                <a:ea typeface="宋体" pitchFamily="2" charset="-122"/>
              </a:rPr>
              <a:t>c f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a:t>
            </a:r>
            <a:r>
              <a:rPr lang="en-US" altLang="zh-CN" sz="2000" b="1" dirty="0">
                <a:latin typeface="Arial" pitchFamily="34" charset="0"/>
                <a:ea typeface="宋体" pitchFamily="2" charset="-122"/>
              </a:rPr>
              <a:t> for all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sym typeface="Symbol" pitchFamily="18" charset="2"/>
              </a:rPr>
              <a:t> </a:t>
            </a:r>
            <a:r>
              <a:rPr lang="en-US" altLang="zh-CN" sz="2000" b="1" i="1" dirty="0">
                <a:latin typeface="Times New Roman" pitchFamily="18" charset="0"/>
                <a:ea typeface="宋体" pitchFamily="2" charset="-122"/>
              </a:rPr>
              <a:t>n</a:t>
            </a:r>
            <a:r>
              <a:rPr lang="en-US" altLang="zh-CN" sz="2000" b="1" baseline="-25000" dirty="0">
                <a:latin typeface="Times New Roman" pitchFamily="18" charset="0"/>
                <a:ea typeface="宋体" pitchFamily="2" charset="-122"/>
              </a:rPr>
              <a:t>0</a:t>
            </a:r>
            <a:r>
              <a:rPr lang="en-US" altLang="zh-CN" sz="2000" b="1" dirty="0">
                <a:latin typeface="Times New Roman" pitchFamily="18" charset="0"/>
                <a:ea typeface="宋体" pitchFamily="2" charset="-122"/>
              </a:rPr>
              <a:t>.</a:t>
            </a:r>
            <a:endParaRPr lang="en-US" altLang="zh-CN" sz="2000" b="1" dirty="0">
              <a:latin typeface="Arial" pitchFamily="34" charset="0"/>
              <a:ea typeface="宋体" pitchFamily="2" charset="-122"/>
            </a:endParaRPr>
          </a:p>
        </p:txBody>
      </p:sp>
      <p:sp>
        <p:nvSpPr>
          <p:cNvPr id="49156" name="Text Box 4"/>
          <p:cNvSpPr txBox="1"/>
          <p:nvPr/>
        </p:nvSpPr>
        <p:spPr>
          <a:xfrm>
            <a:off x="1905000" y="1487488"/>
            <a:ext cx="8382000" cy="704215"/>
          </a:xfrm>
          <a:prstGeom prst="rect">
            <a:avLst/>
          </a:prstGeom>
          <a:noFill/>
          <a:ln w="9525">
            <a:noFill/>
            <a:miter/>
          </a:ln>
        </p:spPr>
        <p:txBody>
          <a:bodyPr>
            <a:spAutoFit/>
          </a:bodyPr>
          <a:lstStyle/>
          <a:p>
            <a:pPr marL="292100" lvl="0" indent="-292100" eaLnBrk="1" hangingPunct="1"/>
            <a:r>
              <a:rPr lang="en-US" altLang="zh-CN" b="1" dirty="0">
                <a:latin typeface="Arial" pitchFamily="34" charset="0"/>
                <a:ea typeface="宋体" pitchFamily="2" charset="-122"/>
              </a:rPr>
              <a:t>【Definition】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dirty="0">
                <a:solidFill>
                  <a:schemeClr val="hlink"/>
                </a:solidFill>
                <a:latin typeface="Times New Roman" pitchFamily="18" charset="0"/>
                <a:ea typeface="宋体" pitchFamily="2" charset="-122"/>
                <a:sym typeface="Symbol" pitchFamily="18" charset="2"/>
              </a:rPr>
              <a:t></a:t>
            </a:r>
            <a:r>
              <a:rPr lang="en-US" altLang="zh-CN" sz="2000" b="1" dirty="0">
                <a:solidFill>
                  <a:schemeClr val="hlink"/>
                </a:solidFill>
                <a:latin typeface="Times New Roman" pitchFamily="18" charset="0"/>
                <a:ea typeface="宋体" pitchFamily="2" charset="-122"/>
              </a:rPr>
              <a:t>( </a:t>
            </a:r>
            <a:r>
              <a:rPr lang="en-US" altLang="zh-CN" sz="2000" b="1" i="1" dirty="0">
                <a:solidFill>
                  <a:schemeClr val="hlink"/>
                </a:solidFill>
                <a:latin typeface="Times New Roman" pitchFamily="18" charset="0"/>
                <a:ea typeface="宋体" pitchFamily="2" charset="-122"/>
              </a:rPr>
              <a:t>g</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if there are positive constants </a:t>
            </a:r>
            <a:r>
              <a:rPr lang="en-US" altLang="zh-CN" sz="2000" b="1" i="1" dirty="0">
                <a:latin typeface="Times New Roman" pitchFamily="18" charset="0"/>
                <a:ea typeface="宋体" pitchFamily="2" charset="-122"/>
              </a:rPr>
              <a:t>c</a:t>
            </a:r>
            <a:r>
              <a:rPr lang="en-US" altLang="zh-CN" sz="2000" b="1" dirty="0">
                <a:latin typeface="Arial" pitchFamily="34" charset="0"/>
                <a:ea typeface="宋体" pitchFamily="2" charset="-122"/>
              </a:rPr>
              <a:t> and </a:t>
            </a:r>
            <a:r>
              <a:rPr lang="en-US" altLang="zh-CN" sz="2000" b="1" i="1" dirty="0">
                <a:latin typeface="Times New Roman" pitchFamily="18" charset="0"/>
                <a:ea typeface="宋体" pitchFamily="2" charset="-122"/>
              </a:rPr>
              <a:t>n</a:t>
            </a:r>
            <a:r>
              <a:rPr lang="en-US" altLang="zh-CN" sz="2000" b="1" baseline="-25000" dirty="0">
                <a:latin typeface="Times New Roman" pitchFamily="18" charset="0"/>
                <a:ea typeface="宋体" pitchFamily="2" charset="-122"/>
              </a:rPr>
              <a:t>0</a:t>
            </a:r>
            <a:r>
              <a:rPr lang="en-US" altLang="zh-CN" sz="2000" b="1" dirty="0">
                <a:latin typeface="Arial" pitchFamily="34" charset="0"/>
                <a:ea typeface="宋体" pitchFamily="2" charset="-122"/>
              </a:rPr>
              <a:t> such that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 </a:t>
            </a:r>
            <a:r>
              <a:rPr lang="en-US" altLang="zh-CN" sz="2000" b="1" i="1" dirty="0">
                <a:latin typeface="Times New Roman" pitchFamily="18" charset="0"/>
                <a:ea typeface="宋体" pitchFamily="2" charset="-122"/>
              </a:rPr>
              <a:t>c g</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a:t>
            </a:r>
            <a:r>
              <a:rPr lang="en-US" altLang="zh-CN" sz="2000" b="1" dirty="0">
                <a:latin typeface="Arial" pitchFamily="34" charset="0"/>
                <a:ea typeface="宋体" pitchFamily="2" charset="-122"/>
              </a:rPr>
              <a:t> for all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sym typeface="Symbol" pitchFamily="18" charset="2"/>
              </a:rPr>
              <a:t> </a:t>
            </a:r>
            <a:r>
              <a:rPr lang="en-US" altLang="zh-CN" sz="2000" b="1" i="1" dirty="0">
                <a:latin typeface="Times New Roman" pitchFamily="18" charset="0"/>
                <a:ea typeface="宋体" pitchFamily="2" charset="-122"/>
              </a:rPr>
              <a:t>n</a:t>
            </a:r>
            <a:r>
              <a:rPr lang="en-US" altLang="zh-CN" sz="2000" b="1" baseline="-25000" dirty="0">
                <a:latin typeface="Times New Roman" pitchFamily="18" charset="0"/>
                <a:ea typeface="宋体" pitchFamily="2" charset="-122"/>
              </a:rPr>
              <a:t>0</a:t>
            </a:r>
            <a:r>
              <a:rPr lang="en-US" altLang="zh-CN" sz="2000" b="1" dirty="0">
                <a:latin typeface="Times New Roman" pitchFamily="18" charset="0"/>
                <a:ea typeface="宋体" pitchFamily="2" charset="-122"/>
              </a:rPr>
              <a:t>.</a:t>
            </a:r>
            <a:endParaRPr lang="en-US" altLang="zh-CN" sz="2000" b="1" dirty="0">
              <a:latin typeface="Arial" pitchFamily="34" charset="0"/>
              <a:ea typeface="宋体" pitchFamily="2" charset="-122"/>
            </a:endParaRPr>
          </a:p>
        </p:txBody>
      </p:sp>
      <p:sp>
        <p:nvSpPr>
          <p:cNvPr id="49157" name="Text Box 5"/>
          <p:cNvSpPr txBox="1"/>
          <p:nvPr/>
        </p:nvSpPr>
        <p:spPr>
          <a:xfrm>
            <a:off x="1905000" y="2365375"/>
            <a:ext cx="8382000" cy="704215"/>
          </a:xfrm>
          <a:prstGeom prst="rect">
            <a:avLst/>
          </a:prstGeom>
          <a:noFill/>
          <a:ln w="9525">
            <a:noFill/>
            <a:miter/>
          </a:ln>
        </p:spPr>
        <p:txBody>
          <a:bodyPr>
            <a:spAutoFit/>
          </a:bodyPr>
          <a:lstStyle/>
          <a:p>
            <a:pPr marL="292100" lvl="0" indent="-292100" eaLnBrk="1" hangingPunct="1"/>
            <a:r>
              <a:rPr lang="en-US" altLang="zh-CN" b="1" dirty="0">
                <a:latin typeface="Arial" pitchFamily="34" charset="0"/>
                <a:ea typeface="宋体" pitchFamily="2" charset="-122"/>
              </a:rPr>
              <a:t>【Definition】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dirty="0">
                <a:solidFill>
                  <a:schemeClr val="hlink"/>
                </a:solidFill>
                <a:latin typeface="Times New Roman" pitchFamily="18" charset="0"/>
                <a:ea typeface="宋体" pitchFamily="2" charset="-122"/>
                <a:sym typeface="Symbol" pitchFamily="18" charset="2"/>
              </a:rPr>
              <a:t></a:t>
            </a:r>
            <a:r>
              <a:rPr lang="en-US" altLang="zh-CN" sz="2000" b="1" dirty="0">
                <a:solidFill>
                  <a:schemeClr val="hlink"/>
                </a:solidFill>
                <a:latin typeface="Times New Roman" pitchFamily="18" charset="0"/>
                <a:ea typeface="宋体" pitchFamily="2" charset="-122"/>
              </a:rPr>
              <a:t>( </a:t>
            </a:r>
            <a:r>
              <a:rPr lang="en-US" altLang="zh-CN" sz="2000" b="1" i="1" dirty="0">
                <a:solidFill>
                  <a:schemeClr val="hlink"/>
                </a:solidFill>
                <a:latin typeface="Times New Roman" pitchFamily="18" charset="0"/>
                <a:ea typeface="宋体" pitchFamily="2" charset="-122"/>
              </a:rPr>
              <a:t>h</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if and only if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O( </a:t>
            </a:r>
            <a:r>
              <a:rPr lang="en-US" altLang="zh-CN" sz="2000" b="1" i="1" dirty="0">
                <a:latin typeface="Times New Roman" pitchFamily="18" charset="0"/>
                <a:ea typeface="宋体" pitchFamily="2" charset="-122"/>
              </a:rPr>
              <a:t>h</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Arial" pitchFamily="34" charset="0"/>
                <a:ea typeface="宋体" pitchFamily="2" charset="-122"/>
              </a:rPr>
              <a:t> and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h</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Arial" pitchFamily="34" charset="0"/>
                <a:ea typeface="宋体" pitchFamily="2" charset="-122"/>
              </a:rPr>
              <a:t> </a:t>
            </a:r>
            <a:r>
              <a:rPr lang="en-US" altLang="zh-CN" sz="2000" b="1" dirty="0">
                <a:latin typeface="Times New Roman" pitchFamily="18" charset="0"/>
                <a:ea typeface="宋体" pitchFamily="2" charset="-122"/>
              </a:rPr>
              <a:t>.</a:t>
            </a:r>
          </a:p>
        </p:txBody>
      </p:sp>
      <p:sp>
        <p:nvSpPr>
          <p:cNvPr id="49158" name="Text Box 6"/>
          <p:cNvSpPr txBox="1"/>
          <p:nvPr/>
        </p:nvSpPr>
        <p:spPr>
          <a:xfrm>
            <a:off x="657225" y="3826510"/>
            <a:ext cx="11153775" cy="2225040"/>
          </a:xfrm>
          <a:prstGeom prst="rect">
            <a:avLst/>
          </a:prstGeom>
          <a:noFill/>
          <a:ln w="9525">
            <a:noFill/>
            <a:miter/>
          </a:ln>
        </p:spPr>
        <p:txBody>
          <a:bodyPr wrap="square">
            <a:spAutoFit/>
          </a:bodyPr>
          <a:lstStyle/>
          <a:p>
            <a:pPr marL="389255" lvl="0" indent="-389255" eaLnBrk="1" hangingPunct="1"/>
            <a:r>
              <a:rPr lang="en-US" altLang="zh-CN" sz="2400" b="1" dirty="0">
                <a:latin typeface="Arial" pitchFamily="34" charset="0"/>
                <a:ea typeface="宋体" pitchFamily="2" charset="-122"/>
              </a:rPr>
              <a:t>Note: </a:t>
            </a:r>
          </a:p>
          <a:p>
            <a:pPr marL="389255" lvl="0" indent="-389255" eaLnBrk="1" hangingPunct="1"/>
            <a:r>
              <a:rPr lang="en-US" altLang="zh-CN" sz="2400" b="1" dirty="0">
                <a:latin typeface="Times New Roman" pitchFamily="18" charset="0"/>
                <a:ea typeface="宋体" pitchFamily="2" charset="-122"/>
                <a:sym typeface="Wingdings" pitchFamily="2" charset="2"/>
              </a:rPr>
              <a:t>  </a:t>
            </a:r>
            <a:r>
              <a:rPr lang="en-US" altLang="zh-CN" sz="2800" b="1" dirty="0">
                <a:latin typeface="Times New Roman" pitchFamily="18" charset="0"/>
                <a:ea typeface="宋体" pitchFamily="2" charset="-122"/>
                <a:sym typeface="Wingdings" pitchFamily="2" charset="2"/>
              </a:rPr>
              <a:t>2</a:t>
            </a:r>
            <a:r>
              <a:rPr lang="en-US" altLang="zh-CN" sz="2800" b="1" i="1"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+ 3 = O( </a:t>
            </a:r>
            <a:r>
              <a:rPr lang="en-US" altLang="zh-CN" sz="2800" b="1" i="1"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 O( </a:t>
            </a:r>
            <a:r>
              <a:rPr lang="en-US" altLang="zh-CN" sz="2800" b="1" i="1" dirty="0">
                <a:latin typeface="Times New Roman" pitchFamily="18" charset="0"/>
                <a:ea typeface="宋体" pitchFamily="2" charset="-122"/>
                <a:sym typeface="Wingdings" pitchFamily="2" charset="2"/>
              </a:rPr>
              <a:t>N</a:t>
            </a:r>
            <a:r>
              <a:rPr lang="en-US" altLang="zh-CN" sz="2800" b="1" i="1" baseline="30000" dirty="0">
                <a:latin typeface="Times New Roman" pitchFamily="18" charset="0"/>
                <a:ea typeface="宋体" pitchFamily="2" charset="-122"/>
                <a:sym typeface="Wingdings" pitchFamily="2" charset="2"/>
              </a:rPr>
              <a:t>k</a:t>
            </a:r>
            <a:r>
              <a:rPr lang="en-US" altLang="zh-CN" sz="2800" b="1" baseline="30000" dirty="0">
                <a:latin typeface="Times New Roman" pitchFamily="18" charset="0"/>
                <a:ea typeface="宋体" pitchFamily="2" charset="-122"/>
                <a:sym typeface="Symbol" pitchFamily="18" charset="2"/>
              </a:rPr>
              <a:t></a:t>
            </a:r>
            <a:r>
              <a:rPr lang="en-US" altLang="zh-CN" sz="2800" b="1" baseline="30000" dirty="0">
                <a:latin typeface="Times New Roman" pitchFamily="18" charset="0"/>
                <a:ea typeface="宋体" pitchFamily="2" charset="-122"/>
                <a:sym typeface="Wingdings" pitchFamily="2" charset="2"/>
              </a:rPr>
              <a:t>1 </a:t>
            </a:r>
            <a:r>
              <a:rPr lang="en-US" altLang="zh-CN" sz="2800" b="1" dirty="0">
                <a:latin typeface="Times New Roman" pitchFamily="18" charset="0"/>
                <a:ea typeface="宋体" pitchFamily="2" charset="-122"/>
                <a:sym typeface="Wingdings" pitchFamily="2" charset="2"/>
              </a:rPr>
              <a:t>) = O( 2</a:t>
            </a:r>
            <a:r>
              <a:rPr lang="en-US" altLang="zh-CN" sz="2800" b="1" i="1" baseline="30000"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 </a:t>
            </a:r>
            <a:r>
              <a:rPr lang="en-US" altLang="zh-CN" sz="2800" b="1" dirty="0">
                <a:latin typeface="Times New Roman" pitchFamily="18" charset="0"/>
                <a:ea typeface="宋体" pitchFamily="2" charset="-122"/>
                <a:sym typeface="Symbol" pitchFamily="18" charset="2"/>
              </a:rPr>
              <a:t>  We shall always take the </a:t>
            </a:r>
            <a:r>
              <a:rPr lang="en-US" altLang="zh-CN" sz="2800" b="1" dirty="0">
                <a:solidFill>
                  <a:schemeClr val="hlink"/>
                </a:solidFill>
                <a:latin typeface="Times New Roman" pitchFamily="18" charset="0"/>
                <a:ea typeface="宋体" pitchFamily="2" charset="-122"/>
                <a:sym typeface="Symbol" pitchFamily="18" charset="2"/>
              </a:rPr>
              <a:t>smallest</a:t>
            </a:r>
            <a:r>
              <a:rPr lang="en-US" altLang="zh-CN" sz="2800" b="1" dirty="0">
                <a:latin typeface="Times New Roman" pitchFamily="18" charset="0"/>
                <a:ea typeface="宋体" pitchFamily="2" charset="-122"/>
                <a:sym typeface="Symbol" pitchFamily="18" charset="2"/>
              </a:rPr>
              <a:t> </a:t>
            </a:r>
            <a:r>
              <a:rPr lang="en-US" altLang="zh-CN" sz="2800" b="1" i="1" dirty="0">
                <a:latin typeface="Times New Roman" pitchFamily="18" charset="0"/>
                <a:ea typeface="宋体" pitchFamily="2" charset="-122"/>
                <a:sym typeface="Symbol" pitchFamily="18" charset="2"/>
              </a:rPr>
              <a:t>f </a:t>
            </a:r>
            <a:r>
              <a:rPr lang="en-US" altLang="zh-CN" sz="2800" b="1" dirty="0">
                <a:latin typeface="Times New Roman" pitchFamily="18" charset="0"/>
                <a:ea typeface="宋体" pitchFamily="2" charset="-122"/>
                <a:sym typeface="Symbol" pitchFamily="18" charset="2"/>
              </a:rPr>
              <a:t>(</a:t>
            </a:r>
            <a:r>
              <a:rPr lang="en-US" altLang="zh-CN" sz="2800" b="1" i="1" dirty="0">
                <a:latin typeface="Times New Roman" pitchFamily="18" charset="0"/>
                <a:ea typeface="宋体" pitchFamily="2" charset="-122"/>
                <a:sym typeface="Symbol" pitchFamily="18" charset="2"/>
              </a:rPr>
              <a:t>N</a:t>
            </a:r>
            <a:r>
              <a:rPr lang="en-US" altLang="zh-CN" sz="3200" b="1" dirty="0">
                <a:latin typeface="Times New Roman" pitchFamily="18" charset="0"/>
                <a:ea typeface="宋体" pitchFamily="2" charset="-122"/>
                <a:sym typeface="Symbol" pitchFamily="18" charset="2"/>
              </a:rPr>
              <a:t>).</a:t>
            </a:r>
          </a:p>
          <a:p>
            <a:pPr marL="389255" lvl="0" indent="-389255" eaLnBrk="1" hangingPunct="1"/>
            <a:r>
              <a:rPr lang="en-US" altLang="zh-CN" sz="2400" b="1" dirty="0">
                <a:latin typeface="Times New Roman" pitchFamily="18" charset="0"/>
                <a:ea typeface="宋体" pitchFamily="2" charset="-122"/>
                <a:sym typeface="Wingdings" pitchFamily="2" charset="2"/>
              </a:rPr>
              <a:t>  </a:t>
            </a:r>
            <a:r>
              <a:rPr lang="en-US" altLang="zh-CN" sz="2800" b="1" dirty="0">
                <a:latin typeface="Times New Roman" pitchFamily="18" charset="0"/>
                <a:ea typeface="宋体" pitchFamily="2" charset="-122"/>
                <a:sym typeface="Wingdings" pitchFamily="2" charset="2"/>
              </a:rPr>
              <a:t>2</a:t>
            </a:r>
            <a:r>
              <a:rPr lang="en-US" altLang="zh-CN" sz="2800" b="1" i="1" baseline="30000"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a:t>
            </a:r>
            <a:r>
              <a:rPr lang="en-US" altLang="zh-CN" sz="2800" b="1" i="1" dirty="0">
                <a:latin typeface="Times New Roman" pitchFamily="18" charset="0"/>
                <a:ea typeface="宋体" pitchFamily="2" charset="-122"/>
                <a:sym typeface="Wingdings" pitchFamily="2" charset="2"/>
              </a:rPr>
              <a:t>N</a:t>
            </a:r>
            <a:r>
              <a:rPr lang="en-US" altLang="zh-CN" sz="2800" b="1" baseline="30000" dirty="0">
                <a:latin typeface="Times New Roman" pitchFamily="18" charset="0"/>
                <a:ea typeface="宋体" pitchFamily="2" charset="-122"/>
                <a:sym typeface="Wingdings" pitchFamily="2" charset="2"/>
              </a:rPr>
              <a:t>2 </a:t>
            </a:r>
            <a:r>
              <a:rPr lang="en-US" altLang="zh-CN" sz="2800" b="1" dirty="0">
                <a:latin typeface="Times New Roman" pitchFamily="18" charset="0"/>
                <a:ea typeface="宋体" pitchFamily="2" charset="-122"/>
                <a:sym typeface="Wingdings" pitchFamily="2" charset="2"/>
              </a:rPr>
              <a:t>=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sym typeface="Wingdings" pitchFamily="2" charset="2"/>
              </a:rPr>
              <a:t>( 2</a:t>
            </a:r>
            <a:r>
              <a:rPr lang="en-US" altLang="zh-CN" sz="2800" b="1" i="1" baseline="30000"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sym typeface="Wingdings" pitchFamily="2" charset="2"/>
              </a:rPr>
              <a:t>( </a:t>
            </a:r>
            <a:r>
              <a:rPr lang="en-US" altLang="zh-CN" sz="2800" b="1" i="1" dirty="0">
                <a:latin typeface="Times New Roman" pitchFamily="18" charset="0"/>
                <a:ea typeface="宋体" pitchFamily="2" charset="-122"/>
                <a:sym typeface="Wingdings" pitchFamily="2" charset="2"/>
              </a:rPr>
              <a:t>N</a:t>
            </a:r>
            <a:r>
              <a:rPr lang="en-US" altLang="zh-CN" sz="2800" b="1" baseline="30000" dirty="0">
                <a:latin typeface="Times New Roman" pitchFamily="18" charset="0"/>
                <a:ea typeface="宋体" pitchFamily="2" charset="-122"/>
                <a:sym typeface="Wingdings" pitchFamily="2" charset="2"/>
              </a:rPr>
              <a:t>2 </a:t>
            </a:r>
            <a:r>
              <a:rPr lang="en-US" altLang="zh-CN" sz="2800" b="1" dirty="0">
                <a:latin typeface="Times New Roman" pitchFamily="18" charset="0"/>
                <a:ea typeface="宋体" pitchFamily="2" charset="-122"/>
                <a:sym typeface="Wingdings" pitchFamily="2" charset="2"/>
              </a:rPr>
              <a:t>) =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sym typeface="Wingdings" pitchFamily="2" charset="2"/>
              </a:rPr>
              <a:t>( </a:t>
            </a:r>
            <a:r>
              <a:rPr lang="en-US" altLang="zh-CN" sz="2800" b="1" i="1"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sym typeface="Wingdings" pitchFamily="2" charset="2"/>
              </a:rPr>
              <a:t>( 1 ) = </a:t>
            </a:r>
            <a:r>
              <a:rPr lang="en-US" altLang="zh-CN" sz="2800" b="1" dirty="0">
                <a:latin typeface="Times New Roman" pitchFamily="18" charset="0"/>
                <a:ea typeface="宋体" pitchFamily="2" charset="-122"/>
                <a:sym typeface="Symbol" pitchFamily="18" charset="2"/>
              </a:rPr>
              <a:t>  </a:t>
            </a:r>
            <a:r>
              <a:rPr lang="en-US" altLang="zh-CN" sz="2800" b="1" dirty="0">
                <a:latin typeface="Times New Roman" pitchFamily="18" charset="0"/>
                <a:ea typeface="宋体" pitchFamily="2" charset="-122"/>
                <a:sym typeface="Wingdings" pitchFamily="2" charset="2"/>
              </a:rPr>
              <a:t> We shall always take the </a:t>
            </a:r>
            <a:r>
              <a:rPr lang="en-US" altLang="zh-CN" sz="2800" b="1" dirty="0">
                <a:solidFill>
                  <a:schemeClr val="hlink"/>
                </a:solidFill>
                <a:latin typeface="Times New Roman" pitchFamily="18" charset="0"/>
                <a:ea typeface="宋体" pitchFamily="2" charset="-122"/>
                <a:sym typeface="Wingdings" pitchFamily="2" charset="2"/>
              </a:rPr>
              <a:t>largest</a:t>
            </a:r>
            <a:r>
              <a:rPr lang="en-US" altLang="zh-CN" sz="2800" b="1" dirty="0">
                <a:latin typeface="Times New Roman" pitchFamily="18" charset="0"/>
                <a:ea typeface="宋体" pitchFamily="2" charset="-122"/>
                <a:sym typeface="Wingdings" pitchFamily="2" charset="2"/>
              </a:rPr>
              <a:t> </a:t>
            </a:r>
            <a:r>
              <a:rPr lang="en-US" altLang="zh-CN" sz="2800" b="1" i="1" dirty="0">
                <a:latin typeface="Times New Roman" pitchFamily="18" charset="0"/>
                <a:ea typeface="宋体" pitchFamily="2" charset="-122"/>
                <a:sym typeface="Wingdings" pitchFamily="2" charset="2"/>
              </a:rPr>
              <a:t>g</a:t>
            </a:r>
            <a:r>
              <a:rPr lang="en-US" altLang="zh-CN" sz="2800" b="1" dirty="0">
                <a:latin typeface="Times New Roman" pitchFamily="18" charset="0"/>
                <a:ea typeface="宋体" pitchFamily="2" charset="-122"/>
                <a:sym typeface="Wingdings" pitchFamily="2" charset="2"/>
              </a:rPr>
              <a:t>(</a:t>
            </a:r>
            <a:r>
              <a:rPr lang="en-US" altLang="zh-CN" sz="2800" b="1" i="1" dirty="0">
                <a:latin typeface="Times New Roman" pitchFamily="18" charset="0"/>
                <a:ea typeface="宋体" pitchFamily="2" charset="-122"/>
                <a:sym typeface="Wingdings" pitchFamily="2" charset="2"/>
              </a:rPr>
              <a:t>N</a:t>
            </a:r>
            <a:r>
              <a:rPr lang="en-US" altLang="zh-CN" sz="2800" b="1" dirty="0">
                <a:latin typeface="Times New Roman" pitchFamily="18" charset="0"/>
                <a:ea typeface="宋体" pitchFamily="2" charset="-122"/>
                <a:sym typeface="Wingdings" pitchFamily="2" charset="2"/>
              </a:rPr>
              <a:t>).</a:t>
            </a:r>
          </a:p>
        </p:txBody>
      </p:sp>
      <p:sp>
        <p:nvSpPr>
          <p:cNvPr id="49159" name="Text Box 7"/>
          <p:cNvSpPr txBox="1"/>
          <p:nvPr/>
        </p:nvSpPr>
        <p:spPr>
          <a:xfrm>
            <a:off x="1905000" y="3276600"/>
            <a:ext cx="8382000" cy="399415"/>
          </a:xfrm>
          <a:prstGeom prst="rect">
            <a:avLst/>
          </a:prstGeom>
          <a:noFill/>
          <a:ln w="9525">
            <a:noFill/>
            <a:miter/>
          </a:ln>
        </p:spPr>
        <p:txBody>
          <a:bodyPr>
            <a:spAutoFit/>
          </a:bodyPr>
          <a:lstStyle/>
          <a:p>
            <a:pPr marL="292100" lvl="0" indent="-292100" eaLnBrk="1" hangingPunct="1"/>
            <a:r>
              <a:rPr lang="en-US" altLang="zh-CN" b="1" dirty="0">
                <a:latin typeface="Arial" pitchFamily="34" charset="0"/>
                <a:ea typeface="宋体" pitchFamily="2" charset="-122"/>
              </a:rPr>
              <a:t>【Definition】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dirty="0">
                <a:solidFill>
                  <a:schemeClr val="hlink"/>
                </a:solidFill>
                <a:latin typeface="Times New Roman" pitchFamily="18" charset="0"/>
                <a:ea typeface="宋体" pitchFamily="2" charset="-122"/>
                <a:sym typeface="Symbol" pitchFamily="18" charset="2"/>
              </a:rPr>
              <a:t>o</a:t>
            </a:r>
            <a:r>
              <a:rPr lang="en-US" altLang="zh-CN" sz="2000" b="1" dirty="0">
                <a:solidFill>
                  <a:schemeClr val="hlink"/>
                </a:solidFill>
                <a:latin typeface="Times New Roman" pitchFamily="18" charset="0"/>
                <a:ea typeface="宋体" pitchFamily="2" charset="-122"/>
              </a:rPr>
              <a:t>( </a:t>
            </a:r>
            <a:r>
              <a:rPr lang="en-US" altLang="zh-CN" sz="2000" b="1" i="1" dirty="0">
                <a:solidFill>
                  <a:schemeClr val="hlink"/>
                </a:solidFill>
                <a:latin typeface="Times New Roman" pitchFamily="18" charset="0"/>
                <a:ea typeface="宋体" pitchFamily="2" charset="-122"/>
              </a:rPr>
              <a:t>p</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if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O( </a:t>
            </a:r>
            <a:r>
              <a:rPr lang="en-US" altLang="zh-CN" sz="2000" b="1" i="1" dirty="0">
                <a:latin typeface="Times New Roman" pitchFamily="18" charset="0"/>
                <a:ea typeface="宋体" pitchFamily="2" charset="-122"/>
              </a:rPr>
              <a:t>p</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Arial" pitchFamily="34" charset="0"/>
                <a:ea typeface="宋体" pitchFamily="2" charset="-122"/>
              </a:rPr>
              <a:t> and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p</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Arial" pitchFamily="34" charset="0"/>
                <a:ea typeface="宋体" pitchFamily="2" charset="-122"/>
              </a:rPr>
              <a:t> </a:t>
            </a:r>
            <a:r>
              <a:rPr lang="en-US" altLang="zh-CN" sz="2000" b="1" dirty="0">
                <a:latin typeface="Times New Roman" pitchFamily="18"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strips(downRight)">
                                      <p:cBhvr>
                                        <p:cTn id="7" dur="500"/>
                                        <p:tgtEl>
                                          <p:spTgt spid="49155"/>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49156"/>
                                        </p:tgtEl>
                                        <p:attrNameLst>
                                          <p:attrName>style.visibility</p:attrName>
                                        </p:attrNameLst>
                                      </p:cBhvr>
                                      <p:to>
                                        <p:strVal val="visible"/>
                                      </p:to>
                                    </p:set>
                                    <p:animEffect transition="in" filter="strips(downRight)">
                                      <p:cBhvr>
                                        <p:cTn id="11" dur="500"/>
                                        <p:tgtEl>
                                          <p:spTgt spid="49156"/>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49157"/>
                                        </p:tgtEl>
                                        <p:attrNameLst>
                                          <p:attrName>style.visibility</p:attrName>
                                        </p:attrNameLst>
                                      </p:cBhvr>
                                      <p:to>
                                        <p:strVal val="visible"/>
                                      </p:to>
                                    </p:set>
                                    <p:animEffect transition="in" filter="strips(downRight)">
                                      <p:cBhvr>
                                        <p:cTn id="15" dur="500"/>
                                        <p:tgtEl>
                                          <p:spTgt spid="49157"/>
                                        </p:tgtEl>
                                      </p:cBhvr>
                                    </p:animEffect>
                                  </p:childTnLst>
                                  <p:subTnLst>
                                    <p:audio>
                                      <p:cMediaNode>
                                        <p:cTn display="0" masterRel="sameClick">
                                          <p:stCondLst>
                                            <p:cond evt="begin" delay="0">
                                              <p:tn val="13"/>
                                            </p:cond>
                                          </p:stCondLst>
                                          <p:endCondLst>
                                            <p:cond evt="onStopAudio" delay="0">
                                              <p:tgtEl>
                                                <p:sldTgt/>
                                              </p:tgtEl>
                                            </p:cond>
                                          </p:endCondLst>
                                        </p:cTn>
                                        <p:tgtEl>
                                          <p:sndTgt r:embed="rId2" name="PROJCTOR.WAV"/>
                                        </p:tgtEl>
                                      </p:cMediaNode>
                                    </p:audio>
                                  </p:sub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49159"/>
                                        </p:tgtEl>
                                        <p:attrNameLst>
                                          <p:attrName>style.visibility</p:attrName>
                                        </p:attrNameLst>
                                      </p:cBhvr>
                                      <p:to>
                                        <p:strVal val="visible"/>
                                      </p:to>
                                    </p:set>
                                    <p:animEffect transition="in" filter="strips(downRight)">
                                      <p:cBhvr>
                                        <p:cTn id="19" dur="500"/>
                                        <p:tgtEl>
                                          <p:spTgt spid="49159"/>
                                        </p:tgtEl>
                                      </p:cBhvr>
                                    </p:animEffect>
                                  </p:childTnLst>
                                  <p:subTnLst>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9158"/>
                                        </p:tgtEl>
                                        <p:attrNameLst>
                                          <p:attrName>style.visibility</p:attrName>
                                        </p:attrNameLst>
                                      </p:cBhvr>
                                      <p:to>
                                        <p:strVal val="visible"/>
                                      </p:to>
                                    </p:set>
                                    <p:animEffect transition="in" filter="wipe(up)">
                                      <p:cBhvr>
                                        <p:cTn id="24" dur="500"/>
                                        <p:tgtEl>
                                          <p:spTgt spid="49158"/>
                                        </p:tgtEl>
                                      </p:cBhvr>
                                    </p:animEffect>
                                  </p:childTnLst>
                                  <p:subTnLst>
                                    <p:audio>
                                      <p:cMediaNode>
                                        <p:cTn display="0" masterRel="sameClick">
                                          <p:stCondLst>
                                            <p:cond evt="begin" delay="0">
                                              <p:tn val="22"/>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6" grpId="0"/>
      <p:bldP spid="49157" grpId="0"/>
      <p:bldP spid="49158" grpId="0"/>
      <p:bldP spid="491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p:cNvSpPr>
          <p:nvPr>
            <p:ph type="title"/>
          </p:nvPr>
        </p:nvSpPr>
        <p:spPr>
          <a:xfrm>
            <a:off x="822960" y="136525"/>
            <a:ext cx="10515600" cy="1325563"/>
          </a:xfrm>
        </p:spPr>
        <p:txBody>
          <a:bodyPr vert="horz" wrap="square" lIns="91440" tIns="45720" rIns="91440" bIns="45720" anchor="ctr"/>
          <a:lstStyle/>
          <a:p>
            <a:pPr eaLnBrk="1" hangingPunct="1"/>
            <a:r>
              <a:rPr lang="zh-CN" altLang="en-US" sz="3200" b="1" dirty="0">
                <a:solidFill>
                  <a:srgbClr val="0000FF"/>
                </a:solidFill>
              </a:rPr>
              <a:t>算法分析中常见的复杂性函数</a:t>
            </a:r>
          </a:p>
        </p:txBody>
      </p:sp>
      <p:pic>
        <p:nvPicPr>
          <p:cNvPr id="56323" name="Picture 4"/>
          <p:cNvPicPr>
            <a:picLocks noGrp="1" noChangeAspect="1"/>
          </p:cNvPicPr>
          <p:nvPr>
            <p:ph idx="1"/>
          </p:nvPr>
        </p:nvPicPr>
        <p:blipFill>
          <a:blip r:embed="rId2"/>
          <a:srcRect/>
          <a:stretch>
            <a:fillRect/>
          </a:stretch>
        </p:blipFill>
        <p:spPr>
          <a:xfrm>
            <a:off x="2819400" y="1463675"/>
            <a:ext cx="6710363" cy="4000500"/>
          </a:xfrm>
        </p:spPr>
      </p:pic>
      <p:pic>
        <p:nvPicPr>
          <p:cNvPr id="3" name="图片 2" descr="57dafe503274279d5d2f28429199a69fee084b3d64fb-wzkPf0_fw658"/>
          <p:cNvPicPr>
            <a:picLocks noChangeAspect="1"/>
          </p:cNvPicPr>
          <p:nvPr/>
        </p:nvPicPr>
        <p:blipFill>
          <a:blip r:embed="rId3"/>
          <a:srcRect l="-838" t="81160" r="838" b="-74"/>
          <a:stretch>
            <a:fillRect/>
          </a:stretch>
        </p:blipFill>
        <p:spPr>
          <a:xfrm>
            <a:off x="-149225" y="5604510"/>
            <a:ext cx="12345035" cy="1304925"/>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graphicFrame>
        <p:nvGraphicFramePr>
          <p:cNvPr id="51203" name="Object 3"/>
          <p:cNvGraphicFramePr>
            <a:graphicFrameLocks noChangeAspect="1"/>
          </p:cNvGraphicFramePr>
          <p:nvPr/>
        </p:nvGraphicFramePr>
        <p:xfrm>
          <a:off x="2052638" y="1441450"/>
          <a:ext cx="7964487" cy="3268663"/>
        </p:xfrm>
        <a:graphic>
          <a:graphicData uri="http://schemas.openxmlformats.org/presentationml/2006/ole">
            <mc:AlternateContent xmlns:mc="http://schemas.openxmlformats.org/markup-compatibility/2006">
              <mc:Choice xmlns:v="urn:schemas-microsoft-com:vml" Requires="v">
                <p:oleObj spid="_x0000_s4116" r:id="rId3" imgW="8077200" imgH="3314700" progId="Word.Document.8">
                  <p:embed/>
                </p:oleObj>
              </mc:Choice>
              <mc:Fallback>
                <p:oleObj r:id="rId3" imgW="8077200" imgH="3314700" progId="Word.Document.8">
                  <p:embed/>
                  <p:pic>
                    <p:nvPicPr>
                      <p:cNvPr id="0" name="图片 3076"/>
                      <p:cNvPicPr/>
                      <p:nvPr/>
                    </p:nvPicPr>
                    <p:blipFill>
                      <a:blip r:embed="rId4"/>
                      <a:stretch>
                        <a:fillRect/>
                      </a:stretch>
                    </p:blipFill>
                    <p:spPr>
                      <a:xfrm>
                        <a:off x="2052638" y="1441450"/>
                        <a:ext cx="7964487" cy="3268663"/>
                      </a:xfrm>
                      <a:prstGeom prst="rect">
                        <a:avLst/>
                      </a:prstGeom>
                      <a:noFill/>
                      <a:ln w="38100">
                        <a:noFill/>
                        <a:miter/>
                      </a:ln>
                    </p:spPr>
                  </p:pic>
                </p:oleObj>
              </mc:Fallback>
            </mc:AlternateContent>
          </a:graphicData>
        </a:graphic>
      </p:graphicFrame>
      <p:pic>
        <p:nvPicPr>
          <p:cNvPr id="3" name="图片 2" descr="57dafe503274279d5d2f28429199a69fee084b3d64fb-wzkPf0_fw658"/>
          <p:cNvPicPr>
            <a:picLocks noChangeAspect="1"/>
          </p:cNvPicPr>
          <p:nvPr/>
        </p:nvPicPr>
        <p:blipFill>
          <a:blip r:embed="rId5"/>
          <a:srcRect l="-838" t="81160" r="838" b="-74"/>
          <a:stretch>
            <a:fillRect/>
          </a:stretch>
        </p:blipFill>
        <p:spPr>
          <a:xfrm>
            <a:off x="-149225" y="5604510"/>
            <a:ext cx="12345035" cy="13049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2"/>
          <p:cNvGrpSpPr/>
          <p:nvPr/>
        </p:nvGrpSpPr>
        <p:grpSpPr>
          <a:xfrm>
            <a:off x="1524000" y="0"/>
            <a:ext cx="9144000" cy="6873875"/>
            <a:chOff x="0" y="-10"/>
            <a:chExt cx="5760" cy="4330"/>
          </a:xfrm>
        </p:grpSpPr>
        <p:pic>
          <p:nvPicPr>
            <p:cNvPr id="54276" name="Picture 3"/>
            <p:cNvPicPr>
              <a:picLocks noChangeAspect="1"/>
            </p:cNvPicPr>
            <p:nvPr/>
          </p:nvPicPr>
          <p:blipFill>
            <a:blip r:embed="rId3"/>
            <a:stretch>
              <a:fillRect/>
            </a:stretch>
          </p:blipFill>
          <p:spPr>
            <a:xfrm>
              <a:off x="0" y="-10"/>
              <a:ext cx="5760" cy="4330"/>
            </a:xfrm>
            <a:prstGeom prst="rect">
              <a:avLst/>
            </a:prstGeom>
            <a:noFill/>
            <a:ln w="9525">
              <a:noFill/>
              <a:miter/>
            </a:ln>
          </p:spPr>
        </p:pic>
        <p:sp>
          <p:nvSpPr>
            <p:cNvPr id="54277" name="Text Box 4"/>
            <p:cNvSpPr txBox="1"/>
            <p:nvPr/>
          </p:nvSpPr>
          <p:spPr>
            <a:xfrm>
              <a:off x="3984" y="0"/>
              <a:ext cx="1772" cy="230"/>
            </a:xfrm>
            <a:prstGeom prst="rect">
              <a:avLst/>
            </a:prstGeom>
            <a:noFill/>
            <a:ln w="9525">
              <a:noFill/>
              <a:miter/>
            </a:ln>
          </p:spPr>
          <p:txBody>
            <a:bodyPr lIns="0" rIns="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p>
          </p:txBody>
        </p:sp>
        <p:sp>
          <p:nvSpPr>
            <p:cNvPr id="54278" name="Text Box 5"/>
            <p:cNvSpPr txBox="1"/>
            <p:nvPr/>
          </p:nvSpPr>
          <p:spPr>
            <a:xfrm>
              <a:off x="3072" y="384"/>
              <a:ext cx="432" cy="250"/>
            </a:xfrm>
            <a:prstGeom prst="rect">
              <a:avLst/>
            </a:prstGeom>
            <a:noFill/>
            <a:ln w="9525">
              <a:noFill/>
              <a:miter/>
            </a:ln>
          </p:spPr>
          <p:txBody>
            <a:bodyPr>
              <a:spAutoFit/>
            </a:bodyPr>
            <a:lstStyle/>
            <a:p>
              <a:pPr lvl="0" algn="ctr" eaLnBrk="1" hangingPunct="1">
                <a:spcBef>
                  <a:spcPct val="50000"/>
                </a:spcBef>
              </a:pPr>
              <a:r>
                <a:rPr lang="en-US" altLang="zh-CN" sz="2000" b="1" dirty="0">
                  <a:latin typeface="Times New Roman" pitchFamily="18" charset="0"/>
                  <a:ea typeface="宋体" pitchFamily="2" charset="-122"/>
                </a:rPr>
                <a:t>2</a:t>
              </a:r>
              <a:r>
                <a:rPr lang="en-US" altLang="zh-CN" sz="2000" b="1" i="1" baseline="30000" dirty="0">
                  <a:latin typeface="Times New Roman" pitchFamily="18" charset="0"/>
                  <a:ea typeface="宋体" pitchFamily="2" charset="-122"/>
                </a:rPr>
                <a:t>n</a:t>
              </a:r>
              <a:endParaRPr lang="en-US" altLang="zh-CN" sz="2000" b="1" dirty="0">
                <a:latin typeface="Times New Roman" pitchFamily="18" charset="0"/>
                <a:ea typeface="宋体" pitchFamily="2" charset="-122"/>
              </a:endParaRPr>
            </a:p>
          </p:txBody>
        </p:sp>
        <p:sp>
          <p:nvSpPr>
            <p:cNvPr id="54279" name="Text Box 6"/>
            <p:cNvSpPr txBox="1"/>
            <p:nvPr/>
          </p:nvSpPr>
          <p:spPr>
            <a:xfrm>
              <a:off x="3888" y="480"/>
              <a:ext cx="432" cy="25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2</a:t>
              </a:r>
              <a:endParaRPr lang="en-US" altLang="zh-CN" sz="2000" b="1" dirty="0">
                <a:latin typeface="Times New Roman" pitchFamily="18" charset="0"/>
                <a:ea typeface="宋体" pitchFamily="2" charset="-122"/>
              </a:endParaRPr>
            </a:p>
          </p:txBody>
        </p:sp>
        <p:sp>
          <p:nvSpPr>
            <p:cNvPr id="54280" name="Text Box 7"/>
            <p:cNvSpPr txBox="1"/>
            <p:nvPr/>
          </p:nvSpPr>
          <p:spPr>
            <a:xfrm>
              <a:off x="4368" y="1920"/>
              <a:ext cx="720" cy="25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log </a:t>
              </a:r>
              <a:r>
                <a:rPr lang="en-US" altLang="zh-CN" sz="2000" b="1" i="1" dirty="0">
                  <a:latin typeface="Times New Roman" pitchFamily="18" charset="0"/>
                  <a:ea typeface="宋体" pitchFamily="2" charset="-122"/>
                </a:rPr>
                <a:t>n</a:t>
              </a:r>
              <a:endParaRPr lang="en-US" altLang="zh-CN" sz="2000" b="1" dirty="0">
                <a:latin typeface="Times New Roman" pitchFamily="18" charset="0"/>
                <a:ea typeface="宋体" pitchFamily="2" charset="-122"/>
              </a:endParaRPr>
            </a:p>
          </p:txBody>
        </p:sp>
        <p:sp>
          <p:nvSpPr>
            <p:cNvPr id="54281" name="Text Box 8"/>
            <p:cNvSpPr txBox="1"/>
            <p:nvPr/>
          </p:nvSpPr>
          <p:spPr>
            <a:xfrm>
              <a:off x="4848" y="3120"/>
              <a:ext cx="432" cy="25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n</a:t>
              </a:r>
            </a:p>
          </p:txBody>
        </p:sp>
        <p:sp>
          <p:nvSpPr>
            <p:cNvPr id="54282" name="Text Box 9"/>
            <p:cNvSpPr txBox="1"/>
            <p:nvPr/>
          </p:nvSpPr>
          <p:spPr>
            <a:xfrm>
              <a:off x="4704" y="3456"/>
              <a:ext cx="576" cy="250"/>
            </a:xfrm>
            <a:prstGeom prst="rect">
              <a:avLst/>
            </a:prstGeom>
            <a:noFill/>
            <a:ln w="9525">
              <a:noFill/>
              <a:miter/>
            </a:ln>
          </p:spPr>
          <p:txBody>
            <a:bodyPr>
              <a:spAutoFit/>
            </a:bodyPr>
            <a:lstStyle/>
            <a:p>
              <a:pPr lvl="0" algn="ctr" eaLnBrk="1" hangingPunct="1">
                <a:spcBef>
                  <a:spcPct val="50000"/>
                </a:spcBef>
              </a:pPr>
              <a:r>
                <a:rPr lang="en-US" altLang="zh-CN" sz="2000" b="1" dirty="0">
                  <a:latin typeface="Times New Roman" pitchFamily="18" charset="0"/>
                  <a:ea typeface="宋体" pitchFamily="2" charset="-122"/>
                </a:rPr>
                <a:t>Log </a:t>
              </a:r>
              <a:r>
                <a:rPr lang="en-US" altLang="zh-CN" sz="2000" b="1" i="1" dirty="0">
                  <a:latin typeface="Times New Roman" pitchFamily="18" charset="0"/>
                  <a:ea typeface="宋体" pitchFamily="2" charset="-122"/>
                </a:rPr>
                <a:t>n</a:t>
              </a:r>
              <a:endParaRPr lang="en-US" altLang="zh-CN" sz="2000" b="1" dirty="0">
                <a:latin typeface="Times New Roman" pitchFamily="18" charset="0"/>
                <a:ea typeface="宋体" pitchFamily="2" charset="-122"/>
              </a:endParaRPr>
            </a:p>
          </p:txBody>
        </p:sp>
        <p:sp>
          <p:nvSpPr>
            <p:cNvPr id="54283" name="Text Box 10"/>
            <p:cNvSpPr txBox="1"/>
            <p:nvPr/>
          </p:nvSpPr>
          <p:spPr>
            <a:xfrm>
              <a:off x="192" y="2352"/>
              <a:ext cx="432" cy="25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f</a:t>
              </a:r>
            </a:p>
          </p:txBody>
        </p:sp>
        <p:sp>
          <p:nvSpPr>
            <p:cNvPr id="54284" name="Text Box 11"/>
            <p:cNvSpPr txBox="1"/>
            <p:nvPr/>
          </p:nvSpPr>
          <p:spPr>
            <a:xfrm>
              <a:off x="2496" y="3980"/>
              <a:ext cx="432" cy="25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n</a:t>
              </a:r>
            </a:p>
          </p:txBody>
        </p:sp>
        <p:sp>
          <p:nvSpPr>
            <p:cNvPr id="54285" name="Line 12"/>
            <p:cNvSpPr/>
            <p:nvPr/>
          </p:nvSpPr>
          <p:spPr>
            <a:xfrm>
              <a:off x="2880" y="4128"/>
              <a:ext cx="960" cy="0"/>
            </a:xfrm>
            <a:prstGeom prst="line">
              <a:avLst/>
            </a:prstGeom>
            <a:ln w="19050" cap="flat" cmpd="sng">
              <a:solidFill>
                <a:schemeClr val="tx1"/>
              </a:solidFill>
              <a:prstDash val="solid"/>
              <a:headEnd type="none" w="med" len="med"/>
              <a:tailEnd type="arrow" w="sm" len="lg"/>
            </a:ln>
          </p:spPr>
          <p:txBody>
            <a:bodyPr/>
            <a:lstStyle/>
            <a:p>
              <a:endParaRPr lang="zh-CN" altLang="en-US"/>
            </a:p>
          </p:txBody>
        </p:sp>
        <p:sp>
          <p:nvSpPr>
            <p:cNvPr id="54286" name="Line 13"/>
            <p:cNvSpPr/>
            <p:nvPr/>
          </p:nvSpPr>
          <p:spPr>
            <a:xfrm flipV="1">
              <a:off x="384" y="1200"/>
              <a:ext cx="0" cy="1104"/>
            </a:xfrm>
            <a:prstGeom prst="line">
              <a:avLst/>
            </a:prstGeom>
            <a:ln w="19050" cap="flat" cmpd="sng">
              <a:solidFill>
                <a:schemeClr val="tx1"/>
              </a:solidFill>
              <a:prstDash val="solid"/>
              <a:headEnd type="none" w="med" len="med"/>
              <a:tailEnd type="arrow" w="sm" len="lg"/>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strips(downLeft)">
                                      <p:cBhvr>
                                        <p:cTn id="7" dur="500"/>
                                        <p:tgtEl>
                                          <p:spTgt spid="52226"/>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grpSp>
        <p:nvGrpSpPr>
          <p:cNvPr id="53251" name="Group 3"/>
          <p:cNvGrpSpPr/>
          <p:nvPr/>
        </p:nvGrpSpPr>
        <p:grpSpPr>
          <a:xfrm>
            <a:off x="1828800" y="441325"/>
            <a:ext cx="8513763" cy="6038850"/>
            <a:chOff x="192" y="336"/>
            <a:chExt cx="5363" cy="3804"/>
          </a:xfrm>
        </p:grpSpPr>
        <p:graphicFrame>
          <p:nvGraphicFramePr>
            <p:cNvPr id="55302" name="Object 4"/>
            <p:cNvGraphicFramePr>
              <a:graphicFrameLocks noChangeAspect="1"/>
            </p:cNvGraphicFramePr>
            <p:nvPr/>
          </p:nvGraphicFramePr>
          <p:xfrm>
            <a:off x="192" y="336"/>
            <a:ext cx="5363" cy="3306"/>
          </p:xfrm>
          <a:graphic>
            <a:graphicData uri="http://schemas.openxmlformats.org/presentationml/2006/ole">
              <mc:AlternateContent xmlns:mc="http://schemas.openxmlformats.org/markup-compatibility/2006">
                <mc:Choice xmlns:v="urn:schemas-microsoft-com:vml" Requires="v">
                  <p:oleObj spid="_x0000_s5140" r:id="rId4" imgW="8514715" imgH="5690870" progId="Word.Document.8">
                    <p:embed/>
                  </p:oleObj>
                </mc:Choice>
                <mc:Fallback>
                  <p:oleObj r:id="rId4" imgW="8514715" imgH="5690870" progId="Word.Document.8">
                    <p:embed/>
                    <p:pic>
                      <p:nvPicPr>
                        <p:cNvPr id="0" name="图片 3077"/>
                        <p:cNvPicPr/>
                        <p:nvPr/>
                      </p:nvPicPr>
                      <p:blipFill>
                        <a:blip r:embed="rId5"/>
                        <a:stretch>
                          <a:fillRect/>
                        </a:stretch>
                      </p:blipFill>
                      <p:spPr>
                        <a:xfrm>
                          <a:off x="192" y="336"/>
                          <a:ext cx="5363" cy="3306"/>
                        </a:xfrm>
                        <a:prstGeom prst="rect">
                          <a:avLst/>
                        </a:prstGeom>
                        <a:noFill/>
                        <a:ln w="38100">
                          <a:noFill/>
                          <a:miter/>
                        </a:ln>
                      </p:spPr>
                    </p:pic>
                  </p:oleObj>
                </mc:Fallback>
              </mc:AlternateContent>
            </a:graphicData>
          </a:graphic>
        </p:graphicFrame>
        <p:sp>
          <p:nvSpPr>
            <p:cNvPr id="55303" name="Text Box 5"/>
            <p:cNvSpPr txBox="1"/>
            <p:nvPr/>
          </p:nvSpPr>
          <p:spPr>
            <a:xfrm>
              <a:off x="288" y="3504"/>
              <a:ext cx="2400" cy="636"/>
            </a:xfrm>
            <a:prstGeom prst="rect">
              <a:avLst/>
            </a:prstGeom>
            <a:noFill/>
            <a:ln w="9525">
              <a:noFill/>
              <a:miter/>
            </a:ln>
          </p:spPr>
          <p:txBody>
            <a:bodyPr>
              <a:spAutoFit/>
            </a:bodyPr>
            <a:lstStyle/>
            <a:p>
              <a:pPr lvl="0" eaLnBrk="1" hangingPunct="1"/>
              <a:r>
                <a:rPr lang="en-US" altLang="zh-CN" sz="2000" b="1" dirty="0">
                  <a:latin typeface="Times New Roman" pitchFamily="18" charset="0"/>
                  <a:ea typeface="宋体" pitchFamily="2" charset="-122"/>
                  <a:sym typeface="Symbol" pitchFamily="18" charset="2"/>
                </a:rPr>
                <a:t>s = microsecond = 10</a:t>
              </a:r>
              <a:r>
                <a:rPr lang="en-US" altLang="zh-CN" sz="2000" b="1" baseline="30000" dirty="0">
                  <a:latin typeface="Times New Roman" pitchFamily="18" charset="0"/>
                  <a:ea typeface="宋体" pitchFamily="2" charset="-122"/>
                  <a:sym typeface="Symbol" pitchFamily="18" charset="2"/>
                </a:rPr>
                <a:t>-6</a:t>
              </a:r>
              <a:r>
                <a:rPr lang="en-US" altLang="zh-CN" sz="2000" b="1" dirty="0">
                  <a:latin typeface="Times New Roman" pitchFamily="18" charset="0"/>
                  <a:ea typeface="宋体" pitchFamily="2" charset="-122"/>
                  <a:sym typeface="Symbol" pitchFamily="18" charset="2"/>
                </a:rPr>
                <a:t> seconds</a:t>
              </a:r>
            </a:p>
            <a:p>
              <a:pPr lvl="0" eaLnBrk="1" hangingPunct="1"/>
              <a:r>
                <a:rPr lang="en-US" altLang="zh-CN" sz="2000" b="1" dirty="0">
                  <a:latin typeface="Times New Roman" pitchFamily="18" charset="0"/>
                  <a:ea typeface="宋体" pitchFamily="2" charset="-122"/>
                  <a:sym typeface="Symbol" pitchFamily="18" charset="2"/>
                </a:rPr>
                <a:t>ms = millisecond = 10</a:t>
              </a:r>
              <a:r>
                <a:rPr lang="en-US" altLang="zh-CN" sz="2000" b="1" baseline="30000" dirty="0">
                  <a:latin typeface="Times New Roman" pitchFamily="18" charset="0"/>
                  <a:ea typeface="宋体" pitchFamily="2" charset="-122"/>
                  <a:sym typeface="Symbol" pitchFamily="18" charset="2"/>
                </a:rPr>
                <a:t>-3</a:t>
              </a:r>
              <a:r>
                <a:rPr lang="en-US" altLang="zh-CN" sz="2000" b="1" dirty="0">
                  <a:latin typeface="Times New Roman" pitchFamily="18" charset="0"/>
                  <a:ea typeface="宋体" pitchFamily="2" charset="-122"/>
                  <a:sym typeface="Symbol" pitchFamily="18" charset="2"/>
                </a:rPr>
                <a:t> seconds</a:t>
              </a:r>
            </a:p>
            <a:p>
              <a:pPr lvl="0" eaLnBrk="1" hangingPunct="1"/>
              <a:r>
                <a:rPr lang="en-US" altLang="zh-CN" sz="2000" b="1" dirty="0">
                  <a:latin typeface="Times New Roman" pitchFamily="18" charset="0"/>
                  <a:ea typeface="宋体" pitchFamily="2" charset="-122"/>
                  <a:sym typeface="Symbol" pitchFamily="18" charset="2"/>
                </a:rPr>
                <a:t>sec = seconds</a:t>
              </a:r>
              <a:endParaRPr lang="en-US" altLang="zh-CN" sz="2000" b="1" dirty="0">
                <a:latin typeface="Times New Roman" pitchFamily="18" charset="0"/>
                <a:ea typeface="宋体" pitchFamily="2" charset="-122"/>
              </a:endParaRPr>
            </a:p>
          </p:txBody>
        </p:sp>
        <p:sp>
          <p:nvSpPr>
            <p:cNvPr id="55304" name="Text Box 6"/>
            <p:cNvSpPr txBox="1"/>
            <p:nvPr/>
          </p:nvSpPr>
          <p:spPr>
            <a:xfrm>
              <a:off x="2880" y="3504"/>
              <a:ext cx="2400" cy="634"/>
            </a:xfrm>
            <a:prstGeom prst="rect">
              <a:avLst/>
            </a:prstGeom>
            <a:noFill/>
            <a:ln w="9525">
              <a:noFill/>
              <a:miter/>
            </a:ln>
          </p:spPr>
          <p:txBody>
            <a:bodyPr>
              <a:spAutoFit/>
            </a:bodyPr>
            <a:lstStyle/>
            <a:p>
              <a:pPr lvl="0" eaLnBrk="1" hangingPunct="1"/>
              <a:r>
                <a:rPr lang="en-US" altLang="zh-CN" sz="2000" b="1" dirty="0">
                  <a:latin typeface="Times New Roman" pitchFamily="18" charset="0"/>
                  <a:ea typeface="宋体" pitchFamily="2" charset="-122"/>
                  <a:sym typeface="Symbol" pitchFamily="18" charset="2"/>
                </a:rPr>
                <a:t>min = minutes            yr = years</a:t>
              </a:r>
            </a:p>
            <a:p>
              <a:pPr lvl="0" eaLnBrk="1" hangingPunct="1"/>
              <a:r>
                <a:rPr lang="en-US" altLang="zh-CN" sz="2000" b="1" dirty="0">
                  <a:latin typeface="Times New Roman" pitchFamily="18" charset="0"/>
                  <a:ea typeface="宋体" pitchFamily="2" charset="-122"/>
                  <a:sym typeface="Symbol" pitchFamily="18" charset="2"/>
                </a:rPr>
                <a:t>hr = hours</a:t>
              </a:r>
            </a:p>
            <a:p>
              <a:pPr lvl="0" eaLnBrk="1" hangingPunct="1"/>
              <a:r>
                <a:rPr lang="en-US" altLang="zh-CN" sz="2000" b="1" dirty="0">
                  <a:latin typeface="Times New Roman" pitchFamily="18" charset="0"/>
                  <a:ea typeface="宋体" pitchFamily="2" charset="-122"/>
                  <a:sym typeface="Symbol" pitchFamily="18" charset="2"/>
                </a:rPr>
                <a:t>d = days</a:t>
              </a:r>
            </a:p>
          </p:txBody>
        </p:sp>
      </p:grpSp>
      <p:sp>
        <p:nvSpPr>
          <p:cNvPr id="53256" name="Rectangle 8"/>
          <p:cNvSpPr/>
          <p:nvPr/>
        </p:nvSpPr>
        <p:spPr>
          <a:xfrm>
            <a:off x="3733800" y="762000"/>
            <a:ext cx="309880" cy="365760"/>
          </a:xfrm>
          <a:prstGeom prst="rect">
            <a:avLst/>
          </a:prstGeom>
          <a:noFill/>
          <a:ln w="9525">
            <a:noFill/>
            <a:miter/>
          </a:ln>
        </p:spPr>
        <p:txBody>
          <a:bodyPr wrap="none">
            <a:spAutoFit/>
          </a:bodyPr>
          <a:lstStyle/>
          <a:p>
            <a:pPr lvl="0" eaLnBrk="1" hangingPunct="1"/>
            <a:r>
              <a:rPr lang="en-US" altLang="zh-CN" sz="1800" b="1" i="1" dirty="0">
                <a:solidFill>
                  <a:srgbClr val="FF3300"/>
                </a:solidFill>
                <a:latin typeface="Times New Roman" pitchFamily="18" charset="0"/>
                <a:ea typeface="宋体" pitchFamily="2" charset="-122"/>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strips(downRight)">
                                      <p:cBhvr>
                                        <p:cTn id="7" dur="500"/>
                                        <p:tgtEl>
                                          <p:spTgt spid="53251"/>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53256"/>
                                        </p:tgtEl>
                                        <p:attrNameLst>
                                          <p:attrName>style.visibility</p:attrName>
                                        </p:attrNameLst>
                                      </p:cBhvr>
                                      <p:to>
                                        <p:strVal val="visible"/>
                                      </p:to>
                                    </p:set>
                                    <p:anim calcmode="lin" valueType="num">
                                      <p:cBhvr>
                                        <p:cTn id="12" dur="500" fill="hold"/>
                                        <p:tgtEl>
                                          <p:spTgt spid="53256"/>
                                        </p:tgtEl>
                                        <p:attrNameLst>
                                          <p:attrName>ppt_w</p:attrName>
                                        </p:attrNameLst>
                                      </p:cBhvr>
                                      <p:tavLst>
                                        <p:tav tm="0">
                                          <p:val>
                                            <p:strVal val="4*#ppt_w"/>
                                          </p:val>
                                        </p:tav>
                                        <p:tav tm="100000">
                                          <p:val>
                                            <p:strVal val="#ppt_w"/>
                                          </p:val>
                                        </p:tav>
                                      </p:tavLst>
                                    </p:anim>
                                    <p:anim calcmode="lin" valueType="num">
                                      <p:cBhvr>
                                        <p:cTn id="13" dur="500" fill="hold"/>
                                        <p:tgtEl>
                                          <p:spTgt spid="5325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p:cNvPicPr>
          <p:nvPr/>
        </p:nvPicPr>
        <p:blipFill>
          <a:blip r:embed="rId2"/>
          <a:stretch>
            <a:fillRect/>
          </a:stretch>
        </p:blipFill>
        <p:spPr>
          <a:xfrm>
            <a:off x="2566988" y="908050"/>
            <a:ext cx="7058025" cy="5432425"/>
          </a:xfrm>
          <a:prstGeom prst="rect">
            <a:avLst/>
          </a:prstGeom>
          <a:noFill/>
          <a:ln w="9525">
            <a:noFill/>
            <a:miter/>
          </a:ln>
        </p:spPr>
      </p:pic>
      <p:pic>
        <p:nvPicPr>
          <p:cNvPr id="58371" name="Picture 3"/>
          <p:cNvPicPr>
            <a:picLocks noChangeAspect="1"/>
          </p:cNvPicPr>
          <p:nvPr/>
        </p:nvPicPr>
        <p:blipFill>
          <a:blip r:embed="rId3"/>
          <a:stretch>
            <a:fillRect/>
          </a:stretch>
        </p:blipFill>
        <p:spPr>
          <a:xfrm>
            <a:off x="2351088" y="188913"/>
            <a:ext cx="5672137" cy="576262"/>
          </a:xfrm>
          <a:prstGeom prst="rect">
            <a:avLst/>
          </a:prstGeom>
          <a:noFill/>
          <a:ln w="9525">
            <a:noFill/>
            <a:miter/>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a:bodyPr>
          <a:lstStyle/>
          <a:p>
            <a:r>
              <a:rPr lang="en-US" altLang="zh-CN" sz="4000" b="1" dirty="0">
                <a:solidFill>
                  <a:schemeClr val="tx1"/>
                </a:solidFill>
                <a:latin typeface="楷体" charset="0"/>
                <a:ea typeface="楷体" charset="0"/>
                <a:sym typeface="+mn-ea"/>
              </a:rPr>
              <a:t>3.</a:t>
            </a:r>
            <a:r>
              <a:rPr lang="zh-CN" altLang="en-US" sz="4000" b="1" dirty="0">
                <a:solidFill>
                  <a:schemeClr val="tx1"/>
                </a:solidFill>
                <a:sym typeface="+mn-ea"/>
              </a:rPr>
              <a:t>递归方程渐近阶的求解</a:t>
            </a:r>
            <a:endParaRPr lang="zh-CN" altLang="en-US" sz="4000" b="1" dirty="0">
              <a:solidFill>
                <a:schemeClr val="tx1"/>
              </a:solidFill>
              <a:latin typeface="楷体" charset="0"/>
              <a:ea typeface="楷体" charset="0"/>
              <a:sym typeface="+mn-ea"/>
            </a:endParaRPr>
          </a:p>
        </p:txBody>
      </p:sp>
      <p:sp>
        <p:nvSpPr>
          <p:cNvPr id="2" name="标题 3"/>
          <p:cNvSpPr>
            <a:spLocks noGrp="1"/>
          </p:cNvSpPr>
          <p:nvPr>
            <p:custDataLst>
              <p:tags r:id="rId3"/>
            </p:custDataLst>
          </p:nvPr>
        </p:nvSpPr>
        <p:spPr>
          <a:xfrm>
            <a:off x="8641080" y="3210560"/>
            <a:ext cx="3364230" cy="802005"/>
          </a:xfrm>
          <a:prstGeom prst="rect">
            <a:avLst/>
          </a:prstGeom>
        </p:spPr>
        <p:txBody>
          <a:bodyPr vert="horz" lIns="91440" tIns="45720" rIns="91440" bIns="45720" rtlCol="0" anchor="b">
            <a:normAutofit fontScale="87500"/>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zh-CN" altLang="en-US" sz="4000" b="1" dirty="0">
                <a:latin typeface="楷体" charset="0"/>
                <a:ea typeface="楷体" charset="0"/>
                <a:sym typeface="+mn-ea"/>
              </a:rPr>
              <a:t>站得高，看的远</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2209800" y="609600"/>
            <a:ext cx="7772400" cy="874713"/>
          </a:xfrm>
        </p:spPr>
        <p:txBody>
          <a:bodyPr vert="horz" wrap="square" lIns="91440" tIns="45720" rIns="91440" bIns="45720" anchor="ctr"/>
          <a:lstStyle/>
          <a:p>
            <a:pPr eaLnBrk="1" hangingPunct="1"/>
            <a:r>
              <a:rPr lang="zh-CN" altLang="en-US" b="1" dirty="0">
                <a:solidFill>
                  <a:srgbClr val="FF0000"/>
                </a:solidFill>
              </a:rPr>
              <a:t>递归方程解的渐近阶的求法</a:t>
            </a:r>
          </a:p>
        </p:txBody>
      </p:sp>
      <p:pic>
        <p:nvPicPr>
          <p:cNvPr id="60419" name="Picture 2"/>
          <p:cNvPicPr>
            <a:picLocks noChangeAspect="1"/>
          </p:cNvPicPr>
          <p:nvPr/>
        </p:nvPicPr>
        <p:blipFill>
          <a:blip r:embed="rId2"/>
          <a:stretch>
            <a:fillRect/>
          </a:stretch>
        </p:blipFill>
        <p:spPr>
          <a:xfrm>
            <a:off x="1703388" y="1679575"/>
            <a:ext cx="8894762" cy="3222625"/>
          </a:xfrm>
          <a:prstGeom prst="rect">
            <a:avLst/>
          </a:prstGeom>
          <a:noFill/>
          <a:ln w="9525">
            <a:noFill/>
            <a:miter/>
          </a:ln>
        </p:spPr>
      </p:pic>
      <p:pic>
        <p:nvPicPr>
          <p:cNvPr id="3" name="图片 2" descr="57dafe503274279d5d2f28429199a69fee084b3d64fb-wzkPf0_fw658"/>
          <p:cNvPicPr>
            <a:picLocks noChangeAspect="1"/>
          </p:cNvPicPr>
          <p:nvPr/>
        </p:nvPicPr>
        <p:blipFill>
          <a:blip r:embed="rId3"/>
          <a:srcRect l="-838" t="81160" r="838" b="-74"/>
          <a:stretch>
            <a:fillRect/>
          </a:stretch>
        </p:blipFill>
        <p:spPr>
          <a:xfrm>
            <a:off x="-149225" y="5604510"/>
            <a:ext cx="12345035" cy="1304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p:nvPr/>
        </p:nvSpPr>
        <p:spPr>
          <a:xfrm>
            <a:off x="868680" y="228600"/>
            <a:ext cx="5257800" cy="523220"/>
          </a:xfrm>
          <a:prstGeom prst="rect">
            <a:avLst/>
          </a:prstGeom>
          <a:noFill/>
          <a:ln w="9525">
            <a:noFill/>
            <a:miter/>
          </a:ln>
        </p:spPr>
        <p:txBody>
          <a:bodyPr>
            <a:spAutoFit/>
          </a:bodyPr>
          <a:lstStyle/>
          <a:p>
            <a:pPr lvl="0" eaLnBrk="1" hangingPunct="1">
              <a:spcBef>
                <a:spcPct val="50000"/>
              </a:spcBef>
            </a:pPr>
            <a:r>
              <a:rPr lang="en-US" altLang="zh-CN" sz="2800" b="1" u="sng" dirty="0">
                <a:solidFill>
                  <a:srgbClr val="000000"/>
                </a:solidFill>
                <a:latin typeface="Times New Roman" pitchFamily="18" charset="0"/>
                <a:ea typeface="宋体" pitchFamily="2" charset="-122"/>
              </a:rPr>
              <a:t>CHAPTER  </a:t>
            </a:r>
            <a:r>
              <a:rPr lang="en-US" altLang="zh-CN" sz="2000" b="1" dirty="0">
                <a:solidFill>
                  <a:srgbClr val="000000"/>
                </a:solidFill>
                <a:latin typeface="Arial" pitchFamily="34" charset="0"/>
                <a:ea typeface="宋体" pitchFamily="2" charset="-122"/>
              </a:rPr>
              <a:t>ALGORITHM ANALYSIS</a:t>
            </a:r>
          </a:p>
        </p:txBody>
      </p:sp>
      <p:sp>
        <p:nvSpPr>
          <p:cNvPr id="2099" name="Text Box 51"/>
          <p:cNvSpPr txBox="1"/>
          <p:nvPr/>
        </p:nvSpPr>
        <p:spPr>
          <a:xfrm>
            <a:off x="801370" y="962660"/>
            <a:ext cx="10145395" cy="4845050"/>
          </a:xfrm>
          <a:prstGeom prst="rect">
            <a:avLst/>
          </a:prstGeom>
          <a:noFill/>
          <a:ln w="9525">
            <a:noFill/>
            <a:miter/>
          </a:ln>
        </p:spPr>
        <p:txBody>
          <a:bodyPr wrap="square">
            <a:spAutoFit/>
          </a:bodyPr>
          <a:lstStyle/>
          <a:p>
            <a:pPr lvl="0" eaLnBrk="1" hangingPunct="1">
              <a:spcBef>
                <a:spcPct val="50000"/>
              </a:spcBef>
            </a:pPr>
            <a:r>
              <a:rPr lang="en-US" altLang="zh-CN" sz="2400" b="1" dirty="0">
                <a:solidFill>
                  <a:srgbClr val="000000"/>
                </a:solidFill>
                <a:latin typeface="Arial" pitchFamily="34" charset="0"/>
                <a:ea typeface="宋体" pitchFamily="2" charset="-122"/>
              </a:rPr>
              <a:t>【</a:t>
            </a:r>
            <a:r>
              <a:rPr lang="en-US" altLang="zh-CN" sz="2400" b="1" dirty="0">
                <a:solidFill>
                  <a:srgbClr val="FF0000"/>
                </a:solidFill>
                <a:latin typeface="Arial" pitchFamily="34" charset="0"/>
                <a:ea typeface="宋体" pitchFamily="2" charset="-122"/>
              </a:rPr>
              <a:t>Definition</a:t>
            </a:r>
            <a:r>
              <a:rPr lang="en-US" altLang="zh-CN" sz="2400" b="1" dirty="0">
                <a:solidFill>
                  <a:srgbClr val="000000"/>
                </a:solidFill>
                <a:latin typeface="Arial" pitchFamily="34" charset="0"/>
                <a:ea typeface="宋体" pitchFamily="2" charset="-122"/>
              </a:rPr>
              <a:t>】</a:t>
            </a:r>
            <a:r>
              <a:rPr lang="en-US" altLang="zh-CN" sz="2400" b="1" dirty="0">
                <a:solidFill>
                  <a:srgbClr val="000000"/>
                </a:solidFill>
                <a:latin typeface="Times New Roman" pitchFamily="18" charset="0"/>
                <a:ea typeface="宋体" pitchFamily="2" charset="-122"/>
              </a:rPr>
              <a:t>An </a:t>
            </a:r>
            <a:r>
              <a:rPr lang="en-US" altLang="zh-CN" sz="2400" b="1" dirty="0">
                <a:solidFill>
                  <a:srgbClr val="0033CC"/>
                </a:solidFill>
                <a:latin typeface="Times New Roman" pitchFamily="18" charset="0"/>
                <a:ea typeface="宋体" pitchFamily="2" charset="-122"/>
              </a:rPr>
              <a:t>algorithm</a:t>
            </a:r>
            <a:r>
              <a:rPr lang="en-US" altLang="zh-CN" sz="2400" b="1" dirty="0">
                <a:solidFill>
                  <a:srgbClr val="000000"/>
                </a:solidFill>
                <a:latin typeface="Times New Roman" pitchFamily="18" charset="0"/>
                <a:ea typeface="宋体" pitchFamily="2" charset="-122"/>
              </a:rPr>
              <a:t> is a finite set of instructions that, if followed, accomplishes a particular task.   In addition,  all algorithms must satisfy the following criteria:</a:t>
            </a:r>
          </a:p>
          <a:p>
            <a:pPr lvl="0" eaLnBrk="1" hangingPunct="1">
              <a:spcBef>
                <a:spcPct val="40000"/>
              </a:spcBef>
            </a:pPr>
            <a:r>
              <a:rPr lang="en-US" altLang="zh-CN" sz="2400" b="1" dirty="0">
                <a:solidFill>
                  <a:srgbClr val="000000"/>
                </a:solidFill>
                <a:latin typeface="Times New Roman" pitchFamily="18" charset="0"/>
                <a:ea typeface="宋体" pitchFamily="2" charset="-122"/>
              </a:rPr>
              <a:t>(1)   </a:t>
            </a:r>
            <a:r>
              <a:rPr lang="en-US" altLang="zh-CN" sz="2400" b="1" dirty="0">
                <a:solidFill>
                  <a:srgbClr val="0033CC"/>
                </a:solidFill>
                <a:latin typeface="Arial" pitchFamily="34" charset="0"/>
                <a:ea typeface="宋体" pitchFamily="2" charset="-122"/>
              </a:rPr>
              <a:t>Input</a:t>
            </a:r>
            <a:r>
              <a:rPr lang="en-US" altLang="zh-CN" sz="2400" b="1" dirty="0">
                <a:solidFill>
                  <a:srgbClr val="000000"/>
                </a:solidFill>
                <a:latin typeface="Times New Roman" pitchFamily="18" charset="0"/>
                <a:ea typeface="宋体" pitchFamily="2" charset="-122"/>
              </a:rPr>
              <a:t>    There are zero or more quantities that are externally </a:t>
            </a:r>
            <a:r>
              <a:rPr lang="en-US" altLang="zh-CN" sz="2400" b="1" dirty="0">
                <a:solidFill>
                  <a:srgbClr val="339933"/>
                </a:solidFill>
                <a:latin typeface="Times New Roman" pitchFamily="18" charset="0"/>
                <a:ea typeface="宋体" pitchFamily="2" charset="-122"/>
              </a:rPr>
              <a:t>supplied</a:t>
            </a:r>
            <a:r>
              <a:rPr lang="en-US" altLang="zh-CN" sz="2400" b="1" dirty="0">
                <a:solidFill>
                  <a:srgbClr val="000000"/>
                </a:solidFill>
                <a:latin typeface="Times New Roman" pitchFamily="18" charset="0"/>
                <a:ea typeface="宋体" pitchFamily="2" charset="-122"/>
              </a:rPr>
              <a:t>.</a:t>
            </a:r>
          </a:p>
          <a:p>
            <a:pPr lvl="0" eaLnBrk="1" hangingPunct="1">
              <a:spcBef>
                <a:spcPct val="40000"/>
              </a:spcBef>
            </a:pPr>
            <a:r>
              <a:rPr lang="en-US" altLang="zh-CN" sz="2400" b="1" dirty="0">
                <a:solidFill>
                  <a:srgbClr val="000000"/>
                </a:solidFill>
                <a:latin typeface="Times New Roman" pitchFamily="18" charset="0"/>
                <a:ea typeface="宋体" pitchFamily="2" charset="-122"/>
              </a:rPr>
              <a:t>(2)   </a:t>
            </a:r>
            <a:r>
              <a:rPr lang="en-US" altLang="zh-CN" sz="2400" b="1" dirty="0">
                <a:solidFill>
                  <a:srgbClr val="0033CC"/>
                </a:solidFill>
                <a:latin typeface="Arial" pitchFamily="34" charset="0"/>
                <a:ea typeface="宋体" pitchFamily="2" charset="-122"/>
              </a:rPr>
              <a:t>Output</a:t>
            </a:r>
            <a:r>
              <a:rPr lang="en-US" altLang="zh-CN" sz="2400" b="1" dirty="0">
                <a:solidFill>
                  <a:srgbClr val="000000"/>
                </a:solidFill>
                <a:latin typeface="Times New Roman" pitchFamily="18" charset="0"/>
                <a:ea typeface="宋体" pitchFamily="2" charset="-122"/>
              </a:rPr>
              <a:t>    At least one quantity is </a:t>
            </a:r>
            <a:r>
              <a:rPr lang="en-US" altLang="zh-CN" sz="2400" b="1" dirty="0">
                <a:solidFill>
                  <a:srgbClr val="339933"/>
                </a:solidFill>
                <a:latin typeface="Times New Roman" pitchFamily="18" charset="0"/>
                <a:ea typeface="宋体" pitchFamily="2" charset="-122"/>
              </a:rPr>
              <a:t>produced</a:t>
            </a:r>
            <a:r>
              <a:rPr lang="en-US" altLang="zh-CN" sz="2400" b="1" dirty="0">
                <a:solidFill>
                  <a:srgbClr val="000000"/>
                </a:solidFill>
                <a:latin typeface="Times New Roman" pitchFamily="18" charset="0"/>
                <a:ea typeface="宋体" pitchFamily="2" charset="-122"/>
              </a:rPr>
              <a:t>.</a:t>
            </a:r>
          </a:p>
          <a:p>
            <a:pPr lvl="0" eaLnBrk="1" hangingPunct="1">
              <a:spcBef>
                <a:spcPct val="40000"/>
              </a:spcBef>
            </a:pPr>
            <a:r>
              <a:rPr lang="en-US" altLang="zh-CN" sz="2400" b="1" dirty="0">
                <a:solidFill>
                  <a:srgbClr val="000000"/>
                </a:solidFill>
                <a:latin typeface="Times New Roman" pitchFamily="18" charset="0"/>
                <a:ea typeface="宋体" pitchFamily="2" charset="-122"/>
              </a:rPr>
              <a:t>(3)   </a:t>
            </a:r>
            <a:r>
              <a:rPr lang="en-US" altLang="zh-CN" sz="2400" b="1" dirty="0">
                <a:solidFill>
                  <a:srgbClr val="0033CC"/>
                </a:solidFill>
                <a:latin typeface="Arial" pitchFamily="34" charset="0"/>
                <a:ea typeface="宋体" pitchFamily="2" charset="-122"/>
              </a:rPr>
              <a:t>Definiteness</a:t>
            </a:r>
            <a:r>
              <a:rPr lang="zh-CN" altLang="en-US" sz="2400" b="1" dirty="0">
                <a:solidFill>
                  <a:srgbClr val="0033CC"/>
                </a:solidFill>
                <a:latin typeface="Arial" pitchFamily="34" charset="0"/>
                <a:ea typeface="宋体" pitchFamily="2" charset="-122"/>
              </a:rPr>
              <a:t>（确定性）</a:t>
            </a:r>
            <a:r>
              <a:rPr lang="en-US" altLang="zh-CN" sz="2400" b="1" dirty="0">
                <a:solidFill>
                  <a:srgbClr val="000000"/>
                </a:solidFill>
                <a:latin typeface="Times New Roman" pitchFamily="18" charset="0"/>
                <a:ea typeface="宋体" pitchFamily="2" charset="-122"/>
              </a:rPr>
              <a:t>Each instruction is </a:t>
            </a:r>
            <a:r>
              <a:rPr lang="en-US" altLang="zh-CN" sz="2400" b="1" dirty="0">
                <a:solidFill>
                  <a:srgbClr val="339933"/>
                </a:solidFill>
                <a:latin typeface="Times New Roman" pitchFamily="18" charset="0"/>
                <a:ea typeface="宋体" pitchFamily="2" charset="-122"/>
              </a:rPr>
              <a:t>clear and unambiguous</a:t>
            </a:r>
            <a:r>
              <a:rPr lang="en-US" altLang="zh-CN" sz="2400" b="1" dirty="0">
                <a:solidFill>
                  <a:srgbClr val="000000"/>
                </a:solidFill>
                <a:latin typeface="Times New Roman" pitchFamily="18" charset="0"/>
                <a:ea typeface="宋体" pitchFamily="2" charset="-122"/>
              </a:rPr>
              <a:t>.</a:t>
            </a:r>
          </a:p>
          <a:p>
            <a:pPr lvl="0" eaLnBrk="1" hangingPunct="1">
              <a:spcBef>
                <a:spcPct val="40000"/>
              </a:spcBef>
            </a:pPr>
            <a:r>
              <a:rPr lang="en-US" altLang="zh-CN" sz="2400" b="1" dirty="0">
                <a:solidFill>
                  <a:srgbClr val="000000"/>
                </a:solidFill>
                <a:latin typeface="Times New Roman" pitchFamily="18" charset="0"/>
                <a:ea typeface="宋体" pitchFamily="2" charset="-122"/>
              </a:rPr>
              <a:t>(4)   </a:t>
            </a:r>
            <a:r>
              <a:rPr lang="en-US" altLang="zh-CN" sz="2400" b="1" dirty="0">
                <a:solidFill>
                  <a:srgbClr val="0033CC"/>
                </a:solidFill>
                <a:latin typeface="Arial" pitchFamily="34" charset="0"/>
                <a:ea typeface="宋体" pitchFamily="2" charset="-122"/>
              </a:rPr>
              <a:t>Finiteness</a:t>
            </a:r>
            <a:r>
              <a:rPr lang="zh-CN" altLang="en-US" sz="2400" b="1" dirty="0">
                <a:solidFill>
                  <a:srgbClr val="0033CC"/>
                </a:solidFill>
                <a:latin typeface="Arial" pitchFamily="34" charset="0"/>
                <a:ea typeface="宋体" pitchFamily="2" charset="-122"/>
              </a:rPr>
              <a:t>（有限性）</a:t>
            </a:r>
            <a:r>
              <a:rPr lang="en-US" altLang="zh-CN" sz="2400" b="1" dirty="0">
                <a:solidFill>
                  <a:srgbClr val="000000"/>
                </a:solidFill>
                <a:latin typeface="Times New Roman" pitchFamily="18" charset="0"/>
                <a:ea typeface="宋体" pitchFamily="2" charset="-122"/>
              </a:rPr>
              <a:t>If we trace out the instructions of an algorithm, then for all cases, the algorithm </a:t>
            </a:r>
            <a:r>
              <a:rPr lang="en-US" altLang="zh-CN" sz="2400" b="1" dirty="0">
                <a:solidFill>
                  <a:srgbClr val="339933"/>
                </a:solidFill>
                <a:latin typeface="Times New Roman" pitchFamily="18" charset="0"/>
                <a:ea typeface="宋体" pitchFamily="2" charset="-122"/>
              </a:rPr>
              <a:t>terminates</a:t>
            </a:r>
            <a:r>
              <a:rPr lang="en-US" altLang="zh-CN" sz="2400" b="1" dirty="0">
                <a:solidFill>
                  <a:srgbClr val="000000"/>
                </a:solidFill>
                <a:latin typeface="Times New Roman" pitchFamily="18" charset="0"/>
                <a:ea typeface="宋体" pitchFamily="2" charset="-122"/>
              </a:rPr>
              <a:t> after </a:t>
            </a:r>
            <a:r>
              <a:rPr lang="en-US" altLang="zh-CN" sz="2400" b="1" dirty="0">
                <a:solidFill>
                  <a:srgbClr val="339933"/>
                </a:solidFill>
                <a:latin typeface="Times New Roman" pitchFamily="18" charset="0"/>
                <a:ea typeface="宋体" pitchFamily="2" charset="-122"/>
              </a:rPr>
              <a:t>finite number of steps</a:t>
            </a:r>
            <a:r>
              <a:rPr lang="en-US" altLang="zh-CN" sz="2400" b="1" dirty="0">
                <a:solidFill>
                  <a:srgbClr val="000000"/>
                </a:solidFill>
                <a:latin typeface="Times New Roman" pitchFamily="18" charset="0"/>
                <a:ea typeface="宋体" pitchFamily="2" charset="-122"/>
              </a:rPr>
              <a:t>.</a:t>
            </a:r>
          </a:p>
          <a:p>
            <a:pPr lvl="0" eaLnBrk="1" hangingPunct="1">
              <a:spcBef>
                <a:spcPct val="40000"/>
              </a:spcBef>
            </a:pPr>
            <a:r>
              <a:rPr lang="en-US" altLang="zh-CN" sz="2400" b="1" dirty="0">
                <a:solidFill>
                  <a:srgbClr val="000000"/>
                </a:solidFill>
                <a:latin typeface="Times New Roman" pitchFamily="18" charset="0"/>
                <a:ea typeface="宋体" pitchFamily="2" charset="-122"/>
              </a:rPr>
              <a:t>(5)   </a:t>
            </a:r>
            <a:r>
              <a:rPr lang="en-US" altLang="zh-CN" sz="2400" b="1" dirty="0">
                <a:solidFill>
                  <a:srgbClr val="0033CC"/>
                </a:solidFill>
                <a:latin typeface="Arial" pitchFamily="34" charset="0"/>
                <a:ea typeface="宋体" pitchFamily="2" charset="-122"/>
              </a:rPr>
              <a:t>Effectiveness</a:t>
            </a:r>
            <a:r>
              <a:rPr lang="en-US" altLang="zh-CN" sz="2400" b="1" dirty="0">
                <a:solidFill>
                  <a:srgbClr val="000000"/>
                </a:solidFill>
                <a:latin typeface="Times New Roman" pitchFamily="18" charset="0"/>
                <a:ea typeface="宋体" pitchFamily="2" charset="-122"/>
              </a:rPr>
              <a:t>    Every instruction must be basic enough to </a:t>
            </a:r>
            <a:r>
              <a:rPr lang="en-US" altLang="zh-CN" sz="2400" b="1" dirty="0">
                <a:solidFill>
                  <a:srgbClr val="339933"/>
                </a:solidFill>
                <a:latin typeface="Times New Roman" pitchFamily="18" charset="0"/>
                <a:ea typeface="宋体" pitchFamily="2" charset="-122"/>
              </a:rPr>
              <a:t>be carried out</a:t>
            </a:r>
            <a:r>
              <a:rPr lang="en-US" altLang="zh-CN" sz="2400" b="1" dirty="0">
                <a:solidFill>
                  <a:srgbClr val="000000"/>
                </a:solidFill>
                <a:latin typeface="Times New Roman" pitchFamily="18" charset="0"/>
                <a:ea typeface="宋体" pitchFamily="2" charset="-122"/>
              </a:rPr>
              <a:t>, in principle, by a person using only pencil and paper.  It is not enough that each operation be definite as in(3); it also must be </a:t>
            </a:r>
            <a:r>
              <a:rPr lang="en-US" altLang="zh-CN" sz="2400" b="1" dirty="0">
                <a:solidFill>
                  <a:srgbClr val="339933"/>
                </a:solidFill>
                <a:latin typeface="Times New Roman" pitchFamily="18" charset="0"/>
                <a:ea typeface="宋体" pitchFamily="2" charset="-122"/>
              </a:rPr>
              <a:t>feasible</a:t>
            </a:r>
            <a:r>
              <a:rPr lang="en-US" altLang="zh-CN" sz="2400" b="1" dirty="0">
                <a:solidFill>
                  <a:srgbClr val="000000"/>
                </a:solidFill>
                <a:latin typeface="Times New Roman" pitchFamily="18" charset="0"/>
                <a:ea typeface="宋体" pitchFamily="2" charset="-122"/>
              </a:rPr>
              <a:t>.</a:t>
            </a:r>
          </a:p>
        </p:txBody>
      </p:sp>
      <p:pic>
        <p:nvPicPr>
          <p:cNvPr id="5" name="图片 4" descr="1dc06e763f0a5287b14058453eaa150442bbe13829bc6-oMverP_fw658"/>
          <p:cNvPicPr>
            <a:picLocks noChangeAspect="1"/>
          </p:cNvPicPr>
          <p:nvPr/>
        </p:nvPicPr>
        <p:blipFill>
          <a:blip r:embed="rId2"/>
          <a:srcRect l="54565" t="10024" r="31639" b="81679"/>
          <a:stretch>
            <a:fillRect/>
          </a:stretch>
        </p:blipFill>
        <p:spPr>
          <a:xfrm>
            <a:off x="20320" y="128270"/>
            <a:ext cx="781050" cy="834390"/>
          </a:xfrm>
          <a:prstGeom prst="rect">
            <a:avLst/>
          </a:prstGeom>
          <a:effectLst>
            <a:reflection stA="45000" endPos="54000" dir="5400000" sy="-100000" algn="bl" rotWithShape="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1847850" y="346075"/>
            <a:ext cx="2355850" cy="731838"/>
          </a:xfrm>
        </p:spPr>
        <p:txBody>
          <a:bodyPr vert="horz" wrap="square" lIns="91440" tIns="45720" rIns="91440" bIns="45720" anchor="ctr"/>
          <a:lstStyle/>
          <a:p>
            <a:pPr eaLnBrk="1" hangingPunct="1"/>
            <a:r>
              <a:rPr lang="zh-CN" altLang="en-US" b="1" dirty="0">
                <a:solidFill>
                  <a:srgbClr val="FF0000"/>
                </a:solidFill>
              </a:rPr>
              <a:t>代入法</a:t>
            </a:r>
          </a:p>
        </p:txBody>
      </p:sp>
      <p:pic>
        <p:nvPicPr>
          <p:cNvPr id="61443" name="Picture 2"/>
          <p:cNvPicPr>
            <a:picLocks noChangeAspect="1"/>
          </p:cNvPicPr>
          <p:nvPr/>
        </p:nvPicPr>
        <p:blipFill>
          <a:blip r:embed="rId2"/>
          <a:stretch>
            <a:fillRect/>
          </a:stretch>
        </p:blipFill>
        <p:spPr>
          <a:xfrm>
            <a:off x="2063750" y="1412875"/>
            <a:ext cx="7473950" cy="576263"/>
          </a:xfrm>
          <a:prstGeom prst="rect">
            <a:avLst/>
          </a:prstGeom>
          <a:noFill/>
          <a:ln w="9525">
            <a:noFill/>
            <a:miter/>
          </a:ln>
        </p:spPr>
      </p:pic>
      <p:pic>
        <p:nvPicPr>
          <p:cNvPr id="61444" name="Picture 3"/>
          <p:cNvPicPr>
            <a:picLocks noChangeAspect="1"/>
          </p:cNvPicPr>
          <p:nvPr/>
        </p:nvPicPr>
        <p:blipFill>
          <a:blip r:embed="rId3"/>
          <a:stretch>
            <a:fillRect/>
          </a:stretch>
        </p:blipFill>
        <p:spPr>
          <a:xfrm>
            <a:off x="4224338" y="404813"/>
            <a:ext cx="6048375" cy="966787"/>
          </a:xfrm>
          <a:prstGeom prst="rect">
            <a:avLst/>
          </a:prstGeom>
          <a:noFill/>
          <a:ln w="9525">
            <a:noFill/>
            <a:miter/>
          </a:ln>
        </p:spPr>
      </p:pic>
      <p:pic>
        <p:nvPicPr>
          <p:cNvPr id="61445" name="Picture 4"/>
          <p:cNvPicPr>
            <a:picLocks noChangeAspect="1"/>
          </p:cNvPicPr>
          <p:nvPr/>
        </p:nvPicPr>
        <p:blipFill>
          <a:blip r:embed="rId4"/>
          <a:stretch>
            <a:fillRect/>
          </a:stretch>
        </p:blipFill>
        <p:spPr>
          <a:xfrm>
            <a:off x="1703388" y="2133600"/>
            <a:ext cx="6045200" cy="2232025"/>
          </a:xfrm>
          <a:prstGeom prst="rect">
            <a:avLst/>
          </a:prstGeom>
          <a:noFill/>
          <a:ln w="9525">
            <a:noFill/>
            <a:miter/>
          </a:ln>
        </p:spPr>
      </p:pic>
      <p:pic>
        <p:nvPicPr>
          <p:cNvPr id="61446" name="Picture 5"/>
          <p:cNvPicPr>
            <a:picLocks noChangeAspect="1"/>
          </p:cNvPicPr>
          <p:nvPr/>
        </p:nvPicPr>
        <p:blipFill>
          <a:blip r:embed="rId5"/>
          <a:stretch>
            <a:fillRect/>
          </a:stretch>
        </p:blipFill>
        <p:spPr>
          <a:xfrm>
            <a:off x="6743700" y="4011613"/>
            <a:ext cx="3529013" cy="2705100"/>
          </a:xfrm>
          <a:prstGeom prst="rect">
            <a:avLst/>
          </a:prstGeom>
          <a:noFill/>
          <a:ln w="9525">
            <a:noFill/>
            <a:miter/>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p:cNvPicPr>
          <p:nvPr/>
        </p:nvPicPr>
        <p:blipFill>
          <a:blip r:embed="rId2"/>
          <a:stretch>
            <a:fillRect/>
          </a:stretch>
        </p:blipFill>
        <p:spPr>
          <a:xfrm>
            <a:off x="3392488" y="2565400"/>
            <a:ext cx="4648200" cy="4038600"/>
          </a:xfrm>
          <a:prstGeom prst="rect">
            <a:avLst/>
          </a:prstGeom>
          <a:noFill/>
          <a:ln w="9525">
            <a:noFill/>
            <a:miter/>
          </a:ln>
        </p:spPr>
      </p:pic>
      <p:sp>
        <p:nvSpPr>
          <p:cNvPr id="62467" name="标题 1"/>
          <p:cNvSpPr>
            <a:spLocks noGrp="1"/>
          </p:cNvSpPr>
          <p:nvPr>
            <p:ph type="title"/>
          </p:nvPr>
        </p:nvSpPr>
        <p:spPr>
          <a:xfrm>
            <a:off x="2135188" y="188913"/>
            <a:ext cx="7772400" cy="863600"/>
          </a:xfrm>
        </p:spPr>
        <p:txBody>
          <a:bodyPr vert="horz" wrap="square" lIns="91440" tIns="45720" rIns="91440" bIns="45720" anchor="ctr"/>
          <a:lstStyle/>
          <a:p>
            <a:pPr eaLnBrk="1" hangingPunct="1"/>
            <a:r>
              <a:rPr lang="zh-CN" altLang="en-US" b="1" dirty="0">
                <a:solidFill>
                  <a:srgbClr val="FF0000"/>
                </a:solidFill>
              </a:rPr>
              <a:t>算法复杂性分析中常见函数</a:t>
            </a:r>
          </a:p>
        </p:txBody>
      </p:sp>
      <p:sp>
        <p:nvSpPr>
          <p:cNvPr id="62468" name="内容占位符 2"/>
          <p:cNvSpPr>
            <a:spLocks noGrp="1"/>
          </p:cNvSpPr>
          <p:nvPr>
            <p:ph idx="1"/>
          </p:nvPr>
        </p:nvSpPr>
        <p:spPr>
          <a:xfrm>
            <a:off x="1992313" y="1196975"/>
            <a:ext cx="7704137" cy="1152525"/>
          </a:xfrm>
        </p:spPr>
        <p:txBody>
          <a:bodyPr vert="horz" wrap="square" lIns="91440" tIns="45720" rIns="91440" bIns="45720" anchor="t"/>
          <a:lstStyle/>
          <a:p>
            <a:pPr eaLnBrk="1" hangingPunct="1"/>
            <a:r>
              <a:rPr lang="zh-CN" altLang="en-US" sz="2400" b="1" dirty="0">
                <a:solidFill>
                  <a:srgbClr val="0070C0"/>
                </a:solidFill>
              </a:rPr>
              <a:t>这个方法的局限性在于它只适合容易推测出答案的递归方程或善于进行推测的高手。推测递归方程的正确解，没有一般的方法，得靠经验的积累和洞察力。</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1679575" y="254000"/>
            <a:ext cx="2355850" cy="731838"/>
          </a:xfrm>
        </p:spPr>
        <p:txBody>
          <a:bodyPr vert="horz" wrap="square" lIns="91440" tIns="45720" rIns="91440" bIns="45720" anchor="ctr"/>
          <a:lstStyle/>
          <a:p>
            <a:pPr eaLnBrk="1" hangingPunct="1"/>
            <a:r>
              <a:rPr lang="zh-CN" altLang="en-US" b="1" dirty="0">
                <a:solidFill>
                  <a:srgbClr val="FF0000"/>
                </a:solidFill>
              </a:rPr>
              <a:t>迭代法</a:t>
            </a:r>
          </a:p>
        </p:txBody>
      </p:sp>
      <p:sp>
        <p:nvSpPr>
          <p:cNvPr id="63491" name="内容占位符 2"/>
          <p:cNvSpPr>
            <a:spLocks noGrp="1"/>
          </p:cNvSpPr>
          <p:nvPr>
            <p:ph idx="1"/>
          </p:nvPr>
        </p:nvSpPr>
        <p:spPr>
          <a:xfrm>
            <a:off x="2566988" y="5845175"/>
            <a:ext cx="5761037" cy="823913"/>
          </a:xfrm>
        </p:spPr>
        <p:txBody>
          <a:bodyPr vert="horz" wrap="square" lIns="91440" tIns="45720" rIns="91440" bIns="45720" anchor="t"/>
          <a:lstStyle/>
          <a:p>
            <a:pPr eaLnBrk="1" hangingPunct="1"/>
            <a:r>
              <a:rPr lang="zh-CN" altLang="en-US" dirty="0"/>
              <a:t>即，</a:t>
            </a:r>
            <a:r>
              <a:rPr lang="en-US" altLang="zh-CN" dirty="0"/>
              <a:t>T(n)=O(n)</a:t>
            </a:r>
            <a:endParaRPr lang="zh-CN" altLang="en-US" dirty="0"/>
          </a:p>
        </p:txBody>
      </p:sp>
      <p:pic>
        <p:nvPicPr>
          <p:cNvPr id="63492" name="Picture 2"/>
          <p:cNvPicPr>
            <a:picLocks noChangeAspect="1"/>
          </p:cNvPicPr>
          <p:nvPr/>
        </p:nvPicPr>
        <p:blipFill>
          <a:blip r:embed="rId2"/>
          <a:stretch>
            <a:fillRect/>
          </a:stretch>
        </p:blipFill>
        <p:spPr>
          <a:xfrm>
            <a:off x="4135438" y="298450"/>
            <a:ext cx="6281737" cy="898525"/>
          </a:xfrm>
          <a:prstGeom prst="rect">
            <a:avLst/>
          </a:prstGeom>
          <a:noFill/>
          <a:ln w="9525">
            <a:noFill/>
            <a:miter/>
          </a:ln>
        </p:spPr>
      </p:pic>
      <p:pic>
        <p:nvPicPr>
          <p:cNvPr id="63493" name="Picture 3"/>
          <p:cNvPicPr>
            <a:picLocks noChangeAspect="1"/>
          </p:cNvPicPr>
          <p:nvPr/>
        </p:nvPicPr>
        <p:blipFill>
          <a:blip r:embed="rId3"/>
          <a:stretch>
            <a:fillRect/>
          </a:stretch>
        </p:blipFill>
        <p:spPr>
          <a:xfrm>
            <a:off x="2135188" y="1423988"/>
            <a:ext cx="3144837" cy="636587"/>
          </a:xfrm>
          <a:prstGeom prst="rect">
            <a:avLst/>
          </a:prstGeom>
          <a:noFill/>
          <a:ln w="9525">
            <a:noFill/>
            <a:miter/>
          </a:ln>
        </p:spPr>
      </p:pic>
      <p:pic>
        <p:nvPicPr>
          <p:cNvPr id="63494" name="Picture 4"/>
          <p:cNvPicPr>
            <a:picLocks noChangeAspect="1"/>
          </p:cNvPicPr>
          <p:nvPr/>
        </p:nvPicPr>
        <p:blipFill>
          <a:blip r:embed="rId4"/>
          <a:stretch>
            <a:fillRect/>
          </a:stretch>
        </p:blipFill>
        <p:spPr>
          <a:xfrm>
            <a:off x="2792413" y="2060575"/>
            <a:ext cx="6183312" cy="3744913"/>
          </a:xfrm>
          <a:prstGeom prst="rect">
            <a:avLst/>
          </a:prstGeom>
          <a:noFill/>
          <a:ln w="9525">
            <a:noFill/>
            <a:miter/>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p:cNvPicPr>
          <p:nvPr/>
        </p:nvPicPr>
        <p:blipFill>
          <a:blip r:embed="rId2"/>
          <a:stretch>
            <a:fillRect/>
          </a:stretch>
        </p:blipFill>
        <p:spPr>
          <a:xfrm>
            <a:off x="2495550" y="335915"/>
            <a:ext cx="4762500" cy="1162050"/>
          </a:xfrm>
          <a:prstGeom prst="rect">
            <a:avLst/>
          </a:prstGeom>
          <a:noFill/>
          <a:ln w="9525">
            <a:noFill/>
            <a:miter/>
          </a:ln>
        </p:spPr>
      </p:pic>
      <p:pic>
        <p:nvPicPr>
          <p:cNvPr id="10243" name="Picture 3"/>
          <p:cNvPicPr>
            <a:picLocks noChangeAspect="1"/>
          </p:cNvPicPr>
          <p:nvPr/>
        </p:nvPicPr>
        <p:blipFill>
          <a:blip r:embed="rId3"/>
          <a:stretch>
            <a:fillRect/>
          </a:stretch>
        </p:blipFill>
        <p:spPr>
          <a:xfrm>
            <a:off x="2495550" y="1932940"/>
            <a:ext cx="6705600" cy="2362200"/>
          </a:xfrm>
          <a:prstGeom prst="rect">
            <a:avLst/>
          </a:prstGeom>
          <a:noFill/>
          <a:ln w="9525">
            <a:noFill/>
            <a:miter/>
          </a:ln>
        </p:spPr>
      </p:pic>
      <p:pic>
        <p:nvPicPr>
          <p:cNvPr id="10244" name="Picture 4"/>
          <p:cNvPicPr>
            <a:picLocks noChangeAspect="1"/>
          </p:cNvPicPr>
          <p:nvPr/>
        </p:nvPicPr>
        <p:blipFill>
          <a:blip r:embed="rId4"/>
          <a:stretch>
            <a:fillRect/>
          </a:stretch>
        </p:blipFill>
        <p:spPr>
          <a:xfrm>
            <a:off x="2063750" y="4655503"/>
            <a:ext cx="8505825" cy="838200"/>
          </a:xfrm>
          <a:prstGeom prst="rect">
            <a:avLst/>
          </a:prstGeom>
          <a:noFill/>
          <a:ln w="9525">
            <a:noFill/>
            <a:miter/>
          </a:ln>
        </p:spPr>
      </p:pic>
      <p:pic>
        <p:nvPicPr>
          <p:cNvPr id="3" name="图片 2" descr="57dafe503274279d5d2f28429199a69fee084b3d64fb-wzkPf0_fw658"/>
          <p:cNvPicPr>
            <a:picLocks noChangeAspect="1"/>
          </p:cNvPicPr>
          <p:nvPr/>
        </p:nvPicPr>
        <p:blipFill>
          <a:blip r:embed="rId5"/>
          <a:srcRect l="-838" t="81160" r="838" b="-74"/>
          <a:stretch>
            <a:fillRect/>
          </a:stretch>
        </p:blipFill>
        <p:spPr>
          <a:xfrm>
            <a:off x="-149225" y="5604510"/>
            <a:ext cx="12345035" cy="1304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244"/>
                                        </p:tgtEl>
                                        <p:attrNameLst>
                                          <p:attrName>style.visibility</p:attrName>
                                        </p:attrNameLst>
                                      </p:cBhvr>
                                      <p:to>
                                        <p:strVal val="visible"/>
                                      </p:to>
                                    </p:set>
                                    <p:animEffect transition="in" filter="fade">
                                      <p:cBhvr>
                                        <p:cTn id="11" dur="1000"/>
                                        <p:tgtEl>
                                          <p:spTgt spid="10244"/>
                                        </p:tgtEl>
                                      </p:cBhvr>
                                    </p:animEffect>
                                    <p:anim calcmode="lin" valueType="num">
                                      <p:cBhvr>
                                        <p:cTn id="12" dur="1000" fill="hold"/>
                                        <p:tgtEl>
                                          <p:spTgt spid="10244"/>
                                        </p:tgtEl>
                                        <p:attrNameLst>
                                          <p:attrName>ppt_x</p:attrName>
                                        </p:attrNameLst>
                                      </p:cBhvr>
                                      <p:tavLst>
                                        <p:tav tm="0">
                                          <p:val>
                                            <p:strVal val="#ppt_x"/>
                                          </p:val>
                                        </p:tav>
                                        <p:tav tm="100000">
                                          <p:val>
                                            <p:strVal val="#ppt_x"/>
                                          </p:val>
                                        </p:tav>
                                      </p:tavLst>
                                    </p:anim>
                                    <p:anim calcmode="lin" valueType="num">
                                      <p:cBhvr>
                                        <p:cTn id="13" dur="1000" fill="hold"/>
                                        <p:tgtEl>
                                          <p:spTgt spid="102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p:cNvPicPr>
          <p:nvPr/>
        </p:nvPicPr>
        <p:blipFill>
          <a:blip r:embed="rId2"/>
          <a:stretch>
            <a:fillRect/>
          </a:stretch>
        </p:blipFill>
        <p:spPr>
          <a:xfrm>
            <a:off x="2524125" y="620713"/>
            <a:ext cx="2220913" cy="504825"/>
          </a:xfrm>
          <a:prstGeom prst="rect">
            <a:avLst/>
          </a:prstGeom>
          <a:noFill/>
          <a:ln w="9525">
            <a:noFill/>
            <a:miter/>
          </a:ln>
        </p:spPr>
      </p:pic>
      <p:pic>
        <p:nvPicPr>
          <p:cNvPr id="65539" name="Picture 4"/>
          <p:cNvPicPr>
            <a:picLocks noChangeAspect="1"/>
          </p:cNvPicPr>
          <p:nvPr/>
        </p:nvPicPr>
        <p:blipFill>
          <a:blip r:embed="rId3"/>
          <a:stretch>
            <a:fillRect/>
          </a:stretch>
        </p:blipFill>
        <p:spPr>
          <a:xfrm>
            <a:off x="2524125" y="1765300"/>
            <a:ext cx="5257800" cy="4686300"/>
          </a:xfrm>
          <a:prstGeom prst="rect">
            <a:avLst/>
          </a:prstGeom>
          <a:noFill/>
          <a:ln w="9525">
            <a:noFill/>
            <a:miter/>
          </a:ln>
        </p:spPr>
      </p:pic>
      <p:pic>
        <p:nvPicPr>
          <p:cNvPr id="65540" name="Picture 5"/>
          <p:cNvPicPr>
            <a:picLocks noChangeAspect="1"/>
          </p:cNvPicPr>
          <p:nvPr/>
        </p:nvPicPr>
        <p:blipFill>
          <a:blip r:embed="rId4"/>
          <a:stretch>
            <a:fillRect/>
          </a:stretch>
        </p:blipFill>
        <p:spPr>
          <a:xfrm>
            <a:off x="2540000" y="1125538"/>
            <a:ext cx="7516813" cy="639762"/>
          </a:xfrm>
          <a:prstGeom prst="rect">
            <a:avLst/>
          </a:prstGeom>
          <a:noFill/>
          <a:ln w="9525">
            <a:noFill/>
            <a:miter/>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组合 3"/>
          <p:cNvGrpSpPr/>
          <p:nvPr/>
        </p:nvGrpSpPr>
        <p:grpSpPr>
          <a:xfrm>
            <a:off x="1524000" y="915988"/>
            <a:ext cx="9151938" cy="3946525"/>
            <a:chOff x="0" y="2924175"/>
            <a:chExt cx="9151145" cy="3946707"/>
          </a:xfrm>
        </p:grpSpPr>
        <p:pic>
          <p:nvPicPr>
            <p:cNvPr id="66564" name="Picture 4"/>
            <p:cNvPicPr>
              <a:picLocks noChangeAspect="1"/>
            </p:cNvPicPr>
            <p:nvPr/>
          </p:nvPicPr>
          <p:blipFill>
            <a:blip r:embed="rId2"/>
            <a:stretch>
              <a:fillRect/>
            </a:stretch>
          </p:blipFill>
          <p:spPr>
            <a:xfrm>
              <a:off x="0" y="2924175"/>
              <a:ext cx="5905500" cy="3933825"/>
            </a:xfrm>
            <a:prstGeom prst="rect">
              <a:avLst/>
            </a:prstGeom>
            <a:noFill/>
            <a:ln w="9525">
              <a:noFill/>
              <a:miter/>
            </a:ln>
          </p:spPr>
        </p:pic>
        <p:pic>
          <p:nvPicPr>
            <p:cNvPr id="66565" name="Picture 3"/>
            <p:cNvPicPr>
              <a:picLocks noChangeAspect="1"/>
            </p:cNvPicPr>
            <p:nvPr/>
          </p:nvPicPr>
          <p:blipFill>
            <a:blip r:embed="rId3"/>
            <a:stretch>
              <a:fillRect/>
            </a:stretch>
          </p:blipFill>
          <p:spPr>
            <a:xfrm>
              <a:off x="3642792" y="3212976"/>
              <a:ext cx="5508353" cy="3657906"/>
            </a:xfrm>
            <a:prstGeom prst="rect">
              <a:avLst/>
            </a:prstGeom>
            <a:noFill/>
            <a:ln w="9525">
              <a:noFill/>
              <a:miter/>
            </a:ln>
          </p:spPr>
        </p:pic>
      </p:grpSp>
      <p:pic>
        <p:nvPicPr>
          <p:cNvPr id="66563" name="Picture 2"/>
          <p:cNvPicPr>
            <a:picLocks noChangeAspect="1"/>
          </p:cNvPicPr>
          <p:nvPr/>
        </p:nvPicPr>
        <p:blipFill>
          <a:blip r:embed="rId4"/>
          <a:stretch>
            <a:fillRect/>
          </a:stretch>
        </p:blipFill>
        <p:spPr>
          <a:xfrm>
            <a:off x="1571625" y="115888"/>
            <a:ext cx="3719513" cy="504825"/>
          </a:xfrm>
          <a:prstGeom prst="rect">
            <a:avLst/>
          </a:prstGeom>
          <a:noFill/>
          <a:ln w="9525">
            <a:noFill/>
            <a:miter/>
          </a:ln>
        </p:spPr>
      </p:pic>
      <p:pic>
        <p:nvPicPr>
          <p:cNvPr id="3" name="图片 2" descr="57dafe503274279d5d2f28429199a69fee084b3d64fb-wzkPf0_fw658"/>
          <p:cNvPicPr>
            <a:picLocks noChangeAspect="1"/>
          </p:cNvPicPr>
          <p:nvPr/>
        </p:nvPicPr>
        <p:blipFill>
          <a:blip r:embed="rId5"/>
          <a:srcRect l="-838" t="81160" r="838" b="-74"/>
          <a:stretch>
            <a:fillRect/>
          </a:stretch>
        </p:blipFill>
        <p:spPr>
          <a:xfrm>
            <a:off x="-149225" y="5604510"/>
            <a:ext cx="12345035" cy="13049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1992313" y="188913"/>
            <a:ext cx="4516437" cy="731837"/>
          </a:xfrm>
        </p:spPr>
        <p:txBody>
          <a:bodyPr vert="horz" wrap="square" lIns="91440" tIns="45720" rIns="91440" bIns="45720" anchor="ctr"/>
          <a:lstStyle/>
          <a:p>
            <a:pPr eaLnBrk="1" hangingPunct="1"/>
            <a:r>
              <a:rPr lang="zh-CN" altLang="en-US" b="1" dirty="0">
                <a:solidFill>
                  <a:srgbClr val="FF0000"/>
                </a:solidFill>
              </a:rPr>
              <a:t>套用公式法</a:t>
            </a:r>
          </a:p>
        </p:txBody>
      </p:sp>
      <p:pic>
        <p:nvPicPr>
          <p:cNvPr id="67587" name="Picture 2"/>
          <p:cNvPicPr>
            <a:picLocks noChangeAspect="1"/>
          </p:cNvPicPr>
          <p:nvPr/>
        </p:nvPicPr>
        <p:blipFill>
          <a:blip r:embed="rId2"/>
          <a:stretch>
            <a:fillRect/>
          </a:stretch>
        </p:blipFill>
        <p:spPr>
          <a:xfrm>
            <a:off x="2279650" y="1125538"/>
            <a:ext cx="7381875" cy="1238250"/>
          </a:xfrm>
          <a:prstGeom prst="rect">
            <a:avLst/>
          </a:prstGeom>
          <a:noFill/>
          <a:ln w="9525">
            <a:noFill/>
            <a:miter/>
          </a:ln>
        </p:spPr>
      </p:pic>
      <p:pic>
        <p:nvPicPr>
          <p:cNvPr id="67588" name="Picture 3"/>
          <p:cNvPicPr>
            <a:picLocks noChangeAspect="1"/>
          </p:cNvPicPr>
          <p:nvPr/>
        </p:nvPicPr>
        <p:blipFill>
          <a:blip r:embed="rId3"/>
          <a:stretch>
            <a:fillRect/>
          </a:stretch>
        </p:blipFill>
        <p:spPr>
          <a:xfrm>
            <a:off x="3017838" y="2565400"/>
            <a:ext cx="5905500" cy="3765550"/>
          </a:xfrm>
          <a:prstGeom prst="rect">
            <a:avLst/>
          </a:prstGeom>
          <a:noFill/>
          <a:ln w="9525">
            <a:noFill/>
            <a:miter/>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p:cNvPicPr>
          <p:nvPr/>
        </p:nvPicPr>
        <p:blipFill>
          <a:blip r:embed="rId2"/>
          <a:stretch>
            <a:fillRect/>
          </a:stretch>
        </p:blipFill>
        <p:spPr>
          <a:xfrm>
            <a:off x="1757363" y="1773238"/>
            <a:ext cx="8659812" cy="2519362"/>
          </a:xfrm>
          <a:prstGeom prst="rect">
            <a:avLst/>
          </a:prstGeom>
          <a:noFill/>
          <a:ln w="9525">
            <a:noFill/>
            <a:miter/>
          </a:ln>
        </p:spPr>
      </p:pic>
      <p:pic>
        <p:nvPicPr>
          <p:cNvPr id="3" name="图片 2" descr="57dafe503274279d5d2f28429199a69fee084b3d64fb-wzkPf0_fw658"/>
          <p:cNvPicPr>
            <a:picLocks noChangeAspect="1"/>
          </p:cNvPicPr>
          <p:nvPr/>
        </p:nvPicPr>
        <p:blipFill>
          <a:blip r:embed="rId3"/>
          <a:srcRect l="-838" t="81160" r="838" b="-74"/>
          <a:stretch>
            <a:fillRect/>
          </a:stretch>
        </p:blipFill>
        <p:spPr>
          <a:xfrm>
            <a:off x="-149225" y="5604510"/>
            <a:ext cx="12345035" cy="13049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2424113" y="404813"/>
            <a:ext cx="3868737" cy="731837"/>
          </a:xfrm>
        </p:spPr>
        <p:txBody>
          <a:bodyPr vert="horz" wrap="square" lIns="91440" tIns="45720" rIns="91440" bIns="45720" anchor="ctr"/>
          <a:lstStyle/>
          <a:p>
            <a:pPr eaLnBrk="1" hangingPunct="1"/>
            <a:r>
              <a:rPr lang="zh-CN" altLang="en-US" b="1" dirty="0">
                <a:solidFill>
                  <a:srgbClr val="FF0000"/>
                </a:solidFill>
              </a:rPr>
              <a:t>母函数法</a:t>
            </a:r>
          </a:p>
        </p:txBody>
      </p:sp>
      <p:pic>
        <p:nvPicPr>
          <p:cNvPr id="69635" name="Picture 2"/>
          <p:cNvPicPr>
            <a:picLocks noChangeAspect="1"/>
          </p:cNvPicPr>
          <p:nvPr/>
        </p:nvPicPr>
        <p:blipFill>
          <a:blip r:embed="rId2"/>
          <a:stretch>
            <a:fillRect/>
          </a:stretch>
        </p:blipFill>
        <p:spPr>
          <a:xfrm>
            <a:off x="1992313" y="1454150"/>
            <a:ext cx="8210550" cy="1568450"/>
          </a:xfrm>
          <a:prstGeom prst="rect">
            <a:avLst/>
          </a:prstGeom>
          <a:noFill/>
          <a:ln w="9525">
            <a:noFill/>
            <a:miter/>
          </a:ln>
        </p:spPr>
      </p:pic>
      <p:pic>
        <p:nvPicPr>
          <p:cNvPr id="3" name="图片 2" descr="57dafe503274279d5d2f28429199a69fee084b3d64fb-wzkPf0_fw658"/>
          <p:cNvPicPr>
            <a:picLocks noChangeAspect="1"/>
          </p:cNvPicPr>
          <p:nvPr/>
        </p:nvPicPr>
        <p:blipFill>
          <a:blip r:embed="rId3"/>
          <a:srcRect l="-838" t="81160" r="838" b="-74"/>
          <a:stretch>
            <a:fillRect/>
          </a:stretch>
        </p:blipFill>
        <p:spPr>
          <a:xfrm>
            <a:off x="-149225" y="5604510"/>
            <a:ext cx="12345035" cy="13049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p:cNvPicPr>
          <p:nvPr/>
        </p:nvPicPr>
        <p:blipFill>
          <a:blip r:embed="rId2"/>
          <a:stretch>
            <a:fillRect/>
          </a:stretch>
        </p:blipFill>
        <p:spPr>
          <a:xfrm>
            <a:off x="1992313" y="476250"/>
            <a:ext cx="8135937" cy="5832475"/>
          </a:xfrm>
          <a:prstGeom prst="rect">
            <a:avLst/>
          </a:prstGeom>
          <a:noFill/>
          <a:ln w="9525">
            <a:noFill/>
            <a:miter/>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dc06e763f0a5287b14058453eaa150442bbe13829bc6-oMverP_fw658"/>
          <p:cNvPicPr>
            <a:picLocks noChangeAspect="1"/>
          </p:cNvPicPr>
          <p:nvPr/>
        </p:nvPicPr>
        <p:blipFill>
          <a:blip r:embed="rId20"/>
          <a:srcRect l="54565" t="10024" r="31639" b="81679"/>
          <a:stretch>
            <a:fillRect/>
          </a:stretch>
        </p:blipFill>
        <p:spPr>
          <a:xfrm>
            <a:off x="767080" y="311150"/>
            <a:ext cx="781050" cy="834390"/>
          </a:xfrm>
          <a:prstGeom prst="rect">
            <a:avLst/>
          </a:prstGeom>
          <a:effectLst>
            <a:reflection stA="45000" endPos="54000" dir="5400000" sy="-100000" algn="bl" rotWithShape="0"/>
          </a:effectLst>
        </p:spPr>
      </p:pic>
      <p:sp>
        <p:nvSpPr>
          <p:cNvPr id="6" name="文本框 5"/>
          <p:cNvSpPr txBox="1"/>
          <p:nvPr/>
        </p:nvSpPr>
        <p:spPr>
          <a:xfrm>
            <a:off x="1673860" y="570865"/>
            <a:ext cx="3654425" cy="518160"/>
          </a:xfrm>
          <a:prstGeom prst="rect">
            <a:avLst/>
          </a:prstGeom>
          <a:noFill/>
          <a:effectLst>
            <a:reflection stA="45000" endPos="68000" dist="177800" dir="5400000" sy="-100000" algn="bl" rotWithShape="0"/>
          </a:effectLst>
        </p:spPr>
        <p:txBody>
          <a:bodyPr wrap="square" rtlCol="0">
            <a:spAutoFit/>
          </a:bodyPr>
          <a:lstStyle/>
          <a:p>
            <a:r>
              <a:rPr lang="zh-CN" altLang="en-US" sz="2800" b="1">
                <a:solidFill>
                  <a:schemeClr val="bg2">
                    <a:lumMod val="50000"/>
                  </a:schemeClr>
                </a:solidFill>
                <a:latin typeface="楷体" charset="0"/>
                <a:ea typeface="楷体" charset="0"/>
              </a:rPr>
              <a:t>如何评价算法？</a:t>
            </a:r>
          </a:p>
        </p:txBody>
      </p:sp>
      <p:pic>
        <p:nvPicPr>
          <p:cNvPr id="4" name="图片 3" descr="1dc06e763f0a5287b14058453eaa150442bbe13829bc6-oMverP_fw658"/>
          <p:cNvPicPr>
            <a:picLocks noChangeAspect="1"/>
          </p:cNvPicPr>
          <p:nvPr/>
        </p:nvPicPr>
        <p:blipFill>
          <a:blip r:embed="rId20"/>
          <a:srcRect l="23486" t="10827" r="20155" b="46477"/>
          <a:stretch>
            <a:fillRect/>
          </a:stretch>
        </p:blipFill>
        <p:spPr>
          <a:xfrm>
            <a:off x="10470515" y="4870450"/>
            <a:ext cx="1109980" cy="1494155"/>
          </a:xfrm>
          <a:prstGeom prst="rect">
            <a:avLst/>
          </a:prstGeom>
        </p:spPr>
      </p:pic>
      <p:sp>
        <p:nvSpPr>
          <p:cNvPr id="22" name="矩形 21"/>
          <p:cNvSpPr/>
          <p:nvPr>
            <p:custDataLst>
              <p:tags r:id="rId1"/>
            </p:custDataLst>
          </p:nvPr>
        </p:nvSpPr>
        <p:spPr>
          <a:xfrm>
            <a:off x="1905880" y="5363748"/>
            <a:ext cx="8598857" cy="485650"/>
          </a:xfrm>
          <a:prstGeom prst="rect">
            <a:avLst/>
          </a:prstGeom>
        </p:spPr>
        <p:txBody>
          <a:bodyPr wrap="square">
            <a:noAutofit/>
          </a:bodyPr>
          <a:lstStyle/>
          <a:p>
            <a:pPr algn="ctr"/>
            <a:r>
              <a:rPr lang="zh-CN" altLang="en-US" sz="2800" b="1" dirty="0">
                <a:solidFill>
                  <a:schemeClr val="accent1"/>
                </a:solidFill>
                <a:latin typeface="楷体" charset="0"/>
                <a:ea typeface="楷体" charset="0"/>
                <a:cs typeface="+mj-cs"/>
                <a:sym typeface="Arial" pitchFamily="34" charset="0"/>
              </a:rPr>
              <a:t>时间复杂性和空间复杂性</a:t>
            </a:r>
          </a:p>
        </p:txBody>
      </p:sp>
      <p:sp>
        <p:nvSpPr>
          <p:cNvPr id="23" name="Freeform 5"/>
          <p:cNvSpPr/>
          <p:nvPr>
            <p:custDataLst>
              <p:tags r:id="rId2"/>
            </p:custDataLst>
          </p:nvPr>
        </p:nvSpPr>
        <p:spPr bwMode="auto">
          <a:xfrm>
            <a:off x="804459" y="3334549"/>
            <a:ext cx="10583082" cy="1286137"/>
          </a:xfrm>
          <a:custGeom>
            <a:avLst/>
            <a:gdLst>
              <a:gd name="T0" fmla="*/ 0 w 5760"/>
              <a:gd name="T1" fmla="*/ 0 h 700"/>
              <a:gd name="T2" fmla="*/ 72 w 5760"/>
              <a:gd name="T3" fmla="*/ 38 h 700"/>
              <a:gd name="T4" fmla="*/ 197 w 5760"/>
              <a:gd name="T5" fmla="*/ 96 h 700"/>
              <a:gd name="T6" fmla="*/ 378 w 5760"/>
              <a:gd name="T7" fmla="*/ 175 h 700"/>
              <a:gd name="T8" fmla="*/ 613 w 5760"/>
              <a:gd name="T9" fmla="*/ 266 h 700"/>
              <a:gd name="T10" fmla="*/ 748 w 5760"/>
              <a:gd name="T11" fmla="*/ 314 h 700"/>
              <a:gd name="T12" fmla="*/ 895 w 5760"/>
              <a:gd name="T13" fmla="*/ 363 h 700"/>
              <a:gd name="T14" fmla="*/ 1053 w 5760"/>
              <a:gd name="T15" fmla="*/ 412 h 700"/>
              <a:gd name="T16" fmla="*/ 1221 w 5760"/>
              <a:gd name="T17" fmla="*/ 458 h 700"/>
              <a:gd name="T18" fmla="*/ 1400 w 5760"/>
              <a:gd name="T19" fmla="*/ 504 h 700"/>
              <a:gd name="T20" fmla="*/ 1588 w 5760"/>
              <a:gd name="T21" fmla="*/ 547 h 700"/>
              <a:gd name="T22" fmla="*/ 1786 w 5760"/>
              <a:gd name="T23" fmla="*/ 586 h 700"/>
              <a:gd name="T24" fmla="*/ 1991 w 5760"/>
              <a:gd name="T25" fmla="*/ 621 h 700"/>
              <a:gd name="T26" fmla="*/ 2206 w 5760"/>
              <a:gd name="T27" fmla="*/ 651 h 700"/>
              <a:gd name="T28" fmla="*/ 2427 w 5760"/>
              <a:gd name="T29" fmla="*/ 674 h 700"/>
              <a:gd name="T30" fmla="*/ 2656 w 5760"/>
              <a:gd name="T31" fmla="*/ 691 h 700"/>
              <a:gd name="T32" fmla="*/ 2890 w 5760"/>
              <a:gd name="T33" fmla="*/ 699 h 700"/>
              <a:gd name="T34" fmla="*/ 3132 w 5760"/>
              <a:gd name="T35" fmla="*/ 699 h 700"/>
              <a:gd name="T36" fmla="*/ 3378 w 5760"/>
              <a:gd name="T37" fmla="*/ 690 h 700"/>
              <a:gd name="T38" fmla="*/ 3630 w 5760"/>
              <a:gd name="T39" fmla="*/ 670 h 700"/>
              <a:gd name="T40" fmla="*/ 3821 w 5760"/>
              <a:gd name="T41" fmla="*/ 648 h 700"/>
              <a:gd name="T42" fmla="*/ 3950 w 5760"/>
              <a:gd name="T43" fmla="*/ 629 h 700"/>
              <a:gd name="T44" fmla="*/ 4080 w 5760"/>
              <a:gd name="T45" fmla="*/ 608 h 700"/>
              <a:gd name="T46" fmla="*/ 4211 w 5760"/>
              <a:gd name="T47" fmla="*/ 583 h 700"/>
              <a:gd name="T48" fmla="*/ 4343 w 5760"/>
              <a:gd name="T49" fmla="*/ 555 h 700"/>
              <a:gd name="T50" fmla="*/ 4475 w 5760"/>
              <a:gd name="T51" fmla="*/ 523 h 700"/>
              <a:gd name="T52" fmla="*/ 4608 w 5760"/>
              <a:gd name="T53" fmla="*/ 489 h 700"/>
              <a:gd name="T54" fmla="*/ 4742 w 5760"/>
              <a:gd name="T55" fmla="*/ 450 h 700"/>
              <a:gd name="T56" fmla="*/ 4876 w 5760"/>
              <a:gd name="T57" fmla="*/ 408 h 700"/>
              <a:gd name="T58" fmla="*/ 5012 w 5760"/>
              <a:gd name="T59" fmla="*/ 363 h 700"/>
              <a:gd name="T60" fmla="*/ 5146 w 5760"/>
              <a:gd name="T61" fmla="*/ 313 h 700"/>
              <a:gd name="T62" fmla="*/ 5283 w 5760"/>
              <a:gd name="T63" fmla="*/ 259 h 700"/>
              <a:gd name="T64" fmla="*/ 5418 w 5760"/>
              <a:gd name="T65" fmla="*/ 201 h 700"/>
              <a:gd name="T66" fmla="*/ 5555 w 5760"/>
              <a:gd name="T67" fmla="*/ 138 h 700"/>
              <a:gd name="T68" fmla="*/ 5692 w 5760"/>
              <a:gd name="T69" fmla="*/ 72 h 700"/>
              <a:gd name="T70" fmla="*/ 5760 w 5760"/>
              <a:gd name="T71" fmla="*/ 37 h 700"/>
              <a:gd name="T72" fmla="*/ 5623 w 5760"/>
              <a:gd name="T73" fmla="*/ 63 h 700"/>
              <a:gd name="T74" fmla="*/ 5460 w 5760"/>
              <a:gd name="T75" fmla="*/ 92 h 700"/>
              <a:gd name="T76" fmla="*/ 5242 w 5760"/>
              <a:gd name="T77" fmla="*/ 127 h 700"/>
              <a:gd name="T78" fmla="*/ 4971 w 5760"/>
              <a:gd name="T79" fmla="*/ 164 h 700"/>
              <a:gd name="T80" fmla="*/ 4653 w 5760"/>
              <a:gd name="T81" fmla="*/ 203 h 700"/>
              <a:gd name="T82" fmla="*/ 4294 w 5760"/>
              <a:gd name="T83" fmla="*/ 241 h 700"/>
              <a:gd name="T84" fmla="*/ 3898 w 5760"/>
              <a:gd name="T85" fmla="*/ 272 h 700"/>
              <a:gd name="T86" fmla="*/ 3579 w 5760"/>
              <a:gd name="T87" fmla="*/ 291 h 700"/>
              <a:gd name="T88" fmla="*/ 3358 w 5760"/>
              <a:gd name="T89" fmla="*/ 300 h 700"/>
              <a:gd name="T90" fmla="*/ 3132 w 5760"/>
              <a:gd name="T91" fmla="*/ 307 h 700"/>
              <a:gd name="T92" fmla="*/ 2898 w 5760"/>
              <a:gd name="T93" fmla="*/ 310 h 700"/>
              <a:gd name="T94" fmla="*/ 2660 w 5760"/>
              <a:gd name="T95" fmla="*/ 309 h 700"/>
              <a:gd name="T96" fmla="*/ 2417 w 5760"/>
              <a:gd name="T97" fmla="*/ 306 h 700"/>
              <a:gd name="T98" fmla="*/ 2170 w 5760"/>
              <a:gd name="T99" fmla="*/ 297 h 700"/>
              <a:gd name="T100" fmla="*/ 1920 w 5760"/>
              <a:gd name="T101" fmla="*/ 284 h 700"/>
              <a:gd name="T102" fmla="*/ 1667 w 5760"/>
              <a:gd name="T103" fmla="*/ 266 h 700"/>
              <a:gd name="T104" fmla="*/ 1412 w 5760"/>
              <a:gd name="T105" fmla="*/ 242 h 700"/>
              <a:gd name="T106" fmla="*/ 1155 w 5760"/>
              <a:gd name="T107" fmla="*/ 212 h 700"/>
              <a:gd name="T108" fmla="*/ 898 w 5760"/>
              <a:gd name="T109" fmla="*/ 177 h 700"/>
              <a:gd name="T110" fmla="*/ 640 w 5760"/>
              <a:gd name="T111" fmla="*/ 136 h 700"/>
              <a:gd name="T112" fmla="*/ 383 w 5760"/>
              <a:gd name="T113" fmla="*/ 87 h 700"/>
              <a:gd name="T114" fmla="*/ 128 w 5760"/>
              <a:gd name="T115" fmla="*/ 31 h 700"/>
              <a:gd name="T116" fmla="*/ 0 w 5760"/>
              <a:gd name="T117" fmla="*/ 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60" h="700">
                <a:moveTo>
                  <a:pt x="0" y="0"/>
                </a:moveTo>
                <a:lnTo>
                  <a:pt x="0" y="0"/>
                </a:lnTo>
                <a:lnTo>
                  <a:pt x="32" y="17"/>
                </a:lnTo>
                <a:lnTo>
                  <a:pt x="72" y="38"/>
                </a:lnTo>
                <a:lnTo>
                  <a:pt x="128" y="64"/>
                </a:lnTo>
                <a:lnTo>
                  <a:pt x="197" y="96"/>
                </a:lnTo>
                <a:lnTo>
                  <a:pt x="281" y="134"/>
                </a:lnTo>
                <a:lnTo>
                  <a:pt x="378" y="175"/>
                </a:lnTo>
                <a:lnTo>
                  <a:pt x="490" y="219"/>
                </a:lnTo>
                <a:lnTo>
                  <a:pt x="613" y="266"/>
                </a:lnTo>
                <a:lnTo>
                  <a:pt x="679" y="290"/>
                </a:lnTo>
                <a:lnTo>
                  <a:pt x="748" y="314"/>
                </a:lnTo>
                <a:lnTo>
                  <a:pt x="820" y="339"/>
                </a:lnTo>
                <a:lnTo>
                  <a:pt x="895" y="363"/>
                </a:lnTo>
                <a:lnTo>
                  <a:pt x="973" y="387"/>
                </a:lnTo>
                <a:lnTo>
                  <a:pt x="1053" y="412"/>
                </a:lnTo>
                <a:lnTo>
                  <a:pt x="1136" y="436"/>
                </a:lnTo>
                <a:lnTo>
                  <a:pt x="1221" y="458"/>
                </a:lnTo>
                <a:lnTo>
                  <a:pt x="1310" y="482"/>
                </a:lnTo>
                <a:lnTo>
                  <a:pt x="1400" y="504"/>
                </a:lnTo>
                <a:lnTo>
                  <a:pt x="1494" y="526"/>
                </a:lnTo>
                <a:lnTo>
                  <a:pt x="1588" y="547"/>
                </a:lnTo>
                <a:lnTo>
                  <a:pt x="1686" y="568"/>
                </a:lnTo>
                <a:lnTo>
                  <a:pt x="1786" y="586"/>
                </a:lnTo>
                <a:lnTo>
                  <a:pt x="1888" y="604"/>
                </a:lnTo>
                <a:lnTo>
                  <a:pt x="1991" y="621"/>
                </a:lnTo>
                <a:lnTo>
                  <a:pt x="2097" y="636"/>
                </a:lnTo>
                <a:lnTo>
                  <a:pt x="2206" y="651"/>
                </a:lnTo>
                <a:lnTo>
                  <a:pt x="2315" y="664"/>
                </a:lnTo>
                <a:lnTo>
                  <a:pt x="2427" y="674"/>
                </a:lnTo>
                <a:lnTo>
                  <a:pt x="2541" y="683"/>
                </a:lnTo>
                <a:lnTo>
                  <a:pt x="2656" y="691"/>
                </a:lnTo>
                <a:lnTo>
                  <a:pt x="2772" y="695"/>
                </a:lnTo>
                <a:lnTo>
                  <a:pt x="2890" y="699"/>
                </a:lnTo>
                <a:lnTo>
                  <a:pt x="3010" y="700"/>
                </a:lnTo>
                <a:lnTo>
                  <a:pt x="3132" y="699"/>
                </a:lnTo>
                <a:lnTo>
                  <a:pt x="3254" y="695"/>
                </a:lnTo>
                <a:lnTo>
                  <a:pt x="3378" y="690"/>
                </a:lnTo>
                <a:lnTo>
                  <a:pt x="3503" y="681"/>
                </a:lnTo>
                <a:lnTo>
                  <a:pt x="3630" y="670"/>
                </a:lnTo>
                <a:lnTo>
                  <a:pt x="3756" y="656"/>
                </a:lnTo>
                <a:lnTo>
                  <a:pt x="3821" y="648"/>
                </a:lnTo>
                <a:lnTo>
                  <a:pt x="3885" y="638"/>
                </a:lnTo>
                <a:lnTo>
                  <a:pt x="3950" y="629"/>
                </a:lnTo>
                <a:lnTo>
                  <a:pt x="4015" y="619"/>
                </a:lnTo>
                <a:lnTo>
                  <a:pt x="4080" y="608"/>
                </a:lnTo>
                <a:lnTo>
                  <a:pt x="4145" y="596"/>
                </a:lnTo>
                <a:lnTo>
                  <a:pt x="4211" y="583"/>
                </a:lnTo>
                <a:lnTo>
                  <a:pt x="4277" y="569"/>
                </a:lnTo>
                <a:lnTo>
                  <a:pt x="4343" y="555"/>
                </a:lnTo>
                <a:lnTo>
                  <a:pt x="4409" y="539"/>
                </a:lnTo>
                <a:lnTo>
                  <a:pt x="4475" y="523"/>
                </a:lnTo>
                <a:lnTo>
                  <a:pt x="4541" y="506"/>
                </a:lnTo>
                <a:lnTo>
                  <a:pt x="4608" y="489"/>
                </a:lnTo>
                <a:lnTo>
                  <a:pt x="4674" y="470"/>
                </a:lnTo>
                <a:lnTo>
                  <a:pt x="4742" y="450"/>
                </a:lnTo>
                <a:lnTo>
                  <a:pt x="4809" y="430"/>
                </a:lnTo>
                <a:lnTo>
                  <a:pt x="4876" y="408"/>
                </a:lnTo>
                <a:lnTo>
                  <a:pt x="4943" y="386"/>
                </a:lnTo>
                <a:lnTo>
                  <a:pt x="5012" y="363"/>
                </a:lnTo>
                <a:lnTo>
                  <a:pt x="5079" y="338"/>
                </a:lnTo>
                <a:lnTo>
                  <a:pt x="5146" y="313"/>
                </a:lnTo>
                <a:lnTo>
                  <a:pt x="5214" y="286"/>
                </a:lnTo>
                <a:lnTo>
                  <a:pt x="5283" y="259"/>
                </a:lnTo>
                <a:lnTo>
                  <a:pt x="5350" y="231"/>
                </a:lnTo>
                <a:lnTo>
                  <a:pt x="5418" y="201"/>
                </a:lnTo>
                <a:lnTo>
                  <a:pt x="5487" y="170"/>
                </a:lnTo>
                <a:lnTo>
                  <a:pt x="5555" y="138"/>
                </a:lnTo>
                <a:lnTo>
                  <a:pt x="5623" y="106"/>
                </a:lnTo>
                <a:lnTo>
                  <a:pt x="5692" y="72"/>
                </a:lnTo>
                <a:lnTo>
                  <a:pt x="5760" y="37"/>
                </a:lnTo>
                <a:lnTo>
                  <a:pt x="5760" y="37"/>
                </a:lnTo>
                <a:lnTo>
                  <a:pt x="5725" y="44"/>
                </a:lnTo>
                <a:lnTo>
                  <a:pt x="5623" y="63"/>
                </a:lnTo>
                <a:lnTo>
                  <a:pt x="5549" y="77"/>
                </a:lnTo>
                <a:lnTo>
                  <a:pt x="5460" y="92"/>
                </a:lnTo>
                <a:lnTo>
                  <a:pt x="5358" y="109"/>
                </a:lnTo>
                <a:lnTo>
                  <a:pt x="5242" y="127"/>
                </a:lnTo>
                <a:lnTo>
                  <a:pt x="5112" y="145"/>
                </a:lnTo>
                <a:lnTo>
                  <a:pt x="4971" y="164"/>
                </a:lnTo>
                <a:lnTo>
                  <a:pt x="4818" y="184"/>
                </a:lnTo>
                <a:lnTo>
                  <a:pt x="4653" y="203"/>
                </a:lnTo>
                <a:lnTo>
                  <a:pt x="4478" y="223"/>
                </a:lnTo>
                <a:lnTo>
                  <a:pt x="4294" y="241"/>
                </a:lnTo>
                <a:lnTo>
                  <a:pt x="4100" y="257"/>
                </a:lnTo>
                <a:lnTo>
                  <a:pt x="3898" y="272"/>
                </a:lnTo>
                <a:lnTo>
                  <a:pt x="3688" y="285"/>
                </a:lnTo>
                <a:lnTo>
                  <a:pt x="3579" y="291"/>
                </a:lnTo>
                <a:lnTo>
                  <a:pt x="3470" y="296"/>
                </a:lnTo>
                <a:lnTo>
                  <a:pt x="3358" y="300"/>
                </a:lnTo>
                <a:lnTo>
                  <a:pt x="3246" y="303"/>
                </a:lnTo>
                <a:lnTo>
                  <a:pt x="3132" y="307"/>
                </a:lnTo>
                <a:lnTo>
                  <a:pt x="3016" y="309"/>
                </a:lnTo>
                <a:lnTo>
                  <a:pt x="2898" y="310"/>
                </a:lnTo>
                <a:lnTo>
                  <a:pt x="2780" y="310"/>
                </a:lnTo>
                <a:lnTo>
                  <a:pt x="2660" y="309"/>
                </a:lnTo>
                <a:lnTo>
                  <a:pt x="2539" y="308"/>
                </a:lnTo>
                <a:lnTo>
                  <a:pt x="2417" y="306"/>
                </a:lnTo>
                <a:lnTo>
                  <a:pt x="2294" y="302"/>
                </a:lnTo>
                <a:lnTo>
                  <a:pt x="2170" y="297"/>
                </a:lnTo>
                <a:lnTo>
                  <a:pt x="2045" y="291"/>
                </a:lnTo>
                <a:lnTo>
                  <a:pt x="1920" y="284"/>
                </a:lnTo>
                <a:lnTo>
                  <a:pt x="1793" y="275"/>
                </a:lnTo>
                <a:lnTo>
                  <a:pt x="1667" y="266"/>
                </a:lnTo>
                <a:lnTo>
                  <a:pt x="1539" y="254"/>
                </a:lnTo>
                <a:lnTo>
                  <a:pt x="1412" y="242"/>
                </a:lnTo>
                <a:lnTo>
                  <a:pt x="1284" y="228"/>
                </a:lnTo>
                <a:lnTo>
                  <a:pt x="1155" y="212"/>
                </a:lnTo>
                <a:lnTo>
                  <a:pt x="1026" y="196"/>
                </a:lnTo>
                <a:lnTo>
                  <a:pt x="898" y="177"/>
                </a:lnTo>
                <a:lnTo>
                  <a:pt x="769" y="158"/>
                </a:lnTo>
                <a:lnTo>
                  <a:pt x="640" y="136"/>
                </a:lnTo>
                <a:lnTo>
                  <a:pt x="512" y="112"/>
                </a:lnTo>
                <a:lnTo>
                  <a:pt x="383" y="87"/>
                </a:lnTo>
                <a:lnTo>
                  <a:pt x="255" y="60"/>
                </a:lnTo>
                <a:lnTo>
                  <a:pt x="128" y="31"/>
                </a:lnTo>
                <a:lnTo>
                  <a:pt x="0" y="0"/>
                </a:lnTo>
                <a:lnTo>
                  <a:pt x="0" y="0"/>
                </a:lnTo>
                <a:close/>
              </a:path>
            </a:pathLst>
          </a:custGeom>
          <a:solidFill>
            <a:schemeClr val="accent1">
              <a:lumMod val="75000"/>
            </a:schemeClr>
          </a:solidFill>
          <a:ln>
            <a:noFill/>
          </a:ln>
        </p:spPr>
        <p:txBody>
          <a:bodyPr vert="horz" wrap="square" lIns="91440" tIns="45720" rIns="91440" bIns="45720" numCol="1" anchor="t" anchorCtr="0" compatLnSpc="1">
            <a:normAutofit/>
          </a:bodyPr>
          <a:lstStyle/>
          <a:p>
            <a:endParaRPr lang="zh-CN" altLang="en-US">
              <a:sym typeface="Arial" pitchFamily="34" charset="0"/>
            </a:endParaRPr>
          </a:p>
        </p:txBody>
      </p:sp>
      <p:grpSp>
        <p:nvGrpSpPr>
          <p:cNvPr id="25" name="组合 24"/>
          <p:cNvGrpSpPr/>
          <p:nvPr>
            <p:custDataLst>
              <p:tags r:id="rId3"/>
            </p:custDataLst>
          </p:nvPr>
        </p:nvGrpSpPr>
        <p:grpSpPr>
          <a:xfrm>
            <a:off x="1793901" y="1703117"/>
            <a:ext cx="1413433" cy="2221205"/>
            <a:chOff x="1266949" y="2538628"/>
            <a:chExt cx="1085858" cy="1706422"/>
          </a:xfrm>
        </p:grpSpPr>
        <p:sp>
          <p:nvSpPr>
            <p:cNvPr id="26" name="Freeform 11"/>
            <p:cNvSpPr/>
            <p:nvPr>
              <p:custDataLst>
                <p:tags r:id="rId16"/>
              </p:custDataLst>
            </p:nvPr>
          </p:nvSpPr>
          <p:spPr bwMode="auto">
            <a:xfrm>
              <a:off x="1300291" y="3224287"/>
              <a:ext cx="1019175" cy="1020763"/>
            </a:xfrm>
            <a:custGeom>
              <a:avLst/>
              <a:gdLst>
                <a:gd name="T0" fmla="*/ 642 w 642"/>
                <a:gd name="T1" fmla="*/ 338 h 643"/>
                <a:gd name="T2" fmla="*/ 635 w 642"/>
                <a:gd name="T3" fmla="*/ 386 h 643"/>
                <a:gd name="T4" fmla="*/ 623 w 642"/>
                <a:gd name="T5" fmla="*/ 432 h 643"/>
                <a:gd name="T6" fmla="*/ 603 w 642"/>
                <a:gd name="T7" fmla="*/ 474 h 643"/>
                <a:gd name="T8" fmla="*/ 578 w 642"/>
                <a:gd name="T9" fmla="*/ 514 h 643"/>
                <a:gd name="T10" fmla="*/ 548 w 642"/>
                <a:gd name="T11" fmla="*/ 548 h 643"/>
                <a:gd name="T12" fmla="*/ 513 w 642"/>
                <a:gd name="T13" fmla="*/ 579 h 643"/>
                <a:gd name="T14" fmla="*/ 474 w 642"/>
                <a:gd name="T15" fmla="*/ 604 h 643"/>
                <a:gd name="T16" fmla="*/ 431 w 642"/>
                <a:gd name="T17" fmla="*/ 623 h 643"/>
                <a:gd name="T18" fmla="*/ 386 w 642"/>
                <a:gd name="T19" fmla="*/ 636 h 643"/>
                <a:gd name="T20" fmla="*/ 337 w 642"/>
                <a:gd name="T21" fmla="*/ 643 h 643"/>
                <a:gd name="T22" fmla="*/ 304 w 642"/>
                <a:gd name="T23" fmla="*/ 643 h 643"/>
                <a:gd name="T24" fmla="*/ 256 w 642"/>
                <a:gd name="T25" fmla="*/ 636 h 643"/>
                <a:gd name="T26" fmla="*/ 210 w 642"/>
                <a:gd name="T27" fmla="*/ 623 h 643"/>
                <a:gd name="T28" fmla="*/ 167 w 642"/>
                <a:gd name="T29" fmla="*/ 604 h 643"/>
                <a:gd name="T30" fmla="*/ 128 w 642"/>
                <a:gd name="T31" fmla="*/ 579 h 643"/>
                <a:gd name="T32" fmla="*/ 93 w 642"/>
                <a:gd name="T33" fmla="*/ 548 h 643"/>
                <a:gd name="T34" fmla="*/ 63 w 642"/>
                <a:gd name="T35" fmla="*/ 514 h 643"/>
                <a:gd name="T36" fmla="*/ 38 w 642"/>
                <a:gd name="T37" fmla="*/ 474 h 643"/>
                <a:gd name="T38" fmla="*/ 19 w 642"/>
                <a:gd name="T39" fmla="*/ 432 h 643"/>
                <a:gd name="T40" fmla="*/ 7 w 642"/>
                <a:gd name="T41" fmla="*/ 386 h 643"/>
                <a:gd name="T42" fmla="*/ 0 w 642"/>
                <a:gd name="T43" fmla="*/ 338 h 643"/>
                <a:gd name="T44" fmla="*/ 0 w 642"/>
                <a:gd name="T45" fmla="*/ 304 h 643"/>
                <a:gd name="T46" fmla="*/ 7 w 642"/>
                <a:gd name="T47" fmla="*/ 256 h 643"/>
                <a:gd name="T48" fmla="*/ 19 w 642"/>
                <a:gd name="T49" fmla="*/ 211 h 643"/>
                <a:gd name="T50" fmla="*/ 38 w 642"/>
                <a:gd name="T51" fmla="*/ 169 h 643"/>
                <a:gd name="T52" fmla="*/ 63 w 642"/>
                <a:gd name="T53" fmla="*/ 129 h 643"/>
                <a:gd name="T54" fmla="*/ 93 w 642"/>
                <a:gd name="T55" fmla="*/ 95 h 643"/>
                <a:gd name="T56" fmla="*/ 128 w 642"/>
                <a:gd name="T57" fmla="*/ 64 h 643"/>
                <a:gd name="T58" fmla="*/ 167 w 642"/>
                <a:gd name="T59" fmla="*/ 39 h 643"/>
                <a:gd name="T60" fmla="*/ 210 w 642"/>
                <a:gd name="T61" fmla="*/ 19 h 643"/>
                <a:gd name="T62" fmla="*/ 256 w 642"/>
                <a:gd name="T63" fmla="*/ 7 h 643"/>
                <a:gd name="T64" fmla="*/ 304 w 642"/>
                <a:gd name="T65" fmla="*/ 0 h 643"/>
                <a:gd name="T66" fmla="*/ 337 w 642"/>
                <a:gd name="T67" fmla="*/ 0 h 643"/>
                <a:gd name="T68" fmla="*/ 386 w 642"/>
                <a:gd name="T69" fmla="*/ 7 h 643"/>
                <a:gd name="T70" fmla="*/ 431 w 642"/>
                <a:gd name="T71" fmla="*/ 19 h 643"/>
                <a:gd name="T72" fmla="*/ 474 w 642"/>
                <a:gd name="T73" fmla="*/ 39 h 643"/>
                <a:gd name="T74" fmla="*/ 513 w 642"/>
                <a:gd name="T75" fmla="*/ 64 h 643"/>
                <a:gd name="T76" fmla="*/ 548 w 642"/>
                <a:gd name="T77" fmla="*/ 95 h 643"/>
                <a:gd name="T78" fmla="*/ 578 w 642"/>
                <a:gd name="T79" fmla="*/ 129 h 643"/>
                <a:gd name="T80" fmla="*/ 603 w 642"/>
                <a:gd name="T81" fmla="*/ 169 h 643"/>
                <a:gd name="T82" fmla="*/ 623 w 642"/>
                <a:gd name="T83" fmla="*/ 211 h 643"/>
                <a:gd name="T84" fmla="*/ 635 w 642"/>
                <a:gd name="T85" fmla="*/ 256 h 643"/>
                <a:gd name="T86" fmla="*/ 642 w 642"/>
                <a:gd name="T87" fmla="*/ 304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2" h="643">
                  <a:moveTo>
                    <a:pt x="642" y="321"/>
                  </a:moveTo>
                  <a:lnTo>
                    <a:pt x="642" y="321"/>
                  </a:lnTo>
                  <a:lnTo>
                    <a:pt x="642" y="338"/>
                  </a:lnTo>
                  <a:lnTo>
                    <a:pt x="640" y="354"/>
                  </a:lnTo>
                  <a:lnTo>
                    <a:pt x="639" y="370"/>
                  </a:lnTo>
                  <a:lnTo>
                    <a:pt x="635" y="386"/>
                  </a:lnTo>
                  <a:lnTo>
                    <a:pt x="632" y="401"/>
                  </a:lnTo>
                  <a:lnTo>
                    <a:pt x="627" y="417"/>
                  </a:lnTo>
                  <a:lnTo>
                    <a:pt x="623" y="432"/>
                  </a:lnTo>
                  <a:lnTo>
                    <a:pt x="617" y="447"/>
                  </a:lnTo>
                  <a:lnTo>
                    <a:pt x="610" y="460"/>
                  </a:lnTo>
                  <a:lnTo>
                    <a:pt x="603" y="474"/>
                  </a:lnTo>
                  <a:lnTo>
                    <a:pt x="596" y="488"/>
                  </a:lnTo>
                  <a:lnTo>
                    <a:pt x="588" y="501"/>
                  </a:lnTo>
                  <a:lnTo>
                    <a:pt x="578" y="514"/>
                  </a:lnTo>
                  <a:lnTo>
                    <a:pt x="569" y="525"/>
                  </a:lnTo>
                  <a:lnTo>
                    <a:pt x="559" y="538"/>
                  </a:lnTo>
                  <a:lnTo>
                    <a:pt x="548" y="548"/>
                  </a:lnTo>
                  <a:lnTo>
                    <a:pt x="537" y="560"/>
                  </a:lnTo>
                  <a:lnTo>
                    <a:pt x="525" y="570"/>
                  </a:lnTo>
                  <a:lnTo>
                    <a:pt x="513" y="579"/>
                  </a:lnTo>
                  <a:lnTo>
                    <a:pt x="501" y="588"/>
                  </a:lnTo>
                  <a:lnTo>
                    <a:pt x="487" y="596"/>
                  </a:lnTo>
                  <a:lnTo>
                    <a:pt x="474" y="604"/>
                  </a:lnTo>
                  <a:lnTo>
                    <a:pt x="460" y="611"/>
                  </a:lnTo>
                  <a:lnTo>
                    <a:pt x="446" y="618"/>
                  </a:lnTo>
                  <a:lnTo>
                    <a:pt x="431" y="623"/>
                  </a:lnTo>
                  <a:lnTo>
                    <a:pt x="417" y="628"/>
                  </a:lnTo>
                  <a:lnTo>
                    <a:pt x="401" y="632"/>
                  </a:lnTo>
                  <a:lnTo>
                    <a:pt x="386" y="636"/>
                  </a:lnTo>
                  <a:lnTo>
                    <a:pt x="370" y="639"/>
                  </a:lnTo>
                  <a:lnTo>
                    <a:pt x="354" y="642"/>
                  </a:lnTo>
                  <a:lnTo>
                    <a:pt x="337" y="643"/>
                  </a:lnTo>
                  <a:lnTo>
                    <a:pt x="321" y="643"/>
                  </a:lnTo>
                  <a:lnTo>
                    <a:pt x="321" y="643"/>
                  </a:lnTo>
                  <a:lnTo>
                    <a:pt x="304" y="643"/>
                  </a:lnTo>
                  <a:lnTo>
                    <a:pt x="288" y="642"/>
                  </a:lnTo>
                  <a:lnTo>
                    <a:pt x="272" y="639"/>
                  </a:lnTo>
                  <a:lnTo>
                    <a:pt x="256" y="636"/>
                  </a:lnTo>
                  <a:lnTo>
                    <a:pt x="240" y="632"/>
                  </a:lnTo>
                  <a:lnTo>
                    <a:pt x="225" y="628"/>
                  </a:lnTo>
                  <a:lnTo>
                    <a:pt x="210" y="623"/>
                  </a:lnTo>
                  <a:lnTo>
                    <a:pt x="196" y="618"/>
                  </a:lnTo>
                  <a:lnTo>
                    <a:pt x="182" y="611"/>
                  </a:lnTo>
                  <a:lnTo>
                    <a:pt x="167" y="604"/>
                  </a:lnTo>
                  <a:lnTo>
                    <a:pt x="155" y="596"/>
                  </a:lnTo>
                  <a:lnTo>
                    <a:pt x="141" y="588"/>
                  </a:lnTo>
                  <a:lnTo>
                    <a:pt x="128" y="579"/>
                  </a:lnTo>
                  <a:lnTo>
                    <a:pt x="117" y="570"/>
                  </a:lnTo>
                  <a:lnTo>
                    <a:pt x="105" y="560"/>
                  </a:lnTo>
                  <a:lnTo>
                    <a:pt x="93" y="548"/>
                  </a:lnTo>
                  <a:lnTo>
                    <a:pt x="83" y="538"/>
                  </a:lnTo>
                  <a:lnTo>
                    <a:pt x="73" y="525"/>
                  </a:lnTo>
                  <a:lnTo>
                    <a:pt x="63" y="514"/>
                  </a:lnTo>
                  <a:lnTo>
                    <a:pt x="54" y="501"/>
                  </a:lnTo>
                  <a:lnTo>
                    <a:pt x="46" y="488"/>
                  </a:lnTo>
                  <a:lnTo>
                    <a:pt x="38" y="474"/>
                  </a:lnTo>
                  <a:lnTo>
                    <a:pt x="32" y="460"/>
                  </a:lnTo>
                  <a:lnTo>
                    <a:pt x="25" y="447"/>
                  </a:lnTo>
                  <a:lnTo>
                    <a:pt x="19" y="432"/>
                  </a:lnTo>
                  <a:lnTo>
                    <a:pt x="15" y="417"/>
                  </a:lnTo>
                  <a:lnTo>
                    <a:pt x="10" y="401"/>
                  </a:lnTo>
                  <a:lnTo>
                    <a:pt x="7" y="386"/>
                  </a:lnTo>
                  <a:lnTo>
                    <a:pt x="3" y="370"/>
                  </a:lnTo>
                  <a:lnTo>
                    <a:pt x="1" y="354"/>
                  </a:lnTo>
                  <a:lnTo>
                    <a:pt x="0" y="338"/>
                  </a:lnTo>
                  <a:lnTo>
                    <a:pt x="0" y="321"/>
                  </a:lnTo>
                  <a:lnTo>
                    <a:pt x="0" y="321"/>
                  </a:lnTo>
                  <a:lnTo>
                    <a:pt x="0" y="304"/>
                  </a:lnTo>
                  <a:lnTo>
                    <a:pt x="1" y="288"/>
                  </a:lnTo>
                  <a:lnTo>
                    <a:pt x="3" y="272"/>
                  </a:lnTo>
                  <a:lnTo>
                    <a:pt x="7" y="256"/>
                  </a:lnTo>
                  <a:lnTo>
                    <a:pt x="10" y="242"/>
                  </a:lnTo>
                  <a:lnTo>
                    <a:pt x="15" y="226"/>
                  </a:lnTo>
                  <a:lnTo>
                    <a:pt x="19" y="211"/>
                  </a:lnTo>
                  <a:lnTo>
                    <a:pt x="25" y="196"/>
                  </a:lnTo>
                  <a:lnTo>
                    <a:pt x="32" y="182"/>
                  </a:lnTo>
                  <a:lnTo>
                    <a:pt x="38" y="169"/>
                  </a:lnTo>
                  <a:lnTo>
                    <a:pt x="46" y="155"/>
                  </a:lnTo>
                  <a:lnTo>
                    <a:pt x="54" y="141"/>
                  </a:lnTo>
                  <a:lnTo>
                    <a:pt x="63" y="129"/>
                  </a:lnTo>
                  <a:lnTo>
                    <a:pt x="73" y="117"/>
                  </a:lnTo>
                  <a:lnTo>
                    <a:pt x="83" y="105"/>
                  </a:lnTo>
                  <a:lnTo>
                    <a:pt x="93" y="95"/>
                  </a:lnTo>
                  <a:lnTo>
                    <a:pt x="105" y="83"/>
                  </a:lnTo>
                  <a:lnTo>
                    <a:pt x="117" y="73"/>
                  </a:lnTo>
                  <a:lnTo>
                    <a:pt x="128" y="64"/>
                  </a:lnTo>
                  <a:lnTo>
                    <a:pt x="141" y="55"/>
                  </a:lnTo>
                  <a:lnTo>
                    <a:pt x="155" y="47"/>
                  </a:lnTo>
                  <a:lnTo>
                    <a:pt x="167" y="39"/>
                  </a:lnTo>
                  <a:lnTo>
                    <a:pt x="182" y="32"/>
                  </a:lnTo>
                  <a:lnTo>
                    <a:pt x="196" y="25"/>
                  </a:lnTo>
                  <a:lnTo>
                    <a:pt x="210" y="19"/>
                  </a:lnTo>
                  <a:lnTo>
                    <a:pt x="225" y="15"/>
                  </a:lnTo>
                  <a:lnTo>
                    <a:pt x="240" y="10"/>
                  </a:lnTo>
                  <a:lnTo>
                    <a:pt x="256" y="7"/>
                  </a:lnTo>
                  <a:lnTo>
                    <a:pt x="272" y="3"/>
                  </a:lnTo>
                  <a:lnTo>
                    <a:pt x="288" y="1"/>
                  </a:lnTo>
                  <a:lnTo>
                    <a:pt x="304" y="0"/>
                  </a:lnTo>
                  <a:lnTo>
                    <a:pt x="321" y="0"/>
                  </a:lnTo>
                  <a:lnTo>
                    <a:pt x="321" y="0"/>
                  </a:lnTo>
                  <a:lnTo>
                    <a:pt x="337" y="0"/>
                  </a:lnTo>
                  <a:lnTo>
                    <a:pt x="354" y="1"/>
                  </a:lnTo>
                  <a:lnTo>
                    <a:pt x="370" y="3"/>
                  </a:lnTo>
                  <a:lnTo>
                    <a:pt x="386" y="7"/>
                  </a:lnTo>
                  <a:lnTo>
                    <a:pt x="401" y="10"/>
                  </a:lnTo>
                  <a:lnTo>
                    <a:pt x="417" y="15"/>
                  </a:lnTo>
                  <a:lnTo>
                    <a:pt x="431" y="19"/>
                  </a:lnTo>
                  <a:lnTo>
                    <a:pt x="446" y="25"/>
                  </a:lnTo>
                  <a:lnTo>
                    <a:pt x="460" y="32"/>
                  </a:lnTo>
                  <a:lnTo>
                    <a:pt x="474" y="39"/>
                  </a:lnTo>
                  <a:lnTo>
                    <a:pt x="487" y="47"/>
                  </a:lnTo>
                  <a:lnTo>
                    <a:pt x="501" y="55"/>
                  </a:lnTo>
                  <a:lnTo>
                    <a:pt x="513" y="64"/>
                  </a:lnTo>
                  <a:lnTo>
                    <a:pt x="525" y="73"/>
                  </a:lnTo>
                  <a:lnTo>
                    <a:pt x="537" y="83"/>
                  </a:lnTo>
                  <a:lnTo>
                    <a:pt x="548" y="95"/>
                  </a:lnTo>
                  <a:lnTo>
                    <a:pt x="559" y="105"/>
                  </a:lnTo>
                  <a:lnTo>
                    <a:pt x="569" y="117"/>
                  </a:lnTo>
                  <a:lnTo>
                    <a:pt x="578" y="129"/>
                  </a:lnTo>
                  <a:lnTo>
                    <a:pt x="588" y="141"/>
                  </a:lnTo>
                  <a:lnTo>
                    <a:pt x="596" y="155"/>
                  </a:lnTo>
                  <a:lnTo>
                    <a:pt x="603" y="169"/>
                  </a:lnTo>
                  <a:lnTo>
                    <a:pt x="610" y="182"/>
                  </a:lnTo>
                  <a:lnTo>
                    <a:pt x="617" y="196"/>
                  </a:lnTo>
                  <a:lnTo>
                    <a:pt x="623" y="211"/>
                  </a:lnTo>
                  <a:lnTo>
                    <a:pt x="627" y="226"/>
                  </a:lnTo>
                  <a:lnTo>
                    <a:pt x="632" y="242"/>
                  </a:lnTo>
                  <a:lnTo>
                    <a:pt x="635" y="256"/>
                  </a:lnTo>
                  <a:lnTo>
                    <a:pt x="639" y="272"/>
                  </a:lnTo>
                  <a:lnTo>
                    <a:pt x="640" y="288"/>
                  </a:lnTo>
                  <a:lnTo>
                    <a:pt x="642" y="304"/>
                  </a:lnTo>
                  <a:lnTo>
                    <a:pt x="642" y="321"/>
                  </a:lnTo>
                  <a:lnTo>
                    <a:pt x="642" y="321"/>
                  </a:lnTo>
                  <a:close/>
                </a:path>
              </a:pathLst>
            </a:custGeom>
            <a:solidFill>
              <a:schemeClr val="accent1"/>
            </a:solidFill>
            <a:ln>
              <a:noFill/>
            </a:ln>
          </p:spPr>
          <p:txBody>
            <a:bodyPr vert="horz" wrap="square" lIns="91440" tIns="45720" rIns="91440" bIns="45720" numCol="1" anchor="ctr" anchorCtr="1" compatLnSpc="1">
              <a:normAutofit/>
            </a:bodyPr>
            <a:lstStyle/>
            <a:p>
              <a:pPr algn="ctr"/>
              <a:r>
                <a:rPr kumimoji="1" lang="zh-CN" altLang="en-US" sz="2400" b="1" kern="0" noProof="0" dirty="0">
                  <a:ln>
                    <a:noFill/>
                  </a:ln>
                  <a:uLnTx/>
                  <a:uFillTx/>
                  <a:latin typeface="楷体" charset="0"/>
                  <a:ea typeface="楷体" charset="0"/>
                  <a:sym typeface="+mn-ea"/>
                </a:rPr>
                <a:t>正确性</a:t>
              </a:r>
              <a:endParaRPr kumimoji="1" lang="zh-CN" altLang="en-US" sz="2400" b="1" kern="0" noProof="0" dirty="0">
                <a:ln>
                  <a:noFill/>
                </a:ln>
                <a:solidFill>
                  <a:schemeClr val="bg1"/>
                </a:solidFill>
                <a:uLnTx/>
                <a:uFillTx/>
                <a:latin typeface="楷体" charset="0"/>
                <a:ea typeface="楷体" charset="0"/>
                <a:cs typeface="+mj-cs"/>
                <a:sym typeface="+mn-ea"/>
              </a:endParaRPr>
            </a:p>
          </p:txBody>
        </p:sp>
        <p:sp>
          <p:nvSpPr>
            <p:cNvPr id="27" name="矩形 26"/>
            <p:cNvSpPr/>
            <p:nvPr>
              <p:custDataLst>
                <p:tags r:id="rId17"/>
              </p:custDataLst>
            </p:nvPr>
          </p:nvSpPr>
          <p:spPr>
            <a:xfrm>
              <a:off x="1266949" y="2538628"/>
              <a:ext cx="1085858" cy="646331"/>
            </a:xfrm>
            <a:prstGeom prst="rect">
              <a:avLst/>
            </a:prstGeom>
          </p:spPr>
          <p:txBody>
            <a:bodyPr wrap="square">
              <a:normAutofit/>
            </a:bodyPr>
            <a:lstStyle/>
            <a:p>
              <a:pPr algn="ctr"/>
              <a:r>
                <a:rPr lang="en-US" altLang="zh-CN" dirty="0">
                  <a:sym typeface="Arial" pitchFamily="34" charset="0"/>
                </a:rPr>
                <a:t> </a:t>
              </a:r>
            </a:p>
          </p:txBody>
        </p:sp>
      </p:grpSp>
      <p:grpSp>
        <p:nvGrpSpPr>
          <p:cNvPr id="28" name="组合 27"/>
          <p:cNvGrpSpPr/>
          <p:nvPr>
            <p:custDataLst>
              <p:tags r:id="rId4"/>
            </p:custDataLst>
          </p:nvPr>
        </p:nvGrpSpPr>
        <p:grpSpPr>
          <a:xfrm>
            <a:off x="8984666" y="1703117"/>
            <a:ext cx="1413433" cy="2219138"/>
            <a:chOff x="6791193" y="2538628"/>
            <a:chExt cx="1085858" cy="1704834"/>
          </a:xfrm>
        </p:grpSpPr>
        <p:sp>
          <p:nvSpPr>
            <p:cNvPr id="29" name="Freeform 7"/>
            <p:cNvSpPr/>
            <p:nvPr>
              <p:custDataLst>
                <p:tags r:id="rId14"/>
              </p:custDataLst>
            </p:nvPr>
          </p:nvSpPr>
          <p:spPr bwMode="auto">
            <a:xfrm>
              <a:off x="6824535" y="3224287"/>
              <a:ext cx="1019175" cy="1019175"/>
            </a:xfrm>
            <a:custGeom>
              <a:avLst/>
              <a:gdLst>
                <a:gd name="T0" fmla="*/ 642 w 642"/>
                <a:gd name="T1" fmla="*/ 338 h 642"/>
                <a:gd name="T2" fmla="*/ 636 w 642"/>
                <a:gd name="T3" fmla="*/ 386 h 642"/>
                <a:gd name="T4" fmla="*/ 623 w 642"/>
                <a:gd name="T5" fmla="*/ 432 h 642"/>
                <a:gd name="T6" fmla="*/ 604 w 642"/>
                <a:gd name="T7" fmla="*/ 474 h 642"/>
                <a:gd name="T8" fmla="*/ 579 w 642"/>
                <a:gd name="T9" fmla="*/ 514 h 642"/>
                <a:gd name="T10" fmla="*/ 549 w 642"/>
                <a:gd name="T11" fmla="*/ 548 h 642"/>
                <a:gd name="T12" fmla="*/ 514 w 642"/>
                <a:gd name="T13" fmla="*/ 579 h 642"/>
                <a:gd name="T14" fmla="*/ 475 w 642"/>
                <a:gd name="T15" fmla="*/ 604 h 642"/>
                <a:gd name="T16" fmla="*/ 432 w 642"/>
                <a:gd name="T17" fmla="*/ 623 h 642"/>
                <a:gd name="T18" fmla="*/ 386 w 642"/>
                <a:gd name="T19" fmla="*/ 636 h 642"/>
                <a:gd name="T20" fmla="*/ 338 w 642"/>
                <a:gd name="T21" fmla="*/ 642 h 642"/>
                <a:gd name="T22" fmla="*/ 305 w 642"/>
                <a:gd name="T23" fmla="*/ 642 h 642"/>
                <a:gd name="T24" fmla="*/ 256 w 642"/>
                <a:gd name="T25" fmla="*/ 636 h 642"/>
                <a:gd name="T26" fmla="*/ 211 w 642"/>
                <a:gd name="T27" fmla="*/ 623 h 642"/>
                <a:gd name="T28" fmla="*/ 169 w 642"/>
                <a:gd name="T29" fmla="*/ 604 h 642"/>
                <a:gd name="T30" fmla="*/ 129 w 642"/>
                <a:gd name="T31" fmla="*/ 579 h 642"/>
                <a:gd name="T32" fmla="*/ 94 w 642"/>
                <a:gd name="T33" fmla="*/ 548 h 642"/>
                <a:gd name="T34" fmla="*/ 64 w 642"/>
                <a:gd name="T35" fmla="*/ 514 h 642"/>
                <a:gd name="T36" fmla="*/ 39 w 642"/>
                <a:gd name="T37" fmla="*/ 474 h 642"/>
                <a:gd name="T38" fmla="*/ 19 w 642"/>
                <a:gd name="T39" fmla="*/ 432 h 642"/>
                <a:gd name="T40" fmla="*/ 7 w 642"/>
                <a:gd name="T41" fmla="*/ 386 h 642"/>
                <a:gd name="T42" fmla="*/ 1 w 642"/>
                <a:gd name="T43" fmla="*/ 338 h 642"/>
                <a:gd name="T44" fmla="*/ 1 w 642"/>
                <a:gd name="T45" fmla="*/ 304 h 642"/>
                <a:gd name="T46" fmla="*/ 7 w 642"/>
                <a:gd name="T47" fmla="*/ 256 h 642"/>
                <a:gd name="T48" fmla="*/ 19 w 642"/>
                <a:gd name="T49" fmla="*/ 211 h 642"/>
                <a:gd name="T50" fmla="*/ 39 w 642"/>
                <a:gd name="T51" fmla="*/ 168 h 642"/>
                <a:gd name="T52" fmla="*/ 64 w 642"/>
                <a:gd name="T53" fmla="*/ 128 h 642"/>
                <a:gd name="T54" fmla="*/ 94 w 642"/>
                <a:gd name="T55" fmla="*/ 94 h 642"/>
                <a:gd name="T56" fmla="*/ 129 w 642"/>
                <a:gd name="T57" fmla="*/ 64 h 642"/>
                <a:gd name="T58" fmla="*/ 169 w 642"/>
                <a:gd name="T59" fmla="*/ 38 h 642"/>
                <a:gd name="T60" fmla="*/ 211 w 642"/>
                <a:gd name="T61" fmla="*/ 19 h 642"/>
                <a:gd name="T62" fmla="*/ 256 w 642"/>
                <a:gd name="T63" fmla="*/ 7 h 642"/>
                <a:gd name="T64" fmla="*/ 305 w 642"/>
                <a:gd name="T65" fmla="*/ 0 h 642"/>
                <a:gd name="T66" fmla="*/ 338 w 642"/>
                <a:gd name="T67" fmla="*/ 0 h 642"/>
                <a:gd name="T68" fmla="*/ 386 w 642"/>
                <a:gd name="T69" fmla="*/ 7 h 642"/>
                <a:gd name="T70" fmla="*/ 432 w 642"/>
                <a:gd name="T71" fmla="*/ 19 h 642"/>
                <a:gd name="T72" fmla="*/ 475 w 642"/>
                <a:gd name="T73" fmla="*/ 38 h 642"/>
                <a:gd name="T74" fmla="*/ 514 w 642"/>
                <a:gd name="T75" fmla="*/ 64 h 642"/>
                <a:gd name="T76" fmla="*/ 549 w 642"/>
                <a:gd name="T77" fmla="*/ 94 h 642"/>
                <a:gd name="T78" fmla="*/ 579 w 642"/>
                <a:gd name="T79" fmla="*/ 128 h 642"/>
                <a:gd name="T80" fmla="*/ 604 w 642"/>
                <a:gd name="T81" fmla="*/ 168 h 642"/>
                <a:gd name="T82" fmla="*/ 623 w 642"/>
                <a:gd name="T83" fmla="*/ 211 h 642"/>
                <a:gd name="T84" fmla="*/ 636 w 642"/>
                <a:gd name="T85" fmla="*/ 256 h 642"/>
                <a:gd name="T86" fmla="*/ 642 w 642"/>
                <a:gd name="T87" fmla="*/ 304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2" h="642">
                  <a:moveTo>
                    <a:pt x="642" y="321"/>
                  </a:moveTo>
                  <a:lnTo>
                    <a:pt x="642" y="321"/>
                  </a:lnTo>
                  <a:lnTo>
                    <a:pt x="642" y="338"/>
                  </a:lnTo>
                  <a:lnTo>
                    <a:pt x="641" y="354"/>
                  </a:lnTo>
                  <a:lnTo>
                    <a:pt x="639" y="370"/>
                  </a:lnTo>
                  <a:lnTo>
                    <a:pt x="636" y="386"/>
                  </a:lnTo>
                  <a:lnTo>
                    <a:pt x="632" y="401"/>
                  </a:lnTo>
                  <a:lnTo>
                    <a:pt x="629" y="417"/>
                  </a:lnTo>
                  <a:lnTo>
                    <a:pt x="623" y="432"/>
                  </a:lnTo>
                  <a:lnTo>
                    <a:pt x="617" y="446"/>
                  </a:lnTo>
                  <a:lnTo>
                    <a:pt x="611" y="460"/>
                  </a:lnTo>
                  <a:lnTo>
                    <a:pt x="604" y="474"/>
                  </a:lnTo>
                  <a:lnTo>
                    <a:pt x="596" y="487"/>
                  </a:lnTo>
                  <a:lnTo>
                    <a:pt x="588" y="501"/>
                  </a:lnTo>
                  <a:lnTo>
                    <a:pt x="579" y="514"/>
                  </a:lnTo>
                  <a:lnTo>
                    <a:pt x="570" y="525"/>
                  </a:lnTo>
                  <a:lnTo>
                    <a:pt x="559" y="538"/>
                  </a:lnTo>
                  <a:lnTo>
                    <a:pt x="549" y="548"/>
                  </a:lnTo>
                  <a:lnTo>
                    <a:pt x="538" y="559"/>
                  </a:lnTo>
                  <a:lnTo>
                    <a:pt x="526" y="569"/>
                  </a:lnTo>
                  <a:lnTo>
                    <a:pt x="514" y="579"/>
                  </a:lnTo>
                  <a:lnTo>
                    <a:pt x="501" y="588"/>
                  </a:lnTo>
                  <a:lnTo>
                    <a:pt x="488" y="596"/>
                  </a:lnTo>
                  <a:lnTo>
                    <a:pt x="475" y="604"/>
                  </a:lnTo>
                  <a:lnTo>
                    <a:pt x="460" y="610"/>
                  </a:lnTo>
                  <a:lnTo>
                    <a:pt x="447" y="617"/>
                  </a:lnTo>
                  <a:lnTo>
                    <a:pt x="432" y="623"/>
                  </a:lnTo>
                  <a:lnTo>
                    <a:pt x="417" y="628"/>
                  </a:lnTo>
                  <a:lnTo>
                    <a:pt x="402" y="632"/>
                  </a:lnTo>
                  <a:lnTo>
                    <a:pt x="386" y="636"/>
                  </a:lnTo>
                  <a:lnTo>
                    <a:pt x="370" y="639"/>
                  </a:lnTo>
                  <a:lnTo>
                    <a:pt x="354" y="641"/>
                  </a:lnTo>
                  <a:lnTo>
                    <a:pt x="338" y="642"/>
                  </a:lnTo>
                  <a:lnTo>
                    <a:pt x="321" y="642"/>
                  </a:lnTo>
                  <a:lnTo>
                    <a:pt x="321" y="642"/>
                  </a:lnTo>
                  <a:lnTo>
                    <a:pt x="305" y="642"/>
                  </a:lnTo>
                  <a:lnTo>
                    <a:pt x="288" y="641"/>
                  </a:lnTo>
                  <a:lnTo>
                    <a:pt x="272" y="639"/>
                  </a:lnTo>
                  <a:lnTo>
                    <a:pt x="256" y="636"/>
                  </a:lnTo>
                  <a:lnTo>
                    <a:pt x="241" y="632"/>
                  </a:lnTo>
                  <a:lnTo>
                    <a:pt x="226" y="628"/>
                  </a:lnTo>
                  <a:lnTo>
                    <a:pt x="211" y="623"/>
                  </a:lnTo>
                  <a:lnTo>
                    <a:pt x="196" y="617"/>
                  </a:lnTo>
                  <a:lnTo>
                    <a:pt x="182" y="610"/>
                  </a:lnTo>
                  <a:lnTo>
                    <a:pt x="169" y="604"/>
                  </a:lnTo>
                  <a:lnTo>
                    <a:pt x="155" y="596"/>
                  </a:lnTo>
                  <a:lnTo>
                    <a:pt x="142" y="588"/>
                  </a:lnTo>
                  <a:lnTo>
                    <a:pt x="129" y="579"/>
                  </a:lnTo>
                  <a:lnTo>
                    <a:pt x="117" y="569"/>
                  </a:lnTo>
                  <a:lnTo>
                    <a:pt x="106" y="559"/>
                  </a:lnTo>
                  <a:lnTo>
                    <a:pt x="94" y="548"/>
                  </a:lnTo>
                  <a:lnTo>
                    <a:pt x="83" y="538"/>
                  </a:lnTo>
                  <a:lnTo>
                    <a:pt x="74" y="525"/>
                  </a:lnTo>
                  <a:lnTo>
                    <a:pt x="64" y="514"/>
                  </a:lnTo>
                  <a:lnTo>
                    <a:pt x="55" y="501"/>
                  </a:lnTo>
                  <a:lnTo>
                    <a:pt x="47" y="487"/>
                  </a:lnTo>
                  <a:lnTo>
                    <a:pt x="39" y="474"/>
                  </a:lnTo>
                  <a:lnTo>
                    <a:pt x="32" y="460"/>
                  </a:lnTo>
                  <a:lnTo>
                    <a:pt x="25" y="446"/>
                  </a:lnTo>
                  <a:lnTo>
                    <a:pt x="19" y="432"/>
                  </a:lnTo>
                  <a:lnTo>
                    <a:pt x="15" y="417"/>
                  </a:lnTo>
                  <a:lnTo>
                    <a:pt x="10" y="401"/>
                  </a:lnTo>
                  <a:lnTo>
                    <a:pt x="7" y="386"/>
                  </a:lnTo>
                  <a:lnTo>
                    <a:pt x="3" y="370"/>
                  </a:lnTo>
                  <a:lnTo>
                    <a:pt x="2" y="354"/>
                  </a:lnTo>
                  <a:lnTo>
                    <a:pt x="1" y="338"/>
                  </a:lnTo>
                  <a:lnTo>
                    <a:pt x="0" y="321"/>
                  </a:lnTo>
                  <a:lnTo>
                    <a:pt x="0" y="321"/>
                  </a:lnTo>
                  <a:lnTo>
                    <a:pt x="1" y="304"/>
                  </a:lnTo>
                  <a:lnTo>
                    <a:pt x="2" y="288"/>
                  </a:lnTo>
                  <a:lnTo>
                    <a:pt x="3" y="272"/>
                  </a:lnTo>
                  <a:lnTo>
                    <a:pt x="7" y="256"/>
                  </a:lnTo>
                  <a:lnTo>
                    <a:pt x="10" y="241"/>
                  </a:lnTo>
                  <a:lnTo>
                    <a:pt x="15" y="225"/>
                  </a:lnTo>
                  <a:lnTo>
                    <a:pt x="19" y="211"/>
                  </a:lnTo>
                  <a:lnTo>
                    <a:pt x="25" y="196"/>
                  </a:lnTo>
                  <a:lnTo>
                    <a:pt x="32" y="182"/>
                  </a:lnTo>
                  <a:lnTo>
                    <a:pt x="39" y="168"/>
                  </a:lnTo>
                  <a:lnTo>
                    <a:pt x="47" y="155"/>
                  </a:lnTo>
                  <a:lnTo>
                    <a:pt x="55" y="141"/>
                  </a:lnTo>
                  <a:lnTo>
                    <a:pt x="64" y="128"/>
                  </a:lnTo>
                  <a:lnTo>
                    <a:pt x="74" y="117"/>
                  </a:lnTo>
                  <a:lnTo>
                    <a:pt x="83" y="105"/>
                  </a:lnTo>
                  <a:lnTo>
                    <a:pt x="94" y="94"/>
                  </a:lnTo>
                  <a:lnTo>
                    <a:pt x="106" y="83"/>
                  </a:lnTo>
                  <a:lnTo>
                    <a:pt x="117" y="73"/>
                  </a:lnTo>
                  <a:lnTo>
                    <a:pt x="129" y="64"/>
                  </a:lnTo>
                  <a:lnTo>
                    <a:pt x="142" y="54"/>
                  </a:lnTo>
                  <a:lnTo>
                    <a:pt x="155" y="46"/>
                  </a:lnTo>
                  <a:lnTo>
                    <a:pt x="169" y="38"/>
                  </a:lnTo>
                  <a:lnTo>
                    <a:pt x="182" y="32"/>
                  </a:lnTo>
                  <a:lnTo>
                    <a:pt x="196" y="25"/>
                  </a:lnTo>
                  <a:lnTo>
                    <a:pt x="211" y="19"/>
                  </a:lnTo>
                  <a:lnTo>
                    <a:pt x="226" y="15"/>
                  </a:lnTo>
                  <a:lnTo>
                    <a:pt x="241" y="10"/>
                  </a:lnTo>
                  <a:lnTo>
                    <a:pt x="256" y="7"/>
                  </a:lnTo>
                  <a:lnTo>
                    <a:pt x="272" y="3"/>
                  </a:lnTo>
                  <a:lnTo>
                    <a:pt x="288" y="1"/>
                  </a:lnTo>
                  <a:lnTo>
                    <a:pt x="305" y="0"/>
                  </a:lnTo>
                  <a:lnTo>
                    <a:pt x="321" y="0"/>
                  </a:lnTo>
                  <a:lnTo>
                    <a:pt x="321" y="0"/>
                  </a:lnTo>
                  <a:lnTo>
                    <a:pt x="338" y="0"/>
                  </a:lnTo>
                  <a:lnTo>
                    <a:pt x="354" y="1"/>
                  </a:lnTo>
                  <a:lnTo>
                    <a:pt x="370" y="3"/>
                  </a:lnTo>
                  <a:lnTo>
                    <a:pt x="386" y="7"/>
                  </a:lnTo>
                  <a:lnTo>
                    <a:pt x="402" y="10"/>
                  </a:lnTo>
                  <a:lnTo>
                    <a:pt x="417" y="15"/>
                  </a:lnTo>
                  <a:lnTo>
                    <a:pt x="432" y="19"/>
                  </a:lnTo>
                  <a:lnTo>
                    <a:pt x="447" y="25"/>
                  </a:lnTo>
                  <a:lnTo>
                    <a:pt x="460" y="32"/>
                  </a:lnTo>
                  <a:lnTo>
                    <a:pt x="475" y="38"/>
                  </a:lnTo>
                  <a:lnTo>
                    <a:pt x="488" y="46"/>
                  </a:lnTo>
                  <a:lnTo>
                    <a:pt x="501" y="54"/>
                  </a:lnTo>
                  <a:lnTo>
                    <a:pt x="514" y="64"/>
                  </a:lnTo>
                  <a:lnTo>
                    <a:pt x="526" y="73"/>
                  </a:lnTo>
                  <a:lnTo>
                    <a:pt x="538" y="83"/>
                  </a:lnTo>
                  <a:lnTo>
                    <a:pt x="549" y="94"/>
                  </a:lnTo>
                  <a:lnTo>
                    <a:pt x="559" y="105"/>
                  </a:lnTo>
                  <a:lnTo>
                    <a:pt x="570" y="117"/>
                  </a:lnTo>
                  <a:lnTo>
                    <a:pt x="579" y="128"/>
                  </a:lnTo>
                  <a:lnTo>
                    <a:pt x="588" y="141"/>
                  </a:lnTo>
                  <a:lnTo>
                    <a:pt x="596" y="155"/>
                  </a:lnTo>
                  <a:lnTo>
                    <a:pt x="604" y="168"/>
                  </a:lnTo>
                  <a:lnTo>
                    <a:pt x="611" y="182"/>
                  </a:lnTo>
                  <a:lnTo>
                    <a:pt x="617" y="196"/>
                  </a:lnTo>
                  <a:lnTo>
                    <a:pt x="623" y="211"/>
                  </a:lnTo>
                  <a:lnTo>
                    <a:pt x="629" y="225"/>
                  </a:lnTo>
                  <a:lnTo>
                    <a:pt x="632" y="241"/>
                  </a:lnTo>
                  <a:lnTo>
                    <a:pt x="636" y="256"/>
                  </a:lnTo>
                  <a:lnTo>
                    <a:pt x="639" y="272"/>
                  </a:lnTo>
                  <a:lnTo>
                    <a:pt x="641" y="288"/>
                  </a:lnTo>
                  <a:lnTo>
                    <a:pt x="642" y="304"/>
                  </a:lnTo>
                  <a:lnTo>
                    <a:pt x="642" y="321"/>
                  </a:lnTo>
                  <a:lnTo>
                    <a:pt x="642" y="321"/>
                  </a:lnTo>
                  <a:close/>
                </a:path>
              </a:pathLst>
            </a:custGeom>
            <a:solidFill>
              <a:schemeClr val="accent1"/>
            </a:solidFill>
            <a:ln>
              <a:noFill/>
            </a:ln>
          </p:spPr>
          <p:txBody>
            <a:bodyPr vert="horz" wrap="square" lIns="91440" tIns="45720" rIns="91440" bIns="45720" numCol="1" anchor="ctr" anchorCtr="1" compatLnSpc="1">
              <a:normAutofit/>
            </a:bodyPr>
            <a:lstStyle/>
            <a:p>
              <a:pPr algn="ctr"/>
              <a:r>
                <a:rPr kumimoji="1" lang="zh-CN" altLang="en-US" sz="2400" b="1" kern="0" noProof="0" dirty="0">
                  <a:ln>
                    <a:noFill/>
                  </a:ln>
                  <a:uLnTx/>
                  <a:uFillTx/>
                  <a:latin typeface="楷体" charset="0"/>
                  <a:ea typeface="楷体" charset="0"/>
                  <a:sym typeface="+mn-ea"/>
                </a:rPr>
                <a:t>简单性</a:t>
              </a:r>
              <a:endParaRPr kumimoji="1" lang="zh-CN" altLang="en-US" sz="2400" b="1" kern="0" noProof="0" dirty="0">
                <a:ln>
                  <a:noFill/>
                </a:ln>
                <a:solidFill>
                  <a:schemeClr val="bg1"/>
                </a:solidFill>
                <a:uLnTx/>
                <a:uFillTx/>
                <a:latin typeface="楷体" charset="0"/>
                <a:ea typeface="楷体" charset="0"/>
                <a:cs typeface="+mj-cs"/>
                <a:sym typeface="+mn-ea"/>
              </a:endParaRPr>
            </a:p>
          </p:txBody>
        </p:sp>
        <p:sp>
          <p:nvSpPr>
            <p:cNvPr id="30" name="矩形 29"/>
            <p:cNvSpPr/>
            <p:nvPr>
              <p:custDataLst>
                <p:tags r:id="rId15"/>
              </p:custDataLst>
            </p:nvPr>
          </p:nvSpPr>
          <p:spPr>
            <a:xfrm>
              <a:off x="6791193" y="2538628"/>
              <a:ext cx="1085858" cy="646331"/>
            </a:xfrm>
            <a:prstGeom prst="rect">
              <a:avLst/>
            </a:prstGeom>
          </p:spPr>
          <p:txBody>
            <a:bodyPr wrap="square">
              <a:normAutofit/>
            </a:bodyPr>
            <a:lstStyle/>
            <a:p>
              <a:pPr algn="ctr"/>
              <a:r>
                <a:rPr lang="en-US" altLang="zh-CN" dirty="0">
                  <a:sym typeface="Arial" pitchFamily="34" charset="0"/>
                </a:rPr>
                <a:t> </a:t>
              </a:r>
            </a:p>
          </p:txBody>
        </p:sp>
      </p:grpSp>
      <p:grpSp>
        <p:nvGrpSpPr>
          <p:cNvPr id="31" name="组合 30"/>
          <p:cNvGrpSpPr/>
          <p:nvPr>
            <p:custDataLst>
              <p:tags r:id="rId5"/>
            </p:custDataLst>
          </p:nvPr>
        </p:nvGrpSpPr>
        <p:grpSpPr>
          <a:xfrm>
            <a:off x="3590558" y="1929076"/>
            <a:ext cx="1413433" cy="2220484"/>
            <a:chOff x="2647216" y="2712219"/>
            <a:chExt cx="1085858" cy="1705868"/>
          </a:xfrm>
        </p:grpSpPr>
        <p:sp>
          <p:nvSpPr>
            <p:cNvPr id="32" name="Freeform 10"/>
            <p:cNvSpPr/>
            <p:nvPr>
              <p:custDataLst>
                <p:tags r:id="rId12"/>
              </p:custDataLst>
            </p:nvPr>
          </p:nvSpPr>
          <p:spPr bwMode="auto">
            <a:xfrm>
              <a:off x="2680558" y="3397324"/>
              <a:ext cx="1019175" cy="1020763"/>
            </a:xfrm>
            <a:custGeom>
              <a:avLst/>
              <a:gdLst>
                <a:gd name="T0" fmla="*/ 642 w 642"/>
                <a:gd name="T1" fmla="*/ 339 h 643"/>
                <a:gd name="T2" fmla="*/ 635 w 642"/>
                <a:gd name="T3" fmla="*/ 386 h 643"/>
                <a:gd name="T4" fmla="*/ 623 w 642"/>
                <a:gd name="T5" fmla="*/ 432 h 643"/>
                <a:gd name="T6" fmla="*/ 603 w 642"/>
                <a:gd name="T7" fmla="*/ 474 h 643"/>
                <a:gd name="T8" fmla="*/ 578 w 642"/>
                <a:gd name="T9" fmla="*/ 514 h 643"/>
                <a:gd name="T10" fmla="*/ 547 w 642"/>
                <a:gd name="T11" fmla="*/ 548 h 643"/>
                <a:gd name="T12" fmla="*/ 513 w 642"/>
                <a:gd name="T13" fmla="*/ 579 h 643"/>
                <a:gd name="T14" fmla="*/ 473 w 642"/>
                <a:gd name="T15" fmla="*/ 604 h 643"/>
                <a:gd name="T16" fmla="*/ 431 w 642"/>
                <a:gd name="T17" fmla="*/ 623 h 643"/>
                <a:gd name="T18" fmla="*/ 386 w 642"/>
                <a:gd name="T19" fmla="*/ 636 h 643"/>
                <a:gd name="T20" fmla="*/ 337 w 642"/>
                <a:gd name="T21" fmla="*/ 643 h 643"/>
                <a:gd name="T22" fmla="*/ 304 w 642"/>
                <a:gd name="T23" fmla="*/ 643 h 643"/>
                <a:gd name="T24" fmla="*/ 256 w 642"/>
                <a:gd name="T25" fmla="*/ 636 h 643"/>
                <a:gd name="T26" fmla="*/ 210 w 642"/>
                <a:gd name="T27" fmla="*/ 623 h 643"/>
                <a:gd name="T28" fmla="*/ 168 w 642"/>
                <a:gd name="T29" fmla="*/ 604 h 643"/>
                <a:gd name="T30" fmla="*/ 128 w 642"/>
                <a:gd name="T31" fmla="*/ 579 h 643"/>
                <a:gd name="T32" fmla="*/ 94 w 642"/>
                <a:gd name="T33" fmla="*/ 548 h 643"/>
                <a:gd name="T34" fmla="*/ 63 w 642"/>
                <a:gd name="T35" fmla="*/ 514 h 643"/>
                <a:gd name="T36" fmla="*/ 38 w 642"/>
                <a:gd name="T37" fmla="*/ 474 h 643"/>
                <a:gd name="T38" fmla="*/ 19 w 642"/>
                <a:gd name="T39" fmla="*/ 432 h 643"/>
                <a:gd name="T40" fmla="*/ 6 w 642"/>
                <a:gd name="T41" fmla="*/ 386 h 643"/>
                <a:gd name="T42" fmla="*/ 0 w 642"/>
                <a:gd name="T43" fmla="*/ 339 h 643"/>
                <a:gd name="T44" fmla="*/ 0 w 642"/>
                <a:gd name="T45" fmla="*/ 305 h 643"/>
                <a:gd name="T46" fmla="*/ 6 w 642"/>
                <a:gd name="T47" fmla="*/ 256 h 643"/>
                <a:gd name="T48" fmla="*/ 19 w 642"/>
                <a:gd name="T49" fmla="*/ 211 h 643"/>
                <a:gd name="T50" fmla="*/ 38 w 642"/>
                <a:gd name="T51" fmla="*/ 169 h 643"/>
                <a:gd name="T52" fmla="*/ 63 w 642"/>
                <a:gd name="T53" fmla="*/ 129 h 643"/>
                <a:gd name="T54" fmla="*/ 94 w 642"/>
                <a:gd name="T55" fmla="*/ 95 h 643"/>
                <a:gd name="T56" fmla="*/ 128 w 642"/>
                <a:gd name="T57" fmla="*/ 64 h 643"/>
                <a:gd name="T58" fmla="*/ 168 w 642"/>
                <a:gd name="T59" fmla="*/ 39 h 643"/>
                <a:gd name="T60" fmla="*/ 210 w 642"/>
                <a:gd name="T61" fmla="*/ 19 h 643"/>
                <a:gd name="T62" fmla="*/ 256 w 642"/>
                <a:gd name="T63" fmla="*/ 7 h 643"/>
                <a:gd name="T64" fmla="*/ 304 w 642"/>
                <a:gd name="T65" fmla="*/ 0 h 643"/>
                <a:gd name="T66" fmla="*/ 337 w 642"/>
                <a:gd name="T67" fmla="*/ 0 h 643"/>
                <a:gd name="T68" fmla="*/ 386 w 642"/>
                <a:gd name="T69" fmla="*/ 7 h 643"/>
                <a:gd name="T70" fmla="*/ 431 w 642"/>
                <a:gd name="T71" fmla="*/ 19 h 643"/>
                <a:gd name="T72" fmla="*/ 473 w 642"/>
                <a:gd name="T73" fmla="*/ 39 h 643"/>
                <a:gd name="T74" fmla="*/ 513 w 642"/>
                <a:gd name="T75" fmla="*/ 64 h 643"/>
                <a:gd name="T76" fmla="*/ 547 w 642"/>
                <a:gd name="T77" fmla="*/ 95 h 643"/>
                <a:gd name="T78" fmla="*/ 578 w 642"/>
                <a:gd name="T79" fmla="*/ 129 h 643"/>
                <a:gd name="T80" fmla="*/ 603 w 642"/>
                <a:gd name="T81" fmla="*/ 169 h 643"/>
                <a:gd name="T82" fmla="*/ 623 w 642"/>
                <a:gd name="T83" fmla="*/ 211 h 643"/>
                <a:gd name="T84" fmla="*/ 635 w 642"/>
                <a:gd name="T85" fmla="*/ 256 h 643"/>
                <a:gd name="T86" fmla="*/ 642 w 642"/>
                <a:gd name="T87" fmla="*/ 305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2" h="643">
                  <a:moveTo>
                    <a:pt x="642" y="321"/>
                  </a:moveTo>
                  <a:lnTo>
                    <a:pt x="642" y="321"/>
                  </a:lnTo>
                  <a:lnTo>
                    <a:pt x="642" y="339"/>
                  </a:lnTo>
                  <a:lnTo>
                    <a:pt x="641" y="354"/>
                  </a:lnTo>
                  <a:lnTo>
                    <a:pt x="639" y="370"/>
                  </a:lnTo>
                  <a:lnTo>
                    <a:pt x="635" y="386"/>
                  </a:lnTo>
                  <a:lnTo>
                    <a:pt x="632" y="402"/>
                  </a:lnTo>
                  <a:lnTo>
                    <a:pt x="627" y="417"/>
                  </a:lnTo>
                  <a:lnTo>
                    <a:pt x="623" y="432"/>
                  </a:lnTo>
                  <a:lnTo>
                    <a:pt x="617" y="447"/>
                  </a:lnTo>
                  <a:lnTo>
                    <a:pt x="610" y="460"/>
                  </a:lnTo>
                  <a:lnTo>
                    <a:pt x="603" y="474"/>
                  </a:lnTo>
                  <a:lnTo>
                    <a:pt x="595" y="488"/>
                  </a:lnTo>
                  <a:lnTo>
                    <a:pt x="587" y="501"/>
                  </a:lnTo>
                  <a:lnTo>
                    <a:pt x="578" y="514"/>
                  </a:lnTo>
                  <a:lnTo>
                    <a:pt x="569" y="525"/>
                  </a:lnTo>
                  <a:lnTo>
                    <a:pt x="559" y="538"/>
                  </a:lnTo>
                  <a:lnTo>
                    <a:pt x="547" y="548"/>
                  </a:lnTo>
                  <a:lnTo>
                    <a:pt x="537" y="560"/>
                  </a:lnTo>
                  <a:lnTo>
                    <a:pt x="525" y="570"/>
                  </a:lnTo>
                  <a:lnTo>
                    <a:pt x="513" y="579"/>
                  </a:lnTo>
                  <a:lnTo>
                    <a:pt x="501" y="588"/>
                  </a:lnTo>
                  <a:lnTo>
                    <a:pt x="487" y="596"/>
                  </a:lnTo>
                  <a:lnTo>
                    <a:pt x="473" y="604"/>
                  </a:lnTo>
                  <a:lnTo>
                    <a:pt x="460" y="611"/>
                  </a:lnTo>
                  <a:lnTo>
                    <a:pt x="446" y="618"/>
                  </a:lnTo>
                  <a:lnTo>
                    <a:pt x="431" y="623"/>
                  </a:lnTo>
                  <a:lnTo>
                    <a:pt x="416" y="628"/>
                  </a:lnTo>
                  <a:lnTo>
                    <a:pt x="401" y="632"/>
                  </a:lnTo>
                  <a:lnTo>
                    <a:pt x="386" y="636"/>
                  </a:lnTo>
                  <a:lnTo>
                    <a:pt x="370" y="639"/>
                  </a:lnTo>
                  <a:lnTo>
                    <a:pt x="354" y="642"/>
                  </a:lnTo>
                  <a:lnTo>
                    <a:pt x="337" y="643"/>
                  </a:lnTo>
                  <a:lnTo>
                    <a:pt x="321" y="643"/>
                  </a:lnTo>
                  <a:lnTo>
                    <a:pt x="321" y="643"/>
                  </a:lnTo>
                  <a:lnTo>
                    <a:pt x="304" y="643"/>
                  </a:lnTo>
                  <a:lnTo>
                    <a:pt x="288" y="642"/>
                  </a:lnTo>
                  <a:lnTo>
                    <a:pt x="272" y="639"/>
                  </a:lnTo>
                  <a:lnTo>
                    <a:pt x="256" y="636"/>
                  </a:lnTo>
                  <a:lnTo>
                    <a:pt x="240" y="632"/>
                  </a:lnTo>
                  <a:lnTo>
                    <a:pt x="225" y="628"/>
                  </a:lnTo>
                  <a:lnTo>
                    <a:pt x="210" y="623"/>
                  </a:lnTo>
                  <a:lnTo>
                    <a:pt x="195" y="618"/>
                  </a:lnTo>
                  <a:lnTo>
                    <a:pt x="182" y="611"/>
                  </a:lnTo>
                  <a:lnTo>
                    <a:pt x="168" y="604"/>
                  </a:lnTo>
                  <a:lnTo>
                    <a:pt x="154" y="596"/>
                  </a:lnTo>
                  <a:lnTo>
                    <a:pt x="141" y="588"/>
                  </a:lnTo>
                  <a:lnTo>
                    <a:pt x="128" y="579"/>
                  </a:lnTo>
                  <a:lnTo>
                    <a:pt x="117" y="570"/>
                  </a:lnTo>
                  <a:lnTo>
                    <a:pt x="104" y="560"/>
                  </a:lnTo>
                  <a:lnTo>
                    <a:pt x="94" y="548"/>
                  </a:lnTo>
                  <a:lnTo>
                    <a:pt x="83" y="538"/>
                  </a:lnTo>
                  <a:lnTo>
                    <a:pt x="72" y="525"/>
                  </a:lnTo>
                  <a:lnTo>
                    <a:pt x="63" y="514"/>
                  </a:lnTo>
                  <a:lnTo>
                    <a:pt x="54" y="501"/>
                  </a:lnTo>
                  <a:lnTo>
                    <a:pt x="46" y="488"/>
                  </a:lnTo>
                  <a:lnTo>
                    <a:pt x="38" y="474"/>
                  </a:lnTo>
                  <a:lnTo>
                    <a:pt x="31" y="460"/>
                  </a:lnTo>
                  <a:lnTo>
                    <a:pt x="25" y="447"/>
                  </a:lnTo>
                  <a:lnTo>
                    <a:pt x="19" y="432"/>
                  </a:lnTo>
                  <a:lnTo>
                    <a:pt x="14" y="417"/>
                  </a:lnTo>
                  <a:lnTo>
                    <a:pt x="10" y="402"/>
                  </a:lnTo>
                  <a:lnTo>
                    <a:pt x="6" y="386"/>
                  </a:lnTo>
                  <a:lnTo>
                    <a:pt x="3" y="370"/>
                  </a:lnTo>
                  <a:lnTo>
                    <a:pt x="1" y="354"/>
                  </a:lnTo>
                  <a:lnTo>
                    <a:pt x="0" y="339"/>
                  </a:lnTo>
                  <a:lnTo>
                    <a:pt x="0" y="321"/>
                  </a:lnTo>
                  <a:lnTo>
                    <a:pt x="0" y="321"/>
                  </a:lnTo>
                  <a:lnTo>
                    <a:pt x="0" y="305"/>
                  </a:lnTo>
                  <a:lnTo>
                    <a:pt x="1" y="288"/>
                  </a:lnTo>
                  <a:lnTo>
                    <a:pt x="3" y="272"/>
                  </a:lnTo>
                  <a:lnTo>
                    <a:pt x="6" y="256"/>
                  </a:lnTo>
                  <a:lnTo>
                    <a:pt x="10" y="242"/>
                  </a:lnTo>
                  <a:lnTo>
                    <a:pt x="14" y="226"/>
                  </a:lnTo>
                  <a:lnTo>
                    <a:pt x="19" y="211"/>
                  </a:lnTo>
                  <a:lnTo>
                    <a:pt x="25" y="196"/>
                  </a:lnTo>
                  <a:lnTo>
                    <a:pt x="31" y="182"/>
                  </a:lnTo>
                  <a:lnTo>
                    <a:pt x="38" y="169"/>
                  </a:lnTo>
                  <a:lnTo>
                    <a:pt x="46" y="155"/>
                  </a:lnTo>
                  <a:lnTo>
                    <a:pt x="54" y="141"/>
                  </a:lnTo>
                  <a:lnTo>
                    <a:pt x="63" y="129"/>
                  </a:lnTo>
                  <a:lnTo>
                    <a:pt x="72" y="117"/>
                  </a:lnTo>
                  <a:lnTo>
                    <a:pt x="83" y="105"/>
                  </a:lnTo>
                  <a:lnTo>
                    <a:pt x="94" y="95"/>
                  </a:lnTo>
                  <a:lnTo>
                    <a:pt x="104" y="83"/>
                  </a:lnTo>
                  <a:lnTo>
                    <a:pt x="117" y="73"/>
                  </a:lnTo>
                  <a:lnTo>
                    <a:pt x="128" y="64"/>
                  </a:lnTo>
                  <a:lnTo>
                    <a:pt x="141" y="55"/>
                  </a:lnTo>
                  <a:lnTo>
                    <a:pt x="154" y="47"/>
                  </a:lnTo>
                  <a:lnTo>
                    <a:pt x="168" y="39"/>
                  </a:lnTo>
                  <a:lnTo>
                    <a:pt x="182" y="32"/>
                  </a:lnTo>
                  <a:lnTo>
                    <a:pt x="195" y="25"/>
                  </a:lnTo>
                  <a:lnTo>
                    <a:pt x="210" y="19"/>
                  </a:lnTo>
                  <a:lnTo>
                    <a:pt x="225" y="15"/>
                  </a:lnTo>
                  <a:lnTo>
                    <a:pt x="240" y="10"/>
                  </a:lnTo>
                  <a:lnTo>
                    <a:pt x="256" y="7"/>
                  </a:lnTo>
                  <a:lnTo>
                    <a:pt x="272" y="4"/>
                  </a:lnTo>
                  <a:lnTo>
                    <a:pt x="288" y="1"/>
                  </a:lnTo>
                  <a:lnTo>
                    <a:pt x="304" y="0"/>
                  </a:lnTo>
                  <a:lnTo>
                    <a:pt x="321" y="0"/>
                  </a:lnTo>
                  <a:lnTo>
                    <a:pt x="321" y="0"/>
                  </a:lnTo>
                  <a:lnTo>
                    <a:pt x="337" y="0"/>
                  </a:lnTo>
                  <a:lnTo>
                    <a:pt x="354" y="1"/>
                  </a:lnTo>
                  <a:lnTo>
                    <a:pt x="370" y="4"/>
                  </a:lnTo>
                  <a:lnTo>
                    <a:pt x="386" y="7"/>
                  </a:lnTo>
                  <a:lnTo>
                    <a:pt x="401" y="10"/>
                  </a:lnTo>
                  <a:lnTo>
                    <a:pt x="416" y="15"/>
                  </a:lnTo>
                  <a:lnTo>
                    <a:pt x="431" y="19"/>
                  </a:lnTo>
                  <a:lnTo>
                    <a:pt x="446" y="25"/>
                  </a:lnTo>
                  <a:lnTo>
                    <a:pt x="460" y="32"/>
                  </a:lnTo>
                  <a:lnTo>
                    <a:pt x="473" y="39"/>
                  </a:lnTo>
                  <a:lnTo>
                    <a:pt x="487" y="47"/>
                  </a:lnTo>
                  <a:lnTo>
                    <a:pt x="501" y="55"/>
                  </a:lnTo>
                  <a:lnTo>
                    <a:pt x="513" y="64"/>
                  </a:lnTo>
                  <a:lnTo>
                    <a:pt x="525" y="73"/>
                  </a:lnTo>
                  <a:lnTo>
                    <a:pt x="537" y="83"/>
                  </a:lnTo>
                  <a:lnTo>
                    <a:pt x="547" y="95"/>
                  </a:lnTo>
                  <a:lnTo>
                    <a:pt x="559" y="105"/>
                  </a:lnTo>
                  <a:lnTo>
                    <a:pt x="569" y="117"/>
                  </a:lnTo>
                  <a:lnTo>
                    <a:pt x="578" y="129"/>
                  </a:lnTo>
                  <a:lnTo>
                    <a:pt x="587" y="141"/>
                  </a:lnTo>
                  <a:lnTo>
                    <a:pt x="595" y="155"/>
                  </a:lnTo>
                  <a:lnTo>
                    <a:pt x="603" y="169"/>
                  </a:lnTo>
                  <a:lnTo>
                    <a:pt x="610" y="182"/>
                  </a:lnTo>
                  <a:lnTo>
                    <a:pt x="617" y="196"/>
                  </a:lnTo>
                  <a:lnTo>
                    <a:pt x="623" y="211"/>
                  </a:lnTo>
                  <a:lnTo>
                    <a:pt x="627" y="226"/>
                  </a:lnTo>
                  <a:lnTo>
                    <a:pt x="632" y="242"/>
                  </a:lnTo>
                  <a:lnTo>
                    <a:pt x="635" y="256"/>
                  </a:lnTo>
                  <a:lnTo>
                    <a:pt x="639" y="272"/>
                  </a:lnTo>
                  <a:lnTo>
                    <a:pt x="641" y="288"/>
                  </a:lnTo>
                  <a:lnTo>
                    <a:pt x="642" y="305"/>
                  </a:lnTo>
                  <a:lnTo>
                    <a:pt x="642" y="321"/>
                  </a:lnTo>
                  <a:lnTo>
                    <a:pt x="642" y="321"/>
                  </a:lnTo>
                  <a:close/>
                </a:path>
              </a:pathLst>
            </a:custGeom>
            <a:solidFill>
              <a:schemeClr val="accent2"/>
            </a:solidFill>
            <a:ln>
              <a:noFill/>
            </a:ln>
          </p:spPr>
          <p:txBody>
            <a:bodyPr vert="horz" wrap="square" lIns="91440" tIns="45720" rIns="91440" bIns="45720" numCol="1" anchor="ctr" anchorCtr="1" compatLnSpc="1">
              <a:normAutofit/>
            </a:bodyPr>
            <a:lstStyle/>
            <a:p>
              <a:pPr algn="ctr"/>
              <a:r>
                <a:rPr kumimoji="1" lang="zh-CN" altLang="en-US" sz="2400" b="1" kern="0" noProof="0" dirty="0">
                  <a:ln>
                    <a:noFill/>
                  </a:ln>
                  <a:uLnTx/>
                  <a:uFillTx/>
                  <a:latin typeface="楷体" charset="0"/>
                  <a:ea typeface="楷体" charset="0"/>
                  <a:sym typeface="+mn-ea"/>
                </a:rPr>
                <a:t>健壮性</a:t>
              </a:r>
              <a:endParaRPr kumimoji="1" lang="zh-CN" altLang="en-US" sz="2400" b="1" kern="0" noProof="0" dirty="0">
                <a:ln>
                  <a:noFill/>
                </a:ln>
                <a:solidFill>
                  <a:schemeClr val="bg1"/>
                </a:solidFill>
                <a:uLnTx/>
                <a:uFillTx/>
                <a:latin typeface="楷体" charset="0"/>
                <a:ea typeface="楷体" charset="0"/>
                <a:cs typeface="+mj-cs"/>
                <a:sym typeface="+mn-ea"/>
              </a:endParaRPr>
            </a:p>
          </p:txBody>
        </p:sp>
        <p:sp>
          <p:nvSpPr>
            <p:cNvPr id="33" name="矩形 32"/>
            <p:cNvSpPr/>
            <p:nvPr>
              <p:custDataLst>
                <p:tags r:id="rId13"/>
              </p:custDataLst>
            </p:nvPr>
          </p:nvSpPr>
          <p:spPr>
            <a:xfrm>
              <a:off x="2647216" y="2712219"/>
              <a:ext cx="1085858" cy="646331"/>
            </a:xfrm>
            <a:prstGeom prst="rect">
              <a:avLst/>
            </a:prstGeom>
          </p:spPr>
          <p:txBody>
            <a:bodyPr wrap="square">
              <a:normAutofit/>
            </a:bodyPr>
            <a:lstStyle/>
            <a:p>
              <a:pPr algn="ctr"/>
              <a:r>
                <a:rPr lang="en-US" altLang="zh-CN" dirty="0">
                  <a:sym typeface="Arial" pitchFamily="34" charset="0"/>
                </a:rPr>
                <a:t> </a:t>
              </a:r>
            </a:p>
          </p:txBody>
        </p:sp>
      </p:grpSp>
      <p:grpSp>
        <p:nvGrpSpPr>
          <p:cNvPr id="34" name="组合 33"/>
          <p:cNvGrpSpPr/>
          <p:nvPr>
            <p:custDataLst>
              <p:tags r:id="rId6"/>
            </p:custDataLst>
          </p:nvPr>
        </p:nvGrpSpPr>
        <p:grpSpPr>
          <a:xfrm>
            <a:off x="7188008" y="1929076"/>
            <a:ext cx="1413433" cy="2220484"/>
            <a:chOff x="5410926" y="2712219"/>
            <a:chExt cx="1085858" cy="1705868"/>
          </a:xfrm>
        </p:grpSpPr>
        <p:sp>
          <p:nvSpPr>
            <p:cNvPr id="35" name="Freeform 8"/>
            <p:cNvSpPr/>
            <p:nvPr>
              <p:custDataLst>
                <p:tags r:id="rId10"/>
              </p:custDataLst>
            </p:nvPr>
          </p:nvSpPr>
          <p:spPr bwMode="auto">
            <a:xfrm>
              <a:off x="5442680" y="3397324"/>
              <a:ext cx="1020763" cy="1020763"/>
            </a:xfrm>
            <a:custGeom>
              <a:avLst/>
              <a:gdLst>
                <a:gd name="T0" fmla="*/ 643 w 643"/>
                <a:gd name="T1" fmla="*/ 339 h 643"/>
                <a:gd name="T2" fmla="*/ 636 w 643"/>
                <a:gd name="T3" fmla="*/ 387 h 643"/>
                <a:gd name="T4" fmla="*/ 623 w 643"/>
                <a:gd name="T5" fmla="*/ 432 h 643"/>
                <a:gd name="T6" fmla="*/ 604 w 643"/>
                <a:gd name="T7" fmla="*/ 474 h 643"/>
                <a:gd name="T8" fmla="*/ 579 w 643"/>
                <a:gd name="T9" fmla="*/ 514 h 643"/>
                <a:gd name="T10" fmla="*/ 549 w 643"/>
                <a:gd name="T11" fmla="*/ 549 h 643"/>
                <a:gd name="T12" fmla="*/ 514 w 643"/>
                <a:gd name="T13" fmla="*/ 579 h 643"/>
                <a:gd name="T14" fmla="*/ 475 w 643"/>
                <a:gd name="T15" fmla="*/ 604 h 643"/>
                <a:gd name="T16" fmla="*/ 432 w 643"/>
                <a:gd name="T17" fmla="*/ 624 h 643"/>
                <a:gd name="T18" fmla="*/ 386 w 643"/>
                <a:gd name="T19" fmla="*/ 636 h 643"/>
                <a:gd name="T20" fmla="*/ 338 w 643"/>
                <a:gd name="T21" fmla="*/ 643 h 643"/>
                <a:gd name="T22" fmla="*/ 305 w 643"/>
                <a:gd name="T23" fmla="*/ 643 h 643"/>
                <a:gd name="T24" fmla="*/ 256 w 643"/>
                <a:gd name="T25" fmla="*/ 636 h 643"/>
                <a:gd name="T26" fmla="*/ 211 w 643"/>
                <a:gd name="T27" fmla="*/ 624 h 643"/>
                <a:gd name="T28" fmla="*/ 169 w 643"/>
                <a:gd name="T29" fmla="*/ 604 h 643"/>
                <a:gd name="T30" fmla="*/ 129 w 643"/>
                <a:gd name="T31" fmla="*/ 579 h 643"/>
                <a:gd name="T32" fmla="*/ 95 w 643"/>
                <a:gd name="T33" fmla="*/ 549 h 643"/>
                <a:gd name="T34" fmla="*/ 64 w 643"/>
                <a:gd name="T35" fmla="*/ 514 h 643"/>
                <a:gd name="T36" fmla="*/ 39 w 643"/>
                <a:gd name="T37" fmla="*/ 474 h 643"/>
                <a:gd name="T38" fmla="*/ 19 w 643"/>
                <a:gd name="T39" fmla="*/ 432 h 643"/>
                <a:gd name="T40" fmla="*/ 7 w 643"/>
                <a:gd name="T41" fmla="*/ 387 h 643"/>
                <a:gd name="T42" fmla="*/ 0 w 643"/>
                <a:gd name="T43" fmla="*/ 339 h 643"/>
                <a:gd name="T44" fmla="*/ 0 w 643"/>
                <a:gd name="T45" fmla="*/ 306 h 643"/>
                <a:gd name="T46" fmla="*/ 7 w 643"/>
                <a:gd name="T47" fmla="*/ 257 h 643"/>
                <a:gd name="T48" fmla="*/ 19 w 643"/>
                <a:gd name="T49" fmla="*/ 211 h 643"/>
                <a:gd name="T50" fmla="*/ 39 w 643"/>
                <a:gd name="T51" fmla="*/ 169 h 643"/>
                <a:gd name="T52" fmla="*/ 64 w 643"/>
                <a:gd name="T53" fmla="*/ 129 h 643"/>
                <a:gd name="T54" fmla="*/ 95 w 643"/>
                <a:gd name="T55" fmla="*/ 95 h 643"/>
                <a:gd name="T56" fmla="*/ 129 w 643"/>
                <a:gd name="T57" fmla="*/ 64 h 643"/>
                <a:gd name="T58" fmla="*/ 169 w 643"/>
                <a:gd name="T59" fmla="*/ 39 h 643"/>
                <a:gd name="T60" fmla="*/ 211 w 643"/>
                <a:gd name="T61" fmla="*/ 20 h 643"/>
                <a:gd name="T62" fmla="*/ 256 w 643"/>
                <a:gd name="T63" fmla="*/ 7 h 643"/>
                <a:gd name="T64" fmla="*/ 305 w 643"/>
                <a:gd name="T65" fmla="*/ 0 h 643"/>
                <a:gd name="T66" fmla="*/ 338 w 643"/>
                <a:gd name="T67" fmla="*/ 0 h 643"/>
                <a:gd name="T68" fmla="*/ 386 w 643"/>
                <a:gd name="T69" fmla="*/ 7 h 643"/>
                <a:gd name="T70" fmla="*/ 432 w 643"/>
                <a:gd name="T71" fmla="*/ 20 h 643"/>
                <a:gd name="T72" fmla="*/ 475 w 643"/>
                <a:gd name="T73" fmla="*/ 39 h 643"/>
                <a:gd name="T74" fmla="*/ 514 w 643"/>
                <a:gd name="T75" fmla="*/ 64 h 643"/>
                <a:gd name="T76" fmla="*/ 549 w 643"/>
                <a:gd name="T77" fmla="*/ 95 h 643"/>
                <a:gd name="T78" fmla="*/ 579 w 643"/>
                <a:gd name="T79" fmla="*/ 129 h 643"/>
                <a:gd name="T80" fmla="*/ 604 w 643"/>
                <a:gd name="T81" fmla="*/ 169 h 643"/>
                <a:gd name="T82" fmla="*/ 623 w 643"/>
                <a:gd name="T83" fmla="*/ 211 h 643"/>
                <a:gd name="T84" fmla="*/ 636 w 643"/>
                <a:gd name="T85" fmla="*/ 257 h 643"/>
                <a:gd name="T86" fmla="*/ 643 w 643"/>
                <a:gd name="T87" fmla="*/ 306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3" h="643">
                  <a:moveTo>
                    <a:pt x="643" y="322"/>
                  </a:moveTo>
                  <a:lnTo>
                    <a:pt x="643" y="322"/>
                  </a:lnTo>
                  <a:lnTo>
                    <a:pt x="643" y="339"/>
                  </a:lnTo>
                  <a:lnTo>
                    <a:pt x="642" y="355"/>
                  </a:lnTo>
                  <a:lnTo>
                    <a:pt x="639" y="371"/>
                  </a:lnTo>
                  <a:lnTo>
                    <a:pt x="636" y="387"/>
                  </a:lnTo>
                  <a:lnTo>
                    <a:pt x="632" y="403"/>
                  </a:lnTo>
                  <a:lnTo>
                    <a:pt x="628" y="417"/>
                  </a:lnTo>
                  <a:lnTo>
                    <a:pt x="623" y="432"/>
                  </a:lnTo>
                  <a:lnTo>
                    <a:pt x="618" y="447"/>
                  </a:lnTo>
                  <a:lnTo>
                    <a:pt x="611" y="461"/>
                  </a:lnTo>
                  <a:lnTo>
                    <a:pt x="604" y="474"/>
                  </a:lnTo>
                  <a:lnTo>
                    <a:pt x="596" y="488"/>
                  </a:lnTo>
                  <a:lnTo>
                    <a:pt x="588" y="502"/>
                  </a:lnTo>
                  <a:lnTo>
                    <a:pt x="579" y="514"/>
                  </a:lnTo>
                  <a:lnTo>
                    <a:pt x="570" y="526"/>
                  </a:lnTo>
                  <a:lnTo>
                    <a:pt x="559" y="538"/>
                  </a:lnTo>
                  <a:lnTo>
                    <a:pt x="549" y="549"/>
                  </a:lnTo>
                  <a:lnTo>
                    <a:pt x="538" y="560"/>
                  </a:lnTo>
                  <a:lnTo>
                    <a:pt x="526" y="570"/>
                  </a:lnTo>
                  <a:lnTo>
                    <a:pt x="514" y="579"/>
                  </a:lnTo>
                  <a:lnTo>
                    <a:pt x="501" y="588"/>
                  </a:lnTo>
                  <a:lnTo>
                    <a:pt x="488" y="596"/>
                  </a:lnTo>
                  <a:lnTo>
                    <a:pt x="475" y="604"/>
                  </a:lnTo>
                  <a:lnTo>
                    <a:pt x="460" y="611"/>
                  </a:lnTo>
                  <a:lnTo>
                    <a:pt x="447" y="618"/>
                  </a:lnTo>
                  <a:lnTo>
                    <a:pt x="432" y="624"/>
                  </a:lnTo>
                  <a:lnTo>
                    <a:pt x="417" y="628"/>
                  </a:lnTo>
                  <a:lnTo>
                    <a:pt x="402" y="633"/>
                  </a:lnTo>
                  <a:lnTo>
                    <a:pt x="386" y="636"/>
                  </a:lnTo>
                  <a:lnTo>
                    <a:pt x="370" y="640"/>
                  </a:lnTo>
                  <a:lnTo>
                    <a:pt x="354" y="642"/>
                  </a:lnTo>
                  <a:lnTo>
                    <a:pt x="338" y="643"/>
                  </a:lnTo>
                  <a:lnTo>
                    <a:pt x="321" y="643"/>
                  </a:lnTo>
                  <a:lnTo>
                    <a:pt x="321" y="643"/>
                  </a:lnTo>
                  <a:lnTo>
                    <a:pt x="305" y="643"/>
                  </a:lnTo>
                  <a:lnTo>
                    <a:pt x="288" y="642"/>
                  </a:lnTo>
                  <a:lnTo>
                    <a:pt x="272" y="640"/>
                  </a:lnTo>
                  <a:lnTo>
                    <a:pt x="256" y="636"/>
                  </a:lnTo>
                  <a:lnTo>
                    <a:pt x="242" y="633"/>
                  </a:lnTo>
                  <a:lnTo>
                    <a:pt x="226" y="628"/>
                  </a:lnTo>
                  <a:lnTo>
                    <a:pt x="211" y="624"/>
                  </a:lnTo>
                  <a:lnTo>
                    <a:pt x="196" y="618"/>
                  </a:lnTo>
                  <a:lnTo>
                    <a:pt x="182" y="611"/>
                  </a:lnTo>
                  <a:lnTo>
                    <a:pt x="169" y="604"/>
                  </a:lnTo>
                  <a:lnTo>
                    <a:pt x="155" y="596"/>
                  </a:lnTo>
                  <a:lnTo>
                    <a:pt x="141" y="588"/>
                  </a:lnTo>
                  <a:lnTo>
                    <a:pt x="129" y="579"/>
                  </a:lnTo>
                  <a:lnTo>
                    <a:pt x="117" y="570"/>
                  </a:lnTo>
                  <a:lnTo>
                    <a:pt x="105" y="560"/>
                  </a:lnTo>
                  <a:lnTo>
                    <a:pt x="95" y="549"/>
                  </a:lnTo>
                  <a:lnTo>
                    <a:pt x="83" y="538"/>
                  </a:lnTo>
                  <a:lnTo>
                    <a:pt x="73" y="526"/>
                  </a:lnTo>
                  <a:lnTo>
                    <a:pt x="64" y="514"/>
                  </a:lnTo>
                  <a:lnTo>
                    <a:pt x="55" y="502"/>
                  </a:lnTo>
                  <a:lnTo>
                    <a:pt x="47" y="488"/>
                  </a:lnTo>
                  <a:lnTo>
                    <a:pt x="39" y="474"/>
                  </a:lnTo>
                  <a:lnTo>
                    <a:pt x="32" y="461"/>
                  </a:lnTo>
                  <a:lnTo>
                    <a:pt x="25" y="447"/>
                  </a:lnTo>
                  <a:lnTo>
                    <a:pt x="19" y="432"/>
                  </a:lnTo>
                  <a:lnTo>
                    <a:pt x="15" y="417"/>
                  </a:lnTo>
                  <a:lnTo>
                    <a:pt x="10" y="403"/>
                  </a:lnTo>
                  <a:lnTo>
                    <a:pt x="7" y="387"/>
                  </a:lnTo>
                  <a:lnTo>
                    <a:pt x="4" y="371"/>
                  </a:lnTo>
                  <a:lnTo>
                    <a:pt x="2" y="355"/>
                  </a:lnTo>
                  <a:lnTo>
                    <a:pt x="0" y="339"/>
                  </a:lnTo>
                  <a:lnTo>
                    <a:pt x="0" y="322"/>
                  </a:lnTo>
                  <a:lnTo>
                    <a:pt x="0" y="322"/>
                  </a:lnTo>
                  <a:lnTo>
                    <a:pt x="0" y="306"/>
                  </a:lnTo>
                  <a:lnTo>
                    <a:pt x="2" y="289"/>
                  </a:lnTo>
                  <a:lnTo>
                    <a:pt x="4" y="273"/>
                  </a:lnTo>
                  <a:lnTo>
                    <a:pt x="7" y="257"/>
                  </a:lnTo>
                  <a:lnTo>
                    <a:pt x="10" y="242"/>
                  </a:lnTo>
                  <a:lnTo>
                    <a:pt x="15" y="226"/>
                  </a:lnTo>
                  <a:lnTo>
                    <a:pt x="19" y="211"/>
                  </a:lnTo>
                  <a:lnTo>
                    <a:pt x="25" y="196"/>
                  </a:lnTo>
                  <a:lnTo>
                    <a:pt x="32" y="183"/>
                  </a:lnTo>
                  <a:lnTo>
                    <a:pt x="39" y="169"/>
                  </a:lnTo>
                  <a:lnTo>
                    <a:pt x="47" y="155"/>
                  </a:lnTo>
                  <a:lnTo>
                    <a:pt x="55" y="142"/>
                  </a:lnTo>
                  <a:lnTo>
                    <a:pt x="64" y="129"/>
                  </a:lnTo>
                  <a:lnTo>
                    <a:pt x="73" y="118"/>
                  </a:lnTo>
                  <a:lnTo>
                    <a:pt x="83" y="105"/>
                  </a:lnTo>
                  <a:lnTo>
                    <a:pt x="95" y="95"/>
                  </a:lnTo>
                  <a:lnTo>
                    <a:pt x="105" y="84"/>
                  </a:lnTo>
                  <a:lnTo>
                    <a:pt x="117" y="73"/>
                  </a:lnTo>
                  <a:lnTo>
                    <a:pt x="129" y="64"/>
                  </a:lnTo>
                  <a:lnTo>
                    <a:pt x="141" y="55"/>
                  </a:lnTo>
                  <a:lnTo>
                    <a:pt x="155" y="47"/>
                  </a:lnTo>
                  <a:lnTo>
                    <a:pt x="169" y="39"/>
                  </a:lnTo>
                  <a:lnTo>
                    <a:pt x="182" y="32"/>
                  </a:lnTo>
                  <a:lnTo>
                    <a:pt x="196" y="26"/>
                  </a:lnTo>
                  <a:lnTo>
                    <a:pt x="211" y="20"/>
                  </a:lnTo>
                  <a:lnTo>
                    <a:pt x="226" y="15"/>
                  </a:lnTo>
                  <a:lnTo>
                    <a:pt x="242" y="11"/>
                  </a:lnTo>
                  <a:lnTo>
                    <a:pt x="256" y="7"/>
                  </a:lnTo>
                  <a:lnTo>
                    <a:pt x="272" y="4"/>
                  </a:lnTo>
                  <a:lnTo>
                    <a:pt x="288" y="2"/>
                  </a:lnTo>
                  <a:lnTo>
                    <a:pt x="305" y="0"/>
                  </a:lnTo>
                  <a:lnTo>
                    <a:pt x="321" y="0"/>
                  </a:lnTo>
                  <a:lnTo>
                    <a:pt x="321" y="0"/>
                  </a:lnTo>
                  <a:lnTo>
                    <a:pt x="338" y="0"/>
                  </a:lnTo>
                  <a:lnTo>
                    <a:pt x="354" y="2"/>
                  </a:lnTo>
                  <a:lnTo>
                    <a:pt x="370" y="4"/>
                  </a:lnTo>
                  <a:lnTo>
                    <a:pt x="386" y="7"/>
                  </a:lnTo>
                  <a:lnTo>
                    <a:pt x="402" y="11"/>
                  </a:lnTo>
                  <a:lnTo>
                    <a:pt x="417" y="15"/>
                  </a:lnTo>
                  <a:lnTo>
                    <a:pt x="432" y="20"/>
                  </a:lnTo>
                  <a:lnTo>
                    <a:pt x="447" y="26"/>
                  </a:lnTo>
                  <a:lnTo>
                    <a:pt x="460" y="32"/>
                  </a:lnTo>
                  <a:lnTo>
                    <a:pt x="475" y="39"/>
                  </a:lnTo>
                  <a:lnTo>
                    <a:pt x="488" y="47"/>
                  </a:lnTo>
                  <a:lnTo>
                    <a:pt x="501" y="55"/>
                  </a:lnTo>
                  <a:lnTo>
                    <a:pt x="514" y="64"/>
                  </a:lnTo>
                  <a:lnTo>
                    <a:pt x="526" y="73"/>
                  </a:lnTo>
                  <a:lnTo>
                    <a:pt x="538" y="84"/>
                  </a:lnTo>
                  <a:lnTo>
                    <a:pt x="549" y="95"/>
                  </a:lnTo>
                  <a:lnTo>
                    <a:pt x="559" y="105"/>
                  </a:lnTo>
                  <a:lnTo>
                    <a:pt x="570" y="118"/>
                  </a:lnTo>
                  <a:lnTo>
                    <a:pt x="579" y="129"/>
                  </a:lnTo>
                  <a:lnTo>
                    <a:pt x="588" y="142"/>
                  </a:lnTo>
                  <a:lnTo>
                    <a:pt x="596" y="155"/>
                  </a:lnTo>
                  <a:lnTo>
                    <a:pt x="604" y="169"/>
                  </a:lnTo>
                  <a:lnTo>
                    <a:pt x="611" y="183"/>
                  </a:lnTo>
                  <a:lnTo>
                    <a:pt x="618" y="196"/>
                  </a:lnTo>
                  <a:lnTo>
                    <a:pt x="623" y="211"/>
                  </a:lnTo>
                  <a:lnTo>
                    <a:pt x="628" y="226"/>
                  </a:lnTo>
                  <a:lnTo>
                    <a:pt x="632" y="242"/>
                  </a:lnTo>
                  <a:lnTo>
                    <a:pt x="636" y="257"/>
                  </a:lnTo>
                  <a:lnTo>
                    <a:pt x="639" y="273"/>
                  </a:lnTo>
                  <a:lnTo>
                    <a:pt x="642" y="289"/>
                  </a:lnTo>
                  <a:lnTo>
                    <a:pt x="643" y="306"/>
                  </a:lnTo>
                  <a:lnTo>
                    <a:pt x="643" y="322"/>
                  </a:lnTo>
                  <a:lnTo>
                    <a:pt x="643" y="322"/>
                  </a:lnTo>
                  <a:close/>
                </a:path>
              </a:pathLst>
            </a:custGeom>
            <a:solidFill>
              <a:schemeClr val="accent2"/>
            </a:solidFill>
            <a:ln>
              <a:noFill/>
            </a:ln>
          </p:spPr>
          <p:txBody>
            <a:bodyPr vert="horz" wrap="square" lIns="91440" tIns="45720" rIns="91440" bIns="45720" numCol="1" anchor="ctr" anchorCtr="1" compatLnSpc="1">
              <a:normAutofit/>
            </a:bodyPr>
            <a:lstStyle/>
            <a:p>
              <a:pPr algn="ctr"/>
              <a:r>
                <a:rPr kumimoji="1" lang="zh-CN" altLang="en-US" sz="2400" b="1" kern="0" noProof="0" dirty="0">
                  <a:ln>
                    <a:noFill/>
                  </a:ln>
                  <a:uLnTx/>
                  <a:uFillTx/>
                  <a:latin typeface="楷体" charset="0"/>
                  <a:ea typeface="楷体" charset="0"/>
                  <a:sym typeface="+mn-ea"/>
                </a:rPr>
                <a:t>可读性</a:t>
              </a:r>
              <a:endParaRPr kumimoji="1" lang="zh-CN" altLang="en-US" sz="2400" b="1" kern="0" noProof="0" dirty="0">
                <a:ln>
                  <a:noFill/>
                </a:ln>
                <a:solidFill>
                  <a:schemeClr val="bg1"/>
                </a:solidFill>
                <a:uLnTx/>
                <a:uFillTx/>
                <a:latin typeface="楷体" charset="0"/>
                <a:ea typeface="楷体" charset="0"/>
                <a:cs typeface="+mj-cs"/>
                <a:sym typeface="+mn-ea"/>
              </a:endParaRPr>
            </a:p>
          </p:txBody>
        </p:sp>
        <p:sp>
          <p:nvSpPr>
            <p:cNvPr id="36" name="矩形 35"/>
            <p:cNvSpPr/>
            <p:nvPr>
              <p:custDataLst>
                <p:tags r:id="rId11"/>
              </p:custDataLst>
            </p:nvPr>
          </p:nvSpPr>
          <p:spPr>
            <a:xfrm>
              <a:off x="5410926" y="2712219"/>
              <a:ext cx="1085858" cy="646331"/>
            </a:xfrm>
            <a:prstGeom prst="rect">
              <a:avLst/>
            </a:prstGeom>
          </p:spPr>
          <p:txBody>
            <a:bodyPr wrap="square">
              <a:normAutofit/>
            </a:bodyPr>
            <a:lstStyle/>
            <a:p>
              <a:pPr algn="ctr"/>
              <a:r>
                <a:rPr lang="en-US" altLang="zh-CN" dirty="0">
                  <a:sym typeface="Arial" pitchFamily="34" charset="0"/>
                </a:rPr>
                <a:t> </a:t>
              </a:r>
            </a:p>
          </p:txBody>
        </p:sp>
      </p:grpSp>
      <p:grpSp>
        <p:nvGrpSpPr>
          <p:cNvPr id="37" name="组合 36"/>
          <p:cNvGrpSpPr/>
          <p:nvPr>
            <p:custDataLst>
              <p:tags r:id="rId7"/>
            </p:custDataLst>
          </p:nvPr>
        </p:nvGrpSpPr>
        <p:grpSpPr>
          <a:xfrm>
            <a:off x="5210376" y="1993553"/>
            <a:ext cx="1809115" cy="2296525"/>
            <a:chOff x="3891627" y="2761752"/>
            <a:chExt cx="1389837" cy="1764285"/>
          </a:xfrm>
        </p:grpSpPr>
        <p:sp>
          <p:nvSpPr>
            <p:cNvPr id="38" name="Freeform 9"/>
            <p:cNvSpPr/>
            <p:nvPr>
              <p:custDataLst>
                <p:tags r:id="rId8"/>
              </p:custDataLst>
            </p:nvPr>
          </p:nvSpPr>
          <p:spPr bwMode="auto">
            <a:xfrm>
              <a:off x="4060825" y="3505274"/>
              <a:ext cx="1020763" cy="1020763"/>
            </a:xfrm>
            <a:custGeom>
              <a:avLst/>
              <a:gdLst>
                <a:gd name="T0" fmla="*/ 643 w 643"/>
                <a:gd name="T1" fmla="*/ 339 h 643"/>
                <a:gd name="T2" fmla="*/ 636 w 643"/>
                <a:gd name="T3" fmla="*/ 387 h 643"/>
                <a:gd name="T4" fmla="*/ 623 w 643"/>
                <a:gd name="T5" fmla="*/ 432 h 643"/>
                <a:gd name="T6" fmla="*/ 604 w 643"/>
                <a:gd name="T7" fmla="*/ 474 h 643"/>
                <a:gd name="T8" fmla="*/ 579 w 643"/>
                <a:gd name="T9" fmla="*/ 514 h 643"/>
                <a:gd name="T10" fmla="*/ 548 w 643"/>
                <a:gd name="T11" fmla="*/ 549 h 643"/>
                <a:gd name="T12" fmla="*/ 514 w 643"/>
                <a:gd name="T13" fmla="*/ 579 h 643"/>
                <a:gd name="T14" fmla="*/ 474 w 643"/>
                <a:gd name="T15" fmla="*/ 604 h 643"/>
                <a:gd name="T16" fmla="*/ 432 w 643"/>
                <a:gd name="T17" fmla="*/ 624 h 643"/>
                <a:gd name="T18" fmla="*/ 387 w 643"/>
                <a:gd name="T19" fmla="*/ 636 h 643"/>
                <a:gd name="T20" fmla="*/ 339 w 643"/>
                <a:gd name="T21" fmla="*/ 643 h 643"/>
                <a:gd name="T22" fmla="*/ 306 w 643"/>
                <a:gd name="T23" fmla="*/ 643 h 643"/>
                <a:gd name="T24" fmla="*/ 257 w 643"/>
                <a:gd name="T25" fmla="*/ 636 h 643"/>
                <a:gd name="T26" fmla="*/ 211 w 643"/>
                <a:gd name="T27" fmla="*/ 624 h 643"/>
                <a:gd name="T28" fmla="*/ 169 w 643"/>
                <a:gd name="T29" fmla="*/ 604 h 643"/>
                <a:gd name="T30" fmla="*/ 129 w 643"/>
                <a:gd name="T31" fmla="*/ 579 h 643"/>
                <a:gd name="T32" fmla="*/ 95 w 643"/>
                <a:gd name="T33" fmla="*/ 549 h 643"/>
                <a:gd name="T34" fmla="*/ 64 w 643"/>
                <a:gd name="T35" fmla="*/ 514 h 643"/>
                <a:gd name="T36" fmla="*/ 39 w 643"/>
                <a:gd name="T37" fmla="*/ 474 h 643"/>
                <a:gd name="T38" fmla="*/ 20 w 643"/>
                <a:gd name="T39" fmla="*/ 432 h 643"/>
                <a:gd name="T40" fmla="*/ 7 w 643"/>
                <a:gd name="T41" fmla="*/ 387 h 643"/>
                <a:gd name="T42" fmla="*/ 0 w 643"/>
                <a:gd name="T43" fmla="*/ 339 h 643"/>
                <a:gd name="T44" fmla="*/ 0 w 643"/>
                <a:gd name="T45" fmla="*/ 306 h 643"/>
                <a:gd name="T46" fmla="*/ 7 w 643"/>
                <a:gd name="T47" fmla="*/ 257 h 643"/>
                <a:gd name="T48" fmla="*/ 20 w 643"/>
                <a:gd name="T49" fmla="*/ 211 h 643"/>
                <a:gd name="T50" fmla="*/ 39 w 643"/>
                <a:gd name="T51" fmla="*/ 169 h 643"/>
                <a:gd name="T52" fmla="*/ 64 w 643"/>
                <a:gd name="T53" fmla="*/ 129 h 643"/>
                <a:gd name="T54" fmla="*/ 95 w 643"/>
                <a:gd name="T55" fmla="*/ 95 h 643"/>
                <a:gd name="T56" fmla="*/ 129 w 643"/>
                <a:gd name="T57" fmla="*/ 64 h 643"/>
                <a:gd name="T58" fmla="*/ 169 w 643"/>
                <a:gd name="T59" fmla="*/ 39 h 643"/>
                <a:gd name="T60" fmla="*/ 211 w 643"/>
                <a:gd name="T61" fmla="*/ 20 h 643"/>
                <a:gd name="T62" fmla="*/ 257 w 643"/>
                <a:gd name="T63" fmla="*/ 7 h 643"/>
                <a:gd name="T64" fmla="*/ 306 w 643"/>
                <a:gd name="T65" fmla="*/ 0 h 643"/>
                <a:gd name="T66" fmla="*/ 339 w 643"/>
                <a:gd name="T67" fmla="*/ 0 h 643"/>
                <a:gd name="T68" fmla="*/ 387 w 643"/>
                <a:gd name="T69" fmla="*/ 7 h 643"/>
                <a:gd name="T70" fmla="*/ 432 w 643"/>
                <a:gd name="T71" fmla="*/ 20 h 643"/>
                <a:gd name="T72" fmla="*/ 474 w 643"/>
                <a:gd name="T73" fmla="*/ 39 h 643"/>
                <a:gd name="T74" fmla="*/ 514 w 643"/>
                <a:gd name="T75" fmla="*/ 64 h 643"/>
                <a:gd name="T76" fmla="*/ 548 w 643"/>
                <a:gd name="T77" fmla="*/ 95 h 643"/>
                <a:gd name="T78" fmla="*/ 579 w 643"/>
                <a:gd name="T79" fmla="*/ 129 h 643"/>
                <a:gd name="T80" fmla="*/ 604 w 643"/>
                <a:gd name="T81" fmla="*/ 169 h 643"/>
                <a:gd name="T82" fmla="*/ 623 w 643"/>
                <a:gd name="T83" fmla="*/ 211 h 643"/>
                <a:gd name="T84" fmla="*/ 636 w 643"/>
                <a:gd name="T85" fmla="*/ 257 h 643"/>
                <a:gd name="T86" fmla="*/ 643 w 643"/>
                <a:gd name="T87" fmla="*/ 306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3" h="643">
                  <a:moveTo>
                    <a:pt x="643" y="322"/>
                  </a:moveTo>
                  <a:lnTo>
                    <a:pt x="643" y="322"/>
                  </a:lnTo>
                  <a:lnTo>
                    <a:pt x="643" y="339"/>
                  </a:lnTo>
                  <a:lnTo>
                    <a:pt x="642" y="355"/>
                  </a:lnTo>
                  <a:lnTo>
                    <a:pt x="639" y="371"/>
                  </a:lnTo>
                  <a:lnTo>
                    <a:pt x="636" y="387"/>
                  </a:lnTo>
                  <a:lnTo>
                    <a:pt x="633" y="403"/>
                  </a:lnTo>
                  <a:lnTo>
                    <a:pt x="628" y="417"/>
                  </a:lnTo>
                  <a:lnTo>
                    <a:pt x="623" y="432"/>
                  </a:lnTo>
                  <a:lnTo>
                    <a:pt x="618" y="447"/>
                  </a:lnTo>
                  <a:lnTo>
                    <a:pt x="611" y="461"/>
                  </a:lnTo>
                  <a:lnTo>
                    <a:pt x="604" y="474"/>
                  </a:lnTo>
                  <a:lnTo>
                    <a:pt x="596" y="488"/>
                  </a:lnTo>
                  <a:lnTo>
                    <a:pt x="588" y="502"/>
                  </a:lnTo>
                  <a:lnTo>
                    <a:pt x="579" y="514"/>
                  </a:lnTo>
                  <a:lnTo>
                    <a:pt x="570" y="526"/>
                  </a:lnTo>
                  <a:lnTo>
                    <a:pt x="560" y="538"/>
                  </a:lnTo>
                  <a:lnTo>
                    <a:pt x="548" y="549"/>
                  </a:lnTo>
                  <a:lnTo>
                    <a:pt x="538" y="560"/>
                  </a:lnTo>
                  <a:lnTo>
                    <a:pt x="526" y="570"/>
                  </a:lnTo>
                  <a:lnTo>
                    <a:pt x="514" y="579"/>
                  </a:lnTo>
                  <a:lnTo>
                    <a:pt x="502" y="588"/>
                  </a:lnTo>
                  <a:lnTo>
                    <a:pt x="488" y="596"/>
                  </a:lnTo>
                  <a:lnTo>
                    <a:pt x="474" y="604"/>
                  </a:lnTo>
                  <a:lnTo>
                    <a:pt x="461" y="611"/>
                  </a:lnTo>
                  <a:lnTo>
                    <a:pt x="447" y="618"/>
                  </a:lnTo>
                  <a:lnTo>
                    <a:pt x="432" y="624"/>
                  </a:lnTo>
                  <a:lnTo>
                    <a:pt x="417" y="628"/>
                  </a:lnTo>
                  <a:lnTo>
                    <a:pt x="402" y="633"/>
                  </a:lnTo>
                  <a:lnTo>
                    <a:pt x="387" y="636"/>
                  </a:lnTo>
                  <a:lnTo>
                    <a:pt x="371" y="640"/>
                  </a:lnTo>
                  <a:lnTo>
                    <a:pt x="355" y="642"/>
                  </a:lnTo>
                  <a:lnTo>
                    <a:pt x="339" y="643"/>
                  </a:lnTo>
                  <a:lnTo>
                    <a:pt x="322" y="643"/>
                  </a:lnTo>
                  <a:lnTo>
                    <a:pt x="322" y="643"/>
                  </a:lnTo>
                  <a:lnTo>
                    <a:pt x="306" y="643"/>
                  </a:lnTo>
                  <a:lnTo>
                    <a:pt x="289" y="642"/>
                  </a:lnTo>
                  <a:lnTo>
                    <a:pt x="273" y="640"/>
                  </a:lnTo>
                  <a:lnTo>
                    <a:pt x="257" y="636"/>
                  </a:lnTo>
                  <a:lnTo>
                    <a:pt x="242" y="633"/>
                  </a:lnTo>
                  <a:lnTo>
                    <a:pt x="226" y="628"/>
                  </a:lnTo>
                  <a:lnTo>
                    <a:pt x="211" y="624"/>
                  </a:lnTo>
                  <a:lnTo>
                    <a:pt x="196" y="618"/>
                  </a:lnTo>
                  <a:lnTo>
                    <a:pt x="183" y="611"/>
                  </a:lnTo>
                  <a:lnTo>
                    <a:pt x="169" y="604"/>
                  </a:lnTo>
                  <a:lnTo>
                    <a:pt x="155" y="596"/>
                  </a:lnTo>
                  <a:lnTo>
                    <a:pt x="142" y="588"/>
                  </a:lnTo>
                  <a:lnTo>
                    <a:pt x="129" y="579"/>
                  </a:lnTo>
                  <a:lnTo>
                    <a:pt x="118" y="570"/>
                  </a:lnTo>
                  <a:lnTo>
                    <a:pt x="105" y="560"/>
                  </a:lnTo>
                  <a:lnTo>
                    <a:pt x="95" y="549"/>
                  </a:lnTo>
                  <a:lnTo>
                    <a:pt x="83" y="538"/>
                  </a:lnTo>
                  <a:lnTo>
                    <a:pt x="73" y="526"/>
                  </a:lnTo>
                  <a:lnTo>
                    <a:pt x="64" y="514"/>
                  </a:lnTo>
                  <a:lnTo>
                    <a:pt x="55" y="502"/>
                  </a:lnTo>
                  <a:lnTo>
                    <a:pt x="47" y="488"/>
                  </a:lnTo>
                  <a:lnTo>
                    <a:pt x="39" y="474"/>
                  </a:lnTo>
                  <a:lnTo>
                    <a:pt x="32" y="461"/>
                  </a:lnTo>
                  <a:lnTo>
                    <a:pt x="25" y="447"/>
                  </a:lnTo>
                  <a:lnTo>
                    <a:pt x="20" y="432"/>
                  </a:lnTo>
                  <a:lnTo>
                    <a:pt x="15" y="417"/>
                  </a:lnTo>
                  <a:lnTo>
                    <a:pt x="11" y="403"/>
                  </a:lnTo>
                  <a:lnTo>
                    <a:pt x="7" y="387"/>
                  </a:lnTo>
                  <a:lnTo>
                    <a:pt x="4" y="371"/>
                  </a:lnTo>
                  <a:lnTo>
                    <a:pt x="1" y="355"/>
                  </a:lnTo>
                  <a:lnTo>
                    <a:pt x="0" y="339"/>
                  </a:lnTo>
                  <a:lnTo>
                    <a:pt x="0" y="322"/>
                  </a:lnTo>
                  <a:lnTo>
                    <a:pt x="0" y="322"/>
                  </a:lnTo>
                  <a:lnTo>
                    <a:pt x="0" y="306"/>
                  </a:lnTo>
                  <a:lnTo>
                    <a:pt x="1" y="289"/>
                  </a:lnTo>
                  <a:lnTo>
                    <a:pt x="4" y="273"/>
                  </a:lnTo>
                  <a:lnTo>
                    <a:pt x="7" y="257"/>
                  </a:lnTo>
                  <a:lnTo>
                    <a:pt x="11" y="242"/>
                  </a:lnTo>
                  <a:lnTo>
                    <a:pt x="15" y="226"/>
                  </a:lnTo>
                  <a:lnTo>
                    <a:pt x="20" y="211"/>
                  </a:lnTo>
                  <a:lnTo>
                    <a:pt x="25" y="196"/>
                  </a:lnTo>
                  <a:lnTo>
                    <a:pt x="32" y="183"/>
                  </a:lnTo>
                  <a:lnTo>
                    <a:pt x="39" y="169"/>
                  </a:lnTo>
                  <a:lnTo>
                    <a:pt x="47" y="155"/>
                  </a:lnTo>
                  <a:lnTo>
                    <a:pt x="55" y="142"/>
                  </a:lnTo>
                  <a:lnTo>
                    <a:pt x="64" y="129"/>
                  </a:lnTo>
                  <a:lnTo>
                    <a:pt x="73" y="118"/>
                  </a:lnTo>
                  <a:lnTo>
                    <a:pt x="83" y="105"/>
                  </a:lnTo>
                  <a:lnTo>
                    <a:pt x="95" y="95"/>
                  </a:lnTo>
                  <a:lnTo>
                    <a:pt x="105" y="84"/>
                  </a:lnTo>
                  <a:lnTo>
                    <a:pt x="118" y="73"/>
                  </a:lnTo>
                  <a:lnTo>
                    <a:pt x="129" y="64"/>
                  </a:lnTo>
                  <a:lnTo>
                    <a:pt x="142" y="55"/>
                  </a:lnTo>
                  <a:lnTo>
                    <a:pt x="155" y="47"/>
                  </a:lnTo>
                  <a:lnTo>
                    <a:pt x="169" y="39"/>
                  </a:lnTo>
                  <a:lnTo>
                    <a:pt x="183" y="32"/>
                  </a:lnTo>
                  <a:lnTo>
                    <a:pt x="196" y="26"/>
                  </a:lnTo>
                  <a:lnTo>
                    <a:pt x="211" y="20"/>
                  </a:lnTo>
                  <a:lnTo>
                    <a:pt x="226" y="15"/>
                  </a:lnTo>
                  <a:lnTo>
                    <a:pt x="242" y="11"/>
                  </a:lnTo>
                  <a:lnTo>
                    <a:pt x="257" y="7"/>
                  </a:lnTo>
                  <a:lnTo>
                    <a:pt x="273" y="4"/>
                  </a:lnTo>
                  <a:lnTo>
                    <a:pt x="289" y="2"/>
                  </a:lnTo>
                  <a:lnTo>
                    <a:pt x="306" y="0"/>
                  </a:lnTo>
                  <a:lnTo>
                    <a:pt x="322" y="0"/>
                  </a:lnTo>
                  <a:lnTo>
                    <a:pt x="322" y="0"/>
                  </a:lnTo>
                  <a:lnTo>
                    <a:pt x="339" y="0"/>
                  </a:lnTo>
                  <a:lnTo>
                    <a:pt x="355" y="2"/>
                  </a:lnTo>
                  <a:lnTo>
                    <a:pt x="371" y="4"/>
                  </a:lnTo>
                  <a:lnTo>
                    <a:pt x="387" y="7"/>
                  </a:lnTo>
                  <a:lnTo>
                    <a:pt x="402" y="11"/>
                  </a:lnTo>
                  <a:lnTo>
                    <a:pt x="417" y="15"/>
                  </a:lnTo>
                  <a:lnTo>
                    <a:pt x="432" y="20"/>
                  </a:lnTo>
                  <a:lnTo>
                    <a:pt x="447" y="26"/>
                  </a:lnTo>
                  <a:lnTo>
                    <a:pt x="461" y="32"/>
                  </a:lnTo>
                  <a:lnTo>
                    <a:pt x="474" y="39"/>
                  </a:lnTo>
                  <a:lnTo>
                    <a:pt x="488" y="47"/>
                  </a:lnTo>
                  <a:lnTo>
                    <a:pt x="502" y="55"/>
                  </a:lnTo>
                  <a:lnTo>
                    <a:pt x="514" y="64"/>
                  </a:lnTo>
                  <a:lnTo>
                    <a:pt x="526" y="73"/>
                  </a:lnTo>
                  <a:lnTo>
                    <a:pt x="538" y="84"/>
                  </a:lnTo>
                  <a:lnTo>
                    <a:pt x="548" y="95"/>
                  </a:lnTo>
                  <a:lnTo>
                    <a:pt x="560" y="105"/>
                  </a:lnTo>
                  <a:lnTo>
                    <a:pt x="570" y="118"/>
                  </a:lnTo>
                  <a:lnTo>
                    <a:pt x="579" y="129"/>
                  </a:lnTo>
                  <a:lnTo>
                    <a:pt x="588" y="142"/>
                  </a:lnTo>
                  <a:lnTo>
                    <a:pt x="596" y="155"/>
                  </a:lnTo>
                  <a:lnTo>
                    <a:pt x="604" y="169"/>
                  </a:lnTo>
                  <a:lnTo>
                    <a:pt x="611" y="183"/>
                  </a:lnTo>
                  <a:lnTo>
                    <a:pt x="618" y="196"/>
                  </a:lnTo>
                  <a:lnTo>
                    <a:pt x="623" y="211"/>
                  </a:lnTo>
                  <a:lnTo>
                    <a:pt x="628" y="226"/>
                  </a:lnTo>
                  <a:lnTo>
                    <a:pt x="633" y="242"/>
                  </a:lnTo>
                  <a:lnTo>
                    <a:pt x="636" y="257"/>
                  </a:lnTo>
                  <a:lnTo>
                    <a:pt x="639" y="273"/>
                  </a:lnTo>
                  <a:lnTo>
                    <a:pt x="642" y="289"/>
                  </a:lnTo>
                  <a:lnTo>
                    <a:pt x="643" y="306"/>
                  </a:lnTo>
                  <a:lnTo>
                    <a:pt x="643" y="322"/>
                  </a:lnTo>
                  <a:lnTo>
                    <a:pt x="643" y="322"/>
                  </a:lnTo>
                  <a:close/>
                </a:path>
              </a:pathLst>
            </a:custGeom>
            <a:solidFill>
              <a:schemeClr val="accent1"/>
            </a:solidFill>
            <a:ln>
              <a:noFill/>
            </a:ln>
          </p:spPr>
          <p:txBody>
            <a:bodyPr vert="horz" wrap="square" lIns="91440" tIns="45720" rIns="91440" bIns="45720" numCol="1" anchor="ctr" anchorCtr="1" compatLnSpc="1">
              <a:normAutofit/>
            </a:bodyPr>
            <a:lstStyle/>
            <a:p>
              <a:pPr algn="ctr"/>
              <a:r>
                <a:rPr kumimoji="1" lang="zh-CN" altLang="en-US" sz="2800" b="1" kern="0" noProof="0" dirty="0">
                  <a:ln>
                    <a:noFill/>
                  </a:ln>
                  <a:solidFill>
                    <a:srgbClr val="FF0000"/>
                  </a:solidFill>
                  <a:uLnTx/>
                  <a:uFillTx/>
                  <a:latin typeface="+mn-ea"/>
                  <a:sym typeface="+mn-ea"/>
                </a:rPr>
                <a:t>复杂性</a:t>
              </a:r>
              <a:endParaRPr kumimoji="1" lang="zh-CN" altLang="en-US" sz="2800" b="1" kern="0" noProof="0" dirty="0">
                <a:ln>
                  <a:noFill/>
                </a:ln>
                <a:solidFill>
                  <a:srgbClr val="FF0000"/>
                </a:solidFill>
                <a:uLnTx/>
                <a:uFillTx/>
                <a:latin typeface="+mn-ea"/>
                <a:ea typeface="+mj-ea"/>
                <a:cs typeface="+mj-cs"/>
                <a:sym typeface="+mn-ea"/>
              </a:endParaRPr>
            </a:p>
          </p:txBody>
        </p:sp>
        <p:sp>
          <p:nvSpPr>
            <p:cNvPr id="39" name="矩形 38"/>
            <p:cNvSpPr/>
            <p:nvPr>
              <p:custDataLst>
                <p:tags r:id="rId9"/>
              </p:custDataLst>
            </p:nvPr>
          </p:nvSpPr>
          <p:spPr>
            <a:xfrm>
              <a:off x="3891627" y="2761752"/>
              <a:ext cx="1389837" cy="646379"/>
            </a:xfrm>
            <a:prstGeom prst="rect">
              <a:avLst/>
            </a:prstGeom>
          </p:spPr>
          <p:txBody>
            <a:bodyPr wrap="square">
              <a:noAutofit/>
            </a:bodyPr>
            <a:lstStyle/>
            <a:p>
              <a:pPr algn="ctr"/>
              <a:r>
                <a:rPr lang="zh-CN" altLang="en-US" sz="2000" b="1" dirty="0">
                  <a:latin typeface="楷体" charset="0"/>
                  <a:ea typeface="楷体" charset="0"/>
                  <a:sym typeface="Arial" pitchFamily="34" charset="0"/>
                </a:rPr>
                <a:t>时间复杂性</a:t>
              </a:r>
            </a:p>
            <a:p>
              <a:pPr algn="ctr"/>
              <a:r>
                <a:rPr lang="zh-CN" altLang="en-US" sz="2000" b="1" dirty="0">
                  <a:latin typeface="楷体" charset="0"/>
                  <a:ea typeface="楷体" charset="0"/>
                  <a:sym typeface="Arial" pitchFamily="34" charset="0"/>
                </a:rPr>
                <a:t>和</a:t>
              </a:r>
            </a:p>
            <a:p>
              <a:pPr algn="ctr"/>
              <a:r>
                <a:rPr lang="zh-CN" altLang="en-US" sz="2000" b="1" dirty="0">
                  <a:latin typeface="楷体" charset="0"/>
                  <a:ea typeface="楷体" charset="0"/>
                  <a:sym typeface="Arial" pitchFamily="34" charset="0"/>
                </a:rPr>
                <a:t>空间复杂性</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p:cNvPicPr>
          <p:nvPr/>
        </p:nvPicPr>
        <p:blipFill>
          <a:blip r:embed="rId2"/>
          <a:stretch>
            <a:fillRect/>
          </a:stretch>
        </p:blipFill>
        <p:spPr>
          <a:xfrm>
            <a:off x="2032000" y="476250"/>
            <a:ext cx="8167688" cy="5905500"/>
          </a:xfrm>
          <a:prstGeom prst="rect">
            <a:avLst/>
          </a:prstGeom>
          <a:noFill/>
          <a:ln w="9525">
            <a:noFill/>
            <a:miter/>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p:cNvPicPr>
          <p:nvPr/>
        </p:nvPicPr>
        <p:blipFill>
          <a:blip r:embed="rId2"/>
          <a:stretch>
            <a:fillRect/>
          </a:stretch>
        </p:blipFill>
        <p:spPr>
          <a:xfrm>
            <a:off x="1992313" y="476250"/>
            <a:ext cx="6191250" cy="5770563"/>
          </a:xfrm>
          <a:prstGeom prst="rect">
            <a:avLst/>
          </a:prstGeom>
          <a:noFill/>
          <a:ln w="9525">
            <a:noFill/>
            <a:miter/>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p:cNvPicPr>
          <p:nvPr/>
        </p:nvPicPr>
        <p:blipFill>
          <a:blip r:embed="rId2"/>
          <a:stretch>
            <a:fillRect/>
          </a:stretch>
        </p:blipFill>
        <p:spPr>
          <a:xfrm>
            <a:off x="2622550" y="620713"/>
            <a:ext cx="5838825" cy="4103687"/>
          </a:xfrm>
          <a:prstGeom prst="rect">
            <a:avLst/>
          </a:prstGeom>
          <a:noFill/>
          <a:ln w="9525">
            <a:noFill/>
            <a:miter/>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a:bodyPr>
          <a:lstStyle/>
          <a:p>
            <a:r>
              <a:rPr lang="en-US" altLang="zh-CN" sz="4000" b="1" dirty="0">
                <a:solidFill>
                  <a:schemeClr val="tx1"/>
                </a:solidFill>
                <a:latin typeface="楷体" charset="0"/>
                <a:ea typeface="楷体" charset="0"/>
                <a:sym typeface="+mn-ea"/>
              </a:rPr>
              <a:t>4.</a:t>
            </a:r>
            <a:r>
              <a:rPr lang="zh-CN" altLang="en-US" sz="4000" b="1" dirty="0">
                <a:solidFill>
                  <a:schemeClr val="tx1"/>
                </a:solidFill>
                <a:latin typeface="楷体" charset="0"/>
                <a:ea typeface="楷体" charset="0"/>
                <a:sym typeface="+mn-ea"/>
              </a:rPr>
              <a:t>实例算法复杂性分析</a:t>
            </a:r>
          </a:p>
        </p:txBody>
      </p:sp>
      <p:sp>
        <p:nvSpPr>
          <p:cNvPr id="2" name="标题 3"/>
          <p:cNvSpPr>
            <a:spLocks noGrp="1"/>
          </p:cNvSpPr>
          <p:nvPr>
            <p:custDataLst>
              <p:tags r:id="rId3"/>
            </p:custDataLst>
          </p:nvPr>
        </p:nvSpPr>
        <p:spPr>
          <a:xfrm>
            <a:off x="8641080" y="3210560"/>
            <a:ext cx="3364230" cy="802005"/>
          </a:xfrm>
          <a:prstGeom prst="rect">
            <a:avLst/>
          </a:prstGeom>
        </p:spPr>
        <p:txBody>
          <a:bodyPr vert="horz" lIns="91440" tIns="45720" rIns="91440" bIns="45720" rtlCol="0" anchor="b">
            <a:normAutofit fontScale="87500"/>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zh-CN" altLang="en-US" sz="4000" b="1" dirty="0">
                <a:latin typeface="楷体" charset="0"/>
                <a:ea typeface="楷体" charset="0"/>
                <a:sym typeface="+mn-ea"/>
              </a:rPr>
              <a:t>站得高，看的远</a:t>
            </a: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p:nvPr/>
        </p:nvSpPr>
        <p:spPr>
          <a:xfrm>
            <a:off x="2133600" y="304800"/>
            <a:ext cx="5181600" cy="518160"/>
          </a:xfrm>
          <a:prstGeom prst="rect">
            <a:avLst/>
          </a:prstGeom>
          <a:noFill/>
          <a:ln w="9525">
            <a:noFill/>
            <a:miter/>
          </a:ln>
        </p:spPr>
        <p:txBody>
          <a:bodyPr>
            <a:spAutoFit/>
          </a:bodyPr>
          <a:lstStyle/>
          <a:p>
            <a:pPr lvl="0" eaLnBrk="1" hangingPunct="1">
              <a:spcBef>
                <a:spcPct val="50000"/>
              </a:spcBef>
            </a:pPr>
            <a:r>
              <a:rPr lang="en-US" altLang="zh-CN" sz="2800" b="1" dirty="0">
                <a:latin typeface="Times New Roman" pitchFamily="18" charset="0"/>
                <a:ea typeface="宋体" pitchFamily="2" charset="-122"/>
                <a:sym typeface="Webdings" pitchFamily="18" charset="2"/>
              </a:rPr>
              <a:t>§3   </a:t>
            </a:r>
            <a:r>
              <a:rPr lang="en-US" altLang="zh-CN" sz="2800" b="1" dirty="0">
                <a:latin typeface="Times New Roman" pitchFamily="18" charset="0"/>
                <a:ea typeface="宋体" pitchFamily="2" charset="-122"/>
              </a:rPr>
              <a:t>Compare the Algorithms</a:t>
            </a:r>
          </a:p>
        </p:txBody>
      </p:sp>
      <p:grpSp>
        <p:nvGrpSpPr>
          <p:cNvPr id="68611" name="Group 3"/>
          <p:cNvGrpSpPr/>
          <p:nvPr/>
        </p:nvGrpSpPr>
        <p:grpSpPr>
          <a:xfrm>
            <a:off x="2133600" y="838200"/>
            <a:ext cx="7772400" cy="838200"/>
            <a:chOff x="384" y="624"/>
            <a:chExt cx="4896" cy="528"/>
          </a:xfrm>
        </p:grpSpPr>
        <p:sp>
          <p:nvSpPr>
            <p:cNvPr id="74758" name="Text Box 4"/>
            <p:cNvSpPr txBox="1"/>
            <p:nvPr/>
          </p:nvSpPr>
          <p:spPr>
            <a:xfrm>
              <a:off x="384" y="624"/>
              <a:ext cx="4896" cy="403"/>
            </a:xfrm>
            <a:prstGeom prst="rect">
              <a:avLst/>
            </a:prstGeom>
            <a:noFill/>
            <a:ln w="9525">
              <a:noFill/>
              <a:miter/>
            </a:ln>
          </p:spPr>
          <p:txBody>
            <a:bodyPr>
              <a:spAutoFit/>
            </a:bodyPr>
            <a:lstStyle/>
            <a:p>
              <a:pPr marL="292100" lvl="0" indent="-292100" eaLnBrk="1" hangingPunct="1">
                <a:spcBef>
                  <a:spcPct val="50000"/>
                </a:spcBef>
              </a:pPr>
              <a:r>
                <a:rPr lang="en-US" altLang="zh-CN" b="1" dirty="0">
                  <a:latin typeface="Times New Roman" pitchFamily="18" charset="0"/>
                  <a:ea typeface="MS Hei"/>
                </a:rPr>
                <a:t>〖Example〗 Given (possibly negative) integers </a:t>
              </a:r>
              <a:r>
                <a:rPr lang="en-US" altLang="zh-CN" b="1" i="1" dirty="0">
                  <a:latin typeface="Times New Roman" pitchFamily="18" charset="0"/>
                  <a:ea typeface="MS Hei"/>
                </a:rPr>
                <a:t>A</a:t>
              </a:r>
              <a:r>
                <a:rPr lang="en-US" altLang="zh-CN" b="1" baseline="-25000" dirty="0">
                  <a:latin typeface="Times New Roman" pitchFamily="18" charset="0"/>
                  <a:ea typeface="MS Hei"/>
                </a:rPr>
                <a:t>1</a:t>
              </a:r>
              <a:r>
                <a:rPr lang="en-US" altLang="zh-CN" b="1" dirty="0">
                  <a:latin typeface="Times New Roman" pitchFamily="18" charset="0"/>
                  <a:ea typeface="MS Hei"/>
                </a:rPr>
                <a:t>, </a:t>
              </a:r>
              <a:r>
                <a:rPr lang="en-US" altLang="zh-CN" b="1" i="1" dirty="0">
                  <a:latin typeface="Times New Roman" pitchFamily="18" charset="0"/>
                  <a:ea typeface="MS Hei"/>
                </a:rPr>
                <a:t>A</a:t>
              </a:r>
              <a:r>
                <a:rPr lang="en-US" altLang="zh-CN" b="1" baseline="-25000" dirty="0">
                  <a:latin typeface="Times New Roman" pitchFamily="18" charset="0"/>
                  <a:ea typeface="MS Hei"/>
                </a:rPr>
                <a:t>2</a:t>
              </a:r>
              <a:r>
                <a:rPr lang="en-US" altLang="zh-CN" b="1" dirty="0">
                  <a:latin typeface="Times New Roman" pitchFamily="18" charset="0"/>
                  <a:ea typeface="MS Hei"/>
                </a:rPr>
                <a:t>, …, </a:t>
              </a:r>
              <a:r>
                <a:rPr lang="en-US" altLang="zh-CN" b="1" i="1" dirty="0">
                  <a:latin typeface="Times New Roman" pitchFamily="18" charset="0"/>
                  <a:ea typeface="MS Hei"/>
                </a:rPr>
                <a:t>A</a:t>
              </a:r>
              <a:r>
                <a:rPr lang="en-US" altLang="zh-CN" b="1" i="1" baseline="-25000" dirty="0">
                  <a:latin typeface="Times New Roman" pitchFamily="18" charset="0"/>
                  <a:ea typeface="MS Hei"/>
                </a:rPr>
                <a:t>N</a:t>
              </a:r>
              <a:r>
                <a:rPr lang="en-US" altLang="zh-CN" b="1" dirty="0">
                  <a:latin typeface="Times New Roman" pitchFamily="18" charset="0"/>
                  <a:ea typeface="MS Hei"/>
                </a:rPr>
                <a:t>, find the maximum value of </a:t>
              </a:r>
              <a:endParaRPr lang="en-US" altLang="zh-CN" sz="2000" b="1" dirty="0">
                <a:solidFill>
                  <a:schemeClr val="hlink"/>
                </a:solidFill>
                <a:latin typeface="Times New Roman" pitchFamily="18" charset="0"/>
                <a:ea typeface="MS Hei"/>
              </a:endParaRPr>
            </a:p>
          </p:txBody>
        </p:sp>
        <p:graphicFrame>
          <p:nvGraphicFramePr>
            <p:cNvPr id="74759" name="Object 5"/>
            <p:cNvGraphicFramePr>
              <a:graphicFrameLocks noChangeAspect="1"/>
            </p:cNvGraphicFramePr>
            <p:nvPr/>
          </p:nvGraphicFramePr>
          <p:xfrm>
            <a:off x="3212" y="846"/>
            <a:ext cx="628" cy="306"/>
          </p:xfrm>
          <a:graphic>
            <a:graphicData uri="http://schemas.openxmlformats.org/presentationml/2006/ole">
              <mc:AlternateContent xmlns:mc="http://schemas.openxmlformats.org/markup-compatibility/2006">
                <mc:Choice xmlns:v="urn:schemas-microsoft-com:vml" Requires="v">
                  <p:oleObj spid="_x0000_s7188" r:id="rId3" imgW="469900" imgH="228600" progId="Equation.3">
                    <p:embed/>
                  </p:oleObj>
                </mc:Choice>
                <mc:Fallback>
                  <p:oleObj r:id="rId3" imgW="469900" imgH="228600" progId="Equation.3">
                    <p:embed/>
                    <p:pic>
                      <p:nvPicPr>
                        <p:cNvPr id="0" name="图片 3079"/>
                        <p:cNvPicPr/>
                        <p:nvPr/>
                      </p:nvPicPr>
                      <p:blipFill>
                        <a:blip r:embed="rId4"/>
                        <a:stretch>
                          <a:fillRect/>
                        </a:stretch>
                      </p:blipFill>
                      <p:spPr>
                        <a:xfrm>
                          <a:off x="3212" y="846"/>
                          <a:ext cx="628" cy="306"/>
                        </a:xfrm>
                        <a:prstGeom prst="rect">
                          <a:avLst/>
                        </a:prstGeom>
                        <a:noFill/>
                        <a:ln w="38100">
                          <a:noFill/>
                          <a:miter/>
                        </a:ln>
                      </p:spPr>
                    </p:pic>
                  </p:oleObj>
                </mc:Fallback>
              </mc:AlternateContent>
            </a:graphicData>
          </a:graphic>
        </p:graphicFrame>
      </p:grpSp>
      <p:pic>
        <p:nvPicPr>
          <p:cNvPr id="22" name="Picture 4"/>
          <p:cNvPicPr>
            <a:picLocks noChangeAspect="1"/>
          </p:cNvPicPr>
          <p:nvPr/>
        </p:nvPicPr>
        <p:blipFill>
          <a:blip r:embed="rId5"/>
          <a:stretch>
            <a:fillRect/>
          </a:stretch>
        </p:blipFill>
        <p:spPr>
          <a:xfrm>
            <a:off x="2495550" y="1773238"/>
            <a:ext cx="6688138" cy="2867025"/>
          </a:xfrm>
          <a:prstGeom prst="rect">
            <a:avLst/>
          </a:prstGeom>
          <a:noFill/>
          <a:ln w="9525">
            <a:noFill/>
            <a:miter/>
          </a:ln>
        </p:spPr>
      </p:pic>
      <p:pic>
        <p:nvPicPr>
          <p:cNvPr id="23" name="Picture 5"/>
          <p:cNvPicPr>
            <a:picLocks noChangeAspect="1"/>
          </p:cNvPicPr>
          <p:nvPr/>
        </p:nvPicPr>
        <p:blipFill>
          <a:blip r:embed="rId6"/>
          <a:stretch>
            <a:fillRect/>
          </a:stretch>
        </p:blipFill>
        <p:spPr>
          <a:xfrm>
            <a:off x="2195513" y="5175250"/>
            <a:ext cx="7648575" cy="1114425"/>
          </a:xfrm>
          <a:prstGeom prst="rect">
            <a:avLst/>
          </a:prstGeom>
          <a:noFill/>
          <a:ln w="9525">
            <a:noFill/>
            <a:miter/>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a:lstStyle>
          <a:p>
            <a:pPr marL="0" marR="0" lvl="0" indent="0" algn="ctr" defTabSz="914400" rtl="0" eaLnBrk="0" fontAlgn="base" latinLnBrk="0" hangingPunct="0">
              <a:spcBef>
                <a:spcPct val="0"/>
              </a:spcBef>
              <a:spcAft>
                <a:spcPct val="0"/>
              </a:spcAft>
              <a:buClrTx/>
              <a:buSzTx/>
              <a:buFontTx/>
              <a:buNone/>
              <a:defRPr/>
            </a:pPr>
            <a:r>
              <a:rPr kumimoji="1" lang="en-US" altLang="zh-CN" sz="4400" b="0" i="0" u="none" strike="noStrike" kern="0" cap="none" spc="0" normalizeH="0" baseline="0" noProof="0">
                <a:ln>
                  <a:noFill/>
                </a:ln>
                <a:solidFill>
                  <a:schemeClr val="tx2"/>
                </a:solidFill>
                <a:effectLst/>
                <a:uLnTx/>
                <a:uFillTx/>
                <a:latin typeface="+mj-lt"/>
                <a:ea typeface="宋体" charset="-122"/>
                <a:cs typeface="+mj-cs"/>
              </a:rPr>
              <a:t>1,-5, 3,4,-2,-3,10 </a:t>
            </a:r>
            <a:endParaRPr kumimoji="1" lang="zh-CN" altLang="en-US" sz="4400" b="0" i="0" u="none" strike="noStrike" kern="0" cap="none" spc="0" normalizeH="0" baseline="0" noProof="0">
              <a:ln>
                <a:noFill/>
              </a:ln>
              <a:solidFill>
                <a:schemeClr val="tx2"/>
              </a:solidFill>
              <a:effectLst/>
              <a:uLnTx/>
              <a:uFillTx/>
              <a:latin typeface="+mj-lt"/>
              <a:ea typeface="宋体" charset="-122"/>
              <a:cs typeface="+mj-cs"/>
            </a:endParaRPr>
          </a:p>
        </p:txBody>
      </p:sp>
      <p:pic>
        <p:nvPicPr>
          <p:cNvPr id="75779" name="Picture 5"/>
          <p:cNvPicPr>
            <a:picLocks noChangeAspect="1"/>
          </p:cNvPicPr>
          <p:nvPr/>
        </p:nvPicPr>
        <p:blipFill>
          <a:blip r:embed="rId2"/>
          <a:stretch>
            <a:fillRect/>
          </a:stretch>
        </p:blipFill>
        <p:spPr>
          <a:xfrm>
            <a:off x="1919288" y="1700213"/>
            <a:ext cx="1800225" cy="3019425"/>
          </a:xfrm>
          <a:prstGeom prst="rect">
            <a:avLst/>
          </a:prstGeom>
          <a:noFill/>
          <a:ln w="9525">
            <a:noFill/>
            <a:miter/>
          </a:ln>
        </p:spPr>
      </p:pic>
      <p:pic>
        <p:nvPicPr>
          <p:cNvPr id="75780" name="Picture 6"/>
          <p:cNvPicPr>
            <a:picLocks noChangeAspect="1"/>
          </p:cNvPicPr>
          <p:nvPr/>
        </p:nvPicPr>
        <p:blipFill>
          <a:blip r:embed="rId3"/>
          <a:stretch>
            <a:fillRect/>
          </a:stretch>
        </p:blipFill>
        <p:spPr>
          <a:xfrm>
            <a:off x="4583113" y="1773238"/>
            <a:ext cx="1781175" cy="2667000"/>
          </a:xfrm>
          <a:prstGeom prst="rect">
            <a:avLst/>
          </a:prstGeom>
          <a:noFill/>
          <a:ln w="9525">
            <a:noFill/>
            <a:miter/>
          </a:ln>
        </p:spPr>
      </p:pic>
      <p:pic>
        <p:nvPicPr>
          <p:cNvPr id="75781" name="Picture 7"/>
          <p:cNvPicPr>
            <a:picLocks noChangeAspect="1"/>
          </p:cNvPicPr>
          <p:nvPr/>
        </p:nvPicPr>
        <p:blipFill>
          <a:blip r:embed="rId4"/>
          <a:stretch>
            <a:fillRect/>
          </a:stretch>
        </p:blipFill>
        <p:spPr>
          <a:xfrm>
            <a:off x="7535863" y="2276475"/>
            <a:ext cx="2457450" cy="1857375"/>
          </a:xfrm>
          <a:prstGeom prst="rect">
            <a:avLst/>
          </a:prstGeom>
          <a:noFill/>
          <a:ln w="9525">
            <a:noFill/>
            <a:miter/>
          </a:ln>
        </p:spPr>
      </p:pic>
      <p:sp>
        <p:nvSpPr>
          <p:cNvPr id="75782" name="Rectangle 8"/>
          <p:cNvSpPr/>
          <p:nvPr/>
        </p:nvSpPr>
        <p:spPr>
          <a:xfrm>
            <a:off x="2640013" y="5346383"/>
            <a:ext cx="5269230" cy="365760"/>
          </a:xfrm>
          <a:prstGeom prst="rect">
            <a:avLst/>
          </a:prstGeom>
          <a:noFill/>
          <a:ln w="9525">
            <a:noFill/>
            <a:miter/>
          </a:ln>
        </p:spPr>
        <p:txBody>
          <a:bodyPr wrap="none" anchor="ctr">
            <a:spAutoFit/>
          </a:bodyPr>
          <a:lstStyle/>
          <a:p>
            <a:pPr lvl="0" eaLnBrk="1" hangingPunct="1"/>
            <a:r>
              <a:rPr lang="zh-CN" altLang="en-US" b="1" dirty="0">
                <a:solidFill>
                  <a:srgbClr val="ED4713"/>
                </a:solidFill>
                <a:latin typeface="Times New Roman" pitchFamily="18" charset="0"/>
                <a:ea typeface="宋体" pitchFamily="2" charset="-122"/>
              </a:rPr>
              <a:t>枚举后再对所有的子数组求和，可以得到如下代码</a:t>
            </a:r>
            <a:r>
              <a:rPr lang="zh-CN" altLang="en-US" dirty="0">
                <a:latin typeface="Times New Roman" pitchFamily="18" charset="0"/>
                <a:ea typeface="宋体" pitchFamily="2" charset="-122"/>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p:nvPr/>
        </p:nvSpPr>
        <p:spPr>
          <a:xfrm>
            <a:off x="2133600" y="304800"/>
            <a:ext cx="5181600" cy="518160"/>
          </a:xfrm>
          <a:prstGeom prst="rect">
            <a:avLst/>
          </a:prstGeom>
          <a:noFill/>
          <a:ln w="9525">
            <a:noFill/>
            <a:miter/>
          </a:ln>
        </p:spPr>
        <p:txBody>
          <a:bodyPr>
            <a:spAutoFit/>
          </a:bodyPr>
          <a:lstStyle/>
          <a:p>
            <a:pPr lvl="0" eaLnBrk="1" hangingPunct="1">
              <a:spcBef>
                <a:spcPct val="50000"/>
              </a:spcBef>
            </a:pPr>
            <a:r>
              <a:rPr lang="en-US" altLang="zh-CN" sz="2800" b="1" dirty="0">
                <a:latin typeface="Times New Roman" pitchFamily="18" charset="0"/>
                <a:ea typeface="宋体" pitchFamily="2" charset="-122"/>
                <a:sym typeface="Webdings" pitchFamily="18" charset="2"/>
              </a:rPr>
              <a:t>§3   </a:t>
            </a:r>
            <a:r>
              <a:rPr lang="en-US" altLang="zh-CN" sz="2800" b="1" dirty="0">
                <a:latin typeface="Times New Roman" pitchFamily="18" charset="0"/>
                <a:ea typeface="宋体" pitchFamily="2" charset="-122"/>
              </a:rPr>
              <a:t>Compare the Algorithms</a:t>
            </a:r>
          </a:p>
        </p:txBody>
      </p:sp>
      <p:grpSp>
        <p:nvGrpSpPr>
          <p:cNvPr id="68611" name="Group 3"/>
          <p:cNvGrpSpPr/>
          <p:nvPr/>
        </p:nvGrpSpPr>
        <p:grpSpPr>
          <a:xfrm>
            <a:off x="2133600" y="838200"/>
            <a:ext cx="7772400" cy="838200"/>
            <a:chOff x="384" y="624"/>
            <a:chExt cx="4896" cy="528"/>
          </a:xfrm>
        </p:grpSpPr>
        <p:sp>
          <p:nvSpPr>
            <p:cNvPr id="76819" name="Text Box 4"/>
            <p:cNvSpPr txBox="1"/>
            <p:nvPr/>
          </p:nvSpPr>
          <p:spPr>
            <a:xfrm>
              <a:off x="384" y="624"/>
              <a:ext cx="4896" cy="403"/>
            </a:xfrm>
            <a:prstGeom prst="rect">
              <a:avLst/>
            </a:prstGeom>
            <a:noFill/>
            <a:ln w="9525">
              <a:noFill/>
              <a:miter/>
            </a:ln>
          </p:spPr>
          <p:txBody>
            <a:bodyPr>
              <a:spAutoFit/>
            </a:bodyPr>
            <a:lstStyle/>
            <a:p>
              <a:pPr marL="292100" lvl="0" indent="-292100" eaLnBrk="1" hangingPunct="1">
                <a:spcBef>
                  <a:spcPct val="50000"/>
                </a:spcBef>
              </a:pPr>
              <a:r>
                <a:rPr lang="en-US" altLang="zh-CN" b="1" dirty="0">
                  <a:latin typeface="Times New Roman" pitchFamily="18" charset="0"/>
                  <a:ea typeface="MS Hei"/>
                </a:rPr>
                <a:t>〖Example〗 Given (possibly negative) integers </a:t>
              </a:r>
              <a:r>
                <a:rPr lang="en-US" altLang="zh-CN" b="1" i="1" dirty="0">
                  <a:latin typeface="Times New Roman" pitchFamily="18" charset="0"/>
                  <a:ea typeface="MS Hei"/>
                </a:rPr>
                <a:t>A</a:t>
              </a:r>
              <a:r>
                <a:rPr lang="en-US" altLang="zh-CN" b="1" baseline="-25000" dirty="0">
                  <a:latin typeface="Times New Roman" pitchFamily="18" charset="0"/>
                  <a:ea typeface="MS Hei"/>
                </a:rPr>
                <a:t>1</a:t>
              </a:r>
              <a:r>
                <a:rPr lang="en-US" altLang="zh-CN" b="1" dirty="0">
                  <a:latin typeface="Times New Roman" pitchFamily="18" charset="0"/>
                  <a:ea typeface="MS Hei"/>
                </a:rPr>
                <a:t>, </a:t>
              </a:r>
              <a:r>
                <a:rPr lang="en-US" altLang="zh-CN" b="1" i="1" dirty="0">
                  <a:latin typeface="Times New Roman" pitchFamily="18" charset="0"/>
                  <a:ea typeface="MS Hei"/>
                </a:rPr>
                <a:t>A</a:t>
              </a:r>
              <a:r>
                <a:rPr lang="en-US" altLang="zh-CN" b="1" baseline="-25000" dirty="0">
                  <a:latin typeface="Times New Roman" pitchFamily="18" charset="0"/>
                  <a:ea typeface="MS Hei"/>
                </a:rPr>
                <a:t>2</a:t>
              </a:r>
              <a:r>
                <a:rPr lang="en-US" altLang="zh-CN" b="1" dirty="0">
                  <a:latin typeface="Times New Roman" pitchFamily="18" charset="0"/>
                  <a:ea typeface="MS Hei"/>
                </a:rPr>
                <a:t>, …, </a:t>
              </a:r>
              <a:r>
                <a:rPr lang="en-US" altLang="zh-CN" b="1" i="1" dirty="0">
                  <a:latin typeface="Times New Roman" pitchFamily="18" charset="0"/>
                  <a:ea typeface="MS Hei"/>
                </a:rPr>
                <a:t>A</a:t>
              </a:r>
              <a:r>
                <a:rPr lang="en-US" altLang="zh-CN" b="1" i="1" baseline="-25000" dirty="0">
                  <a:latin typeface="Times New Roman" pitchFamily="18" charset="0"/>
                  <a:ea typeface="MS Hei"/>
                </a:rPr>
                <a:t>N</a:t>
              </a:r>
              <a:r>
                <a:rPr lang="en-US" altLang="zh-CN" b="1" dirty="0">
                  <a:latin typeface="Times New Roman" pitchFamily="18" charset="0"/>
                  <a:ea typeface="MS Hei"/>
                </a:rPr>
                <a:t>, find the maximum value of </a:t>
              </a:r>
              <a:endParaRPr lang="en-US" altLang="zh-CN" sz="2000" b="1" dirty="0">
                <a:solidFill>
                  <a:schemeClr val="hlink"/>
                </a:solidFill>
                <a:latin typeface="Times New Roman" pitchFamily="18" charset="0"/>
                <a:ea typeface="MS Hei"/>
              </a:endParaRPr>
            </a:p>
          </p:txBody>
        </p:sp>
        <p:graphicFrame>
          <p:nvGraphicFramePr>
            <p:cNvPr id="76820" name="Object 5"/>
            <p:cNvGraphicFramePr>
              <a:graphicFrameLocks noChangeAspect="1"/>
            </p:cNvGraphicFramePr>
            <p:nvPr/>
          </p:nvGraphicFramePr>
          <p:xfrm>
            <a:off x="3212" y="846"/>
            <a:ext cx="628" cy="306"/>
          </p:xfrm>
          <a:graphic>
            <a:graphicData uri="http://schemas.openxmlformats.org/presentationml/2006/ole">
              <mc:AlternateContent xmlns:mc="http://schemas.openxmlformats.org/markup-compatibility/2006">
                <mc:Choice xmlns:v="urn:schemas-microsoft-com:vml" Requires="v">
                  <p:oleObj spid="_x0000_s8212" r:id="rId3" imgW="469900" imgH="228600" progId="Equation.3">
                    <p:embed/>
                  </p:oleObj>
                </mc:Choice>
                <mc:Fallback>
                  <p:oleObj r:id="rId3" imgW="469900" imgH="228600" progId="Equation.3">
                    <p:embed/>
                    <p:pic>
                      <p:nvPicPr>
                        <p:cNvPr id="0" name="图片 3080"/>
                        <p:cNvPicPr/>
                        <p:nvPr/>
                      </p:nvPicPr>
                      <p:blipFill>
                        <a:blip r:embed="rId4"/>
                        <a:stretch>
                          <a:fillRect/>
                        </a:stretch>
                      </p:blipFill>
                      <p:spPr>
                        <a:xfrm>
                          <a:off x="3212" y="846"/>
                          <a:ext cx="628" cy="306"/>
                        </a:xfrm>
                        <a:prstGeom prst="rect">
                          <a:avLst/>
                        </a:prstGeom>
                        <a:noFill/>
                        <a:ln w="38100">
                          <a:noFill/>
                          <a:miter/>
                        </a:ln>
                      </p:spPr>
                    </p:pic>
                  </p:oleObj>
                </mc:Fallback>
              </mc:AlternateContent>
            </a:graphicData>
          </a:graphic>
        </p:graphicFrame>
      </p:grpSp>
      <p:sp>
        <p:nvSpPr>
          <p:cNvPr id="68615" name="AutoShape 7" descr="棕色大理石"/>
          <p:cNvSpPr/>
          <p:nvPr/>
        </p:nvSpPr>
        <p:spPr>
          <a:xfrm>
            <a:off x="2286000" y="1752600"/>
            <a:ext cx="1752600" cy="533400"/>
          </a:xfrm>
          <a:prstGeom prst="bevel">
            <a:avLst>
              <a:gd name="adj" fmla="val 12500"/>
            </a:avLst>
          </a:prstGeom>
          <a:blipFill rotWithShape="0">
            <a:blip r:embed="rId5"/>
          </a:blipFill>
          <a:ln w="9525">
            <a:noFill/>
            <a:miter/>
          </a:ln>
        </p:spPr>
        <p:txBody>
          <a:bodyPr wrap="none" anchor="ctr"/>
          <a:lstStyle/>
          <a:p>
            <a:pPr lvl="0" algn="ctr" eaLnBrk="1" hangingPunct="1"/>
            <a:r>
              <a:rPr lang="en-US" altLang="zh-CN" sz="2000" b="1" dirty="0">
                <a:solidFill>
                  <a:schemeClr val="bg1"/>
                </a:solidFill>
                <a:latin typeface="Arial" pitchFamily="34" charset="0"/>
                <a:ea typeface="宋体" pitchFamily="2" charset="-122"/>
              </a:rPr>
              <a:t>Algorithm 1</a:t>
            </a:r>
          </a:p>
        </p:txBody>
      </p:sp>
      <p:sp>
        <p:nvSpPr>
          <p:cNvPr id="68616" name="AutoShape 8"/>
          <p:cNvSpPr/>
          <p:nvPr/>
        </p:nvSpPr>
        <p:spPr>
          <a:xfrm>
            <a:off x="2286000" y="2362200"/>
            <a:ext cx="7620000" cy="4114800"/>
          </a:xfrm>
          <a:prstGeom prst="foldedCorner">
            <a:avLst>
              <a:gd name="adj" fmla="val 5833"/>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bIns="0" anchor="b"/>
          <a:lstStyle/>
          <a:p>
            <a:pPr lvl="0" eaLnBrk="1" hangingPunct="1"/>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MaxSubsequenceSum ( </a:t>
            </a:r>
            <a:r>
              <a:rPr lang="en-US" altLang="zh-CN" sz="1800" b="1" dirty="0">
                <a:solidFill>
                  <a:schemeClr val="hlink"/>
                </a:solidFill>
                <a:latin typeface="Arial" pitchFamily="34" charset="0"/>
                <a:ea typeface="宋体" pitchFamily="2" charset="-122"/>
              </a:rPr>
              <a:t>const int</a:t>
            </a:r>
            <a:r>
              <a:rPr lang="en-US" altLang="zh-CN" sz="1800" b="1" dirty="0">
                <a:latin typeface="Arial" pitchFamily="34" charset="0"/>
                <a:ea typeface="宋体" pitchFamily="2" charset="-122"/>
              </a:rPr>
              <a:t> A[ ],  </a:t>
            </a:r>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N ) </a:t>
            </a:r>
          </a:p>
          <a:p>
            <a:pPr lvl="0" eaLnBrk="1" hangingPunct="1"/>
            <a:r>
              <a:rPr lang="en-US" altLang="zh-CN" sz="1800" b="1" dirty="0">
                <a:latin typeface="Arial" pitchFamily="34" charset="0"/>
                <a:ea typeface="宋体" pitchFamily="2" charset="-122"/>
              </a:rPr>
              <a:t>{ </a:t>
            </a:r>
          </a:p>
          <a:p>
            <a:pPr lvl="0" eaLnBrk="1" hangingPunct="1"/>
            <a:r>
              <a:rPr lang="en-US" altLang="zh-CN" sz="1800" b="1" dirty="0">
                <a:solidFill>
                  <a:schemeClr val="hlink"/>
                </a:solidFill>
                <a:latin typeface="Arial" pitchFamily="34" charset="0"/>
                <a:ea typeface="宋体" pitchFamily="2" charset="-122"/>
              </a:rPr>
              <a:t>	int</a:t>
            </a:r>
            <a:r>
              <a:rPr lang="en-US" altLang="zh-CN" sz="1800" b="1" dirty="0">
                <a:latin typeface="Arial" pitchFamily="34" charset="0"/>
                <a:ea typeface="宋体" pitchFamily="2" charset="-122"/>
              </a:rPr>
              <a:t>  ThisSum,  MaxSum,  i,  j,  k; </a:t>
            </a:r>
          </a:p>
          <a:p>
            <a:pPr lvl="0" eaLnBrk="1" hangingPunct="1"/>
            <a:r>
              <a:rPr lang="en-US" altLang="zh-CN" sz="1800" b="1" dirty="0">
                <a:solidFill>
                  <a:srgbClr val="008000"/>
                </a:solidFill>
                <a:latin typeface="Arial" pitchFamily="34" charset="0"/>
                <a:ea typeface="宋体" pitchFamily="2" charset="-122"/>
              </a:rPr>
              <a:t>/* 1*/</a:t>
            </a:r>
            <a:r>
              <a:rPr lang="en-US" altLang="zh-CN" sz="1800" b="1" dirty="0">
                <a:latin typeface="Arial" pitchFamily="34" charset="0"/>
                <a:ea typeface="宋体" pitchFamily="2" charset="-122"/>
              </a:rPr>
              <a:t> 	MaxSum = 0;   </a:t>
            </a:r>
            <a:r>
              <a:rPr lang="en-US" altLang="zh-CN" sz="1800" b="1" dirty="0">
                <a:solidFill>
                  <a:srgbClr val="008000"/>
                </a:solidFill>
                <a:latin typeface="Arial" pitchFamily="34" charset="0"/>
                <a:ea typeface="宋体" pitchFamily="2" charset="-122"/>
              </a:rPr>
              <a:t>/* initialize the maximum sum */</a:t>
            </a:r>
          </a:p>
          <a:p>
            <a:pPr lvl="0" eaLnBrk="1" hangingPunct="1"/>
            <a:r>
              <a:rPr lang="en-US" altLang="zh-CN" sz="1800" b="1" dirty="0">
                <a:solidFill>
                  <a:srgbClr val="008000"/>
                </a:solidFill>
                <a:latin typeface="Arial" pitchFamily="34" charset="0"/>
                <a:ea typeface="宋体" pitchFamily="2" charset="-122"/>
              </a:rPr>
              <a:t>/* 2*/</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i = 0; i &lt; N; i++ )  </a:t>
            </a:r>
            <a:r>
              <a:rPr lang="en-US" altLang="zh-CN" sz="1800" b="1" dirty="0">
                <a:solidFill>
                  <a:srgbClr val="008000"/>
                </a:solidFill>
                <a:latin typeface="Arial" pitchFamily="34" charset="0"/>
                <a:ea typeface="宋体" pitchFamily="2" charset="-122"/>
              </a:rPr>
              <a:t>/* start from A[ i ] */</a:t>
            </a:r>
          </a:p>
          <a:p>
            <a:pPr lvl="0" eaLnBrk="1" hangingPunct="1"/>
            <a:r>
              <a:rPr lang="en-US" altLang="zh-CN" sz="1800" b="1" dirty="0">
                <a:solidFill>
                  <a:srgbClr val="008000"/>
                </a:solidFill>
                <a:latin typeface="Arial" pitchFamily="34" charset="0"/>
                <a:ea typeface="宋体" pitchFamily="2" charset="-122"/>
              </a:rPr>
              <a:t>/* 3*/</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j = i; j &lt; N; j++ ) {   </a:t>
            </a:r>
            <a:r>
              <a:rPr lang="en-US" altLang="zh-CN" sz="1800" b="1" dirty="0">
                <a:solidFill>
                  <a:srgbClr val="008000"/>
                </a:solidFill>
                <a:latin typeface="Arial" pitchFamily="34" charset="0"/>
                <a:ea typeface="宋体" pitchFamily="2" charset="-122"/>
              </a:rPr>
              <a:t>/* end at A[ j ] */</a:t>
            </a:r>
          </a:p>
          <a:p>
            <a:pPr lvl="0" eaLnBrk="1" hangingPunct="1"/>
            <a:r>
              <a:rPr lang="en-US" altLang="zh-CN" sz="1800" b="1" dirty="0">
                <a:solidFill>
                  <a:srgbClr val="008000"/>
                </a:solidFill>
                <a:latin typeface="Arial" pitchFamily="34" charset="0"/>
                <a:ea typeface="宋体" pitchFamily="2" charset="-122"/>
              </a:rPr>
              <a:t>/* 4*/</a:t>
            </a:r>
            <a:r>
              <a:rPr lang="en-US" altLang="zh-CN" sz="1800" b="1" dirty="0">
                <a:latin typeface="Arial" pitchFamily="34" charset="0"/>
                <a:ea typeface="宋体" pitchFamily="2" charset="-122"/>
              </a:rPr>
              <a:t> 		ThisSum = 0; </a:t>
            </a:r>
          </a:p>
          <a:p>
            <a:pPr lvl="0" eaLnBrk="1" hangingPunct="1"/>
            <a:r>
              <a:rPr lang="en-US" altLang="zh-CN" sz="1800" b="1" dirty="0">
                <a:solidFill>
                  <a:srgbClr val="008000"/>
                </a:solidFill>
                <a:latin typeface="Arial" pitchFamily="34" charset="0"/>
                <a:ea typeface="宋体" pitchFamily="2" charset="-122"/>
              </a:rPr>
              <a:t>/* 5*/</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k = i; k &lt;= j; k++ ) </a:t>
            </a:r>
          </a:p>
          <a:p>
            <a:pPr lvl="0" eaLnBrk="1" hangingPunct="1"/>
            <a:r>
              <a:rPr lang="en-US" altLang="zh-CN" sz="1800" b="1" dirty="0">
                <a:solidFill>
                  <a:srgbClr val="008000"/>
                </a:solidFill>
                <a:latin typeface="Arial" pitchFamily="34" charset="0"/>
                <a:ea typeface="宋体" pitchFamily="2" charset="-122"/>
              </a:rPr>
              <a:t>/* 6*/</a:t>
            </a:r>
            <a:r>
              <a:rPr lang="en-US" altLang="zh-CN" sz="1800" b="1" dirty="0">
                <a:latin typeface="Arial" pitchFamily="34" charset="0"/>
                <a:ea typeface="宋体" pitchFamily="2" charset="-122"/>
              </a:rPr>
              <a:t> 		      ThisSum += A[ k ];  </a:t>
            </a:r>
            <a:r>
              <a:rPr lang="en-US" altLang="zh-CN" sz="1800" b="1" dirty="0">
                <a:solidFill>
                  <a:srgbClr val="008000"/>
                </a:solidFill>
                <a:latin typeface="Arial" pitchFamily="34" charset="0"/>
                <a:ea typeface="宋体" pitchFamily="2" charset="-122"/>
              </a:rPr>
              <a:t>/* sum from A[ i ] to A[ j ] */</a:t>
            </a:r>
          </a:p>
          <a:p>
            <a:pPr lvl="0" eaLnBrk="1" hangingPunct="1"/>
            <a:r>
              <a:rPr lang="en-US" altLang="zh-CN" sz="1800" b="1" dirty="0">
                <a:solidFill>
                  <a:srgbClr val="008000"/>
                </a:solidFill>
                <a:latin typeface="Arial" pitchFamily="34" charset="0"/>
                <a:ea typeface="宋体" pitchFamily="2" charset="-122"/>
              </a:rPr>
              <a:t>/* 7*/</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ThisSum &gt; MaxSum ) </a:t>
            </a:r>
          </a:p>
          <a:p>
            <a:pPr lvl="0" eaLnBrk="1" hangingPunct="1"/>
            <a:r>
              <a:rPr lang="en-US" altLang="zh-CN" sz="1800" b="1" dirty="0">
                <a:solidFill>
                  <a:srgbClr val="008000"/>
                </a:solidFill>
                <a:latin typeface="Arial" pitchFamily="34" charset="0"/>
                <a:ea typeface="宋体" pitchFamily="2" charset="-122"/>
              </a:rPr>
              <a:t>/* 8*/</a:t>
            </a:r>
            <a:r>
              <a:rPr lang="en-US" altLang="zh-CN" sz="1800" b="1" dirty="0">
                <a:latin typeface="Arial" pitchFamily="34" charset="0"/>
                <a:ea typeface="宋体" pitchFamily="2" charset="-122"/>
              </a:rPr>
              <a:t> 		      MaxSum = ThisSum;  </a:t>
            </a:r>
            <a:r>
              <a:rPr lang="en-US" altLang="zh-CN" sz="1800" b="1" dirty="0">
                <a:solidFill>
                  <a:srgbClr val="008000"/>
                </a:solidFill>
                <a:latin typeface="Arial" pitchFamily="34" charset="0"/>
                <a:ea typeface="宋体" pitchFamily="2" charset="-122"/>
              </a:rPr>
              <a:t>/* update max sum */</a:t>
            </a:r>
          </a:p>
          <a:p>
            <a:pPr lvl="0" eaLnBrk="1" hangingPunct="1"/>
            <a:r>
              <a:rPr lang="en-US" altLang="zh-CN" sz="1800" b="1" dirty="0">
                <a:latin typeface="Arial" pitchFamily="34" charset="0"/>
                <a:ea typeface="宋体" pitchFamily="2" charset="-122"/>
              </a:rPr>
              <a:t>	      }  </a:t>
            </a:r>
            <a:r>
              <a:rPr lang="en-US" altLang="zh-CN" sz="1800" b="1" dirty="0">
                <a:solidFill>
                  <a:srgbClr val="008000"/>
                </a:solidFill>
                <a:latin typeface="Arial" pitchFamily="34" charset="0"/>
                <a:ea typeface="宋体" pitchFamily="2" charset="-122"/>
              </a:rPr>
              <a:t>/* end for-j and for-i */</a:t>
            </a:r>
          </a:p>
          <a:p>
            <a:pPr lvl="0" eaLnBrk="1" hangingPunct="1"/>
            <a:r>
              <a:rPr lang="en-US" altLang="zh-CN" sz="1800" b="1" dirty="0">
                <a:solidFill>
                  <a:srgbClr val="008000"/>
                </a:solidFill>
                <a:latin typeface="Arial" pitchFamily="34" charset="0"/>
                <a:ea typeface="宋体" pitchFamily="2" charset="-122"/>
              </a:rPr>
              <a:t>/* 9*/</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MaxSum; </a:t>
            </a:r>
          </a:p>
          <a:p>
            <a:pPr lvl="0" eaLnBrk="1" hangingPunct="1"/>
            <a:r>
              <a:rPr lang="en-US" altLang="zh-CN" sz="1800" b="1" dirty="0">
                <a:latin typeface="Arial" pitchFamily="34" charset="0"/>
                <a:ea typeface="宋体" pitchFamily="2" charset="-122"/>
              </a:rPr>
              <a:t>} </a:t>
            </a:r>
          </a:p>
        </p:txBody>
      </p:sp>
      <p:sp>
        <p:nvSpPr>
          <p:cNvPr id="68617" name="Text Box 9"/>
          <p:cNvSpPr txBox="1"/>
          <p:nvPr/>
        </p:nvSpPr>
        <p:spPr>
          <a:xfrm>
            <a:off x="5410200" y="5943600"/>
            <a:ext cx="2667000" cy="39624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3 </a:t>
            </a:r>
            <a:r>
              <a:rPr lang="en-US" altLang="zh-CN" sz="2000" b="1" dirty="0">
                <a:latin typeface="Times New Roman" pitchFamily="18" charset="0"/>
                <a:ea typeface="宋体" pitchFamily="2" charset="-122"/>
              </a:rPr>
              <a:t>)</a:t>
            </a:r>
            <a:endParaRPr lang="en-US" altLang="zh-CN" sz="2000" b="1" i="1" dirty="0">
              <a:latin typeface="Times New Roman" pitchFamily="18" charset="0"/>
              <a:ea typeface="宋体" pitchFamily="2" charset="-122"/>
            </a:endParaRPr>
          </a:p>
        </p:txBody>
      </p:sp>
      <p:sp>
        <p:nvSpPr>
          <p:cNvPr id="68618" name="AutoShape 10"/>
          <p:cNvSpPr/>
          <p:nvPr/>
        </p:nvSpPr>
        <p:spPr>
          <a:xfrm>
            <a:off x="6781800" y="3733800"/>
            <a:ext cx="2819400" cy="1219200"/>
          </a:xfrm>
          <a:prstGeom prst="wedgeEllipseCallout">
            <a:avLst>
              <a:gd name="adj1" fmla="val -32153"/>
              <a:gd name="adj2" fmla="val 139843"/>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1800" b="1" dirty="0">
                <a:latin typeface="Times New Roman" pitchFamily="18" charset="0"/>
                <a:ea typeface="宋体" pitchFamily="2" charset="-122"/>
              </a:rPr>
              <a:t>Detailed analysis is your first homework.</a:t>
            </a:r>
          </a:p>
        </p:txBody>
      </p:sp>
      <p:sp>
        <p:nvSpPr>
          <p:cNvPr id="68619" name="Rectangle 11"/>
          <p:cNvSpPr/>
          <p:nvPr/>
        </p:nvSpPr>
        <p:spPr>
          <a:xfrm>
            <a:off x="4343400" y="1905000"/>
            <a:ext cx="2895600" cy="228600"/>
          </a:xfrm>
          <a:prstGeom prst="rect">
            <a:avLst/>
          </a:prstGeom>
          <a:noFill/>
          <a:ln w="38100" cap="flat" cmpd="sng">
            <a:solidFill>
              <a:schemeClr val="hlink"/>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0" name="Rectangle 12"/>
          <p:cNvSpPr/>
          <p:nvPr/>
        </p:nvSpPr>
        <p:spPr>
          <a:xfrm>
            <a:off x="4343400" y="1905000"/>
            <a:ext cx="228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1" name="Rectangle 13"/>
          <p:cNvSpPr/>
          <p:nvPr/>
        </p:nvSpPr>
        <p:spPr>
          <a:xfrm>
            <a:off x="4343400" y="1905000"/>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2" name="Rectangle 14"/>
          <p:cNvSpPr/>
          <p:nvPr/>
        </p:nvSpPr>
        <p:spPr>
          <a:xfrm>
            <a:off x="4343400" y="1905000"/>
            <a:ext cx="6858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3" name="Rectangle 15"/>
          <p:cNvSpPr/>
          <p:nvPr/>
        </p:nvSpPr>
        <p:spPr>
          <a:xfrm>
            <a:off x="4343400" y="1905000"/>
            <a:ext cx="2895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4" name="Rectangle 16"/>
          <p:cNvSpPr/>
          <p:nvPr/>
        </p:nvSpPr>
        <p:spPr>
          <a:xfrm>
            <a:off x="4572000" y="1905000"/>
            <a:ext cx="228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5" name="Rectangle 17"/>
          <p:cNvSpPr/>
          <p:nvPr/>
        </p:nvSpPr>
        <p:spPr>
          <a:xfrm>
            <a:off x="4572000" y="1905000"/>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6" name="Rectangle 18"/>
          <p:cNvSpPr/>
          <p:nvPr/>
        </p:nvSpPr>
        <p:spPr>
          <a:xfrm>
            <a:off x="4572000" y="1905000"/>
            <a:ext cx="26670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7" name="Rectangle 19"/>
          <p:cNvSpPr/>
          <p:nvPr/>
        </p:nvSpPr>
        <p:spPr>
          <a:xfrm>
            <a:off x="3581400" y="3810000"/>
            <a:ext cx="3124200" cy="1143000"/>
          </a:xfrm>
          <a:prstGeom prst="rect">
            <a:avLst/>
          </a:prstGeom>
          <a:solidFill>
            <a:srgbClr val="CCFFCC">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8" name="Rectangle 20"/>
          <p:cNvSpPr/>
          <p:nvPr/>
        </p:nvSpPr>
        <p:spPr>
          <a:xfrm>
            <a:off x="4800600" y="1905000"/>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9" name="Rectangle 21"/>
          <p:cNvSpPr/>
          <p:nvPr/>
        </p:nvSpPr>
        <p:spPr>
          <a:xfrm>
            <a:off x="5257800" y="1905000"/>
            <a:ext cx="228600" cy="228600"/>
          </a:xfrm>
          <a:prstGeom prst="rect">
            <a:avLst/>
          </a:prstGeom>
          <a:solidFill>
            <a:srgbClr val="FF6600"/>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 calcmode="lin" valueType="num">
                                      <p:cBhvr>
                                        <p:cTn id="7" dur="500" fill="hold"/>
                                        <p:tgtEl>
                                          <p:spTgt spid="68615"/>
                                        </p:tgtEl>
                                        <p:attrNameLst>
                                          <p:attrName>ppt_x</p:attrName>
                                        </p:attrNameLst>
                                      </p:cBhvr>
                                      <p:tavLst>
                                        <p:tav tm="0">
                                          <p:val>
                                            <p:strVal val="#ppt_x"/>
                                          </p:val>
                                        </p:tav>
                                        <p:tav tm="100000">
                                          <p:val>
                                            <p:strVal val="#ppt_x"/>
                                          </p:val>
                                        </p:tav>
                                      </p:tavLst>
                                    </p:anim>
                                    <p:anim calcmode="lin" valueType="num">
                                      <p:cBhvr>
                                        <p:cTn id="8" dur="500" fill="hold"/>
                                        <p:tgtEl>
                                          <p:spTgt spid="68615"/>
                                        </p:tgtEl>
                                        <p:attrNameLst>
                                          <p:attrName>ppt_y</p:attrName>
                                        </p:attrNameLst>
                                      </p:cBhvr>
                                      <p:tavLst>
                                        <p:tav tm="0">
                                          <p:val>
                                            <p:strVal val="#ppt_y-#ppt_h/2"/>
                                          </p:val>
                                        </p:tav>
                                        <p:tav tm="100000">
                                          <p:val>
                                            <p:strVal val="#ppt_y"/>
                                          </p:val>
                                        </p:tav>
                                      </p:tavLst>
                                    </p:anim>
                                    <p:anim calcmode="lin" valueType="num">
                                      <p:cBhvr>
                                        <p:cTn id="9" dur="500" fill="hold"/>
                                        <p:tgtEl>
                                          <p:spTgt spid="68615"/>
                                        </p:tgtEl>
                                        <p:attrNameLst>
                                          <p:attrName>ppt_w</p:attrName>
                                        </p:attrNameLst>
                                      </p:cBhvr>
                                      <p:tavLst>
                                        <p:tav tm="0">
                                          <p:val>
                                            <p:strVal val="#ppt_w"/>
                                          </p:val>
                                        </p:tav>
                                        <p:tav tm="100000">
                                          <p:val>
                                            <p:strVal val="#ppt_w"/>
                                          </p:val>
                                        </p:tav>
                                      </p:tavLst>
                                    </p:anim>
                                    <p:anim calcmode="lin" valueType="num">
                                      <p:cBhvr>
                                        <p:cTn id="10" dur="500" fill="hold"/>
                                        <p:tgtEl>
                                          <p:spTgt spid="68615"/>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68616"/>
                                        </p:tgtEl>
                                        <p:attrNameLst>
                                          <p:attrName>style.visibility</p:attrName>
                                        </p:attrNameLst>
                                      </p:cBhvr>
                                      <p:to>
                                        <p:strVal val="visible"/>
                                      </p:to>
                                    </p:set>
                                    <p:animEffect transition="in" filter="strips(downRight)">
                                      <p:cBhvr>
                                        <p:cTn id="14" dur="500"/>
                                        <p:tgtEl>
                                          <p:spTgt spid="68616"/>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8617"/>
                                        </p:tgtEl>
                                        <p:attrNameLst>
                                          <p:attrName>style.visibility</p:attrName>
                                        </p:attrNameLst>
                                      </p:cBhvr>
                                      <p:to>
                                        <p:strVal val="visible"/>
                                      </p:to>
                                    </p:set>
                                    <p:animEffect transition="in" filter="box(in)">
                                      <p:cBhvr>
                                        <p:cTn id="19" dur="500"/>
                                        <p:tgtEl>
                                          <p:spTgt spid="68617"/>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grpId="0" nodeType="clickEffect">
                                  <p:stCondLst>
                                    <p:cond delay="0"/>
                                  </p:stCondLst>
                                  <p:childTnLst>
                                    <p:set>
                                      <p:cBhvr>
                                        <p:cTn id="23" dur="1" fill="hold">
                                          <p:stCondLst>
                                            <p:cond delay="0"/>
                                          </p:stCondLst>
                                        </p:cTn>
                                        <p:tgtEl>
                                          <p:spTgt spid="68618"/>
                                        </p:tgtEl>
                                        <p:attrNameLst>
                                          <p:attrName>style.visibility</p:attrName>
                                        </p:attrNameLst>
                                      </p:cBhvr>
                                      <p:to>
                                        <p:strVal val="visible"/>
                                      </p:to>
                                    </p:set>
                                    <p:animEffect transition="in" filter="strips(upRight)">
                                      <p:cBhvr>
                                        <p:cTn id="24" dur="500"/>
                                        <p:tgtEl>
                                          <p:spTgt spid="68618"/>
                                        </p:tgtEl>
                                      </p:cBhvr>
                                    </p:animEffect>
                                  </p:childTnLst>
                                  <p:subTnLst>
                                    <p:set>
                                      <p:cBhvr override="childStyle">
                                        <p:cTn dur="1" fill="hold" display="0" masterRel="nextClick" afterEffect="1"/>
                                        <p:tgtEl>
                                          <p:spTgt spid="68618"/>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8619"/>
                                        </p:tgtEl>
                                        <p:attrNameLst>
                                          <p:attrName>style.visibility</p:attrName>
                                        </p:attrNameLst>
                                      </p:cBhvr>
                                      <p:to>
                                        <p:strVal val="visible"/>
                                      </p:to>
                                    </p:set>
                                    <p:animEffect transition="in" filter="wipe(left)">
                                      <p:cBhvr>
                                        <p:cTn id="29" dur="500"/>
                                        <p:tgtEl>
                                          <p:spTgt spid="686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8620"/>
                                        </p:tgtEl>
                                        <p:attrNameLst>
                                          <p:attrName>style.visibility</p:attrName>
                                        </p:attrNameLst>
                                      </p:cBhvr>
                                      <p:to>
                                        <p:strVal val="visible"/>
                                      </p:to>
                                    </p:set>
                                    <p:animEffect transition="in" filter="wipe(left)">
                                      <p:cBhvr>
                                        <p:cTn id="34" dur="500"/>
                                        <p:tgtEl>
                                          <p:spTgt spid="68620"/>
                                        </p:tgtEl>
                                      </p:cBhvr>
                                    </p:animEffect>
                                  </p:childTnLst>
                                  <p:subTnLst>
                                    <p:set>
                                      <p:cBhvr override="childStyle">
                                        <p:cTn dur="1" fill="hold" display="0" masterRel="nextClick" afterEffect="1"/>
                                        <p:tgtEl>
                                          <p:spTgt spid="68620"/>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8621"/>
                                        </p:tgtEl>
                                        <p:attrNameLst>
                                          <p:attrName>style.visibility</p:attrName>
                                        </p:attrNameLst>
                                      </p:cBhvr>
                                      <p:to>
                                        <p:strVal val="visible"/>
                                      </p:to>
                                    </p:set>
                                    <p:animEffect transition="in" filter="wipe(left)">
                                      <p:cBhvr>
                                        <p:cTn id="39" dur="500"/>
                                        <p:tgtEl>
                                          <p:spTgt spid="68621"/>
                                        </p:tgtEl>
                                      </p:cBhvr>
                                    </p:animEffect>
                                  </p:childTnLst>
                                  <p:subTnLst>
                                    <p:set>
                                      <p:cBhvr override="childStyle">
                                        <p:cTn dur="1" fill="hold" display="0" masterRel="nextClick" afterEffect="1"/>
                                        <p:tgtEl>
                                          <p:spTgt spid="68621"/>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8622"/>
                                        </p:tgtEl>
                                        <p:attrNameLst>
                                          <p:attrName>style.visibility</p:attrName>
                                        </p:attrNameLst>
                                      </p:cBhvr>
                                      <p:to>
                                        <p:strVal val="visible"/>
                                      </p:to>
                                    </p:set>
                                    <p:animEffect transition="in" filter="wipe(left)">
                                      <p:cBhvr>
                                        <p:cTn id="44" dur="500"/>
                                        <p:tgtEl>
                                          <p:spTgt spid="68622"/>
                                        </p:tgtEl>
                                      </p:cBhvr>
                                    </p:animEffect>
                                  </p:childTnLst>
                                  <p:subTnLst>
                                    <p:set>
                                      <p:cBhvr override="childStyle">
                                        <p:cTn dur="1" fill="hold" display="0" masterRel="nextClick" afterEffect="1"/>
                                        <p:tgtEl>
                                          <p:spTgt spid="68622"/>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8623"/>
                                        </p:tgtEl>
                                        <p:attrNameLst>
                                          <p:attrName>style.visibility</p:attrName>
                                        </p:attrNameLst>
                                      </p:cBhvr>
                                      <p:to>
                                        <p:strVal val="visible"/>
                                      </p:to>
                                    </p:set>
                                    <p:animEffect transition="in" filter="wipe(left)">
                                      <p:cBhvr>
                                        <p:cTn id="49" dur="500"/>
                                        <p:tgtEl>
                                          <p:spTgt spid="68623"/>
                                        </p:tgtEl>
                                      </p:cBhvr>
                                    </p:animEffect>
                                  </p:childTnLst>
                                  <p:subTnLst>
                                    <p:set>
                                      <p:cBhvr override="childStyle">
                                        <p:cTn dur="1" fill="hold" display="0" masterRel="nextClick" afterEffect="1"/>
                                        <p:tgtEl>
                                          <p:spTgt spid="68623"/>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8624"/>
                                        </p:tgtEl>
                                        <p:attrNameLst>
                                          <p:attrName>style.visibility</p:attrName>
                                        </p:attrNameLst>
                                      </p:cBhvr>
                                      <p:to>
                                        <p:strVal val="visible"/>
                                      </p:to>
                                    </p:set>
                                    <p:animEffect transition="in" filter="wipe(left)">
                                      <p:cBhvr>
                                        <p:cTn id="54" dur="500"/>
                                        <p:tgtEl>
                                          <p:spTgt spid="68624"/>
                                        </p:tgtEl>
                                      </p:cBhvr>
                                    </p:animEffect>
                                  </p:childTnLst>
                                  <p:subTnLst>
                                    <p:set>
                                      <p:cBhvr override="childStyle">
                                        <p:cTn dur="1" fill="hold" display="0" masterRel="nextClick" afterEffect="1"/>
                                        <p:tgtEl>
                                          <p:spTgt spid="68624"/>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8625"/>
                                        </p:tgtEl>
                                        <p:attrNameLst>
                                          <p:attrName>style.visibility</p:attrName>
                                        </p:attrNameLst>
                                      </p:cBhvr>
                                      <p:to>
                                        <p:strVal val="visible"/>
                                      </p:to>
                                    </p:set>
                                    <p:animEffect transition="in" filter="wipe(left)">
                                      <p:cBhvr>
                                        <p:cTn id="59" dur="500"/>
                                        <p:tgtEl>
                                          <p:spTgt spid="68625"/>
                                        </p:tgtEl>
                                      </p:cBhvr>
                                    </p:animEffect>
                                  </p:childTnLst>
                                  <p:subTnLst>
                                    <p:set>
                                      <p:cBhvr override="childStyle">
                                        <p:cTn dur="1" fill="hold" display="0" masterRel="nextClick" afterEffect="1"/>
                                        <p:tgtEl>
                                          <p:spTgt spid="68625"/>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8626"/>
                                        </p:tgtEl>
                                        <p:attrNameLst>
                                          <p:attrName>style.visibility</p:attrName>
                                        </p:attrNameLst>
                                      </p:cBhvr>
                                      <p:to>
                                        <p:strVal val="visible"/>
                                      </p:to>
                                    </p:set>
                                    <p:animEffect transition="in" filter="wipe(left)">
                                      <p:cBhvr>
                                        <p:cTn id="64" dur="500"/>
                                        <p:tgtEl>
                                          <p:spTgt spid="68626"/>
                                        </p:tgtEl>
                                      </p:cBhvr>
                                    </p:animEffect>
                                  </p:childTnLst>
                                  <p:subTnLst>
                                    <p:set>
                                      <p:cBhvr override="childStyle">
                                        <p:cTn dur="1" fill="hold" display="0" masterRel="nextClick" afterEffect="1"/>
                                        <p:tgtEl>
                                          <p:spTgt spid="68626"/>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8627"/>
                                        </p:tgtEl>
                                        <p:attrNameLst>
                                          <p:attrName>style.visibility</p:attrName>
                                        </p:attrNameLst>
                                      </p:cBhvr>
                                      <p:to>
                                        <p:strVal val="visible"/>
                                      </p:to>
                                    </p:set>
                                    <p:animEffect transition="in" filter="wipe(up)">
                                      <p:cBhvr>
                                        <p:cTn id="69" dur="500"/>
                                        <p:tgtEl>
                                          <p:spTgt spid="6862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68628"/>
                                        </p:tgtEl>
                                        <p:attrNameLst>
                                          <p:attrName>style.visibility</p:attrName>
                                        </p:attrNameLst>
                                      </p:cBhvr>
                                      <p:to>
                                        <p:strVal val="visible"/>
                                      </p:to>
                                    </p:set>
                                    <p:animEffect transition="in" filter="wipe(left)">
                                      <p:cBhvr>
                                        <p:cTn id="74" dur="500"/>
                                        <p:tgtEl>
                                          <p:spTgt spid="6862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8629"/>
                                        </p:tgtEl>
                                        <p:attrNameLst>
                                          <p:attrName>style.visibility</p:attrName>
                                        </p:attrNameLst>
                                      </p:cBhvr>
                                      <p:to>
                                        <p:strVal val="visible"/>
                                      </p:to>
                                    </p:set>
                                    <p:animEffect transition="in" filter="wipe(left)">
                                      <p:cBhvr>
                                        <p:cTn id="79" dur="500"/>
                                        <p:tgtEl>
                                          <p:spTgt spid="68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bldLvl="0" animBg="1"/>
      <p:bldP spid="68616" grpId="0" bldLvl="0" animBg="1"/>
      <p:bldP spid="68617" grpId="0"/>
      <p:bldP spid="68618" grpId="0" bldLvl="0" animBg="1"/>
      <p:bldP spid="68619" grpId="0" bldLvl="0" animBg="1"/>
      <p:bldP spid="68620" grpId="0" bldLvl="0" animBg="1"/>
      <p:bldP spid="68621" grpId="0" bldLvl="0" animBg="1"/>
      <p:bldP spid="68622" grpId="0" bldLvl="0" animBg="1"/>
      <p:bldP spid="68623" grpId="0" bldLvl="0" animBg="1"/>
      <p:bldP spid="68624" grpId="0" bldLvl="0" animBg="1"/>
      <p:bldP spid="68625" grpId="0" bldLvl="0" animBg="1"/>
      <p:bldP spid="68626" grpId="0" bldLvl="0" animBg="1"/>
      <p:bldP spid="68627" grpId="0" bldLvl="0" animBg="1"/>
      <p:bldP spid="68628" grpId="0" bldLvl="0" animBg="1"/>
      <p:bldP spid="68629"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5" name="AutoShape 7" descr="棕色大理石"/>
          <p:cNvSpPr/>
          <p:nvPr/>
        </p:nvSpPr>
        <p:spPr>
          <a:xfrm>
            <a:off x="1611313" y="60325"/>
            <a:ext cx="1752600" cy="533400"/>
          </a:xfrm>
          <a:prstGeom prst="bevel">
            <a:avLst>
              <a:gd name="adj" fmla="val 12500"/>
            </a:avLst>
          </a:prstGeom>
          <a:blipFill rotWithShape="0">
            <a:blip r:embed="rId2"/>
          </a:blipFill>
          <a:ln w="9525">
            <a:noFill/>
            <a:miter/>
          </a:ln>
        </p:spPr>
        <p:txBody>
          <a:bodyPr wrap="none" anchor="ctr"/>
          <a:lstStyle/>
          <a:p>
            <a:pPr lvl="0" algn="ctr" eaLnBrk="1" hangingPunct="1"/>
            <a:r>
              <a:rPr lang="en-US" altLang="zh-CN" sz="2000" b="1" dirty="0">
                <a:solidFill>
                  <a:schemeClr val="bg1"/>
                </a:solidFill>
                <a:latin typeface="Arial" pitchFamily="34" charset="0"/>
                <a:ea typeface="宋体" pitchFamily="2" charset="-122"/>
              </a:rPr>
              <a:t>Algorithm 1</a:t>
            </a:r>
          </a:p>
        </p:txBody>
      </p:sp>
      <p:sp>
        <p:nvSpPr>
          <p:cNvPr id="68616" name="AutoShape 8"/>
          <p:cNvSpPr/>
          <p:nvPr/>
        </p:nvSpPr>
        <p:spPr>
          <a:xfrm>
            <a:off x="1611313" y="669925"/>
            <a:ext cx="7620000" cy="4114800"/>
          </a:xfrm>
          <a:prstGeom prst="foldedCorner">
            <a:avLst>
              <a:gd name="adj" fmla="val 5833"/>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bIns="0" anchor="b"/>
          <a:lstStyle/>
          <a:p>
            <a:pPr lvl="0" eaLnBrk="1" hangingPunct="1"/>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MaxSubsequenceSum ( </a:t>
            </a:r>
            <a:r>
              <a:rPr lang="en-US" altLang="zh-CN" sz="1800" b="1" dirty="0">
                <a:solidFill>
                  <a:schemeClr val="hlink"/>
                </a:solidFill>
                <a:latin typeface="Arial" pitchFamily="34" charset="0"/>
                <a:ea typeface="宋体" pitchFamily="2" charset="-122"/>
              </a:rPr>
              <a:t>const int</a:t>
            </a:r>
            <a:r>
              <a:rPr lang="en-US" altLang="zh-CN" sz="1800" b="1" dirty="0">
                <a:latin typeface="Arial" pitchFamily="34" charset="0"/>
                <a:ea typeface="宋体" pitchFamily="2" charset="-122"/>
              </a:rPr>
              <a:t> A[ ],  </a:t>
            </a:r>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N ) </a:t>
            </a:r>
          </a:p>
          <a:p>
            <a:pPr lvl="0" eaLnBrk="1" hangingPunct="1"/>
            <a:r>
              <a:rPr lang="en-US" altLang="zh-CN" sz="1800" b="1" dirty="0">
                <a:latin typeface="Arial" pitchFamily="34" charset="0"/>
                <a:ea typeface="宋体" pitchFamily="2" charset="-122"/>
              </a:rPr>
              <a:t>{ </a:t>
            </a:r>
          </a:p>
          <a:p>
            <a:pPr lvl="0" eaLnBrk="1" hangingPunct="1"/>
            <a:r>
              <a:rPr lang="en-US" altLang="zh-CN" sz="1800" b="1" dirty="0">
                <a:solidFill>
                  <a:schemeClr val="hlink"/>
                </a:solidFill>
                <a:latin typeface="Arial" pitchFamily="34" charset="0"/>
                <a:ea typeface="宋体" pitchFamily="2" charset="-122"/>
              </a:rPr>
              <a:t>	int</a:t>
            </a:r>
            <a:r>
              <a:rPr lang="en-US" altLang="zh-CN" sz="1800" b="1" dirty="0">
                <a:latin typeface="Arial" pitchFamily="34" charset="0"/>
                <a:ea typeface="宋体" pitchFamily="2" charset="-122"/>
              </a:rPr>
              <a:t>  ThisSum,  MaxSum,  i,  j,  k; </a:t>
            </a:r>
          </a:p>
          <a:p>
            <a:pPr lvl="0" eaLnBrk="1" hangingPunct="1"/>
            <a:r>
              <a:rPr lang="en-US" altLang="zh-CN" sz="1800" b="1" dirty="0">
                <a:solidFill>
                  <a:srgbClr val="008000"/>
                </a:solidFill>
                <a:latin typeface="Arial" pitchFamily="34" charset="0"/>
                <a:ea typeface="宋体" pitchFamily="2" charset="-122"/>
              </a:rPr>
              <a:t>/* 1*/</a:t>
            </a:r>
            <a:r>
              <a:rPr lang="en-US" altLang="zh-CN" sz="1800" b="1" dirty="0">
                <a:latin typeface="Arial" pitchFamily="34" charset="0"/>
                <a:ea typeface="宋体" pitchFamily="2" charset="-122"/>
              </a:rPr>
              <a:t> 	MaxSum = 0;   </a:t>
            </a:r>
            <a:r>
              <a:rPr lang="en-US" altLang="zh-CN" sz="1800" b="1" dirty="0">
                <a:solidFill>
                  <a:srgbClr val="008000"/>
                </a:solidFill>
                <a:latin typeface="Arial" pitchFamily="34" charset="0"/>
                <a:ea typeface="宋体" pitchFamily="2" charset="-122"/>
              </a:rPr>
              <a:t>/* initialize the maximum sum */</a:t>
            </a:r>
          </a:p>
          <a:p>
            <a:pPr lvl="0" eaLnBrk="1" hangingPunct="1"/>
            <a:r>
              <a:rPr lang="en-US" altLang="zh-CN" sz="1800" b="1" dirty="0">
                <a:solidFill>
                  <a:srgbClr val="008000"/>
                </a:solidFill>
                <a:latin typeface="Arial" pitchFamily="34" charset="0"/>
                <a:ea typeface="宋体" pitchFamily="2" charset="-122"/>
              </a:rPr>
              <a:t>/* 2*/</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i = 0; i &lt; N; i++ )  </a:t>
            </a:r>
            <a:r>
              <a:rPr lang="en-US" altLang="zh-CN" sz="1800" b="1" dirty="0">
                <a:solidFill>
                  <a:srgbClr val="008000"/>
                </a:solidFill>
                <a:latin typeface="Arial" pitchFamily="34" charset="0"/>
                <a:ea typeface="宋体" pitchFamily="2" charset="-122"/>
              </a:rPr>
              <a:t>/* start from A[ i ] */</a:t>
            </a:r>
          </a:p>
          <a:p>
            <a:pPr lvl="0" eaLnBrk="1" hangingPunct="1"/>
            <a:r>
              <a:rPr lang="en-US" altLang="zh-CN" sz="1800" b="1" dirty="0">
                <a:solidFill>
                  <a:srgbClr val="008000"/>
                </a:solidFill>
                <a:latin typeface="Arial" pitchFamily="34" charset="0"/>
                <a:ea typeface="宋体" pitchFamily="2" charset="-122"/>
              </a:rPr>
              <a:t>/* 3*/</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j = i; j &lt; N; j++ ) {   </a:t>
            </a:r>
            <a:r>
              <a:rPr lang="en-US" altLang="zh-CN" sz="1800" b="1" dirty="0">
                <a:solidFill>
                  <a:srgbClr val="008000"/>
                </a:solidFill>
                <a:latin typeface="Arial" pitchFamily="34" charset="0"/>
                <a:ea typeface="宋体" pitchFamily="2" charset="-122"/>
              </a:rPr>
              <a:t>/* end at A[ j ] */</a:t>
            </a:r>
          </a:p>
          <a:p>
            <a:pPr lvl="0" eaLnBrk="1" hangingPunct="1"/>
            <a:r>
              <a:rPr lang="en-US" altLang="zh-CN" sz="1800" b="1" dirty="0">
                <a:solidFill>
                  <a:srgbClr val="008000"/>
                </a:solidFill>
                <a:latin typeface="Arial" pitchFamily="34" charset="0"/>
                <a:ea typeface="宋体" pitchFamily="2" charset="-122"/>
              </a:rPr>
              <a:t>/* 4*/</a:t>
            </a:r>
            <a:r>
              <a:rPr lang="en-US" altLang="zh-CN" sz="1800" b="1" dirty="0">
                <a:latin typeface="Arial" pitchFamily="34" charset="0"/>
                <a:ea typeface="宋体" pitchFamily="2" charset="-122"/>
              </a:rPr>
              <a:t> 		ThisSum = 0; </a:t>
            </a:r>
          </a:p>
          <a:p>
            <a:pPr lvl="0" eaLnBrk="1" hangingPunct="1"/>
            <a:r>
              <a:rPr lang="en-US" altLang="zh-CN" sz="1800" b="1" dirty="0">
                <a:solidFill>
                  <a:srgbClr val="008000"/>
                </a:solidFill>
                <a:latin typeface="Arial" pitchFamily="34" charset="0"/>
                <a:ea typeface="宋体" pitchFamily="2" charset="-122"/>
              </a:rPr>
              <a:t>/* 5*/</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k = i; k &lt;= j; k++ ) </a:t>
            </a:r>
          </a:p>
          <a:p>
            <a:pPr lvl="0" eaLnBrk="1" hangingPunct="1"/>
            <a:r>
              <a:rPr lang="en-US" altLang="zh-CN" sz="1800" b="1" dirty="0">
                <a:solidFill>
                  <a:srgbClr val="008000"/>
                </a:solidFill>
                <a:latin typeface="Arial" pitchFamily="34" charset="0"/>
                <a:ea typeface="宋体" pitchFamily="2" charset="-122"/>
              </a:rPr>
              <a:t>/* 6*/</a:t>
            </a:r>
            <a:r>
              <a:rPr lang="en-US" altLang="zh-CN" sz="1800" b="1" dirty="0">
                <a:latin typeface="Arial" pitchFamily="34" charset="0"/>
                <a:ea typeface="宋体" pitchFamily="2" charset="-122"/>
              </a:rPr>
              <a:t> 		      ThisSum += A[ k ];  </a:t>
            </a:r>
            <a:r>
              <a:rPr lang="en-US" altLang="zh-CN" sz="1800" b="1" dirty="0">
                <a:solidFill>
                  <a:srgbClr val="008000"/>
                </a:solidFill>
                <a:latin typeface="Arial" pitchFamily="34" charset="0"/>
                <a:ea typeface="宋体" pitchFamily="2" charset="-122"/>
              </a:rPr>
              <a:t>/* sum from A[ i ] to A[ j ] */</a:t>
            </a:r>
          </a:p>
          <a:p>
            <a:pPr lvl="0" eaLnBrk="1" hangingPunct="1"/>
            <a:r>
              <a:rPr lang="en-US" altLang="zh-CN" sz="1800" b="1" dirty="0">
                <a:solidFill>
                  <a:srgbClr val="008000"/>
                </a:solidFill>
                <a:latin typeface="Arial" pitchFamily="34" charset="0"/>
                <a:ea typeface="宋体" pitchFamily="2" charset="-122"/>
              </a:rPr>
              <a:t>/* 7*/</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ThisSum &gt; MaxSum ) </a:t>
            </a:r>
          </a:p>
          <a:p>
            <a:pPr lvl="0" eaLnBrk="1" hangingPunct="1"/>
            <a:r>
              <a:rPr lang="en-US" altLang="zh-CN" sz="1800" b="1" dirty="0">
                <a:solidFill>
                  <a:srgbClr val="008000"/>
                </a:solidFill>
                <a:latin typeface="Arial" pitchFamily="34" charset="0"/>
                <a:ea typeface="宋体" pitchFamily="2" charset="-122"/>
              </a:rPr>
              <a:t>/* 8*/</a:t>
            </a:r>
            <a:r>
              <a:rPr lang="en-US" altLang="zh-CN" sz="1800" b="1" dirty="0">
                <a:latin typeface="Arial" pitchFamily="34" charset="0"/>
                <a:ea typeface="宋体" pitchFamily="2" charset="-122"/>
              </a:rPr>
              <a:t> 		      MaxSum = ThisSum;  </a:t>
            </a:r>
            <a:r>
              <a:rPr lang="en-US" altLang="zh-CN" sz="1800" b="1" dirty="0">
                <a:solidFill>
                  <a:srgbClr val="008000"/>
                </a:solidFill>
                <a:latin typeface="Arial" pitchFamily="34" charset="0"/>
                <a:ea typeface="宋体" pitchFamily="2" charset="-122"/>
              </a:rPr>
              <a:t>/* update max sum */</a:t>
            </a:r>
          </a:p>
          <a:p>
            <a:pPr lvl="0" eaLnBrk="1" hangingPunct="1"/>
            <a:r>
              <a:rPr lang="en-US" altLang="zh-CN" sz="1800" b="1" dirty="0">
                <a:latin typeface="Arial" pitchFamily="34" charset="0"/>
                <a:ea typeface="宋体" pitchFamily="2" charset="-122"/>
              </a:rPr>
              <a:t>	      }  </a:t>
            </a:r>
            <a:r>
              <a:rPr lang="en-US" altLang="zh-CN" sz="1800" b="1" dirty="0">
                <a:solidFill>
                  <a:srgbClr val="008000"/>
                </a:solidFill>
                <a:latin typeface="Arial" pitchFamily="34" charset="0"/>
                <a:ea typeface="宋体" pitchFamily="2" charset="-122"/>
              </a:rPr>
              <a:t>/* end for-j and for-i */</a:t>
            </a:r>
          </a:p>
          <a:p>
            <a:pPr lvl="0" eaLnBrk="1" hangingPunct="1"/>
            <a:r>
              <a:rPr lang="en-US" altLang="zh-CN" sz="1800" b="1" dirty="0">
                <a:solidFill>
                  <a:srgbClr val="008000"/>
                </a:solidFill>
                <a:latin typeface="Arial" pitchFamily="34" charset="0"/>
                <a:ea typeface="宋体" pitchFamily="2" charset="-122"/>
              </a:rPr>
              <a:t>/* 9*/</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MaxSum; </a:t>
            </a:r>
          </a:p>
          <a:p>
            <a:pPr lvl="0" eaLnBrk="1" hangingPunct="1"/>
            <a:r>
              <a:rPr lang="en-US" altLang="zh-CN" sz="1800" b="1" dirty="0">
                <a:latin typeface="Arial" pitchFamily="34" charset="0"/>
                <a:ea typeface="宋体" pitchFamily="2" charset="-122"/>
              </a:rPr>
              <a:t>} </a:t>
            </a:r>
          </a:p>
        </p:txBody>
      </p:sp>
      <p:sp>
        <p:nvSpPr>
          <p:cNvPr id="68617" name="Text Box 9"/>
          <p:cNvSpPr txBox="1"/>
          <p:nvPr/>
        </p:nvSpPr>
        <p:spPr>
          <a:xfrm>
            <a:off x="4735513" y="4251325"/>
            <a:ext cx="2667000" cy="39624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3 </a:t>
            </a:r>
            <a:r>
              <a:rPr lang="en-US" altLang="zh-CN" sz="2000" b="1" dirty="0">
                <a:latin typeface="Times New Roman" pitchFamily="18" charset="0"/>
                <a:ea typeface="宋体" pitchFamily="2" charset="-122"/>
              </a:rPr>
              <a:t>)</a:t>
            </a:r>
            <a:endParaRPr lang="en-US" altLang="zh-CN" sz="2000" b="1" i="1" dirty="0">
              <a:latin typeface="Times New Roman" pitchFamily="18" charset="0"/>
              <a:ea typeface="宋体" pitchFamily="2" charset="-122"/>
            </a:endParaRPr>
          </a:p>
        </p:txBody>
      </p:sp>
      <p:sp>
        <p:nvSpPr>
          <p:cNvPr id="68618" name="AutoShape 10"/>
          <p:cNvSpPr/>
          <p:nvPr/>
        </p:nvSpPr>
        <p:spPr>
          <a:xfrm>
            <a:off x="6107113" y="2041525"/>
            <a:ext cx="2819400" cy="1219200"/>
          </a:xfrm>
          <a:prstGeom prst="wedgeEllipseCallout">
            <a:avLst>
              <a:gd name="adj1" fmla="val -32153"/>
              <a:gd name="adj2" fmla="val 139843"/>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1800" b="1" dirty="0">
                <a:latin typeface="Times New Roman" pitchFamily="18" charset="0"/>
                <a:ea typeface="宋体" pitchFamily="2" charset="-122"/>
              </a:rPr>
              <a:t>Detailed analysis is your first homework.</a:t>
            </a:r>
          </a:p>
        </p:txBody>
      </p:sp>
      <p:sp>
        <p:nvSpPr>
          <p:cNvPr id="68619" name="Rectangle 11"/>
          <p:cNvSpPr/>
          <p:nvPr/>
        </p:nvSpPr>
        <p:spPr>
          <a:xfrm>
            <a:off x="3668713" y="212725"/>
            <a:ext cx="2895600" cy="228600"/>
          </a:xfrm>
          <a:prstGeom prst="rect">
            <a:avLst/>
          </a:prstGeom>
          <a:noFill/>
          <a:ln w="38100" cap="flat" cmpd="sng">
            <a:solidFill>
              <a:schemeClr val="hlink"/>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0" name="Rectangle 12"/>
          <p:cNvSpPr/>
          <p:nvPr/>
        </p:nvSpPr>
        <p:spPr>
          <a:xfrm>
            <a:off x="3668713" y="212725"/>
            <a:ext cx="228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1" name="Rectangle 13"/>
          <p:cNvSpPr/>
          <p:nvPr/>
        </p:nvSpPr>
        <p:spPr>
          <a:xfrm>
            <a:off x="3668713" y="212725"/>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2" name="Rectangle 14"/>
          <p:cNvSpPr/>
          <p:nvPr/>
        </p:nvSpPr>
        <p:spPr>
          <a:xfrm>
            <a:off x="3668713" y="212725"/>
            <a:ext cx="6858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3" name="Rectangle 15"/>
          <p:cNvSpPr/>
          <p:nvPr/>
        </p:nvSpPr>
        <p:spPr>
          <a:xfrm>
            <a:off x="3668713" y="212725"/>
            <a:ext cx="2895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4" name="Rectangle 16"/>
          <p:cNvSpPr/>
          <p:nvPr/>
        </p:nvSpPr>
        <p:spPr>
          <a:xfrm>
            <a:off x="3897313" y="212725"/>
            <a:ext cx="228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5" name="Rectangle 17"/>
          <p:cNvSpPr/>
          <p:nvPr/>
        </p:nvSpPr>
        <p:spPr>
          <a:xfrm>
            <a:off x="3897313" y="212725"/>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6" name="Rectangle 18"/>
          <p:cNvSpPr/>
          <p:nvPr/>
        </p:nvSpPr>
        <p:spPr>
          <a:xfrm>
            <a:off x="3897313" y="212725"/>
            <a:ext cx="26670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7" name="Rectangle 19"/>
          <p:cNvSpPr/>
          <p:nvPr/>
        </p:nvSpPr>
        <p:spPr>
          <a:xfrm>
            <a:off x="2906713" y="2117725"/>
            <a:ext cx="3124200" cy="1143000"/>
          </a:xfrm>
          <a:prstGeom prst="rect">
            <a:avLst/>
          </a:prstGeom>
          <a:solidFill>
            <a:srgbClr val="CCFFCC">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8" name="Rectangle 20"/>
          <p:cNvSpPr/>
          <p:nvPr/>
        </p:nvSpPr>
        <p:spPr>
          <a:xfrm>
            <a:off x="4125913" y="212725"/>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9" name="Rectangle 21"/>
          <p:cNvSpPr/>
          <p:nvPr/>
        </p:nvSpPr>
        <p:spPr>
          <a:xfrm>
            <a:off x="4583113" y="212725"/>
            <a:ext cx="228600" cy="228600"/>
          </a:xfrm>
          <a:prstGeom prst="rect">
            <a:avLst/>
          </a:prstGeom>
          <a:solidFill>
            <a:srgbClr val="FF6600"/>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grpSp>
        <p:nvGrpSpPr>
          <p:cNvPr id="21" name="组合 20"/>
          <p:cNvGrpSpPr/>
          <p:nvPr/>
        </p:nvGrpSpPr>
        <p:grpSpPr>
          <a:xfrm>
            <a:off x="8256588" y="3284538"/>
            <a:ext cx="2349500" cy="3568700"/>
            <a:chOff x="5651500" y="1268413"/>
            <a:chExt cx="1998663" cy="3771900"/>
          </a:xfrm>
        </p:grpSpPr>
        <p:pic>
          <p:nvPicPr>
            <p:cNvPr id="77842" name="Picture 6"/>
            <p:cNvPicPr>
              <a:picLocks noChangeAspect="1"/>
            </p:cNvPicPr>
            <p:nvPr/>
          </p:nvPicPr>
          <p:blipFill>
            <a:blip r:embed="rId3"/>
            <a:stretch>
              <a:fillRect/>
            </a:stretch>
          </p:blipFill>
          <p:spPr>
            <a:xfrm>
              <a:off x="5651500" y="1268413"/>
              <a:ext cx="1971675" cy="1476375"/>
            </a:xfrm>
            <a:prstGeom prst="rect">
              <a:avLst/>
            </a:prstGeom>
            <a:noFill/>
            <a:ln w="9525">
              <a:noFill/>
              <a:miter/>
            </a:ln>
          </p:spPr>
        </p:pic>
        <p:pic>
          <p:nvPicPr>
            <p:cNvPr id="77843" name="Picture 7"/>
            <p:cNvPicPr>
              <a:picLocks noChangeAspect="1"/>
            </p:cNvPicPr>
            <p:nvPr/>
          </p:nvPicPr>
          <p:blipFill>
            <a:blip r:embed="rId4"/>
            <a:stretch>
              <a:fillRect/>
            </a:stretch>
          </p:blipFill>
          <p:spPr>
            <a:xfrm>
              <a:off x="6084888" y="2852738"/>
              <a:ext cx="1543050" cy="1171575"/>
            </a:xfrm>
            <a:prstGeom prst="rect">
              <a:avLst/>
            </a:prstGeom>
            <a:noFill/>
            <a:ln w="9525">
              <a:noFill/>
              <a:miter/>
            </a:ln>
          </p:spPr>
        </p:pic>
        <p:pic>
          <p:nvPicPr>
            <p:cNvPr id="77844" name="Picture 8"/>
            <p:cNvPicPr>
              <a:picLocks noChangeAspect="1"/>
            </p:cNvPicPr>
            <p:nvPr/>
          </p:nvPicPr>
          <p:blipFill>
            <a:blip r:embed="rId5"/>
            <a:stretch>
              <a:fillRect/>
            </a:stretch>
          </p:blipFill>
          <p:spPr>
            <a:xfrm>
              <a:off x="6516688" y="4221163"/>
              <a:ext cx="1133475" cy="819150"/>
            </a:xfrm>
            <a:prstGeom prst="rect">
              <a:avLst/>
            </a:prstGeom>
            <a:noFill/>
            <a:ln w="9525">
              <a:noFill/>
              <a:miter/>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 calcmode="lin" valueType="num">
                                      <p:cBhvr>
                                        <p:cTn id="7" dur="500" fill="hold"/>
                                        <p:tgtEl>
                                          <p:spTgt spid="68615"/>
                                        </p:tgtEl>
                                        <p:attrNameLst>
                                          <p:attrName>ppt_x</p:attrName>
                                        </p:attrNameLst>
                                      </p:cBhvr>
                                      <p:tavLst>
                                        <p:tav tm="0">
                                          <p:val>
                                            <p:strVal val="#ppt_x"/>
                                          </p:val>
                                        </p:tav>
                                        <p:tav tm="100000">
                                          <p:val>
                                            <p:strVal val="#ppt_x"/>
                                          </p:val>
                                        </p:tav>
                                      </p:tavLst>
                                    </p:anim>
                                    <p:anim calcmode="lin" valueType="num">
                                      <p:cBhvr>
                                        <p:cTn id="8" dur="500" fill="hold"/>
                                        <p:tgtEl>
                                          <p:spTgt spid="68615"/>
                                        </p:tgtEl>
                                        <p:attrNameLst>
                                          <p:attrName>ppt_y</p:attrName>
                                        </p:attrNameLst>
                                      </p:cBhvr>
                                      <p:tavLst>
                                        <p:tav tm="0">
                                          <p:val>
                                            <p:strVal val="#ppt_y-#ppt_h/2"/>
                                          </p:val>
                                        </p:tav>
                                        <p:tav tm="100000">
                                          <p:val>
                                            <p:strVal val="#ppt_y"/>
                                          </p:val>
                                        </p:tav>
                                      </p:tavLst>
                                    </p:anim>
                                    <p:anim calcmode="lin" valueType="num">
                                      <p:cBhvr>
                                        <p:cTn id="9" dur="500" fill="hold"/>
                                        <p:tgtEl>
                                          <p:spTgt spid="68615"/>
                                        </p:tgtEl>
                                        <p:attrNameLst>
                                          <p:attrName>ppt_w</p:attrName>
                                        </p:attrNameLst>
                                      </p:cBhvr>
                                      <p:tavLst>
                                        <p:tav tm="0">
                                          <p:val>
                                            <p:strVal val="#ppt_w"/>
                                          </p:val>
                                        </p:tav>
                                        <p:tav tm="100000">
                                          <p:val>
                                            <p:strVal val="#ppt_w"/>
                                          </p:val>
                                        </p:tav>
                                      </p:tavLst>
                                    </p:anim>
                                    <p:anim calcmode="lin" valueType="num">
                                      <p:cBhvr>
                                        <p:cTn id="10" dur="500" fill="hold"/>
                                        <p:tgtEl>
                                          <p:spTgt spid="68615"/>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68616"/>
                                        </p:tgtEl>
                                        <p:attrNameLst>
                                          <p:attrName>style.visibility</p:attrName>
                                        </p:attrNameLst>
                                      </p:cBhvr>
                                      <p:to>
                                        <p:strVal val="visible"/>
                                      </p:to>
                                    </p:set>
                                    <p:animEffect transition="in" filter="strips(downRight)">
                                      <p:cBhvr>
                                        <p:cTn id="14" dur="500"/>
                                        <p:tgtEl>
                                          <p:spTgt spid="68616"/>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8617"/>
                                        </p:tgtEl>
                                        <p:attrNameLst>
                                          <p:attrName>style.visibility</p:attrName>
                                        </p:attrNameLst>
                                      </p:cBhvr>
                                      <p:to>
                                        <p:strVal val="visible"/>
                                      </p:to>
                                    </p:set>
                                    <p:animEffect transition="in" filter="box(in)">
                                      <p:cBhvr>
                                        <p:cTn id="19" dur="500"/>
                                        <p:tgtEl>
                                          <p:spTgt spid="68617"/>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grpId="0" nodeType="clickEffect">
                                  <p:stCondLst>
                                    <p:cond delay="0"/>
                                  </p:stCondLst>
                                  <p:childTnLst>
                                    <p:set>
                                      <p:cBhvr>
                                        <p:cTn id="23" dur="1" fill="hold">
                                          <p:stCondLst>
                                            <p:cond delay="0"/>
                                          </p:stCondLst>
                                        </p:cTn>
                                        <p:tgtEl>
                                          <p:spTgt spid="68618"/>
                                        </p:tgtEl>
                                        <p:attrNameLst>
                                          <p:attrName>style.visibility</p:attrName>
                                        </p:attrNameLst>
                                      </p:cBhvr>
                                      <p:to>
                                        <p:strVal val="visible"/>
                                      </p:to>
                                    </p:set>
                                    <p:animEffect transition="in" filter="strips(upRight)">
                                      <p:cBhvr>
                                        <p:cTn id="24" dur="500"/>
                                        <p:tgtEl>
                                          <p:spTgt spid="68618"/>
                                        </p:tgtEl>
                                      </p:cBhvr>
                                    </p:animEffect>
                                  </p:childTnLst>
                                  <p:subTnLst>
                                    <p:set>
                                      <p:cBhvr override="childStyle">
                                        <p:cTn dur="1" fill="hold" display="0" masterRel="nextClick" afterEffect="1"/>
                                        <p:tgtEl>
                                          <p:spTgt spid="68618"/>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8619"/>
                                        </p:tgtEl>
                                        <p:attrNameLst>
                                          <p:attrName>style.visibility</p:attrName>
                                        </p:attrNameLst>
                                      </p:cBhvr>
                                      <p:to>
                                        <p:strVal val="visible"/>
                                      </p:to>
                                    </p:set>
                                    <p:animEffect transition="in" filter="wipe(left)">
                                      <p:cBhvr>
                                        <p:cTn id="29" dur="500"/>
                                        <p:tgtEl>
                                          <p:spTgt spid="686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8620"/>
                                        </p:tgtEl>
                                        <p:attrNameLst>
                                          <p:attrName>style.visibility</p:attrName>
                                        </p:attrNameLst>
                                      </p:cBhvr>
                                      <p:to>
                                        <p:strVal val="visible"/>
                                      </p:to>
                                    </p:set>
                                    <p:animEffect transition="in" filter="wipe(left)">
                                      <p:cBhvr>
                                        <p:cTn id="34" dur="500"/>
                                        <p:tgtEl>
                                          <p:spTgt spid="68620"/>
                                        </p:tgtEl>
                                      </p:cBhvr>
                                    </p:animEffect>
                                  </p:childTnLst>
                                  <p:subTnLst>
                                    <p:set>
                                      <p:cBhvr override="childStyle">
                                        <p:cTn dur="1" fill="hold" display="0" masterRel="nextClick" afterEffect="1"/>
                                        <p:tgtEl>
                                          <p:spTgt spid="68620"/>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8621"/>
                                        </p:tgtEl>
                                        <p:attrNameLst>
                                          <p:attrName>style.visibility</p:attrName>
                                        </p:attrNameLst>
                                      </p:cBhvr>
                                      <p:to>
                                        <p:strVal val="visible"/>
                                      </p:to>
                                    </p:set>
                                    <p:animEffect transition="in" filter="wipe(left)">
                                      <p:cBhvr>
                                        <p:cTn id="39" dur="500"/>
                                        <p:tgtEl>
                                          <p:spTgt spid="68621"/>
                                        </p:tgtEl>
                                      </p:cBhvr>
                                    </p:animEffect>
                                  </p:childTnLst>
                                  <p:subTnLst>
                                    <p:set>
                                      <p:cBhvr override="childStyle">
                                        <p:cTn dur="1" fill="hold" display="0" masterRel="nextClick" afterEffect="1"/>
                                        <p:tgtEl>
                                          <p:spTgt spid="68621"/>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8622"/>
                                        </p:tgtEl>
                                        <p:attrNameLst>
                                          <p:attrName>style.visibility</p:attrName>
                                        </p:attrNameLst>
                                      </p:cBhvr>
                                      <p:to>
                                        <p:strVal val="visible"/>
                                      </p:to>
                                    </p:set>
                                    <p:animEffect transition="in" filter="wipe(left)">
                                      <p:cBhvr>
                                        <p:cTn id="44" dur="500"/>
                                        <p:tgtEl>
                                          <p:spTgt spid="68622"/>
                                        </p:tgtEl>
                                      </p:cBhvr>
                                    </p:animEffect>
                                  </p:childTnLst>
                                  <p:subTnLst>
                                    <p:set>
                                      <p:cBhvr override="childStyle">
                                        <p:cTn dur="1" fill="hold" display="0" masterRel="nextClick" afterEffect="1"/>
                                        <p:tgtEl>
                                          <p:spTgt spid="68622"/>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8623"/>
                                        </p:tgtEl>
                                        <p:attrNameLst>
                                          <p:attrName>style.visibility</p:attrName>
                                        </p:attrNameLst>
                                      </p:cBhvr>
                                      <p:to>
                                        <p:strVal val="visible"/>
                                      </p:to>
                                    </p:set>
                                    <p:animEffect transition="in" filter="wipe(left)">
                                      <p:cBhvr>
                                        <p:cTn id="49" dur="500"/>
                                        <p:tgtEl>
                                          <p:spTgt spid="68623"/>
                                        </p:tgtEl>
                                      </p:cBhvr>
                                    </p:animEffect>
                                  </p:childTnLst>
                                  <p:subTnLst>
                                    <p:set>
                                      <p:cBhvr override="childStyle">
                                        <p:cTn dur="1" fill="hold" display="0" masterRel="nextClick" afterEffect="1"/>
                                        <p:tgtEl>
                                          <p:spTgt spid="68623"/>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8624"/>
                                        </p:tgtEl>
                                        <p:attrNameLst>
                                          <p:attrName>style.visibility</p:attrName>
                                        </p:attrNameLst>
                                      </p:cBhvr>
                                      <p:to>
                                        <p:strVal val="visible"/>
                                      </p:to>
                                    </p:set>
                                    <p:animEffect transition="in" filter="wipe(left)">
                                      <p:cBhvr>
                                        <p:cTn id="54" dur="500"/>
                                        <p:tgtEl>
                                          <p:spTgt spid="68624"/>
                                        </p:tgtEl>
                                      </p:cBhvr>
                                    </p:animEffect>
                                  </p:childTnLst>
                                  <p:subTnLst>
                                    <p:set>
                                      <p:cBhvr override="childStyle">
                                        <p:cTn dur="1" fill="hold" display="0" masterRel="nextClick" afterEffect="1"/>
                                        <p:tgtEl>
                                          <p:spTgt spid="68624"/>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8625"/>
                                        </p:tgtEl>
                                        <p:attrNameLst>
                                          <p:attrName>style.visibility</p:attrName>
                                        </p:attrNameLst>
                                      </p:cBhvr>
                                      <p:to>
                                        <p:strVal val="visible"/>
                                      </p:to>
                                    </p:set>
                                    <p:animEffect transition="in" filter="wipe(left)">
                                      <p:cBhvr>
                                        <p:cTn id="59" dur="500"/>
                                        <p:tgtEl>
                                          <p:spTgt spid="68625"/>
                                        </p:tgtEl>
                                      </p:cBhvr>
                                    </p:animEffect>
                                  </p:childTnLst>
                                  <p:subTnLst>
                                    <p:set>
                                      <p:cBhvr override="childStyle">
                                        <p:cTn dur="1" fill="hold" display="0" masterRel="nextClick" afterEffect="1"/>
                                        <p:tgtEl>
                                          <p:spTgt spid="68625"/>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8626"/>
                                        </p:tgtEl>
                                        <p:attrNameLst>
                                          <p:attrName>style.visibility</p:attrName>
                                        </p:attrNameLst>
                                      </p:cBhvr>
                                      <p:to>
                                        <p:strVal val="visible"/>
                                      </p:to>
                                    </p:set>
                                    <p:animEffect transition="in" filter="wipe(left)">
                                      <p:cBhvr>
                                        <p:cTn id="64" dur="500"/>
                                        <p:tgtEl>
                                          <p:spTgt spid="68626"/>
                                        </p:tgtEl>
                                      </p:cBhvr>
                                    </p:animEffect>
                                  </p:childTnLst>
                                  <p:subTnLst>
                                    <p:set>
                                      <p:cBhvr override="childStyle">
                                        <p:cTn dur="1" fill="hold" display="0" masterRel="nextClick" afterEffect="1"/>
                                        <p:tgtEl>
                                          <p:spTgt spid="68626"/>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8627"/>
                                        </p:tgtEl>
                                        <p:attrNameLst>
                                          <p:attrName>style.visibility</p:attrName>
                                        </p:attrNameLst>
                                      </p:cBhvr>
                                      <p:to>
                                        <p:strVal val="visible"/>
                                      </p:to>
                                    </p:set>
                                    <p:animEffect transition="in" filter="wipe(up)">
                                      <p:cBhvr>
                                        <p:cTn id="69" dur="500"/>
                                        <p:tgtEl>
                                          <p:spTgt spid="6862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68628"/>
                                        </p:tgtEl>
                                        <p:attrNameLst>
                                          <p:attrName>style.visibility</p:attrName>
                                        </p:attrNameLst>
                                      </p:cBhvr>
                                      <p:to>
                                        <p:strVal val="visible"/>
                                      </p:to>
                                    </p:set>
                                    <p:animEffect transition="in" filter="wipe(left)">
                                      <p:cBhvr>
                                        <p:cTn id="74" dur="500"/>
                                        <p:tgtEl>
                                          <p:spTgt spid="6862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8629"/>
                                        </p:tgtEl>
                                        <p:attrNameLst>
                                          <p:attrName>style.visibility</p:attrName>
                                        </p:attrNameLst>
                                      </p:cBhvr>
                                      <p:to>
                                        <p:strVal val="visible"/>
                                      </p:to>
                                    </p:set>
                                    <p:animEffect transition="in" filter="wipe(left)">
                                      <p:cBhvr>
                                        <p:cTn id="79" dur="500"/>
                                        <p:tgtEl>
                                          <p:spTgt spid="68629"/>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bldLvl="0" animBg="1"/>
      <p:bldP spid="68616" grpId="0" bldLvl="0" animBg="1"/>
      <p:bldP spid="68617" grpId="0"/>
      <p:bldP spid="68618" grpId="0" bldLvl="0" animBg="1"/>
      <p:bldP spid="68619" grpId="0" bldLvl="0" animBg="1"/>
      <p:bldP spid="68620" grpId="0" bldLvl="0" animBg="1"/>
      <p:bldP spid="68621" grpId="0" bldLvl="0" animBg="1"/>
      <p:bldP spid="68622" grpId="0" bldLvl="0" animBg="1"/>
      <p:bldP spid="68623" grpId="0" bldLvl="0" animBg="1"/>
      <p:bldP spid="68624" grpId="0" bldLvl="0" animBg="1"/>
      <p:bldP spid="68625" grpId="0" bldLvl="0" animBg="1"/>
      <p:bldP spid="68626" grpId="0" bldLvl="0" animBg="1"/>
      <p:bldP spid="68627" grpId="0" bldLvl="0" animBg="1"/>
      <p:bldP spid="68628" grpId="0" bldLvl="0" animBg="1"/>
      <p:bldP spid="68629"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2" descr="棕色大理石"/>
          <p:cNvSpPr/>
          <p:nvPr/>
        </p:nvSpPr>
        <p:spPr>
          <a:xfrm>
            <a:off x="2133600" y="609600"/>
            <a:ext cx="1752600" cy="533400"/>
          </a:xfrm>
          <a:prstGeom prst="bevel">
            <a:avLst>
              <a:gd name="adj" fmla="val 12500"/>
            </a:avLst>
          </a:prstGeom>
          <a:blipFill rotWithShape="0">
            <a:blip r:embed="rId2"/>
          </a:blipFill>
          <a:ln w="9525">
            <a:noFill/>
            <a:miter/>
          </a:ln>
        </p:spPr>
        <p:txBody>
          <a:bodyPr wrap="none" anchor="ctr"/>
          <a:lstStyle/>
          <a:p>
            <a:pPr lvl="0" algn="ctr" eaLnBrk="1" hangingPunct="1"/>
            <a:r>
              <a:rPr lang="en-US" altLang="zh-CN" sz="2000" b="1" dirty="0">
                <a:solidFill>
                  <a:schemeClr val="bg1"/>
                </a:solidFill>
                <a:latin typeface="Arial" pitchFamily="34" charset="0"/>
                <a:ea typeface="宋体" pitchFamily="2" charset="-122"/>
              </a:rPr>
              <a:t>Algorithm 2</a:t>
            </a:r>
          </a:p>
        </p:txBody>
      </p:sp>
      <p:sp>
        <p:nvSpPr>
          <p:cNvPr id="78851" name="Text Box 3"/>
          <p:cNvSpPr txBox="1"/>
          <p:nvPr/>
        </p:nvSpPr>
        <p:spPr>
          <a:xfrm>
            <a:off x="7162800" y="0"/>
            <a:ext cx="34988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§3  </a:t>
            </a:r>
            <a:r>
              <a:rPr lang="en-US" altLang="zh-CN" sz="1800" b="1" dirty="0">
                <a:latin typeface="Times New Roman" pitchFamily="18" charset="0"/>
                <a:ea typeface="宋体" pitchFamily="2" charset="-122"/>
              </a:rPr>
              <a:t>Compare the Algorithms</a:t>
            </a:r>
          </a:p>
        </p:txBody>
      </p:sp>
      <p:sp>
        <p:nvSpPr>
          <p:cNvPr id="69636" name="AutoShape 4"/>
          <p:cNvSpPr/>
          <p:nvPr/>
        </p:nvSpPr>
        <p:spPr>
          <a:xfrm>
            <a:off x="2133600" y="1371600"/>
            <a:ext cx="7620000" cy="4343400"/>
          </a:xfrm>
          <a:prstGeom prst="foldedCorner">
            <a:avLst>
              <a:gd name="adj" fmla="val 5833"/>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bIns="0" anchor="ctr"/>
          <a:lstStyle/>
          <a:p>
            <a:pPr lvl="0" eaLnBrk="1" hangingPunct="1"/>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MaxSubsequenceSum ( </a:t>
            </a:r>
            <a:r>
              <a:rPr lang="en-US" altLang="zh-CN" sz="1800" b="1" dirty="0">
                <a:solidFill>
                  <a:schemeClr val="hlink"/>
                </a:solidFill>
                <a:latin typeface="Arial" pitchFamily="34" charset="0"/>
                <a:ea typeface="宋体" pitchFamily="2" charset="-122"/>
              </a:rPr>
              <a:t>const int</a:t>
            </a:r>
            <a:r>
              <a:rPr lang="en-US" altLang="zh-CN" sz="1800" b="1" dirty="0">
                <a:latin typeface="Arial" pitchFamily="34" charset="0"/>
                <a:ea typeface="宋体" pitchFamily="2" charset="-122"/>
              </a:rPr>
              <a:t> A[ ],  </a:t>
            </a:r>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N ) </a:t>
            </a:r>
          </a:p>
          <a:p>
            <a:pPr lvl="0" eaLnBrk="1" hangingPunct="1"/>
            <a:r>
              <a:rPr lang="en-US" altLang="zh-CN" sz="1800" b="1" dirty="0">
                <a:latin typeface="Arial" pitchFamily="34" charset="0"/>
                <a:ea typeface="宋体" pitchFamily="2" charset="-122"/>
              </a:rPr>
              <a:t>{ </a:t>
            </a:r>
          </a:p>
          <a:p>
            <a:pPr lvl="0" eaLnBrk="1" hangingPunct="1"/>
            <a:r>
              <a:rPr lang="en-US" altLang="zh-CN" sz="1800" b="1" dirty="0">
                <a:solidFill>
                  <a:schemeClr val="hlink"/>
                </a:solidFill>
                <a:latin typeface="Arial" pitchFamily="34" charset="0"/>
                <a:ea typeface="宋体" pitchFamily="2" charset="-122"/>
              </a:rPr>
              <a:t>	int</a:t>
            </a:r>
            <a:r>
              <a:rPr lang="en-US" altLang="zh-CN" sz="1800" b="1" dirty="0">
                <a:latin typeface="Arial" pitchFamily="34" charset="0"/>
                <a:ea typeface="宋体" pitchFamily="2" charset="-122"/>
              </a:rPr>
              <a:t>  ThisSum,  MaxSum,  i,  j; </a:t>
            </a:r>
          </a:p>
          <a:p>
            <a:pPr lvl="0" eaLnBrk="1" hangingPunct="1"/>
            <a:r>
              <a:rPr lang="en-US" altLang="zh-CN" sz="1800" b="1" dirty="0">
                <a:solidFill>
                  <a:srgbClr val="008000"/>
                </a:solidFill>
                <a:latin typeface="Arial" pitchFamily="34" charset="0"/>
                <a:ea typeface="宋体" pitchFamily="2" charset="-122"/>
              </a:rPr>
              <a:t>/* 1*/</a:t>
            </a:r>
            <a:r>
              <a:rPr lang="en-US" altLang="zh-CN" sz="1800" b="1" dirty="0">
                <a:latin typeface="Arial" pitchFamily="34" charset="0"/>
                <a:ea typeface="宋体" pitchFamily="2" charset="-122"/>
              </a:rPr>
              <a:t> 	MaxSum = 0;   </a:t>
            </a:r>
            <a:r>
              <a:rPr lang="en-US" altLang="zh-CN" sz="1800" b="1" dirty="0">
                <a:solidFill>
                  <a:srgbClr val="008000"/>
                </a:solidFill>
                <a:latin typeface="Arial" pitchFamily="34" charset="0"/>
                <a:ea typeface="宋体" pitchFamily="2" charset="-122"/>
              </a:rPr>
              <a:t>/* initialize the maximum sum */</a:t>
            </a:r>
          </a:p>
          <a:p>
            <a:pPr lvl="0" eaLnBrk="1" hangingPunct="1"/>
            <a:r>
              <a:rPr lang="en-US" altLang="zh-CN" sz="1800" b="1" dirty="0">
                <a:solidFill>
                  <a:srgbClr val="008000"/>
                </a:solidFill>
                <a:latin typeface="Arial" pitchFamily="34" charset="0"/>
                <a:ea typeface="宋体" pitchFamily="2" charset="-122"/>
              </a:rPr>
              <a:t>/* 2*/</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i = 0; i &lt; N; i++ )  {   </a:t>
            </a:r>
            <a:r>
              <a:rPr lang="en-US" altLang="zh-CN" sz="1800" b="1" dirty="0">
                <a:solidFill>
                  <a:srgbClr val="008000"/>
                </a:solidFill>
                <a:latin typeface="Arial" pitchFamily="34" charset="0"/>
                <a:ea typeface="宋体" pitchFamily="2" charset="-122"/>
              </a:rPr>
              <a:t>/* start from A[ i ] */</a:t>
            </a:r>
          </a:p>
          <a:p>
            <a:pPr lvl="0" eaLnBrk="1" hangingPunct="1"/>
            <a:r>
              <a:rPr lang="en-US" altLang="zh-CN" sz="1800" b="1" dirty="0">
                <a:solidFill>
                  <a:srgbClr val="008000"/>
                </a:solidFill>
                <a:latin typeface="Arial" pitchFamily="34" charset="0"/>
                <a:ea typeface="宋体" pitchFamily="2" charset="-122"/>
              </a:rPr>
              <a:t>/* 3*/</a:t>
            </a:r>
            <a:r>
              <a:rPr lang="en-US" altLang="zh-CN" sz="1800" b="1" dirty="0">
                <a:latin typeface="Arial" pitchFamily="34" charset="0"/>
                <a:ea typeface="宋体" pitchFamily="2" charset="-122"/>
              </a:rPr>
              <a:t> 	      ThisSum = 0; </a:t>
            </a:r>
          </a:p>
          <a:p>
            <a:pPr lvl="0" eaLnBrk="1" hangingPunct="1"/>
            <a:r>
              <a:rPr lang="en-US" altLang="zh-CN" sz="1800" b="1" dirty="0">
                <a:solidFill>
                  <a:srgbClr val="008000"/>
                </a:solidFill>
                <a:latin typeface="Arial" pitchFamily="34" charset="0"/>
                <a:ea typeface="宋体" pitchFamily="2" charset="-122"/>
              </a:rPr>
              <a:t>/* 4*/</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	      for</a:t>
            </a:r>
            <a:r>
              <a:rPr lang="en-US" altLang="zh-CN" sz="1800" b="1" dirty="0">
                <a:latin typeface="Arial" pitchFamily="34" charset="0"/>
                <a:ea typeface="宋体" pitchFamily="2" charset="-122"/>
              </a:rPr>
              <a:t>( j = i; j &lt; N; j++ ) {   </a:t>
            </a:r>
            <a:r>
              <a:rPr lang="en-US" altLang="zh-CN" sz="1800" b="1" dirty="0">
                <a:solidFill>
                  <a:srgbClr val="008000"/>
                </a:solidFill>
                <a:latin typeface="Arial" pitchFamily="34" charset="0"/>
                <a:ea typeface="宋体" pitchFamily="2" charset="-122"/>
              </a:rPr>
              <a:t>/* end at A[ j ] */</a:t>
            </a:r>
          </a:p>
          <a:p>
            <a:pPr lvl="0" eaLnBrk="1" hangingPunct="1"/>
            <a:r>
              <a:rPr lang="en-US" altLang="zh-CN" sz="1800" b="1" dirty="0">
                <a:solidFill>
                  <a:srgbClr val="008000"/>
                </a:solidFill>
                <a:latin typeface="Arial" pitchFamily="34" charset="0"/>
                <a:ea typeface="宋体" pitchFamily="2" charset="-122"/>
              </a:rPr>
              <a:t>/* 5*/</a:t>
            </a:r>
            <a:r>
              <a:rPr lang="en-US" altLang="zh-CN" sz="1800" b="1" dirty="0">
                <a:latin typeface="Arial" pitchFamily="34" charset="0"/>
                <a:ea typeface="宋体" pitchFamily="2" charset="-122"/>
              </a:rPr>
              <a:t> 		ThisSum += A[ j ];  </a:t>
            </a:r>
            <a:r>
              <a:rPr lang="en-US" altLang="zh-CN" sz="1800" b="1" dirty="0">
                <a:solidFill>
                  <a:srgbClr val="008000"/>
                </a:solidFill>
                <a:latin typeface="Arial" pitchFamily="34" charset="0"/>
                <a:ea typeface="宋体" pitchFamily="2" charset="-122"/>
              </a:rPr>
              <a:t>/* sum from A[ i ] to A[ j ] */</a:t>
            </a:r>
          </a:p>
          <a:p>
            <a:pPr lvl="0" eaLnBrk="1" hangingPunct="1"/>
            <a:r>
              <a:rPr lang="en-US" altLang="zh-CN" sz="1800" b="1" dirty="0">
                <a:solidFill>
                  <a:srgbClr val="008000"/>
                </a:solidFill>
                <a:latin typeface="Arial" pitchFamily="34" charset="0"/>
                <a:ea typeface="宋体" pitchFamily="2" charset="-122"/>
              </a:rPr>
              <a:t>/* 6*/</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ThisSum &gt; MaxSum ) </a:t>
            </a:r>
          </a:p>
          <a:p>
            <a:pPr lvl="0" eaLnBrk="1" hangingPunct="1"/>
            <a:r>
              <a:rPr lang="en-US" altLang="zh-CN" sz="1800" b="1" dirty="0">
                <a:solidFill>
                  <a:srgbClr val="008000"/>
                </a:solidFill>
                <a:latin typeface="Arial" pitchFamily="34" charset="0"/>
                <a:ea typeface="宋体" pitchFamily="2" charset="-122"/>
              </a:rPr>
              <a:t>/* 7*/</a:t>
            </a:r>
            <a:r>
              <a:rPr lang="en-US" altLang="zh-CN" sz="1800" b="1" dirty="0">
                <a:latin typeface="Arial" pitchFamily="34" charset="0"/>
                <a:ea typeface="宋体" pitchFamily="2" charset="-122"/>
              </a:rPr>
              <a:t> 		      MaxSum = ThisSum;  </a:t>
            </a:r>
            <a:r>
              <a:rPr lang="en-US" altLang="zh-CN" sz="1800" b="1" dirty="0">
                <a:solidFill>
                  <a:srgbClr val="008000"/>
                </a:solidFill>
                <a:latin typeface="Arial" pitchFamily="34" charset="0"/>
                <a:ea typeface="宋体" pitchFamily="2" charset="-122"/>
              </a:rPr>
              <a:t>/* update max sum */</a:t>
            </a:r>
          </a:p>
          <a:p>
            <a:pPr lvl="0" eaLnBrk="1" hangingPunct="1"/>
            <a:r>
              <a:rPr lang="en-US" altLang="zh-CN" sz="1800" b="1" dirty="0">
                <a:solidFill>
                  <a:srgbClr val="008000"/>
                </a:solidFill>
                <a:latin typeface="Arial" pitchFamily="34" charset="0"/>
                <a:ea typeface="宋体" pitchFamily="2" charset="-122"/>
              </a:rPr>
              <a:t>	      </a:t>
            </a:r>
            <a:r>
              <a:rPr lang="en-US" altLang="zh-CN" sz="1800" b="1" dirty="0">
                <a:latin typeface="Arial" pitchFamily="34" charset="0"/>
                <a:ea typeface="宋体" pitchFamily="2" charset="-122"/>
              </a:rPr>
              <a:t>}</a:t>
            </a:r>
            <a:r>
              <a:rPr lang="en-US" altLang="zh-CN" sz="1800" b="1" dirty="0">
                <a:solidFill>
                  <a:srgbClr val="008000"/>
                </a:solidFill>
                <a:latin typeface="Arial" pitchFamily="34" charset="0"/>
                <a:ea typeface="宋体" pitchFamily="2" charset="-122"/>
              </a:rPr>
              <a:t>  /* end for-j */</a:t>
            </a:r>
          </a:p>
          <a:p>
            <a:pPr lvl="0" eaLnBrk="1" hangingPunct="1"/>
            <a:r>
              <a:rPr lang="en-US" altLang="zh-CN" sz="1800" b="1" dirty="0">
                <a:latin typeface="Arial" pitchFamily="34" charset="0"/>
                <a:ea typeface="宋体" pitchFamily="2" charset="-122"/>
              </a:rPr>
              <a:t>	}  </a:t>
            </a:r>
            <a:r>
              <a:rPr lang="en-US" altLang="zh-CN" sz="1800" b="1" dirty="0">
                <a:solidFill>
                  <a:srgbClr val="008000"/>
                </a:solidFill>
                <a:latin typeface="Arial" pitchFamily="34" charset="0"/>
                <a:ea typeface="宋体" pitchFamily="2" charset="-122"/>
              </a:rPr>
              <a:t>/* end for-i */</a:t>
            </a:r>
          </a:p>
          <a:p>
            <a:pPr lvl="0" eaLnBrk="1" hangingPunct="1"/>
            <a:r>
              <a:rPr lang="en-US" altLang="zh-CN" sz="1800" b="1" dirty="0">
                <a:solidFill>
                  <a:srgbClr val="008000"/>
                </a:solidFill>
                <a:latin typeface="Arial" pitchFamily="34" charset="0"/>
                <a:ea typeface="宋体" pitchFamily="2" charset="-122"/>
              </a:rPr>
              <a:t>/* 8*/</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MaxSum; </a:t>
            </a:r>
          </a:p>
          <a:p>
            <a:pPr lvl="0" eaLnBrk="1" hangingPunct="1"/>
            <a:r>
              <a:rPr lang="en-US" altLang="zh-CN" sz="1800" b="1" dirty="0">
                <a:latin typeface="Arial" pitchFamily="34" charset="0"/>
                <a:ea typeface="宋体" pitchFamily="2" charset="-122"/>
              </a:rPr>
              <a:t>} </a:t>
            </a:r>
          </a:p>
        </p:txBody>
      </p:sp>
      <p:sp>
        <p:nvSpPr>
          <p:cNvPr id="69637" name="Text Box 5"/>
          <p:cNvSpPr txBox="1"/>
          <p:nvPr/>
        </p:nvSpPr>
        <p:spPr>
          <a:xfrm>
            <a:off x="4953000" y="5791200"/>
            <a:ext cx="2667000" cy="39624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2 </a:t>
            </a:r>
            <a:r>
              <a:rPr lang="en-US" altLang="zh-CN" sz="2000" b="1" dirty="0">
                <a:latin typeface="Times New Roman" pitchFamily="18" charset="0"/>
                <a:ea typeface="宋体" pitchFamily="2" charset="-122"/>
              </a:rPr>
              <a:t>)</a:t>
            </a:r>
            <a:endParaRPr lang="en-US" altLang="zh-CN" sz="2000" b="1" i="1" dirty="0">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p:cTn id="7" dur="500" fill="hold"/>
                                        <p:tgtEl>
                                          <p:spTgt spid="69634"/>
                                        </p:tgtEl>
                                        <p:attrNameLst>
                                          <p:attrName>ppt_x</p:attrName>
                                        </p:attrNameLst>
                                      </p:cBhvr>
                                      <p:tavLst>
                                        <p:tav tm="0">
                                          <p:val>
                                            <p:strVal val="#ppt_x"/>
                                          </p:val>
                                        </p:tav>
                                        <p:tav tm="100000">
                                          <p:val>
                                            <p:strVal val="#ppt_x"/>
                                          </p:val>
                                        </p:tav>
                                      </p:tavLst>
                                    </p:anim>
                                    <p:anim calcmode="lin" valueType="num">
                                      <p:cBhvr>
                                        <p:cTn id="8" dur="500" fill="hold"/>
                                        <p:tgtEl>
                                          <p:spTgt spid="69634"/>
                                        </p:tgtEl>
                                        <p:attrNameLst>
                                          <p:attrName>ppt_y</p:attrName>
                                        </p:attrNameLst>
                                      </p:cBhvr>
                                      <p:tavLst>
                                        <p:tav tm="0">
                                          <p:val>
                                            <p:strVal val="#ppt_y-#ppt_h/2"/>
                                          </p:val>
                                        </p:tav>
                                        <p:tav tm="100000">
                                          <p:val>
                                            <p:strVal val="#ppt_y"/>
                                          </p:val>
                                        </p:tav>
                                      </p:tavLst>
                                    </p:anim>
                                    <p:anim calcmode="lin" valueType="num">
                                      <p:cBhvr>
                                        <p:cTn id="9" dur="500" fill="hold"/>
                                        <p:tgtEl>
                                          <p:spTgt spid="69634"/>
                                        </p:tgtEl>
                                        <p:attrNameLst>
                                          <p:attrName>ppt_w</p:attrName>
                                        </p:attrNameLst>
                                      </p:cBhvr>
                                      <p:tavLst>
                                        <p:tav tm="0">
                                          <p:val>
                                            <p:strVal val="#ppt_w"/>
                                          </p:val>
                                        </p:tav>
                                        <p:tav tm="100000">
                                          <p:val>
                                            <p:strVal val="#ppt_w"/>
                                          </p:val>
                                        </p:tav>
                                      </p:tavLst>
                                    </p:anim>
                                    <p:anim calcmode="lin" valueType="num">
                                      <p:cBhvr>
                                        <p:cTn id="10" dur="500" fill="hold"/>
                                        <p:tgtEl>
                                          <p:spTgt spid="69634"/>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69636"/>
                                        </p:tgtEl>
                                        <p:attrNameLst>
                                          <p:attrName>style.visibility</p:attrName>
                                        </p:attrNameLst>
                                      </p:cBhvr>
                                      <p:to>
                                        <p:strVal val="visible"/>
                                      </p:to>
                                    </p:set>
                                    <p:animEffect transition="in" filter="strips(downRight)">
                                      <p:cBhvr>
                                        <p:cTn id="14" dur="500"/>
                                        <p:tgtEl>
                                          <p:spTgt spid="69636"/>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9637"/>
                                        </p:tgtEl>
                                        <p:attrNameLst>
                                          <p:attrName>style.visibility</p:attrName>
                                        </p:attrNameLst>
                                      </p:cBhvr>
                                      <p:to>
                                        <p:strVal val="visible"/>
                                      </p:to>
                                    </p:set>
                                    <p:animEffect transition="in" filter="box(in)">
                                      <p:cBhvr>
                                        <p:cTn id="19"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ldLvl="0" animBg="1"/>
      <p:bldP spid="69636" grpId="0" bldLvl="0" animBg="1"/>
      <p:bldP spid="6963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p:nvPr/>
        </p:nvSpPr>
        <p:spPr>
          <a:xfrm>
            <a:off x="7162800" y="0"/>
            <a:ext cx="34988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§3  </a:t>
            </a:r>
            <a:r>
              <a:rPr lang="en-US" altLang="zh-CN" sz="1800" b="1" dirty="0">
                <a:latin typeface="Times New Roman" pitchFamily="18" charset="0"/>
                <a:ea typeface="宋体" pitchFamily="2" charset="-122"/>
              </a:rPr>
              <a:t>Compare the Algorithms</a:t>
            </a:r>
          </a:p>
        </p:txBody>
      </p:sp>
      <p:sp>
        <p:nvSpPr>
          <p:cNvPr id="70659" name="AutoShape 3" descr="棕色大理石"/>
          <p:cNvSpPr/>
          <p:nvPr/>
        </p:nvSpPr>
        <p:spPr>
          <a:xfrm>
            <a:off x="2057400" y="457200"/>
            <a:ext cx="1752600" cy="533400"/>
          </a:xfrm>
          <a:prstGeom prst="bevel">
            <a:avLst>
              <a:gd name="adj" fmla="val 12500"/>
            </a:avLst>
          </a:prstGeom>
          <a:blipFill rotWithShape="0">
            <a:blip r:embed="rId2"/>
          </a:blipFill>
          <a:ln w="9525">
            <a:noFill/>
            <a:miter/>
          </a:ln>
        </p:spPr>
        <p:txBody>
          <a:bodyPr wrap="none" anchor="ctr"/>
          <a:lstStyle/>
          <a:p>
            <a:pPr lvl="0" algn="ctr" eaLnBrk="1" hangingPunct="1"/>
            <a:r>
              <a:rPr lang="en-US" altLang="zh-CN" sz="2000" b="1" dirty="0">
                <a:solidFill>
                  <a:schemeClr val="bg1"/>
                </a:solidFill>
                <a:latin typeface="Arial" pitchFamily="34" charset="0"/>
                <a:ea typeface="宋体" pitchFamily="2" charset="-122"/>
              </a:rPr>
              <a:t>Algorithm 3</a:t>
            </a:r>
          </a:p>
        </p:txBody>
      </p:sp>
      <p:sp>
        <p:nvSpPr>
          <p:cNvPr id="70660" name="Text Box 4"/>
          <p:cNvSpPr txBox="1"/>
          <p:nvPr/>
        </p:nvSpPr>
        <p:spPr>
          <a:xfrm>
            <a:off x="3962400" y="533400"/>
            <a:ext cx="3429000" cy="365760"/>
          </a:xfrm>
          <a:prstGeom prst="rect">
            <a:avLst/>
          </a:prstGeom>
          <a:noFill/>
          <a:ln w="9525">
            <a:noFill/>
            <a:miter/>
          </a:ln>
        </p:spPr>
        <p:txBody>
          <a:bodyPr>
            <a:spAutoFit/>
          </a:bodyPr>
          <a:lstStyle/>
          <a:p>
            <a:pPr lvl="0" eaLnBrk="1" hangingPunct="1">
              <a:spcBef>
                <a:spcPct val="50000"/>
              </a:spcBef>
            </a:pPr>
            <a:r>
              <a:rPr lang="en-US" altLang="zh-CN" b="1" dirty="0">
                <a:latin typeface="Times New Roman" pitchFamily="18" charset="0"/>
                <a:ea typeface="宋体" pitchFamily="2" charset="-122"/>
              </a:rPr>
              <a:t>Divide and Conquer</a:t>
            </a:r>
          </a:p>
        </p:txBody>
      </p:sp>
      <p:sp>
        <p:nvSpPr>
          <p:cNvPr id="70661" name="Rectangle 5"/>
          <p:cNvSpPr/>
          <p:nvPr/>
        </p:nvSpPr>
        <p:spPr>
          <a:xfrm>
            <a:off x="7391400" y="685800"/>
            <a:ext cx="2133600" cy="152400"/>
          </a:xfrm>
          <a:prstGeom prst="rect">
            <a:avLst/>
          </a:prstGeom>
          <a:noFill/>
          <a:ln w="38100" cap="flat" cmpd="sng">
            <a:solidFill>
              <a:schemeClr val="hlink"/>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62" name="Rectangle 6"/>
          <p:cNvSpPr/>
          <p:nvPr/>
        </p:nvSpPr>
        <p:spPr>
          <a:xfrm>
            <a:off x="7543800" y="914400"/>
            <a:ext cx="609600" cy="762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63" name="Rectangle 7"/>
          <p:cNvSpPr/>
          <p:nvPr/>
        </p:nvSpPr>
        <p:spPr>
          <a:xfrm>
            <a:off x="8839200" y="914400"/>
            <a:ext cx="457200" cy="762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64" name="Rectangle 8"/>
          <p:cNvSpPr/>
          <p:nvPr/>
        </p:nvSpPr>
        <p:spPr>
          <a:xfrm>
            <a:off x="7696200" y="1066800"/>
            <a:ext cx="1295400" cy="762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65" name="Line 9"/>
          <p:cNvSpPr/>
          <p:nvPr/>
        </p:nvSpPr>
        <p:spPr>
          <a:xfrm>
            <a:off x="8458200" y="533400"/>
            <a:ext cx="0" cy="685800"/>
          </a:xfrm>
          <a:prstGeom prst="line">
            <a:avLst/>
          </a:prstGeom>
          <a:ln w="38100" cap="flat" cmpd="sng">
            <a:solidFill>
              <a:srgbClr val="FF0000"/>
            </a:solidFill>
            <a:prstDash val="solid"/>
            <a:headEnd type="none" w="med" len="med"/>
            <a:tailEnd type="none" w="med" len="med"/>
          </a:ln>
        </p:spPr>
        <p:txBody>
          <a:bodyPr/>
          <a:lstStyle/>
          <a:p>
            <a:endParaRPr lang="zh-CN" altLang="en-US"/>
          </a:p>
        </p:txBody>
      </p:sp>
      <p:grpSp>
        <p:nvGrpSpPr>
          <p:cNvPr id="70666" name="Group 10"/>
          <p:cNvGrpSpPr/>
          <p:nvPr/>
        </p:nvGrpSpPr>
        <p:grpSpPr>
          <a:xfrm>
            <a:off x="3048000" y="1828800"/>
            <a:ext cx="5486400" cy="533400"/>
            <a:chOff x="960" y="1680"/>
            <a:chExt cx="3456" cy="336"/>
          </a:xfrm>
        </p:grpSpPr>
        <p:sp>
          <p:nvSpPr>
            <p:cNvPr id="79914" name="Rectangle 11"/>
            <p:cNvSpPr/>
            <p:nvPr/>
          </p:nvSpPr>
          <p:spPr>
            <a:xfrm>
              <a:off x="960"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rPr>
                <a:t>4</a:t>
              </a:r>
            </a:p>
          </p:txBody>
        </p:sp>
        <p:sp>
          <p:nvSpPr>
            <p:cNvPr id="79915" name="Rectangle 12"/>
            <p:cNvSpPr/>
            <p:nvPr/>
          </p:nvSpPr>
          <p:spPr>
            <a:xfrm>
              <a:off x="1392"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3</a:t>
              </a:r>
            </a:p>
          </p:txBody>
        </p:sp>
        <p:sp>
          <p:nvSpPr>
            <p:cNvPr id="79916" name="Rectangle 13"/>
            <p:cNvSpPr/>
            <p:nvPr/>
          </p:nvSpPr>
          <p:spPr>
            <a:xfrm>
              <a:off x="1824"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rPr>
                <a:t>5</a:t>
              </a:r>
            </a:p>
          </p:txBody>
        </p:sp>
        <p:sp>
          <p:nvSpPr>
            <p:cNvPr id="79917" name="Rectangle 14"/>
            <p:cNvSpPr/>
            <p:nvPr/>
          </p:nvSpPr>
          <p:spPr>
            <a:xfrm>
              <a:off x="2256"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2</a:t>
              </a:r>
            </a:p>
          </p:txBody>
        </p:sp>
        <p:sp>
          <p:nvSpPr>
            <p:cNvPr id="79918" name="Rectangle 15"/>
            <p:cNvSpPr/>
            <p:nvPr/>
          </p:nvSpPr>
          <p:spPr>
            <a:xfrm>
              <a:off x="2688"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1</a:t>
              </a:r>
            </a:p>
          </p:txBody>
        </p:sp>
        <p:sp>
          <p:nvSpPr>
            <p:cNvPr id="79919" name="Rectangle 16"/>
            <p:cNvSpPr/>
            <p:nvPr/>
          </p:nvSpPr>
          <p:spPr>
            <a:xfrm>
              <a:off x="3120"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rPr>
                <a:t>2</a:t>
              </a:r>
            </a:p>
          </p:txBody>
        </p:sp>
        <p:sp>
          <p:nvSpPr>
            <p:cNvPr id="79920" name="Rectangle 17"/>
            <p:cNvSpPr/>
            <p:nvPr/>
          </p:nvSpPr>
          <p:spPr>
            <a:xfrm>
              <a:off x="3552"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rPr>
                <a:t>6</a:t>
              </a:r>
            </a:p>
          </p:txBody>
        </p:sp>
        <p:sp>
          <p:nvSpPr>
            <p:cNvPr id="79921" name="Rectangle 18"/>
            <p:cNvSpPr/>
            <p:nvPr/>
          </p:nvSpPr>
          <p:spPr>
            <a:xfrm>
              <a:off x="3984"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2</a:t>
              </a:r>
            </a:p>
          </p:txBody>
        </p:sp>
        <p:sp>
          <p:nvSpPr>
            <p:cNvPr id="79922" name="Rectangle 19"/>
            <p:cNvSpPr/>
            <p:nvPr/>
          </p:nvSpPr>
          <p:spPr>
            <a:xfrm>
              <a:off x="960" y="1680"/>
              <a:ext cx="3456" cy="336"/>
            </a:xfrm>
            <a:prstGeom prst="rect">
              <a:avLst/>
            </a:prstGeom>
            <a:noFill/>
            <a:ln w="38100" cap="flat" cmpd="sng">
              <a:solidFill>
                <a:schemeClr val="hlink"/>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grpSp>
      <p:sp>
        <p:nvSpPr>
          <p:cNvPr id="70676" name="AutoShape 20"/>
          <p:cNvSpPr/>
          <p:nvPr/>
        </p:nvSpPr>
        <p:spPr>
          <a:xfrm>
            <a:off x="5486400" y="1143000"/>
            <a:ext cx="1524000" cy="457200"/>
          </a:xfrm>
          <a:prstGeom prst="wedgeRectCallout">
            <a:avLst>
              <a:gd name="adj1" fmla="val 95417"/>
              <a:gd name="adj2" fmla="val -61806"/>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lstStyle/>
          <a:p>
            <a:pPr lvl="0" algn="ctr" eaLnBrk="1" hangingPunct="1"/>
            <a:r>
              <a:rPr lang="en-US" altLang="zh-CN" b="1" dirty="0">
                <a:latin typeface="Times New Roman" pitchFamily="18" charset="0"/>
                <a:ea typeface="宋体" pitchFamily="2" charset="-122"/>
              </a:rPr>
              <a:t>conquer</a:t>
            </a:r>
          </a:p>
        </p:txBody>
      </p:sp>
      <p:sp>
        <p:nvSpPr>
          <p:cNvPr id="70677" name="AutoShape 21"/>
          <p:cNvSpPr/>
          <p:nvPr/>
        </p:nvSpPr>
        <p:spPr>
          <a:xfrm>
            <a:off x="8686800" y="1219200"/>
            <a:ext cx="1524000" cy="457200"/>
          </a:xfrm>
          <a:prstGeom prst="wedgeRectCallout">
            <a:avLst>
              <a:gd name="adj1" fmla="val -64583"/>
              <a:gd name="adj2" fmla="val -122917"/>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lstStyle/>
          <a:p>
            <a:pPr lvl="0" algn="ctr" eaLnBrk="1" hangingPunct="1"/>
            <a:r>
              <a:rPr lang="en-US" altLang="zh-CN" b="1" dirty="0">
                <a:latin typeface="Times New Roman" pitchFamily="18" charset="0"/>
                <a:ea typeface="宋体" pitchFamily="2" charset="-122"/>
              </a:rPr>
              <a:t>divide</a:t>
            </a:r>
          </a:p>
        </p:txBody>
      </p:sp>
      <p:sp>
        <p:nvSpPr>
          <p:cNvPr id="70678" name="Line 22"/>
          <p:cNvSpPr/>
          <p:nvPr/>
        </p:nvSpPr>
        <p:spPr>
          <a:xfrm>
            <a:off x="5791200" y="1828800"/>
            <a:ext cx="0" cy="533400"/>
          </a:xfrm>
          <a:prstGeom prst="line">
            <a:avLst/>
          </a:prstGeom>
          <a:ln w="76200" cap="flat" cmpd="sng">
            <a:solidFill>
              <a:srgbClr val="FF0000"/>
            </a:solidFill>
            <a:prstDash val="solid"/>
            <a:headEnd type="none" w="med" len="med"/>
            <a:tailEnd type="none" w="med" len="med"/>
          </a:ln>
        </p:spPr>
        <p:txBody>
          <a:bodyPr/>
          <a:lstStyle/>
          <a:p>
            <a:endParaRPr lang="zh-CN" altLang="en-US"/>
          </a:p>
        </p:txBody>
      </p:sp>
      <p:sp>
        <p:nvSpPr>
          <p:cNvPr id="70679" name="Line 23"/>
          <p:cNvSpPr/>
          <p:nvPr/>
        </p:nvSpPr>
        <p:spPr>
          <a:xfrm>
            <a:off x="4419600" y="1828800"/>
            <a:ext cx="0" cy="533400"/>
          </a:xfrm>
          <a:prstGeom prst="line">
            <a:avLst/>
          </a:prstGeom>
          <a:ln w="50800" cap="flat" cmpd="sng">
            <a:solidFill>
              <a:srgbClr val="FF6600"/>
            </a:solidFill>
            <a:prstDash val="solid"/>
            <a:headEnd type="none" w="med" len="med"/>
            <a:tailEnd type="none" w="med" len="med"/>
          </a:ln>
        </p:spPr>
        <p:txBody>
          <a:bodyPr/>
          <a:lstStyle/>
          <a:p>
            <a:endParaRPr lang="zh-CN" altLang="en-US"/>
          </a:p>
        </p:txBody>
      </p:sp>
      <p:sp>
        <p:nvSpPr>
          <p:cNvPr id="70680" name="Line 24"/>
          <p:cNvSpPr/>
          <p:nvPr/>
        </p:nvSpPr>
        <p:spPr>
          <a:xfrm>
            <a:off x="3733800" y="1828800"/>
            <a:ext cx="0" cy="533400"/>
          </a:xfrm>
          <a:prstGeom prst="line">
            <a:avLst/>
          </a:prstGeom>
          <a:ln w="25400" cap="flat" cmpd="sng">
            <a:solidFill>
              <a:srgbClr val="FF9900"/>
            </a:solidFill>
            <a:prstDash val="solid"/>
            <a:headEnd type="none" w="med" len="med"/>
            <a:tailEnd type="none" w="med" len="med"/>
          </a:ln>
        </p:spPr>
        <p:txBody>
          <a:bodyPr/>
          <a:lstStyle/>
          <a:p>
            <a:endParaRPr lang="zh-CN" altLang="en-US"/>
          </a:p>
        </p:txBody>
      </p:sp>
      <p:sp>
        <p:nvSpPr>
          <p:cNvPr id="70681" name="Rectangle 25"/>
          <p:cNvSpPr/>
          <p:nvPr/>
        </p:nvSpPr>
        <p:spPr>
          <a:xfrm>
            <a:off x="3048000" y="2514600"/>
            <a:ext cx="685800" cy="304800"/>
          </a:xfrm>
          <a:prstGeom prst="rect">
            <a:avLst/>
          </a:prstGeom>
          <a:noFill/>
          <a:ln w="25400" cap="flat" cmpd="sng">
            <a:solidFill>
              <a:srgbClr val="FF9900"/>
            </a:solidFill>
            <a:prstDash val="solid"/>
            <a:miter/>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4</a:t>
            </a:r>
          </a:p>
        </p:txBody>
      </p:sp>
      <p:sp>
        <p:nvSpPr>
          <p:cNvPr id="70682" name="Rectangle 26"/>
          <p:cNvSpPr/>
          <p:nvPr/>
        </p:nvSpPr>
        <p:spPr>
          <a:xfrm>
            <a:off x="4419600" y="2514600"/>
            <a:ext cx="685800" cy="304800"/>
          </a:xfrm>
          <a:prstGeom prst="rect">
            <a:avLst/>
          </a:prstGeom>
          <a:noFill/>
          <a:ln w="25400" cap="flat" cmpd="sng">
            <a:solidFill>
              <a:srgbClr val="FF9900"/>
            </a:solidFill>
            <a:prstDash val="solid"/>
            <a:miter/>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5</a:t>
            </a:r>
          </a:p>
        </p:txBody>
      </p:sp>
      <p:sp>
        <p:nvSpPr>
          <p:cNvPr id="70683" name="Line 27"/>
          <p:cNvSpPr/>
          <p:nvPr/>
        </p:nvSpPr>
        <p:spPr>
          <a:xfrm>
            <a:off x="5105400" y="1828800"/>
            <a:ext cx="0" cy="533400"/>
          </a:xfrm>
          <a:prstGeom prst="line">
            <a:avLst/>
          </a:prstGeom>
          <a:ln w="25400" cap="flat" cmpd="sng">
            <a:solidFill>
              <a:srgbClr val="FF9900"/>
            </a:solidFill>
            <a:prstDash val="solid"/>
            <a:headEnd type="none" w="med" len="med"/>
            <a:tailEnd type="none" w="med" len="med"/>
          </a:ln>
        </p:spPr>
        <p:txBody>
          <a:bodyPr/>
          <a:lstStyle/>
          <a:p>
            <a:endParaRPr lang="zh-CN" altLang="en-US"/>
          </a:p>
        </p:txBody>
      </p:sp>
      <p:sp>
        <p:nvSpPr>
          <p:cNvPr id="70684" name="Rectangle 28"/>
          <p:cNvSpPr/>
          <p:nvPr/>
        </p:nvSpPr>
        <p:spPr>
          <a:xfrm>
            <a:off x="3048000" y="2971800"/>
            <a:ext cx="1371600" cy="304800"/>
          </a:xfrm>
          <a:prstGeom prst="rect">
            <a:avLst/>
          </a:prstGeom>
          <a:noFill/>
          <a:ln w="50800" cap="flat" cmpd="sng">
            <a:solidFill>
              <a:srgbClr val="FF66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85" name="Rectangle 29"/>
          <p:cNvSpPr/>
          <p:nvPr/>
        </p:nvSpPr>
        <p:spPr>
          <a:xfrm>
            <a:off x="4419600" y="2971800"/>
            <a:ext cx="685800" cy="304800"/>
          </a:xfrm>
          <a:prstGeom prst="rect">
            <a:avLst/>
          </a:prstGeom>
          <a:noFill/>
          <a:ln w="50800" cap="flat" cmpd="sng">
            <a:solidFill>
              <a:srgbClr val="FF66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86" name="Rectangle 30"/>
          <p:cNvSpPr/>
          <p:nvPr/>
        </p:nvSpPr>
        <p:spPr>
          <a:xfrm>
            <a:off x="3048000" y="2971800"/>
            <a:ext cx="2057400" cy="304800"/>
          </a:xfrm>
          <a:prstGeom prst="rect">
            <a:avLst/>
          </a:prstGeom>
          <a:solidFill>
            <a:srgbClr val="FF6600">
              <a:alpha val="50195"/>
            </a:srgbClr>
          </a:solidFill>
          <a:ln w="9525">
            <a:noFill/>
            <a:miter/>
          </a:ln>
        </p:spPr>
        <p:txBody>
          <a:bodyPr wrap="none" anchor="ctr"/>
          <a:lstStyle/>
          <a:p>
            <a:pPr lvl="0" algn="ctr" eaLnBrk="1" hangingPunct="1"/>
            <a:r>
              <a:rPr lang="en-US" altLang="zh-CN" sz="2000" b="1" dirty="0">
                <a:latin typeface="Times New Roman" pitchFamily="18" charset="0"/>
                <a:ea typeface="宋体" pitchFamily="2" charset="-122"/>
              </a:rPr>
              <a:t>6</a:t>
            </a:r>
          </a:p>
        </p:txBody>
      </p:sp>
      <p:sp>
        <p:nvSpPr>
          <p:cNvPr id="70687" name="Line 31"/>
          <p:cNvSpPr/>
          <p:nvPr/>
        </p:nvSpPr>
        <p:spPr>
          <a:xfrm>
            <a:off x="7162800" y="1828800"/>
            <a:ext cx="0" cy="533400"/>
          </a:xfrm>
          <a:prstGeom prst="line">
            <a:avLst/>
          </a:prstGeom>
          <a:ln w="50800" cap="flat" cmpd="sng">
            <a:solidFill>
              <a:srgbClr val="FF6600"/>
            </a:solidFill>
            <a:prstDash val="solid"/>
            <a:headEnd type="none" w="med" len="med"/>
            <a:tailEnd type="none" w="med" len="med"/>
          </a:ln>
        </p:spPr>
        <p:txBody>
          <a:bodyPr/>
          <a:lstStyle/>
          <a:p>
            <a:endParaRPr lang="zh-CN" altLang="en-US"/>
          </a:p>
        </p:txBody>
      </p:sp>
      <p:sp>
        <p:nvSpPr>
          <p:cNvPr id="70688" name="Line 32"/>
          <p:cNvSpPr/>
          <p:nvPr/>
        </p:nvSpPr>
        <p:spPr>
          <a:xfrm>
            <a:off x="6477000" y="1828800"/>
            <a:ext cx="0" cy="533400"/>
          </a:xfrm>
          <a:prstGeom prst="line">
            <a:avLst/>
          </a:prstGeom>
          <a:ln w="25400" cap="flat" cmpd="sng">
            <a:solidFill>
              <a:srgbClr val="FF9900"/>
            </a:solidFill>
            <a:prstDash val="solid"/>
            <a:headEnd type="none" w="med" len="med"/>
            <a:tailEnd type="none" w="med" len="med"/>
          </a:ln>
        </p:spPr>
        <p:txBody>
          <a:bodyPr/>
          <a:lstStyle/>
          <a:p>
            <a:endParaRPr lang="zh-CN" altLang="en-US"/>
          </a:p>
        </p:txBody>
      </p:sp>
      <p:sp>
        <p:nvSpPr>
          <p:cNvPr id="70689" name="Rectangle 33"/>
          <p:cNvSpPr/>
          <p:nvPr/>
        </p:nvSpPr>
        <p:spPr>
          <a:xfrm>
            <a:off x="6477000" y="2514600"/>
            <a:ext cx="685800" cy="304800"/>
          </a:xfrm>
          <a:prstGeom prst="rect">
            <a:avLst/>
          </a:prstGeom>
          <a:noFill/>
          <a:ln w="25400" cap="flat" cmpd="sng">
            <a:solidFill>
              <a:srgbClr val="FF9900"/>
            </a:solidFill>
            <a:prstDash val="solid"/>
            <a:miter/>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2</a:t>
            </a:r>
          </a:p>
        </p:txBody>
      </p:sp>
      <p:sp>
        <p:nvSpPr>
          <p:cNvPr id="70690" name="Rectangle 34"/>
          <p:cNvSpPr/>
          <p:nvPr/>
        </p:nvSpPr>
        <p:spPr>
          <a:xfrm>
            <a:off x="7162800" y="2514600"/>
            <a:ext cx="685800" cy="304800"/>
          </a:xfrm>
          <a:prstGeom prst="rect">
            <a:avLst/>
          </a:prstGeom>
          <a:noFill/>
          <a:ln w="25400" cap="flat" cmpd="sng">
            <a:solidFill>
              <a:srgbClr val="FF9900"/>
            </a:solidFill>
            <a:prstDash val="solid"/>
            <a:miter/>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6</a:t>
            </a:r>
          </a:p>
        </p:txBody>
      </p:sp>
      <p:sp>
        <p:nvSpPr>
          <p:cNvPr id="70691" name="Rectangle 35"/>
          <p:cNvSpPr/>
          <p:nvPr/>
        </p:nvSpPr>
        <p:spPr>
          <a:xfrm>
            <a:off x="6477000" y="2971800"/>
            <a:ext cx="685800" cy="304800"/>
          </a:xfrm>
          <a:prstGeom prst="rect">
            <a:avLst/>
          </a:prstGeom>
          <a:noFill/>
          <a:ln w="50800" cap="flat" cmpd="sng">
            <a:solidFill>
              <a:srgbClr val="FF66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92" name="Rectangle 36"/>
          <p:cNvSpPr/>
          <p:nvPr/>
        </p:nvSpPr>
        <p:spPr>
          <a:xfrm>
            <a:off x="7162800" y="2971800"/>
            <a:ext cx="685800" cy="304800"/>
          </a:xfrm>
          <a:prstGeom prst="rect">
            <a:avLst/>
          </a:prstGeom>
          <a:noFill/>
          <a:ln w="50800" cap="flat" cmpd="sng">
            <a:solidFill>
              <a:srgbClr val="FF66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93" name="Rectangle 37"/>
          <p:cNvSpPr/>
          <p:nvPr/>
        </p:nvSpPr>
        <p:spPr>
          <a:xfrm>
            <a:off x="6477000" y="2971800"/>
            <a:ext cx="1371600" cy="304800"/>
          </a:xfrm>
          <a:prstGeom prst="rect">
            <a:avLst/>
          </a:prstGeom>
          <a:solidFill>
            <a:srgbClr val="FF6600">
              <a:alpha val="50195"/>
            </a:srgbClr>
          </a:solidFill>
          <a:ln w="9525">
            <a:noFill/>
            <a:miter/>
          </a:ln>
        </p:spPr>
        <p:txBody>
          <a:bodyPr wrap="none" anchor="ctr"/>
          <a:lstStyle/>
          <a:p>
            <a:pPr lvl="0" algn="ctr" eaLnBrk="1" hangingPunct="1"/>
            <a:r>
              <a:rPr lang="en-US" altLang="zh-CN" sz="2000" b="1" dirty="0">
                <a:latin typeface="Times New Roman" pitchFamily="18" charset="0"/>
                <a:ea typeface="宋体" pitchFamily="2" charset="-122"/>
              </a:rPr>
              <a:t>8</a:t>
            </a:r>
          </a:p>
        </p:txBody>
      </p:sp>
      <p:sp>
        <p:nvSpPr>
          <p:cNvPr id="70694" name="Rectangle 38"/>
          <p:cNvSpPr/>
          <p:nvPr/>
        </p:nvSpPr>
        <p:spPr>
          <a:xfrm>
            <a:off x="3048000" y="3429000"/>
            <a:ext cx="2743200" cy="304800"/>
          </a:xfrm>
          <a:prstGeom prst="rect">
            <a:avLst/>
          </a:prstGeom>
          <a:noFill/>
          <a:ln w="76200" cap="flat" cmpd="sng">
            <a:solidFill>
              <a:srgbClr val="FF00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95" name="Rectangle 39"/>
          <p:cNvSpPr/>
          <p:nvPr/>
        </p:nvSpPr>
        <p:spPr>
          <a:xfrm>
            <a:off x="5791200" y="3429000"/>
            <a:ext cx="2057400" cy="304800"/>
          </a:xfrm>
          <a:prstGeom prst="rect">
            <a:avLst/>
          </a:prstGeom>
          <a:noFill/>
          <a:ln w="76200" cap="flat" cmpd="sng">
            <a:solidFill>
              <a:srgbClr val="FF00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96" name="Rectangle 40"/>
          <p:cNvSpPr/>
          <p:nvPr/>
        </p:nvSpPr>
        <p:spPr>
          <a:xfrm>
            <a:off x="3048000" y="3429000"/>
            <a:ext cx="4800600" cy="304800"/>
          </a:xfrm>
          <a:prstGeom prst="rect">
            <a:avLst/>
          </a:prstGeom>
          <a:solidFill>
            <a:srgbClr val="FF0000"/>
          </a:solidFill>
          <a:ln w="9525">
            <a:noFill/>
            <a:miter/>
          </a:ln>
        </p:spPr>
        <p:txBody>
          <a:bodyPr wrap="none" anchor="ctr"/>
          <a:lstStyle/>
          <a:p>
            <a:pPr lvl="0" algn="ctr" eaLnBrk="1" hangingPunct="1"/>
            <a:r>
              <a:rPr lang="en-US" altLang="zh-CN" sz="2000" b="1" dirty="0">
                <a:solidFill>
                  <a:schemeClr val="bg1"/>
                </a:solidFill>
                <a:latin typeface="Times New Roman" pitchFamily="18" charset="0"/>
                <a:ea typeface="宋体" pitchFamily="2" charset="-122"/>
              </a:rPr>
              <a:t>11</a:t>
            </a:r>
          </a:p>
        </p:txBody>
      </p:sp>
      <p:sp>
        <p:nvSpPr>
          <p:cNvPr id="70697" name="Line 41"/>
          <p:cNvSpPr/>
          <p:nvPr/>
        </p:nvSpPr>
        <p:spPr>
          <a:xfrm>
            <a:off x="7848600" y="1828800"/>
            <a:ext cx="0" cy="533400"/>
          </a:xfrm>
          <a:prstGeom prst="line">
            <a:avLst/>
          </a:prstGeom>
          <a:ln w="25400" cap="flat" cmpd="sng">
            <a:solidFill>
              <a:srgbClr val="FF9900"/>
            </a:solidFill>
            <a:prstDash val="solid"/>
            <a:headEnd type="none" w="med" len="med"/>
            <a:tailEnd type="none" w="med" len="med"/>
          </a:ln>
        </p:spPr>
        <p:txBody>
          <a:bodyPr/>
          <a:lstStyle/>
          <a:p>
            <a:endParaRPr lang="zh-CN" altLang="en-US"/>
          </a:p>
        </p:txBody>
      </p:sp>
      <p:sp>
        <p:nvSpPr>
          <p:cNvPr id="70698" name="AutoShape 42"/>
          <p:cNvSpPr/>
          <p:nvPr/>
        </p:nvSpPr>
        <p:spPr>
          <a:xfrm>
            <a:off x="2590800" y="3962400"/>
            <a:ext cx="1524000" cy="762000"/>
          </a:xfrm>
          <a:prstGeom prst="wedgeEllipseCallout">
            <a:avLst>
              <a:gd name="adj1" fmla="val 45417"/>
              <a:gd name="adj2" fmla="val -136042"/>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/2 )</a:t>
            </a:r>
            <a:endParaRPr lang="en-US" altLang="zh-CN" sz="2000" b="1" i="1" dirty="0">
              <a:latin typeface="Times New Roman" pitchFamily="18" charset="0"/>
              <a:ea typeface="宋体" pitchFamily="2" charset="-122"/>
            </a:endParaRPr>
          </a:p>
        </p:txBody>
      </p:sp>
      <p:sp>
        <p:nvSpPr>
          <p:cNvPr id="70699" name="AutoShape 43"/>
          <p:cNvSpPr/>
          <p:nvPr/>
        </p:nvSpPr>
        <p:spPr>
          <a:xfrm>
            <a:off x="7543800" y="3962400"/>
            <a:ext cx="1524000" cy="762000"/>
          </a:xfrm>
          <a:prstGeom prst="wedgeEllipseCallout">
            <a:avLst>
              <a:gd name="adj1" fmla="val -73750"/>
              <a:gd name="adj2" fmla="val -136042"/>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/2 )</a:t>
            </a:r>
            <a:endParaRPr lang="en-US" altLang="zh-CN" sz="2000" b="1" i="1" dirty="0">
              <a:latin typeface="Times New Roman" pitchFamily="18" charset="0"/>
              <a:ea typeface="宋体" pitchFamily="2" charset="-122"/>
            </a:endParaRPr>
          </a:p>
        </p:txBody>
      </p:sp>
      <p:sp>
        <p:nvSpPr>
          <p:cNvPr id="70700" name="AutoShape 44"/>
          <p:cNvSpPr/>
          <p:nvPr/>
        </p:nvSpPr>
        <p:spPr>
          <a:xfrm>
            <a:off x="5181600" y="3962400"/>
            <a:ext cx="1524000" cy="762000"/>
          </a:xfrm>
          <a:prstGeom prst="wedgeEllipseCallout">
            <a:avLst>
              <a:gd name="adj1" fmla="val -23750"/>
              <a:gd name="adj2" fmla="val -71042"/>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dirty="0">
                <a:latin typeface="Times New Roman" pitchFamily="18" charset="0"/>
                <a:ea typeface="宋体" pitchFamily="2" charset="-122"/>
              </a:rPr>
              <a:t>O(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rPr>
              <a:t>)</a:t>
            </a:r>
            <a:endParaRPr lang="en-US" altLang="zh-CN" sz="2000" b="1" i="1" dirty="0">
              <a:latin typeface="Times New Roman" pitchFamily="18" charset="0"/>
              <a:ea typeface="宋体" pitchFamily="2" charset="-122"/>
            </a:endParaRPr>
          </a:p>
        </p:txBody>
      </p:sp>
      <p:sp>
        <p:nvSpPr>
          <p:cNvPr id="70701" name="Rectangle 45"/>
          <p:cNvSpPr/>
          <p:nvPr/>
        </p:nvSpPr>
        <p:spPr>
          <a:xfrm>
            <a:off x="2971800" y="4876800"/>
            <a:ext cx="5257800" cy="396240"/>
          </a:xfrm>
          <a:prstGeom prst="rect">
            <a:avLst/>
          </a:prstGeom>
          <a:noFill/>
          <a:ln w="9525">
            <a:noFill/>
            <a:miter/>
          </a:ln>
        </p:spPr>
        <p:txBody>
          <a:bodyPr>
            <a:spAutoFit/>
          </a:bodyPr>
          <a:lstStyle/>
          <a:p>
            <a:pPr lvl="0" eaLnBrk="1" hangingPunct="1"/>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rPr>
              <a:t>) = 2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/2 ) + </a:t>
            </a:r>
            <a:r>
              <a:rPr lang="en-US" altLang="zh-CN" sz="2000" b="1" i="1" dirty="0">
                <a:latin typeface="Times New Roman" pitchFamily="18" charset="0"/>
                <a:ea typeface="宋体" pitchFamily="2" charset="-122"/>
              </a:rPr>
              <a:t>c N</a:t>
            </a:r>
            <a:r>
              <a:rPr lang="en-US" altLang="zh-CN" sz="2000" b="1" dirty="0">
                <a:latin typeface="Times New Roman" pitchFamily="18" charset="0"/>
                <a:ea typeface="宋体" pitchFamily="2" charset="-122"/>
              </a:rPr>
              <a:t> ,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(1) = O(1)</a:t>
            </a:r>
          </a:p>
        </p:txBody>
      </p:sp>
      <p:sp>
        <p:nvSpPr>
          <p:cNvPr id="70702" name="Rectangle 46"/>
          <p:cNvSpPr/>
          <p:nvPr/>
        </p:nvSpPr>
        <p:spPr>
          <a:xfrm>
            <a:off x="3733800" y="5257800"/>
            <a:ext cx="3505200" cy="396240"/>
          </a:xfrm>
          <a:prstGeom prst="rect">
            <a:avLst/>
          </a:prstGeom>
          <a:noFill/>
          <a:ln w="9525">
            <a:noFill/>
            <a:miter/>
          </a:ln>
        </p:spPr>
        <p:txBody>
          <a:bodyPr>
            <a:spAutoFit/>
          </a:bodyPr>
          <a:lstStyle/>
          <a:p>
            <a:pPr lvl="0" eaLnBrk="1" hangingPunct="1"/>
            <a:r>
              <a:rPr lang="en-US" altLang="zh-CN" sz="2000" b="1" dirty="0">
                <a:latin typeface="Times New Roman" pitchFamily="18" charset="0"/>
                <a:ea typeface="宋体" pitchFamily="2" charset="-122"/>
              </a:rPr>
              <a:t>= 2 [2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a:t>
            </a:r>
            <a:r>
              <a:rPr lang="en-US" altLang="zh-CN" sz="2000" b="1" baseline="30000" dirty="0">
                <a:latin typeface="Times New Roman" pitchFamily="18" charset="0"/>
                <a:ea typeface="宋体" pitchFamily="2" charset="-122"/>
              </a:rPr>
              <a:t>2</a:t>
            </a:r>
            <a:r>
              <a:rPr lang="en-US" altLang="zh-CN" sz="2000" b="1" dirty="0">
                <a:latin typeface="Times New Roman" pitchFamily="18" charset="0"/>
                <a:ea typeface="宋体" pitchFamily="2" charset="-122"/>
              </a:rPr>
              <a:t> ) + </a:t>
            </a:r>
            <a:r>
              <a:rPr lang="en-US" altLang="zh-CN" sz="2000" b="1" i="1" dirty="0">
                <a:latin typeface="Times New Roman" pitchFamily="18" charset="0"/>
                <a:ea typeface="宋体" pitchFamily="2" charset="-122"/>
              </a:rPr>
              <a:t>c N</a:t>
            </a:r>
            <a:r>
              <a:rPr lang="en-US" altLang="zh-CN" sz="2000" b="1" dirty="0">
                <a:latin typeface="Times New Roman" pitchFamily="18" charset="0"/>
                <a:ea typeface="宋体" pitchFamily="2" charset="-122"/>
              </a:rPr>
              <a:t>/2] + </a:t>
            </a:r>
            <a:r>
              <a:rPr lang="en-US" altLang="zh-CN" sz="2000" b="1" i="1" dirty="0">
                <a:latin typeface="Times New Roman" pitchFamily="18" charset="0"/>
                <a:ea typeface="宋体" pitchFamily="2" charset="-122"/>
              </a:rPr>
              <a:t>c N</a:t>
            </a:r>
            <a:endParaRPr lang="en-US" altLang="zh-CN" sz="2000" b="1" dirty="0">
              <a:latin typeface="Times New Roman" pitchFamily="18" charset="0"/>
              <a:ea typeface="宋体" pitchFamily="2" charset="-122"/>
            </a:endParaRPr>
          </a:p>
        </p:txBody>
      </p:sp>
      <p:sp>
        <p:nvSpPr>
          <p:cNvPr id="70703" name="Rectangle 47"/>
          <p:cNvSpPr/>
          <p:nvPr/>
        </p:nvSpPr>
        <p:spPr>
          <a:xfrm>
            <a:off x="3733800" y="5638800"/>
            <a:ext cx="4267200" cy="396240"/>
          </a:xfrm>
          <a:prstGeom prst="rect">
            <a:avLst/>
          </a:prstGeom>
          <a:noFill/>
          <a:ln w="9525">
            <a:noFill/>
            <a:miter/>
          </a:ln>
        </p:spPr>
        <p:txBody>
          <a:bodyPr>
            <a:spAutoFit/>
          </a:bodyPr>
          <a:lstStyle/>
          <a:p>
            <a:pPr lvl="0" eaLnBrk="1" hangingPunct="1"/>
            <a:r>
              <a:rPr lang="en-US" altLang="zh-CN" sz="2000" b="1" dirty="0">
                <a:latin typeface="Times New Roman" pitchFamily="18" charset="0"/>
                <a:ea typeface="宋体" pitchFamily="2" charset="-122"/>
              </a:rPr>
              <a:t>= 2</a:t>
            </a:r>
            <a:r>
              <a:rPr lang="en-US" altLang="zh-CN" sz="2000" b="1" i="1" baseline="30000" dirty="0">
                <a:latin typeface="Times New Roman" pitchFamily="18" charset="0"/>
                <a:ea typeface="宋体" pitchFamily="2" charset="-122"/>
              </a:rPr>
              <a:t>k</a:t>
            </a:r>
            <a:r>
              <a:rPr lang="en-US" altLang="zh-CN" sz="2000" b="1" dirty="0">
                <a:latin typeface="Times New Roman" pitchFamily="18" charset="0"/>
                <a:ea typeface="宋体" pitchFamily="2" charset="-122"/>
              </a:rPr>
              <a:t> O(1) + </a:t>
            </a:r>
            <a:r>
              <a:rPr lang="en-US" altLang="zh-CN" sz="2000" b="1" i="1" dirty="0">
                <a:latin typeface="Times New Roman" pitchFamily="18" charset="0"/>
                <a:ea typeface="宋体" pitchFamily="2" charset="-122"/>
              </a:rPr>
              <a:t>c k N       </a:t>
            </a:r>
            <a:r>
              <a:rPr lang="en-US" altLang="zh-CN" sz="2000" b="1" dirty="0">
                <a:latin typeface="Times New Roman" pitchFamily="18" charset="0"/>
                <a:ea typeface="宋体" pitchFamily="2" charset="-122"/>
              </a:rPr>
              <a:t>where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a:t>
            </a:r>
            <a:r>
              <a:rPr lang="en-US" altLang="zh-CN" sz="2000" b="1" i="1" baseline="30000" dirty="0">
                <a:latin typeface="Times New Roman" pitchFamily="18" charset="0"/>
                <a:ea typeface="宋体" pitchFamily="2" charset="-122"/>
              </a:rPr>
              <a:t>k</a:t>
            </a:r>
            <a:r>
              <a:rPr lang="en-US" altLang="zh-CN" sz="2000" b="1" dirty="0">
                <a:latin typeface="Times New Roman" pitchFamily="18" charset="0"/>
                <a:ea typeface="宋体" pitchFamily="2" charset="-122"/>
              </a:rPr>
              <a:t> = 1 </a:t>
            </a:r>
          </a:p>
        </p:txBody>
      </p:sp>
      <p:sp>
        <p:nvSpPr>
          <p:cNvPr id="70704" name="Rectangle 48"/>
          <p:cNvSpPr/>
          <p:nvPr/>
        </p:nvSpPr>
        <p:spPr>
          <a:xfrm>
            <a:off x="3733800" y="6019800"/>
            <a:ext cx="1828800" cy="396240"/>
          </a:xfrm>
          <a:prstGeom prst="rect">
            <a:avLst/>
          </a:prstGeom>
          <a:noFill/>
          <a:ln w="9525">
            <a:noFill/>
            <a:miter/>
          </a:ln>
        </p:spPr>
        <p:txBody>
          <a:bodyPr>
            <a:spAutoFit/>
          </a:bodyPr>
          <a:lstStyle/>
          <a:p>
            <a:pPr lvl="0" eaLnBrk="1" hangingPunct="1"/>
            <a:r>
              <a:rPr lang="en-US" altLang="zh-CN" sz="2000" b="1" dirty="0">
                <a:latin typeface="Times New Roman" pitchFamily="18" charset="0"/>
                <a:ea typeface="宋体" pitchFamily="2" charset="-122"/>
              </a:rPr>
              <a:t>= O(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rPr>
              <a:t>log</a:t>
            </a:r>
            <a:r>
              <a:rPr lang="en-US" altLang="zh-CN" sz="2000" b="1" i="1" dirty="0">
                <a:latin typeface="Times New Roman" pitchFamily="18" charset="0"/>
                <a:ea typeface="宋体" pitchFamily="2" charset="-122"/>
              </a:rPr>
              <a:t> N</a:t>
            </a:r>
            <a:r>
              <a:rPr lang="en-US" altLang="zh-CN" sz="2000" b="1" dirty="0">
                <a:latin typeface="Times New Roman" pitchFamily="18" charset="0"/>
                <a:ea typeface="宋体" pitchFamily="2" charset="-122"/>
              </a:rPr>
              <a:t> )</a:t>
            </a:r>
          </a:p>
        </p:txBody>
      </p:sp>
      <p:sp>
        <p:nvSpPr>
          <p:cNvPr id="70705" name="AutoShape 49"/>
          <p:cNvSpPr/>
          <p:nvPr/>
        </p:nvSpPr>
        <p:spPr>
          <a:xfrm>
            <a:off x="7848600" y="5029200"/>
            <a:ext cx="2286000" cy="1143000"/>
          </a:xfrm>
          <a:prstGeom prst="wedgeEllipseCallout">
            <a:avLst>
              <a:gd name="adj1" fmla="val -156389"/>
              <a:gd name="adj2" fmla="val 57083"/>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dirty="0">
                <a:latin typeface="Times New Roman" pitchFamily="18" charset="0"/>
                <a:ea typeface="宋体" pitchFamily="2" charset="-122"/>
              </a:rPr>
              <a:t>Also true for</a:t>
            </a:r>
            <a:r>
              <a:rPr lang="en-US" altLang="zh-CN" sz="2000" b="1" i="1" dirty="0">
                <a:latin typeface="Times New Roman" pitchFamily="18" charset="0"/>
                <a:ea typeface="宋体" pitchFamily="2" charset="-122"/>
              </a:rPr>
              <a:t> N </a:t>
            </a:r>
            <a:r>
              <a:rPr lang="en-US" altLang="zh-CN" sz="2000" b="1" dirty="0">
                <a:latin typeface="Times New Roman" pitchFamily="18" charset="0"/>
                <a:ea typeface="宋体" pitchFamily="2" charset="-122"/>
                <a:sym typeface="Symbol" pitchFamily="18" charset="2"/>
              </a:rPr>
              <a:t></a:t>
            </a:r>
            <a:r>
              <a:rPr lang="en-US" altLang="zh-CN" sz="2000" b="1" i="1" dirty="0">
                <a:latin typeface="Times New Roman" pitchFamily="18" charset="0"/>
                <a:ea typeface="宋体" pitchFamily="2" charset="-122"/>
              </a:rPr>
              <a:t> </a:t>
            </a:r>
            <a:r>
              <a:rPr lang="en-US" altLang="zh-CN" sz="2000" b="1" dirty="0">
                <a:latin typeface="Times New Roman" pitchFamily="18" charset="0"/>
                <a:ea typeface="宋体" pitchFamily="2" charset="-122"/>
              </a:rPr>
              <a:t>2</a:t>
            </a:r>
            <a:r>
              <a:rPr lang="en-US" altLang="zh-CN" sz="2000" b="1" i="1" baseline="30000" dirty="0">
                <a:latin typeface="Times New Roman" pitchFamily="18" charset="0"/>
                <a:ea typeface="宋体" pitchFamily="2" charset="-122"/>
              </a:rPr>
              <a:t>k</a:t>
            </a:r>
            <a:endParaRPr lang="en-US" altLang="zh-CN" sz="2000" b="1" dirty="0">
              <a:latin typeface="Times New Roman" pitchFamily="18" charset="0"/>
              <a:ea typeface="宋体" pitchFamily="2" charset="-122"/>
            </a:endParaRPr>
          </a:p>
        </p:txBody>
      </p:sp>
      <p:sp>
        <p:nvSpPr>
          <p:cNvPr id="79913" name="AutoShape 50"/>
          <p:cNvSpPr/>
          <p:nvPr/>
        </p:nvSpPr>
        <p:spPr>
          <a:xfrm flipV="1">
            <a:off x="7848600" y="4800600"/>
            <a:ext cx="2286000" cy="1676400"/>
          </a:xfrm>
          <a:prstGeom prst="verticalScroll">
            <a:avLst>
              <a:gd name="adj" fmla="val 8708"/>
            </a:avLst>
          </a:prstGeom>
          <a:gradFill rotWithShape="0">
            <a:gsLst>
              <a:gs pos="0">
                <a:srgbClr val="FFFFFF"/>
              </a:gs>
              <a:gs pos="100000">
                <a:srgbClr val="C0C0C0"/>
              </a:gs>
            </a:gsLst>
            <a:lin ang="5400000" scaled="1"/>
            <a:tileRect/>
          </a:gradFill>
          <a:ln w="9525" cap="flat" cmpd="sng">
            <a:solidFill>
              <a:schemeClr val="tx1"/>
            </a:solidFill>
            <a:prstDash val="solid"/>
            <a:headEnd type="none" w="med" len="med"/>
            <a:tailEnd type="none" w="med" len="med"/>
          </a:ln>
        </p:spPr>
        <p:txBody>
          <a:bodyPr rot="10800000" lIns="162000" rIns="162000" anchor="ctr"/>
          <a:lstStyle/>
          <a:p>
            <a:pPr lvl="0" algn="ctr" eaLnBrk="1" hangingPunct="1"/>
            <a:r>
              <a:rPr lang="en-US" altLang="zh-CN" sz="2000" b="1" dirty="0">
                <a:latin typeface="Times New Roman" pitchFamily="18" charset="0"/>
                <a:ea typeface="宋体" pitchFamily="2" charset="-122"/>
              </a:rPr>
              <a:t>The program would be discussed later.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p:cTn id="7" dur="500" fill="hold"/>
                                        <p:tgtEl>
                                          <p:spTgt spid="70659"/>
                                        </p:tgtEl>
                                        <p:attrNameLst>
                                          <p:attrName>ppt_x</p:attrName>
                                        </p:attrNameLst>
                                      </p:cBhvr>
                                      <p:tavLst>
                                        <p:tav tm="0">
                                          <p:val>
                                            <p:strVal val="#ppt_x"/>
                                          </p:val>
                                        </p:tav>
                                        <p:tav tm="100000">
                                          <p:val>
                                            <p:strVal val="#ppt_x"/>
                                          </p:val>
                                        </p:tav>
                                      </p:tavLst>
                                    </p:anim>
                                    <p:anim calcmode="lin" valueType="num">
                                      <p:cBhvr>
                                        <p:cTn id="8" dur="500" fill="hold"/>
                                        <p:tgtEl>
                                          <p:spTgt spid="70659"/>
                                        </p:tgtEl>
                                        <p:attrNameLst>
                                          <p:attrName>ppt_y</p:attrName>
                                        </p:attrNameLst>
                                      </p:cBhvr>
                                      <p:tavLst>
                                        <p:tav tm="0">
                                          <p:val>
                                            <p:strVal val="#ppt_y-#ppt_h/2"/>
                                          </p:val>
                                        </p:tav>
                                        <p:tav tm="100000">
                                          <p:val>
                                            <p:strVal val="#ppt_y"/>
                                          </p:val>
                                        </p:tav>
                                      </p:tavLst>
                                    </p:anim>
                                    <p:anim calcmode="lin" valueType="num">
                                      <p:cBhvr>
                                        <p:cTn id="9" dur="500" fill="hold"/>
                                        <p:tgtEl>
                                          <p:spTgt spid="70659"/>
                                        </p:tgtEl>
                                        <p:attrNameLst>
                                          <p:attrName>ppt_w</p:attrName>
                                        </p:attrNameLst>
                                      </p:cBhvr>
                                      <p:tavLst>
                                        <p:tav tm="0">
                                          <p:val>
                                            <p:strVal val="#ppt_w"/>
                                          </p:val>
                                        </p:tav>
                                        <p:tav tm="100000">
                                          <p:val>
                                            <p:strVal val="#ppt_w"/>
                                          </p:val>
                                        </p:tav>
                                      </p:tavLst>
                                    </p:anim>
                                    <p:anim calcmode="lin" valueType="num">
                                      <p:cBhvr>
                                        <p:cTn id="10" dur="500" fill="hold"/>
                                        <p:tgtEl>
                                          <p:spTgt spid="70659"/>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0660"/>
                                        </p:tgtEl>
                                        <p:attrNameLst>
                                          <p:attrName>style.visibility</p:attrName>
                                        </p:attrNameLst>
                                      </p:cBhvr>
                                      <p:to>
                                        <p:strVal val="visible"/>
                                      </p:to>
                                    </p:set>
                                    <p:animEffect transition="in" filter="wipe(left)">
                                      <p:cBhvr>
                                        <p:cTn id="14" dur="500"/>
                                        <p:tgtEl>
                                          <p:spTgt spid="7066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0661"/>
                                        </p:tgtEl>
                                        <p:attrNameLst>
                                          <p:attrName>style.visibility</p:attrName>
                                        </p:attrNameLst>
                                      </p:cBhvr>
                                      <p:to>
                                        <p:strVal val="visible"/>
                                      </p:to>
                                    </p:set>
                                    <p:animEffect transition="in" filter="wipe(up)">
                                      <p:cBhvr>
                                        <p:cTn id="19" dur="500"/>
                                        <p:tgtEl>
                                          <p:spTgt spid="7066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70665"/>
                                        </p:tgtEl>
                                        <p:attrNameLst>
                                          <p:attrName>style.visibility</p:attrName>
                                        </p:attrNameLst>
                                      </p:cBhvr>
                                      <p:to>
                                        <p:strVal val="visible"/>
                                      </p:to>
                                    </p:set>
                                    <p:animEffect transition="in" filter="wipe(up)">
                                      <p:cBhvr>
                                        <p:cTn id="24" dur="500"/>
                                        <p:tgtEl>
                                          <p:spTgt spid="7066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0662"/>
                                        </p:tgtEl>
                                        <p:attrNameLst>
                                          <p:attrName>style.visibility</p:attrName>
                                        </p:attrNameLst>
                                      </p:cBhvr>
                                      <p:to>
                                        <p:strVal val="visible"/>
                                      </p:to>
                                    </p:set>
                                    <p:animEffect transition="in" filter="box(in)">
                                      <p:cBhvr>
                                        <p:cTn id="29" dur="500"/>
                                        <p:tgtEl>
                                          <p:spTgt spid="7066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70663"/>
                                        </p:tgtEl>
                                        <p:attrNameLst>
                                          <p:attrName>style.visibility</p:attrName>
                                        </p:attrNameLst>
                                      </p:cBhvr>
                                      <p:to>
                                        <p:strVal val="visible"/>
                                      </p:to>
                                    </p:set>
                                    <p:animEffect transition="in" filter="box(in)">
                                      <p:cBhvr>
                                        <p:cTn id="34" dur="500"/>
                                        <p:tgtEl>
                                          <p:spTgt spid="70663"/>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70664"/>
                                        </p:tgtEl>
                                        <p:attrNameLst>
                                          <p:attrName>style.visibility</p:attrName>
                                        </p:attrNameLst>
                                      </p:cBhvr>
                                      <p:to>
                                        <p:strVal val="visible"/>
                                      </p:to>
                                    </p:set>
                                    <p:animEffect transition="in" filter="box(in)">
                                      <p:cBhvr>
                                        <p:cTn id="39" dur="500"/>
                                        <p:tgtEl>
                                          <p:spTgt spid="70664"/>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70677"/>
                                        </p:tgtEl>
                                        <p:attrNameLst>
                                          <p:attrName>style.visibility</p:attrName>
                                        </p:attrNameLst>
                                      </p:cBhvr>
                                      <p:to>
                                        <p:strVal val="visible"/>
                                      </p:to>
                                    </p:set>
                                    <p:animEffect transition="in" filter="strips(downRight)">
                                      <p:cBhvr>
                                        <p:cTn id="44" dur="500"/>
                                        <p:tgtEl>
                                          <p:spTgt spid="70677"/>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70676"/>
                                        </p:tgtEl>
                                        <p:attrNameLst>
                                          <p:attrName>style.visibility</p:attrName>
                                        </p:attrNameLst>
                                      </p:cBhvr>
                                      <p:to>
                                        <p:strVal val="visible"/>
                                      </p:to>
                                    </p:set>
                                    <p:animEffect transition="in" filter="strips(downLeft)">
                                      <p:cBhvr>
                                        <p:cTn id="49" dur="500"/>
                                        <p:tgtEl>
                                          <p:spTgt spid="7067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70666"/>
                                        </p:tgtEl>
                                        <p:attrNameLst>
                                          <p:attrName>style.visibility</p:attrName>
                                        </p:attrNameLst>
                                      </p:cBhvr>
                                      <p:to>
                                        <p:strVal val="visible"/>
                                      </p:to>
                                    </p:set>
                                    <p:animEffect transition="in" filter="wipe(up)">
                                      <p:cBhvr>
                                        <p:cTn id="54" dur="500"/>
                                        <p:tgtEl>
                                          <p:spTgt spid="706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70678"/>
                                        </p:tgtEl>
                                        <p:attrNameLst>
                                          <p:attrName>style.visibility</p:attrName>
                                        </p:attrNameLst>
                                      </p:cBhvr>
                                      <p:to>
                                        <p:strVal val="visible"/>
                                      </p:to>
                                    </p:set>
                                    <p:animEffect transition="in" filter="wipe(up)">
                                      <p:cBhvr>
                                        <p:cTn id="59" dur="500"/>
                                        <p:tgtEl>
                                          <p:spTgt spid="7067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70679"/>
                                        </p:tgtEl>
                                        <p:attrNameLst>
                                          <p:attrName>style.visibility</p:attrName>
                                        </p:attrNameLst>
                                      </p:cBhvr>
                                      <p:to>
                                        <p:strVal val="visible"/>
                                      </p:to>
                                    </p:set>
                                    <p:animEffect transition="in" filter="wipe(up)">
                                      <p:cBhvr>
                                        <p:cTn id="64" dur="500"/>
                                        <p:tgtEl>
                                          <p:spTgt spid="7067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70680"/>
                                        </p:tgtEl>
                                        <p:attrNameLst>
                                          <p:attrName>style.visibility</p:attrName>
                                        </p:attrNameLst>
                                      </p:cBhvr>
                                      <p:to>
                                        <p:strVal val="visible"/>
                                      </p:to>
                                    </p:set>
                                    <p:animEffect transition="in" filter="wipe(up)">
                                      <p:cBhvr>
                                        <p:cTn id="69" dur="500"/>
                                        <p:tgtEl>
                                          <p:spTgt spid="70680"/>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70681"/>
                                        </p:tgtEl>
                                        <p:attrNameLst>
                                          <p:attrName>style.visibility</p:attrName>
                                        </p:attrNameLst>
                                      </p:cBhvr>
                                      <p:to>
                                        <p:strVal val="visible"/>
                                      </p:to>
                                    </p:set>
                                    <p:animEffect transition="in" filter="box(in)">
                                      <p:cBhvr>
                                        <p:cTn id="74" dur="500"/>
                                        <p:tgtEl>
                                          <p:spTgt spid="7068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70683"/>
                                        </p:tgtEl>
                                        <p:attrNameLst>
                                          <p:attrName>style.visibility</p:attrName>
                                        </p:attrNameLst>
                                      </p:cBhvr>
                                      <p:to>
                                        <p:strVal val="visible"/>
                                      </p:to>
                                    </p:set>
                                    <p:animEffect transition="in" filter="wipe(up)">
                                      <p:cBhvr>
                                        <p:cTn id="79" dur="500"/>
                                        <p:tgtEl>
                                          <p:spTgt spid="70683"/>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70682"/>
                                        </p:tgtEl>
                                        <p:attrNameLst>
                                          <p:attrName>style.visibility</p:attrName>
                                        </p:attrNameLst>
                                      </p:cBhvr>
                                      <p:to>
                                        <p:strVal val="visible"/>
                                      </p:to>
                                    </p:set>
                                    <p:animEffect transition="in" filter="box(in)">
                                      <p:cBhvr>
                                        <p:cTn id="84" dur="500"/>
                                        <p:tgtEl>
                                          <p:spTgt spid="70682"/>
                                        </p:tgtEl>
                                      </p:cBhvr>
                                    </p:animEffect>
                                  </p:childTnLst>
                                </p:cTn>
                              </p:par>
                            </p:childTnLst>
                          </p:cTn>
                        </p:par>
                      </p:childTnLst>
                    </p:cTn>
                  </p:par>
                  <p:par>
                    <p:cTn id="85" fill="hold">
                      <p:stCondLst>
                        <p:cond delay="indefinite"/>
                      </p:stCondLst>
                      <p:childTnLst>
                        <p:par>
                          <p:cTn id="86" fill="hold">
                            <p:stCondLst>
                              <p:cond delay="0"/>
                            </p:stCondLst>
                            <p:childTnLst>
                              <p:par>
                                <p:cTn id="87" presetID="17" presetClass="entr" presetSubtype="2" fill="hold" grpId="0" nodeType="clickEffect">
                                  <p:stCondLst>
                                    <p:cond delay="0"/>
                                  </p:stCondLst>
                                  <p:childTnLst>
                                    <p:set>
                                      <p:cBhvr>
                                        <p:cTn id="88" dur="1" fill="hold">
                                          <p:stCondLst>
                                            <p:cond delay="0"/>
                                          </p:stCondLst>
                                        </p:cTn>
                                        <p:tgtEl>
                                          <p:spTgt spid="70684"/>
                                        </p:tgtEl>
                                        <p:attrNameLst>
                                          <p:attrName>style.visibility</p:attrName>
                                        </p:attrNameLst>
                                      </p:cBhvr>
                                      <p:to>
                                        <p:strVal val="visible"/>
                                      </p:to>
                                    </p:set>
                                    <p:anim calcmode="lin" valueType="num">
                                      <p:cBhvr>
                                        <p:cTn id="89" dur="500" fill="hold"/>
                                        <p:tgtEl>
                                          <p:spTgt spid="70684"/>
                                        </p:tgtEl>
                                        <p:attrNameLst>
                                          <p:attrName>ppt_x</p:attrName>
                                        </p:attrNameLst>
                                      </p:cBhvr>
                                      <p:tavLst>
                                        <p:tav tm="0">
                                          <p:val>
                                            <p:strVal val="#ppt_x+#ppt_w/2"/>
                                          </p:val>
                                        </p:tav>
                                        <p:tav tm="100000">
                                          <p:val>
                                            <p:strVal val="#ppt_x"/>
                                          </p:val>
                                        </p:tav>
                                      </p:tavLst>
                                    </p:anim>
                                    <p:anim calcmode="lin" valueType="num">
                                      <p:cBhvr>
                                        <p:cTn id="90" dur="500" fill="hold"/>
                                        <p:tgtEl>
                                          <p:spTgt spid="70684"/>
                                        </p:tgtEl>
                                        <p:attrNameLst>
                                          <p:attrName>ppt_y</p:attrName>
                                        </p:attrNameLst>
                                      </p:cBhvr>
                                      <p:tavLst>
                                        <p:tav tm="0">
                                          <p:val>
                                            <p:strVal val="#ppt_y"/>
                                          </p:val>
                                        </p:tav>
                                        <p:tav tm="100000">
                                          <p:val>
                                            <p:strVal val="#ppt_y"/>
                                          </p:val>
                                        </p:tav>
                                      </p:tavLst>
                                    </p:anim>
                                    <p:anim calcmode="lin" valueType="num">
                                      <p:cBhvr>
                                        <p:cTn id="91" dur="500" fill="hold"/>
                                        <p:tgtEl>
                                          <p:spTgt spid="70684"/>
                                        </p:tgtEl>
                                        <p:attrNameLst>
                                          <p:attrName>ppt_w</p:attrName>
                                        </p:attrNameLst>
                                      </p:cBhvr>
                                      <p:tavLst>
                                        <p:tav tm="0">
                                          <p:val>
                                            <p:fltVal val="0"/>
                                          </p:val>
                                        </p:tav>
                                        <p:tav tm="100000">
                                          <p:val>
                                            <p:strVal val="#ppt_w"/>
                                          </p:val>
                                        </p:tav>
                                      </p:tavLst>
                                    </p:anim>
                                    <p:anim calcmode="lin" valueType="num">
                                      <p:cBhvr>
                                        <p:cTn id="92" dur="500" fill="hold"/>
                                        <p:tgtEl>
                                          <p:spTgt spid="70684"/>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8" fill="hold" grpId="0" nodeType="clickEffect">
                                  <p:stCondLst>
                                    <p:cond delay="0"/>
                                  </p:stCondLst>
                                  <p:childTnLst>
                                    <p:set>
                                      <p:cBhvr>
                                        <p:cTn id="96" dur="1" fill="hold">
                                          <p:stCondLst>
                                            <p:cond delay="0"/>
                                          </p:stCondLst>
                                        </p:cTn>
                                        <p:tgtEl>
                                          <p:spTgt spid="70685"/>
                                        </p:tgtEl>
                                        <p:attrNameLst>
                                          <p:attrName>style.visibility</p:attrName>
                                        </p:attrNameLst>
                                      </p:cBhvr>
                                      <p:to>
                                        <p:strVal val="visible"/>
                                      </p:to>
                                    </p:set>
                                    <p:anim calcmode="lin" valueType="num">
                                      <p:cBhvr>
                                        <p:cTn id="97" dur="500" fill="hold"/>
                                        <p:tgtEl>
                                          <p:spTgt spid="70685"/>
                                        </p:tgtEl>
                                        <p:attrNameLst>
                                          <p:attrName>ppt_x</p:attrName>
                                        </p:attrNameLst>
                                      </p:cBhvr>
                                      <p:tavLst>
                                        <p:tav tm="0">
                                          <p:val>
                                            <p:strVal val="#ppt_x-#ppt_w/2"/>
                                          </p:val>
                                        </p:tav>
                                        <p:tav tm="100000">
                                          <p:val>
                                            <p:strVal val="#ppt_x"/>
                                          </p:val>
                                        </p:tav>
                                      </p:tavLst>
                                    </p:anim>
                                    <p:anim calcmode="lin" valueType="num">
                                      <p:cBhvr>
                                        <p:cTn id="98" dur="500" fill="hold"/>
                                        <p:tgtEl>
                                          <p:spTgt spid="70685"/>
                                        </p:tgtEl>
                                        <p:attrNameLst>
                                          <p:attrName>ppt_y</p:attrName>
                                        </p:attrNameLst>
                                      </p:cBhvr>
                                      <p:tavLst>
                                        <p:tav tm="0">
                                          <p:val>
                                            <p:strVal val="#ppt_y"/>
                                          </p:val>
                                        </p:tav>
                                        <p:tav tm="100000">
                                          <p:val>
                                            <p:strVal val="#ppt_y"/>
                                          </p:val>
                                        </p:tav>
                                      </p:tavLst>
                                    </p:anim>
                                    <p:anim calcmode="lin" valueType="num">
                                      <p:cBhvr>
                                        <p:cTn id="99" dur="500" fill="hold"/>
                                        <p:tgtEl>
                                          <p:spTgt spid="70685"/>
                                        </p:tgtEl>
                                        <p:attrNameLst>
                                          <p:attrName>ppt_w</p:attrName>
                                        </p:attrNameLst>
                                      </p:cBhvr>
                                      <p:tavLst>
                                        <p:tav tm="0">
                                          <p:val>
                                            <p:fltVal val="0"/>
                                          </p:val>
                                        </p:tav>
                                        <p:tav tm="100000">
                                          <p:val>
                                            <p:strVal val="#ppt_w"/>
                                          </p:val>
                                        </p:tav>
                                      </p:tavLst>
                                    </p:anim>
                                    <p:anim calcmode="lin" valueType="num">
                                      <p:cBhvr>
                                        <p:cTn id="100" dur="500" fill="hold"/>
                                        <p:tgtEl>
                                          <p:spTgt spid="70685"/>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17" presetClass="entr" presetSubtype="10" fill="hold" grpId="0" nodeType="clickEffect">
                                  <p:stCondLst>
                                    <p:cond delay="0"/>
                                  </p:stCondLst>
                                  <p:childTnLst>
                                    <p:set>
                                      <p:cBhvr>
                                        <p:cTn id="104" dur="1" fill="hold">
                                          <p:stCondLst>
                                            <p:cond delay="0"/>
                                          </p:stCondLst>
                                        </p:cTn>
                                        <p:tgtEl>
                                          <p:spTgt spid="70686"/>
                                        </p:tgtEl>
                                        <p:attrNameLst>
                                          <p:attrName>style.visibility</p:attrName>
                                        </p:attrNameLst>
                                      </p:cBhvr>
                                      <p:to>
                                        <p:strVal val="visible"/>
                                      </p:to>
                                    </p:set>
                                    <p:anim calcmode="lin" valueType="num">
                                      <p:cBhvr>
                                        <p:cTn id="105" dur="500" fill="hold"/>
                                        <p:tgtEl>
                                          <p:spTgt spid="70686"/>
                                        </p:tgtEl>
                                        <p:attrNameLst>
                                          <p:attrName>ppt_w</p:attrName>
                                        </p:attrNameLst>
                                      </p:cBhvr>
                                      <p:tavLst>
                                        <p:tav tm="0">
                                          <p:val>
                                            <p:fltVal val="0"/>
                                          </p:val>
                                        </p:tav>
                                        <p:tav tm="100000">
                                          <p:val>
                                            <p:strVal val="#ppt_w"/>
                                          </p:val>
                                        </p:tav>
                                      </p:tavLst>
                                    </p:anim>
                                    <p:anim calcmode="lin" valueType="num">
                                      <p:cBhvr>
                                        <p:cTn id="106" dur="500" fill="hold"/>
                                        <p:tgtEl>
                                          <p:spTgt spid="70686"/>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70687"/>
                                        </p:tgtEl>
                                        <p:attrNameLst>
                                          <p:attrName>style.visibility</p:attrName>
                                        </p:attrNameLst>
                                      </p:cBhvr>
                                      <p:to>
                                        <p:strVal val="visible"/>
                                      </p:to>
                                    </p:set>
                                    <p:animEffect transition="in" filter="wipe(up)">
                                      <p:cBhvr>
                                        <p:cTn id="111" dur="500"/>
                                        <p:tgtEl>
                                          <p:spTgt spid="7068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70688"/>
                                        </p:tgtEl>
                                        <p:attrNameLst>
                                          <p:attrName>style.visibility</p:attrName>
                                        </p:attrNameLst>
                                      </p:cBhvr>
                                      <p:to>
                                        <p:strVal val="visible"/>
                                      </p:to>
                                    </p:set>
                                    <p:animEffect transition="in" filter="wipe(up)">
                                      <p:cBhvr>
                                        <p:cTn id="116" dur="500"/>
                                        <p:tgtEl>
                                          <p:spTgt spid="70688"/>
                                        </p:tgtEl>
                                      </p:cBhvr>
                                    </p:animEffect>
                                  </p:childTnLst>
                                </p:cTn>
                              </p:par>
                            </p:childTnLst>
                          </p:cTn>
                        </p:par>
                      </p:childTnLst>
                    </p:cTn>
                  </p:par>
                  <p:par>
                    <p:cTn id="117" fill="hold">
                      <p:stCondLst>
                        <p:cond delay="indefinite"/>
                      </p:stCondLst>
                      <p:childTnLst>
                        <p:par>
                          <p:cTn id="118" fill="hold">
                            <p:stCondLst>
                              <p:cond delay="0"/>
                            </p:stCondLst>
                            <p:childTnLst>
                              <p:par>
                                <p:cTn id="119" presetID="4" presetClass="entr" presetSubtype="16" fill="hold" grpId="0" nodeType="clickEffect">
                                  <p:stCondLst>
                                    <p:cond delay="0"/>
                                  </p:stCondLst>
                                  <p:childTnLst>
                                    <p:set>
                                      <p:cBhvr>
                                        <p:cTn id="120" dur="1" fill="hold">
                                          <p:stCondLst>
                                            <p:cond delay="0"/>
                                          </p:stCondLst>
                                        </p:cTn>
                                        <p:tgtEl>
                                          <p:spTgt spid="70689"/>
                                        </p:tgtEl>
                                        <p:attrNameLst>
                                          <p:attrName>style.visibility</p:attrName>
                                        </p:attrNameLst>
                                      </p:cBhvr>
                                      <p:to>
                                        <p:strVal val="visible"/>
                                      </p:to>
                                    </p:set>
                                    <p:animEffect transition="in" filter="box(in)">
                                      <p:cBhvr>
                                        <p:cTn id="121" dur="500"/>
                                        <p:tgtEl>
                                          <p:spTgt spid="7068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nodeType="clickEffect">
                                  <p:stCondLst>
                                    <p:cond delay="0"/>
                                  </p:stCondLst>
                                  <p:childTnLst>
                                    <p:set>
                                      <p:cBhvr>
                                        <p:cTn id="125" dur="1" fill="hold">
                                          <p:stCondLst>
                                            <p:cond delay="0"/>
                                          </p:stCondLst>
                                        </p:cTn>
                                        <p:tgtEl>
                                          <p:spTgt spid="70697"/>
                                        </p:tgtEl>
                                        <p:attrNameLst>
                                          <p:attrName>style.visibility</p:attrName>
                                        </p:attrNameLst>
                                      </p:cBhvr>
                                      <p:to>
                                        <p:strVal val="visible"/>
                                      </p:to>
                                    </p:set>
                                    <p:animEffect transition="in" filter="wipe(up)">
                                      <p:cBhvr>
                                        <p:cTn id="126" dur="500"/>
                                        <p:tgtEl>
                                          <p:spTgt spid="70697"/>
                                        </p:tgtEl>
                                      </p:cBhvr>
                                    </p:animEffect>
                                  </p:childTnLst>
                                </p:cTn>
                              </p:par>
                            </p:childTnLst>
                          </p:cTn>
                        </p:par>
                      </p:childTnLst>
                    </p:cTn>
                  </p:par>
                  <p:par>
                    <p:cTn id="127" fill="hold">
                      <p:stCondLst>
                        <p:cond delay="indefinite"/>
                      </p:stCondLst>
                      <p:childTnLst>
                        <p:par>
                          <p:cTn id="128" fill="hold">
                            <p:stCondLst>
                              <p:cond delay="0"/>
                            </p:stCondLst>
                            <p:childTnLst>
                              <p:par>
                                <p:cTn id="129" presetID="4" presetClass="entr" presetSubtype="16" fill="hold" grpId="0" nodeType="clickEffect">
                                  <p:stCondLst>
                                    <p:cond delay="0"/>
                                  </p:stCondLst>
                                  <p:childTnLst>
                                    <p:set>
                                      <p:cBhvr>
                                        <p:cTn id="130" dur="1" fill="hold">
                                          <p:stCondLst>
                                            <p:cond delay="0"/>
                                          </p:stCondLst>
                                        </p:cTn>
                                        <p:tgtEl>
                                          <p:spTgt spid="70690"/>
                                        </p:tgtEl>
                                        <p:attrNameLst>
                                          <p:attrName>style.visibility</p:attrName>
                                        </p:attrNameLst>
                                      </p:cBhvr>
                                      <p:to>
                                        <p:strVal val="visible"/>
                                      </p:to>
                                    </p:set>
                                    <p:animEffect transition="in" filter="box(in)">
                                      <p:cBhvr>
                                        <p:cTn id="131" dur="500"/>
                                        <p:tgtEl>
                                          <p:spTgt spid="70690"/>
                                        </p:tgtEl>
                                      </p:cBhvr>
                                    </p:animEffect>
                                  </p:childTnLst>
                                </p:cTn>
                              </p:par>
                            </p:childTnLst>
                          </p:cTn>
                        </p:par>
                      </p:childTnLst>
                    </p:cTn>
                  </p:par>
                  <p:par>
                    <p:cTn id="132" fill="hold">
                      <p:stCondLst>
                        <p:cond delay="indefinite"/>
                      </p:stCondLst>
                      <p:childTnLst>
                        <p:par>
                          <p:cTn id="133" fill="hold">
                            <p:stCondLst>
                              <p:cond delay="0"/>
                            </p:stCondLst>
                            <p:childTnLst>
                              <p:par>
                                <p:cTn id="134" presetID="17" presetClass="entr" presetSubtype="2" fill="hold" grpId="0" nodeType="clickEffect">
                                  <p:stCondLst>
                                    <p:cond delay="0"/>
                                  </p:stCondLst>
                                  <p:childTnLst>
                                    <p:set>
                                      <p:cBhvr>
                                        <p:cTn id="135" dur="1" fill="hold">
                                          <p:stCondLst>
                                            <p:cond delay="0"/>
                                          </p:stCondLst>
                                        </p:cTn>
                                        <p:tgtEl>
                                          <p:spTgt spid="70691"/>
                                        </p:tgtEl>
                                        <p:attrNameLst>
                                          <p:attrName>style.visibility</p:attrName>
                                        </p:attrNameLst>
                                      </p:cBhvr>
                                      <p:to>
                                        <p:strVal val="visible"/>
                                      </p:to>
                                    </p:set>
                                    <p:anim calcmode="lin" valueType="num">
                                      <p:cBhvr>
                                        <p:cTn id="136" dur="500" fill="hold"/>
                                        <p:tgtEl>
                                          <p:spTgt spid="70691"/>
                                        </p:tgtEl>
                                        <p:attrNameLst>
                                          <p:attrName>ppt_x</p:attrName>
                                        </p:attrNameLst>
                                      </p:cBhvr>
                                      <p:tavLst>
                                        <p:tav tm="0">
                                          <p:val>
                                            <p:strVal val="#ppt_x+#ppt_w/2"/>
                                          </p:val>
                                        </p:tav>
                                        <p:tav tm="100000">
                                          <p:val>
                                            <p:strVal val="#ppt_x"/>
                                          </p:val>
                                        </p:tav>
                                      </p:tavLst>
                                    </p:anim>
                                    <p:anim calcmode="lin" valueType="num">
                                      <p:cBhvr>
                                        <p:cTn id="137" dur="500" fill="hold"/>
                                        <p:tgtEl>
                                          <p:spTgt spid="70691"/>
                                        </p:tgtEl>
                                        <p:attrNameLst>
                                          <p:attrName>ppt_y</p:attrName>
                                        </p:attrNameLst>
                                      </p:cBhvr>
                                      <p:tavLst>
                                        <p:tav tm="0">
                                          <p:val>
                                            <p:strVal val="#ppt_y"/>
                                          </p:val>
                                        </p:tav>
                                        <p:tav tm="100000">
                                          <p:val>
                                            <p:strVal val="#ppt_y"/>
                                          </p:val>
                                        </p:tav>
                                      </p:tavLst>
                                    </p:anim>
                                    <p:anim calcmode="lin" valueType="num">
                                      <p:cBhvr>
                                        <p:cTn id="138" dur="500" fill="hold"/>
                                        <p:tgtEl>
                                          <p:spTgt spid="70691"/>
                                        </p:tgtEl>
                                        <p:attrNameLst>
                                          <p:attrName>ppt_w</p:attrName>
                                        </p:attrNameLst>
                                      </p:cBhvr>
                                      <p:tavLst>
                                        <p:tav tm="0">
                                          <p:val>
                                            <p:fltVal val="0"/>
                                          </p:val>
                                        </p:tav>
                                        <p:tav tm="100000">
                                          <p:val>
                                            <p:strVal val="#ppt_w"/>
                                          </p:val>
                                        </p:tav>
                                      </p:tavLst>
                                    </p:anim>
                                    <p:anim calcmode="lin" valueType="num">
                                      <p:cBhvr>
                                        <p:cTn id="139" dur="500" fill="hold"/>
                                        <p:tgtEl>
                                          <p:spTgt spid="70691"/>
                                        </p:tgtEl>
                                        <p:attrNameLst>
                                          <p:attrName>ppt_h</p:attrName>
                                        </p:attrNameLst>
                                      </p:cBhvr>
                                      <p:tavLst>
                                        <p:tav tm="0">
                                          <p:val>
                                            <p:strVal val="#ppt_h"/>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ID="17" presetClass="entr" presetSubtype="8" fill="hold" grpId="0" nodeType="clickEffect">
                                  <p:stCondLst>
                                    <p:cond delay="0"/>
                                  </p:stCondLst>
                                  <p:childTnLst>
                                    <p:set>
                                      <p:cBhvr>
                                        <p:cTn id="143" dur="1" fill="hold">
                                          <p:stCondLst>
                                            <p:cond delay="0"/>
                                          </p:stCondLst>
                                        </p:cTn>
                                        <p:tgtEl>
                                          <p:spTgt spid="70692"/>
                                        </p:tgtEl>
                                        <p:attrNameLst>
                                          <p:attrName>style.visibility</p:attrName>
                                        </p:attrNameLst>
                                      </p:cBhvr>
                                      <p:to>
                                        <p:strVal val="visible"/>
                                      </p:to>
                                    </p:set>
                                    <p:anim calcmode="lin" valueType="num">
                                      <p:cBhvr>
                                        <p:cTn id="144" dur="500" fill="hold"/>
                                        <p:tgtEl>
                                          <p:spTgt spid="70692"/>
                                        </p:tgtEl>
                                        <p:attrNameLst>
                                          <p:attrName>ppt_x</p:attrName>
                                        </p:attrNameLst>
                                      </p:cBhvr>
                                      <p:tavLst>
                                        <p:tav tm="0">
                                          <p:val>
                                            <p:strVal val="#ppt_x-#ppt_w/2"/>
                                          </p:val>
                                        </p:tav>
                                        <p:tav tm="100000">
                                          <p:val>
                                            <p:strVal val="#ppt_x"/>
                                          </p:val>
                                        </p:tav>
                                      </p:tavLst>
                                    </p:anim>
                                    <p:anim calcmode="lin" valueType="num">
                                      <p:cBhvr>
                                        <p:cTn id="145" dur="500" fill="hold"/>
                                        <p:tgtEl>
                                          <p:spTgt spid="70692"/>
                                        </p:tgtEl>
                                        <p:attrNameLst>
                                          <p:attrName>ppt_y</p:attrName>
                                        </p:attrNameLst>
                                      </p:cBhvr>
                                      <p:tavLst>
                                        <p:tav tm="0">
                                          <p:val>
                                            <p:strVal val="#ppt_y"/>
                                          </p:val>
                                        </p:tav>
                                        <p:tav tm="100000">
                                          <p:val>
                                            <p:strVal val="#ppt_y"/>
                                          </p:val>
                                        </p:tav>
                                      </p:tavLst>
                                    </p:anim>
                                    <p:anim calcmode="lin" valueType="num">
                                      <p:cBhvr>
                                        <p:cTn id="146" dur="500" fill="hold"/>
                                        <p:tgtEl>
                                          <p:spTgt spid="70692"/>
                                        </p:tgtEl>
                                        <p:attrNameLst>
                                          <p:attrName>ppt_w</p:attrName>
                                        </p:attrNameLst>
                                      </p:cBhvr>
                                      <p:tavLst>
                                        <p:tav tm="0">
                                          <p:val>
                                            <p:fltVal val="0"/>
                                          </p:val>
                                        </p:tav>
                                        <p:tav tm="100000">
                                          <p:val>
                                            <p:strVal val="#ppt_w"/>
                                          </p:val>
                                        </p:tav>
                                      </p:tavLst>
                                    </p:anim>
                                    <p:anim calcmode="lin" valueType="num">
                                      <p:cBhvr>
                                        <p:cTn id="147" dur="500" fill="hold"/>
                                        <p:tgtEl>
                                          <p:spTgt spid="70692"/>
                                        </p:tgtEl>
                                        <p:attrNameLst>
                                          <p:attrName>ppt_h</p:attrName>
                                        </p:attrNameLst>
                                      </p:cBhvr>
                                      <p:tavLst>
                                        <p:tav tm="0">
                                          <p:val>
                                            <p:strVal val="#ppt_h"/>
                                          </p:val>
                                        </p:tav>
                                        <p:tav tm="100000">
                                          <p:val>
                                            <p:strVal val="#ppt_h"/>
                                          </p:val>
                                        </p:tav>
                                      </p:tavLst>
                                    </p:anim>
                                  </p:childTnLst>
                                </p:cTn>
                              </p:par>
                            </p:childTnLst>
                          </p:cTn>
                        </p:par>
                      </p:childTnLst>
                    </p:cTn>
                  </p:par>
                  <p:par>
                    <p:cTn id="148" fill="hold">
                      <p:stCondLst>
                        <p:cond delay="indefinite"/>
                      </p:stCondLst>
                      <p:childTnLst>
                        <p:par>
                          <p:cTn id="149" fill="hold">
                            <p:stCondLst>
                              <p:cond delay="0"/>
                            </p:stCondLst>
                            <p:childTnLst>
                              <p:par>
                                <p:cTn id="150" presetID="17" presetClass="entr" presetSubtype="10" fill="hold" grpId="0" nodeType="clickEffect">
                                  <p:stCondLst>
                                    <p:cond delay="0"/>
                                  </p:stCondLst>
                                  <p:childTnLst>
                                    <p:set>
                                      <p:cBhvr>
                                        <p:cTn id="151" dur="1" fill="hold">
                                          <p:stCondLst>
                                            <p:cond delay="0"/>
                                          </p:stCondLst>
                                        </p:cTn>
                                        <p:tgtEl>
                                          <p:spTgt spid="70693"/>
                                        </p:tgtEl>
                                        <p:attrNameLst>
                                          <p:attrName>style.visibility</p:attrName>
                                        </p:attrNameLst>
                                      </p:cBhvr>
                                      <p:to>
                                        <p:strVal val="visible"/>
                                      </p:to>
                                    </p:set>
                                    <p:anim calcmode="lin" valueType="num">
                                      <p:cBhvr>
                                        <p:cTn id="152" dur="500" fill="hold"/>
                                        <p:tgtEl>
                                          <p:spTgt spid="70693"/>
                                        </p:tgtEl>
                                        <p:attrNameLst>
                                          <p:attrName>ppt_w</p:attrName>
                                        </p:attrNameLst>
                                      </p:cBhvr>
                                      <p:tavLst>
                                        <p:tav tm="0">
                                          <p:val>
                                            <p:fltVal val="0"/>
                                          </p:val>
                                        </p:tav>
                                        <p:tav tm="100000">
                                          <p:val>
                                            <p:strVal val="#ppt_w"/>
                                          </p:val>
                                        </p:tav>
                                      </p:tavLst>
                                    </p:anim>
                                    <p:anim calcmode="lin" valueType="num">
                                      <p:cBhvr>
                                        <p:cTn id="153" dur="500" fill="hold"/>
                                        <p:tgtEl>
                                          <p:spTgt spid="70693"/>
                                        </p:tgtEl>
                                        <p:attrNameLst>
                                          <p:attrName>ppt_h</p:attrName>
                                        </p:attrNameLst>
                                      </p:cBhvr>
                                      <p:tavLst>
                                        <p:tav tm="0">
                                          <p:val>
                                            <p:strVal val="#ppt_h"/>
                                          </p:val>
                                        </p:tav>
                                        <p:tav tm="100000">
                                          <p:val>
                                            <p:strVal val="#ppt_h"/>
                                          </p:val>
                                        </p:tav>
                                      </p:tavLst>
                                    </p:anim>
                                  </p:childTnLst>
                                </p:cTn>
                              </p:par>
                            </p:childTnLst>
                          </p:cTn>
                        </p:par>
                      </p:childTnLst>
                    </p:cTn>
                  </p:par>
                  <p:par>
                    <p:cTn id="154" fill="hold">
                      <p:stCondLst>
                        <p:cond delay="indefinite"/>
                      </p:stCondLst>
                      <p:childTnLst>
                        <p:par>
                          <p:cTn id="155" fill="hold">
                            <p:stCondLst>
                              <p:cond delay="0"/>
                            </p:stCondLst>
                            <p:childTnLst>
                              <p:par>
                                <p:cTn id="156" presetID="17" presetClass="entr" presetSubtype="2" fill="hold" grpId="0" nodeType="clickEffect">
                                  <p:stCondLst>
                                    <p:cond delay="0"/>
                                  </p:stCondLst>
                                  <p:childTnLst>
                                    <p:set>
                                      <p:cBhvr>
                                        <p:cTn id="157" dur="1" fill="hold">
                                          <p:stCondLst>
                                            <p:cond delay="0"/>
                                          </p:stCondLst>
                                        </p:cTn>
                                        <p:tgtEl>
                                          <p:spTgt spid="70694"/>
                                        </p:tgtEl>
                                        <p:attrNameLst>
                                          <p:attrName>style.visibility</p:attrName>
                                        </p:attrNameLst>
                                      </p:cBhvr>
                                      <p:to>
                                        <p:strVal val="visible"/>
                                      </p:to>
                                    </p:set>
                                    <p:anim calcmode="lin" valueType="num">
                                      <p:cBhvr>
                                        <p:cTn id="158" dur="500" fill="hold"/>
                                        <p:tgtEl>
                                          <p:spTgt spid="70694"/>
                                        </p:tgtEl>
                                        <p:attrNameLst>
                                          <p:attrName>ppt_x</p:attrName>
                                        </p:attrNameLst>
                                      </p:cBhvr>
                                      <p:tavLst>
                                        <p:tav tm="0">
                                          <p:val>
                                            <p:strVal val="#ppt_x+#ppt_w/2"/>
                                          </p:val>
                                        </p:tav>
                                        <p:tav tm="100000">
                                          <p:val>
                                            <p:strVal val="#ppt_x"/>
                                          </p:val>
                                        </p:tav>
                                      </p:tavLst>
                                    </p:anim>
                                    <p:anim calcmode="lin" valueType="num">
                                      <p:cBhvr>
                                        <p:cTn id="159" dur="500" fill="hold"/>
                                        <p:tgtEl>
                                          <p:spTgt spid="70694"/>
                                        </p:tgtEl>
                                        <p:attrNameLst>
                                          <p:attrName>ppt_y</p:attrName>
                                        </p:attrNameLst>
                                      </p:cBhvr>
                                      <p:tavLst>
                                        <p:tav tm="0">
                                          <p:val>
                                            <p:strVal val="#ppt_y"/>
                                          </p:val>
                                        </p:tav>
                                        <p:tav tm="100000">
                                          <p:val>
                                            <p:strVal val="#ppt_y"/>
                                          </p:val>
                                        </p:tav>
                                      </p:tavLst>
                                    </p:anim>
                                    <p:anim calcmode="lin" valueType="num">
                                      <p:cBhvr>
                                        <p:cTn id="160" dur="500" fill="hold"/>
                                        <p:tgtEl>
                                          <p:spTgt spid="70694"/>
                                        </p:tgtEl>
                                        <p:attrNameLst>
                                          <p:attrName>ppt_w</p:attrName>
                                        </p:attrNameLst>
                                      </p:cBhvr>
                                      <p:tavLst>
                                        <p:tav tm="0">
                                          <p:val>
                                            <p:fltVal val="0"/>
                                          </p:val>
                                        </p:tav>
                                        <p:tav tm="100000">
                                          <p:val>
                                            <p:strVal val="#ppt_w"/>
                                          </p:val>
                                        </p:tav>
                                      </p:tavLst>
                                    </p:anim>
                                    <p:anim calcmode="lin" valueType="num">
                                      <p:cBhvr>
                                        <p:cTn id="161" dur="500" fill="hold"/>
                                        <p:tgtEl>
                                          <p:spTgt spid="70694"/>
                                        </p:tgtEl>
                                        <p:attrNameLst>
                                          <p:attrName>ppt_h</p:attrName>
                                        </p:attrNameLst>
                                      </p:cBhvr>
                                      <p:tavLst>
                                        <p:tav tm="0">
                                          <p:val>
                                            <p:strVal val="#ppt_h"/>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17" presetClass="entr" presetSubtype="8" fill="hold" grpId="0" nodeType="clickEffect">
                                  <p:stCondLst>
                                    <p:cond delay="0"/>
                                  </p:stCondLst>
                                  <p:childTnLst>
                                    <p:set>
                                      <p:cBhvr>
                                        <p:cTn id="165" dur="1" fill="hold">
                                          <p:stCondLst>
                                            <p:cond delay="0"/>
                                          </p:stCondLst>
                                        </p:cTn>
                                        <p:tgtEl>
                                          <p:spTgt spid="70695"/>
                                        </p:tgtEl>
                                        <p:attrNameLst>
                                          <p:attrName>style.visibility</p:attrName>
                                        </p:attrNameLst>
                                      </p:cBhvr>
                                      <p:to>
                                        <p:strVal val="visible"/>
                                      </p:to>
                                    </p:set>
                                    <p:anim calcmode="lin" valueType="num">
                                      <p:cBhvr>
                                        <p:cTn id="166" dur="500" fill="hold"/>
                                        <p:tgtEl>
                                          <p:spTgt spid="70695"/>
                                        </p:tgtEl>
                                        <p:attrNameLst>
                                          <p:attrName>ppt_x</p:attrName>
                                        </p:attrNameLst>
                                      </p:cBhvr>
                                      <p:tavLst>
                                        <p:tav tm="0">
                                          <p:val>
                                            <p:strVal val="#ppt_x-#ppt_w/2"/>
                                          </p:val>
                                        </p:tav>
                                        <p:tav tm="100000">
                                          <p:val>
                                            <p:strVal val="#ppt_x"/>
                                          </p:val>
                                        </p:tav>
                                      </p:tavLst>
                                    </p:anim>
                                    <p:anim calcmode="lin" valueType="num">
                                      <p:cBhvr>
                                        <p:cTn id="167" dur="500" fill="hold"/>
                                        <p:tgtEl>
                                          <p:spTgt spid="70695"/>
                                        </p:tgtEl>
                                        <p:attrNameLst>
                                          <p:attrName>ppt_y</p:attrName>
                                        </p:attrNameLst>
                                      </p:cBhvr>
                                      <p:tavLst>
                                        <p:tav tm="0">
                                          <p:val>
                                            <p:strVal val="#ppt_y"/>
                                          </p:val>
                                        </p:tav>
                                        <p:tav tm="100000">
                                          <p:val>
                                            <p:strVal val="#ppt_y"/>
                                          </p:val>
                                        </p:tav>
                                      </p:tavLst>
                                    </p:anim>
                                    <p:anim calcmode="lin" valueType="num">
                                      <p:cBhvr>
                                        <p:cTn id="168" dur="500" fill="hold"/>
                                        <p:tgtEl>
                                          <p:spTgt spid="70695"/>
                                        </p:tgtEl>
                                        <p:attrNameLst>
                                          <p:attrName>ppt_w</p:attrName>
                                        </p:attrNameLst>
                                      </p:cBhvr>
                                      <p:tavLst>
                                        <p:tav tm="0">
                                          <p:val>
                                            <p:fltVal val="0"/>
                                          </p:val>
                                        </p:tav>
                                        <p:tav tm="100000">
                                          <p:val>
                                            <p:strVal val="#ppt_w"/>
                                          </p:val>
                                        </p:tav>
                                      </p:tavLst>
                                    </p:anim>
                                    <p:anim calcmode="lin" valueType="num">
                                      <p:cBhvr>
                                        <p:cTn id="169" dur="500" fill="hold"/>
                                        <p:tgtEl>
                                          <p:spTgt spid="70695"/>
                                        </p:tgtEl>
                                        <p:attrNameLst>
                                          <p:attrName>ppt_h</p:attrName>
                                        </p:attrNameLst>
                                      </p:cBhvr>
                                      <p:tavLst>
                                        <p:tav tm="0">
                                          <p:val>
                                            <p:strVal val="#ppt_h"/>
                                          </p:val>
                                        </p:tav>
                                        <p:tav tm="100000">
                                          <p:val>
                                            <p:strVal val="#ppt_h"/>
                                          </p:val>
                                        </p:tav>
                                      </p:tavLst>
                                    </p:anim>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70696"/>
                                        </p:tgtEl>
                                        <p:attrNameLst>
                                          <p:attrName>style.visibility</p:attrName>
                                        </p:attrNameLst>
                                      </p:cBhvr>
                                      <p:to>
                                        <p:strVal val="visible"/>
                                      </p:to>
                                    </p:set>
                                    <p:anim calcmode="lin" valueType="num">
                                      <p:cBhvr>
                                        <p:cTn id="174" dur="500" fill="hold"/>
                                        <p:tgtEl>
                                          <p:spTgt spid="70696"/>
                                        </p:tgtEl>
                                        <p:attrNameLst>
                                          <p:attrName>ppt_w</p:attrName>
                                        </p:attrNameLst>
                                      </p:cBhvr>
                                      <p:tavLst>
                                        <p:tav tm="0">
                                          <p:val>
                                            <p:fltVal val="0"/>
                                          </p:val>
                                        </p:tav>
                                        <p:tav tm="100000">
                                          <p:val>
                                            <p:strVal val="#ppt_w"/>
                                          </p:val>
                                        </p:tav>
                                      </p:tavLst>
                                    </p:anim>
                                    <p:anim calcmode="lin" valueType="num">
                                      <p:cBhvr>
                                        <p:cTn id="175" dur="500" fill="hold"/>
                                        <p:tgtEl>
                                          <p:spTgt spid="70696"/>
                                        </p:tgtEl>
                                        <p:attrNameLst>
                                          <p:attrName>ppt_h</p:attrName>
                                        </p:attrNameLst>
                                      </p:cBhvr>
                                      <p:tavLst>
                                        <p:tav tm="0">
                                          <p:val>
                                            <p:strVal val="#ppt_h"/>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18" presetClass="entr" presetSubtype="12" fill="hold" grpId="0" nodeType="clickEffect">
                                  <p:stCondLst>
                                    <p:cond delay="0"/>
                                  </p:stCondLst>
                                  <p:childTnLst>
                                    <p:set>
                                      <p:cBhvr>
                                        <p:cTn id="179" dur="1" fill="hold">
                                          <p:stCondLst>
                                            <p:cond delay="0"/>
                                          </p:stCondLst>
                                        </p:cTn>
                                        <p:tgtEl>
                                          <p:spTgt spid="70698"/>
                                        </p:tgtEl>
                                        <p:attrNameLst>
                                          <p:attrName>style.visibility</p:attrName>
                                        </p:attrNameLst>
                                      </p:cBhvr>
                                      <p:to>
                                        <p:strVal val="visible"/>
                                      </p:to>
                                    </p:set>
                                    <p:animEffect transition="in" filter="strips(downLeft)">
                                      <p:cBhvr>
                                        <p:cTn id="180" dur="500"/>
                                        <p:tgtEl>
                                          <p:spTgt spid="70698"/>
                                        </p:tgtEl>
                                      </p:cBhvr>
                                    </p:animEffect>
                                  </p:childTnLst>
                                </p:cTn>
                              </p:par>
                            </p:childTnLst>
                          </p:cTn>
                        </p:par>
                      </p:childTnLst>
                    </p:cTn>
                  </p:par>
                  <p:par>
                    <p:cTn id="181" fill="hold">
                      <p:stCondLst>
                        <p:cond delay="indefinite"/>
                      </p:stCondLst>
                      <p:childTnLst>
                        <p:par>
                          <p:cTn id="182" fill="hold">
                            <p:stCondLst>
                              <p:cond delay="0"/>
                            </p:stCondLst>
                            <p:childTnLst>
                              <p:par>
                                <p:cTn id="183" presetID="18" presetClass="entr" presetSubtype="6" fill="hold" grpId="0" nodeType="clickEffect">
                                  <p:stCondLst>
                                    <p:cond delay="0"/>
                                  </p:stCondLst>
                                  <p:childTnLst>
                                    <p:set>
                                      <p:cBhvr>
                                        <p:cTn id="184" dur="1" fill="hold">
                                          <p:stCondLst>
                                            <p:cond delay="0"/>
                                          </p:stCondLst>
                                        </p:cTn>
                                        <p:tgtEl>
                                          <p:spTgt spid="70699"/>
                                        </p:tgtEl>
                                        <p:attrNameLst>
                                          <p:attrName>style.visibility</p:attrName>
                                        </p:attrNameLst>
                                      </p:cBhvr>
                                      <p:to>
                                        <p:strVal val="visible"/>
                                      </p:to>
                                    </p:set>
                                    <p:animEffect transition="in" filter="strips(downRight)">
                                      <p:cBhvr>
                                        <p:cTn id="185" dur="500"/>
                                        <p:tgtEl>
                                          <p:spTgt spid="70699"/>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childTnLst>
                                    <p:set>
                                      <p:cBhvr>
                                        <p:cTn id="189" dur="1" fill="hold">
                                          <p:stCondLst>
                                            <p:cond delay="0"/>
                                          </p:stCondLst>
                                        </p:cTn>
                                        <p:tgtEl>
                                          <p:spTgt spid="70700"/>
                                        </p:tgtEl>
                                        <p:attrNameLst>
                                          <p:attrName>style.visibility</p:attrName>
                                        </p:attrNameLst>
                                      </p:cBhvr>
                                      <p:to>
                                        <p:strVal val="visible"/>
                                      </p:to>
                                    </p:set>
                                    <p:animEffect transition="in" filter="wipe(up)">
                                      <p:cBhvr>
                                        <p:cTn id="190" dur="500"/>
                                        <p:tgtEl>
                                          <p:spTgt spid="70700"/>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70701"/>
                                        </p:tgtEl>
                                        <p:attrNameLst>
                                          <p:attrName>style.visibility</p:attrName>
                                        </p:attrNameLst>
                                      </p:cBhvr>
                                      <p:to>
                                        <p:strVal val="visible"/>
                                      </p:to>
                                    </p:set>
                                    <p:animEffect transition="in" filter="wipe(left)">
                                      <p:cBhvr>
                                        <p:cTn id="195" dur="500"/>
                                        <p:tgtEl>
                                          <p:spTgt spid="70701"/>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70702"/>
                                        </p:tgtEl>
                                        <p:attrNameLst>
                                          <p:attrName>style.visibility</p:attrName>
                                        </p:attrNameLst>
                                      </p:cBhvr>
                                      <p:to>
                                        <p:strVal val="visible"/>
                                      </p:to>
                                    </p:set>
                                    <p:animEffect transition="in" filter="wipe(left)">
                                      <p:cBhvr>
                                        <p:cTn id="200" dur="500"/>
                                        <p:tgtEl>
                                          <p:spTgt spid="70702"/>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70703"/>
                                        </p:tgtEl>
                                        <p:attrNameLst>
                                          <p:attrName>style.visibility</p:attrName>
                                        </p:attrNameLst>
                                      </p:cBhvr>
                                      <p:to>
                                        <p:strVal val="visible"/>
                                      </p:to>
                                    </p:set>
                                    <p:animEffect transition="in" filter="wipe(left)">
                                      <p:cBhvr>
                                        <p:cTn id="205" dur="500"/>
                                        <p:tgtEl>
                                          <p:spTgt spid="70703"/>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70704"/>
                                        </p:tgtEl>
                                        <p:attrNameLst>
                                          <p:attrName>style.visibility</p:attrName>
                                        </p:attrNameLst>
                                      </p:cBhvr>
                                      <p:to>
                                        <p:strVal val="visible"/>
                                      </p:to>
                                    </p:set>
                                    <p:animEffect transition="in" filter="wipe(left)">
                                      <p:cBhvr>
                                        <p:cTn id="210" dur="500"/>
                                        <p:tgtEl>
                                          <p:spTgt spid="70704"/>
                                        </p:tgtEl>
                                      </p:cBhvr>
                                    </p:animEffect>
                                  </p:childTnLst>
                                </p:cTn>
                              </p:par>
                            </p:childTnLst>
                          </p:cTn>
                        </p:par>
                      </p:childTnLst>
                    </p:cTn>
                  </p:par>
                  <p:par>
                    <p:cTn id="211" fill="hold">
                      <p:stCondLst>
                        <p:cond delay="indefinite"/>
                      </p:stCondLst>
                      <p:childTnLst>
                        <p:par>
                          <p:cTn id="212" fill="hold">
                            <p:stCondLst>
                              <p:cond delay="0"/>
                            </p:stCondLst>
                            <p:childTnLst>
                              <p:par>
                                <p:cTn id="213" presetID="18" presetClass="entr" presetSubtype="3" fill="hold" grpId="0" nodeType="clickEffect">
                                  <p:stCondLst>
                                    <p:cond delay="0"/>
                                  </p:stCondLst>
                                  <p:childTnLst>
                                    <p:set>
                                      <p:cBhvr>
                                        <p:cTn id="214" dur="1" fill="hold">
                                          <p:stCondLst>
                                            <p:cond delay="0"/>
                                          </p:stCondLst>
                                        </p:cTn>
                                        <p:tgtEl>
                                          <p:spTgt spid="70705"/>
                                        </p:tgtEl>
                                        <p:attrNameLst>
                                          <p:attrName>style.visibility</p:attrName>
                                        </p:attrNameLst>
                                      </p:cBhvr>
                                      <p:to>
                                        <p:strVal val="visible"/>
                                      </p:to>
                                    </p:set>
                                    <p:animEffect transition="in" filter="strips(upRight)">
                                      <p:cBhvr>
                                        <p:cTn id="215" dur="500"/>
                                        <p:tgtEl>
                                          <p:spTgt spid="70705"/>
                                        </p:tgtEl>
                                      </p:cBhvr>
                                    </p:animEffect>
                                  </p:childTnLst>
                                  <p:subTnLst>
                                    <p:set>
                                      <p:cBhvr override="childStyle">
                                        <p:cTn dur="1" fill="hold" display="0" masterRel="nextClick" afterEffect="1"/>
                                        <p:tgtEl>
                                          <p:spTgt spid="70705"/>
                                        </p:tgtEl>
                                        <p:attrNameLst>
                                          <p:attrName>style.visibility</p:attrName>
                                        </p:attrNameLst>
                                      </p:cBhvr>
                                      <p:to>
                                        <p:strVal val="hidden"/>
                                      </p:to>
                                    </p:set>
                                  </p:sub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grpId="0" nodeType="clickEffect">
                                  <p:stCondLst>
                                    <p:cond delay="0"/>
                                  </p:stCondLst>
                                  <p:childTnLst>
                                    <p:set>
                                      <p:cBhvr>
                                        <p:cTn id="219" dur="1" fill="hold">
                                          <p:stCondLst>
                                            <p:cond delay="0"/>
                                          </p:stCondLst>
                                        </p:cTn>
                                        <p:tgtEl>
                                          <p:spTgt spid="79913"/>
                                        </p:tgtEl>
                                        <p:attrNameLst>
                                          <p:attrName>style.visibility</p:attrName>
                                        </p:attrNameLst>
                                      </p:cBhvr>
                                      <p:to>
                                        <p:strVal val="visible"/>
                                      </p:to>
                                    </p:set>
                                    <p:animEffect transition="in" filter="wipe(up)">
                                      <p:cBhvr>
                                        <p:cTn id="220" dur="500"/>
                                        <p:tgtEl>
                                          <p:spTgt spid="79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ldLvl="0" animBg="1"/>
      <p:bldP spid="70660" grpId="0"/>
      <p:bldP spid="70661" grpId="0" bldLvl="0" animBg="1"/>
      <p:bldP spid="70662" grpId="0" bldLvl="0" animBg="1"/>
      <p:bldP spid="70663" grpId="0" bldLvl="0" animBg="1"/>
      <p:bldP spid="70664" grpId="0" bldLvl="0" animBg="1"/>
      <p:bldP spid="70676" grpId="0" bldLvl="0" animBg="1"/>
      <p:bldP spid="70677" grpId="0" bldLvl="0" animBg="1"/>
      <p:bldP spid="70681" grpId="0" bldLvl="0" animBg="1"/>
      <p:bldP spid="70682" grpId="0" bldLvl="0" animBg="1"/>
      <p:bldP spid="70684" grpId="0" bldLvl="0" animBg="1"/>
      <p:bldP spid="70685" grpId="0" bldLvl="0" animBg="1"/>
      <p:bldP spid="70686" grpId="0" bldLvl="0" animBg="1"/>
      <p:bldP spid="70689" grpId="0" bldLvl="0" animBg="1"/>
      <p:bldP spid="70690" grpId="0" bldLvl="0" animBg="1"/>
      <p:bldP spid="70691" grpId="0" bldLvl="0" animBg="1"/>
      <p:bldP spid="70692" grpId="0" bldLvl="0" animBg="1"/>
      <p:bldP spid="70693" grpId="0" bldLvl="0" animBg="1"/>
      <p:bldP spid="70694" grpId="0" bldLvl="0" animBg="1"/>
      <p:bldP spid="70695" grpId="0" bldLvl="0" animBg="1"/>
      <p:bldP spid="70696" grpId="0" bldLvl="0" animBg="1"/>
      <p:bldP spid="70698" grpId="0" bldLvl="0" animBg="1"/>
      <p:bldP spid="70699" grpId="0" bldLvl="0" animBg="1"/>
      <p:bldP spid="70700" grpId="0" bldLvl="0" animBg="1"/>
      <p:bldP spid="70701" grpId="0"/>
      <p:bldP spid="70702" grpId="0"/>
      <p:bldP spid="70703" grpId="0"/>
      <p:bldP spid="70704" grpId="0"/>
      <p:bldP spid="70705" grpId="0" bldLvl="0" animBg="1"/>
      <p:bldP spid="7991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770890" y="1179830"/>
            <a:ext cx="10464800" cy="4526280"/>
          </a:xfrm>
        </p:spPr>
        <p:txBody>
          <a:bodyPr vert="horz" wrap="square" lIns="91440" tIns="45720" rIns="91440" bIns="45720" numCol="1" anchor="t" anchorCtr="0" compatLnSpc="1">
            <a:noAutofit/>
          </a:bodyPr>
          <a:lstStyle/>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算法复杂性</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 = </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算法运行所需要的计算机资源的量，其中需要时间资源的量称为</a:t>
            </a:r>
            <a:r>
              <a:rPr kumimoji="1" lang="zh-CN" altLang="en-US" sz="2400" b="1" i="0" u="none" strike="noStrike" kern="0" cap="none" spc="0" normalizeH="0" baseline="0" noProof="0" dirty="0">
                <a:ln>
                  <a:noFill/>
                </a:ln>
                <a:solidFill>
                  <a:srgbClr val="FF0000"/>
                </a:solidFill>
                <a:effectLst/>
                <a:uLnTx/>
                <a:uFillTx/>
                <a:latin typeface="Times New Roman" pitchFamily="18" charset="0"/>
                <a:ea typeface="楷体" charset="0"/>
                <a:cs typeface="+mn-cs"/>
              </a:rPr>
              <a:t>时间复杂性</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；需要空间（存储器）资源的量称为</a:t>
            </a:r>
            <a:r>
              <a:rPr kumimoji="1" lang="zh-CN" altLang="en-US" b="1" i="0" u="none" strike="noStrike" kern="0" cap="none" spc="0" normalizeH="0" baseline="0" noProof="0" dirty="0">
                <a:ln>
                  <a:noFill/>
                </a:ln>
                <a:solidFill>
                  <a:srgbClr val="FF0000"/>
                </a:solidFill>
                <a:effectLst/>
                <a:uLnTx/>
                <a:uFillTx/>
                <a:latin typeface="Times New Roman" pitchFamily="18" charset="0"/>
                <a:ea typeface="楷体" charset="0"/>
                <a:cs typeface="+mn-cs"/>
              </a:rPr>
              <a:t>空间复杂性。</a:t>
            </a: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C=F(N,I,A)</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，其中</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C</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＝复杂性；</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N</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＝算法要解决问题的规模；</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I</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＝算法的输入；</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a:t>
            </a:r>
            <a:r>
              <a:rPr kumimoji="1" lang="zh-CN" altLang="en-US"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＝算法本身</a:t>
            </a: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时间复杂性</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T</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T(N,I);</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空间复杂性</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C=C(N.I</a:t>
            </a:r>
            <a:r>
              <a:rPr kumimoji="1" lang="zh-CN" altLang="en-US"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算法的时间复杂性</a:t>
            </a:r>
            <a:r>
              <a:rPr kumimoji="1" lang="en-US" altLang="zh-CN" sz="2400" b="1" i="1" u="none" strike="noStrike" kern="0" cap="none" spc="0" normalizeH="0" baseline="0" noProof="0" dirty="0">
                <a:ln>
                  <a:noFill/>
                </a:ln>
                <a:solidFill>
                  <a:schemeClr val="tx1"/>
                </a:solidFill>
                <a:effectLst/>
                <a:uLnTx/>
                <a:uFillTx/>
                <a:latin typeface="Times New Roman" pitchFamily="18" charset="0"/>
                <a:ea typeface="楷体" charset="0"/>
                <a:cs typeface="+mn-cs"/>
              </a:rPr>
              <a:t>T</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r>
              <a:rPr kumimoji="1" lang="en-US" altLang="zh-CN" sz="2400" b="1" i="1" u="none" strike="noStrike" kern="0" cap="none" spc="0" normalizeH="0" baseline="0" noProof="0" dirty="0">
                <a:ln>
                  <a:noFill/>
                </a:ln>
                <a:solidFill>
                  <a:schemeClr val="tx1"/>
                </a:solidFill>
                <a:effectLst/>
                <a:uLnTx/>
                <a:uFillTx/>
                <a:latin typeface="Times New Roman" pitchFamily="18" charset="0"/>
                <a:ea typeface="楷体" charset="0"/>
                <a:cs typeface="+mn-cs"/>
              </a:rPr>
              <a:t>n</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r>
              <a:rPr kumimoji="1" lang="zh-CN" altLang="en-US"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算法的空间复杂性</a:t>
            </a:r>
            <a:r>
              <a:rPr kumimoji="1" lang="en-US" altLang="zh-CN" sz="2400" b="1" i="1" u="none" strike="noStrike" kern="0" cap="none" spc="0" normalizeH="0" baseline="0" noProof="0" dirty="0">
                <a:ln>
                  <a:noFill/>
                </a:ln>
                <a:solidFill>
                  <a:schemeClr val="tx1"/>
                </a:solidFill>
                <a:effectLst/>
                <a:uLnTx/>
                <a:uFillTx/>
                <a:latin typeface="Times New Roman" pitchFamily="18" charset="0"/>
                <a:ea typeface="楷体" charset="0"/>
                <a:cs typeface="+mn-cs"/>
              </a:rPr>
              <a:t>S</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r>
              <a:rPr kumimoji="1" lang="en-US" altLang="zh-CN" sz="2400" b="1" i="1" u="none" strike="noStrike" kern="0" cap="none" spc="0" normalizeH="0" baseline="0" noProof="0" dirty="0">
                <a:ln>
                  <a:noFill/>
                </a:ln>
                <a:solidFill>
                  <a:schemeClr val="tx1"/>
                </a:solidFill>
                <a:effectLst/>
                <a:uLnTx/>
                <a:uFillTx/>
                <a:latin typeface="Times New Roman" pitchFamily="18" charset="0"/>
                <a:ea typeface="楷体" charset="0"/>
                <a:cs typeface="+mn-cs"/>
              </a:rPr>
              <a:t>n</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r>
              <a:rPr kumimoji="1" lang="zh-CN" altLang="en-US"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其中</a:t>
            </a:r>
            <a:r>
              <a:rPr kumimoji="1" lang="en-US" altLang="zh-CN" sz="2400" b="1" i="1" u="none" strike="noStrike" kern="0" cap="none" spc="0" normalizeH="0" baseline="0" noProof="0" dirty="0">
                <a:ln>
                  <a:noFill/>
                </a:ln>
                <a:solidFill>
                  <a:schemeClr val="tx1"/>
                </a:solidFill>
                <a:effectLst/>
                <a:uLnTx/>
                <a:uFillTx/>
                <a:latin typeface="Times New Roman" pitchFamily="18" charset="0"/>
                <a:ea typeface="楷体" charset="0"/>
                <a:cs typeface="+mn-cs"/>
              </a:rPr>
              <a:t>n</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是问题的规模（输入大小）。</a:t>
            </a:r>
          </a:p>
        </p:txBody>
      </p:sp>
      <p:pic>
        <p:nvPicPr>
          <p:cNvPr id="5" name="图片 4" descr="1dc06e763f0a5287b14058453eaa150442bbe13829bc6-oMverP_fw658"/>
          <p:cNvPicPr>
            <a:picLocks noChangeAspect="1"/>
          </p:cNvPicPr>
          <p:nvPr/>
        </p:nvPicPr>
        <p:blipFill>
          <a:blip r:embed="rId3"/>
          <a:srcRect l="54565" t="10024" r="31639" b="81679"/>
          <a:stretch>
            <a:fillRect/>
          </a:stretch>
        </p:blipFill>
        <p:spPr>
          <a:xfrm>
            <a:off x="767080" y="52070"/>
            <a:ext cx="781050" cy="834390"/>
          </a:xfrm>
          <a:prstGeom prst="rect">
            <a:avLst/>
          </a:prstGeom>
          <a:effectLst>
            <a:reflection stA="45000" endPos="54000" dir="5400000" sy="-100000" algn="bl" rotWithShape="0"/>
          </a:effectLst>
        </p:spPr>
      </p:pic>
      <p:sp>
        <p:nvSpPr>
          <p:cNvPr id="6" name="文本框 5"/>
          <p:cNvSpPr txBox="1"/>
          <p:nvPr/>
        </p:nvSpPr>
        <p:spPr>
          <a:xfrm>
            <a:off x="1673860" y="311785"/>
            <a:ext cx="3654425" cy="518160"/>
          </a:xfrm>
          <a:prstGeom prst="rect">
            <a:avLst/>
          </a:prstGeom>
          <a:noFill/>
          <a:effectLst>
            <a:reflection stA="45000" endPos="68000" dist="177800" dir="5400000" sy="-100000" algn="bl" rotWithShape="0"/>
          </a:effectLst>
        </p:spPr>
        <p:txBody>
          <a:bodyPr wrap="square" rtlCol="0">
            <a:spAutoFit/>
          </a:bodyPr>
          <a:lstStyle/>
          <a:p>
            <a:r>
              <a:rPr kumimoji="1" lang="zh-CN" altLang="en-US" sz="2800" b="1" kern="0" noProof="0" dirty="0">
                <a:ln>
                  <a:noFill/>
                </a:ln>
                <a:solidFill>
                  <a:srgbClr val="FF0000"/>
                </a:solidFill>
                <a:uLnTx/>
                <a:uFillTx/>
                <a:latin typeface="楷体" charset="0"/>
                <a:ea typeface="楷体" charset="0"/>
                <a:cs typeface="+mj-cs"/>
                <a:sym typeface="+mn-ea"/>
              </a:rPr>
              <a:t>算法复杂性分析</a:t>
            </a:r>
            <a:endParaRPr lang="zh-CN" altLang="en-US" sz="2800" b="1">
              <a:solidFill>
                <a:schemeClr val="bg2">
                  <a:lumMod val="50000"/>
                </a:schemeClr>
              </a:solidFill>
              <a:latin typeface="楷体" charset="0"/>
              <a:ea typeface="楷体"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p:nvPr/>
        </p:nvSpPr>
        <p:spPr>
          <a:xfrm>
            <a:off x="7162800" y="0"/>
            <a:ext cx="34988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§3  </a:t>
            </a:r>
            <a:r>
              <a:rPr lang="en-US" altLang="zh-CN" sz="1800" b="1" dirty="0">
                <a:latin typeface="Times New Roman" pitchFamily="18" charset="0"/>
                <a:ea typeface="宋体" pitchFamily="2" charset="-122"/>
              </a:rPr>
              <a:t>Compare the Algorithms</a:t>
            </a:r>
          </a:p>
        </p:txBody>
      </p:sp>
      <p:sp>
        <p:nvSpPr>
          <p:cNvPr id="71683" name="AutoShape 3" descr="棕色大理石"/>
          <p:cNvSpPr/>
          <p:nvPr/>
        </p:nvSpPr>
        <p:spPr>
          <a:xfrm>
            <a:off x="2057400" y="457200"/>
            <a:ext cx="1752600" cy="533400"/>
          </a:xfrm>
          <a:prstGeom prst="bevel">
            <a:avLst>
              <a:gd name="adj" fmla="val 12500"/>
            </a:avLst>
          </a:prstGeom>
          <a:blipFill rotWithShape="0">
            <a:blip r:embed="rId2"/>
          </a:blipFill>
          <a:ln w="9525">
            <a:noFill/>
            <a:miter/>
          </a:ln>
        </p:spPr>
        <p:txBody>
          <a:bodyPr wrap="none" anchor="ctr"/>
          <a:lstStyle/>
          <a:p>
            <a:pPr lvl="0" algn="ctr" eaLnBrk="1" hangingPunct="1"/>
            <a:r>
              <a:rPr lang="en-US" altLang="zh-CN" sz="2000" b="1" dirty="0">
                <a:solidFill>
                  <a:schemeClr val="bg1"/>
                </a:solidFill>
                <a:latin typeface="Arial" pitchFamily="34" charset="0"/>
                <a:ea typeface="宋体" pitchFamily="2" charset="-122"/>
              </a:rPr>
              <a:t>Algorithm 4</a:t>
            </a:r>
          </a:p>
        </p:txBody>
      </p:sp>
      <p:sp>
        <p:nvSpPr>
          <p:cNvPr id="71684" name="Text Box 4"/>
          <p:cNvSpPr txBox="1"/>
          <p:nvPr/>
        </p:nvSpPr>
        <p:spPr>
          <a:xfrm>
            <a:off x="3962400" y="533400"/>
            <a:ext cx="3429000" cy="365760"/>
          </a:xfrm>
          <a:prstGeom prst="rect">
            <a:avLst/>
          </a:prstGeom>
          <a:noFill/>
          <a:ln w="9525">
            <a:noFill/>
            <a:miter/>
          </a:ln>
        </p:spPr>
        <p:txBody>
          <a:bodyPr>
            <a:spAutoFit/>
          </a:bodyPr>
          <a:lstStyle/>
          <a:p>
            <a:pPr lvl="0" eaLnBrk="1" hangingPunct="1">
              <a:spcBef>
                <a:spcPct val="50000"/>
              </a:spcBef>
            </a:pPr>
            <a:r>
              <a:rPr lang="en-US" altLang="zh-CN" b="1" dirty="0">
                <a:latin typeface="Times New Roman" pitchFamily="18" charset="0"/>
                <a:ea typeface="宋体" pitchFamily="2" charset="-122"/>
              </a:rPr>
              <a:t>On-line Algorithm</a:t>
            </a:r>
          </a:p>
        </p:txBody>
      </p:sp>
      <p:sp>
        <p:nvSpPr>
          <p:cNvPr id="71685" name="AutoShape 5"/>
          <p:cNvSpPr/>
          <p:nvPr/>
        </p:nvSpPr>
        <p:spPr>
          <a:xfrm>
            <a:off x="2057400" y="1066800"/>
            <a:ext cx="8001000" cy="4038600"/>
          </a:xfrm>
          <a:prstGeom prst="foldedCorner">
            <a:avLst>
              <a:gd name="adj" fmla="val 7833"/>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bIns="0" anchor="ctr"/>
          <a:lstStyle/>
          <a:p>
            <a:pPr lvl="0" eaLnBrk="1" hangingPunct="1"/>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MaxSubsequenceSum( </a:t>
            </a:r>
            <a:r>
              <a:rPr lang="en-US" altLang="zh-CN" sz="1800" b="1" dirty="0">
                <a:solidFill>
                  <a:schemeClr val="hlink"/>
                </a:solidFill>
                <a:latin typeface="Arial" pitchFamily="34" charset="0"/>
                <a:ea typeface="宋体" pitchFamily="2" charset="-122"/>
              </a:rPr>
              <a:t>const int</a:t>
            </a:r>
            <a:r>
              <a:rPr lang="en-US" altLang="zh-CN" sz="1800" b="1" dirty="0">
                <a:latin typeface="Arial" pitchFamily="34" charset="0"/>
                <a:ea typeface="宋体" pitchFamily="2" charset="-122"/>
              </a:rPr>
              <a:t>  A[ ],  </a:t>
            </a:r>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N ) </a:t>
            </a:r>
          </a:p>
          <a:p>
            <a:pPr lvl="0" eaLnBrk="1" hangingPunct="1"/>
            <a:r>
              <a:rPr lang="en-US" altLang="zh-CN" sz="1800" b="1" dirty="0">
                <a:latin typeface="Arial" pitchFamily="34" charset="0"/>
                <a:ea typeface="宋体" pitchFamily="2" charset="-122"/>
              </a:rPr>
              <a:t>{ </a:t>
            </a:r>
          </a:p>
          <a:p>
            <a:pPr lvl="0" eaLnBrk="1" hangingPunct="1"/>
            <a:r>
              <a:rPr lang="en-US" altLang="zh-CN" sz="1800" b="1" dirty="0">
                <a:solidFill>
                  <a:schemeClr val="hlink"/>
                </a:solidFill>
                <a:latin typeface="Arial" pitchFamily="34" charset="0"/>
                <a:ea typeface="宋体" pitchFamily="2" charset="-122"/>
              </a:rPr>
              <a:t>	int</a:t>
            </a:r>
            <a:r>
              <a:rPr lang="en-US" altLang="zh-CN" sz="1800" b="1" dirty="0">
                <a:latin typeface="Arial" pitchFamily="34" charset="0"/>
                <a:ea typeface="宋体" pitchFamily="2" charset="-122"/>
              </a:rPr>
              <a:t>  ThisSum, MaxSum, j; </a:t>
            </a:r>
          </a:p>
          <a:p>
            <a:pPr lvl="0" eaLnBrk="1" hangingPunct="1"/>
            <a:r>
              <a:rPr lang="en-US" altLang="zh-CN" sz="1800" b="1" dirty="0">
                <a:solidFill>
                  <a:srgbClr val="008000"/>
                </a:solidFill>
                <a:latin typeface="Arial" pitchFamily="34" charset="0"/>
                <a:ea typeface="宋体" pitchFamily="2" charset="-122"/>
              </a:rPr>
              <a:t>/* 1*/</a:t>
            </a:r>
            <a:r>
              <a:rPr lang="en-US" altLang="zh-CN" sz="1800" b="1" dirty="0">
                <a:latin typeface="Arial" pitchFamily="34" charset="0"/>
                <a:ea typeface="宋体" pitchFamily="2" charset="-122"/>
              </a:rPr>
              <a:t> 	ThisSum = MaxSum = 0; </a:t>
            </a:r>
          </a:p>
          <a:p>
            <a:pPr lvl="0" eaLnBrk="1" hangingPunct="1"/>
            <a:r>
              <a:rPr lang="en-US" altLang="zh-CN" sz="1800" b="1" dirty="0">
                <a:solidFill>
                  <a:srgbClr val="008000"/>
                </a:solidFill>
                <a:latin typeface="Arial" pitchFamily="34" charset="0"/>
                <a:ea typeface="宋体" pitchFamily="2" charset="-122"/>
              </a:rPr>
              <a:t>/* 2*/</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 </a:t>
            </a:r>
            <a:r>
              <a:rPr lang="en-US" altLang="zh-CN" sz="1800" b="1" dirty="0">
                <a:latin typeface="Arial" pitchFamily="34" charset="0"/>
                <a:ea typeface="宋体" pitchFamily="2" charset="-122"/>
              </a:rPr>
              <a:t>( j = 0; j &lt; N; j++ ) { </a:t>
            </a:r>
          </a:p>
          <a:p>
            <a:pPr lvl="0" eaLnBrk="1" hangingPunct="1"/>
            <a:r>
              <a:rPr lang="en-US" altLang="zh-CN" sz="1800" b="1" dirty="0">
                <a:solidFill>
                  <a:srgbClr val="008000"/>
                </a:solidFill>
                <a:latin typeface="Arial" pitchFamily="34" charset="0"/>
                <a:ea typeface="宋体" pitchFamily="2" charset="-122"/>
              </a:rPr>
              <a:t>/* 3*/</a:t>
            </a:r>
            <a:r>
              <a:rPr lang="en-US" altLang="zh-CN" sz="1800" b="1" dirty="0">
                <a:latin typeface="Arial" pitchFamily="34" charset="0"/>
                <a:ea typeface="宋体" pitchFamily="2" charset="-122"/>
              </a:rPr>
              <a:t> 	      ThisSum += A[ j ]; </a:t>
            </a:r>
          </a:p>
          <a:p>
            <a:pPr lvl="0" eaLnBrk="1" hangingPunct="1"/>
            <a:r>
              <a:rPr lang="en-US" altLang="zh-CN" sz="1800" b="1" dirty="0">
                <a:solidFill>
                  <a:srgbClr val="008000"/>
                </a:solidFill>
                <a:latin typeface="Arial" pitchFamily="34" charset="0"/>
                <a:ea typeface="宋体" pitchFamily="2" charset="-122"/>
              </a:rPr>
              <a:t>/* 4*/</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ThisSum &gt; MaxSum ) </a:t>
            </a:r>
          </a:p>
          <a:p>
            <a:pPr lvl="0" eaLnBrk="1" hangingPunct="1"/>
            <a:r>
              <a:rPr lang="en-US" altLang="zh-CN" sz="1800" b="1" dirty="0">
                <a:solidFill>
                  <a:srgbClr val="008000"/>
                </a:solidFill>
                <a:latin typeface="Arial" pitchFamily="34" charset="0"/>
                <a:ea typeface="宋体" pitchFamily="2" charset="-122"/>
              </a:rPr>
              <a:t>/* 5*/</a:t>
            </a:r>
            <a:r>
              <a:rPr lang="en-US" altLang="zh-CN" sz="1800" b="1" dirty="0">
                <a:latin typeface="Arial" pitchFamily="34" charset="0"/>
                <a:ea typeface="宋体" pitchFamily="2" charset="-122"/>
              </a:rPr>
              <a:t> 		MaxSum = ThisSum; </a:t>
            </a:r>
          </a:p>
          <a:p>
            <a:pPr lvl="0" eaLnBrk="1" hangingPunct="1"/>
            <a:r>
              <a:rPr lang="en-US" altLang="zh-CN" sz="1800" b="1" dirty="0">
                <a:solidFill>
                  <a:srgbClr val="008000"/>
                </a:solidFill>
                <a:latin typeface="Arial" pitchFamily="34" charset="0"/>
                <a:ea typeface="宋体" pitchFamily="2" charset="-122"/>
              </a:rPr>
              <a:t>/* 6*/</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else</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ThisSum &lt; 0 ) </a:t>
            </a:r>
          </a:p>
          <a:p>
            <a:pPr lvl="0" eaLnBrk="1" hangingPunct="1"/>
            <a:r>
              <a:rPr lang="en-US" altLang="zh-CN" sz="1800" b="1" dirty="0">
                <a:solidFill>
                  <a:srgbClr val="008000"/>
                </a:solidFill>
                <a:latin typeface="Arial" pitchFamily="34" charset="0"/>
                <a:ea typeface="宋体" pitchFamily="2" charset="-122"/>
              </a:rPr>
              <a:t>/* 7*/</a:t>
            </a:r>
            <a:r>
              <a:rPr lang="en-US" altLang="zh-CN" sz="1800" b="1" dirty="0">
                <a:latin typeface="Arial" pitchFamily="34" charset="0"/>
                <a:ea typeface="宋体" pitchFamily="2" charset="-122"/>
              </a:rPr>
              <a:t> 		ThisSum = 0;</a:t>
            </a:r>
          </a:p>
          <a:p>
            <a:pPr lvl="0" eaLnBrk="1" hangingPunct="1"/>
            <a:r>
              <a:rPr lang="en-US" altLang="zh-CN" sz="1800" b="1" dirty="0">
                <a:latin typeface="Arial" pitchFamily="34" charset="0"/>
                <a:ea typeface="宋体" pitchFamily="2" charset="-122"/>
              </a:rPr>
              <a:t>	}  </a:t>
            </a:r>
            <a:r>
              <a:rPr lang="en-US" altLang="zh-CN" sz="1800" b="1" dirty="0">
                <a:solidFill>
                  <a:srgbClr val="008000"/>
                </a:solidFill>
                <a:latin typeface="Arial" pitchFamily="34" charset="0"/>
                <a:ea typeface="宋体" pitchFamily="2" charset="-122"/>
              </a:rPr>
              <a:t>/* end for-j */</a:t>
            </a:r>
            <a:endParaRPr lang="en-US" altLang="zh-CN" sz="1800" b="1" dirty="0">
              <a:latin typeface="Arial" pitchFamily="34" charset="0"/>
              <a:ea typeface="宋体" pitchFamily="2" charset="-122"/>
            </a:endParaRPr>
          </a:p>
          <a:p>
            <a:pPr lvl="0" eaLnBrk="1" hangingPunct="1"/>
            <a:r>
              <a:rPr lang="en-US" altLang="zh-CN" sz="1800" b="1" dirty="0">
                <a:solidFill>
                  <a:srgbClr val="008000"/>
                </a:solidFill>
                <a:latin typeface="Arial" pitchFamily="34" charset="0"/>
                <a:ea typeface="宋体" pitchFamily="2" charset="-122"/>
              </a:rPr>
              <a:t>/* 8*/</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MaxSum; </a:t>
            </a:r>
          </a:p>
          <a:p>
            <a:pPr lvl="0" eaLnBrk="1" hangingPunct="1"/>
            <a:r>
              <a:rPr lang="en-US" altLang="zh-CN" sz="1800" b="1" dirty="0">
                <a:latin typeface="Arial" pitchFamily="34" charset="0"/>
                <a:ea typeface="宋体" pitchFamily="2" charset="-122"/>
              </a:rPr>
              <a:t>} </a:t>
            </a:r>
          </a:p>
        </p:txBody>
      </p:sp>
      <p:sp>
        <p:nvSpPr>
          <p:cNvPr id="71686" name="Text Box 6"/>
          <p:cNvSpPr txBox="1"/>
          <p:nvPr/>
        </p:nvSpPr>
        <p:spPr>
          <a:xfrm>
            <a:off x="2133600" y="5318125"/>
            <a:ext cx="2057400" cy="396240"/>
          </a:xfrm>
          <a:prstGeom prst="rect">
            <a:avLst/>
          </a:prstGeom>
          <a:noFill/>
          <a:ln w="9525">
            <a:noFill/>
            <a:miter/>
          </a:ln>
        </p:spPr>
        <p:txBody>
          <a:bodyPr>
            <a:spAutoFit/>
          </a:bodyPr>
          <a:lstStyle/>
          <a:p>
            <a:pPr lvl="0" eaLnBrk="1" hangingPunct="1">
              <a:spcBef>
                <a:spcPct val="50000"/>
              </a:spcBef>
            </a:pP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 </a:t>
            </a:r>
            <a:r>
              <a:rPr lang="en-US" altLang="zh-CN" sz="2000" b="1" dirty="0">
                <a:latin typeface="Times New Roman" pitchFamily="18" charset="0"/>
                <a:ea typeface="宋体" pitchFamily="2" charset="-122"/>
              </a:rPr>
              <a:t>)</a:t>
            </a:r>
            <a:endParaRPr lang="en-US" altLang="zh-CN" sz="2000" b="1" i="1" dirty="0">
              <a:latin typeface="Times New Roman" pitchFamily="18" charset="0"/>
              <a:ea typeface="宋体" pitchFamily="2" charset="-122"/>
            </a:endParaRPr>
          </a:p>
        </p:txBody>
      </p:sp>
      <p:sp>
        <p:nvSpPr>
          <p:cNvPr id="71687" name="Text Box 7"/>
          <p:cNvSpPr txBox="1"/>
          <p:nvPr/>
        </p:nvSpPr>
        <p:spPr>
          <a:xfrm>
            <a:off x="2133600" y="5775325"/>
            <a:ext cx="3276600" cy="396240"/>
          </a:xfrm>
          <a:prstGeom prst="rect">
            <a:avLst/>
          </a:prstGeom>
          <a:noFill/>
          <a:ln w="9525">
            <a:noFill/>
            <a:miter/>
          </a:ln>
        </p:spPr>
        <p:txBody>
          <a:bodyPr>
            <a:spAutoFit/>
          </a:bodyPr>
          <a:lstStyle/>
          <a:p>
            <a:pPr lvl="0" eaLnBrk="1" hangingPunct="1">
              <a:spcBef>
                <a:spcPct val="50000"/>
              </a:spcBef>
            </a:pPr>
            <a:r>
              <a:rPr lang="en-US" altLang="zh-CN" sz="2000" b="1" dirty="0">
                <a:latin typeface="Times New Roman" pitchFamily="18" charset="0"/>
                <a:ea typeface="宋体" pitchFamily="2" charset="-122"/>
              </a:rPr>
              <a:t>A[ ] is scanned </a:t>
            </a:r>
            <a:r>
              <a:rPr lang="en-US" altLang="zh-CN" sz="2000" b="1" dirty="0">
                <a:solidFill>
                  <a:schemeClr val="hlink"/>
                </a:solidFill>
                <a:latin typeface="Times New Roman" pitchFamily="18" charset="0"/>
                <a:ea typeface="宋体" pitchFamily="2" charset="-122"/>
              </a:rPr>
              <a:t>once</a:t>
            </a:r>
            <a:r>
              <a:rPr lang="en-US" altLang="zh-CN" sz="2000" b="1" dirty="0">
                <a:latin typeface="Times New Roman" pitchFamily="18" charset="0"/>
                <a:ea typeface="宋体" pitchFamily="2" charset="-122"/>
              </a:rPr>
              <a:t> only.</a:t>
            </a:r>
          </a:p>
        </p:txBody>
      </p:sp>
      <p:grpSp>
        <p:nvGrpSpPr>
          <p:cNvPr id="71688" name="Group 8"/>
          <p:cNvGrpSpPr/>
          <p:nvPr/>
        </p:nvGrpSpPr>
        <p:grpSpPr>
          <a:xfrm>
            <a:off x="6172200" y="2133600"/>
            <a:ext cx="3657600" cy="381000"/>
            <a:chOff x="2928" y="3600"/>
            <a:chExt cx="2304" cy="240"/>
          </a:xfrm>
        </p:grpSpPr>
        <p:sp>
          <p:nvSpPr>
            <p:cNvPr id="80920" name="Rectangle 9"/>
            <p:cNvSpPr/>
            <p:nvPr/>
          </p:nvSpPr>
          <p:spPr>
            <a:xfrm>
              <a:off x="2928"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a:t>
              </a:r>
              <a:r>
                <a:rPr lang="en-US" altLang="zh-CN" sz="1800" b="1" dirty="0">
                  <a:latin typeface="Times New Roman" pitchFamily="18" charset="0"/>
                  <a:ea typeface="宋体" pitchFamily="2" charset="-122"/>
                </a:rPr>
                <a:t>1</a:t>
              </a:r>
            </a:p>
          </p:txBody>
        </p:sp>
        <p:sp>
          <p:nvSpPr>
            <p:cNvPr id="80921" name="Rectangle 10"/>
            <p:cNvSpPr/>
            <p:nvPr/>
          </p:nvSpPr>
          <p:spPr>
            <a:xfrm>
              <a:off x="3216"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3</a:t>
              </a:r>
              <a:endParaRPr lang="en-US" altLang="zh-CN" sz="1800" b="1" dirty="0">
                <a:latin typeface="Times New Roman" pitchFamily="18" charset="0"/>
                <a:ea typeface="宋体" pitchFamily="2" charset="-122"/>
              </a:endParaRPr>
            </a:p>
          </p:txBody>
        </p:sp>
        <p:sp>
          <p:nvSpPr>
            <p:cNvPr id="80922" name="Rectangle 11"/>
            <p:cNvSpPr/>
            <p:nvPr/>
          </p:nvSpPr>
          <p:spPr>
            <a:xfrm>
              <a:off x="3504"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a:t>
              </a:r>
              <a:r>
                <a:rPr lang="en-US" altLang="zh-CN" sz="1800" b="1" dirty="0">
                  <a:latin typeface="Times New Roman" pitchFamily="18" charset="0"/>
                  <a:ea typeface="宋体" pitchFamily="2" charset="-122"/>
                </a:rPr>
                <a:t>2</a:t>
              </a:r>
            </a:p>
          </p:txBody>
        </p:sp>
        <p:sp>
          <p:nvSpPr>
            <p:cNvPr id="80923" name="Rectangle 12"/>
            <p:cNvSpPr/>
            <p:nvPr/>
          </p:nvSpPr>
          <p:spPr>
            <a:xfrm>
              <a:off x="3792"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4</a:t>
              </a:r>
              <a:endParaRPr lang="en-US" altLang="zh-CN" sz="1800" b="1" dirty="0">
                <a:latin typeface="Times New Roman" pitchFamily="18" charset="0"/>
                <a:ea typeface="宋体" pitchFamily="2" charset="-122"/>
              </a:endParaRPr>
            </a:p>
          </p:txBody>
        </p:sp>
        <p:sp>
          <p:nvSpPr>
            <p:cNvPr id="80924" name="Rectangle 13"/>
            <p:cNvSpPr/>
            <p:nvPr/>
          </p:nvSpPr>
          <p:spPr>
            <a:xfrm>
              <a:off x="4080"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a:t>
              </a:r>
              <a:r>
                <a:rPr lang="en-US" altLang="zh-CN" sz="1800" b="1" dirty="0">
                  <a:latin typeface="Times New Roman" pitchFamily="18" charset="0"/>
                  <a:ea typeface="宋体" pitchFamily="2" charset="-122"/>
                </a:rPr>
                <a:t>6</a:t>
              </a:r>
            </a:p>
          </p:txBody>
        </p:sp>
        <p:sp>
          <p:nvSpPr>
            <p:cNvPr id="80925" name="Rectangle 14"/>
            <p:cNvSpPr/>
            <p:nvPr/>
          </p:nvSpPr>
          <p:spPr>
            <a:xfrm>
              <a:off x="4368"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rPr>
                <a:t>1</a:t>
              </a:r>
            </a:p>
          </p:txBody>
        </p:sp>
        <p:sp>
          <p:nvSpPr>
            <p:cNvPr id="80926" name="Rectangle 15"/>
            <p:cNvSpPr/>
            <p:nvPr/>
          </p:nvSpPr>
          <p:spPr>
            <a:xfrm>
              <a:off x="4656"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6</a:t>
              </a:r>
              <a:endParaRPr lang="en-US" altLang="zh-CN" sz="1800" b="1" dirty="0">
                <a:latin typeface="Times New Roman" pitchFamily="18" charset="0"/>
                <a:ea typeface="宋体" pitchFamily="2" charset="-122"/>
              </a:endParaRPr>
            </a:p>
          </p:txBody>
        </p:sp>
        <p:sp>
          <p:nvSpPr>
            <p:cNvPr id="80927" name="Rectangle 16"/>
            <p:cNvSpPr/>
            <p:nvPr/>
          </p:nvSpPr>
          <p:spPr>
            <a:xfrm>
              <a:off x="4944"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a:t>
              </a:r>
              <a:r>
                <a:rPr lang="en-US" altLang="zh-CN" sz="1800" b="1" dirty="0">
                  <a:latin typeface="Times New Roman" pitchFamily="18" charset="0"/>
                  <a:ea typeface="宋体" pitchFamily="2" charset="-122"/>
                </a:rPr>
                <a:t>1</a:t>
              </a:r>
            </a:p>
          </p:txBody>
        </p:sp>
        <p:sp>
          <p:nvSpPr>
            <p:cNvPr id="80928" name="Rectangle 17"/>
            <p:cNvSpPr/>
            <p:nvPr/>
          </p:nvSpPr>
          <p:spPr>
            <a:xfrm>
              <a:off x="2928" y="3600"/>
              <a:ext cx="2304" cy="240"/>
            </a:xfrm>
            <a:prstGeom prst="rect">
              <a:avLst/>
            </a:prstGeom>
            <a:noFill/>
            <a:ln w="38100" cap="flat" cmpd="sng">
              <a:solidFill>
                <a:schemeClr val="hlink"/>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grpSp>
      <p:sp>
        <p:nvSpPr>
          <p:cNvPr id="71698" name="Rectangle 18"/>
          <p:cNvSpPr/>
          <p:nvPr/>
        </p:nvSpPr>
        <p:spPr>
          <a:xfrm>
            <a:off x="61722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699" name="Rectangle 19"/>
          <p:cNvSpPr/>
          <p:nvPr/>
        </p:nvSpPr>
        <p:spPr>
          <a:xfrm>
            <a:off x="66294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0" name="Rectangle 20"/>
          <p:cNvSpPr/>
          <p:nvPr/>
        </p:nvSpPr>
        <p:spPr>
          <a:xfrm>
            <a:off x="6629400" y="2514600"/>
            <a:ext cx="457200" cy="152400"/>
          </a:xfrm>
          <a:prstGeom prst="rect">
            <a:avLst/>
          </a:prstGeom>
          <a:solidFill>
            <a:srgbClr val="FF0000"/>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1" name="Rectangle 21"/>
          <p:cNvSpPr/>
          <p:nvPr/>
        </p:nvSpPr>
        <p:spPr>
          <a:xfrm>
            <a:off x="70866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2" name="Rectangle 22"/>
          <p:cNvSpPr/>
          <p:nvPr/>
        </p:nvSpPr>
        <p:spPr>
          <a:xfrm>
            <a:off x="75438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3" name="Rectangle 23"/>
          <p:cNvSpPr/>
          <p:nvPr/>
        </p:nvSpPr>
        <p:spPr>
          <a:xfrm>
            <a:off x="7086600" y="2514600"/>
            <a:ext cx="914400" cy="152400"/>
          </a:xfrm>
          <a:prstGeom prst="rect">
            <a:avLst/>
          </a:prstGeom>
          <a:solidFill>
            <a:srgbClr val="FF0000"/>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4" name="Rectangle 24"/>
          <p:cNvSpPr/>
          <p:nvPr/>
        </p:nvSpPr>
        <p:spPr>
          <a:xfrm>
            <a:off x="6172200" y="2133600"/>
            <a:ext cx="457200" cy="381000"/>
          </a:xfrm>
          <a:prstGeom prst="rect">
            <a:avLst/>
          </a:prstGeom>
          <a:solidFill>
            <a:schemeClr val="hlink"/>
          </a:solidFill>
          <a:ln w="9525">
            <a:noFill/>
            <a:miter/>
          </a:ln>
        </p:spPr>
        <p:txBody>
          <a:bodyPr wrap="none" anchor="ctr"/>
          <a:lstStyle/>
          <a:p>
            <a:pPr lvl="0" algn="ctr" eaLnBrk="1" hangingPunct="1"/>
            <a:r>
              <a:rPr lang="en-US" altLang="zh-CN" sz="1800" b="1" dirty="0">
                <a:solidFill>
                  <a:schemeClr val="bg1"/>
                </a:solidFill>
                <a:latin typeface="Times New Roman" pitchFamily="18" charset="0"/>
                <a:ea typeface="宋体" pitchFamily="2" charset="-122"/>
                <a:sym typeface="Symbol" pitchFamily="18" charset="2"/>
              </a:rPr>
              <a:t></a:t>
            </a:r>
            <a:r>
              <a:rPr lang="en-US" altLang="zh-CN" sz="1800" b="1" dirty="0">
                <a:solidFill>
                  <a:schemeClr val="bg1"/>
                </a:solidFill>
                <a:latin typeface="Times New Roman" pitchFamily="18" charset="0"/>
                <a:ea typeface="宋体" pitchFamily="2" charset="-122"/>
              </a:rPr>
              <a:t>1</a:t>
            </a:r>
          </a:p>
        </p:txBody>
      </p:sp>
      <p:sp>
        <p:nvSpPr>
          <p:cNvPr id="71705" name="Rectangle 25"/>
          <p:cNvSpPr/>
          <p:nvPr/>
        </p:nvSpPr>
        <p:spPr>
          <a:xfrm>
            <a:off x="80010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6" name="Rectangle 26"/>
          <p:cNvSpPr/>
          <p:nvPr/>
        </p:nvSpPr>
        <p:spPr>
          <a:xfrm>
            <a:off x="6629400" y="2133600"/>
            <a:ext cx="1828800" cy="381000"/>
          </a:xfrm>
          <a:prstGeom prst="rect">
            <a:avLst/>
          </a:prstGeom>
          <a:solidFill>
            <a:schemeClr val="hlink"/>
          </a:solidFill>
          <a:ln w="9525">
            <a:noFill/>
            <a:miter/>
          </a:ln>
        </p:spPr>
        <p:txBody>
          <a:bodyPr wrap="none" anchor="ctr"/>
          <a:lstStyle/>
          <a:p>
            <a:pPr lvl="0" algn="ctr" eaLnBrk="1" hangingPunct="1"/>
            <a:r>
              <a:rPr lang="en-US" altLang="zh-CN" sz="1800" b="1" dirty="0">
                <a:solidFill>
                  <a:schemeClr val="bg1"/>
                </a:solidFill>
                <a:latin typeface="Times New Roman" pitchFamily="18" charset="0"/>
                <a:ea typeface="宋体" pitchFamily="2" charset="-122"/>
                <a:sym typeface="Symbol" pitchFamily="18" charset="2"/>
              </a:rPr>
              <a:t>3     </a:t>
            </a:r>
            <a:r>
              <a:rPr lang="en-US" altLang="zh-CN" sz="1800" b="1" dirty="0">
                <a:solidFill>
                  <a:schemeClr val="bg1"/>
                </a:solidFill>
                <a:latin typeface="Times New Roman" pitchFamily="18" charset="0"/>
                <a:ea typeface="宋体" pitchFamily="2" charset="-122"/>
              </a:rPr>
              <a:t>2     4     </a:t>
            </a:r>
            <a:r>
              <a:rPr lang="en-US" altLang="zh-CN" sz="1800" b="1" dirty="0">
                <a:solidFill>
                  <a:schemeClr val="bg1"/>
                </a:solidFill>
                <a:latin typeface="Times New Roman" pitchFamily="18" charset="0"/>
                <a:ea typeface="宋体" pitchFamily="2" charset="-122"/>
                <a:sym typeface="Symbol" pitchFamily="18" charset="2"/>
              </a:rPr>
              <a:t></a:t>
            </a:r>
            <a:r>
              <a:rPr lang="en-US" altLang="zh-CN" sz="1800" b="1" dirty="0">
                <a:solidFill>
                  <a:schemeClr val="bg1"/>
                </a:solidFill>
                <a:latin typeface="Times New Roman" pitchFamily="18" charset="0"/>
                <a:ea typeface="宋体" pitchFamily="2" charset="-122"/>
              </a:rPr>
              <a:t>6</a:t>
            </a:r>
          </a:p>
        </p:txBody>
      </p:sp>
      <p:sp>
        <p:nvSpPr>
          <p:cNvPr id="71707" name="Rectangle 27"/>
          <p:cNvSpPr/>
          <p:nvPr/>
        </p:nvSpPr>
        <p:spPr>
          <a:xfrm>
            <a:off x="84582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8" name="Rectangle 28"/>
          <p:cNvSpPr/>
          <p:nvPr/>
        </p:nvSpPr>
        <p:spPr>
          <a:xfrm>
            <a:off x="89154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9" name="Rectangle 29"/>
          <p:cNvSpPr/>
          <p:nvPr/>
        </p:nvSpPr>
        <p:spPr>
          <a:xfrm>
            <a:off x="6629400" y="2514600"/>
            <a:ext cx="1371600" cy="152400"/>
          </a:xfrm>
          <a:prstGeom prst="rect">
            <a:avLst/>
          </a:prstGeom>
          <a:solidFill>
            <a:srgbClr val="FFFFFF"/>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10" name="Rectangle 30"/>
          <p:cNvSpPr/>
          <p:nvPr/>
        </p:nvSpPr>
        <p:spPr>
          <a:xfrm>
            <a:off x="8458200" y="2514600"/>
            <a:ext cx="914400" cy="152400"/>
          </a:xfrm>
          <a:prstGeom prst="rect">
            <a:avLst/>
          </a:prstGeom>
          <a:solidFill>
            <a:srgbClr val="FF0000"/>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11" name="Rectangle 31"/>
          <p:cNvSpPr/>
          <p:nvPr/>
        </p:nvSpPr>
        <p:spPr>
          <a:xfrm>
            <a:off x="93726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12" name="AutoShape 32"/>
          <p:cNvSpPr/>
          <p:nvPr/>
        </p:nvSpPr>
        <p:spPr>
          <a:xfrm>
            <a:off x="4572000" y="4343400"/>
            <a:ext cx="5638800" cy="1981200"/>
          </a:xfrm>
          <a:prstGeom prst="wedgeEllipseCallout">
            <a:avLst>
              <a:gd name="adj1" fmla="val 12667"/>
              <a:gd name="adj2" fmla="val -143991"/>
            </a:avLst>
          </a:prstGeom>
          <a:gradFill rotWithShape="0">
            <a:gsLst>
              <a:gs pos="0">
                <a:srgbClr val="C0C0C0"/>
              </a:gs>
              <a:gs pos="100000">
                <a:srgbClr val="FFFFFF"/>
              </a:gs>
            </a:gsLst>
            <a:lin ang="54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dirty="0">
                <a:latin typeface="Times New Roman" pitchFamily="18" charset="0"/>
                <a:ea typeface="宋体" pitchFamily="2" charset="-122"/>
              </a:rPr>
              <a:t>At any point in time, the algorithm can correctly give an answer to the </a:t>
            </a:r>
            <a:r>
              <a:rPr lang="en-US" altLang="zh-CN" sz="2000" b="1" dirty="0">
                <a:solidFill>
                  <a:schemeClr val="hlink"/>
                </a:solidFill>
                <a:latin typeface="Times New Roman" pitchFamily="18" charset="0"/>
                <a:ea typeface="宋体" pitchFamily="2" charset="-122"/>
              </a:rPr>
              <a:t>subsequence</a:t>
            </a:r>
            <a:r>
              <a:rPr lang="en-US" altLang="zh-CN" sz="2000" b="1" dirty="0">
                <a:latin typeface="Times New Roman" pitchFamily="18" charset="0"/>
                <a:ea typeface="宋体" pitchFamily="2" charset="-122"/>
              </a:rPr>
              <a:t> problem for the data it has already 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71683"/>
                                        </p:tgtEl>
                                        <p:attrNameLst>
                                          <p:attrName>style.visibility</p:attrName>
                                        </p:attrNameLst>
                                      </p:cBhvr>
                                      <p:to>
                                        <p:strVal val="visible"/>
                                      </p:to>
                                    </p:set>
                                    <p:anim calcmode="lin" valueType="num">
                                      <p:cBhvr>
                                        <p:cTn id="7" dur="500" fill="hold"/>
                                        <p:tgtEl>
                                          <p:spTgt spid="71683"/>
                                        </p:tgtEl>
                                        <p:attrNameLst>
                                          <p:attrName>ppt_x</p:attrName>
                                        </p:attrNameLst>
                                      </p:cBhvr>
                                      <p:tavLst>
                                        <p:tav tm="0">
                                          <p:val>
                                            <p:strVal val="#ppt_x"/>
                                          </p:val>
                                        </p:tav>
                                        <p:tav tm="100000">
                                          <p:val>
                                            <p:strVal val="#ppt_x"/>
                                          </p:val>
                                        </p:tav>
                                      </p:tavLst>
                                    </p:anim>
                                    <p:anim calcmode="lin" valueType="num">
                                      <p:cBhvr>
                                        <p:cTn id="8" dur="500" fill="hold"/>
                                        <p:tgtEl>
                                          <p:spTgt spid="71683"/>
                                        </p:tgtEl>
                                        <p:attrNameLst>
                                          <p:attrName>ppt_y</p:attrName>
                                        </p:attrNameLst>
                                      </p:cBhvr>
                                      <p:tavLst>
                                        <p:tav tm="0">
                                          <p:val>
                                            <p:strVal val="#ppt_y-#ppt_h/2"/>
                                          </p:val>
                                        </p:tav>
                                        <p:tav tm="100000">
                                          <p:val>
                                            <p:strVal val="#ppt_y"/>
                                          </p:val>
                                        </p:tav>
                                      </p:tavLst>
                                    </p:anim>
                                    <p:anim calcmode="lin" valueType="num">
                                      <p:cBhvr>
                                        <p:cTn id="9" dur="500" fill="hold"/>
                                        <p:tgtEl>
                                          <p:spTgt spid="71683"/>
                                        </p:tgtEl>
                                        <p:attrNameLst>
                                          <p:attrName>ppt_w</p:attrName>
                                        </p:attrNameLst>
                                      </p:cBhvr>
                                      <p:tavLst>
                                        <p:tav tm="0">
                                          <p:val>
                                            <p:strVal val="#ppt_w"/>
                                          </p:val>
                                        </p:tav>
                                        <p:tav tm="100000">
                                          <p:val>
                                            <p:strVal val="#ppt_w"/>
                                          </p:val>
                                        </p:tav>
                                      </p:tavLst>
                                    </p:anim>
                                    <p:anim calcmode="lin" valueType="num">
                                      <p:cBhvr>
                                        <p:cTn id="10" dur="500" fill="hold"/>
                                        <p:tgtEl>
                                          <p:spTgt spid="71683"/>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1684"/>
                                        </p:tgtEl>
                                        <p:attrNameLst>
                                          <p:attrName>style.visibility</p:attrName>
                                        </p:attrNameLst>
                                      </p:cBhvr>
                                      <p:to>
                                        <p:strVal val="visible"/>
                                      </p:to>
                                    </p:set>
                                    <p:animEffect transition="in" filter="wipe(left)">
                                      <p:cBhvr>
                                        <p:cTn id="14" dur="500"/>
                                        <p:tgtEl>
                                          <p:spTgt spid="71684"/>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71685"/>
                                        </p:tgtEl>
                                        <p:attrNameLst>
                                          <p:attrName>style.visibility</p:attrName>
                                        </p:attrNameLst>
                                      </p:cBhvr>
                                      <p:to>
                                        <p:strVal val="visible"/>
                                      </p:to>
                                    </p:set>
                                    <p:animEffect transition="in" filter="strips(downRight)">
                                      <p:cBhvr>
                                        <p:cTn id="19" dur="500"/>
                                        <p:tgtEl>
                                          <p:spTgt spid="71685"/>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71686"/>
                                        </p:tgtEl>
                                        <p:attrNameLst>
                                          <p:attrName>style.visibility</p:attrName>
                                        </p:attrNameLst>
                                      </p:cBhvr>
                                      <p:to>
                                        <p:strVal val="visible"/>
                                      </p:to>
                                    </p:set>
                                    <p:animEffect transition="in" filter="box(in)">
                                      <p:cBhvr>
                                        <p:cTn id="24" dur="500"/>
                                        <p:tgtEl>
                                          <p:spTgt spid="71686"/>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1687"/>
                                        </p:tgtEl>
                                        <p:attrNameLst>
                                          <p:attrName>style.visibility</p:attrName>
                                        </p:attrNameLst>
                                      </p:cBhvr>
                                      <p:to>
                                        <p:strVal val="visible"/>
                                      </p:to>
                                    </p:set>
                                    <p:animEffect transition="in" filter="box(in)">
                                      <p:cBhvr>
                                        <p:cTn id="29" dur="500"/>
                                        <p:tgtEl>
                                          <p:spTgt spid="7168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1688"/>
                                        </p:tgtEl>
                                        <p:attrNameLst>
                                          <p:attrName>style.visibility</p:attrName>
                                        </p:attrNameLst>
                                      </p:cBhvr>
                                      <p:to>
                                        <p:strVal val="visible"/>
                                      </p:to>
                                    </p:set>
                                    <p:animEffect transition="in" filter="wipe(up)">
                                      <p:cBhvr>
                                        <p:cTn id="34" dur="500"/>
                                        <p:tgtEl>
                                          <p:spTgt spid="7168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1698"/>
                                        </p:tgtEl>
                                        <p:attrNameLst>
                                          <p:attrName>style.visibility</p:attrName>
                                        </p:attrNameLst>
                                      </p:cBhvr>
                                      <p:to>
                                        <p:strVal val="visible"/>
                                      </p:to>
                                    </p:set>
                                    <p:animEffect transition="in" filter="wipe(left)">
                                      <p:cBhvr>
                                        <p:cTn id="39" dur="500"/>
                                        <p:tgtEl>
                                          <p:spTgt spid="71698"/>
                                        </p:tgtEl>
                                      </p:cBhvr>
                                    </p:animEffect>
                                  </p:childTnLst>
                                  <p:subTnLst>
                                    <p:set>
                                      <p:cBhvr override="childStyle">
                                        <p:cTn dur="1" fill="hold" display="0" masterRel="nextClick" afterEffect="1"/>
                                        <p:tgtEl>
                                          <p:spTgt spid="71698"/>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71704"/>
                                        </p:tgtEl>
                                        <p:attrNameLst>
                                          <p:attrName>style.visibility</p:attrName>
                                        </p:attrNameLst>
                                      </p:cBhvr>
                                      <p:to>
                                        <p:strVal val="visible"/>
                                      </p:to>
                                    </p:set>
                                    <p:animEffect transition="in" filter="box(in)">
                                      <p:cBhvr>
                                        <p:cTn id="44" dur="500"/>
                                        <p:tgtEl>
                                          <p:spTgt spid="7170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1699"/>
                                        </p:tgtEl>
                                        <p:attrNameLst>
                                          <p:attrName>style.visibility</p:attrName>
                                        </p:attrNameLst>
                                      </p:cBhvr>
                                      <p:to>
                                        <p:strVal val="visible"/>
                                      </p:to>
                                    </p:set>
                                    <p:animEffect transition="in" filter="wipe(left)">
                                      <p:cBhvr>
                                        <p:cTn id="49" dur="500"/>
                                        <p:tgtEl>
                                          <p:spTgt spid="7169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1700"/>
                                        </p:tgtEl>
                                        <p:attrNameLst>
                                          <p:attrName>style.visibility</p:attrName>
                                        </p:attrNameLst>
                                      </p:cBhvr>
                                      <p:to>
                                        <p:strVal val="visible"/>
                                      </p:to>
                                    </p:set>
                                    <p:animEffect transition="in" filter="wipe(left)">
                                      <p:cBhvr>
                                        <p:cTn id="54" dur="500"/>
                                        <p:tgtEl>
                                          <p:spTgt spid="7170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1701"/>
                                        </p:tgtEl>
                                        <p:attrNameLst>
                                          <p:attrName>style.visibility</p:attrName>
                                        </p:attrNameLst>
                                      </p:cBhvr>
                                      <p:to>
                                        <p:strVal val="visible"/>
                                      </p:to>
                                    </p:set>
                                    <p:animEffect transition="in" filter="wipe(left)">
                                      <p:cBhvr>
                                        <p:cTn id="59" dur="500"/>
                                        <p:tgtEl>
                                          <p:spTgt spid="7170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1702"/>
                                        </p:tgtEl>
                                        <p:attrNameLst>
                                          <p:attrName>style.visibility</p:attrName>
                                        </p:attrNameLst>
                                      </p:cBhvr>
                                      <p:to>
                                        <p:strVal val="visible"/>
                                      </p:to>
                                    </p:set>
                                    <p:animEffect transition="in" filter="wipe(left)">
                                      <p:cBhvr>
                                        <p:cTn id="64" dur="500"/>
                                        <p:tgtEl>
                                          <p:spTgt spid="7170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1703"/>
                                        </p:tgtEl>
                                        <p:attrNameLst>
                                          <p:attrName>style.visibility</p:attrName>
                                        </p:attrNameLst>
                                      </p:cBhvr>
                                      <p:to>
                                        <p:strVal val="visible"/>
                                      </p:to>
                                    </p:set>
                                    <p:animEffect transition="in" filter="wipe(left)">
                                      <p:cBhvr>
                                        <p:cTn id="69" dur="500"/>
                                        <p:tgtEl>
                                          <p:spTgt spid="7170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1705"/>
                                        </p:tgtEl>
                                        <p:attrNameLst>
                                          <p:attrName>style.visibility</p:attrName>
                                        </p:attrNameLst>
                                      </p:cBhvr>
                                      <p:to>
                                        <p:strVal val="visible"/>
                                      </p:to>
                                    </p:set>
                                    <p:animEffect transition="in" filter="wipe(left)">
                                      <p:cBhvr>
                                        <p:cTn id="74" dur="500"/>
                                        <p:tgtEl>
                                          <p:spTgt spid="7170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71706"/>
                                        </p:tgtEl>
                                        <p:attrNameLst>
                                          <p:attrName>style.visibility</p:attrName>
                                        </p:attrNameLst>
                                      </p:cBhvr>
                                      <p:to>
                                        <p:strVal val="visible"/>
                                      </p:to>
                                    </p:set>
                                    <p:animEffect transition="in" filter="wipe(left)">
                                      <p:cBhvr>
                                        <p:cTn id="79" dur="500"/>
                                        <p:tgtEl>
                                          <p:spTgt spid="7170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71707"/>
                                        </p:tgtEl>
                                        <p:attrNameLst>
                                          <p:attrName>style.visibility</p:attrName>
                                        </p:attrNameLst>
                                      </p:cBhvr>
                                      <p:to>
                                        <p:strVal val="visible"/>
                                      </p:to>
                                    </p:set>
                                    <p:animEffect transition="in" filter="wipe(left)">
                                      <p:cBhvr>
                                        <p:cTn id="84" dur="500"/>
                                        <p:tgtEl>
                                          <p:spTgt spid="7170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71708"/>
                                        </p:tgtEl>
                                        <p:attrNameLst>
                                          <p:attrName>style.visibility</p:attrName>
                                        </p:attrNameLst>
                                      </p:cBhvr>
                                      <p:to>
                                        <p:strVal val="visible"/>
                                      </p:to>
                                    </p:set>
                                    <p:animEffect transition="in" filter="wipe(left)">
                                      <p:cBhvr>
                                        <p:cTn id="89" dur="500"/>
                                        <p:tgtEl>
                                          <p:spTgt spid="7170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71709"/>
                                        </p:tgtEl>
                                        <p:attrNameLst>
                                          <p:attrName>style.visibility</p:attrName>
                                        </p:attrNameLst>
                                      </p:cBhvr>
                                      <p:to>
                                        <p:strVal val="visible"/>
                                      </p:to>
                                    </p:set>
                                    <p:animEffect transition="in" filter="wipe(left)">
                                      <p:cBhvr>
                                        <p:cTn id="94" dur="500"/>
                                        <p:tgtEl>
                                          <p:spTgt spid="71709"/>
                                        </p:tgtEl>
                                      </p:cBhvr>
                                    </p:animEffect>
                                  </p:childTnLst>
                                </p:cTn>
                              </p:par>
                            </p:childTnLst>
                          </p:cTn>
                        </p:par>
                        <p:par>
                          <p:cTn id="95" fill="hold">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71710"/>
                                        </p:tgtEl>
                                        <p:attrNameLst>
                                          <p:attrName>style.visibility</p:attrName>
                                        </p:attrNameLst>
                                      </p:cBhvr>
                                      <p:to>
                                        <p:strVal val="visible"/>
                                      </p:to>
                                    </p:set>
                                    <p:animEffect transition="in" filter="wipe(left)">
                                      <p:cBhvr>
                                        <p:cTn id="98" dur="500"/>
                                        <p:tgtEl>
                                          <p:spTgt spid="7171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71711"/>
                                        </p:tgtEl>
                                        <p:attrNameLst>
                                          <p:attrName>style.visibility</p:attrName>
                                        </p:attrNameLst>
                                      </p:cBhvr>
                                      <p:to>
                                        <p:strVal val="visible"/>
                                      </p:to>
                                    </p:set>
                                    <p:animEffect transition="in" filter="wipe(left)">
                                      <p:cBhvr>
                                        <p:cTn id="103" dur="500"/>
                                        <p:tgtEl>
                                          <p:spTgt spid="71711"/>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71712"/>
                                        </p:tgtEl>
                                        <p:attrNameLst>
                                          <p:attrName>style.visibility</p:attrName>
                                        </p:attrNameLst>
                                      </p:cBhvr>
                                      <p:to>
                                        <p:strVal val="visible"/>
                                      </p:to>
                                    </p:set>
                                    <p:animEffect transition="in" filter="wipe(up)">
                                      <p:cBhvr>
                                        <p:cTn id="108" dur="500"/>
                                        <p:tgtEl>
                                          <p:spTgt spid="71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ldLvl="0" animBg="1"/>
      <p:bldP spid="71684" grpId="0"/>
      <p:bldP spid="71685" grpId="0" bldLvl="0" animBg="1"/>
      <p:bldP spid="71686" grpId="0"/>
      <p:bldP spid="71687" grpId="0"/>
      <p:bldP spid="71698" grpId="0" bldLvl="0" animBg="1"/>
      <p:bldP spid="71699" grpId="0" bldLvl="0" animBg="1"/>
      <p:bldP spid="71700" grpId="0" bldLvl="0" animBg="1"/>
      <p:bldP spid="71701" grpId="0" bldLvl="0" animBg="1"/>
      <p:bldP spid="71702" grpId="0" bldLvl="0" animBg="1"/>
      <p:bldP spid="71703" grpId="0" bldLvl="0" animBg="1"/>
      <p:bldP spid="71704" grpId="0" bldLvl="0" animBg="1"/>
      <p:bldP spid="71705" grpId="0" bldLvl="0" animBg="1"/>
      <p:bldP spid="71706" grpId="0" bldLvl="0" animBg="1"/>
      <p:bldP spid="71707" grpId="0" bldLvl="0" animBg="1"/>
      <p:bldP spid="71708" grpId="0" bldLvl="0" animBg="1"/>
      <p:bldP spid="71709" grpId="0" bldLvl="0" animBg="1"/>
      <p:bldP spid="71710" grpId="0" bldLvl="0" animBg="1"/>
      <p:bldP spid="71711" grpId="0" bldLvl="0" animBg="1"/>
      <p:bldP spid="71712"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p:nvPr/>
        </p:nvSpPr>
        <p:spPr>
          <a:xfrm>
            <a:off x="7162800" y="0"/>
            <a:ext cx="34988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§3  </a:t>
            </a:r>
            <a:r>
              <a:rPr lang="en-US" altLang="zh-CN" sz="1800" b="1" dirty="0">
                <a:latin typeface="Times New Roman" pitchFamily="18" charset="0"/>
                <a:ea typeface="宋体" pitchFamily="2" charset="-122"/>
              </a:rPr>
              <a:t>Compare the Algorithms</a:t>
            </a:r>
          </a:p>
        </p:txBody>
      </p:sp>
      <p:grpSp>
        <p:nvGrpSpPr>
          <p:cNvPr id="72707" name="Group 3"/>
          <p:cNvGrpSpPr/>
          <p:nvPr/>
        </p:nvGrpSpPr>
        <p:grpSpPr>
          <a:xfrm>
            <a:off x="1981200" y="685800"/>
            <a:ext cx="8153400" cy="3962400"/>
            <a:chOff x="288" y="432"/>
            <a:chExt cx="5136" cy="2496"/>
          </a:xfrm>
        </p:grpSpPr>
        <p:sp>
          <p:nvSpPr>
            <p:cNvPr id="81925" name="AutoShape 4" descr="深色木质"/>
            <p:cNvSpPr/>
            <p:nvPr/>
          </p:nvSpPr>
          <p:spPr>
            <a:xfrm>
              <a:off x="288" y="1008"/>
              <a:ext cx="5136" cy="1920"/>
            </a:xfrm>
            <a:prstGeom prst="bevel">
              <a:avLst>
                <a:gd name="adj" fmla="val 4583"/>
              </a:avLst>
            </a:prstGeom>
            <a:blipFill rotWithShape="0">
              <a:blip r:embed="rId2"/>
            </a:blip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81926" name="Rectangle 5"/>
            <p:cNvSpPr/>
            <p:nvPr/>
          </p:nvSpPr>
          <p:spPr>
            <a:xfrm>
              <a:off x="4464" y="1633"/>
              <a:ext cx="864" cy="1199"/>
            </a:xfrm>
            <a:prstGeom prst="rect">
              <a:avLst/>
            </a:prstGeom>
            <a:noFill/>
            <a:ln w="9525">
              <a:noFill/>
              <a:miter/>
            </a:ln>
          </p:spPr>
          <p:txBody>
            <a:bodyPr/>
            <a:lstStyle/>
            <a:p>
              <a:pPr lvl="0" eaLnBrk="1" hangingPunct="1">
                <a:spcBef>
                  <a:spcPct val="20000"/>
                </a:spcBef>
              </a:pPr>
              <a:r>
                <a:rPr lang="en-US" altLang="zh-CN" sz="2000" b="1" dirty="0">
                  <a:solidFill>
                    <a:schemeClr val="bg1"/>
                  </a:solidFill>
                  <a:latin typeface="Times New Roman" pitchFamily="18" charset="0"/>
                  <a:ea typeface="宋体" pitchFamily="2" charset="-122"/>
                </a:rPr>
                <a:t>  0.00034</a:t>
              </a:r>
            </a:p>
            <a:p>
              <a:pPr lvl="0" eaLnBrk="1" hangingPunct="1">
                <a:spcBef>
                  <a:spcPct val="20000"/>
                </a:spcBef>
              </a:pPr>
              <a:r>
                <a:rPr lang="en-US" altLang="zh-CN" sz="2000" b="1" dirty="0">
                  <a:solidFill>
                    <a:schemeClr val="bg1"/>
                  </a:solidFill>
                  <a:latin typeface="Times New Roman" pitchFamily="18" charset="0"/>
                  <a:ea typeface="宋体" pitchFamily="2" charset="-122"/>
                </a:rPr>
                <a:t>  0.00063</a:t>
              </a:r>
            </a:p>
            <a:p>
              <a:pPr lvl="0" eaLnBrk="1" hangingPunct="1">
                <a:spcBef>
                  <a:spcPct val="20000"/>
                </a:spcBef>
              </a:pPr>
              <a:r>
                <a:rPr lang="en-US" altLang="zh-CN" sz="2000" b="1" dirty="0">
                  <a:solidFill>
                    <a:schemeClr val="bg1"/>
                  </a:solidFill>
                  <a:latin typeface="Times New Roman" pitchFamily="18" charset="0"/>
                  <a:ea typeface="宋体" pitchFamily="2" charset="-122"/>
                </a:rPr>
                <a:t>  0.00333</a:t>
              </a:r>
            </a:p>
            <a:p>
              <a:pPr lvl="0" eaLnBrk="1" hangingPunct="1">
                <a:spcBef>
                  <a:spcPct val="20000"/>
                </a:spcBef>
              </a:pPr>
              <a:r>
                <a:rPr lang="en-US" altLang="zh-CN" sz="2000" b="1" dirty="0">
                  <a:solidFill>
                    <a:schemeClr val="bg1"/>
                  </a:solidFill>
                  <a:latin typeface="Times New Roman" pitchFamily="18" charset="0"/>
                  <a:ea typeface="宋体" pitchFamily="2" charset="-122"/>
                </a:rPr>
                <a:t>  0.03042</a:t>
              </a:r>
            </a:p>
            <a:p>
              <a:pPr lvl="0" eaLnBrk="1" hangingPunct="1">
                <a:spcBef>
                  <a:spcPct val="20000"/>
                </a:spcBef>
              </a:pPr>
              <a:r>
                <a:rPr lang="en-US" altLang="zh-CN" sz="2000" b="1" dirty="0">
                  <a:solidFill>
                    <a:schemeClr val="bg1"/>
                  </a:solidFill>
                  <a:latin typeface="Times New Roman" pitchFamily="18" charset="0"/>
                  <a:ea typeface="宋体" pitchFamily="2" charset="-122"/>
                </a:rPr>
                <a:t>  0.29832</a:t>
              </a:r>
            </a:p>
          </p:txBody>
        </p:sp>
        <p:sp>
          <p:nvSpPr>
            <p:cNvPr id="81927" name="Rectangle 6"/>
            <p:cNvSpPr/>
            <p:nvPr/>
          </p:nvSpPr>
          <p:spPr>
            <a:xfrm>
              <a:off x="3552" y="1633"/>
              <a:ext cx="912" cy="1199"/>
            </a:xfrm>
            <a:prstGeom prst="rect">
              <a:avLst/>
            </a:prstGeom>
            <a:noFill/>
            <a:ln w="9525">
              <a:noFill/>
              <a:miter/>
            </a:ln>
          </p:spPr>
          <p:txBody>
            <a:bodyPr/>
            <a:lstStyle/>
            <a:p>
              <a:pPr lvl="0" eaLnBrk="1" hangingPunct="1">
                <a:spcBef>
                  <a:spcPct val="20000"/>
                </a:spcBef>
              </a:pPr>
              <a:r>
                <a:rPr lang="en-US" altLang="zh-CN" sz="2000" b="1" dirty="0">
                  <a:solidFill>
                    <a:schemeClr val="bg1"/>
                  </a:solidFill>
                  <a:latin typeface="Times New Roman" pitchFamily="18" charset="0"/>
                  <a:ea typeface="宋体" pitchFamily="2" charset="-122"/>
                </a:rPr>
                <a:t>  0.00066</a:t>
              </a:r>
            </a:p>
            <a:p>
              <a:pPr lvl="0" eaLnBrk="1" hangingPunct="1">
                <a:spcBef>
                  <a:spcPct val="20000"/>
                </a:spcBef>
              </a:pPr>
              <a:r>
                <a:rPr lang="en-US" altLang="zh-CN" sz="2000" b="1" dirty="0">
                  <a:solidFill>
                    <a:schemeClr val="bg1"/>
                  </a:solidFill>
                  <a:latin typeface="Times New Roman" pitchFamily="18" charset="0"/>
                  <a:ea typeface="宋体" pitchFamily="2" charset="-122"/>
                </a:rPr>
                <a:t>  0.00486</a:t>
              </a:r>
            </a:p>
            <a:p>
              <a:pPr lvl="0" eaLnBrk="1" hangingPunct="1">
                <a:spcBef>
                  <a:spcPct val="20000"/>
                </a:spcBef>
              </a:pPr>
              <a:r>
                <a:rPr lang="en-US" altLang="zh-CN" sz="2000" b="1" dirty="0">
                  <a:solidFill>
                    <a:schemeClr val="bg1"/>
                  </a:solidFill>
                  <a:latin typeface="Times New Roman" pitchFamily="18" charset="0"/>
                  <a:ea typeface="宋体" pitchFamily="2" charset="-122"/>
                </a:rPr>
                <a:t>  0.05843</a:t>
              </a:r>
            </a:p>
            <a:p>
              <a:pPr lvl="0" eaLnBrk="1" hangingPunct="1">
                <a:spcBef>
                  <a:spcPct val="20000"/>
                </a:spcBef>
              </a:pPr>
              <a:r>
                <a:rPr lang="en-US" altLang="zh-CN" sz="2000" b="1" dirty="0">
                  <a:solidFill>
                    <a:schemeClr val="bg1"/>
                  </a:solidFill>
                  <a:latin typeface="Times New Roman" pitchFamily="18" charset="0"/>
                  <a:ea typeface="宋体" pitchFamily="2" charset="-122"/>
                </a:rPr>
                <a:t>  0.68631</a:t>
              </a:r>
            </a:p>
            <a:p>
              <a:pPr lvl="0" eaLnBrk="1" hangingPunct="1">
                <a:spcBef>
                  <a:spcPct val="20000"/>
                </a:spcBef>
              </a:pPr>
              <a:r>
                <a:rPr lang="en-US" altLang="zh-CN" sz="2000" b="1" dirty="0">
                  <a:solidFill>
                    <a:schemeClr val="bg1"/>
                  </a:solidFill>
                  <a:latin typeface="Times New Roman" pitchFamily="18" charset="0"/>
                  <a:ea typeface="宋体" pitchFamily="2" charset="-122"/>
                </a:rPr>
                <a:t>  8.0113</a:t>
              </a:r>
            </a:p>
          </p:txBody>
        </p:sp>
        <p:sp>
          <p:nvSpPr>
            <p:cNvPr id="81928" name="Rectangle 7"/>
            <p:cNvSpPr/>
            <p:nvPr/>
          </p:nvSpPr>
          <p:spPr>
            <a:xfrm>
              <a:off x="2688" y="1633"/>
              <a:ext cx="864" cy="1199"/>
            </a:xfrm>
            <a:prstGeom prst="rect">
              <a:avLst/>
            </a:prstGeom>
            <a:noFill/>
            <a:ln w="9525">
              <a:noFill/>
              <a:miter/>
            </a:ln>
          </p:spPr>
          <p:txBody>
            <a:bodyPr/>
            <a:lstStyle/>
            <a:p>
              <a:pPr lvl="0" eaLnBrk="1" hangingPunct="1">
                <a:spcBef>
                  <a:spcPct val="20000"/>
                </a:spcBef>
              </a:pPr>
              <a:r>
                <a:rPr lang="en-US" altLang="zh-CN" sz="2000" b="1" dirty="0">
                  <a:solidFill>
                    <a:schemeClr val="bg1"/>
                  </a:solidFill>
                  <a:latin typeface="Times New Roman" pitchFamily="18" charset="0"/>
                  <a:ea typeface="宋体" pitchFamily="2" charset="-122"/>
                </a:rPr>
                <a:t>    0.00045</a:t>
              </a:r>
            </a:p>
            <a:p>
              <a:pPr lvl="0" eaLnBrk="1" hangingPunct="1">
                <a:spcBef>
                  <a:spcPct val="20000"/>
                </a:spcBef>
              </a:pPr>
              <a:r>
                <a:rPr lang="en-US" altLang="zh-CN" sz="2000" b="1" dirty="0">
                  <a:solidFill>
                    <a:schemeClr val="bg1"/>
                  </a:solidFill>
                  <a:latin typeface="Times New Roman" pitchFamily="18" charset="0"/>
                  <a:ea typeface="宋体" pitchFamily="2" charset="-122"/>
                </a:rPr>
                <a:t>    0.01112</a:t>
              </a:r>
            </a:p>
            <a:p>
              <a:pPr lvl="0" eaLnBrk="1" hangingPunct="1">
                <a:spcBef>
                  <a:spcPct val="20000"/>
                </a:spcBef>
              </a:pPr>
              <a:r>
                <a:rPr lang="en-US" altLang="zh-CN" sz="2000" b="1" dirty="0">
                  <a:solidFill>
                    <a:schemeClr val="bg1"/>
                  </a:solidFill>
                  <a:latin typeface="Times New Roman" pitchFamily="18" charset="0"/>
                  <a:ea typeface="宋体" pitchFamily="2" charset="-122"/>
                </a:rPr>
                <a:t>    1.1233</a:t>
              </a:r>
            </a:p>
            <a:p>
              <a:pPr lvl="0" eaLnBrk="1" hangingPunct="1">
                <a:spcBef>
                  <a:spcPct val="20000"/>
                </a:spcBef>
              </a:pPr>
              <a:r>
                <a:rPr lang="en-US" altLang="zh-CN" sz="2000" b="1" dirty="0">
                  <a:solidFill>
                    <a:schemeClr val="bg1"/>
                  </a:solidFill>
                  <a:latin typeface="Times New Roman" pitchFamily="18" charset="0"/>
                  <a:ea typeface="宋体" pitchFamily="2" charset="-122"/>
                </a:rPr>
                <a:t>111.13</a:t>
              </a:r>
            </a:p>
            <a:p>
              <a:pPr lvl="0" eaLnBrk="1" hangingPunct="1">
                <a:spcBef>
                  <a:spcPct val="20000"/>
                </a:spcBef>
              </a:pPr>
              <a:r>
                <a:rPr lang="en-US" altLang="zh-CN" sz="2000" b="1" dirty="0">
                  <a:solidFill>
                    <a:schemeClr val="bg1"/>
                  </a:solidFill>
                  <a:latin typeface="Times New Roman" pitchFamily="18" charset="0"/>
                  <a:ea typeface="宋体" pitchFamily="2" charset="-122"/>
                </a:rPr>
                <a:t>     NA</a:t>
              </a:r>
            </a:p>
          </p:txBody>
        </p:sp>
        <p:sp>
          <p:nvSpPr>
            <p:cNvPr id="81929" name="Rectangle 8"/>
            <p:cNvSpPr/>
            <p:nvPr/>
          </p:nvSpPr>
          <p:spPr>
            <a:xfrm>
              <a:off x="1824" y="1633"/>
              <a:ext cx="864" cy="1199"/>
            </a:xfrm>
            <a:prstGeom prst="rect">
              <a:avLst/>
            </a:prstGeom>
            <a:noFill/>
            <a:ln w="9525">
              <a:noFill/>
              <a:miter/>
            </a:ln>
          </p:spPr>
          <p:txBody>
            <a:bodyPr/>
            <a:lstStyle/>
            <a:p>
              <a:pPr lvl="0" eaLnBrk="1" hangingPunct="1">
                <a:spcBef>
                  <a:spcPct val="20000"/>
                </a:spcBef>
              </a:pPr>
              <a:r>
                <a:rPr lang="en-US" altLang="zh-CN" sz="2000" b="1" dirty="0">
                  <a:solidFill>
                    <a:schemeClr val="bg1"/>
                  </a:solidFill>
                  <a:latin typeface="Times New Roman" pitchFamily="18" charset="0"/>
                  <a:ea typeface="宋体" pitchFamily="2" charset="-122"/>
                </a:rPr>
                <a:t>    0.00103</a:t>
              </a:r>
            </a:p>
            <a:p>
              <a:pPr lvl="0" eaLnBrk="1" hangingPunct="1">
                <a:spcBef>
                  <a:spcPct val="20000"/>
                </a:spcBef>
              </a:pPr>
              <a:r>
                <a:rPr lang="en-US" altLang="zh-CN" sz="2000" b="1" dirty="0">
                  <a:solidFill>
                    <a:schemeClr val="bg1"/>
                  </a:solidFill>
                  <a:latin typeface="Times New Roman" pitchFamily="18" charset="0"/>
                  <a:ea typeface="宋体" pitchFamily="2" charset="-122"/>
                </a:rPr>
                <a:t>    0.47015</a:t>
              </a:r>
            </a:p>
            <a:p>
              <a:pPr lvl="0" eaLnBrk="1" hangingPunct="1">
                <a:spcBef>
                  <a:spcPct val="20000"/>
                </a:spcBef>
              </a:pPr>
              <a:r>
                <a:rPr lang="en-US" altLang="zh-CN" sz="2000" b="1" dirty="0">
                  <a:solidFill>
                    <a:schemeClr val="bg1"/>
                  </a:solidFill>
                  <a:latin typeface="Times New Roman" pitchFamily="18" charset="0"/>
                  <a:ea typeface="宋体" pitchFamily="2" charset="-122"/>
                </a:rPr>
                <a:t>448.77</a:t>
              </a:r>
            </a:p>
            <a:p>
              <a:pPr lvl="0" eaLnBrk="1" hangingPunct="1">
                <a:spcBef>
                  <a:spcPct val="20000"/>
                </a:spcBef>
              </a:pPr>
              <a:r>
                <a:rPr lang="en-US" altLang="zh-CN" sz="2000" b="1" dirty="0">
                  <a:solidFill>
                    <a:schemeClr val="bg1"/>
                  </a:solidFill>
                  <a:latin typeface="Times New Roman" pitchFamily="18" charset="0"/>
                  <a:ea typeface="宋体" pitchFamily="2" charset="-122"/>
                </a:rPr>
                <a:t>     NA</a:t>
              </a:r>
            </a:p>
            <a:p>
              <a:pPr lvl="0" eaLnBrk="1" hangingPunct="1">
                <a:spcBef>
                  <a:spcPct val="20000"/>
                </a:spcBef>
              </a:pPr>
              <a:r>
                <a:rPr lang="en-US" altLang="zh-CN" sz="2000" b="1" dirty="0">
                  <a:solidFill>
                    <a:schemeClr val="bg1"/>
                  </a:solidFill>
                  <a:latin typeface="Times New Roman" pitchFamily="18" charset="0"/>
                  <a:ea typeface="宋体" pitchFamily="2" charset="-122"/>
                </a:rPr>
                <a:t>     NA</a:t>
              </a:r>
            </a:p>
          </p:txBody>
        </p:sp>
        <p:sp>
          <p:nvSpPr>
            <p:cNvPr id="81930" name="Rectangle 9"/>
            <p:cNvSpPr/>
            <p:nvPr/>
          </p:nvSpPr>
          <p:spPr>
            <a:xfrm>
              <a:off x="384" y="1633"/>
              <a:ext cx="1440" cy="1199"/>
            </a:xfrm>
            <a:prstGeom prst="rect">
              <a:avLst/>
            </a:prstGeom>
            <a:noFill/>
            <a:ln w="9525">
              <a:noFill/>
              <a:miter/>
            </a:ln>
          </p:spPr>
          <p:txBody>
            <a:bodyPr anchor="ctr"/>
            <a:lstStyle/>
            <a:p>
              <a:pPr lvl="0" eaLnBrk="1" hangingPunct="1">
                <a:spcBef>
                  <a:spcPct val="20000"/>
                </a:spcBef>
              </a:pPr>
              <a:endParaRPr lang="zh-CN" altLang="zh-CN" sz="2000" b="1" dirty="0">
                <a:solidFill>
                  <a:schemeClr val="bg1"/>
                </a:solidFill>
                <a:latin typeface="Times New Roman" pitchFamily="18" charset="0"/>
                <a:ea typeface="宋体" pitchFamily="2" charset="-122"/>
              </a:endParaRPr>
            </a:p>
          </p:txBody>
        </p:sp>
        <p:sp>
          <p:nvSpPr>
            <p:cNvPr id="81931" name="Rectangle 10"/>
            <p:cNvSpPr/>
            <p:nvPr/>
          </p:nvSpPr>
          <p:spPr>
            <a:xfrm>
              <a:off x="4464" y="1376"/>
              <a:ext cx="864" cy="257"/>
            </a:xfrm>
            <a:prstGeom prst="rect">
              <a:avLst/>
            </a:prstGeom>
            <a:noFill/>
            <a:ln w="9525">
              <a:noFill/>
              <a:miter/>
            </a:ln>
          </p:spPr>
          <p:txBody>
            <a:bodyPr/>
            <a:lstStyle/>
            <a:p>
              <a:pPr lvl="0" algn="ctr" eaLnBrk="1" hangingPunct="1">
                <a:spcBef>
                  <a:spcPct val="20000"/>
                </a:spcBef>
              </a:pPr>
              <a:r>
                <a:rPr lang="en-US" altLang="zh-CN" sz="1800" b="1" dirty="0">
                  <a:solidFill>
                    <a:schemeClr val="bg1"/>
                  </a:solidFill>
                  <a:latin typeface="Times New Roman" pitchFamily="18" charset="0"/>
                  <a:ea typeface="宋体" pitchFamily="2" charset="-122"/>
                </a:rPr>
                <a:t>O( </a:t>
              </a:r>
              <a:r>
                <a:rPr lang="en-US" altLang="zh-CN" sz="1800" b="1" i="1" dirty="0">
                  <a:solidFill>
                    <a:schemeClr val="bg1"/>
                  </a:solidFill>
                  <a:latin typeface="Times New Roman" pitchFamily="18" charset="0"/>
                  <a:ea typeface="宋体" pitchFamily="2" charset="-122"/>
                </a:rPr>
                <a:t>N</a:t>
              </a:r>
              <a:r>
                <a:rPr lang="en-US" altLang="zh-CN" sz="1800" b="1" dirty="0">
                  <a:solidFill>
                    <a:schemeClr val="bg1"/>
                  </a:solidFill>
                  <a:latin typeface="Times New Roman" pitchFamily="18" charset="0"/>
                  <a:ea typeface="宋体" pitchFamily="2" charset="-122"/>
                </a:rPr>
                <a:t> )</a:t>
              </a:r>
            </a:p>
          </p:txBody>
        </p:sp>
        <p:sp>
          <p:nvSpPr>
            <p:cNvPr id="81932" name="Rectangle 11"/>
            <p:cNvSpPr/>
            <p:nvPr/>
          </p:nvSpPr>
          <p:spPr>
            <a:xfrm>
              <a:off x="3552" y="1376"/>
              <a:ext cx="912" cy="257"/>
            </a:xfrm>
            <a:prstGeom prst="rect">
              <a:avLst/>
            </a:prstGeom>
            <a:noFill/>
            <a:ln w="9525">
              <a:noFill/>
              <a:miter/>
            </a:ln>
          </p:spPr>
          <p:txBody>
            <a:bodyPr/>
            <a:lstStyle/>
            <a:p>
              <a:pPr lvl="0" algn="ctr" eaLnBrk="1" hangingPunct="1">
                <a:spcBef>
                  <a:spcPct val="20000"/>
                </a:spcBef>
              </a:pPr>
              <a:r>
                <a:rPr lang="en-US" altLang="zh-CN" sz="1800" b="1" dirty="0">
                  <a:solidFill>
                    <a:schemeClr val="bg1"/>
                  </a:solidFill>
                  <a:latin typeface="Times New Roman" pitchFamily="18" charset="0"/>
                  <a:ea typeface="宋体" pitchFamily="2" charset="-122"/>
                </a:rPr>
                <a:t>O(</a:t>
              </a:r>
              <a:r>
                <a:rPr lang="en-US" altLang="zh-CN" sz="1800" b="1" i="1" dirty="0">
                  <a:solidFill>
                    <a:schemeClr val="bg1"/>
                  </a:solidFill>
                  <a:latin typeface="Times New Roman" pitchFamily="18" charset="0"/>
                  <a:ea typeface="宋体" pitchFamily="2" charset="-122"/>
                </a:rPr>
                <a:t>N</a:t>
              </a:r>
              <a:r>
                <a:rPr lang="en-US" altLang="zh-CN" sz="1800" b="1" baseline="30000" dirty="0">
                  <a:solidFill>
                    <a:schemeClr val="bg1"/>
                  </a:solidFill>
                  <a:latin typeface="Times New Roman" pitchFamily="18" charset="0"/>
                  <a:ea typeface="宋体" pitchFamily="2" charset="-122"/>
                </a:rPr>
                <a:t> </a:t>
              </a:r>
              <a:r>
                <a:rPr lang="en-US" altLang="zh-CN" sz="1800" b="1" dirty="0">
                  <a:solidFill>
                    <a:schemeClr val="bg1"/>
                  </a:solidFill>
                  <a:latin typeface="Times New Roman" pitchFamily="18" charset="0"/>
                  <a:ea typeface="宋体" pitchFamily="2" charset="-122"/>
                </a:rPr>
                <a:t>log </a:t>
              </a:r>
              <a:r>
                <a:rPr lang="en-US" altLang="zh-CN" sz="1800" b="1" i="1" dirty="0">
                  <a:solidFill>
                    <a:schemeClr val="bg1"/>
                  </a:solidFill>
                  <a:latin typeface="Times New Roman" pitchFamily="18" charset="0"/>
                  <a:ea typeface="宋体" pitchFamily="2" charset="-122"/>
                </a:rPr>
                <a:t>N</a:t>
              </a:r>
              <a:r>
                <a:rPr lang="en-US" altLang="zh-CN" sz="1800" b="1" dirty="0">
                  <a:solidFill>
                    <a:schemeClr val="bg1"/>
                  </a:solidFill>
                  <a:latin typeface="Times New Roman" pitchFamily="18" charset="0"/>
                  <a:ea typeface="宋体" pitchFamily="2" charset="-122"/>
                </a:rPr>
                <a:t>)</a:t>
              </a:r>
            </a:p>
          </p:txBody>
        </p:sp>
        <p:sp>
          <p:nvSpPr>
            <p:cNvPr id="81933" name="Rectangle 12"/>
            <p:cNvSpPr/>
            <p:nvPr/>
          </p:nvSpPr>
          <p:spPr>
            <a:xfrm>
              <a:off x="2688" y="1376"/>
              <a:ext cx="864" cy="257"/>
            </a:xfrm>
            <a:prstGeom prst="rect">
              <a:avLst/>
            </a:prstGeom>
            <a:noFill/>
            <a:ln w="9525">
              <a:noFill/>
              <a:miter/>
            </a:ln>
          </p:spPr>
          <p:txBody>
            <a:bodyPr/>
            <a:lstStyle/>
            <a:p>
              <a:pPr lvl="0" algn="ctr" eaLnBrk="1" hangingPunct="1">
                <a:spcBef>
                  <a:spcPct val="20000"/>
                </a:spcBef>
              </a:pPr>
              <a:r>
                <a:rPr lang="en-US" altLang="zh-CN" sz="1800" b="1" dirty="0">
                  <a:solidFill>
                    <a:schemeClr val="bg1"/>
                  </a:solidFill>
                  <a:latin typeface="Times New Roman" pitchFamily="18" charset="0"/>
                  <a:ea typeface="宋体" pitchFamily="2" charset="-122"/>
                </a:rPr>
                <a:t>O( </a:t>
              </a:r>
              <a:r>
                <a:rPr lang="en-US" altLang="zh-CN" sz="1800" b="1" i="1" dirty="0">
                  <a:solidFill>
                    <a:schemeClr val="bg1"/>
                  </a:solidFill>
                  <a:latin typeface="Times New Roman" pitchFamily="18" charset="0"/>
                  <a:ea typeface="宋体" pitchFamily="2" charset="-122"/>
                </a:rPr>
                <a:t>N</a:t>
              </a:r>
              <a:r>
                <a:rPr lang="en-US" altLang="zh-CN" sz="1800" b="1" baseline="30000" dirty="0">
                  <a:solidFill>
                    <a:schemeClr val="bg1"/>
                  </a:solidFill>
                  <a:latin typeface="Times New Roman" pitchFamily="18" charset="0"/>
                  <a:ea typeface="宋体" pitchFamily="2" charset="-122"/>
                </a:rPr>
                <a:t>2</a:t>
              </a:r>
              <a:r>
                <a:rPr lang="en-US" altLang="zh-CN" sz="1800" b="1" dirty="0">
                  <a:solidFill>
                    <a:schemeClr val="bg1"/>
                  </a:solidFill>
                  <a:latin typeface="Times New Roman" pitchFamily="18" charset="0"/>
                  <a:ea typeface="宋体" pitchFamily="2" charset="-122"/>
                </a:rPr>
                <a:t> )</a:t>
              </a:r>
            </a:p>
          </p:txBody>
        </p:sp>
        <p:sp>
          <p:nvSpPr>
            <p:cNvPr id="81934" name="Rectangle 13"/>
            <p:cNvSpPr/>
            <p:nvPr/>
          </p:nvSpPr>
          <p:spPr>
            <a:xfrm>
              <a:off x="1824" y="1376"/>
              <a:ext cx="864" cy="257"/>
            </a:xfrm>
            <a:prstGeom prst="rect">
              <a:avLst/>
            </a:prstGeom>
            <a:noFill/>
            <a:ln w="9525">
              <a:noFill/>
              <a:miter/>
            </a:ln>
          </p:spPr>
          <p:txBody>
            <a:bodyPr/>
            <a:lstStyle/>
            <a:p>
              <a:pPr lvl="0" algn="ctr" eaLnBrk="1" hangingPunct="1">
                <a:spcBef>
                  <a:spcPct val="20000"/>
                </a:spcBef>
              </a:pPr>
              <a:r>
                <a:rPr lang="en-US" altLang="zh-CN" sz="1800" b="1" dirty="0">
                  <a:solidFill>
                    <a:schemeClr val="bg1"/>
                  </a:solidFill>
                  <a:latin typeface="Times New Roman" pitchFamily="18" charset="0"/>
                  <a:ea typeface="宋体" pitchFamily="2" charset="-122"/>
                </a:rPr>
                <a:t>O( </a:t>
              </a:r>
              <a:r>
                <a:rPr lang="en-US" altLang="zh-CN" sz="1800" b="1" i="1" dirty="0">
                  <a:solidFill>
                    <a:schemeClr val="bg1"/>
                  </a:solidFill>
                  <a:latin typeface="Times New Roman" pitchFamily="18" charset="0"/>
                  <a:ea typeface="宋体" pitchFamily="2" charset="-122"/>
                </a:rPr>
                <a:t>N</a:t>
              </a:r>
              <a:r>
                <a:rPr lang="en-US" altLang="zh-CN" sz="1800" b="1" baseline="30000" dirty="0">
                  <a:solidFill>
                    <a:schemeClr val="bg1"/>
                  </a:solidFill>
                  <a:latin typeface="Times New Roman" pitchFamily="18" charset="0"/>
                  <a:ea typeface="宋体" pitchFamily="2" charset="-122"/>
                </a:rPr>
                <a:t>3</a:t>
              </a:r>
              <a:r>
                <a:rPr lang="en-US" altLang="zh-CN" sz="1800" b="1" dirty="0">
                  <a:solidFill>
                    <a:schemeClr val="bg1"/>
                  </a:solidFill>
                  <a:latin typeface="Times New Roman" pitchFamily="18" charset="0"/>
                  <a:ea typeface="宋体" pitchFamily="2" charset="-122"/>
                </a:rPr>
                <a:t> )</a:t>
              </a:r>
            </a:p>
          </p:txBody>
        </p:sp>
        <p:sp>
          <p:nvSpPr>
            <p:cNvPr id="81935" name="Rectangle 14"/>
            <p:cNvSpPr/>
            <p:nvPr/>
          </p:nvSpPr>
          <p:spPr>
            <a:xfrm>
              <a:off x="384" y="1376"/>
              <a:ext cx="1440" cy="257"/>
            </a:xfrm>
            <a:prstGeom prst="rect">
              <a:avLst/>
            </a:prstGeom>
            <a:noFill/>
            <a:ln w="9525">
              <a:noFill/>
              <a:miter/>
            </a:ln>
          </p:spPr>
          <p:txBody>
            <a:bodyP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Time</a:t>
              </a:r>
            </a:p>
          </p:txBody>
        </p:sp>
        <p:sp>
          <p:nvSpPr>
            <p:cNvPr id="81936" name="Rectangle 15"/>
            <p:cNvSpPr/>
            <p:nvPr/>
          </p:nvSpPr>
          <p:spPr>
            <a:xfrm>
              <a:off x="4464" y="1120"/>
              <a:ext cx="864" cy="256"/>
            </a:xfrm>
            <a:prstGeom prst="rect">
              <a:avLst/>
            </a:prstGeom>
            <a:noFill/>
            <a:ln w="9525">
              <a:noFill/>
              <a:miter/>
            </a:ln>
          </p:spPr>
          <p:txBody>
            <a:bodyP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4</a:t>
              </a:r>
            </a:p>
          </p:txBody>
        </p:sp>
        <p:sp>
          <p:nvSpPr>
            <p:cNvPr id="81937" name="Rectangle 16"/>
            <p:cNvSpPr/>
            <p:nvPr/>
          </p:nvSpPr>
          <p:spPr>
            <a:xfrm>
              <a:off x="3552" y="1120"/>
              <a:ext cx="912" cy="256"/>
            </a:xfrm>
            <a:prstGeom prst="rect">
              <a:avLst/>
            </a:prstGeom>
            <a:noFill/>
            <a:ln w="9525">
              <a:noFill/>
              <a:miter/>
            </a:ln>
          </p:spPr>
          <p:txBody>
            <a:bodyP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3</a:t>
              </a:r>
            </a:p>
          </p:txBody>
        </p:sp>
        <p:sp>
          <p:nvSpPr>
            <p:cNvPr id="81938" name="Rectangle 17"/>
            <p:cNvSpPr/>
            <p:nvPr/>
          </p:nvSpPr>
          <p:spPr>
            <a:xfrm>
              <a:off x="2688" y="1120"/>
              <a:ext cx="864" cy="256"/>
            </a:xfrm>
            <a:prstGeom prst="rect">
              <a:avLst/>
            </a:prstGeom>
            <a:noFill/>
            <a:ln w="9525">
              <a:noFill/>
              <a:miter/>
            </a:ln>
          </p:spPr>
          <p:txBody>
            <a:bodyP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2</a:t>
              </a:r>
            </a:p>
          </p:txBody>
        </p:sp>
        <p:sp>
          <p:nvSpPr>
            <p:cNvPr id="81939" name="Rectangle 18"/>
            <p:cNvSpPr/>
            <p:nvPr/>
          </p:nvSpPr>
          <p:spPr>
            <a:xfrm>
              <a:off x="1824" y="1120"/>
              <a:ext cx="864" cy="256"/>
            </a:xfrm>
            <a:prstGeom prst="rect">
              <a:avLst/>
            </a:prstGeom>
            <a:noFill/>
            <a:ln w="9525">
              <a:noFill/>
              <a:miter/>
            </a:ln>
          </p:spPr>
          <p:txBody>
            <a:bodyP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1</a:t>
              </a:r>
            </a:p>
          </p:txBody>
        </p:sp>
        <p:sp>
          <p:nvSpPr>
            <p:cNvPr id="81940" name="Rectangle 19"/>
            <p:cNvSpPr/>
            <p:nvPr/>
          </p:nvSpPr>
          <p:spPr>
            <a:xfrm>
              <a:off x="384" y="1120"/>
              <a:ext cx="1440" cy="256"/>
            </a:xfrm>
            <a:prstGeom prst="rect">
              <a:avLst/>
            </a:prstGeom>
            <a:noFill/>
            <a:ln w="9525">
              <a:noFill/>
              <a:miter/>
            </a:ln>
          </p:spPr>
          <p:txBody>
            <a:bodyPr anchor="ct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Algorithm</a:t>
              </a:r>
            </a:p>
          </p:txBody>
        </p:sp>
        <p:sp>
          <p:nvSpPr>
            <p:cNvPr id="81941" name="Line 20"/>
            <p:cNvSpPr/>
            <p:nvPr/>
          </p:nvSpPr>
          <p:spPr>
            <a:xfrm>
              <a:off x="384" y="1376"/>
              <a:ext cx="4944" cy="0"/>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2" name="Line 21"/>
            <p:cNvSpPr/>
            <p:nvPr/>
          </p:nvSpPr>
          <p:spPr>
            <a:xfrm>
              <a:off x="384" y="1633"/>
              <a:ext cx="4944" cy="0"/>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3" name="Line 22"/>
            <p:cNvSpPr/>
            <p:nvPr/>
          </p:nvSpPr>
          <p:spPr>
            <a:xfrm>
              <a:off x="1824" y="1120"/>
              <a:ext cx="0" cy="1712"/>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4" name="Line 23"/>
            <p:cNvSpPr/>
            <p:nvPr/>
          </p:nvSpPr>
          <p:spPr>
            <a:xfrm>
              <a:off x="2688" y="1120"/>
              <a:ext cx="0" cy="1712"/>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5" name="Line 24"/>
            <p:cNvSpPr/>
            <p:nvPr/>
          </p:nvSpPr>
          <p:spPr>
            <a:xfrm>
              <a:off x="3552" y="1120"/>
              <a:ext cx="0" cy="1712"/>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6" name="Line 25"/>
            <p:cNvSpPr/>
            <p:nvPr/>
          </p:nvSpPr>
          <p:spPr>
            <a:xfrm>
              <a:off x="4464" y="1120"/>
              <a:ext cx="0" cy="1712"/>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7" name="Line 26"/>
            <p:cNvSpPr/>
            <p:nvPr/>
          </p:nvSpPr>
          <p:spPr>
            <a:xfrm>
              <a:off x="384" y="1120"/>
              <a:ext cx="4944" cy="0"/>
            </a:xfrm>
            <a:prstGeom prst="line">
              <a:avLst/>
            </a:prstGeom>
            <a:ln w="28575" cap="sq" cmpd="sng">
              <a:solidFill>
                <a:schemeClr val="bg1"/>
              </a:solidFill>
              <a:prstDash val="solid"/>
              <a:headEnd type="none" w="med" len="med"/>
              <a:tailEnd type="none" w="med" len="med"/>
            </a:ln>
          </p:spPr>
          <p:txBody>
            <a:bodyPr/>
            <a:lstStyle/>
            <a:p>
              <a:endParaRPr lang="zh-CN" altLang="en-US"/>
            </a:p>
          </p:txBody>
        </p:sp>
        <p:sp>
          <p:nvSpPr>
            <p:cNvPr id="81948" name="Line 27"/>
            <p:cNvSpPr/>
            <p:nvPr/>
          </p:nvSpPr>
          <p:spPr>
            <a:xfrm>
              <a:off x="384" y="1120"/>
              <a:ext cx="0" cy="1712"/>
            </a:xfrm>
            <a:prstGeom prst="line">
              <a:avLst/>
            </a:prstGeom>
            <a:ln w="28575" cap="sq" cmpd="sng">
              <a:solidFill>
                <a:schemeClr val="bg1"/>
              </a:solidFill>
              <a:prstDash val="solid"/>
              <a:headEnd type="none" w="med" len="med"/>
              <a:tailEnd type="none" w="med" len="med"/>
            </a:ln>
          </p:spPr>
          <p:txBody>
            <a:bodyPr/>
            <a:lstStyle/>
            <a:p>
              <a:endParaRPr lang="zh-CN" altLang="en-US"/>
            </a:p>
          </p:txBody>
        </p:sp>
        <p:sp>
          <p:nvSpPr>
            <p:cNvPr id="81949" name="Line 28"/>
            <p:cNvSpPr/>
            <p:nvPr/>
          </p:nvSpPr>
          <p:spPr>
            <a:xfrm>
              <a:off x="5328" y="1120"/>
              <a:ext cx="0" cy="1712"/>
            </a:xfrm>
            <a:prstGeom prst="line">
              <a:avLst/>
            </a:prstGeom>
            <a:ln w="28575" cap="sq" cmpd="sng">
              <a:solidFill>
                <a:schemeClr val="bg1"/>
              </a:solidFill>
              <a:prstDash val="solid"/>
              <a:headEnd type="none" w="med" len="med"/>
              <a:tailEnd type="none" w="med" len="med"/>
            </a:ln>
          </p:spPr>
          <p:txBody>
            <a:bodyPr/>
            <a:lstStyle/>
            <a:p>
              <a:endParaRPr lang="zh-CN" altLang="en-US"/>
            </a:p>
          </p:txBody>
        </p:sp>
        <p:sp>
          <p:nvSpPr>
            <p:cNvPr id="81950" name="Line 29"/>
            <p:cNvSpPr/>
            <p:nvPr/>
          </p:nvSpPr>
          <p:spPr>
            <a:xfrm>
              <a:off x="384" y="2832"/>
              <a:ext cx="4944" cy="0"/>
            </a:xfrm>
            <a:prstGeom prst="line">
              <a:avLst/>
            </a:prstGeom>
            <a:ln w="28575" cap="sq" cmpd="sng">
              <a:solidFill>
                <a:schemeClr val="bg1"/>
              </a:solidFill>
              <a:prstDash val="solid"/>
              <a:headEnd type="none" w="med" len="med"/>
              <a:tailEnd type="none" w="med" len="med"/>
            </a:ln>
          </p:spPr>
          <p:txBody>
            <a:bodyPr/>
            <a:lstStyle/>
            <a:p>
              <a:endParaRPr lang="zh-CN" altLang="en-US"/>
            </a:p>
          </p:txBody>
        </p:sp>
        <p:sp>
          <p:nvSpPr>
            <p:cNvPr id="81951" name="Rectangle 30"/>
            <p:cNvSpPr/>
            <p:nvPr/>
          </p:nvSpPr>
          <p:spPr>
            <a:xfrm>
              <a:off x="912" y="1632"/>
              <a:ext cx="912" cy="1200"/>
            </a:xfrm>
            <a:prstGeom prst="rect">
              <a:avLst/>
            </a:prstGeom>
            <a:noFill/>
            <a:ln w="9525">
              <a:noFill/>
              <a:miter/>
            </a:ln>
          </p:spPr>
          <p:txBody>
            <a:bodyPr/>
            <a:lstStyle/>
            <a:p>
              <a:pPr lvl="0" eaLnBrk="1" hangingPunct="1">
                <a:spcBef>
                  <a:spcPct val="20000"/>
                </a:spcBef>
              </a:pPr>
              <a:r>
                <a:rPr lang="en-US" altLang="zh-CN" sz="2000" b="1" i="1" dirty="0">
                  <a:solidFill>
                    <a:schemeClr val="bg1"/>
                  </a:solidFill>
                  <a:latin typeface="Times New Roman" pitchFamily="18" charset="0"/>
                  <a:ea typeface="宋体" pitchFamily="2" charset="-122"/>
                </a:rPr>
                <a:t>N </a:t>
              </a:r>
              <a:r>
                <a:rPr lang="en-US" altLang="zh-CN" sz="2000" b="1" dirty="0">
                  <a:solidFill>
                    <a:schemeClr val="bg1"/>
                  </a:solidFill>
                  <a:latin typeface="Times New Roman" pitchFamily="18" charset="0"/>
                  <a:ea typeface="宋体" pitchFamily="2" charset="-122"/>
                </a:rPr>
                <a:t>=10</a:t>
              </a:r>
            </a:p>
            <a:p>
              <a:pPr lvl="0" eaLnBrk="1" hangingPunct="1">
                <a:spcBef>
                  <a:spcPct val="20000"/>
                </a:spcBef>
              </a:pPr>
              <a:r>
                <a:rPr lang="en-US" altLang="zh-CN" sz="2000" b="1" i="1" dirty="0">
                  <a:solidFill>
                    <a:schemeClr val="bg1"/>
                  </a:solidFill>
                  <a:latin typeface="Times New Roman" pitchFamily="18" charset="0"/>
                  <a:ea typeface="宋体" pitchFamily="2" charset="-122"/>
                </a:rPr>
                <a:t>N </a:t>
              </a:r>
              <a:r>
                <a:rPr lang="en-US" altLang="zh-CN" sz="2000" b="1" dirty="0">
                  <a:solidFill>
                    <a:schemeClr val="bg1"/>
                  </a:solidFill>
                  <a:latin typeface="Times New Roman" pitchFamily="18" charset="0"/>
                  <a:ea typeface="宋体" pitchFamily="2" charset="-122"/>
                </a:rPr>
                <a:t>=100</a:t>
              </a:r>
            </a:p>
            <a:p>
              <a:pPr lvl="0" eaLnBrk="1" hangingPunct="1">
                <a:spcBef>
                  <a:spcPct val="20000"/>
                </a:spcBef>
              </a:pPr>
              <a:r>
                <a:rPr lang="en-US" altLang="zh-CN" sz="2000" b="1" i="1" dirty="0">
                  <a:solidFill>
                    <a:schemeClr val="bg1"/>
                  </a:solidFill>
                  <a:latin typeface="Times New Roman" pitchFamily="18" charset="0"/>
                  <a:ea typeface="宋体" pitchFamily="2" charset="-122"/>
                </a:rPr>
                <a:t>N </a:t>
              </a:r>
              <a:r>
                <a:rPr lang="en-US" altLang="zh-CN" sz="2000" b="1" dirty="0">
                  <a:solidFill>
                    <a:schemeClr val="bg1"/>
                  </a:solidFill>
                  <a:latin typeface="Times New Roman" pitchFamily="18" charset="0"/>
                  <a:ea typeface="宋体" pitchFamily="2" charset="-122"/>
                </a:rPr>
                <a:t>=1,000</a:t>
              </a:r>
            </a:p>
            <a:p>
              <a:pPr lvl="0" eaLnBrk="1" hangingPunct="1">
                <a:spcBef>
                  <a:spcPct val="20000"/>
                </a:spcBef>
              </a:pPr>
              <a:r>
                <a:rPr lang="en-US" altLang="zh-CN" sz="2000" b="1" i="1" dirty="0">
                  <a:solidFill>
                    <a:schemeClr val="bg1"/>
                  </a:solidFill>
                  <a:latin typeface="Times New Roman" pitchFamily="18" charset="0"/>
                  <a:ea typeface="宋体" pitchFamily="2" charset="-122"/>
                </a:rPr>
                <a:t>N </a:t>
              </a:r>
              <a:r>
                <a:rPr lang="en-US" altLang="zh-CN" sz="2000" b="1" dirty="0">
                  <a:solidFill>
                    <a:schemeClr val="bg1"/>
                  </a:solidFill>
                  <a:latin typeface="Times New Roman" pitchFamily="18" charset="0"/>
                  <a:ea typeface="宋体" pitchFamily="2" charset="-122"/>
                </a:rPr>
                <a:t>=10,000</a:t>
              </a:r>
            </a:p>
            <a:p>
              <a:pPr lvl="0" eaLnBrk="1" hangingPunct="1">
                <a:spcBef>
                  <a:spcPct val="20000"/>
                </a:spcBef>
              </a:pPr>
              <a:r>
                <a:rPr lang="en-US" altLang="zh-CN" sz="2000" b="1" i="1" dirty="0">
                  <a:solidFill>
                    <a:schemeClr val="bg1"/>
                  </a:solidFill>
                  <a:latin typeface="Times New Roman" pitchFamily="18" charset="0"/>
                  <a:ea typeface="宋体" pitchFamily="2" charset="-122"/>
                </a:rPr>
                <a:t>N </a:t>
              </a:r>
              <a:r>
                <a:rPr lang="en-US" altLang="zh-CN" sz="2000" b="1" dirty="0">
                  <a:solidFill>
                    <a:schemeClr val="bg1"/>
                  </a:solidFill>
                  <a:latin typeface="Times New Roman" pitchFamily="18" charset="0"/>
                  <a:ea typeface="宋体" pitchFamily="2" charset="-122"/>
                </a:rPr>
                <a:t>=100,000</a:t>
              </a:r>
            </a:p>
          </p:txBody>
        </p:sp>
        <p:sp>
          <p:nvSpPr>
            <p:cNvPr id="81952" name="Rectangle 31"/>
            <p:cNvSpPr/>
            <p:nvPr/>
          </p:nvSpPr>
          <p:spPr>
            <a:xfrm>
              <a:off x="384" y="1632"/>
              <a:ext cx="528" cy="1200"/>
            </a:xfrm>
            <a:prstGeom prst="rect">
              <a:avLst/>
            </a:prstGeom>
            <a:noFill/>
            <a:ln w="9525">
              <a:noFill/>
              <a:miter/>
            </a:ln>
          </p:spPr>
          <p:txBody>
            <a:bodyPr anchor="ctr"/>
            <a:lstStyle/>
            <a:p>
              <a:pPr lvl="0" eaLnBrk="1" hangingPunct="1">
                <a:lnSpc>
                  <a:spcPct val="150000"/>
                </a:lnSpc>
                <a:spcBef>
                  <a:spcPct val="20000"/>
                </a:spcBef>
              </a:pPr>
              <a:r>
                <a:rPr lang="en-US" altLang="zh-CN" sz="2000" b="1" dirty="0">
                  <a:solidFill>
                    <a:schemeClr val="bg1"/>
                  </a:solidFill>
                  <a:latin typeface="Times New Roman" pitchFamily="18" charset="0"/>
                  <a:ea typeface="宋体" pitchFamily="2" charset="-122"/>
                </a:rPr>
                <a:t>Input Size</a:t>
              </a:r>
            </a:p>
          </p:txBody>
        </p:sp>
        <p:sp>
          <p:nvSpPr>
            <p:cNvPr id="81953" name="Line 32"/>
            <p:cNvSpPr/>
            <p:nvPr/>
          </p:nvSpPr>
          <p:spPr>
            <a:xfrm>
              <a:off x="384" y="1632"/>
              <a:ext cx="528" cy="0"/>
            </a:xfrm>
            <a:prstGeom prst="line">
              <a:avLst/>
            </a:prstGeom>
            <a:ln w="28575">
              <a:noFill/>
            </a:ln>
          </p:spPr>
          <p:txBody>
            <a:bodyPr/>
            <a:lstStyle/>
            <a:p>
              <a:endParaRPr lang="zh-CN" altLang="en-US"/>
            </a:p>
          </p:txBody>
        </p:sp>
        <p:sp>
          <p:nvSpPr>
            <p:cNvPr id="81954" name="Line 33"/>
            <p:cNvSpPr/>
            <p:nvPr/>
          </p:nvSpPr>
          <p:spPr>
            <a:xfrm>
              <a:off x="384" y="2832"/>
              <a:ext cx="528" cy="0"/>
            </a:xfrm>
            <a:prstGeom prst="line">
              <a:avLst/>
            </a:prstGeom>
            <a:ln w="28575">
              <a:noFill/>
            </a:ln>
          </p:spPr>
          <p:txBody>
            <a:bodyPr/>
            <a:lstStyle/>
            <a:p>
              <a:endParaRPr lang="zh-CN" altLang="en-US"/>
            </a:p>
          </p:txBody>
        </p:sp>
        <p:sp>
          <p:nvSpPr>
            <p:cNvPr id="81955" name="Line 34"/>
            <p:cNvSpPr/>
            <p:nvPr/>
          </p:nvSpPr>
          <p:spPr>
            <a:xfrm>
              <a:off x="384" y="1632"/>
              <a:ext cx="0" cy="1200"/>
            </a:xfrm>
            <a:prstGeom prst="line">
              <a:avLst/>
            </a:prstGeom>
            <a:ln w="28575">
              <a:noFill/>
            </a:ln>
          </p:spPr>
          <p:txBody>
            <a:bodyPr/>
            <a:lstStyle/>
            <a:p>
              <a:endParaRPr lang="zh-CN" altLang="en-US"/>
            </a:p>
          </p:txBody>
        </p:sp>
        <p:sp>
          <p:nvSpPr>
            <p:cNvPr id="81956" name="Line 35"/>
            <p:cNvSpPr/>
            <p:nvPr/>
          </p:nvSpPr>
          <p:spPr>
            <a:xfrm>
              <a:off x="912" y="1632"/>
              <a:ext cx="0" cy="1200"/>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57" name="Line 36"/>
            <p:cNvSpPr/>
            <p:nvPr/>
          </p:nvSpPr>
          <p:spPr>
            <a:xfrm>
              <a:off x="1824" y="1632"/>
              <a:ext cx="0" cy="1200"/>
            </a:xfrm>
            <a:prstGeom prst="line">
              <a:avLst/>
            </a:prstGeom>
            <a:ln w="28575">
              <a:noFill/>
            </a:ln>
          </p:spPr>
          <p:txBody>
            <a:bodyPr/>
            <a:lstStyle/>
            <a:p>
              <a:endParaRPr lang="zh-CN" altLang="en-US"/>
            </a:p>
          </p:txBody>
        </p:sp>
        <p:sp>
          <p:nvSpPr>
            <p:cNvPr id="81958" name="Line 37"/>
            <p:cNvSpPr/>
            <p:nvPr/>
          </p:nvSpPr>
          <p:spPr>
            <a:xfrm>
              <a:off x="912" y="1632"/>
              <a:ext cx="912" cy="0"/>
            </a:xfrm>
            <a:prstGeom prst="line">
              <a:avLst/>
            </a:prstGeom>
            <a:ln w="28575">
              <a:noFill/>
            </a:ln>
          </p:spPr>
          <p:txBody>
            <a:bodyPr/>
            <a:lstStyle/>
            <a:p>
              <a:endParaRPr lang="zh-CN" altLang="en-US"/>
            </a:p>
          </p:txBody>
        </p:sp>
        <p:sp>
          <p:nvSpPr>
            <p:cNvPr id="81959" name="Line 38"/>
            <p:cNvSpPr/>
            <p:nvPr/>
          </p:nvSpPr>
          <p:spPr>
            <a:xfrm>
              <a:off x="912" y="2832"/>
              <a:ext cx="912" cy="0"/>
            </a:xfrm>
            <a:prstGeom prst="line">
              <a:avLst/>
            </a:prstGeom>
            <a:ln w="28575">
              <a:noFill/>
            </a:ln>
          </p:spPr>
          <p:txBody>
            <a:bodyPr/>
            <a:lstStyle/>
            <a:p>
              <a:endParaRPr lang="zh-CN" altLang="en-US"/>
            </a:p>
          </p:txBody>
        </p:sp>
        <p:sp>
          <p:nvSpPr>
            <p:cNvPr id="81960" name="Text Box 39"/>
            <p:cNvSpPr txBox="1"/>
            <p:nvPr/>
          </p:nvSpPr>
          <p:spPr>
            <a:xfrm>
              <a:off x="384" y="432"/>
              <a:ext cx="4896" cy="403"/>
            </a:xfrm>
            <a:prstGeom prst="rect">
              <a:avLst/>
            </a:prstGeom>
            <a:noFill/>
            <a:ln w="9525">
              <a:noFill/>
              <a:miter/>
            </a:ln>
          </p:spPr>
          <p:txBody>
            <a:bodyPr>
              <a:spAutoFit/>
            </a:bodyPr>
            <a:lstStyle/>
            <a:p>
              <a:pPr lvl="0" algn="ctr" eaLnBrk="1" hangingPunct="1">
                <a:spcBef>
                  <a:spcPct val="50000"/>
                </a:spcBef>
              </a:pPr>
              <a:r>
                <a:rPr lang="en-US" altLang="zh-CN" b="1" dirty="0">
                  <a:latin typeface="Times New Roman" pitchFamily="18" charset="0"/>
                  <a:ea typeface="宋体" pitchFamily="2" charset="-122"/>
                </a:rPr>
                <a:t>Running times of several algorithms for maximum subsequence sum (in seconds)</a:t>
              </a:r>
            </a:p>
          </p:txBody>
        </p:sp>
      </p:grpSp>
      <p:sp>
        <p:nvSpPr>
          <p:cNvPr id="72744" name="AutoShape 40" descr="再生纸"/>
          <p:cNvSpPr/>
          <p:nvPr/>
        </p:nvSpPr>
        <p:spPr>
          <a:xfrm>
            <a:off x="2590800" y="5105400"/>
            <a:ext cx="6781800" cy="914400"/>
          </a:xfrm>
          <a:prstGeom prst="roundRect">
            <a:avLst>
              <a:gd name="adj" fmla="val 16667"/>
            </a:avLst>
          </a:prstGeom>
          <a:blipFill rotWithShape="0">
            <a:blip r:embed="rId3"/>
          </a:blipFill>
          <a:ln w="9525">
            <a:noFill/>
          </a:ln>
          <a:effectLst>
            <a:outerShdw dist="107763" dir="2699999" algn="ctr" rotWithShape="0">
              <a:schemeClr val="bg2"/>
            </a:outerShdw>
          </a:effectLst>
        </p:spPr>
        <p:txBody>
          <a:bodyPr anchor="ctr"/>
          <a:lstStyle/>
          <a:p>
            <a:pPr lvl="0" algn="ctr" eaLnBrk="1" hangingPunct="1"/>
            <a:r>
              <a:rPr lang="en-US" altLang="zh-CN" sz="2000" b="1" dirty="0">
                <a:latin typeface="Times New Roman" pitchFamily="18" charset="0"/>
                <a:ea typeface="宋体" pitchFamily="2" charset="-122"/>
              </a:rPr>
              <a:t>Note: The time required to read the input is not included.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wipe(up)">
                                      <p:cBhvr>
                                        <p:cTn id="7" dur="500"/>
                                        <p:tgtEl>
                                          <p:spTgt spid="727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2744"/>
                                        </p:tgtEl>
                                        <p:attrNameLst>
                                          <p:attrName>style.visibility</p:attrName>
                                        </p:attrNameLst>
                                      </p:cBhvr>
                                      <p:to>
                                        <p:strVal val="visible"/>
                                      </p:to>
                                    </p:set>
                                    <p:animEffect transition="in" filter="box(in)">
                                      <p:cBhvr>
                                        <p:cTn id="12" dur="500"/>
                                        <p:tgtEl>
                                          <p:spTgt spid="72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44"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73195" y="3907790"/>
            <a:ext cx="4208145" cy="504825"/>
          </a:xfrm>
          <a:prstGeom prst="rect">
            <a:avLst/>
          </a:prstGeom>
          <a:solidFill>
            <a:srgbClr val="9DC3E6">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r>
              <a:rPr kumimoji="0" lang="en-US" altLang="zh-CN" sz="2400" b="1" i="0" u="none" strike="noStrike" kern="1200" cap="none" spc="0" normalizeH="0" baseline="0" noProof="0">
                <a:ln>
                  <a:noFill/>
                </a:ln>
                <a:solidFill>
                  <a:srgbClr val="207094"/>
                </a:solidFill>
                <a:effectLst/>
                <a:uLnTx/>
                <a:uFillTx/>
                <a:latin typeface="Times New Roman" pitchFamily="18" charset="0"/>
                <a:ea typeface="微软雅黑" charset="0"/>
                <a:cs typeface="+mn-cs"/>
              </a:rPr>
              <a:t>Thank you for listening</a:t>
            </a:r>
            <a:r>
              <a:rPr kumimoji="0" lang="en-US" altLang="zh-CN" sz="2800" b="1" i="0" u="none" strike="noStrike" kern="1200" cap="none" spc="0" normalizeH="0" baseline="0" noProof="0">
                <a:ln>
                  <a:noFill/>
                </a:ln>
                <a:solidFill>
                  <a:srgbClr val="207094"/>
                </a:solidFill>
                <a:effectLst/>
                <a:uLnTx/>
                <a:uFillTx/>
                <a:latin typeface="Times New Roman" pitchFamily="18" charset="0"/>
                <a:ea typeface="Gungsuh" pitchFamily="18" charset="-127"/>
                <a:cs typeface="+mn-cs"/>
              </a:rPr>
              <a:t> </a:t>
            </a:r>
            <a:endParaRPr kumimoji="0" lang="zh-CN" altLang="en-US" sz="2800" b="1" i="0" u="none" strike="noStrike" kern="1200" cap="none" spc="0" normalizeH="0" baseline="0" noProof="0">
              <a:ln>
                <a:noFill/>
              </a:ln>
              <a:solidFill>
                <a:srgbClr val="207094"/>
              </a:solidFill>
              <a:effectLst/>
              <a:uLnTx/>
              <a:uFillTx/>
              <a:latin typeface="Times New Roman" pitchFamily="18" charset="0"/>
              <a:ea typeface="Gungsuh" pitchFamily="18" charset="-127"/>
              <a:cs typeface="+mn-cs"/>
            </a:endParaRPr>
          </a:p>
        </p:txBody>
      </p:sp>
      <p:sp>
        <p:nvSpPr>
          <p:cNvPr id="4" name="矩形 3"/>
          <p:cNvSpPr/>
          <p:nvPr/>
        </p:nvSpPr>
        <p:spPr>
          <a:xfrm>
            <a:off x="3517265" y="3804920"/>
            <a:ext cx="501650" cy="714375"/>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a:off x="4017645" y="3803015"/>
            <a:ext cx="104775" cy="104775"/>
          </a:xfrm>
          <a:custGeom>
            <a:avLst/>
            <a:gdLst>
              <a:gd name="connsiteX0" fmla="*/ 0 w 119063"/>
              <a:gd name="connsiteY0" fmla="*/ 121443 h 121443"/>
              <a:gd name="connsiteX1" fmla="*/ 119063 w 119063"/>
              <a:gd name="connsiteY1" fmla="*/ 121443 h 121443"/>
              <a:gd name="connsiteX2" fmla="*/ 0 w 119063"/>
              <a:gd name="connsiteY2" fmla="*/ 0 h 121443"/>
              <a:gd name="connsiteX3" fmla="*/ 0 w 119063"/>
              <a:gd name="connsiteY3" fmla="*/ 121443 h 121443"/>
            </a:gdLst>
            <a:ahLst/>
            <a:cxnLst>
              <a:cxn ang="0">
                <a:pos x="connsiteX0" y="connsiteY0"/>
              </a:cxn>
              <a:cxn ang="0">
                <a:pos x="connsiteX1" y="connsiteY1"/>
              </a:cxn>
              <a:cxn ang="0">
                <a:pos x="connsiteX2" y="connsiteY2"/>
              </a:cxn>
              <a:cxn ang="0">
                <a:pos x="connsiteX3" y="connsiteY3"/>
              </a:cxn>
            </a:cxnLst>
            <a:rect l="l" t="t" r="r" b="b"/>
            <a:pathLst>
              <a:path w="119063" h="121443">
                <a:moveTo>
                  <a:pt x="0" y="121443"/>
                </a:moveTo>
                <a:lnTo>
                  <a:pt x="119063" y="121443"/>
                </a:lnTo>
                <a:lnTo>
                  <a:pt x="0" y="0"/>
                </a:lnTo>
                <a:lnTo>
                  <a:pt x="0" y="121443"/>
                </a:lnTo>
                <a:close/>
              </a:path>
            </a:pathLst>
          </a:custGeom>
          <a:solidFill>
            <a:srgbClr val="2E9E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6" name="任意多边形 5"/>
          <p:cNvSpPr/>
          <p:nvPr/>
        </p:nvSpPr>
        <p:spPr>
          <a:xfrm flipV="1">
            <a:off x="4017645" y="4412615"/>
            <a:ext cx="104775" cy="106680"/>
          </a:xfrm>
          <a:custGeom>
            <a:avLst/>
            <a:gdLst>
              <a:gd name="connsiteX0" fmla="*/ 0 w 119063"/>
              <a:gd name="connsiteY0" fmla="*/ 121443 h 121443"/>
              <a:gd name="connsiteX1" fmla="*/ 119063 w 119063"/>
              <a:gd name="connsiteY1" fmla="*/ 121443 h 121443"/>
              <a:gd name="connsiteX2" fmla="*/ 0 w 119063"/>
              <a:gd name="connsiteY2" fmla="*/ 0 h 121443"/>
              <a:gd name="connsiteX3" fmla="*/ 0 w 119063"/>
              <a:gd name="connsiteY3" fmla="*/ 121443 h 121443"/>
            </a:gdLst>
            <a:ahLst/>
            <a:cxnLst>
              <a:cxn ang="0">
                <a:pos x="connsiteX0" y="connsiteY0"/>
              </a:cxn>
              <a:cxn ang="0">
                <a:pos x="connsiteX1" y="connsiteY1"/>
              </a:cxn>
              <a:cxn ang="0">
                <a:pos x="connsiteX2" y="connsiteY2"/>
              </a:cxn>
              <a:cxn ang="0">
                <a:pos x="connsiteX3" y="connsiteY3"/>
              </a:cxn>
            </a:cxnLst>
            <a:rect l="l" t="t" r="r" b="b"/>
            <a:pathLst>
              <a:path w="119063" h="121443">
                <a:moveTo>
                  <a:pt x="0" y="121443"/>
                </a:moveTo>
                <a:lnTo>
                  <a:pt x="119063" y="121443"/>
                </a:lnTo>
                <a:lnTo>
                  <a:pt x="0" y="0"/>
                </a:lnTo>
                <a:lnTo>
                  <a:pt x="0" y="121443"/>
                </a:lnTo>
                <a:close/>
              </a:path>
            </a:pathLst>
          </a:custGeom>
          <a:solidFill>
            <a:srgbClr val="2E9E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H="1">
            <a:off x="8133715" y="3804920"/>
            <a:ext cx="500380" cy="714375"/>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flipH="1">
            <a:off x="8028940" y="3803015"/>
            <a:ext cx="104775" cy="104775"/>
          </a:xfrm>
          <a:custGeom>
            <a:avLst/>
            <a:gdLst>
              <a:gd name="connsiteX0" fmla="*/ 0 w 119063"/>
              <a:gd name="connsiteY0" fmla="*/ 121443 h 121443"/>
              <a:gd name="connsiteX1" fmla="*/ 119063 w 119063"/>
              <a:gd name="connsiteY1" fmla="*/ 121443 h 121443"/>
              <a:gd name="connsiteX2" fmla="*/ 0 w 119063"/>
              <a:gd name="connsiteY2" fmla="*/ 0 h 121443"/>
              <a:gd name="connsiteX3" fmla="*/ 0 w 119063"/>
              <a:gd name="connsiteY3" fmla="*/ 121443 h 121443"/>
            </a:gdLst>
            <a:ahLst/>
            <a:cxnLst>
              <a:cxn ang="0">
                <a:pos x="connsiteX0" y="connsiteY0"/>
              </a:cxn>
              <a:cxn ang="0">
                <a:pos x="connsiteX1" y="connsiteY1"/>
              </a:cxn>
              <a:cxn ang="0">
                <a:pos x="connsiteX2" y="connsiteY2"/>
              </a:cxn>
              <a:cxn ang="0">
                <a:pos x="connsiteX3" y="connsiteY3"/>
              </a:cxn>
            </a:cxnLst>
            <a:rect l="l" t="t" r="r" b="b"/>
            <a:pathLst>
              <a:path w="119063" h="121443">
                <a:moveTo>
                  <a:pt x="0" y="121443"/>
                </a:moveTo>
                <a:lnTo>
                  <a:pt x="119063" y="121443"/>
                </a:lnTo>
                <a:lnTo>
                  <a:pt x="0" y="0"/>
                </a:lnTo>
                <a:lnTo>
                  <a:pt x="0" y="121443"/>
                </a:lnTo>
                <a:close/>
              </a:path>
            </a:pathLst>
          </a:custGeom>
          <a:solidFill>
            <a:srgbClr val="2E9E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flipH="1" flipV="1">
            <a:off x="8028940" y="4412615"/>
            <a:ext cx="104775" cy="106680"/>
          </a:xfrm>
          <a:custGeom>
            <a:avLst/>
            <a:gdLst>
              <a:gd name="connsiteX0" fmla="*/ 0 w 119063"/>
              <a:gd name="connsiteY0" fmla="*/ 121443 h 121443"/>
              <a:gd name="connsiteX1" fmla="*/ 119063 w 119063"/>
              <a:gd name="connsiteY1" fmla="*/ 121443 h 121443"/>
              <a:gd name="connsiteX2" fmla="*/ 0 w 119063"/>
              <a:gd name="connsiteY2" fmla="*/ 0 h 121443"/>
              <a:gd name="connsiteX3" fmla="*/ 0 w 119063"/>
              <a:gd name="connsiteY3" fmla="*/ 121443 h 121443"/>
            </a:gdLst>
            <a:ahLst/>
            <a:cxnLst>
              <a:cxn ang="0">
                <a:pos x="connsiteX0" y="connsiteY0"/>
              </a:cxn>
              <a:cxn ang="0">
                <a:pos x="connsiteX1" y="connsiteY1"/>
              </a:cxn>
              <a:cxn ang="0">
                <a:pos x="connsiteX2" y="connsiteY2"/>
              </a:cxn>
              <a:cxn ang="0">
                <a:pos x="connsiteX3" y="connsiteY3"/>
              </a:cxn>
            </a:cxnLst>
            <a:rect l="l" t="t" r="r" b="b"/>
            <a:pathLst>
              <a:path w="119063" h="121443">
                <a:moveTo>
                  <a:pt x="0" y="121443"/>
                </a:moveTo>
                <a:lnTo>
                  <a:pt x="119063" y="121443"/>
                </a:lnTo>
                <a:lnTo>
                  <a:pt x="0" y="0"/>
                </a:lnTo>
                <a:lnTo>
                  <a:pt x="0" y="121443"/>
                </a:lnTo>
                <a:close/>
              </a:path>
            </a:pathLst>
          </a:custGeom>
          <a:solidFill>
            <a:srgbClr val="2E9E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pic>
        <p:nvPicPr>
          <p:cNvPr id="2" name="图片 1" descr="1dc06e763f0a5287b14058453eaa150442bbe13829bc6-oMverP_fw658"/>
          <p:cNvPicPr>
            <a:picLocks noChangeAspect="1"/>
          </p:cNvPicPr>
          <p:nvPr/>
        </p:nvPicPr>
        <p:blipFill>
          <a:blip r:embed="rId3"/>
          <a:srcRect l="23486" t="9804" r="20155" b="46477"/>
          <a:stretch>
            <a:fillRect/>
          </a:stretch>
        </p:blipFill>
        <p:spPr>
          <a:xfrm>
            <a:off x="5296535" y="1023620"/>
            <a:ext cx="1717675" cy="2367915"/>
          </a:xfrm>
          <a:prstGeom prst="rect">
            <a:avLst/>
          </a:prstGeom>
        </p:spPr>
      </p:pic>
      <p:pic>
        <p:nvPicPr>
          <p:cNvPr id="7" name="图片 6" descr="57dafe503274279d5d2f28429199a69fee084b3d64fb-wzkPf0_fw658"/>
          <p:cNvPicPr>
            <a:picLocks noChangeAspect="1"/>
          </p:cNvPicPr>
          <p:nvPr/>
        </p:nvPicPr>
        <p:blipFill>
          <a:blip r:embed="rId4"/>
          <a:srcRect l="-838" t="81160" r="838" b="-74"/>
          <a:stretch>
            <a:fillRect/>
          </a:stretch>
        </p:blipFill>
        <p:spPr>
          <a:xfrm>
            <a:off x="-149225" y="5604510"/>
            <a:ext cx="12345035" cy="1304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右箭头 51"/>
          <p:cNvSpPr/>
          <p:nvPr>
            <p:custDataLst>
              <p:tags r:id="rId2"/>
            </p:custDataLst>
          </p:nvPr>
        </p:nvSpPr>
        <p:spPr>
          <a:xfrm rot="18967850">
            <a:off x="5390940" y="3921309"/>
            <a:ext cx="2254253" cy="1383712"/>
          </a:xfrm>
          <a:prstGeom prst="rightArrow">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b="1">
                <a:solidFill>
                  <a:schemeClr val="bg1"/>
                </a:solidFill>
                <a:latin typeface="楷体" charset="0"/>
                <a:ea typeface="楷体" charset="0"/>
                <a:cs typeface="+mj-cs"/>
                <a:sym typeface="Arial" pitchFamily="34" charset="0"/>
              </a:rPr>
              <a:t>相对度量</a:t>
            </a:r>
          </a:p>
        </p:txBody>
      </p:sp>
      <p:sp>
        <p:nvSpPr>
          <p:cNvPr id="53" name="右箭头 52"/>
          <p:cNvSpPr/>
          <p:nvPr>
            <p:custDataLst>
              <p:tags r:id="rId3"/>
            </p:custDataLst>
          </p:nvPr>
        </p:nvSpPr>
        <p:spPr>
          <a:xfrm rot="2632150" flipH="1">
            <a:off x="4075393" y="2926809"/>
            <a:ext cx="2254253" cy="1383712"/>
          </a:xfrm>
          <a:prstGeom prst="rightArrow">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b="1">
                <a:solidFill>
                  <a:schemeClr val="bg1"/>
                </a:solidFill>
                <a:latin typeface="楷体" charset="0"/>
                <a:ea typeface="楷体" charset="0"/>
                <a:cs typeface="+mj-cs"/>
                <a:sym typeface="Arial" pitchFamily="34" charset="0"/>
              </a:rPr>
              <a:t>运行时间</a:t>
            </a:r>
          </a:p>
        </p:txBody>
      </p:sp>
      <p:sp>
        <p:nvSpPr>
          <p:cNvPr id="54" name="矩形 53"/>
          <p:cNvSpPr/>
          <p:nvPr>
            <p:custDataLst>
              <p:tags r:id="rId4"/>
            </p:custDataLst>
          </p:nvPr>
        </p:nvSpPr>
        <p:spPr>
          <a:xfrm>
            <a:off x="670797" y="2330933"/>
            <a:ext cx="3699711" cy="2225040"/>
          </a:xfrm>
          <a:prstGeom prst="rect">
            <a:avLst/>
          </a:prstGeom>
        </p:spPr>
        <p:txBody>
          <a:bodyPr wrap="square" anchor="ctr" anchorCtr="0">
            <a:spAutoFit/>
          </a:bodyPr>
          <a:lstStyle/>
          <a:p>
            <a:pPr algn="just"/>
            <a:r>
              <a:rPr kumimoji="1" lang="zh-CN" altLang="en-US" sz="2000" b="1" kern="0" noProof="0" dirty="0">
                <a:ln>
                  <a:noFill/>
                </a:ln>
                <a:solidFill>
                  <a:srgbClr val="161977"/>
                </a:solidFill>
                <a:uLnTx/>
                <a:uFillTx/>
                <a:latin typeface="楷体" charset="0"/>
                <a:ea typeface="楷体" charset="0"/>
                <a:sym typeface="+mn-ea"/>
              </a:rPr>
              <a:t>一个算法的运行时间是指在计算机上从开始到结束运行所花费的时间，它大致等于计算机执行一种简单操作（如赋值、比较、计算、转向、返回、输入、输出等）所需的时间与算法中进行简单操作次数的</a:t>
            </a:r>
            <a:r>
              <a:rPr kumimoji="1" lang="zh-CN" altLang="en-US" sz="2000" b="1" kern="0" noProof="0" dirty="0">
                <a:ln>
                  <a:noFill/>
                </a:ln>
                <a:solidFill>
                  <a:srgbClr val="FF0000"/>
                </a:solidFill>
                <a:uLnTx/>
                <a:uFillTx/>
                <a:latin typeface="楷体" charset="0"/>
                <a:ea typeface="楷体" charset="0"/>
                <a:sym typeface="+mn-ea"/>
              </a:rPr>
              <a:t>乘积</a:t>
            </a:r>
            <a:r>
              <a:rPr kumimoji="1" lang="zh-CN" altLang="en-US" sz="2000" b="1" kern="0" noProof="0" dirty="0">
                <a:ln>
                  <a:noFill/>
                </a:ln>
                <a:solidFill>
                  <a:srgbClr val="161977"/>
                </a:solidFill>
                <a:uLnTx/>
                <a:uFillTx/>
                <a:latin typeface="楷体" charset="0"/>
                <a:ea typeface="楷体" charset="0"/>
                <a:sym typeface="+mn-ea"/>
              </a:rPr>
              <a:t>。</a:t>
            </a:r>
          </a:p>
        </p:txBody>
      </p:sp>
      <p:sp>
        <p:nvSpPr>
          <p:cNvPr id="55" name="矩形 54"/>
          <p:cNvSpPr/>
          <p:nvPr>
            <p:custDataLst>
              <p:tags r:id="rId5"/>
            </p:custDataLst>
          </p:nvPr>
        </p:nvSpPr>
        <p:spPr>
          <a:xfrm>
            <a:off x="7337425" y="3272155"/>
            <a:ext cx="4338955" cy="2286000"/>
          </a:xfrm>
          <a:prstGeom prst="rect">
            <a:avLst/>
          </a:prstGeom>
        </p:spPr>
        <p:txBody>
          <a:bodyPr wrap="square" anchor="ctr" anchorCtr="0">
            <a:spAutoFit/>
          </a:bodyPr>
          <a:lstStyle/>
          <a:p>
            <a:pPr marL="0" lvl="1" algn="just"/>
            <a:r>
              <a:rPr kumimoji="1" lang="zh-CN" altLang="en-US" sz="2400" b="1" kern="0" noProof="0" dirty="0">
                <a:ln>
                  <a:noFill/>
                </a:ln>
                <a:solidFill>
                  <a:srgbClr val="161977"/>
                </a:solidFill>
                <a:uLnTx/>
                <a:uFillTx/>
                <a:latin typeface="楷体" charset="0"/>
                <a:ea typeface="楷体" charset="0"/>
                <a:sym typeface="+mn-ea"/>
              </a:rPr>
              <a:t>由于执行一种简单操作所需的时间随着机器而异，它是机器本身硬软件环境决定的，与算法无关，所以我们只讨论影响运行时间的另一个因素</a:t>
            </a:r>
            <a:r>
              <a:rPr kumimoji="1" lang="en-US" altLang="zh-CN" sz="2400" b="1" kern="0" noProof="0" dirty="0">
                <a:ln>
                  <a:noFill/>
                </a:ln>
                <a:solidFill>
                  <a:srgbClr val="161977"/>
                </a:solidFill>
                <a:uLnTx/>
                <a:uFillTx/>
                <a:latin typeface="楷体" charset="0"/>
                <a:ea typeface="楷体" charset="0"/>
                <a:sym typeface="+mn-ea"/>
              </a:rPr>
              <a:t>——</a:t>
            </a:r>
            <a:r>
              <a:rPr kumimoji="1" lang="zh-CN" altLang="en-US" sz="2400" b="1" kern="0" noProof="0" dirty="0">
                <a:ln>
                  <a:noFill/>
                </a:ln>
                <a:solidFill>
                  <a:srgbClr val="FF0000"/>
                </a:solidFill>
                <a:uLnTx/>
                <a:uFillTx/>
                <a:latin typeface="楷体" charset="0"/>
                <a:ea typeface="楷体" charset="0"/>
                <a:sym typeface="+mn-ea"/>
              </a:rPr>
              <a:t>算法中进行简单操作的次数。</a:t>
            </a:r>
          </a:p>
        </p:txBody>
      </p:sp>
      <p:sp>
        <p:nvSpPr>
          <p:cNvPr id="7" name="Text Placeholder 6"/>
          <p:cNvSpPr>
            <a:spLocks noGrp="1"/>
          </p:cNvSpPr>
          <p:nvPr>
            <p:ph type="body" idx="1"/>
          </p:nvPr>
        </p:nvSpPr>
        <p:spPr>
          <a:xfrm>
            <a:off x="1621790" y="1396365"/>
            <a:ext cx="9570720" cy="701040"/>
          </a:xfrm>
        </p:spPr>
        <p:txBody>
          <a:bodyPr vert="horz" wrap="square" lIns="91440" tIns="45720" rIns="91440" bIns="45720" numCol="1" anchor="b" anchorCtr="0" compatLnSpc="1">
            <a:noAutofit/>
          </a:bodyPr>
          <a:lstStyle/>
          <a:p>
            <a:pPr marL="342900" marR="0" lvl="0" indent="-342900" algn="l" defTabSz="914400" rtl="0" eaLnBrk="1" fontAlgn="base" latinLnBrk="0" hangingPunct="1">
              <a:spcBef>
                <a:spcPct val="20000"/>
              </a:spcBef>
              <a:spcAft>
                <a:spcPct val="0"/>
              </a:spcAft>
              <a:buClrTx/>
              <a:buSzTx/>
              <a:buFontTx/>
              <a:buChar char="•"/>
              <a:defRPr/>
            </a:pPr>
            <a:r>
              <a:rPr kumimoji="1" lang="zh-CN" altLang="en-US" sz="3200" b="1" kern="0" noProof="0" dirty="0">
                <a:ln>
                  <a:noFill/>
                </a:ln>
                <a:uLnTx/>
                <a:uFillTx/>
                <a:latin typeface="楷体" charset="0"/>
                <a:ea typeface="楷体" charset="0"/>
                <a:sym typeface="+mn-ea"/>
              </a:rPr>
              <a:t>又称</a:t>
            </a:r>
            <a:r>
              <a:rPr kumimoji="1" lang="zh-CN" altLang="en-US" sz="3200" b="1" kern="0" noProof="0" dirty="0">
                <a:ln>
                  <a:noFill/>
                </a:ln>
                <a:solidFill>
                  <a:srgbClr val="FF0000"/>
                </a:solidFill>
                <a:uLnTx/>
                <a:uFillTx/>
                <a:latin typeface="楷体" charset="0"/>
                <a:ea typeface="楷体" charset="0"/>
                <a:sym typeface="+mn-ea"/>
              </a:rPr>
              <a:t>计算复杂度</a:t>
            </a:r>
            <a:r>
              <a:rPr kumimoji="1" lang="zh-CN" altLang="en-US" sz="3200" b="1" kern="0" noProof="0" dirty="0">
                <a:ln>
                  <a:noFill/>
                </a:ln>
                <a:uLnTx/>
                <a:uFillTx/>
                <a:latin typeface="楷体" charset="0"/>
                <a:ea typeface="楷体" charset="0"/>
                <a:sym typeface="+mn-ea"/>
              </a:rPr>
              <a:t>，是一个算法运行时间的相对度量。</a:t>
            </a:r>
            <a:endParaRPr kumimoji="1" lang="zh-CN" altLang="en-US" sz="3200" b="1" i="0" u="none" strike="noStrike" kern="0" cap="none" spc="0" normalizeH="0" baseline="0" noProof="0" dirty="0">
              <a:ln>
                <a:noFill/>
              </a:ln>
              <a:solidFill>
                <a:schemeClr val="tx1"/>
              </a:solidFill>
              <a:effectLst/>
              <a:uLnTx/>
              <a:uFillTx/>
              <a:latin typeface="楷体" charset="0"/>
              <a:ea typeface="楷体" charset="0"/>
              <a:cs typeface="+mn-cs"/>
              <a:sym typeface="+mn-ea"/>
            </a:endParaRPr>
          </a:p>
        </p:txBody>
      </p:sp>
      <p:pic>
        <p:nvPicPr>
          <p:cNvPr id="2" name="图片 1" descr="57dafe503274279d5d2f28429199a69fee084b3d64fb-wzkPf0_fw658"/>
          <p:cNvPicPr>
            <a:picLocks noChangeAspect="1"/>
          </p:cNvPicPr>
          <p:nvPr/>
        </p:nvPicPr>
        <p:blipFill>
          <a:blip r:embed="rId7"/>
          <a:srcRect l="-838" t="81160" r="838" b="-74"/>
          <a:stretch>
            <a:fillRect/>
          </a:stretch>
        </p:blipFill>
        <p:spPr>
          <a:xfrm>
            <a:off x="-149225" y="5604510"/>
            <a:ext cx="12345035" cy="1304925"/>
          </a:xfrm>
          <a:prstGeom prst="rect">
            <a:avLst/>
          </a:prstGeom>
        </p:spPr>
      </p:pic>
      <p:pic>
        <p:nvPicPr>
          <p:cNvPr id="8" name="图片 7" descr="1dc06e763f0a5287b14058453eaa150442bbe13829bc6-oMverP_fw658"/>
          <p:cNvPicPr>
            <a:picLocks noChangeAspect="1"/>
          </p:cNvPicPr>
          <p:nvPr/>
        </p:nvPicPr>
        <p:blipFill>
          <a:blip r:embed="rId8"/>
          <a:srcRect l="54565" t="10024" r="31639" b="81679"/>
          <a:stretch>
            <a:fillRect/>
          </a:stretch>
        </p:blipFill>
        <p:spPr>
          <a:xfrm>
            <a:off x="386080" y="21590"/>
            <a:ext cx="781050" cy="834390"/>
          </a:xfrm>
          <a:prstGeom prst="rect">
            <a:avLst/>
          </a:prstGeom>
          <a:effectLst>
            <a:reflection stA="45000" endPos="54000" dir="5400000" sy="-100000" algn="bl" rotWithShape="0"/>
          </a:effectLst>
        </p:spPr>
      </p:pic>
      <p:sp>
        <p:nvSpPr>
          <p:cNvPr id="11" name="文本框 10"/>
          <p:cNvSpPr txBox="1"/>
          <p:nvPr/>
        </p:nvSpPr>
        <p:spPr>
          <a:xfrm>
            <a:off x="1293495" y="281305"/>
            <a:ext cx="5222875" cy="579120"/>
          </a:xfrm>
          <a:prstGeom prst="rect">
            <a:avLst/>
          </a:prstGeom>
          <a:noFill/>
          <a:effectLst>
            <a:reflection stA="45000" endPos="68000" dist="177800" dir="5400000" sy="-100000" algn="bl" rotWithShape="0"/>
          </a:effectLst>
        </p:spPr>
        <p:txBody>
          <a:bodyPr wrap="square" rtlCol="0">
            <a:spAutoFit/>
          </a:bodyPr>
          <a:lstStyle/>
          <a:p>
            <a:r>
              <a:rPr kumimoji="1" lang="zh-CN" altLang="en-US" sz="3200" b="1" kern="0" noProof="0" dirty="0">
                <a:ln>
                  <a:noFill/>
                </a:ln>
                <a:uLnTx/>
                <a:uFillTx/>
                <a:latin typeface="楷体" charset="0"/>
                <a:ea typeface="楷体" charset="0"/>
                <a:cs typeface="+mj-cs"/>
                <a:sym typeface="+mn-ea"/>
              </a:rPr>
              <a:t>时间复杂性／复杂度</a:t>
            </a:r>
            <a:endParaRPr kumimoji="1" lang="zh-CN" altLang="en-US" sz="3200" b="1" kern="0" noProof="0" dirty="0">
              <a:ln>
                <a:noFill/>
              </a:ln>
              <a:solidFill>
                <a:schemeClr val="bg2">
                  <a:lumMod val="50000"/>
                </a:schemeClr>
              </a:solidFill>
              <a:uLnTx/>
              <a:uFillTx/>
              <a:latin typeface="楷体" charset="0"/>
              <a:ea typeface="楷体" charset="0"/>
              <a:cs typeface="+mj-cs"/>
              <a:sym typeface="+mn-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右箭头 51"/>
          <p:cNvSpPr/>
          <p:nvPr>
            <p:custDataLst>
              <p:tags r:id="rId2"/>
            </p:custDataLst>
          </p:nvPr>
        </p:nvSpPr>
        <p:spPr>
          <a:xfrm rot="18967850">
            <a:off x="5390940" y="3921309"/>
            <a:ext cx="2254253" cy="1383712"/>
          </a:xfrm>
          <a:prstGeom prst="rightArrow">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b="1">
                <a:solidFill>
                  <a:schemeClr val="bg1"/>
                </a:solidFill>
                <a:latin typeface="楷体" charset="0"/>
                <a:ea typeface="楷体" charset="0"/>
                <a:cs typeface="+mj-cs"/>
                <a:sym typeface="Arial" pitchFamily="34" charset="0"/>
              </a:rPr>
              <a:t>相对度量</a:t>
            </a:r>
          </a:p>
        </p:txBody>
      </p:sp>
      <p:sp>
        <p:nvSpPr>
          <p:cNvPr id="53" name="右箭头 52"/>
          <p:cNvSpPr/>
          <p:nvPr>
            <p:custDataLst>
              <p:tags r:id="rId3"/>
            </p:custDataLst>
          </p:nvPr>
        </p:nvSpPr>
        <p:spPr>
          <a:xfrm rot="2632150" flipH="1">
            <a:off x="4075393" y="2926809"/>
            <a:ext cx="2254253" cy="1383712"/>
          </a:xfrm>
          <a:prstGeom prst="rightArrow">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b="1">
                <a:solidFill>
                  <a:schemeClr val="bg1"/>
                </a:solidFill>
                <a:latin typeface="楷体" charset="0"/>
                <a:ea typeface="楷体" charset="0"/>
                <a:cs typeface="+mj-cs"/>
                <a:sym typeface="Arial" pitchFamily="34" charset="0"/>
              </a:rPr>
              <a:t>运行时间</a:t>
            </a:r>
          </a:p>
        </p:txBody>
      </p:sp>
      <p:sp>
        <p:nvSpPr>
          <p:cNvPr id="54" name="矩形 53"/>
          <p:cNvSpPr/>
          <p:nvPr>
            <p:custDataLst>
              <p:tags r:id="rId4"/>
            </p:custDataLst>
          </p:nvPr>
        </p:nvSpPr>
        <p:spPr>
          <a:xfrm>
            <a:off x="670797" y="2178533"/>
            <a:ext cx="3699711" cy="2529840"/>
          </a:xfrm>
          <a:prstGeom prst="rect">
            <a:avLst/>
          </a:prstGeom>
        </p:spPr>
        <p:txBody>
          <a:bodyPr wrap="square" anchor="ctr" anchorCtr="0">
            <a:spAutoFit/>
          </a:bodyPr>
          <a:lstStyle/>
          <a:p>
            <a:pPr algn="just"/>
            <a:r>
              <a:rPr kumimoji="1" lang="zh-CN" altLang="en-US" sz="2000" b="1" kern="0" noProof="0" dirty="0">
                <a:ln>
                  <a:noFill/>
                </a:ln>
                <a:uLnTx/>
                <a:uFillTx/>
                <a:latin typeface="楷体" charset="0"/>
                <a:ea typeface="楷体" charset="0"/>
                <a:sym typeface="+mn-ea"/>
              </a:rPr>
              <a:t>不管一个算法是简单还是复杂，最终都是被分解成简单操作来具体执行，因此每个算法都对应着一定的简单操作的次数。显然，在一个算法中，进行简单操作的次数越少，其运行时间也就相对地减少；次数越多，其运行时间也就相对地越多。</a:t>
            </a:r>
            <a:endParaRPr kumimoji="1" lang="zh-CN" altLang="en-US" sz="2000" b="1" kern="0" noProof="0" dirty="0">
              <a:ln>
                <a:noFill/>
              </a:ln>
              <a:solidFill>
                <a:srgbClr val="161977"/>
              </a:solidFill>
              <a:uLnTx/>
              <a:uFillTx/>
              <a:latin typeface="楷体" charset="0"/>
              <a:ea typeface="楷体" charset="0"/>
              <a:sym typeface="+mn-ea"/>
            </a:endParaRPr>
          </a:p>
        </p:txBody>
      </p:sp>
      <p:sp>
        <p:nvSpPr>
          <p:cNvPr id="55" name="矩形 54"/>
          <p:cNvSpPr/>
          <p:nvPr>
            <p:custDataLst>
              <p:tags r:id="rId5"/>
            </p:custDataLst>
          </p:nvPr>
        </p:nvSpPr>
        <p:spPr>
          <a:xfrm>
            <a:off x="7338060" y="3637915"/>
            <a:ext cx="4552315" cy="1554480"/>
          </a:xfrm>
          <a:prstGeom prst="rect">
            <a:avLst/>
          </a:prstGeom>
        </p:spPr>
        <p:txBody>
          <a:bodyPr wrap="square" anchor="ctr" anchorCtr="0">
            <a:spAutoFit/>
          </a:bodyPr>
          <a:lstStyle/>
          <a:p>
            <a:pPr marL="0" lvl="1" algn="just"/>
            <a:r>
              <a:rPr kumimoji="1" lang="zh-CN" altLang="en-US" sz="2400" b="1" kern="0" noProof="0" dirty="0">
                <a:ln>
                  <a:noFill/>
                </a:ln>
                <a:uLnTx/>
                <a:uFillTx/>
                <a:latin typeface="楷体" charset="0"/>
                <a:ea typeface="楷体" charset="0"/>
                <a:sym typeface="+mn-ea"/>
              </a:rPr>
              <a:t>所以，</a:t>
            </a:r>
            <a:r>
              <a:rPr kumimoji="1" lang="zh-CN" altLang="en-US" sz="2400" b="1" kern="0" noProof="0" dirty="0">
                <a:ln>
                  <a:noFill/>
                </a:ln>
                <a:solidFill>
                  <a:srgbClr val="FF0000"/>
                </a:solidFill>
                <a:uLnTx/>
                <a:uFillTx/>
                <a:latin typeface="楷体" charset="0"/>
                <a:ea typeface="楷体" charset="0"/>
                <a:sym typeface="+mn-ea"/>
              </a:rPr>
              <a:t>通常把算法中包含简单操作次数的多少叫做算法的时间复杂度，用它来衡量一个算法的运行时间性能或称计算性能</a:t>
            </a:r>
            <a:r>
              <a:rPr kumimoji="1" lang="zh-CN" altLang="en-US" sz="2400" b="1" kern="0" noProof="0" dirty="0">
                <a:ln>
                  <a:noFill/>
                </a:ln>
                <a:uLnTx/>
                <a:uFillTx/>
                <a:latin typeface="楷体" charset="0"/>
                <a:ea typeface="楷体" charset="0"/>
                <a:sym typeface="+mn-ea"/>
              </a:rPr>
              <a:t>。</a:t>
            </a:r>
            <a:endParaRPr kumimoji="1" lang="zh-CN" altLang="en-US" sz="2400" b="1" kern="0" noProof="0" dirty="0">
              <a:ln>
                <a:noFill/>
              </a:ln>
              <a:solidFill>
                <a:srgbClr val="FF0000"/>
              </a:solidFill>
              <a:uLnTx/>
              <a:uFillTx/>
              <a:latin typeface="楷体" charset="0"/>
              <a:ea typeface="楷体" charset="0"/>
              <a:sym typeface="+mn-ea"/>
            </a:endParaRPr>
          </a:p>
        </p:txBody>
      </p:sp>
      <p:sp>
        <p:nvSpPr>
          <p:cNvPr id="7" name="Text Placeholder 6"/>
          <p:cNvSpPr>
            <a:spLocks noGrp="1"/>
          </p:cNvSpPr>
          <p:nvPr>
            <p:ph type="body" idx="1"/>
          </p:nvPr>
        </p:nvSpPr>
        <p:spPr>
          <a:xfrm>
            <a:off x="1621790" y="1396365"/>
            <a:ext cx="9570720" cy="701040"/>
          </a:xfrm>
        </p:spPr>
        <p:txBody>
          <a:bodyPr vert="horz" wrap="square" lIns="91440" tIns="45720" rIns="91440" bIns="45720" numCol="1" anchor="b" anchorCtr="0" compatLnSpc="1">
            <a:noAutofit/>
          </a:bodyPr>
          <a:lstStyle/>
          <a:p>
            <a:pPr marL="342900" marR="0" lvl="0" indent="-342900" algn="l" defTabSz="914400" rtl="0" eaLnBrk="1" fontAlgn="base" latinLnBrk="0" hangingPunct="1">
              <a:spcBef>
                <a:spcPct val="20000"/>
              </a:spcBef>
              <a:spcAft>
                <a:spcPct val="0"/>
              </a:spcAft>
              <a:buClrTx/>
              <a:buSzTx/>
              <a:buFontTx/>
              <a:buChar char="•"/>
              <a:defRPr/>
            </a:pPr>
            <a:r>
              <a:rPr kumimoji="1" lang="zh-CN" altLang="en-US" sz="3200" b="1" kern="0" noProof="0" dirty="0">
                <a:ln>
                  <a:noFill/>
                </a:ln>
                <a:uLnTx/>
                <a:uFillTx/>
                <a:latin typeface="楷体" charset="0"/>
                <a:ea typeface="楷体" charset="0"/>
                <a:sym typeface="+mn-ea"/>
              </a:rPr>
              <a:t>又称</a:t>
            </a:r>
            <a:r>
              <a:rPr kumimoji="1" lang="zh-CN" altLang="en-US" sz="3200" b="1" kern="0" noProof="0" dirty="0">
                <a:ln>
                  <a:noFill/>
                </a:ln>
                <a:solidFill>
                  <a:srgbClr val="FF0000"/>
                </a:solidFill>
                <a:uLnTx/>
                <a:uFillTx/>
                <a:latin typeface="楷体" charset="0"/>
                <a:ea typeface="楷体" charset="0"/>
                <a:sym typeface="+mn-ea"/>
              </a:rPr>
              <a:t>计算复杂度</a:t>
            </a:r>
            <a:r>
              <a:rPr kumimoji="1" lang="zh-CN" altLang="en-US" sz="3200" b="1" kern="0" noProof="0" dirty="0">
                <a:ln>
                  <a:noFill/>
                </a:ln>
                <a:uLnTx/>
                <a:uFillTx/>
                <a:latin typeface="楷体" charset="0"/>
                <a:ea typeface="楷体" charset="0"/>
                <a:sym typeface="+mn-ea"/>
              </a:rPr>
              <a:t>，是一个算法运行时间的相对度量。</a:t>
            </a:r>
            <a:endParaRPr kumimoji="1" lang="zh-CN" altLang="en-US" sz="3200" b="1" i="0" u="none" strike="noStrike" kern="0" cap="none" spc="0" normalizeH="0" baseline="0" noProof="0" dirty="0">
              <a:ln>
                <a:noFill/>
              </a:ln>
              <a:solidFill>
                <a:schemeClr val="tx1"/>
              </a:solidFill>
              <a:effectLst/>
              <a:uLnTx/>
              <a:uFillTx/>
              <a:latin typeface="楷体" charset="0"/>
              <a:ea typeface="楷体" charset="0"/>
              <a:cs typeface="+mn-cs"/>
              <a:sym typeface="+mn-ea"/>
            </a:endParaRPr>
          </a:p>
        </p:txBody>
      </p:sp>
      <p:pic>
        <p:nvPicPr>
          <p:cNvPr id="2" name="图片 1" descr="57dafe503274279d5d2f28429199a69fee084b3d64fb-wzkPf0_fw658"/>
          <p:cNvPicPr>
            <a:picLocks noChangeAspect="1"/>
          </p:cNvPicPr>
          <p:nvPr/>
        </p:nvPicPr>
        <p:blipFill>
          <a:blip r:embed="rId7"/>
          <a:srcRect l="-838" t="81160" r="838" b="-74"/>
          <a:stretch>
            <a:fillRect/>
          </a:stretch>
        </p:blipFill>
        <p:spPr>
          <a:xfrm>
            <a:off x="-149225" y="5604510"/>
            <a:ext cx="12345035" cy="1304925"/>
          </a:xfrm>
          <a:prstGeom prst="rect">
            <a:avLst/>
          </a:prstGeom>
        </p:spPr>
      </p:pic>
      <p:pic>
        <p:nvPicPr>
          <p:cNvPr id="8" name="图片 7" descr="1dc06e763f0a5287b14058453eaa150442bbe13829bc6-oMverP_fw658"/>
          <p:cNvPicPr>
            <a:picLocks noChangeAspect="1"/>
          </p:cNvPicPr>
          <p:nvPr/>
        </p:nvPicPr>
        <p:blipFill>
          <a:blip r:embed="rId8"/>
          <a:srcRect l="54565" t="10024" r="31639" b="81679"/>
          <a:stretch>
            <a:fillRect/>
          </a:stretch>
        </p:blipFill>
        <p:spPr>
          <a:xfrm>
            <a:off x="386080" y="21590"/>
            <a:ext cx="781050" cy="834390"/>
          </a:xfrm>
          <a:prstGeom prst="rect">
            <a:avLst/>
          </a:prstGeom>
          <a:effectLst>
            <a:reflection stA="45000" endPos="54000" dir="5400000" sy="-100000" algn="bl" rotWithShape="0"/>
          </a:effectLst>
        </p:spPr>
      </p:pic>
      <p:sp>
        <p:nvSpPr>
          <p:cNvPr id="11" name="文本框 10"/>
          <p:cNvSpPr txBox="1"/>
          <p:nvPr/>
        </p:nvSpPr>
        <p:spPr>
          <a:xfrm>
            <a:off x="1293495" y="281305"/>
            <a:ext cx="5222875" cy="579120"/>
          </a:xfrm>
          <a:prstGeom prst="rect">
            <a:avLst/>
          </a:prstGeom>
          <a:noFill/>
          <a:effectLst>
            <a:reflection stA="45000" endPos="68000" dist="177800" dir="5400000" sy="-100000" algn="bl" rotWithShape="0"/>
          </a:effectLst>
        </p:spPr>
        <p:txBody>
          <a:bodyPr wrap="square" rtlCol="0">
            <a:spAutoFit/>
          </a:bodyPr>
          <a:lstStyle/>
          <a:p>
            <a:r>
              <a:rPr kumimoji="1" lang="zh-CN" altLang="en-US" sz="3200" b="1" kern="0" noProof="0" dirty="0">
                <a:ln>
                  <a:noFill/>
                </a:ln>
                <a:uLnTx/>
                <a:uFillTx/>
                <a:latin typeface="楷体" charset="0"/>
                <a:ea typeface="楷体" charset="0"/>
                <a:cs typeface="+mj-cs"/>
                <a:sym typeface="+mn-ea"/>
              </a:rPr>
              <a:t>时间复杂性／复杂度</a:t>
            </a:r>
            <a:endParaRPr kumimoji="1" lang="zh-CN" altLang="en-US" sz="3200" b="1" kern="0" noProof="0" dirty="0">
              <a:ln>
                <a:noFill/>
              </a:ln>
              <a:solidFill>
                <a:schemeClr val="bg2">
                  <a:lumMod val="50000"/>
                </a:schemeClr>
              </a:solidFill>
              <a:uLnTx/>
              <a:uFillTx/>
              <a:latin typeface="楷体" charset="0"/>
              <a:ea typeface="楷体" charset="0"/>
              <a:cs typeface="+mj-cs"/>
              <a:sym typeface="+mn-ea"/>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57dafe503274279d5d2f28429199a69fee084b3d64fb-wzkPf0_fw658"/>
          <p:cNvPicPr>
            <a:picLocks noChangeAspect="1"/>
          </p:cNvPicPr>
          <p:nvPr/>
        </p:nvPicPr>
        <p:blipFill>
          <a:blip r:embed="rId11"/>
          <a:srcRect l="-838" t="81160" r="838" b="-74"/>
          <a:stretch>
            <a:fillRect/>
          </a:stretch>
        </p:blipFill>
        <p:spPr>
          <a:xfrm>
            <a:off x="-149225" y="5604510"/>
            <a:ext cx="12345035" cy="1304925"/>
          </a:xfrm>
          <a:prstGeom prst="rect">
            <a:avLst/>
          </a:prstGeom>
        </p:spPr>
      </p:pic>
      <p:pic>
        <p:nvPicPr>
          <p:cNvPr id="8" name="图片 7" descr="1dc06e763f0a5287b14058453eaa150442bbe13829bc6-oMverP_fw658"/>
          <p:cNvPicPr>
            <a:picLocks noChangeAspect="1"/>
          </p:cNvPicPr>
          <p:nvPr/>
        </p:nvPicPr>
        <p:blipFill>
          <a:blip r:embed="rId12"/>
          <a:srcRect l="54565" t="10024" r="31639" b="81679"/>
          <a:stretch>
            <a:fillRect/>
          </a:stretch>
        </p:blipFill>
        <p:spPr>
          <a:xfrm>
            <a:off x="386080" y="21590"/>
            <a:ext cx="781050" cy="834390"/>
          </a:xfrm>
          <a:prstGeom prst="rect">
            <a:avLst/>
          </a:prstGeom>
          <a:effectLst>
            <a:reflection stA="45000" endPos="54000" dir="5400000" sy="-100000" algn="bl" rotWithShape="0"/>
          </a:effectLst>
        </p:spPr>
      </p:pic>
      <p:sp>
        <p:nvSpPr>
          <p:cNvPr id="11" name="文本框 10"/>
          <p:cNvSpPr txBox="1"/>
          <p:nvPr/>
        </p:nvSpPr>
        <p:spPr>
          <a:xfrm>
            <a:off x="1293495" y="281305"/>
            <a:ext cx="5222875" cy="579120"/>
          </a:xfrm>
          <a:prstGeom prst="rect">
            <a:avLst/>
          </a:prstGeom>
          <a:noFill/>
          <a:effectLst>
            <a:reflection stA="45000" endPos="68000" dist="177800" dir="5400000" sy="-100000" algn="bl" rotWithShape="0"/>
          </a:effectLst>
        </p:spPr>
        <p:txBody>
          <a:bodyPr wrap="square" rtlCol="0">
            <a:spAutoFit/>
          </a:bodyPr>
          <a:lstStyle/>
          <a:p>
            <a:r>
              <a:rPr kumimoji="1" lang="zh-CN" altLang="en-US" sz="3200" b="1" kern="0" noProof="0" dirty="0">
                <a:ln>
                  <a:noFill/>
                </a:ln>
                <a:uLnTx/>
                <a:uFillTx/>
                <a:latin typeface="楷体" charset="0"/>
                <a:ea typeface="楷体" charset="0"/>
                <a:cs typeface="+mj-cs"/>
                <a:sym typeface="+mn-ea"/>
              </a:rPr>
              <a:t>时间复杂度函数</a:t>
            </a:r>
            <a:r>
              <a:rPr kumimoji="1" lang="en-US" altLang="zh-CN" sz="3200" b="1" i="1" kern="0" noProof="0" dirty="0">
                <a:ln>
                  <a:noFill/>
                </a:ln>
                <a:uLnTx/>
                <a:uFillTx/>
                <a:latin typeface="Times New Roman" pitchFamily="18" charset="0"/>
                <a:ea typeface="楷体" charset="0"/>
                <a:cs typeface="+mj-cs"/>
                <a:sym typeface="+mn-ea"/>
              </a:rPr>
              <a:t>T(n)</a:t>
            </a:r>
            <a:endParaRPr kumimoji="1" lang="zh-CN" altLang="en-US" sz="3200" b="1" i="1" kern="0" noProof="0" dirty="0">
              <a:ln>
                <a:noFill/>
              </a:ln>
              <a:solidFill>
                <a:schemeClr val="bg2">
                  <a:lumMod val="50000"/>
                </a:schemeClr>
              </a:solidFill>
              <a:uLnTx/>
              <a:uFillTx/>
              <a:latin typeface="Times New Roman" pitchFamily="18" charset="0"/>
              <a:ea typeface="楷体" charset="0"/>
              <a:cs typeface="+mj-cs"/>
              <a:sym typeface="+mn-ea"/>
            </a:endParaRPr>
          </a:p>
        </p:txBody>
      </p:sp>
      <p:sp>
        <p:nvSpPr>
          <p:cNvPr id="56" name="平行四边形 55"/>
          <p:cNvSpPr/>
          <p:nvPr>
            <p:custDataLst>
              <p:tags r:id="rId2"/>
            </p:custDataLst>
          </p:nvPr>
        </p:nvSpPr>
        <p:spPr>
          <a:xfrm rot="20326741" flipH="1">
            <a:off x="5241062" y="2654752"/>
            <a:ext cx="2460858" cy="877138"/>
          </a:xfrm>
          <a:prstGeom prst="parallelogram">
            <a:avLst>
              <a:gd name="adj" fmla="val 941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itchFamily="34" charset="0"/>
            </a:endParaRPr>
          </a:p>
        </p:txBody>
      </p:sp>
      <p:sp>
        <p:nvSpPr>
          <p:cNvPr id="57" name="平行四边形 56"/>
          <p:cNvSpPr/>
          <p:nvPr>
            <p:custDataLst>
              <p:tags r:id="rId3"/>
            </p:custDataLst>
          </p:nvPr>
        </p:nvSpPr>
        <p:spPr>
          <a:xfrm rot="20326741" flipH="1">
            <a:off x="5241062" y="2166540"/>
            <a:ext cx="2460858" cy="877138"/>
          </a:xfrm>
          <a:prstGeom prst="parallelogram">
            <a:avLst>
              <a:gd name="adj" fmla="val 941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itchFamily="34" charset="0"/>
            </a:endParaRPr>
          </a:p>
        </p:txBody>
      </p:sp>
      <p:sp>
        <p:nvSpPr>
          <p:cNvPr id="58" name="文本框 57"/>
          <p:cNvSpPr txBox="1"/>
          <p:nvPr>
            <p:custDataLst>
              <p:tags r:id="rId4"/>
            </p:custDataLst>
          </p:nvPr>
        </p:nvSpPr>
        <p:spPr>
          <a:xfrm>
            <a:off x="8313467" y="3240454"/>
            <a:ext cx="3102716" cy="1028323"/>
          </a:xfrm>
          <a:prstGeom prst="rect">
            <a:avLst/>
          </a:prstGeom>
          <a:noFill/>
        </p:spPr>
        <p:txBody>
          <a:bodyPr wrap="square" rtlCol="0"/>
          <a:lstStyle/>
          <a:p>
            <a:r>
              <a:rPr kumimoji="1" lang="zh-CN" altLang="en-US" sz="2000" b="1" kern="0" noProof="0" dirty="0">
                <a:ln>
                  <a:noFill/>
                </a:ln>
                <a:uLnTx/>
                <a:uFillTx/>
                <a:latin typeface="Times New Roman" pitchFamily="18" charset="0"/>
                <a:ea typeface="楷体" charset="0"/>
                <a:sym typeface="+mn-ea"/>
              </a:rPr>
              <a:t>算法的时间复杂度就是</a:t>
            </a:r>
            <a:r>
              <a:rPr kumimoji="1" lang="en-US" altLang="zh-CN" sz="2000" b="1" kern="0" noProof="0" dirty="0">
                <a:ln>
                  <a:noFill/>
                </a:ln>
                <a:uLnTx/>
                <a:uFillTx/>
                <a:latin typeface="Times New Roman" pitchFamily="18" charset="0"/>
                <a:ea typeface="楷体" charset="0"/>
                <a:sym typeface="+mn-ea"/>
              </a:rPr>
              <a:t>n</a:t>
            </a:r>
            <a:r>
              <a:rPr kumimoji="1" lang="zh-CN" altLang="en-US" sz="2000" b="1" kern="0" noProof="0" dirty="0">
                <a:ln>
                  <a:noFill/>
                </a:ln>
                <a:uLnTx/>
                <a:uFillTx/>
                <a:latin typeface="Times New Roman" pitchFamily="18" charset="0"/>
                <a:ea typeface="楷体" charset="0"/>
                <a:sym typeface="+mn-ea"/>
              </a:rPr>
              <a:t>的一个函数，通常记作：</a:t>
            </a:r>
            <a:r>
              <a:rPr kumimoji="1" lang="en-US" altLang="zh-CN" sz="2000" b="1" kern="0" noProof="0" dirty="0">
                <a:ln>
                  <a:noFill/>
                </a:ln>
                <a:uLnTx/>
                <a:uFillTx/>
                <a:latin typeface="Times New Roman" pitchFamily="18" charset="0"/>
                <a:ea typeface="楷体" charset="0"/>
                <a:sym typeface="+mn-ea"/>
              </a:rPr>
              <a:t>T(n).</a:t>
            </a:r>
          </a:p>
        </p:txBody>
      </p:sp>
      <p:sp>
        <p:nvSpPr>
          <p:cNvPr id="59" name="文本框 58"/>
          <p:cNvSpPr txBox="1"/>
          <p:nvPr>
            <p:custDataLst>
              <p:tags r:id="rId5"/>
            </p:custDataLst>
          </p:nvPr>
        </p:nvSpPr>
        <p:spPr>
          <a:xfrm>
            <a:off x="8313467" y="2841493"/>
            <a:ext cx="3139574" cy="407581"/>
          </a:xfrm>
          <a:prstGeom prst="rect">
            <a:avLst/>
          </a:prstGeom>
          <a:noFill/>
        </p:spPr>
        <p:txBody>
          <a:bodyPr wrap="square" rtlCol="0">
            <a:noAutofit/>
          </a:bodyPr>
          <a:lstStyle/>
          <a:p>
            <a:pPr lvl="0"/>
            <a:r>
              <a:rPr lang="en-US" altLang="zh-CN" sz="2400" b="1" i="1" dirty="0">
                <a:solidFill>
                  <a:schemeClr val="accent3"/>
                </a:solidFill>
                <a:latin typeface="Times New Roman" pitchFamily="18" charset="0"/>
                <a:ea typeface="+mj-ea"/>
                <a:cs typeface="+mj-cs"/>
                <a:sym typeface="Arial" pitchFamily="34" charset="0"/>
              </a:rPr>
              <a:t>T(n)</a:t>
            </a:r>
          </a:p>
        </p:txBody>
      </p:sp>
      <p:sp>
        <p:nvSpPr>
          <p:cNvPr id="61" name="文本框 60"/>
          <p:cNvSpPr txBox="1"/>
          <p:nvPr>
            <p:custDataLst>
              <p:tags r:id="rId6"/>
            </p:custDataLst>
          </p:nvPr>
        </p:nvSpPr>
        <p:spPr>
          <a:xfrm>
            <a:off x="1151890" y="2634615"/>
            <a:ext cx="3738245" cy="996950"/>
          </a:xfrm>
          <a:prstGeom prst="rect">
            <a:avLst/>
          </a:prstGeom>
          <a:noFill/>
        </p:spPr>
        <p:txBody>
          <a:bodyPr wrap="square" rtlCol="0"/>
          <a:lstStyle/>
          <a:p>
            <a:r>
              <a:rPr kumimoji="1" lang="zh-CN" altLang="en-US" sz="2000" b="1" kern="0" noProof="0" dirty="0">
                <a:ln>
                  <a:noFill/>
                </a:ln>
                <a:uLnTx/>
                <a:uFillTx/>
                <a:latin typeface="楷体" charset="0"/>
                <a:ea typeface="楷体" charset="0"/>
                <a:sym typeface="+mn-ea"/>
              </a:rPr>
              <a:t>若解决一个问题的规模为</a:t>
            </a:r>
            <a:r>
              <a:rPr kumimoji="1" lang="en-US" altLang="zh-CN" sz="2000" b="1" kern="0" noProof="0" dirty="0">
                <a:ln>
                  <a:noFill/>
                </a:ln>
                <a:uLnTx/>
                <a:uFillTx/>
                <a:latin typeface="楷体" charset="0"/>
                <a:ea typeface="楷体" charset="0"/>
                <a:sym typeface="+mn-ea"/>
              </a:rPr>
              <a:t>n</a:t>
            </a:r>
            <a:r>
              <a:rPr kumimoji="1" lang="zh-CN" altLang="en-US" sz="2000" b="1" kern="0" noProof="0" dirty="0">
                <a:ln>
                  <a:noFill/>
                </a:ln>
                <a:uLnTx/>
                <a:uFillTx/>
                <a:latin typeface="楷体" charset="0"/>
                <a:ea typeface="楷体" charset="0"/>
                <a:sym typeface="+mn-ea"/>
              </a:rPr>
              <a:t>，例如在排序问题中，</a:t>
            </a:r>
            <a:r>
              <a:rPr kumimoji="1" lang="en-US" altLang="zh-CN" sz="2000" b="1" kern="0" noProof="0" dirty="0">
                <a:ln>
                  <a:noFill/>
                </a:ln>
                <a:uLnTx/>
                <a:uFillTx/>
                <a:latin typeface="楷体" charset="0"/>
                <a:ea typeface="楷体" charset="0"/>
                <a:sym typeface="+mn-ea"/>
              </a:rPr>
              <a:t>n</a:t>
            </a:r>
            <a:r>
              <a:rPr kumimoji="1" lang="zh-CN" altLang="en-US" sz="2000" b="1" kern="0" noProof="0" dirty="0">
                <a:ln>
                  <a:noFill/>
                </a:ln>
                <a:uLnTx/>
                <a:uFillTx/>
                <a:latin typeface="楷体" charset="0"/>
                <a:ea typeface="楷体" charset="0"/>
                <a:sym typeface="+mn-ea"/>
              </a:rPr>
              <a:t>表示待排元素的个数；在矩阵计算中，</a:t>
            </a:r>
            <a:r>
              <a:rPr kumimoji="1" lang="en-US" altLang="zh-CN" sz="2000" b="1" kern="0" noProof="0" dirty="0">
                <a:ln>
                  <a:noFill/>
                </a:ln>
                <a:uLnTx/>
                <a:uFillTx/>
                <a:latin typeface="楷体" charset="0"/>
                <a:ea typeface="楷体" charset="0"/>
                <a:sym typeface="+mn-ea"/>
              </a:rPr>
              <a:t>n</a:t>
            </a:r>
            <a:r>
              <a:rPr kumimoji="1" lang="zh-CN" altLang="en-US" sz="2000" b="1" kern="0" noProof="0" dirty="0">
                <a:ln>
                  <a:noFill/>
                </a:ln>
                <a:uLnTx/>
                <a:uFillTx/>
                <a:latin typeface="楷体" charset="0"/>
                <a:ea typeface="楷体" charset="0"/>
                <a:sym typeface="+mn-ea"/>
              </a:rPr>
              <a:t>表示矩阵的阶数；在图的遍历中，</a:t>
            </a:r>
            <a:r>
              <a:rPr kumimoji="1" lang="en-US" altLang="zh-CN" sz="2000" b="1" kern="0" noProof="0" dirty="0">
                <a:ln>
                  <a:noFill/>
                </a:ln>
                <a:uLnTx/>
                <a:uFillTx/>
                <a:latin typeface="楷体" charset="0"/>
                <a:ea typeface="楷体" charset="0"/>
                <a:sym typeface="+mn-ea"/>
              </a:rPr>
              <a:t>n</a:t>
            </a:r>
            <a:r>
              <a:rPr kumimoji="1" lang="zh-CN" altLang="en-US" sz="2000" b="1" kern="0" noProof="0" dirty="0">
                <a:ln>
                  <a:noFill/>
                </a:ln>
                <a:uLnTx/>
                <a:uFillTx/>
                <a:latin typeface="楷体" charset="0"/>
                <a:ea typeface="楷体" charset="0"/>
                <a:sym typeface="+mn-ea"/>
              </a:rPr>
              <a:t>表示途中的顶点数。</a:t>
            </a:r>
            <a:endParaRPr kumimoji="1" lang="zh-CN" altLang="en-US" sz="2400" b="1" i="0" u="none" strike="noStrike" kern="0" cap="none" spc="0" normalizeH="0" baseline="0" noProof="0" dirty="0">
              <a:ln>
                <a:noFill/>
              </a:ln>
              <a:solidFill>
                <a:schemeClr val="tx1"/>
              </a:solidFill>
              <a:effectLst/>
              <a:uLnTx/>
              <a:uFillTx/>
              <a:latin typeface="楷体" charset="0"/>
              <a:ea typeface="楷体" charset="0"/>
              <a:cs typeface="+mn-cs"/>
              <a:sym typeface="+mn-ea"/>
            </a:endParaRPr>
          </a:p>
          <a:p>
            <a:endParaRPr kumimoji="1" lang="zh-CN" altLang="en-US" sz="2400" b="1" i="0" u="none" strike="noStrike" kern="0" cap="none" spc="0" normalizeH="0" baseline="0" noProof="0" dirty="0">
              <a:ln>
                <a:noFill/>
              </a:ln>
              <a:solidFill>
                <a:schemeClr val="tx1"/>
              </a:solidFill>
              <a:effectLst/>
              <a:uLnTx/>
              <a:uFillTx/>
              <a:latin typeface="楷体" charset="0"/>
              <a:ea typeface="楷体" charset="0"/>
              <a:cs typeface="+mn-cs"/>
              <a:sym typeface="+mn-ea"/>
            </a:endParaRPr>
          </a:p>
        </p:txBody>
      </p:sp>
      <p:sp>
        <p:nvSpPr>
          <p:cNvPr id="62" name="文本框 61"/>
          <p:cNvSpPr txBox="1"/>
          <p:nvPr>
            <p:custDataLst>
              <p:tags r:id="rId7"/>
            </p:custDataLst>
          </p:nvPr>
        </p:nvSpPr>
        <p:spPr>
          <a:xfrm>
            <a:off x="1348559" y="2235644"/>
            <a:ext cx="3139574" cy="407581"/>
          </a:xfrm>
          <a:prstGeom prst="rect">
            <a:avLst/>
          </a:prstGeom>
          <a:noFill/>
        </p:spPr>
        <p:txBody>
          <a:bodyPr wrap="square" rtlCol="0">
            <a:normAutofit/>
          </a:bodyPr>
          <a:lstStyle/>
          <a:p>
            <a:pPr lvl="0"/>
            <a:r>
              <a:rPr lang="zh-CN" altLang="en-US" sz="2000" b="1" dirty="0">
                <a:solidFill>
                  <a:schemeClr val="accent1"/>
                </a:solidFill>
                <a:latin typeface="楷体" charset="0"/>
                <a:ea typeface="楷体" charset="0"/>
                <a:cs typeface="+mj-cs"/>
                <a:sym typeface="Arial" pitchFamily="34" charset="0"/>
              </a:rPr>
              <a:t>函数定义</a:t>
            </a:r>
          </a:p>
        </p:txBody>
      </p:sp>
      <p:cxnSp>
        <p:nvCxnSpPr>
          <p:cNvPr id="63" name="肘形连接符 62"/>
          <p:cNvCxnSpPr/>
          <p:nvPr>
            <p:custDataLst>
              <p:tags r:id="rId8"/>
            </p:custDataLst>
          </p:nvPr>
        </p:nvCxnSpPr>
        <p:spPr>
          <a:xfrm flipV="1">
            <a:off x="1490663" y="2604135"/>
            <a:ext cx="3957637" cy="1584427"/>
          </a:xfrm>
          <a:prstGeom prst="bentConnector3">
            <a:avLst>
              <a:gd name="adj1" fmla="val 82130"/>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肘形连接符 63"/>
          <p:cNvCxnSpPr/>
          <p:nvPr>
            <p:custDataLst>
              <p:tags r:id="rId9"/>
            </p:custDataLst>
          </p:nvPr>
        </p:nvCxnSpPr>
        <p:spPr>
          <a:xfrm>
            <a:off x="7499660" y="3092615"/>
            <a:ext cx="3781882" cy="1087651"/>
          </a:xfrm>
          <a:prstGeom prst="bentConnector3">
            <a:avLst>
              <a:gd name="adj1" fmla="val 20910"/>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524000" y="228600"/>
            <a:ext cx="8534400" cy="758825"/>
          </a:xfrm>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4400" b="1" i="0" u="none" strike="noStrike" kern="0" cap="none" spc="0" normalizeH="0" baseline="0" noProof="0" dirty="0">
                <a:ln>
                  <a:noFill/>
                </a:ln>
                <a:solidFill>
                  <a:srgbClr val="FF0000"/>
                </a:solidFill>
                <a:effectLst/>
                <a:uLnTx/>
                <a:uFillTx/>
                <a:latin typeface="Times New Roman" pitchFamily="18" charset="0"/>
                <a:ea typeface="楷体" charset="0"/>
                <a:cs typeface="+mj-cs"/>
              </a:rPr>
              <a:t>举例：累加求和</a:t>
            </a:r>
          </a:p>
        </p:txBody>
      </p:sp>
      <p:pic>
        <p:nvPicPr>
          <p:cNvPr id="51203" name="Picture 3"/>
          <p:cNvPicPr>
            <a:picLocks noChangeAspect="1"/>
          </p:cNvPicPr>
          <p:nvPr/>
        </p:nvPicPr>
        <p:blipFill>
          <a:blip r:embed="rId2"/>
          <a:stretch>
            <a:fillRect/>
          </a:stretch>
        </p:blipFill>
        <p:spPr>
          <a:xfrm>
            <a:off x="1900238" y="987425"/>
            <a:ext cx="3517900" cy="2032000"/>
          </a:xfrm>
          <a:prstGeom prst="rect">
            <a:avLst/>
          </a:prstGeom>
          <a:noFill/>
          <a:ln w="9525">
            <a:noFill/>
            <a:miter/>
          </a:ln>
        </p:spPr>
      </p:pic>
      <p:pic>
        <p:nvPicPr>
          <p:cNvPr id="51204" name="Picture 4"/>
          <p:cNvPicPr>
            <a:picLocks noChangeAspect="1"/>
          </p:cNvPicPr>
          <p:nvPr/>
        </p:nvPicPr>
        <p:blipFill>
          <a:blip r:embed="rId3"/>
          <a:stretch>
            <a:fillRect/>
          </a:stretch>
        </p:blipFill>
        <p:spPr>
          <a:xfrm>
            <a:off x="1900238" y="3478213"/>
            <a:ext cx="4787900" cy="1892300"/>
          </a:xfrm>
          <a:prstGeom prst="rect">
            <a:avLst/>
          </a:prstGeom>
          <a:noFill/>
          <a:ln w="9525">
            <a:noFill/>
            <a:miter/>
          </a:ln>
        </p:spPr>
      </p:pic>
      <p:pic>
        <p:nvPicPr>
          <p:cNvPr id="51205" name="Picture 5"/>
          <p:cNvPicPr>
            <a:picLocks noChangeAspect="1"/>
          </p:cNvPicPr>
          <p:nvPr/>
        </p:nvPicPr>
        <p:blipFill>
          <a:blip r:embed="rId4"/>
          <a:stretch>
            <a:fillRect/>
          </a:stretch>
        </p:blipFill>
        <p:spPr>
          <a:xfrm>
            <a:off x="6961188" y="2543175"/>
            <a:ext cx="2316162" cy="476250"/>
          </a:xfrm>
          <a:prstGeom prst="rect">
            <a:avLst/>
          </a:prstGeom>
          <a:noFill/>
          <a:ln w="9525">
            <a:noFill/>
            <a:miter/>
          </a:ln>
        </p:spPr>
      </p:pic>
      <p:pic>
        <p:nvPicPr>
          <p:cNvPr id="2" name="图片 1" descr="57dafe503274279d5d2f28429199a69fee084b3d64fb-wzkPf0_fw658"/>
          <p:cNvPicPr>
            <a:picLocks noChangeAspect="1"/>
          </p:cNvPicPr>
          <p:nvPr/>
        </p:nvPicPr>
        <p:blipFill>
          <a:blip r:embed="rId5"/>
          <a:srcRect l="-838" t="81160" r="838" b="-74"/>
          <a:stretch>
            <a:fillRect/>
          </a:stretch>
        </p:blipFill>
        <p:spPr>
          <a:xfrm>
            <a:off x="-149225" y="5604510"/>
            <a:ext cx="12345035" cy="1304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fade">
                                      <p:cBhvr>
                                        <p:cTn id="7" dur="2000"/>
                                        <p:tgtEl>
                                          <p:spTgt spid="5120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accel="50000" decel="50000" fill="hold" nodeType="clickEffect">
                                  <p:stCondLst>
                                    <p:cond delay="0"/>
                                  </p:stCondLst>
                                  <p:childTnLst>
                                    <p:set>
                                      <p:cBhvr>
                                        <p:cTn id="11" dur="1" fill="hold">
                                          <p:stCondLst>
                                            <p:cond delay="0"/>
                                          </p:stCondLst>
                                        </p:cTn>
                                        <p:tgtEl>
                                          <p:spTgt spid="51204"/>
                                        </p:tgtEl>
                                        <p:attrNameLst>
                                          <p:attrName>style.visibility</p:attrName>
                                        </p:attrNameLst>
                                      </p:cBhvr>
                                      <p:to>
                                        <p:strVal val="visible"/>
                                      </p:to>
                                    </p:set>
                                    <p:anim calcmode="lin" valueType="num">
                                      <p:cBhvr additive="base">
                                        <p:cTn id="12" dur="500" fill="hold"/>
                                        <p:tgtEl>
                                          <p:spTgt spid="51204"/>
                                        </p:tgtEl>
                                        <p:attrNameLst>
                                          <p:attrName>ppt_x</p:attrName>
                                        </p:attrNameLst>
                                      </p:cBhvr>
                                      <p:tavLst>
                                        <p:tav tm="0">
                                          <p:val>
                                            <p:strVal val="#ppt_x"/>
                                          </p:val>
                                        </p:tav>
                                        <p:tav tm="100000">
                                          <p:val>
                                            <p:strVal val="#ppt_x"/>
                                          </p:val>
                                        </p:tav>
                                      </p:tavLst>
                                    </p:anim>
                                    <p:anim calcmode="lin" valueType="num">
                                      <p:cBhvr additive="base">
                                        <p:cTn id="13"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1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8、12、16、21、22、23、24、25"/>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56_5*i*16"/>
  <p:tag name="KSO_WM_TEMPLATE_CATEGORY" val="diagram"/>
  <p:tag name="KSO_WM_TEMPLATE_INDEX" val="160056"/>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56_5*i*21"/>
  <p:tag name="KSO_WM_TEMPLATE_CATEGORY" val="diagram"/>
  <p:tag name="KSO_WM_TEMPLATE_INDEX" val="160056"/>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a"/>
  <p:tag name="KSO_WM_UNIT_INDEX" val="1_3_1"/>
  <p:tag name="KSO_WM_UNIT_ID" val="diagram160056_5*m_h_a*1_3_1"/>
  <p:tag name="KSO_WM_UNIT_CLEAR" val="1"/>
  <p:tag name="KSO_WM_UNIT_LAYERLEVEL" val="1_1_1"/>
  <p:tag name="KSO_WM_UNIT_VALUE" val="20"/>
  <p:tag name="KSO_WM_UNIT_HIGHLIGHT" val="0"/>
  <p:tag name="KSO_WM_UNIT_COMPATIBLE" val="0"/>
  <p:tag name="KSO_WM_DIAGRAM_GROUP_CODE" val="m1-1"/>
  <p:tag name="KSO_WM_UNIT_PRESET_TEXT" val="LOREM"/>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f"/>
  <p:tag name="KSO_WM_UNIT_INDEX" val="1_3_1"/>
  <p:tag name="KSO_WM_UNIT_ID" val="diagram160056_5*m_h_f*1_3_1"/>
  <p:tag name="KSO_WM_UNIT_CLEAR" val="1"/>
  <p:tag name="KSO_WM_UNIT_LAYERLEVEL" val="1_1_1"/>
  <p:tag name="KSO_WM_UNIT_VALUE" val="10"/>
  <p:tag name="KSO_WM_UNIT_HIGHLIGHT" val="0"/>
  <p:tag name="KSO_WM_UNIT_COMPATIBLE" val="0"/>
  <p:tag name="KSO_WM_UNIT_PRESET_TEXT_INDEX" val="4"/>
  <p:tag name="KSO_WM_UNIT_PRESET_TEXT_LEN" val="12"/>
  <p:tag name="KSO_WM_DIAGRAM_GROUP_CODE" val="m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a"/>
  <p:tag name="KSO_WM_UNIT_INDEX" val="1_4_1"/>
  <p:tag name="KSO_WM_UNIT_ID" val="diagram160056_5*m_h_a*1_4_1"/>
  <p:tag name="KSO_WM_UNIT_CLEAR" val="1"/>
  <p:tag name="KSO_WM_UNIT_LAYERLEVEL" val="1_1_1"/>
  <p:tag name="KSO_WM_UNIT_VALUE" val="20"/>
  <p:tag name="KSO_WM_UNIT_HIGHLIGHT" val="0"/>
  <p:tag name="KSO_WM_UNIT_COMPATIBLE" val="0"/>
  <p:tag name="KSO_WM_DIAGRAM_GROUP_CODE" val="m1-1"/>
  <p:tag name="KSO_WM_UNIT_PRESET_TEXT" val="LOREM"/>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f"/>
  <p:tag name="KSO_WM_UNIT_INDEX" val="1_4_1"/>
  <p:tag name="KSO_WM_UNIT_ID" val="diagram160056_5*m_h_f*1_4_1"/>
  <p:tag name="KSO_WM_UNIT_CLEAR" val="1"/>
  <p:tag name="KSO_WM_UNIT_LAYERLEVEL" val="1_1_1"/>
  <p:tag name="KSO_WM_UNIT_VALUE" val="10"/>
  <p:tag name="KSO_WM_UNIT_HIGHLIGHT" val="0"/>
  <p:tag name="KSO_WM_UNIT_COMPATIBLE" val="0"/>
  <p:tag name="KSO_WM_UNIT_PRESET_TEXT_INDEX" val="4"/>
  <p:tag name="KSO_WM_UNIT_PRESET_TEXT_LEN" val="12"/>
  <p:tag name="KSO_WM_DIAGRAM_GROUP_CODE" val="m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a"/>
  <p:tag name="KSO_WM_UNIT_INDEX" val="1_2_1"/>
  <p:tag name="KSO_WM_UNIT_ID" val="diagram160056_5*m_h_a*1_2_1"/>
  <p:tag name="KSO_WM_UNIT_CLEAR" val="1"/>
  <p:tag name="KSO_WM_UNIT_LAYERLEVEL" val="1_1_1"/>
  <p:tag name="KSO_WM_UNIT_VALUE" val="20"/>
  <p:tag name="KSO_WM_UNIT_HIGHLIGHT" val="0"/>
  <p:tag name="KSO_WM_UNIT_COMPATIBLE" val="0"/>
  <p:tag name="KSO_WM_DIAGRAM_GROUP_CODE" val="m1-1"/>
  <p:tag name="KSO_WM_UNIT_PRESET_TEXT" val="LOREM"/>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f"/>
  <p:tag name="KSO_WM_UNIT_INDEX" val="1_2_1"/>
  <p:tag name="KSO_WM_UNIT_ID" val="diagram160056_5*m_h_f*1_2_1"/>
  <p:tag name="KSO_WM_UNIT_CLEAR" val="1"/>
  <p:tag name="KSO_WM_UNIT_LAYERLEVEL" val="1_1_1"/>
  <p:tag name="KSO_WM_UNIT_VALUE" val="10"/>
  <p:tag name="KSO_WM_UNIT_HIGHLIGHT" val="0"/>
  <p:tag name="KSO_WM_UNIT_COMPATIBLE" val="0"/>
  <p:tag name="KSO_WM_UNIT_PRESET_TEXT_INDEX" val="4"/>
  <p:tag name="KSO_WM_UNIT_PRESET_TEXT_LEN" val="12"/>
  <p:tag name="KSO_WM_DIAGRAM_GROUP_CODE" val="m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a"/>
  <p:tag name="KSO_WM_UNIT_INDEX" val="1_5_1"/>
  <p:tag name="KSO_WM_UNIT_ID" val="diagram160056_5*m_h_a*1_5_1"/>
  <p:tag name="KSO_WM_UNIT_CLEAR" val="1"/>
  <p:tag name="KSO_WM_UNIT_LAYERLEVEL" val="1_1_1"/>
  <p:tag name="KSO_WM_UNIT_VALUE" val="20"/>
  <p:tag name="KSO_WM_UNIT_HIGHLIGHT" val="0"/>
  <p:tag name="KSO_WM_UNIT_COMPATIBLE" val="0"/>
  <p:tag name="KSO_WM_DIAGRAM_GROUP_CODE" val="m1-1"/>
  <p:tag name="KSO_WM_UNIT_PRESET_TEXT" val="LOREM"/>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f"/>
  <p:tag name="KSO_WM_UNIT_INDEX" val="1_5_1"/>
  <p:tag name="KSO_WM_UNIT_ID" val="diagram160056_5*m_h_f*1_5_1"/>
  <p:tag name="KSO_WM_UNIT_CLEAR" val="1"/>
  <p:tag name="KSO_WM_UNIT_LAYERLEVEL" val="1_1_1"/>
  <p:tag name="KSO_WM_UNIT_VALUE" val="10"/>
  <p:tag name="KSO_WM_UNIT_HIGHLIGHT" val="0"/>
  <p:tag name="KSO_WM_UNIT_COMPATIBLE" val="0"/>
  <p:tag name="KSO_WM_UNIT_PRESET_TEXT_INDEX" val="4"/>
  <p:tag name="KSO_WM_UNIT_PRESET_TEXT_LEN" val="12"/>
  <p:tag name="KSO_WM_DIAGRAM_GROUP_CODE" val="m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a"/>
  <p:tag name="KSO_WM_UNIT_INDEX" val="1_1_1"/>
  <p:tag name="KSO_WM_UNIT_ID" val="diagram160056_5*m_h_a*1_1_1"/>
  <p:tag name="KSO_WM_UNIT_CLEAR" val="1"/>
  <p:tag name="KSO_WM_UNIT_LAYERLEVEL" val="1_1_1"/>
  <p:tag name="KSO_WM_UNIT_VALUE" val="20"/>
  <p:tag name="KSO_WM_UNIT_HIGHLIGHT" val="0"/>
  <p:tag name="KSO_WM_UNIT_COMPATIBLE" val="0"/>
  <p:tag name="KSO_WM_DIAGRAM_GROUP_CODE" val="m1-1"/>
  <p:tag name="KSO_WM_UNIT_PRESET_TEXT" val="LOREM"/>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f"/>
  <p:tag name="KSO_WM_UNIT_INDEX" val="1_1_1"/>
  <p:tag name="KSO_WM_UNIT_ID" val="diagram160056_5*m_h_f*1_1_1"/>
  <p:tag name="KSO_WM_UNIT_CLEAR" val="1"/>
  <p:tag name="KSO_WM_UNIT_LAYERLEVEL" val="1_1_1"/>
  <p:tag name="KSO_WM_UNIT_VALUE" val="10"/>
  <p:tag name="KSO_WM_UNIT_HIGHLIGHT" val="0"/>
  <p:tag name="KSO_WM_UNIT_COMPATIBLE" val="0"/>
  <p:tag name="KSO_WM_UNIT_PRESET_TEXT_INDEX" val="4"/>
  <p:tag name="KSO_WM_UNIT_PRESET_TEXT_LEN" val="12"/>
  <p:tag name="KSO_WM_DIAGRAM_GROUP_CODE" val="m1-1"/>
</p:tagLst>
</file>

<file path=ppt/tags/tag22.xml><?xml version="1.0" encoding="utf-8"?>
<p:tagLst xmlns:a="http://schemas.openxmlformats.org/drawingml/2006/main" xmlns:r="http://schemas.openxmlformats.org/officeDocument/2006/relationships" xmlns:p="http://schemas.openxmlformats.org/presentationml/2006/main">
  <p:tag name="KSO_WM_SLIDE_ID" val="diagram160529_2"/>
  <p:tag name="KSO_WM_SLIDE_INDEX" val="2"/>
  <p:tag name="KSO_WM_SLIDE_ITEM_CNT" val="5"/>
  <p:tag name="KSO_WM_SLIDE_LAYOUT" val="a_m"/>
  <p:tag name="KSO_WM_SLIDE_LAYOUT_CNT" val="1_1"/>
  <p:tag name="KSO_WM_SLIDE_TYPE" val="text"/>
  <p:tag name="KSO_WM_BEAUTIFY_FLAG" val="#wm#"/>
  <p:tag name="KSO_WM_SLIDE_POSITION" val="170*144"/>
  <p:tag name="KSO_WM_SLIDE_SIZE" val="620*337"/>
  <p:tag name="KSO_WM_TEMPLATE_CATEGORY" val="diagram"/>
  <p:tag name="KSO_WM_TEMPLATE_INDEX" val="160529"/>
  <p:tag name="KSO_WM_DIAGRAM_GROUP_CODE" val="m1-1"/>
  <p:tag name="KSO_WM_TAG_VERSION" val="1.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a"/>
  <p:tag name="KSO_WM_UNIT_INDEX" val="1_1_1"/>
  <p:tag name="KSO_WM_UNIT_ID" val="diagram160529_5*m_h_a*1_1_1"/>
  <p:tag name="KSO_WM_UNIT_CLEAR" val="1"/>
  <p:tag name="KSO_WM_UNIT_LAYERLEVEL" val="1_1_1"/>
  <p:tag name="KSO_WM_UNIT_VALUE" val="45"/>
  <p:tag name="KSO_WM_UNIT_HIGHLIGHT" val="0"/>
  <p:tag name="KSO_WM_UNIT_COMPATIBLE" val="0"/>
  <p:tag name="KSO_WM_DIAGRAM_GROUP_CODE" val="m1-1"/>
  <p:tag name="KSO_WM_UNIT_PRESET_TEXT" val="EIUSMOD"/>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a"/>
  <p:tag name="KSO_WM_UNIT_INDEX" val="1_2_1"/>
  <p:tag name="KSO_WM_UNIT_ID" val="diagram160529_5*m_h_a*1_2_1"/>
  <p:tag name="KSO_WM_UNIT_CLEAR" val="1"/>
  <p:tag name="KSO_WM_UNIT_LAYERLEVEL" val="1_1_1"/>
  <p:tag name="KSO_WM_UNIT_VALUE" val="45"/>
  <p:tag name="KSO_WM_UNIT_HIGHLIGHT" val="0"/>
  <p:tag name="KSO_WM_UNIT_COMPATIBLE" val="0"/>
  <p:tag name="KSO_WM_DIAGRAM_GROUP_CODE" val="m1-1"/>
  <p:tag name="KSO_WM_UNIT_PRESET_TEXT" val="EIUSMOD"/>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f"/>
  <p:tag name="KSO_WM_UNIT_INDEX" val="1_2_1"/>
  <p:tag name="KSO_WM_UNIT_ID" val="diagram160529_5*m_h_f*1_2_1"/>
  <p:tag name="KSO_WM_UNIT_CLEAR" val="1"/>
  <p:tag name="KSO_WM_UNIT_LAYERLEVEL" val="1_1_1"/>
  <p:tag name="KSO_WM_UNIT_VALUE" val="56"/>
  <p:tag name="KSO_WM_UNIT_HIGHLIGHT" val="0"/>
  <p:tag name="KSO_WM_UNIT_COMPATIBLE" val="0"/>
  <p:tag name="KSO_WM_UNIT_PRESET_TEXT_INDEX" val="4"/>
  <p:tag name="KSO_WM_UNIT_PRESET_TEXT_LEN" val="57"/>
  <p:tag name="KSO_WM_DIAGRAM_GROUP_CODE" val="m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f"/>
  <p:tag name="KSO_WM_UNIT_INDEX" val="1_1_1"/>
  <p:tag name="KSO_WM_UNIT_ID" val="diagram160529_5*m_h_f*1_1_1"/>
  <p:tag name="KSO_WM_UNIT_CLEAR" val="1"/>
  <p:tag name="KSO_WM_UNIT_LAYERLEVEL" val="1_1_1"/>
  <p:tag name="KSO_WM_UNIT_VALUE" val="56"/>
  <p:tag name="KSO_WM_UNIT_HIGHLIGHT" val="0"/>
  <p:tag name="KSO_WM_UNIT_COMPATIBLE" val="0"/>
  <p:tag name="KSO_WM_UNIT_PRESET_TEXT_INDEX" val="4"/>
  <p:tag name="KSO_WM_UNIT_PRESET_TEXT_LEN" val="57"/>
  <p:tag name="KSO_WM_DIAGRAM_GROUP_CODE" val="m1-1"/>
</p:tagLst>
</file>

<file path=ppt/tags/tag27.xml><?xml version="1.0" encoding="utf-8"?>
<p:tagLst xmlns:a="http://schemas.openxmlformats.org/drawingml/2006/main" xmlns:r="http://schemas.openxmlformats.org/officeDocument/2006/relationships" xmlns:p="http://schemas.openxmlformats.org/presentationml/2006/main">
  <p:tag name="KSO_WM_SLIDE_ID" val="diagram160529_2"/>
  <p:tag name="KSO_WM_SLIDE_INDEX" val="2"/>
  <p:tag name="KSO_WM_SLIDE_ITEM_CNT" val="5"/>
  <p:tag name="KSO_WM_SLIDE_LAYOUT" val="a_m"/>
  <p:tag name="KSO_WM_SLIDE_LAYOUT_CNT" val="1_1"/>
  <p:tag name="KSO_WM_SLIDE_TYPE" val="text"/>
  <p:tag name="KSO_WM_BEAUTIFY_FLAG" val="#wm#"/>
  <p:tag name="KSO_WM_SLIDE_POSITION" val="170*144"/>
  <p:tag name="KSO_WM_SLIDE_SIZE" val="620*337"/>
  <p:tag name="KSO_WM_TEMPLATE_CATEGORY" val="diagram"/>
  <p:tag name="KSO_WM_TEMPLATE_INDEX" val="160529"/>
  <p:tag name="KSO_WM_DIAGRAM_GROUP_CODE" val="m1-1"/>
  <p:tag name="KSO_WM_TAG_VERSION" val="1.0"/>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a"/>
  <p:tag name="KSO_WM_UNIT_INDEX" val="1_1_1"/>
  <p:tag name="KSO_WM_UNIT_ID" val="diagram160529_5*m_h_a*1_1_1"/>
  <p:tag name="KSO_WM_UNIT_CLEAR" val="1"/>
  <p:tag name="KSO_WM_UNIT_LAYERLEVEL" val="1_1_1"/>
  <p:tag name="KSO_WM_UNIT_VALUE" val="45"/>
  <p:tag name="KSO_WM_UNIT_HIGHLIGHT" val="0"/>
  <p:tag name="KSO_WM_UNIT_COMPATIBLE" val="0"/>
  <p:tag name="KSO_WM_DIAGRAM_GROUP_CODE" val="m1-1"/>
  <p:tag name="KSO_WM_UNIT_PRESET_TEXT" val="EIUSMOD"/>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a"/>
  <p:tag name="KSO_WM_UNIT_INDEX" val="1_2_1"/>
  <p:tag name="KSO_WM_UNIT_ID" val="diagram160529_5*m_h_a*1_2_1"/>
  <p:tag name="KSO_WM_UNIT_CLEAR" val="1"/>
  <p:tag name="KSO_WM_UNIT_LAYERLEVEL" val="1_1_1"/>
  <p:tag name="KSO_WM_UNIT_VALUE" val="45"/>
  <p:tag name="KSO_WM_UNIT_HIGHLIGHT" val="0"/>
  <p:tag name="KSO_WM_UNIT_COMPATIBLE" val="0"/>
  <p:tag name="KSO_WM_DIAGRAM_GROUP_CODE" val="m1-1"/>
  <p:tag name="KSO_WM_UNIT_PRESET_TEXT" val="EIUSMOD"/>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b"/>
  <p:tag name="KSO_WM_UNIT_INDEX" val="1"/>
  <p:tag name="KSO_WM_UNIT_ID" val="custom16032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f"/>
  <p:tag name="KSO_WM_UNIT_INDEX" val="1_2_1"/>
  <p:tag name="KSO_WM_UNIT_ID" val="diagram160529_5*m_h_f*1_2_1"/>
  <p:tag name="KSO_WM_UNIT_CLEAR" val="1"/>
  <p:tag name="KSO_WM_UNIT_LAYERLEVEL" val="1_1_1"/>
  <p:tag name="KSO_WM_UNIT_VALUE" val="56"/>
  <p:tag name="KSO_WM_UNIT_HIGHLIGHT" val="0"/>
  <p:tag name="KSO_WM_UNIT_COMPATIBLE" val="0"/>
  <p:tag name="KSO_WM_UNIT_PRESET_TEXT_INDEX" val="4"/>
  <p:tag name="KSO_WM_UNIT_PRESET_TEXT_LEN" val="57"/>
  <p:tag name="KSO_WM_DIAGRAM_GROUP_CODE" val="m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f"/>
  <p:tag name="KSO_WM_UNIT_INDEX" val="1_1_1"/>
  <p:tag name="KSO_WM_UNIT_ID" val="diagram160529_5*m_h_f*1_1_1"/>
  <p:tag name="KSO_WM_UNIT_CLEAR" val="1"/>
  <p:tag name="KSO_WM_UNIT_LAYERLEVEL" val="1_1_1"/>
  <p:tag name="KSO_WM_UNIT_VALUE" val="56"/>
  <p:tag name="KSO_WM_UNIT_HIGHLIGHT" val="0"/>
  <p:tag name="KSO_WM_UNIT_COMPATIBLE" val="0"/>
  <p:tag name="KSO_WM_UNIT_PRESET_TEXT_INDEX" val="4"/>
  <p:tag name="KSO_WM_UNIT_PRESET_TEXT_LEN" val="57"/>
  <p:tag name="KSO_WM_DIAGRAM_GROUP_CODE" val="m1-1"/>
</p:tagLst>
</file>

<file path=ppt/tags/tag32.xml><?xml version="1.0" encoding="utf-8"?>
<p:tagLst xmlns:a="http://schemas.openxmlformats.org/drawingml/2006/main" xmlns:r="http://schemas.openxmlformats.org/officeDocument/2006/relationships" xmlns:p="http://schemas.openxmlformats.org/presentationml/2006/main">
  <p:tag name="KSO_WM_SLIDE_ID" val="diagram160529_2"/>
  <p:tag name="KSO_WM_SLIDE_INDEX" val="2"/>
  <p:tag name="KSO_WM_SLIDE_ITEM_CNT" val="5"/>
  <p:tag name="KSO_WM_SLIDE_LAYOUT" val="a_m"/>
  <p:tag name="KSO_WM_SLIDE_LAYOUT_CNT" val="1_1"/>
  <p:tag name="KSO_WM_SLIDE_TYPE" val="text"/>
  <p:tag name="KSO_WM_BEAUTIFY_FLAG" val="#wm#"/>
  <p:tag name="KSO_WM_SLIDE_POSITION" val="170*144"/>
  <p:tag name="KSO_WM_SLIDE_SIZE" val="620*337"/>
  <p:tag name="KSO_WM_TEMPLATE_CATEGORY" val="diagram"/>
  <p:tag name="KSO_WM_TEMPLATE_INDEX" val="160529"/>
  <p:tag name="KSO_WM_DIAGRAM_GROUP_CODE" val="m1-1"/>
  <p:tag name="KSO_WM_TAG_VERSION" val="1.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i"/>
  <p:tag name="KSO_WM_UNIT_INDEX" val="1_1"/>
  <p:tag name="KSO_WM_UNIT_ID" val="150995204*m_i*1_1"/>
  <p:tag name="KSO_WM_UNIT_CLEAR" val="1"/>
  <p:tag name="KSO_WM_UNIT_LAYERLEVEL" val="1_1"/>
  <p:tag name="KSO_WM_BEAUTIFY_FLAG" val="#wm#"/>
  <p:tag name="KSO_WM_DIAGRAM_GROUP_CODE" val="m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i"/>
  <p:tag name="KSO_WM_UNIT_INDEX" val="1_2"/>
  <p:tag name="KSO_WM_UNIT_ID" val="150995204*m_i*1_2"/>
  <p:tag name="KSO_WM_UNIT_CLEAR" val="1"/>
  <p:tag name="KSO_WM_UNIT_LAYERLEVEL" val="1_1"/>
  <p:tag name="KSO_WM_BEAUTIFY_FLAG" val="#wm#"/>
  <p:tag name="KSO_WM_DIAGRAM_GROUP_CODE" val="m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h_f"/>
  <p:tag name="KSO_WM_UNIT_INDEX" val="1_2_1"/>
  <p:tag name="KSO_WM_UNIT_ID" val="150995204*m_h_f*1_2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75"/>
  <p:tag name="KSO_WM_DIAGRAM_GROUP_CODE" val="m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h_a"/>
  <p:tag name="KSO_WM_UNIT_INDEX" val="1_2_1"/>
  <p:tag name="KSO_WM_UNIT_ID" val="150995204*m_h_a*1_2_1"/>
  <p:tag name="KSO_WM_UNIT_CLEAR" val="1"/>
  <p:tag name="KSO_WM_UNIT_LAYERLEVEL" val="1_1_1"/>
  <p:tag name="KSO_WM_UNIT_VALUE" val="12"/>
  <p:tag name="KSO_WM_UNIT_HIGHLIGHT" val="0"/>
  <p:tag name="KSO_WM_UNIT_COMPATIBLE" val="0"/>
  <p:tag name="KSO_WM_BEAUTIFY_FLAG" val="#wm#"/>
  <p:tag name="KSO_WM_UNIT_PRESET_TEXT_INDEX" val="4"/>
  <p:tag name="KSO_WM_UNIT_PRESET_TEXT_LEN" val="12"/>
  <p:tag name="KSO_WM_DIAGRAM_GROUP_CODE" val="m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h_f"/>
  <p:tag name="KSO_WM_UNIT_INDEX" val="1_1_1"/>
  <p:tag name="KSO_WM_UNIT_ID" val="150995204*m_h_f*1_1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75"/>
  <p:tag name="KSO_WM_DIAGRAM_GROUP_CODE" val="m1-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h_a"/>
  <p:tag name="KSO_WM_UNIT_INDEX" val="1_1_1"/>
  <p:tag name="KSO_WM_UNIT_ID" val="150995204*m_h_a*1_1_1"/>
  <p:tag name="KSO_WM_UNIT_CLEAR" val="1"/>
  <p:tag name="KSO_WM_UNIT_LAYERLEVEL" val="1_1_1"/>
  <p:tag name="KSO_WM_UNIT_VALUE" val="12"/>
  <p:tag name="KSO_WM_UNIT_HIGHLIGHT" val="0"/>
  <p:tag name="KSO_WM_UNIT_COMPATIBLE" val="0"/>
  <p:tag name="KSO_WM_BEAUTIFY_FLAG" val="#wm#"/>
  <p:tag name="KSO_WM_UNIT_PRESET_TEXT_INDEX" val="4"/>
  <p:tag name="KSO_WM_UNIT_PRESET_TEXT_LEN" val="12"/>
  <p:tag name="KSO_WM_DIAGRAM_GROUP_CODE" val="m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i"/>
  <p:tag name="KSO_WM_UNIT_INDEX" val="1_3"/>
  <p:tag name="KSO_WM_UNIT_ID" val="150995204*m_i*1_3"/>
  <p:tag name="KSO_WM_UNIT_CLEAR" val="1"/>
  <p:tag name="KSO_WM_UNIT_LAYERLEVEL" val="1_1"/>
  <p:tag name="KSO_WM_BEAUTIFY_FLAG" val="#wm#"/>
  <p:tag name="KSO_WM_DIAGRAM_GROUP_CODE" val="m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i"/>
  <p:tag name="KSO_WM_UNIT_INDEX" val="1_4"/>
  <p:tag name="KSO_WM_UNIT_ID" val="150995204*m_i*1_4"/>
  <p:tag name="KSO_WM_UNIT_CLEAR" val="1"/>
  <p:tag name="KSO_WM_UNIT_LAYERLEVEL" val="1_1"/>
  <p:tag name="KSO_WM_BEAUTIFY_FLAG" val="#wm#"/>
  <p:tag name="KSO_WM_DIAGRAM_GROUP_CODE" val="m1-1"/>
</p:tagLst>
</file>

<file path=ppt/tags/tag41.xml><?xml version="1.0" encoding="utf-8"?>
<p:tagLst xmlns:a="http://schemas.openxmlformats.org/drawingml/2006/main" xmlns:r="http://schemas.openxmlformats.org/officeDocument/2006/relationships" xmlns:p="http://schemas.openxmlformats.org/presentationml/2006/main">
  <p:tag name="KSO_WM_TEMPLATE_THUMBS_INDEX" val="1、4、8、12、16、21、22、23、24、25"/>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b"/>
  <p:tag name="KSO_WM_UNIT_INDEX" val="1"/>
  <p:tag name="KSO_WM_UNIT_ID" val="custom16032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EMPLATE_THUMBS_INDEX" val="1、4、8、12、16、21、22、23、24、25"/>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a="http://schemas.openxmlformats.org/drawingml/2006/main" xmlns:r="http://schemas.openxmlformats.org/officeDocument/2006/relationships" xmlns:p="http://schemas.openxmlformats.org/presentationml/2006/main">
  <p:tag name="KSO_WM_TEMPLATE_THUMBS_INDEX" val="1、4、8、12、16、21、22、23、24、25"/>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RELATE_UNITID" val="261*m*1"/>
  <p:tag name="KSO_WM_UNIT_TYPE" val="a"/>
  <p:tag name="KSO_WM_UNIT_INDEX" val="1"/>
  <p:tag name="KSO_WM_UNIT_ID" val="diagram160056_6*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i"/>
  <p:tag name="KSO_WM_UNIT_INDEX" val="1_1"/>
  <p:tag name="KSO_WM_UNIT_ID" val="diagram160056_5*m_i*1_1"/>
  <p:tag name="KSO_WM_UNIT_CLEAR" val="1"/>
  <p:tag name="KSO_WM_UNIT_LAYERLEVEL" val="1_1"/>
  <p:tag name="KSO_WM_DIAGRAM_GROUP_CODE" val="m1-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56_5*i*1"/>
  <p:tag name="KSO_WM_TEMPLATE_CATEGORY" val="diagram"/>
  <p:tag name="KSO_WM_TEMPLATE_INDEX" val="160056"/>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56_5*i*6"/>
  <p:tag name="KSO_WM_TEMPLATE_CATEGORY" val="diagram"/>
  <p:tag name="KSO_WM_TEMPLATE_INDEX" val="160056"/>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56_5*i*11"/>
  <p:tag name="KSO_WM_TEMPLATE_CATEGORY" val="diagram"/>
  <p:tag name="KSO_WM_TEMPLATE_INDEX" val="160056"/>
</p:tagLst>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60326">
      <a:dk1>
        <a:srgbClr val="FFFFFF"/>
      </a:dk1>
      <a:lt1>
        <a:srgbClr val="26849D"/>
      </a:lt1>
      <a:dk2>
        <a:srgbClr val="FFFFFF"/>
      </a:dk2>
      <a:lt2>
        <a:srgbClr val="6D6F71"/>
      </a:lt2>
      <a:accent1>
        <a:srgbClr val="EC7473"/>
      </a:accent1>
      <a:accent2>
        <a:srgbClr val="ED7B5C"/>
      </a:accent2>
      <a:accent3>
        <a:srgbClr val="F9BF05"/>
      </a:accent3>
      <a:accent4>
        <a:srgbClr val="4BACC6"/>
      </a:accent4>
      <a:accent5>
        <a:srgbClr val="627289"/>
      </a:accent5>
      <a:accent6>
        <a:srgbClr val="00B05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3259</Words>
  <Application>Microsoft Office PowerPoint</Application>
  <PresentationFormat>宽屏</PresentationFormat>
  <Paragraphs>367</Paragraphs>
  <Slides>52</Slides>
  <Notes>10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52</vt:i4>
      </vt:variant>
    </vt:vector>
  </HeadingPairs>
  <TitlesOfParts>
    <vt:vector size="62" baseType="lpstr">
      <vt:lpstr>Calibri Light</vt:lpstr>
      <vt:lpstr>Calibri</vt:lpstr>
      <vt:lpstr>楷体</vt:lpstr>
      <vt:lpstr>Arial</vt:lpstr>
      <vt:lpstr>Times New Roman</vt:lpstr>
      <vt:lpstr>宋体</vt:lpstr>
      <vt:lpstr>Office 主题</vt:lpstr>
      <vt:lpstr>1_Office 主题</vt:lpstr>
      <vt:lpstr>Microsoft Word 97 - 2003 Document</vt:lpstr>
      <vt:lpstr>Equation.3</vt:lpstr>
      <vt:lpstr>PowerPoint 演示文稿</vt:lpstr>
      <vt:lpstr>1.算法及算法复杂度</vt:lpstr>
      <vt:lpstr>PowerPoint 演示文稿</vt:lpstr>
      <vt:lpstr>PowerPoint 演示文稿</vt:lpstr>
      <vt:lpstr>PowerPoint 演示文稿</vt:lpstr>
      <vt:lpstr>PowerPoint 演示文稿</vt:lpstr>
      <vt:lpstr>PowerPoint 演示文稿</vt:lpstr>
      <vt:lpstr>PowerPoint 演示文稿</vt:lpstr>
      <vt:lpstr>举例：累加求和</vt:lpstr>
      <vt:lpstr>PowerPoint 演示文稿</vt:lpstr>
      <vt:lpstr>PowerPoint 演示文稿</vt:lpstr>
      <vt:lpstr>PowerPoint 演示文稿</vt:lpstr>
      <vt:lpstr>PowerPoint 演示文稿</vt:lpstr>
      <vt:lpstr>2.算法复杂度分析之 渐进性复杂性分析</vt:lpstr>
      <vt:lpstr>算法渐近复杂性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算法分析中常见的复杂性函数</vt:lpstr>
      <vt:lpstr>PowerPoint 演示文稿</vt:lpstr>
      <vt:lpstr>PowerPoint 演示文稿</vt:lpstr>
      <vt:lpstr>PowerPoint 演示文稿</vt:lpstr>
      <vt:lpstr>PowerPoint 演示文稿</vt:lpstr>
      <vt:lpstr>3.递归方程渐近阶的求解</vt:lpstr>
      <vt:lpstr>递归方程解的渐近阶的求法</vt:lpstr>
      <vt:lpstr>代入法</vt:lpstr>
      <vt:lpstr>算法复杂性分析中常见函数</vt:lpstr>
      <vt:lpstr>迭代法</vt:lpstr>
      <vt:lpstr>PowerPoint 演示文稿</vt:lpstr>
      <vt:lpstr>PowerPoint 演示文稿</vt:lpstr>
      <vt:lpstr>PowerPoint 演示文稿</vt:lpstr>
      <vt:lpstr>套用公式法</vt:lpstr>
      <vt:lpstr>PowerPoint 演示文稿</vt:lpstr>
      <vt:lpstr>母函数法</vt:lpstr>
      <vt:lpstr>PowerPoint 演示文稿</vt:lpstr>
      <vt:lpstr>PowerPoint 演示文稿</vt:lpstr>
      <vt:lpstr>PowerPoint 演示文稿</vt:lpstr>
      <vt:lpstr>PowerPoint 演示文稿</vt:lpstr>
      <vt:lpstr>4.实例算法复杂性分析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hp1</dc:creator>
  <cp:lastModifiedBy>yyxxyy</cp:lastModifiedBy>
  <cp:revision>94</cp:revision>
  <dcterms:created xsi:type="dcterms:W3CDTF">2015-11-16T13:15:00Z</dcterms:created>
  <dcterms:modified xsi:type="dcterms:W3CDTF">2024-03-06T02:53:34Z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