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handoutMasterIdLst>
    <p:handoutMasterId r:id="rId38"/>
  </p:handoutMasterIdLst>
  <p:sldIdLst>
    <p:sldId id="337" r:id="rId2"/>
    <p:sldId id="257" r:id="rId3"/>
    <p:sldId id="367" r:id="rId4"/>
    <p:sldId id="330" r:id="rId5"/>
    <p:sldId id="375" r:id="rId6"/>
    <p:sldId id="376" r:id="rId7"/>
    <p:sldId id="338" r:id="rId8"/>
    <p:sldId id="487" r:id="rId9"/>
    <p:sldId id="401" r:id="rId10"/>
    <p:sldId id="319" r:id="rId11"/>
    <p:sldId id="318" r:id="rId12"/>
    <p:sldId id="345" r:id="rId13"/>
    <p:sldId id="278" r:id="rId14"/>
    <p:sldId id="320" r:id="rId15"/>
    <p:sldId id="650" r:id="rId16"/>
    <p:sldId id="340" r:id="rId17"/>
    <p:sldId id="365" r:id="rId18"/>
    <p:sldId id="879" r:id="rId19"/>
    <p:sldId id="743" r:id="rId20"/>
    <p:sldId id="344" r:id="rId21"/>
    <p:sldId id="346" r:id="rId22"/>
    <p:sldId id="299" r:id="rId23"/>
    <p:sldId id="604" r:id="rId24"/>
    <p:sldId id="605" r:id="rId25"/>
    <p:sldId id="606" r:id="rId26"/>
    <p:sldId id="866" r:id="rId27"/>
    <p:sldId id="892" r:id="rId28"/>
    <p:sldId id="893" r:id="rId29"/>
    <p:sldId id="894" r:id="rId30"/>
    <p:sldId id="301" r:id="rId31"/>
    <p:sldId id="321" r:id="rId32"/>
    <p:sldId id="898" r:id="rId33"/>
    <p:sldId id="899" r:id="rId34"/>
    <p:sldId id="900" r:id="rId35"/>
    <p:sldId id="649" r:id="rId36"/>
  </p:sldIdLst>
  <p:sldSz cx="9144000" cy="6858000" type="screen4x3"/>
  <p:notesSz cx="6858000" cy="9144000"/>
  <p:defaultTextStyle>
    <a:defPPr>
      <a:defRPr lang="en-US"/>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2"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2"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2"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2"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2"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2" charset="0"/>
        <a:ea typeface="宋体" panose="02010600030101010101" pitchFamily="2" charset="-122"/>
        <a:cs typeface="+mn-cs"/>
      </a:defRPr>
    </a:lvl9pPr>
  </p:defaultTextStyle>
  <p:extLst>
    <p:ext uri="{521415D9-36F7-43E2-AB2F-B90AF26B5E84}">
      <p14:sectionLst xmlns:p14="http://schemas.microsoft.com/office/powerpoint/2010/main">
        <p14:section name="默认节" id="{8CCD319C-5F2D-4C78-8E24-C07CF06D663B}">
          <p14:sldIdLst>
            <p14:sldId id="337"/>
          </p14:sldIdLst>
        </p14:section>
        <p14:section name="文件操作原理" id="{40CE2E85-ED29-42FD-8EC6-33D03C74B042}">
          <p14:sldIdLst>
            <p14:sldId id="257"/>
            <p14:sldId id="367"/>
            <p14:sldId id="330"/>
            <p14:sldId id="375"/>
            <p14:sldId id="376"/>
            <p14:sldId id="338"/>
          </p14:sldIdLst>
        </p14:section>
        <p14:section name="文件打开关闭" id="{966BB163-946B-4E15-9F88-75D889732E9F}">
          <p14:sldIdLst>
            <p14:sldId id="487"/>
            <p14:sldId id="401"/>
            <p14:sldId id="319"/>
            <p14:sldId id="318"/>
            <p14:sldId id="345"/>
            <p14:sldId id="278"/>
            <p14:sldId id="320"/>
            <p14:sldId id="650"/>
            <p14:sldId id="340"/>
            <p14:sldId id="365"/>
            <p14:sldId id="879"/>
            <p14:sldId id="743"/>
          </p14:sldIdLst>
        </p14:section>
        <p14:section name="文件读写函数" id="{A972F703-3D98-4EE8-AC93-CBA40093AFED}">
          <p14:sldIdLst>
            <p14:sldId id="344"/>
            <p14:sldId id="346"/>
            <p14:sldId id="299"/>
            <p14:sldId id="604"/>
            <p14:sldId id="605"/>
            <p14:sldId id="606"/>
            <p14:sldId id="866"/>
            <p14:sldId id="892"/>
            <p14:sldId id="893"/>
            <p14:sldId id="894"/>
          </p14:sldIdLst>
        </p14:section>
        <p14:section name="字符串读写" id="{F00BB9E7-990E-4B40-97AA-E1E77CF78DB3}">
          <p14:sldIdLst>
            <p14:sldId id="301"/>
            <p14:sldId id="321"/>
            <p14:sldId id="898"/>
            <p14:sldId id="899"/>
            <p14:sldId id="900"/>
          </p14:sldIdLst>
        </p14:section>
        <p14:section name="结束" id="{4B1BD108-083C-499C-95A4-9D264A3ACD96}">
          <p14:sldIdLst>
            <p14:sldId id="649"/>
          </p14:sldIdLst>
        </p14:section>
      </p14:sectionLst>
    </p:ext>
    <p:ext uri="{EFAFB233-063F-42B5-8137-9DF3F51BA10A}">
      <p15:sldGuideLst xmlns:p15="http://schemas.microsoft.com/office/powerpoint/2012/main">
        <p15:guide id="1" orient="horz" pos="2160">
          <p15:clr>
            <a:srgbClr val="A4A3A4"/>
          </p15:clr>
        </p15:guide>
        <p15:guide id="2" pos="28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CCFF99"/>
    <a:srgbClr val="66FFFF"/>
    <a:srgbClr val="FF3300"/>
    <a:srgbClr val="FFFF66"/>
    <a:srgbClr val="FF66CC"/>
    <a:srgbClr val="990099"/>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826" autoAdjust="0"/>
  </p:normalViewPr>
  <p:slideViewPr>
    <p:cSldViewPr showGuides="1">
      <p:cViewPr varScale="1">
        <p:scale>
          <a:sx n="67" d="100"/>
          <a:sy n="67" d="100"/>
        </p:scale>
        <p:origin x="1260" y="52"/>
      </p:cViewPr>
      <p:guideLst>
        <p:guide orient="horz" pos="2160"/>
        <p:guide pos="28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Times New Roman" panose="02020603050405020304" pitchFamily="2" charset="0"/>
                <a:ea typeface="宋体" panose="02010600030101010101" pitchFamily="2" charset="-122"/>
                <a:cs typeface="+mn-ea"/>
              </a:rPr>
              <a:t>2024/3/26</a:t>
            </a:fld>
            <a:endParaRPr lang="zh-CN" altLang="en-US" strike="noStrike" noProof="1">
              <a:latin typeface="Times New Roman" panose="02020603050405020304" pitchFamily="2" charset="0"/>
              <a:ea typeface="宋体" panose="02010600030101010101" pitchFamily="2" charset="-122"/>
              <a:cs typeface="+mn-ea"/>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Times New Roman" panose="02020603050405020304" pitchFamily="2" charset="0"/>
                <a:ea typeface="宋体" panose="02010600030101010101" pitchFamily="2" charset="-122"/>
                <a:cs typeface="+mn-ea"/>
              </a:rPr>
              <a:t>‹#›</a:t>
            </a:fld>
            <a:endParaRPr lang="zh-CN" altLang="en-US"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p:cNvSpPr>
          <p:nvPr>
            <p:ph type="hdr" sz="quarter"/>
          </p:nvPr>
        </p:nvSpPr>
        <p:spPr>
          <a:xfrm>
            <a:off x="0" y="0"/>
            <a:ext cx="2971800" cy="457200"/>
          </a:xfrm>
          <a:prstGeom prst="rect">
            <a:avLst/>
          </a:prstGeom>
          <a:noFill/>
          <a:ln w="9525">
            <a:noFill/>
            <a:miter/>
          </a:ln>
        </p:spPr>
        <p:txBody>
          <a:bodyPr/>
          <a:lstStyle/>
          <a:p>
            <a:pPr lvl="0" eaLnBrk="1" fontAlgn="base" hangingPunct="1"/>
            <a:endParaRPr lang="zh-CN" altLang="en-US" sz="1200" strike="noStrike" noProof="1"/>
          </a:p>
        </p:txBody>
      </p:sp>
      <p:sp>
        <p:nvSpPr>
          <p:cNvPr id="2051" name="Rectangle 3"/>
          <p:cNvSpPr>
            <a:spLocks noGrp="1"/>
          </p:cNvSpPr>
          <p:nvPr>
            <p:ph type="dt" idx="1"/>
          </p:nvPr>
        </p:nvSpPr>
        <p:spPr>
          <a:xfrm>
            <a:off x="3886200" y="0"/>
            <a:ext cx="2971800" cy="457200"/>
          </a:xfrm>
          <a:prstGeom prst="rect">
            <a:avLst/>
          </a:prstGeom>
          <a:noFill/>
          <a:ln w="9525">
            <a:noFill/>
            <a:miter/>
          </a:ln>
        </p:spPr>
        <p:txBody>
          <a:bodyPr/>
          <a:lstStyle/>
          <a:p>
            <a:pPr lvl="0" algn="r" eaLnBrk="1" fontAlgn="base" hangingPunct="1"/>
            <a:endParaRPr lang="en-US" altLang="x-none" sz="1200" strike="noStrike" noProof="1"/>
          </a:p>
        </p:txBody>
      </p:sp>
      <p:sp>
        <p:nvSpPr>
          <p:cNvPr id="3076" name="Rectangle 4"/>
          <p:cNvSpPr>
            <a:spLocks noGrp="1" noRot="1" noChangeAspect="1"/>
          </p:cNvSpPr>
          <p:nvPr>
            <p:ph type="sldImg"/>
          </p:nvPr>
        </p:nvSpPr>
        <p:spPr>
          <a:xfrm>
            <a:off x="1143000" y="685800"/>
            <a:ext cx="4572000" cy="3429000"/>
          </a:xfrm>
          <a:prstGeom prst="rect">
            <a:avLst/>
          </a:prstGeom>
          <a:noFill/>
          <a:ln w="9525">
            <a:noFill/>
          </a:ln>
        </p:spPr>
      </p:sp>
      <p:sp>
        <p:nvSpPr>
          <p:cNvPr id="3077" name="Rectangle 5"/>
          <p:cNvSpPr>
            <a:spLocks noGrp="1"/>
          </p:cNvSpPr>
          <p:nvPr>
            <p:ph type="body" sz="quarter"/>
          </p:nvPr>
        </p:nvSpPr>
        <p:spPr>
          <a:xfrm>
            <a:off x="914400" y="4343400"/>
            <a:ext cx="5029200" cy="4114800"/>
          </a:xfrm>
          <a:prstGeom prst="rect">
            <a:avLst/>
          </a:prstGeom>
          <a:noFill/>
          <a:ln w="9525">
            <a:noFill/>
          </a:ln>
        </p:spPr>
        <p:txBody>
          <a:bodyPr anchor="ctr"/>
          <a:lstStyle/>
          <a:p>
            <a:pPr lvl="0" indent="0"/>
            <a:r>
              <a:rPr lang="zh-CN" altLang="en-US" dirty="0"/>
              <a:t>单击此处编辑母版文本样式</a:t>
            </a:r>
          </a:p>
          <a:p>
            <a:pPr lvl="1" indent="0"/>
            <a:r>
              <a:rPr lang="zh-CN" altLang="en-US" dirty="0"/>
              <a:t>第二级</a:t>
            </a:r>
          </a:p>
          <a:p>
            <a:pPr lvl="2" indent="0"/>
            <a:r>
              <a:rPr lang="zh-CN" altLang="en-US" dirty="0"/>
              <a:t>第三级</a:t>
            </a:r>
          </a:p>
          <a:p>
            <a:pPr lvl="3" indent="0"/>
            <a:r>
              <a:rPr lang="zh-CN" altLang="en-US" dirty="0"/>
              <a:t>第四级</a:t>
            </a:r>
          </a:p>
          <a:p>
            <a:pPr lvl="4" indent="0"/>
            <a:r>
              <a:rPr lang="zh-CN" altLang="en-US" dirty="0"/>
              <a:t>第五级</a:t>
            </a:r>
          </a:p>
        </p:txBody>
      </p:sp>
      <p:sp>
        <p:nvSpPr>
          <p:cNvPr id="2054" name="Rectangle 6"/>
          <p:cNvSpPr>
            <a:spLocks noGrp="1"/>
          </p:cNvSpPr>
          <p:nvPr>
            <p:ph type="ftr" sz="quarter" idx="4"/>
          </p:nvPr>
        </p:nvSpPr>
        <p:spPr>
          <a:xfrm>
            <a:off x="0" y="8686800"/>
            <a:ext cx="2971800" cy="457200"/>
          </a:xfrm>
          <a:prstGeom prst="rect">
            <a:avLst/>
          </a:prstGeom>
          <a:noFill/>
          <a:ln w="9525">
            <a:noFill/>
            <a:miter/>
          </a:ln>
        </p:spPr>
        <p:txBody>
          <a:bodyPr anchor="b"/>
          <a:lstStyle/>
          <a:p>
            <a:pPr lvl="0" eaLnBrk="1" fontAlgn="base" hangingPunct="1"/>
            <a:endParaRPr lang="en-US" altLang="x-none" sz="1200" strike="noStrike" noProof="1"/>
          </a:p>
        </p:txBody>
      </p:sp>
      <p:sp>
        <p:nvSpPr>
          <p:cNvPr id="2055" name="Rectangle 7"/>
          <p:cNvSpPr>
            <a:spLocks noGrp="1"/>
          </p:cNvSpPr>
          <p:nvPr>
            <p:ph type="sldNum" sz="quarter" idx="5"/>
          </p:nvPr>
        </p:nvSpPr>
        <p:spPr>
          <a:xfrm>
            <a:off x="3886200" y="8686800"/>
            <a:ext cx="2971800" cy="457200"/>
          </a:xfrm>
          <a:prstGeom prst="rect">
            <a:avLst/>
          </a:prstGeom>
          <a:noFill/>
          <a:ln w="9525">
            <a:noFill/>
            <a:miter/>
          </a:ln>
        </p:spPr>
        <p:txBody>
          <a:bodyPr anchor="b"/>
          <a:lstStyle/>
          <a:p>
            <a:pPr lvl="0" algn="r" eaLnBrk="1" fontAlgn="base" hangingPunct="1"/>
            <a:fld id="{9A0DB2DC-4C9A-4742-B13C-FB6460FD3503}" type="slidenum">
              <a:rPr lang="zh-CN" altLang="en-US" sz="1200" strike="noStrike" noProof="1" dirty="0">
                <a:latin typeface="Times New Roman" panose="02020603050405020304" pitchFamily="2" charset="0"/>
                <a:ea typeface="宋体" panose="02010600030101010101" pitchFamily="2" charset="-122"/>
                <a:cs typeface="+mn-ea"/>
              </a:rPr>
              <a:t>‹#›</a:t>
            </a:fld>
            <a:endParaRPr lang="en-US" altLang="x-none" sz="1200" strike="noStrike" noProof="1"/>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47106" name="幻灯片图像占位符 46081"/>
          <p:cNvSpPr>
            <a:spLocks noGrp="1" noRot="1" noChangeAspect="1"/>
          </p:cNvSpPr>
          <p:nvPr>
            <p:ph type="sldImg"/>
          </p:nvPr>
        </p:nvSpPr>
        <p:spPr>
          <a:ln w="1"/>
        </p:spPr>
      </p:sp>
      <p:sp>
        <p:nvSpPr>
          <p:cNvPr id="47107" name="文本占位符 46082"/>
          <p:cNvSpPr>
            <a:spLocks noGrp="1"/>
          </p:cNvSpPr>
          <p:nvPr>
            <p:ph type="body"/>
          </p:nvPr>
        </p:nvSpPr>
        <p:spPr>
          <a:ln w="1"/>
        </p:spPr>
        <p:txBody>
          <a:bodyPr anchor="ctr"/>
          <a:lstStyle/>
          <a:p>
            <a:pPr lvl="0" indent="0"/>
            <a:endParaRPr lang="zh-CN" altLang="en-US"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47106" name="幻灯片图像占位符 46081"/>
          <p:cNvSpPr>
            <a:spLocks noGrp="1" noRot="1" noChangeAspect="1"/>
          </p:cNvSpPr>
          <p:nvPr>
            <p:ph type="sldImg"/>
          </p:nvPr>
        </p:nvSpPr>
        <p:spPr>
          <a:ln w="1"/>
        </p:spPr>
      </p:sp>
      <p:sp>
        <p:nvSpPr>
          <p:cNvPr id="47107" name="文本占位符 46082"/>
          <p:cNvSpPr>
            <a:spLocks noGrp="1"/>
          </p:cNvSpPr>
          <p:nvPr>
            <p:ph type="body"/>
          </p:nvPr>
        </p:nvSpPr>
        <p:spPr>
          <a:ln w="1"/>
        </p:spPr>
        <p:txBody>
          <a:bodyPr anchor="ctr"/>
          <a:lstStyle/>
          <a:p>
            <a:pPr lvl="0" indent="0"/>
            <a:endParaRPr lang="zh-CN" altLang="en-US"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7410" name="Rectangle 7"/>
          <p:cNvSpPr txBox="1">
            <a:spLocks noGrp="1"/>
          </p:cNvSpP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dirty="0"/>
              <a:t>16</a:t>
            </a:fld>
            <a:endParaRPr lang="zh-CN" altLang="en-US" dirty="0"/>
          </a:p>
        </p:txBody>
      </p:sp>
      <p:sp>
        <p:nvSpPr>
          <p:cNvPr id="17411" name="Rectangle 2"/>
          <p:cNvSpPr>
            <a:spLocks noGrp="1" noRot="1" noChangeAspect="1" noTextEdit="1"/>
          </p:cNvSpPr>
          <p:nvPr>
            <p:ph type="sldImg"/>
          </p:nvPr>
        </p:nvSpPr>
        <p:spPr/>
      </p:sp>
      <p:sp>
        <p:nvSpPr>
          <p:cNvPr id="17412" name="Rectangle 3"/>
          <p:cNvSpPr>
            <a:spLocks noGrp="1"/>
          </p:cNvSpPr>
          <p:nvPr>
            <p:ph type="body"/>
          </p:nvPr>
        </p:nvSpPr>
        <p:spPr/>
        <p:txBody>
          <a:bodyPr wrap="square" anchor="t"/>
          <a:lstStyle/>
          <a:p>
            <a:pPr lvl="0" indent="0" eaLnBrk="1" hangingPunct="1"/>
            <a:r>
              <a:rPr lang="zh-CN" altLang="en-US" dirty="0"/>
              <a:t>例如：内存中一个整数要占用</a:t>
            </a:r>
            <a:r>
              <a:rPr lang="en-US" altLang="x-none" dirty="0">
                <a:ea typeface="宋体" panose="02010600030101010101" pitchFamily="2" charset="-122"/>
              </a:rPr>
              <a:t>4</a:t>
            </a:r>
            <a:r>
              <a:rPr lang="zh-CN" altLang="en-US" dirty="0"/>
              <a:t>个字节。现内存中有整数</a:t>
            </a:r>
            <a:r>
              <a:rPr lang="en-US" altLang="x-none" dirty="0">
                <a:ea typeface="宋体" panose="02010600030101010101" pitchFamily="2" charset="-122"/>
              </a:rPr>
              <a:t>123</a:t>
            </a:r>
            <a:r>
              <a:rPr lang="zh-CN" altLang="en-US" dirty="0"/>
              <a:t>要存储到</a:t>
            </a:r>
            <a:r>
              <a:rPr lang="en-US" altLang="x-none" dirty="0">
                <a:ea typeface="宋体" panose="02010600030101010101" pitchFamily="2" charset="-122"/>
              </a:rPr>
              <a:t>ASCII</a:t>
            </a:r>
            <a:r>
              <a:rPr lang="zh-CN" altLang="en-US" dirty="0"/>
              <a:t>文件中，则占用</a:t>
            </a:r>
            <a:r>
              <a:rPr lang="en-US" altLang="x-none" dirty="0">
                <a:ea typeface="宋体" panose="02010600030101010101" pitchFamily="2" charset="-122"/>
              </a:rPr>
              <a:t>4</a:t>
            </a:r>
            <a:r>
              <a:rPr lang="zh-CN" altLang="en-US" dirty="0"/>
              <a:t>字节的</a:t>
            </a:r>
            <a:r>
              <a:rPr lang="en-US" altLang="x-none" dirty="0">
                <a:ea typeface="宋体" panose="02010600030101010101" pitchFamily="2" charset="-122"/>
              </a:rPr>
              <a:t>123</a:t>
            </a:r>
            <a:r>
              <a:rPr lang="zh-CN" altLang="en-US" dirty="0"/>
              <a:t>需要首先转换成字符‘</a:t>
            </a:r>
            <a:r>
              <a:rPr lang="en-US" altLang="x-none" dirty="0">
                <a:ea typeface="宋体" panose="02010600030101010101" pitchFamily="2" charset="-122"/>
              </a:rPr>
              <a:t>1’</a:t>
            </a:r>
            <a:r>
              <a:rPr lang="zh-CN" altLang="en-US" dirty="0"/>
              <a:t>，‘</a:t>
            </a:r>
            <a:r>
              <a:rPr lang="en-US" altLang="x-none" dirty="0">
                <a:ea typeface="宋体" panose="02010600030101010101" pitchFamily="2" charset="-122"/>
              </a:rPr>
              <a:t>2’</a:t>
            </a:r>
            <a:r>
              <a:rPr lang="zh-CN" altLang="en-US" dirty="0"/>
              <a:t>，‘</a:t>
            </a:r>
            <a:r>
              <a:rPr lang="en-US" altLang="x-none" dirty="0">
                <a:ea typeface="宋体" panose="02010600030101010101" pitchFamily="2" charset="-122"/>
              </a:rPr>
              <a:t>3’</a:t>
            </a:r>
            <a:r>
              <a:rPr lang="zh-CN" altLang="en-US" dirty="0"/>
              <a:t>个对应的</a:t>
            </a:r>
            <a:r>
              <a:rPr lang="en-US" altLang="x-none" dirty="0">
                <a:ea typeface="宋体" panose="02010600030101010101" pitchFamily="2" charset="-122"/>
              </a:rPr>
              <a:t>ASCII</a:t>
            </a:r>
            <a:r>
              <a:rPr lang="zh-CN" altLang="en-US" dirty="0"/>
              <a:t>，然后存储到磁盘文件中。</a:t>
            </a:r>
          </a:p>
        </p:txBody>
      </p:sp>
    </p:spTree>
    <p:extLst>
      <p:ext uri="{BB962C8B-B14F-4D97-AF65-F5344CB8AC3E}">
        <p14:creationId xmlns:p14="http://schemas.microsoft.com/office/powerpoint/2010/main" val="2173632465"/>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有同学在命令行下输入</a:t>
            </a:r>
            <a:r>
              <a:rPr lang="en-US" altLang="zh-CN" dirty="0"/>
              <a:t>main</a:t>
            </a:r>
            <a:r>
              <a:rPr lang="zh-CN" altLang="en-US" dirty="0"/>
              <a:t>函数参数时，发现不带绝对路径就找不到文件。</a:t>
            </a:r>
            <a:endParaRPr lang="en-US" altLang="zh-CN" dirty="0"/>
          </a:p>
          <a:p>
            <a:r>
              <a:rPr lang="zh-CN" altLang="en-US" dirty="0"/>
              <a:t>查找原因，发现是系统的桌面路径，用户程序没有访问权限。应该改到个人文件夹，就没有问题。</a:t>
            </a:r>
            <a:endParaRPr lang="en-US" altLang="zh-CN" dirty="0"/>
          </a:p>
          <a:p>
            <a:r>
              <a:rPr lang="zh-CN" altLang="en-US" dirty="0"/>
              <a:t>另外，教学生用开发环境的</a:t>
            </a:r>
            <a:r>
              <a:rPr lang="en-US" altLang="zh-CN" dirty="0"/>
              <a:t>Parameters</a:t>
            </a:r>
            <a:r>
              <a:rPr lang="zh-CN" altLang="en-US" dirty="0"/>
              <a:t>运行参数，设置主函数参数，运行很方便，不用进入命令行。</a:t>
            </a:r>
            <a:endParaRPr lang="en-US" altLang="zh-CN" dirty="0"/>
          </a:p>
          <a:p>
            <a:endParaRPr lang="zh-CN" altLang="en-US" dirty="0"/>
          </a:p>
        </p:txBody>
      </p:sp>
    </p:spTree>
    <p:extLst>
      <p:ext uri="{BB962C8B-B14F-4D97-AF65-F5344CB8AC3E}">
        <p14:creationId xmlns:p14="http://schemas.microsoft.com/office/powerpoint/2010/main" val="3933699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
        <p:nvSpPr>
          <p:cNvPr id="4" name="页脚占位符 3"/>
          <p:cNvSpPr>
            <a:spLocks noGrp="1"/>
          </p:cNvSpPr>
          <p:nvPr>
            <p:ph type="ftr" sz="quarter" idx="10"/>
          </p:nvPr>
        </p:nvSpPr>
        <p:spPr/>
        <p:txBody>
          <a:bodyPr/>
          <a:lstStyle/>
          <a:p>
            <a:pPr lvl="0" eaLnBrk="1" fontAlgn="base" hangingPunct="1">
              <a:spcBef>
                <a:spcPct val="50000"/>
              </a:spcBef>
            </a:pPr>
            <a:endParaRPr lang="en-US" altLang="x-none" strike="noStrike" noProof="1"/>
          </a:p>
        </p:txBody>
      </p:sp>
      <p:sp>
        <p:nvSpPr>
          <p:cNvPr id="5" name="灯片编号占位符 4"/>
          <p:cNvSpPr>
            <a:spLocks noGrp="1"/>
          </p:cNvSpPr>
          <p:nvPr>
            <p:ph type="sldNum" sz="quarter" idx="11"/>
          </p:nvPr>
        </p:nvSpPr>
        <p:spPr/>
        <p:txBody>
          <a:bodyPr/>
          <a:lstStyle/>
          <a:p>
            <a:pPr lvl="0" eaLnBrk="1" fontAlgn="base" hangingPunct="1">
              <a:spcBef>
                <a:spcPct val="50000"/>
              </a:spcBef>
            </a:pPr>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页脚占位符 3"/>
          <p:cNvSpPr>
            <a:spLocks noGrp="1"/>
          </p:cNvSpPr>
          <p:nvPr>
            <p:ph type="ftr" sz="quarter" idx="10"/>
          </p:nvPr>
        </p:nvSpPr>
        <p:spPr/>
        <p:txBody>
          <a:bodyPr/>
          <a:lstStyle/>
          <a:p>
            <a:pPr lvl="0" eaLnBrk="1" fontAlgn="base" hangingPunct="1">
              <a:spcBef>
                <a:spcPct val="50000"/>
              </a:spcBef>
            </a:pPr>
            <a:endParaRPr lang="en-US" altLang="x-none" strike="noStrike" noProof="1"/>
          </a:p>
        </p:txBody>
      </p:sp>
      <p:sp>
        <p:nvSpPr>
          <p:cNvPr id="5" name="灯片编号占位符 4"/>
          <p:cNvSpPr>
            <a:spLocks noGrp="1"/>
          </p:cNvSpPr>
          <p:nvPr>
            <p:ph type="sldNum" sz="quarter" idx="11"/>
          </p:nvPr>
        </p:nvSpPr>
        <p:spPr/>
        <p:txBody>
          <a:bodyPr/>
          <a:lstStyle/>
          <a:p>
            <a:pPr lvl="0" eaLnBrk="1" fontAlgn="base" hangingPunct="1">
              <a:spcBef>
                <a:spcPct val="50000"/>
              </a:spcBef>
            </a:pPr>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404813"/>
            <a:ext cx="2087563" cy="5526087"/>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85800" y="404813"/>
            <a:ext cx="6141669" cy="5526087"/>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页脚占位符 3"/>
          <p:cNvSpPr>
            <a:spLocks noGrp="1"/>
          </p:cNvSpPr>
          <p:nvPr>
            <p:ph type="ftr" sz="quarter" idx="10"/>
          </p:nvPr>
        </p:nvSpPr>
        <p:spPr/>
        <p:txBody>
          <a:bodyPr/>
          <a:lstStyle/>
          <a:p>
            <a:pPr lvl="0" eaLnBrk="1" fontAlgn="base" hangingPunct="1">
              <a:spcBef>
                <a:spcPct val="50000"/>
              </a:spcBef>
            </a:pPr>
            <a:endParaRPr lang="en-US" altLang="x-none" strike="noStrike" noProof="1"/>
          </a:p>
        </p:txBody>
      </p:sp>
      <p:sp>
        <p:nvSpPr>
          <p:cNvPr id="5" name="灯片编号占位符 4"/>
          <p:cNvSpPr>
            <a:spLocks noGrp="1"/>
          </p:cNvSpPr>
          <p:nvPr>
            <p:ph type="sldNum" sz="quarter" idx="11"/>
          </p:nvPr>
        </p:nvSpPr>
        <p:spPr/>
        <p:txBody>
          <a:bodyPr/>
          <a:lstStyle/>
          <a:p>
            <a:pPr lvl="0" eaLnBrk="1" fontAlgn="base" hangingPunct="1">
              <a:spcBef>
                <a:spcPct val="50000"/>
              </a:spcBef>
            </a:pPr>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页脚占位符 3"/>
          <p:cNvSpPr>
            <a:spLocks noGrp="1"/>
          </p:cNvSpPr>
          <p:nvPr>
            <p:ph type="ftr" sz="quarter" idx="10"/>
          </p:nvPr>
        </p:nvSpPr>
        <p:spPr/>
        <p:txBody>
          <a:bodyPr/>
          <a:lstStyle/>
          <a:p>
            <a:pPr lvl="0" eaLnBrk="1" fontAlgn="base" hangingPunct="1">
              <a:spcBef>
                <a:spcPct val="50000"/>
              </a:spcBef>
            </a:pPr>
            <a:endParaRPr lang="en-US" altLang="x-none" strike="noStrike" noProof="1"/>
          </a:p>
        </p:txBody>
      </p:sp>
      <p:sp>
        <p:nvSpPr>
          <p:cNvPr id="5" name="灯片编号占位符 4"/>
          <p:cNvSpPr>
            <a:spLocks noGrp="1"/>
          </p:cNvSpPr>
          <p:nvPr>
            <p:ph type="sldNum" sz="quarter" idx="11"/>
          </p:nvPr>
        </p:nvSpPr>
        <p:spPr/>
        <p:txBody>
          <a:bodyPr/>
          <a:lstStyle/>
          <a:p>
            <a:pPr lvl="0" eaLnBrk="1" fontAlgn="base" hangingPunct="1">
              <a:spcBef>
                <a:spcPct val="50000"/>
              </a:spcBef>
            </a:pPr>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lgn="l">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页脚占位符 3"/>
          <p:cNvSpPr>
            <a:spLocks noGrp="1"/>
          </p:cNvSpPr>
          <p:nvPr>
            <p:ph type="ftr" sz="quarter" idx="10"/>
          </p:nvPr>
        </p:nvSpPr>
        <p:spPr/>
        <p:txBody>
          <a:bodyPr/>
          <a:lstStyle/>
          <a:p>
            <a:pPr lvl="0" eaLnBrk="1" fontAlgn="base" hangingPunct="1">
              <a:spcBef>
                <a:spcPct val="50000"/>
              </a:spcBef>
            </a:pPr>
            <a:endParaRPr lang="en-US" altLang="x-none" strike="noStrike" noProof="1"/>
          </a:p>
        </p:txBody>
      </p:sp>
      <p:sp>
        <p:nvSpPr>
          <p:cNvPr id="5" name="灯片编号占位符 4"/>
          <p:cNvSpPr>
            <a:spLocks noGrp="1"/>
          </p:cNvSpPr>
          <p:nvPr>
            <p:ph type="sldNum" sz="quarter" idx="11"/>
          </p:nvPr>
        </p:nvSpPr>
        <p:spPr/>
        <p:txBody>
          <a:bodyPr/>
          <a:lstStyle/>
          <a:p>
            <a:pPr lvl="0" eaLnBrk="1" fontAlgn="base" hangingPunct="1">
              <a:spcBef>
                <a:spcPct val="50000"/>
              </a:spcBef>
            </a:pPr>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85800" y="1319213"/>
            <a:ext cx="3808476" cy="4611687"/>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9724" y="1319213"/>
            <a:ext cx="3808476" cy="4611687"/>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页脚占位符 4"/>
          <p:cNvSpPr>
            <a:spLocks noGrp="1"/>
          </p:cNvSpPr>
          <p:nvPr>
            <p:ph type="ftr" sz="quarter" idx="10"/>
          </p:nvPr>
        </p:nvSpPr>
        <p:spPr/>
        <p:txBody>
          <a:bodyPr/>
          <a:lstStyle/>
          <a:p>
            <a:pPr lvl="0" eaLnBrk="1" fontAlgn="base" hangingPunct="1">
              <a:spcBef>
                <a:spcPct val="50000"/>
              </a:spcBef>
            </a:pPr>
            <a:endParaRPr lang="en-US" altLang="x-none" strike="noStrike" noProof="1"/>
          </a:p>
        </p:txBody>
      </p:sp>
      <p:sp>
        <p:nvSpPr>
          <p:cNvPr id="6" name="灯片编号占位符 5"/>
          <p:cNvSpPr>
            <a:spLocks noGrp="1"/>
          </p:cNvSpPr>
          <p:nvPr>
            <p:ph type="sldNum" sz="quarter" idx="11"/>
          </p:nvPr>
        </p:nvSpPr>
        <p:spPr/>
        <p:txBody>
          <a:bodyPr/>
          <a:lstStyle/>
          <a:p>
            <a:pPr lvl="0" eaLnBrk="1" fontAlgn="base" hangingPunct="1">
              <a:spcBef>
                <a:spcPct val="50000"/>
              </a:spcBef>
            </a:pPr>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970222"/>
          </a:xfrm>
        </p:spPr>
        <p:txBody>
          <a:bodyPr/>
          <a:lstStyle>
            <a:lvl1pPr algn="ct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944793" y="1567346"/>
            <a:ext cx="3526380" cy="710095"/>
          </a:xfrm>
        </p:spPr>
        <p:txBody>
          <a:bodyPr anchor="ctr" anchorCtr="0">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944793" y="2338388"/>
            <a:ext cx="3526380" cy="3785964"/>
          </a:xfrm>
        </p:spPr>
        <p:txBody>
          <a:bodyPr>
            <a:normAutofit/>
          </a:bodyPr>
          <a:lstStyle>
            <a:lvl1pPr>
              <a:defRPr sz="1800"/>
            </a:lvl1pPr>
            <a:lvl2pPr>
              <a:defRPr sz="1500"/>
            </a:lvl2pPr>
            <a:lvl3pPr>
              <a:defRPr sz="1350"/>
            </a:lvl3pPr>
            <a:lvl4pPr>
              <a:defRPr sz="1200"/>
            </a:lvl4pPr>
            <a:lvl5pPr>
              <a:defRPr sz="1200"/>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z="1350" strike="noStrike" noProof="1"/>
              <a:t>第三级</a:t>
            </a:r>
            <a:endParaRPr lang="zh-CN" altLang="en-US" strike="noStrike" noProof="1"/>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717212" y="1567346"/>
            <a:ext cx="3526381" cy="710095"/>
          </a:xfrm>
        </p:spPr>
        <p:txBody>
          <a:bodyPr vert="horz" lIns="91440" tIns="45720" rIns="91440" bIns="45720" rtlCol="0" anchor="ctr" anchorCtr="0">
            <a:normAutofit/>
          </a:bodyPr>
          <a:lstStyle>
            <a:lvl1pPr marL="171450" indent="-171450">
              <a:buNone/>
              <a:defRPr lang="zh-CN" altLang="en-US" b="0" smtClean="0"/>
            </a:lvl1pPr>
          </a:lstStyle>
          <a:p>
            <a:pPr marL="0" lvl="0" indent="0" fontAlgn="base"/>
            <a:r>
              <a:rPr lang="zh-CN" altLang="en-US" strike="noStrike" noProof="1"/>
              <a:t>单击此处编辑母版文本样式</a:t>
            </a:r>
          </a:p>
        </p:txBody>
      </p:sp>
      <p:sp>
        <p:nvSpPr>
          <p:cNvPr id="6" name="内容占位符 5"/>
          <p:cNvSpPr>
            <a:spLocks noGrp="1"/>
          </p:cNvSpPr>
          <p:nvPr>
            <p:ph sz="quarter" idx="4"/>
          </p:nvPr>
        </p:nvSpPr>
        <p:spPr>
          <a:xfrm>
            <a:off x="4717212" y="2357460"/>
            <a:ext cx="3526381" cy="3766892"/>
          </a:xfrm>
        </p:spPr>
        <p:txBody>
          <a:bodyPr>
            <a:normAutofit/>
          </a:bodyPr>
          <a:lstStyle>
            <a:lvl1pPr>
              <a:defRPr sz="1800"/>
            </a:lvl1pPr>
            <a:lvl2pPr>
              <a:defRPr sz="1500"/>
            </a:lvl2pPr>
            <a:lvl3pPr>
              <a:defRPr sz="1350"/>
            </a:lvl3pPr>
            <a:lvl4pPr>
              <a:defRPr sz="1200"/>
            </a:lvl4pPr>
            <a:lvl5pPr>
              <a:defRPr sz="1200"/>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z="1350" strike="noStrike" noProof="1"/>
              <a:t>第三级</a:t>
            </a:r>
            <a:endParaRPr lang="zh-CN" altLang="en-US" strike="noStrike" noProof="1"/>
          </a:p>
          <a:p>
            <a:pPr lvl="3" fontAlgn="base"/>
            <a:r>
              <a:rPr lang="zh-CN" altLang="en-US" strike="noStrike" noProof="1"/>
              <a:t>第四级</a:t>
            </a:r>
          </a:p>
          <a:p>
            <a:pPr lvl="4" fontAlgn="base"/>
            <a:r>
              <a:rPr lang="zh-CN" altLang="en-US" strike="noStrike" noProof="1"/>
              <a:t>第五级</a:t>
            </a:r>
          </a:p>
        </p:txBody>
      </p:sp>
      <p:sp>
        <p:nvSpPr>
          <p:cNvPr id="7" name="页脚占位符 6"/>
          <p:cNvSpPr>
            <a:spLocks noGrp="1"/>
          </p:cNvSpPr>
          <p:nvPr>
            <p:ph type="ftr" sz="quarter" idx="10"/>
          </p:nvPr>
        </p:nvSpPr>
        <p:spPr/>
        <p:txBody>
          <a:bodyPr/>
          <a:lstStyle/>
          <a:p>
            <a:pPr lvl="0" eaLnBrk="1" fontAlgn="base" hangingPunct="1">
              <a:spcBef>
                <a:spcPct val="50000"/>
              </a:spcBef>
            </a:pPr>
            <a:endParaRPr lang="en-US" altLang="x-none" strike="noStrike" noProof="1"/>
          </a:p>
        </p:txBody>
      </p:sp>
      <p:sp>
        <p:nvSpPr>
          <p:cNvPr id="8" name="灯片编号占位符 7"/>
          <p:cNvSpPr>
            <a:spLocks noGrp="1"/>
          </p:cNvSpPr>
          <p:nvPr>
            <p:ph type="sldNum" sz="quarter" idx="11"/>
          </p:nvPr>
        </p:nvSpPr>
        <p:spPr/>
        <p:txBody>
          <a:bodyPr/>
          <a:lstStyle/>
          <a:p>
            <a:pPr lvl="0" eaLnBrk="1" fontAlgn="base" hangingPunct="1">
              <a:spcBef>
                <a:spcPct val="50000"/>
              </a:spcBef>
            </a:pPr>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页脚占位符 2"/>
          <p:cNvSpPr>
            <a:spLocks noGrp="1"/>
          </p:cNvSpPr>
          <p:nvPr>
            <p:ph type="ftr" sz="quarter" idx="10"/>
          </p:nvPr>
        </p:nvSpPr>
        <p:spPr/>
        <p:txBody>
          <a:bodyPr/>
          <a:lstStyle/>
          <a:p>
            <a:pPr lvl="0" eaLnBrk="1" fontAlgn="base" hangingPunct="1">
              <a:spcBef>
                <a:spcPct val="50000"/>
              </a:spcBef>
            </a:pPr>
            <a:endParaRPr lang="en-US" altLang="x-none" strike="noStrike" noProof="1"/>
          </a:p>
        </p:txBody>
      </p:sp>
      <p:sp>
        <p:nvSpPr>
          <p:cNvPr id="4" name="灯片编号占位符 3"/>
          <p:cNvSpPr>
            <a:spLocks noGrp="1"/>
          </p:cNvSpPr>
          <p:nvPr>
            <p:ph type="sldNum" sz="quarter" idx="11"/>
          </p:nvPr>
        </p:nvSpPr>
        <p:spPr/>
        <p:txBody>
          <a:bodyPr/>
          <a:lstStyle/>
          <a:p>
            <a:pPr lvl="0" eaLnBrk="1" fontAlgn="base" hangingPunct="1">
              <a:spcBef>
                <a:spcPct val="50000"/>
              </a:spcBef>
            </a:pPr>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lvl="0" eaLnBrk="1" fontAlgn="base" hangingPunct="1">
              <a:spcBef>
                <a:spcPct val="50000"/>
              </a:spcBef>
            </a:pPr>
            <a:endParaRPr lang="en-US" altLang="x-none" strike="noStrike" noProof="1"/>
          </a:p>
        </p:txBody>
      </p:sp>
      <p:sp>
        <p:nvSpPr>
          <p:cNvPr id="3" name="灯片编号占位符 2"/>
          <p:cNvSpPr>
            <a:spLocks noGrp="1"/>
          </p:cNvSpPr>
          <p:nvPr>
            <p:ph type="sldNum" sz="quarter" idx="11"/>
          </p:nvPr>
        </p:nvSpPr>
        <p:spPr/>
        <p:txBody>
          <a:bodyPr/>
          <a:lstStyle/>
          <a:p>
            <a:pPr lvl="0" eaLnBrk="1" fontAlgn="base" hangingPunct="1">
              <a:spcBef>
                <a:spcPct val="50000"/>
              </a:spcBef>
            </a:pPr>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页脚占位符 4"/>
          <p:cNvSpPr>
            <a:spLocks noGrp="1"/>
          </p:cNvSpPr>
          <p:nvPr>
            <p:ph type="ftr" sz="quarter" idx="10"/>
          </p:nvPr>
        </p:nvSpPr>
        <p:spPr/>
        <p:txBody>
          <a:bodyPr/>
          <a:lstStyle/>
          <a:p>
            <a:pPr lvl="0" eaLnBrk="1" fontAlgn="base" hangingPunct="1">
              <a:spcBef>
                <a:spcPct val="50000"/>
              </a:spcBef>
            </a:pPr>
            <a:endParaRPr lang="en-US" altLang="x-none" strike="noStrike" noProof="1"/>
          </a:p>
        </p:txBody>
      </p:sp>
      <p:sp>
        <p:nvSpPr>
          <p:cNvPr id="6" name="灯片编号占位符 5"/>
          <p:cNvSpPr>
            <a:spLocks noGrp="1"/>
          </p:cNvSpPr>
          <p:nvPr>
            <p:ph type="sldNum" sz="quarter" idx="11"/>
          </p:nvPr>
        </p:nvSpPr>
        <p:spPr/>
        <p:txBody>
          <a:bodyPr/>
          <a:lstStyle/>
          <a:p>
            <a:pPr lvl="0" eaLnBrk="1" fontAlgn="base" hangingPunct="1">
              <a:spcBef>
                <a:spcPct val="50000"/>
              </a:spcBef>
            </a:pPr>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95638" cy="1600200"/>
          </a:xfrm>
        </p:spPr>
        <p:txBody>
          <a:bodyPr anchor="t" anchorCtr="0">
            <a:normAutofit/>
          </a:bodyPr>
          <a:lstStyle>
            <a:lvl1pPr>
              <a:defRPr sz="30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4038600" y="457201"/>
            <a:ext cx="4477941"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95638"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页脚占位符 4"/>
          <p:cNvSpPr>
            <a:spLocks noGrp="1"/>
          </p:cNvSpPr>
          <p:nvPr>
            <p:ph type="ftr" sz="quarter" idx="10"/>
          </p:nvPr>
        </p:nvSpPr>
        <p:spPr/>
        <p:txBody>
          <a:bodyPr/>
          <a:lstStyle/>
          <a:p>
            <a:pPr lvl="0" eaLnBrk="1" fontAlgn="base" hangingPunct="1">
              <a:spcBef>
                <a:spcPct val="50000"/>
              </a:spcBef>
            </a:pPr>
            <a:endParaRPr lang="en-US" altLang="x-none" strike="noStrike" noProof="1"/>
          </a:p>
        </p:txBody>
      </p:sp>
      <p:sp>
        <p:nvSpPr>
          <p:cNvPr id="6" name="灯片编号占位符 5"/>
          <p:cNvSpPr>
            <a:spLocks noGrp="1"/>
          </p:cNvSpPr>
          <p:nvPr>
            <p:ph type="sldNum" sz="quarter" idx="11"/>
          </p:nvPr>
        </p:nvSpPr>
        <p:spPr/>
        <p:txBody>
          <a:bodyPr/>
          <a:lstStyle/>
          <a:p>
            <a:pPr lvl="0" eaLnBrk="1" fontAlgn="base" hangingPunct="1">
              <a:spcBef>
                <a:spcPct val="50000"/>
              </a:spcBef>
            </a:pPr>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1263650" y="404813"/>
            <a:ext cx="7772400" cy="720725"/>
          </a:xfrm>
          <a:prstGeom prst="rect">
            <a:avLst/>
          </a:prstGeom>
          <a:noFill/>
          <a:ln w="9525">
            <a:noFill/>
          </a:ln>
        </p:spPr>
        <p:txBody>
          <a:bodyPr anchor="ctr"/>
          <a:lstStyle/>
          <a:p>
            <a:pPr lvl="0" indent="0"/>
            <a:r>
              <a:rPr lang="zh-CN" altLang="en-US"/>
              <a:t>单击以编辑母版标题样式</a:t>
            </a:r>
          </a:p>
        </p:txBody>
      </p:sp>
      <p:sp>
        <p:nvSpPr>
          <p:cNvPr id="1027" name="Rectangle 3"/>
          <p:cNvSpPr>
            <a:spLocks noGrp="1"/>
          </p:cNvSpPr>
          <p:nvPr>
            <p:ph type="body"/>
          </p:nvPr>
        </p:nvSpPr>
        <p:spPr>
          <a:xfrm>
            <a:off x="685800" y="1319213"/>
            <a:ext cx="7772400" cy="4611687"/>
          </a:xfrm>
          <a:prstGeom prst="rect">
            <a:avLst/>
          </a:prstGeom>
          <a:noFill/>
          <a:ln w="9525">
            <a:noFill/>
          </a:ln>
        </p:spPr>
        <p:txBody>
          <a:bodyPr anchor="t"/>
          <a:lstStyle/>
          <a:p>
            <a:pPr lvl="0" indent="-342900"/>
            <a:r>
              <a:rPr lang="zh-CN" altLang="en-US"/>
              <a:t>单击以编辑母版文本样式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1028" name="Rectangle 5"/>
          <p:cNvSpPr>
            <a:spLocks noGrp="1"/>
          </p:cNvSpPr>
          <p:nvPr>
            <p:ph type="ftr" sz="quarter" idx="3"/>
          </p:nvPr>
        </p:nvSpPr>
        <p:spPr>
          <a:xfrm>
            <a:off x="3124200" y="6083300"/>
            <a:ext cx="2895600" cy="457200"/>
          </a:xfrm>
          <a:prstGeom prst="rect">
            <a:avLst/>
          </a:prstGeom>
          <a:noFill/>
          <a:ln w="9525">
            <a:noFill/>
            <a:miter/>
          </a:ln>
        </p:spPr>
        <p:txBody>
          <a:bodyPr/>
          <a:lstStyle>
            <a:lvl1pPr algn="ctr">
              <a:defRPr sz="1400"/>
            </a:lvl1pPr>
          </a:lstStyle>
          <a:p>
            <a:pPr lvl="0" eaLnBrk="1" fontAlgn="base" hangingPunct="1">
              <a:spcBef>
                <a:spcPct val="50000"/>
              </a:spcBef>
            </a:pPr>
            <a:endParaRPr lang="en-US" altLang="x-none" strike="noStrike" noProof="1"/>
          </a:p>
        </p:txBody>
      </p:sp>
      <p:sp>
        <p:nvSpPr>
          <p:cNvPr id="1029" name="Rectangle 6"/>
          <p:cNvSpPr>
            <a:spLocks noGrp="1"/>
          </p:cNvSpPr>
          <p:nvPr>
            <p:ph type="sldNum" sz="quarter" idx="4"/>
          </p:nvPr>
        </p:nvSpPr>
        <p:spPr>
          <a:xfrm>
            <a:off x="6934200" y="6324600"/>
            <a:ext cx="1905000" cy="457200"/>
          </a:xfrm>
          <a:prstGeom prst="rect">
            <a:avLst/>
          </a:prstGeom>
          <a:noFill/>
          <a:ln w="9525">
            <a:noFill/>
            <a:miter/>
          </a:ln>
        </p:spPr>
        <p:txBody>
          <a:bodyPr/>
          <a:lstStyle>
            <a:lvl1pPr algn="r">
              <a:defRPr sz="1400" b="1"/>
            </a:lvl1pPr>
          </a:lstStyle>
          <a:p>
            <a:pPr lvl="0" eaLnBrk="1" fontAlgn="base" hangingPunct="1">
              <a:spcBef>
                <a:spcPct val="50000"/>
              </a:spcBef>
            </a:pPr>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grpSp>
        <p:nvGrpSpPr>
          <p:cNvPr id="1030" name="Group 7"/>
          <p:cNvGrpSpPr/>
          <p:nvPr/>
        </p:nvGrpSpPr>
        <p:grpSpPr>
          <a:xfrm>
            <a:off x="0" y="6553200"/>
            <a:ext cx="9144000" cy="301625"/>
            <a:chOff x="0" y="0"/>
            <a:chExt cx="5760" cy="288"/>
          </a:xfrm>
        </p:grpSpPr>
        <p:sp>
          <p:nvSpPr>
            <p:cNvPr id="1031" name="Rectangle 8"/>
            <p:cNvSpPr/>
            <p:nvPr/>
          </p:nvSpPr>
          <p:spPr>
            <a:xfrm>
              <a:off x="0" y="0"/>
              <a:ext cx="5760" cy="288"/>
            </a:xfrm>
            <a:prstGeom prst="rect">
              <a:avLst/>
            </a:prstGeom>
            <a:solidFill>
              <a:srgbClr val="33CCCC"/>
            </a:solidFill>
            <a:ln w="9525" cap="flat" cmpd="sng">
              <a:solidFill>
                <a:srgbClr val="33CCCC"/>
              </a:solidFill>
              <a:prstDash val="solid"/>
              <a:miter/>
              <a:headEnd type="none" w="med" len="med"/>
              <a:tailEnd type="none" w="med" len="med"/>
            </a:ln>
          </p:spPr>
          <p:txBody>
            <a:bodyPr anchor="t"/>
            <a:lstStyle/>
            <a:p>
              <a:pPr lvl="0" indent="0"/>
              <a:r>
                <a:rPr lang="zh-CN" altLang="en-US" sz="2400" dirty="0">
                  <a:latin typeface="Times New Roman" panose="02020603050405020304" pitchFamily="2" charset="0"/>
                </a:rPr>
                <a:t>                  </a:t>
              </a:r>
            </a:p>
          </p:txBody>
        </p:sp>
        <p:sp>
          <p:nvSpPr>
            <p:cNvPr id="1032" name="Line 9"/>
            <p:cNvSpPr/>
            <p:nvPr/>
          </p:nvSpPr>
          <p:spPr>
            <a:xfrm>
              <a:off x="4464" y="0"/>
              <a:ext cx="288" cy="288"/>
            </a:xfrm>
            <a:prstGeom prst="line">
              <a:avLst/>
            </a:prstGeom>
            <a:ln w="57150" cap="flat" cmpd="sng">
              <a:solidFill>
                <a:srgbClr val="FFFFFF"/>
              </a:solidFill>
              <a:prstDash val="solid"/>
              <a:round/>
              <a:headEnd type="none" w="med" len="med"/>
              <a:tailEnd type="none" w="med" len="med"/>
            </a:ln>
          </p:spPr>
          <p:txBody>
            <a:bodyPr anchor="t"/>
            <a:lstStyle/>
            <a:p>
              <a:pPr lvl="0" indent="0" eaLnBrk="0" hangingPunct="0"/>
              <a:endParaRPr lang="zh-CN" altLang="en-US">
                <a:latin typeface="Times New Roman" panose="02020603050405020304" pitchFamily="2" charset="0"/>
              </a:endParaRPr>
            </a:p>
          </p:txBody>
        </p:sp>
        <p:sp>
          <p:nvSpPr>
            <p:cNvPr id="1033" name="Line 10"/>
            <p:cNvSpPr/>
            <p:nvPr/>
          </p:nvSpPr>
          <p:spPr>
            <a:xfrm>
              <a:off x="4176" y="0"/>
              <a:ext cx="336" cy="288"/>
            </a:xfrm>
            <a:prstGeom prst="line">
              <a:avLst/>
            </a:prstGeom>
            <a:ln w="57150" cap="flat" cmpd="sng">
              <a:solidFill>
                <a:srgbClr val="FFFFFF"/>
              </a:solidFill>
              <a:prstDash val="solid"/>
              <a:round/>
              <a:headEnd type="none" w="med" len="med"/>
              <a:tailEnd type="none" w="med" len="med"/>
            </a:ln>
          </p:spPr>
          <p:txBody>
            <a:bodyPr anchor="t"/>
            <a:lstStyle/>
            <a:p>
              <a:pPr lvl="0" indent="0" eaLnBrk="0" hangingPunct="0"/>
              <a:endParaRPr lang="zh-CN" altLang="en-US">
                <a:latin typeface="Times New Roman" panose="02020603050405020304" pitchFamily="2" charset="0"/>
              </a:endParaRPr>
            </a:p>
          </p:txBody>
        </p:sp>
        <p:sp>
          <p:nvSpPr>
            <p:cNvPr id="1034" name="Line 11"/>
            <p:cNvSpPr/>
            <p:nvPr/>
          </p:nvSpPr>
          <p:spPr>
            <a:xfrm>
              <a:off x="4704" y="0"/>
              <a:ext cx="336" cy="288"/>
            </a:xfrm>
            <a:prstGeom prst="line">
              <a:avLst/>
            </a:prstGeom>
            <a:ln w="57150" cap="flat" cmpd="sng">
              <a:solidFill>
                <a:srgbClr val="FFFFFF"/>
              </a:solidFill>
              <a:prstDash val="solid"/>
              <a:round/>
              <a:headEnd type="none" w="med" len="med"/>
              <a:tailEnd type="none" w="med" len="med"/>
            </a:ln>
          </p:spPr>
          <p:txBody>
            <a:bodyPr anchor="t"/>
            <a:lstStyle/>
            <a:p>
              <a:pPr lvl="0" indent="0" eaLnBrk="0" hangingPunct="0"/>
              <a:endParaRPr lang="zh-CN" altLang="en-US">
                <a:latin typeface="Times New Roman" panose="02020603050405020304" pitchFamily="2" charset="0"/>
              </a:endParaRPr>
            </a:p>
          </p:txBody>
        </p:sp>
        <p:sp>
          <p:nvSpPr>
            <p:cNvPr id="1035" name="Line 12"/>
            <p:cNvSpPr/>
            <p:nvPr/>
          </p:nvSpPr>
          <p:spPr>
            <a:xfrm>
              <a:off x="5376" y="0"/>
              <a:ext cx="384" cy="288"/>
            </a:xfrm>
            <a:prstGeom prst="line">
              <a:avLst/>
            </a:prstGeom>
            <a:ln w="57150" cap="flat" cmpd="sng">
              <a:solidFill>
                <a:srgbClr val="FFFFFF"/>
              </a:solidFill>
              <a:prstDash val="solid"/>
              <a:round/>
              <a:headEnd type="none" w="med" len="med"/>
              <a:tailEnd type="none" w="med" len="med"/>
            </a:ln>
          </p:spPr>
          <p:txBody>
            <a:bodyPr anchor="t"/>
            <a:lstStyle/>
            <a:p>
              <a:pPr lvl="0" indent="0" eaLnBrk="0" hangingPunct="0"/>
              <a:endParaRPr lang="zh-CN" altLang="en-US">
                <a:latin typeface="Times New Roman" panose="02020603050405020304" pitchFamily="2" charset="0"/>
              </a:endParaRPr>
            </a:p>
          </p:txBody>
        </p:sp>
        <p:sp>
          <p:nvSpPr>
            <p:cNvPr id="1036" name="Line 13"/>
            <p:cNvSpPr/>
            <p:nvPr/>
          </p:nvSpPr>
          <p:spPr>
            <a:xfrm>
              <a:off x="5184" y="0"/>
              <a:ext cx="384" cy="288"/>
            </a:xfrm>
            <a:prstGeom prst="line">
              <a:avLst/>
            </a:prstGeom>
            <a:ln w="57150" cap="flat" cmpd="sng">
              <a:solidFill>
                <a:srgbClr val="FFFFFF"/>
              </a:solidFill>
              <a:prstDash val="solid"/>
              <a:round/>
              <a:headEnd type="none" w="med" len="med"/>
              <a:tailEnd type="none" w="med" len="med"/>
            </a:ln>
          </p:spPr>
          <p:txBody>
            <a:bodyPr anchor="t"/>
            <a:lstStyle/>
            <a:p>
              <a:pPr lvl="0" indent="0" eaLnBrk="0" hangingPunct="0"/>
              <a:endParaRPr lang="zh-CN" altLang="en-US">
                <a:latin typeface="Times New Roman" panose="02020603050405020304" pitchFamily="2" charset="0"/>
              </a:endParaRPr>
            </a:p>
          </p:txBody>
        </p:sp>
        <p:sp>
          <p:nvSpPr>
            <p:cNvPr id="1037" name="Line 14"/>
            <p:cNvSpPr/>
            <p:nvPr/>
          </p:nvSpPr>
          <p:spPr>
            <a:xfrm>
              <a:off x="5568" y="0"/>
              <a:ext cx="192" cy="144"/>
            </a:xfrm>
            <a:prstGeom prst="line">
              <a:avLst/>
            </a:prstGeom>
            <a:ln w="57150" cap="flat" cmpd="sng">
              <a:solidFill>
                <a:srgbClr val="FFFFFF"/>
              </a:solidFill>
              <a:prstDash val="solid"/>
              <a:round/>
              <a:headEnd type="none" w="med" len="med"/>
              <a:tailEnd type="none" w="med" len="med"/>
            </a:ln>
          </p:spPr>
          <p:txBody>
            <a:bodyPr anchor="t"/>
            <a:lstStyle/>
            <a:p>
              <a:pPr lvl="0" indent="0" eaLnBrk="0" hangingPunct="0"/>
              <a:endParaRPr lang="zh-CN" altLang="en-US">
                <a:latin typeface="Times New Roman" panose="02020603050405020304" pitchFamily="2" charset="0"/>
              </a:endParaRPr>
            </a:p>
          </p:txBody>
        </p:sp>
        <p:sp>
          <p:nvSpPr>
            <p:cNvPr id="1038" name="Line 15"/>
            <p:cNvSpPr/>
            <p:nvPr/>
          </p:nvSpPr>
          <p:spPr>
            <a:xfrm>
              <a:off x="4992" y="0"/>
              <a:ext cx="336" cy="288"/>
            </a:xfrm>
            <a:prstGeom prst="line">
              <a:avLst/>
            </a:prstGeom>
            <a:ln w="57150" cap="flat" cmpd="sng">
              <a:solidFill>
                <a:srgbClr val="FFFFFF"/>
              </a:solidFill>
              <a:prstDash val="solid"/>
              <a:round/>
              <a:headEnd type="none" w="med" len="med"/>
              <a:tailEnd type="none" w="med" len="med"/>
            </a:ln>
          </p:spPr>
          <p:txBody>
            <a:bodyPr anchor="t"/>
            <a:lstStyle/>
            <a:p>
              <a:pPr lvl="0" indent="0" eaLnBrk="0" hangingPunct="0"/>
              <a:endParaRPr lang="zh-CN" altLang="en-US">
                <a:latin typeface="Times New Roman" panose="02020603050405020304" pitchFamily="2" charset="0"/>
              </a:endParaRPr>
            </a:p>
          </p:txBody>
        </p:sp>
      </p:grpSp>
      <p:sp>
        <p:nvSpPr>
          <p:cNvPr id="1039" name="Line 16"/>
          <p:cNvSpPr/>
          <p:nvPr/>
        </p:nvSpPr>
        <p:spPr>
          <a:xfrm>
            <a:off x="468313" y="1176338"/>
            <a:ext cx="8458200" cy="0"/>
          </a:xfrm>
          <a:prstGeom prst="line">
            <a:avLst/>
          </a:prstGeom>
          <a:ln w="57150" cap="flat" cmpd="sng">
            <a:solidFill>
              <a:srgbClr val="33CCCC"/>
            </a:solidFill>
            <a:prstDash val="solid"/>
            <a:round/>
            <a:headEnd type="none" w="med" len="med"/>
            <a:tailEnd type="none" w="med" len="med"/>
          </a:ln>
        </p:spPr>
        <p:txBody>
          <a:bodyPr anchor="t"/>
          <a:lstStyle/>
          <a:p>
            <a:pPr lvl="0" indent="0" eaLnBrk="0" hangingPunct="0"/>
            <a:endParaRPr lang="zh-CN" altLang="en-US">
              <a:latin typeface="Times New Roman" panose="02020603050405020304" pitchFamily="2" charset="0"/>
            </a:endParaRPr>
          </a:p>
        </p:txBody>
      </p:sp>
      <p:sp>
        <p:nvSpPr>
          <p:cNvPr id="1040" name="Text Box 17"/>
          <p:cNvSpPr txBox="1"/>
          <p:nvPr/>
        </p:nvSpPr>
        <p:spPr>
          <a:xfrm>
            <a:off x="457200" y="2514600"/>
            <a:ext cx="8305800" cy="3505200"/>
          </a:xfrm>
          <a:prstGeom prst="rect">
            <a:avLst/>
          </a:prstGeom>
          <a:noFill/>
          <a:ln w="9525">
            <a:noFill/>
          </a:ln>
        </p:spPr>
        <p:txBody>
          <a:bodyPr anchor="t">
            <a:spAutoFit/>
          </a:bodyPr>
          <a:lstStyle/>
          <a:p>
            <a:pPr lvl="0" indent="0">
              <a:spcBef>
                <a:spcPct val="50000"/>
              </a:spcBef>
            </a:pPr>
            <a:endParaRPr lang="zh-CN" altLang="en-US" sz="3200" b="1" dirty="0">
              <a:solidFill>
                <a:srgbClr val="FFFFFF"/>
              </a:solidFill>
              <a:latin typeface="Times New Roman" panose="02020603050405020304" pitchFamily="2" charset="0"/>
            </a:endParaRPr>
          </a:p>
          <a:p>
            <a:pPr lvl="0" indent="0">
              <a:spcBef>
                <a:spcPct val="50000"/>
              </a:spcBef>
            </a:pPr>
            <a:endParaRPr lang="zh-CN" altLang="en-US" sz="3200" b="1" dirty="0">
              <a:solidFill>
                <a:srgbClr val="FFFFFF"/>
              </a:solidFill>
              <a:latin typeface="Times New Roman" panose="02020603050405020304" pitchFamily="2" charset="0"/>
            </a:endParaRPr>
          </a:p>
          <a:p>
            <a:pPr lvl="0" indent="0">
              <a:spcBef>
                <a:spcPct val="50000"/>
              </a:spcBef>
            </a:pPr>
            <a:endParaRPr lang="zh-CN" altLang="en-US" sz="3200" b="1" dirty="0">
              <a:solidFill>
                <a:srgbClr val="FFFFFF"/>
              </a:solidFill>
              <a:latin typeface="Times New Roman" panose="02020603050405020304" pitchFamily="2" charset="0"/>
            </a:endParaRPr>
          </a:p>
          <a:p>
            <a:pPr lvl="0" indent="0">
              <a:spcBef>
                <a:spcPct val="50000"/>
              </a:spcBef>
            </a:pPr>
            <a:endParaRPr lang="zh-CN" altLang="en-US" sz="3200" b="1" dirty="0">
              <a:solidFill>
                <a:srgbClr val="FFFFFF"/>
              </a:solidFill>
              <a:latin typeface="Times New Roman" panose="02020603050405020304" pitchFamily="2" charset="0"/>
            </a:endParaRPr>
          </a:p>
          <a:p>
            <a:pPr lvl="0" indent="0">
              <a:spcBef>
                <a:spcPct val="50000"/>
              </a:spcBef>
            </a:pPr>
            <a:endParaRPr lang="zh-CN" altLang="en-US" sz="3200" b="1" dirty="0">
              <a:solidFill>
                <a:srgbClr val="FFFFFF"/>
              </a:solidFill>
              <a:latin typeface="Times New Roman" panose="02020603050405020304" pitchFamily="2" charset="0"/>
            </a:endParaRPr>
          </a:p>
        </p:txBody>
      </p:sp>
      <p:pic>
        <p:nvPicPr>
          <p:cNvPr id="1041" name="Picture 18" descr="bupt"/>
          <p:cNvPicPr>
            <a:picLocks noChangeAspect="1"/>
          </p:cNvPicPr>
          <p:nvPr/>
        </p:nvPicPr>
        <p:blipFill>
          <a:blip r:embed="rId13"/>
          <a:stretch>
            <a:fillRect/>
          </a:stretch>
        </p:blipFill>
        <p:spPr>
          <a:xfrm>
            <a:off x="211138" y="228600"/>
            <a:ext cx="1970087" cy="661988"/>
          </a:xfrm>
          <a:prstGeom prst="rect">
            <a:avLst/>
          </a:prstGeom>
          <a:solidFill>
            <a:srgbClr val="438ACB"/>
          </a:solid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marL="0" lvl="0" indent="0" algn="r" defTabSz="914400" eaLnBrk="0" fontAlgn="base" latinLnBrk="0" hangingPunct="0">
        <a:spcBef>
          <a:spcPct val="0"/>
        </a:spcBef>
        <a:spcAft>
          <a:spcPct val="0"/>
        </a:spcAft>
        <a:buClr>
          <a:srgbClr val="000000"/>
        </a:buClr>
        <a:buNone/>
        <a:defRPr sz="3200" b="0" i="0" u="none" kern="1200" baseline="0">
          <a:solidFill>
            <a:srgbClr val="FF3300"/>
          </a:solidFill>
          <a:latin typeface="+mj-lt"/>
          <a:ea typeface="+mj-ea"/>
          <a:cs typeface="+mj-cs"/>
        </a:defRPr>
      </a:lvl1pPr>
    </p:titleStyle>
    <p:body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SzPct val="65000"/>
        <a:buFont typeface="Wingdings" panose="05000000000000000000" pitchFamily="2" charset="2"/>
        <a:buChar char="n"/>
        <a:defRPr sz="28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灯片编号占位符 4"/>
          <p:cNvSpPr txBox="1">
            <a:spLocks noGrp="1"/>
          </p:cNvSpPr>
          <p:nvPr/>
        </p:nvSpPr>
        <p:spPr>
          <a:xfrm>
            <a:off x="6934200" y="6324600"/>
            <a:ext cx="1905000" cy="457200"/>
          </a:xfrm>
          <a:prstGeom prst="rect">
            <a:avLst/>
          </a:prstGeom>
          <a:noFill/>
          <a:ln w="9525">
            <a:noFill/>
          </a:ln>
        </p:spPr>
        <p:txBody>
          <a:bodyPr anchor="t"/>
          <a:lstStyle/>
          <a:p>
            <a:pPr algn="r">
              <a:spcBef>
                <a:spcPct val="50000"/>
              </a:spcBef>
            </a:pPr>
            <a:fld id="{9A0DB2DC-4C9A-4742-B13C-FB6460FD3503}" type="slidenum">
              <a:rPr lang="zh-CN" altLang="en-US" sz="1400" b="1" dirty="0">
                <a:latin typeface="Times New Roman" panose="02020603050405020304" pitchFamily="2" charset="0"/>
              </a:rPr>
              <a:t>1</a:t>
            </a:fld>
            <a:endParaRPr lang="zh-CN" altLang="en-US" sz="1400" b="1" dirty="0">
              <a:latin typeface="Times New Roman" panose="02020603050405020304" pitchFamily="2" charset="0"/>
            </a:endParaRPr>
          </a:p>
        </p:txBody>
      </p:sp>
      <p:grpSp>
        <p:nvGrpSpPr>
          <p:cNvPr id="4098" name="Group 4"/>
          <p:cNvGrpSpPr/>
          <p:nvPr/>
        </p:nvGrpSpPr>
        <p:grpSpPr>
          <a:xfrm>
            <a:off x="1547813" y="1700213"/>
            <a:ext cx="5903912" cy="863600"/>
            <a:chOff x="0" y="0"/>
            <a:chExt cx="2736" cy="624"/>
          </a:xfrm>
        </p:grpSpPr>
        <p:sp>
          <p:nvSpPr>
            <p:cNvPr id="4099" name="Rectangle 5"/>
            <p:cNvSpPr/>
            <p:nvPr/>
          </p:nvSpPr>
          <p:spPr>
            <a:xfrm>
              <a:off x="0" y="0"/>
              <a:ext cx="2736" cy="624"/>
            </a:xfrm>
            <a:prstGeom prst="rect">
              <a:avLst/>
            </a:prstGeom>
            <a:gradFill rotWithShape="0">
              <a:gsLst>
                <a:gs pos="0">
                  <a:srgbClr val="CF0E30"/>
                </a:gs>
                <a:gs pos="50000">
                  <a:srgbClr val="3E040E"/>
                </a:gs>
                <a:gs pos="100000">
                  <a:srgbClr val="CF0E30"/>
                </a:gs>
              </a:gsLst>
              <a:lin ang="18900000" scaled="1"/>
              <a:tileRect/>
            </a:gradFill>
            <a:ln w="28575" cap="flat" cmpd="sng">
              <a:solidFill>
                <a:srgbClr val="F68295"/>
              </a:solidFill>
              <a:prstDash val="solid"/>
              <a:miter/>
              <a:headEnd type="none" w="med" len="med"/>
              <a:tailEnd type="none" w="med" len="med"/>
            </a:ln>
          </p:spPr>
          <p:txBody>
            <a:bodyPr wrap="none" anchor="ctr"/>
            <a:lstStyle/>
            <a:p>
              <a:pPr>
                <a:spcBef>
                  <a:spcPct val="20000"/>
                </a:spcBef>
              </a:pPr>
              <a:endParaRPr lang="en-US" altLang="en-US">
                <a:latin typeface="Times New Roman" panose="02020603050405020304" pitchFamily="2" charset="0"/>
              </a:endParaRPr>
            </a:p>
          </p:txBody>
        </p:sp>
        <p:sp>
          <p:nvSpPr>
            <p:cNvPr id="4100" name="Text Box 6"/>
            <p:cNvSpPr txBox="1"/>
            <p:nvPr/>
          </p:nvSpPr>
          <p:spPr>
            <a:xfrm>
              <a:off x="48" y="48"/>
              <a:ext cx="2612" cy="462"/>
            </a:xfrm>
            <a:prstGeom prst="rect">
              <a:avLst/>
            </a:prstGeom>
            <a:noFill/>
            <a:ln w="9525">
              <a:noFill/>
            </a:ln>
          </p:spPr>
          <p:txBody>
            <a:bodyPr anchor="t">
              <a:spAutoFit/>
            </a:bodyPr>
            <a:lstStyle/>
            <a:p>
              <a:pPr algn="ctr" eaLnBrk="0" hangingPunct="0">
                <a:spcBef>
                  <a:spcPct val="50000"/>
                </a:spcBef>
              </a:pPr>
              <a:r>
                <a:rPr lang="zh-CN" altLang="en-US" sz="3600" b="1">
                  <a:solidFill>
                    <a:schemeClr val="bg1"/>
                  </a:solidFill>
                  <a:latin typeface="Times New Roman" panose="02020603050405020304" pitchFamily="2" charset="0"/>
                </a:rPr>
                <a:t>第十三章  文件</a:t>
              </a:r>
            </a:p>
          </p:txBody>
        </p:sp>
      </p:grpSp>
      <p:pic>
        <p:nvPicPr>
          <p:cNvPr id="4101" name="Picture 7" descr="地球"/>
          <p:cNvPicPr>
            <a:picLocks noChangeAspect="1"/>
          </p:cNvPicPr>
          <p:nvPr/>
        </p:nvPicPr>
        <p:blipFill>
          <a:blip r:embed="rId2"/>
          <a:stretch>
            <a:fillRect/>
          </a:stretch>
        </p:blipFill>
        <p:spPr>
          <a:xfrm>
            <a:off x="6732588" y="4291013"/>
            <a:ext cx="1584325" cy="1514475"/>
          </a:xfrm>
          <a:prstGeom prst="rect">
            <a:avLst/>
          </a:prstGeom>
          <a:noFill/>
          <a:ln w="9525">
            <a:noFill/>
          </a:ln>
        </p:spPr>
      </p:pic>
      <p:sp>
        <p:nvSpPr>
          <p:cNvPr id="3" name="副标题 2">
            <a:extLst>
              <a:ext uri="{FF2B5EF4-FFF2-40B4-BE49-F238E27FC236}">
                <a16:creationId xmlns:a16="http://schemas.microsoft.com/office/drawing/2014/main" id="{3B687FAC-AF4E-4514-86CC-F0C8F858D3DF}"/>
              </a:ext>
            </a:extLst>
          </p:cNvPr>
          <p:cNvSpPr>
            <a:spLocks noGrp="1"/>
          </p:cNvSpPr>
          <p:nvPr>
            <p:ph type="subTitle" idx="1"/>
          </p:nvPr>
        </p:nvSpPr>
        <p:spPr/>
        <p:txBody>
          <a:bodyPr anchor="b"/>
          <a:lstStyle/>
          <a:p>
            <a:r>
              <a:rPr lang="zh-CN" altLang="en-US" sz="3200" dirty="0"/>
              <a:t>张艳梅</a:t>
            </a:r>
            <a:endParaRPr lang="en-US" altLang="zh-CN" sz="3200" dirty="0"/>
          </a:p>
          <a:p>
            <a:r>
              <a:rPr lang="zh-CN" altLang="en-US" sz="3200" dirty="0"/>
              <a:t>计算机学院软件与理论中心</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4"/>
          <p:cNvSpPr txBox="1">
            <a:spLocks noGrp="1"/>
          </p:cNvSpPr>
          <p:nvPr/>
        </p:nvSpPr>
        <p:spPr>
          <a:xfrm>
            <a:off x="6934200" y="6324600"/>
            <a:ext cx="1905000" cy="457200"/>
          </a:xfrm>
          <a:prstGeom prst="rect">
            <a:avLst/>
          </a:prstGeom>
          <a:noFill/>
          <a:ln w="9525">
            <a:noFill/>
          </a:ln>
        </p:spPr>
        <p:txBody>
          <a:bodyPr anchor="t"/>
          <a:lstStyle/>
          <a:p>
            <a:pPr algn="r">
              <a:spcBef>
                <a:spcPct val="50000"/>
              </a:spcBef>
            </a:pPr>
            <a:fld id="{9A0DB2DC-4C9A-4742-B13C-FB6460FD3503}" type="slidenum">
              <a:rPr lang="zh-CN" altLang="en-US" sz="1400" b="1" dirty="0">
                <a:latin typeface="Times New Roman" panose="02020603050405020304" pitchFamily="2" charset="0"/>
              </a:rPr>
              <a:t>10</a:t>
            </a:fld>
            <a:endParaRPr lang="zh-CN" altLang="en-US" sz="1400" b="1" dirty="0">
              <a:latin typeface="Times New Roman" panose="02020603050405020304" pitchFamily="2" charset="0"/>
            </a:endParaRPr>
          </a:p>
        </p:txBody>
      </p:sp>
      <p:sp>
        <p:nvSpPr>
          <p:cNvPr id="37891" name="Rectangle 5"/>
          <p:cNvSpPr>
            <a:spLocks noGrp="1"/>
          </p:cNvSpPr>
          <p:nvPr>
            <p:ph type="title"/>
          </p:nvPr>
        </p:nvSpPr>
        <p:spPr/>
        <p:txBody>
          <a:bodyPr wrap="square" anchor="ctr"/>
          <a:lstStyle/>
          <a:p>
            <a:pPr eaLnBrk="1" hangingPunct="1"/>
            <a:r>
              <a:rPr lang="en-US" altLang="zh-CN" b="1"/>
              <a:t>FILE</a:t>
            </a:r>
            <a:r>
              <a:rPr lang="zh-CN" altLang="en-US" b="1"/>
              <a:t>声明示例</a:t>
            </a:r>
          </a:p>
        </p:txBody>
      </p:sp>
      <p:sp>
        <p:nvSpPr>
          <p:cNvPr id="37890" name="Rectangle 3"/>
          <p:cNvSpPr>
            <a:spLocks noGrp="1"/>
          </p:cNvSpPr>
          <p:nvPr>
            <p:ph idx="1"/>
          </p:nvPr>
        </p:nvSpPr>
        <p:spPr>
          <a:xfrm>
            <a:off x="685800" y="1581150"/>
            <a:ext cx="7772400" cy="4349750"/>
          </a:xfrm>
        </p:spPr>
        <p:txBody>
          <a:bodyPr wrap="square" anchor="t"/>
          <a:lstStyle/>
          <a:p>
            <a:pPr eaLnBrk="1" hangingPunct="1">
              <a:buNone/>
            </a:pPr>
            <a:r>
              <a:rPr lang="en-US" altLang="x-none" sz="2000" b="1" dirty="0"/>
              <a:t>typedef struct  {</a:t>
            </a:r>
          </a:p>
          <a:p>
            <a:pPr eaLnBrk="1" hangingPunct="1">
              <a:buNone/>
            </a:pPr>
            <a:r>
              <a:rPr lang="en-US" altLang="x-none" sz="2000" b="1" dirty="0"/>
              <a:t>        short  </a:t>
            </a:r>
            <a:r>
              <a:rPr lang="en-US" altLang="x-none" sz="2000" b="1" dirty="0">
                <a:solidFill>
                  <a:schemeClr val="accent2"/>
                </a:solidFill>
              </a:rPr>
              <a:t> level</a:t>
            </a:r>
            <a:r>
              <a:rPr lang="en-US" altLang="x-none" sz="2000" b="1" dirty="0"/>
              <a:t>;  /* fill/empty level of buffer */</a:t>
            </a:r>
          </a:p>
          <a:p>
            <a:pPr eaLnBrk="1" hangingPunct="1">
              <a:buNone/>
            </a:pPr>
            <a:r>
              <a:rPr lang="en-US" altLang="x-none" sz="2000" b="1" dirty="0"/>
              <a:t>        unsigned     </a:t>
            </a:r>
            <a:r>
              <a:rPr lang="en-US" altLang="x-none" sz="2000" b="1" dirty="0">
                <a:solidFill>
                  <a:schemeClr val="accent2"/>
                </a:solidFill>
              </a:rPr>
              <a:t>flags</a:t>
            </a:r>
            <a:r>
              <a:rPr lang="en-US" altLang="x-none" sz="2000" b="1" dirty="0"/>
              <a:t>;  /* File status flags    */</a:t>
            </a:r>
          </a:p>
          <a:p>
            <a:pPr eaLnBrk="1" hangingPunct="1">
              <a:buNone/>
            </a:pPr>
            <a:r>
              <a:rPr lang="en-US" altLang="x-none" sz="2000" b="1" dirty="0"/>
              <a:t>        char     </a:t>
            </a:r>
            <a:r>
              <a:rPr lang="en-US" altLang="x-none" sz="2000" b="1" dirty="0">
                <a:solidFill>
                  <a:schemeClr val="accent2"/>
                </a:solidFill>
              </a:rPr>
              <a:t>fd</a:t>
            </a:r>
            <a:r>
              <a:rPr lang="en-US" altLang="x-none" sz="2000" b="1" dirty="0"/>
              <a:t>;             /* File descriptor      */</a:t>
            </a:r>
          </a:p>
          <a:p>
            <a:pPr eaLnBrk="1" hangingPunct="1">
              <a:buNone/>
            </a:pPr>
            <a:r>
              <a:rPr lang="en-US" altLang="x-none" sz="2000" b="1" dirty="0"/>
              <a:t>        unsigned char   </a:t>
            </a:r>
            <a:r>
              <a:rPr lang="en-US" altLang="x-none" sz="2000" b="1" dirty="0">
                <a:solidFill>
                  <a:schemeClr val="accent2"/>
                </a:solidFill>
              </a:rPr>
              <a:t>hold</a:t>
            </a:r>
            <a:r>
              <a:rPr lang="en-US" altLang="x-none" sz="2000" b="1" dirty="0"/>
              <a:t>;  /* Ungetc char if no buffer */</a:t>
            </a:r>
          </a:p>
          <a:p>
            <a:pPr eaLnBrk="1" hangingPunct="1">
              <a:buNone/>
            </a:pPr>
            <a:r>
              <a:rPr lang="en-US" altLang="x-none" sz="2000" b="1" dirty="0"/>
              <a:t>        short    </a:t>
            </a:r>
            <a:r>
              <a:rPr lang="en-US" altLang="x-none" sz="2000" b="1" dirty="0">
                <a:solidFill>
                  <a:schemeClr val="accent2"/>
                </a:solidFill>
              </a:rPr>
              <a:t>bsize</a:t>
            </a:r>
            <a:r>
              <a:rPr lang="en-US" altLang="x-none" sz="2000" b="1" dirty="0"/>
              <a:t>;  /* Buffer size  */</a:t>
            </a:r>
          </a:p>
          <a:p>
            <a:pPr eaLnBrk="1" hangingPunct="1">
              <a:buNone/>
            </a:pPr>
            <a:r>
              <a:rPr lang="en-US" altLang="x-none" sz="2000" b="1" dirty="0"/>
              <a:t>        unsigned char   *</a:t>
            </a:r>
            <a:r>
              <a:rPr lang="en-US" altLang="x-none" sz="2000" b="1" dirty="0">
                <a:solidFill>
                  <a:schemeClr val="accent2"/>
                </a:solidFill>
              </a:rPr>
              <a:t>buffer</a:t>
            </a:r>
            <a:r>
              <a:rPr lang="en-US" altLang="x-none" sz="2000" b="1" dirty="0"/>
              <a:t>;  /* Data transfer buffer */</a:t>
            </a:r>
          </a:p>
          <a:p>
            <a:pPr eaLnBrk="1" hangingPunct="1">
              <a:buNone/>
            </a:pPr>
            <a:r>
              <a:rPr lang="en-US" altLang="x-none" sz="2000" b="1" dirty="0"/>
              <a:t>        unsigned char   *</a:t>
            </a:r>
            <a:r>
              <a:rPr lang="en-US" altLang="x-none" sz="2000" b="1" dirty="0">
                <a:solidFill>
                  <a:schemeClr val="accent2"/>
                </a:solidFill>
              </a:rPr>
              <a:t>curp</a:t>
            </a:r>
            <a:r>
              <a:rPr lang="en-US" altLang="x-none" sz="2000" b="1" dirty="0"/>
              <a:t>;  /* Current active pointer */</a:t>
            </a:r>
          </a:p>
          <a:p>
            <a:pPr eaLnBrk="1" hangingPunct="1">
              <a:buNone/>
            </a:pPr>
            <a:r>
              <a:rPr lang="en-US" altLang="x-none" sz="2000" b="1" dirty="0"/>
              <a:t>        unsigned     </a:t>
            </a:r>
            <a:r>
              <a:rPr lang="en-US" altLang="x-none" sz="2000" b="1" dirty="0">
                <a:solidFill>
                  <a:schemeClr val="accent2"/>
                </a:solidFill>
              </a:rPr>
              <a:t>istemp</a:t>
            </a:r>
            <a:r>
              <a:rPr lang="en-US" altLang="x-none" sz="2000" b="1" dirty="0"/>
              <a:t>;  /* Temporary file indicator */</a:t>
            </a:r>
          </a:p>
          <a:p>
            <a:pPr eaLnBrk="1" hangingPunct="1">
              <a:buNone/>
            </a:pPr>
            <a:r>
              <a:rPr lang="en-US" altLang="x-none" sz="2000" b="1" dirty="0"/>
              <a:t>        short     </a:t>
            </a:r>
            <a:r>
              <a:rPr lang="en-US" altLang="x-none" sz="2000" b="1" dirty="0">
                <a:solidFill>
                  <a:schemeClr val="accent2"/>
                </a:solidFill>
              </a:rPr>
              <a:t>token</a:t>
            </a:r>
            <a:r>
              <a:rPr lang="en-US" altLang="x-none" sz="2000" b="1" dirty="0"/>
              <a:t>;  /* Used for validity checking */</a:t>
            </a:r>
          </a:p>
          <a:p>
            <a:pPr eaLnBrk="1" hangingPunct="1">
              <a:buNone/>
            </a:pPr>
            <a:r>
              <a:rPr lang="en-US" altLang="x-none" sz="2000" b="1" dirty="0"/>
              <a:t>} FILE; </a:t>
            </a:r>
            <a:endParaRPr lang="zh-CN" altLang="en-US" sz="2000" b="1" dirty="0"/>
          </a:p>
        </p:txBody>
      </p:sp>
      <p:grpSp>
        <p:nvGrpSpPr>
          <p:cNvPr id="37892" name="Group 6"/>
          <p:cNvGrpSpPr/>
          <p:nvPr/>
        </p:nvGrpSpPr>
        <p:grpSpPr>
          <a:xfrm>
            <a:off x="7451725" y="1123950"/>
            <a:ext cx="1447800" cy="2095500"/>
            <a:chOff x="0" y="0"/>
            <a:chExt cx="912" cy="1320"/>
          </a:xfrm>
        </p:grpSpPr>
        <p:sp>
          <p:nvSpPr>
            <p:cNvPr id="37893" name="Text Box 7"/>
            <p:cNvSpPr txBox="1"/>
            <p:nvPr/>
          </p:nvSpPr>
          <p:spPr>
            <a:xfrm>
              <a:off x="144" y="336"/>
              <a:ext cx="528" cy="984"/>
            </a:xfrm>
            <a:prstGeom prst="rect">
              <a:avLst/>
            </a:prstGeom>
            <a:solidFill>
              <a:srgbClr val="FF66CC"/>
            </a:solidFill>
            <a:ln w="9525" cap="flat" cmpd="sng">
              <a:solidFill>
                <a:schemeClr val="tx1"/>
              </a:solidFill>
              <a:prstDash val="solid"/>
              <a:miter/>
              <a:headEnd type="none" w="med" len="med"/>
              <a:tailEnd type="none" w="med" len="med"/>
            </a:ln>
          </p:spPr>
          <p:txBody>
            <a:bodyPr anchor="t">
              <a:spAutoFit/>
            </a:bodyPr>
            <a:lstStyle/>
            <a:p>
              <a:pPr>
                <a:spcBef>
                  <a:spcPct val="50000"/>
                </a:spcBef>
              </a:pPr>
              <a:endParaRPr lang="en-US" altLang="zh-CN" sz="2400">
                <a:latin typeface="Times New Roman" panose="02020603050405020304" pitchFamily="2" charset="0"/>
              </a:endParaRPr>
            </a:p>
            <a:p>
              <a:pPr>
                <a:spcBef>
                  <a:spcPct val="50000"/>
                </a:spcBef>
              </a:pPr>
              <a:endParaRPr lang="en-US" altLang="zh-CN" sz="2400">
                <a:latin typeface="Times New Roman" panose="02020603050405020304" pitchFamily="2" charset="0"/>
              </a:endParaRPr>
            </a:p>
            <a:p>
              <a:pPr>
                <a:spcBef>
                  <a:spcPct val="50000"/>
                </a:spcBef>
              </a:pPr>
              <a:endParaRPr lang="en-US" altLang="zh-CN" sz="2400">
                <a:latin typeface="Times New Roman" panose="02020603050405020304" pitchFamily="2" charset="0"/>
              </a:endParaRPr>
            </a:p>
          </p:txBody>
        </p:sp>
        <p:sp>
          <p:nvSpPr>
            <p:cNvPr id="37894" name="Text Box 8"/>
            <p:cNvSpPr txBox="1"/>
            <p:nvPr/>
          </p:nvSpPr>
          <p:spPr>
            <a:xfrm>
              <a:off x="0" y="0"/>
              <a:ext cx="912" cy="288"/>
            </a:xfrm>
            <a:prstGeom prst="rect">
              <a:avLst/>
            </a:prstGeom>
            <a:noFill/>
            <a:ln w="9525">
              <a:noFill/>
            </a:ln>
          </p:spPr>
          <p:txBody>
            <a:bodyPr anchor="t">
              <a:spAutoFit/>
            </a:bodyPr>
            <a:lstStyle/>
            <a:p>
              <a:pPr>
                <a:spcBef>
                  <a:spcPct val="50000"/>
                </a:spcBef>
              </a:pPr>
              <a:r>
                <a:rPr lang="en-US" altLang="x-none" sz="2400" dirty="0">
                  <a:latin typeface="Times New Roman" panose="02020603050405020304" pitchFamily="2" charset="0"/>
                </a:rPr>
                <a:t>FILE</a:t>
              </a:r>
              <a:r>
                <a:rPr lang="zh-CN" altLang="en-US" sz="2400" dirty="0">
                  <a:latin typeface="Times New Roman" panose="02020603050405020304" pitchFamily="2" charset="0"/>
                </a:rPr>
                <a:t>记录</a:t>
              </a:r>
            </a:p>
          </p:txBody>
        </p:sp>
        <p:sp>
          <p:nvSpPr>
            <p:cNvPr id="37895" name="Line 9"/>
            <p:cNvSpPr/>
            <p:nvPr/>
          </p:nvSpPr>
          <p:spPr>
            <a:xfrm>
              <a:off x="144" y="672"/>
              <a:ext cx="528" cy="0"/>
            </a:xfrm>
            <a:prstGeom prst="line">
              <a:avLst/>
            </a:prstGeom>
            <a:ln w="9525" cap="flat" cmpd="sng">
              <a:solidFill>
                <a:schemeClr val="tx1"/>
              </a:solidFill>
              <a:prstDash val="solid"/>
              <a:round/>
              <a:headEnd type="none" w="med" len="med"/>
              <a:tailEnd type="none" w="med" len="med"/>
            </a:ln>
          </p:spPr>
          <p:txBody>
            <a:bodyPr anchor="t"/>
            <a:lstStyle/>
            <a:p>
              <a:pPr eaLnBrk="0" hangingPunct="0"/>
              <a:endParaRPr lang="zh-CN" altLang="en-US">
                <a:latin typeface="Times New Roman" panose="02020603050405020304" pitchFamily="2" charset="0"/>
              </a:endParaRPr>
            </a:p>
          </p:txBody>
        </p:sp>
        <p:sp>
          <p:nvSpPr>
            <p:cNvPr id="37896" name="Line 10"/>
            <p:cNvSpPr/>
            <p:nvPr/>
          </p:nvSpPr>
          <p:spPr>
            <a:xfrm>
              <a:off x="144" y="816"/>
              <a:ext cx="528" cy="0"/>
            </a:xfrm>
            <a:prstGeom prst="line">
              <a:avLst/>
            </a:prstGeom>
            <a:ln w="9525" cap="flat" cmpd="sng">
              <a:solidFill>
                <a:schemeClr val="tx1"/>
              </a:solidFill>
              <a:prstDash val="solid"/>
              <a:round/>
              <a:headEnd type="none" w="med" len="med"/>
              <a:tailEnd type="none" w="med" len="med"/>
            </a:ln>
          </p:spPr>
          <p:txBody>
            <a:bodyPr anchor="t"/>
            <a:lstStyle/>
            <a:p>
              <a:pPr eaLnBrk="0" hangingPunct="0"/>
              <a:endParaRPr lang="zh-CN" altLang="en-US">
                <a:latin typeface="Times New Roman" panose="02020603050405020304" pitchFamily="2" charset="0"/>
              </a:endParaRPr>
            </a:p>
          </p:txBody>
        </p:sp>
        <p:sp>
          <p:nvSpPr>
            <p:cNvPr id="37897" name="Line 11"/>
            <p:cNvSpPr/>
            <p:nvPr/>
          </p:nvSpPr>
          <p:spPr>
            <a:xfrm>
              <a:off x="144" y="1056"/>
              <a:ext cx="528" cy="0"/>
            </a:xfrm>
            <a:prstGeom prst="line">
              <a:avLst/>
            </a:prstGeom>
            <a:ln w="9525" cap="flat" cmpd="sng">
              <a:solidFill>
                <a:schemeClr val="tx1"/>
              </a:solidFill>
              <a:prstDash val="solid"/>
              <a:round/>
              <a:headEnd type="none" w="med" len="med"/>
              <a:tailEnd type="none" w="med" len="med"/>
            </a:ln>
          </p:spPr>
          <p:txBody>
            <a:bodyPr anchor="t"/>
            <a:lstStyle/>
            <a:p>
              <a:pPr eaLnBrk="0" hangingPunct="0"/>
              <a:endParaRPr lang="zh-CN" altLang="en-US">
                <a:latin typeface="Times New Roman" panose="02020603050405020304" pitchFamily="2" charset="0"/>
              </a:endParaRPr>
            </a:p>
          </p:txBody>
        </p:sp>
        <p:sp>
          <p:nvSpPr>
            <p:cNvPr id="37898" name="Line 12"/>
            <p:cNvSpPr/>
            <p:nvPr/>
          </p:nvSpPr>
          <p:spPr>
            <a:xfrm>
              <a:off x="144" y="1200"/>
              <a:ext cx="528" cy="0"/>
            </a:xfrm>
            <a:prstGeom prst="line">
              <a:avLst/>
            </a:prstGeom>
            <a:ln w="9525" cap="flat" cmpd="sng">
              <a:solidFill>
                <a:schemeClr val="tx1"/>
              </a:solidFill>
              <a:prstDash val="solid"/>
              <a:round/>
              <a:headEnd type="none" w="med" len="med"/>
              <a:tailEnd type="none" w="med" len="med"/>
            </a:ln>
          </p:spPr>
          <p:txBody>
            <a:bodyPr anchor="t"/>
            <a:lstStyle/>
            <a:p>
              <a:pPr eaLnBrk="0" hangingPunct="0"/>
              <a:endParaRPr lang="zh-CN" altLang="en-US">
                <a:latin typeface="Times New Roman" panose="02020603050405020304" pitchFamily="2" charset="0"/>
              </a:endParaRPr>
            </a:p>
          </p:txBody>
        </p:sp>
      </p:grpSp>
      <p:sp>
        <p:nvSpPr>
          <p:cNvPr id="37899" name="文本框 36875"/>
          <p:cNvSpPr txBox="1"/>
          <p:nvPr/>
        </p:nvSpPr>
        <p:spPr>
          <a:xfrm>
            <a:off x="468313" y="620713"/>
            <a:ext cx="4606925" cy="835025"/>
          </a:xfrm>
          <a:prstGeom prst="rect">
            <a:avLst/>
          </a:prstGeom>
          <a:solidFill>
            <a:srgbClr val="CCFFCC"/>
          </a:solidFill>
          <a:ln w="9525" cap="flat" cmpd="sng">
            <a:solidFill>
              <a:srgbClr val="008000"/>
            </a:solidFill>
            <a:prstDash val="solid"/>
            <a:miter/>
            <a:headEnd type="none" w="med" len="med"/>
            <a:tailEnd type="none" w="med" len="med"/>
          </a:ln>
        </p:spPr>
        <p:txBody>
          <a:bodyPr wrap="square" lIns="90170" tIns="46990" rIns="90170" bIns="46990" anchor="t">
            <a:spAutoFit/>
          </a:bodyPr>
          <a:lstStyle/>
          <a:p>
            <a:pPr eaLnBrk="0" hangingPunct="0"/>
            <a:r>
              <a:rPr lang="zh-CN" altLang="en-US" sz="2400" dirty="0">
                <a:latin typeface="Times New Roman" panose="02020603050405020304" pitchFamily="2" charset="0"/>
              </a:rPr>
              <a:t>不同编译器中FILE类型包含的内容不完全相同，但大同小异。</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灯片编号占位符 4"/>
          <p:cNvSpPr txBox="1">
            <a:spLocks noGrp="1"/>
          </p:cNvSpPr>
          <p:nvPr/>
        </p:nvSpPr>
        <p:spPr>
          <a:xfrm>
            <a:off x="6934200" y="6324600"/>
            <a:ext cx="1905000" cy="457200"/>
          </a:xfrm>
          <a:prstGeom prst="rect">
            <a:avLst/>
          </a:prstGeom>
          <a:noFill/>
          <a:ln w="9525">
            <a:noFill/>
          </a:ln>
        </p:spPr>
        <p:txBody>
          <a:bodyPr anchor="t"/>
          <a:lstStyle/>
          <a:p>
            <a:pPr algn="r">
              <a:spcBef>
                <a:spcPct val="50000"/>
              </a:spcBef>
            </a:pPr>
            <a:fld id="{9A0DB2DC-4C9A-4742-B13C-FB6460FD3503}" type="slidenum">
              <a:rPr lang="zh-CN" altLang="en-US" sz="1400" b="1" dirty="0">
                <a:latin typeface="Times New Roman" panose="02020603050405020304" pitchFamily="2" charset="0"/>
              </a:rPr>
              <a:t>11</a:t>
            </a:fld>
            <a:endParaRPr lang="zh-CN" altLang="en-US" sz="1400" b="1" dirty="0">
              <a:latin typeface="Times New Roman" panose="02020603050405020304" pitchFamily="2" charset="0"/>
            </a:endParaRPr>
          </a:p>
        </p:txBody>
      </p:sp>
      <p:sp>
        <p:nvSpPr>
          <p:cNvPr id="38915" name="Rectangle 4"/>
          <p:cNvSpPr>
            <a:spLocks noGrp="1"/>
          </p:cNvSpPr>
          <p:nvPr>
            <p:ph type="title"/>
          </p:nvPr>
        </p:nvSpPr>
        <p:spPr/>
        <p:txBody>
          <a:bodyPr wrap="square" anchor="ctr"/>
          <a:lstStyle/>
          <a:p>
            <a:pPr eaLnBrk="1" hangingPunct="1"/>
            <a:r>
              <a:rPr lang="zh-CN" altLang="en-US" b="1" dirty="0"/>
              <a:t>文件操作流程</a:t>
            </a:r>
          </a:p>
        </p:txBody>
      </p:sp>
      <p:sp>
        <p:nvSpPr>
          <p:cNvPr id="38914" name="Rectangle 3"/>
          <p:cNvSpPr>
            <a:spLocks noGrp="1"/>
          </p:cNvSpPr>
          <p:nvPr>
            <p:ph idx="1"/>
          </p:nvPr>
        </p:nvSpPr>
        <p:spPr/>
        <p:txBody>
          <a:bodyPr wrap="square" anchor="t"/>
          <a:lstStyle/>
          <a:p>
            <a:pPr algn="just" eaLnBrk="1" hangingPunct="1">
              <a:lnSpc>
                <a:spcPct val="90000"/>
              </a:lnSpc>
              <a:buNone/>
            </a:pPr>
            <a:r>
              <a:rPr lang="zh-CN" altLang="en-US" b="1" dirty="0">
                <a:ea typeface="楷体_GB2312" pitchFamily="1" charset="-122"/>
              </a:rPr>
              <a:t>8、对文件的操作</a:t>
            </a:r>
          </a:p>
          <a:p>
            <a:pPr eaLnBrk="1" hangingPunct="1">
              <a:lnSpc>
                <a:spcPct val="90000"/>
              </a:lnSpc>
              <a:buNone/>
            </a:pPr>
            <a:r>
              <a:rPr lang="zh-CN" altLang="en-US" b="1" dirty="0"/>
              <a:t>任何高级语言对文件的操作都应该遵循下列过程：</a:t>
            </a:r>
          </a:p>
          <a:p>
            <a:pPr eaLnBrk="1" hangingPunct="1">
              <a:lnSpc>
                <a:spcPct val="90000"/>
              </a:lnSpc>
              <a:buNone/>
            </a:pPr>
            <a:r>
              <a:rPr lang="zh-CN" altLang="en-US" b="1" dirty="0"/>
              <a:t>	</a:t>
            </a:r>
            <a:r>
              <a:rPr lang="zh-CN" altLang="en-US" b="1" dirty="0">
                <a:solidFill>
                  <a:schemeClr val="accent2"/>
                </a:solidFill>
              </a:rPr>
              <a:t>打开文件－</a:t>
            </a:r>
            <a:r>
              <a:rPr lang="en-US" altLang="x-none" b="1" dirty="0">
                <a:solidFill>
                  <a:schemeClr val="accent2"/>
                </a:solidFill>
              </a:rPr>
              <a:t>&gt;</a:t>
            </a:r>
            <a:r>
              <a:rPr lang="zh-CN" altLang="en-US" b="1" dirty="0">
                <a:solidFill>
                  <a:schemeClr val="accent2"/>
                </a:solidFill>
              </a:rPr>
              <a:t>读或写文件－</a:t>
            </a:r>
            <a:r>
              <a:rPr lang="en-US" altLang="x-none" b="1" dirty="0">
                <a:solidFill>
                  <a:schemeClr val="accent2"/>
                </a:solidFill>
              </a:rPr>
              <a:t>&gt;</a:t>
            </a:r>
            <a:r>
              <a:rPr lang="zh-CN" altLang="en-US" b="1" dirty="0">
                <a:solidFill>
                  <a:schemeClr val="accent2"/>
                </a:solidFill>
              </a:rPr>
              <a:t>关闭文件</a:t>
            </a:r>
          </a:p>
          <a:p>
            <a:pPr eaLnBrk="1" hangingPunct="1">
              <a:lnSpc>
                <a:spcPct val="90000"/>
              </a:lnSpc>
              <a:buNone/>
            </a:pPr>
            <a:endParaRPr lang="en-US" altLang="x-none" b="1"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灯片编号占位符 4"/>
          <p:cNvSpPr txBox="1">
            <a:spLocks noGrp="1"/>
          </p:cNvSpPr>
          <p:nvPr/>
        </p:nvSpPr>
        <p:spPr>
          <a:xfrm>
            <a:off x="6934200" y="6324600"/>
            <a:ext cx="1905000" cy="457200"/>
          </a:xfrm>
          <a:prstGeom prst="rect">
            <a:avLst/>
          </a:prstGeom>
          <a:noFill/>
          <a:ln w="9525">
            <a:noFill/>
          </a:ln>
        </p:spPr>
        <p:txBody>
          <a:bodyPr anchor="t"/>
          <a:lstStyle/>
          <a:p>
            <a:pPr algn="r">
              <a:spcBef>
                <a:spcPct val="50000"/>
              </a:spcBef>
            </a:pPr>
            <a:fld id="{9A0DB2DC-4C9A-4742-B13C-FB6460FD3503}" type="slidenum">
              <a:rPr lang="zh-CN" altLang="en-US" sz="1400" b="1" dirty="0">
                <a:latin typeface="Times New Roman" panose="02020603050405020304" pitchFamily="2" charset="0"/>
              </a:rPr>
              <a:t>12</a:t>
            </a:fld>
            <a:endParaRPr lang="zh-CN" altLang="en-US" sz="1400" b="1" dirty="0">
              <a:latin typeface="Times New Roman" panose="02020603050405020304" pitchFamily="2" charset="0"/>
            </a:endParaRPr>
          </a:p>
        </p:txBody>
      </p:sp>
      <p:sp>
        <p:nvSpPr>
          <p:cNvPr id="41986" name="Rectangle 2"/>
          <p:cNvSpPr>
            <a:spLocks noGrp="1"/>
          </p:cNvSpPr>
          <p:nvPr>
            <p:ph type="title"/>
          </p:nvPr>
        </p:nvSpPr>
        <p:spPr/>
        <p:txBody>
          <a:bodyPr wrap="square" anchor="ctr"/>
          <a:lstStyle/>
          <a:p>
            <a:pPr eaLnBrk="1" hangingPunct="1"/>
            <a:r>
              <a:rPr lang="en-US" altLang="x-none" b="1" dirty="0"/>
              <a:t>13.3 </a:t>
            </a:r>
            <a:r>
              <a:rPr lang="zh-CN" altLang="en-US" b="1" dirty="0"/>
              <a:t>文件的打开与关闭</a:t>
            </a:r>
          </a:p>
        </p:txBody>
      </p:sp>
      <p:sp>
        <p:nvSpPr>
          <p:cNvPr id="40964" name="Rectangle 3"/>
          <p:cNvSpPr>
            <a:spLocks noGrp="1"/>
          </p:cNvSpPr>
          <p:nvPr>
            <p:ph idx="1"/>
          </p:nvPr>
        </p:nvSpPr>
        <p:spPr/>
        <p:txBody>
          <a:bodyPr wrap="square" anchor="t"/>
          <a:lstStyle/>
          <a:p>
            <a:pPr eaLnBrk="1" hangingPunct="1">
              <a:lnSpc>
                <a:spcPct val="90000"/>
              </a:lnSpc>
              <a:buNone/>
            </a:pPr>
            <a:r>
              <a:rPr lang="zh-CN" altLang="en-US" sz="2400" b="1" dirty="0">
                <a:ea typeface="黑体" panose="02010609060101010101" pitchFamily="1" charset="-122"/>
              </a:rPr>
              <a:t>一、文件的打开──</a:t>
            </a:r>
            <a:r>
              <a:rPr lang="en-US" altLang="x-none" sz="2400" b="1" dirty="0">
                <a:cs typeface="Arial" panose="020B0604020202020204" pitchFamily="34" charset="0"/>
              </a:rPr>
              <a:t>fopen()</a:t>
            </a:r>
            <a:r>
              <a:rPr lang="zh-CN" altLang="en-US" sz="2400" b="1" dirty="0">
                <a:ea typeface="黑体" panose="02010609060101010101" pitchFamily="1" charset="-122"/>
              </a:rPr>
              <a:t>函数</a:t>
            </a:r>
            <a:endParaRPr lang="zh-CN" altLang="en-US" sz="2400" b="1" dirty="0">
              <a:cs typeface="Arial" panose="020B0604020202020204" pitchFamily="34" charset="0"/>
            </a:endParaRPr>
          </a:p>
          <a:p>
            <a:pPr algn="just" eaLnBrk="1" hangingPunct="1">
              <a:lnSpc>
                <a:spcPct val="90000"/>
              </a:lnSpc>
              <a:buNone/>
            </a:pPr>
            <a:r>
              <a:rPr lang="zh-CN" altLang="en-US" sz="2400" b="1" dirty="0"/>
              <a:t> 1．用法：</a:t>
            </a:r>
            <a:r>
              <a:rPr lang="zh-CN" altLang="en-US" sz="2400" b="1" dirty="0">
                <a:solidFill>
                  <a:schemeClr val="accent2"/>
                </a:solidFill>
              </a:rPr>
              <a:t> </a:t>
            </a:r>
            <a:r>
              <a:rPr lang="en-US" altLang="x-none" sz="2400" b="1" dirty="0">
                <a:solidFill>
                  <a:schemeClr val="accent2"/>
                </a:solidFill>
              </a:rPr>
              <a:t>FILE  *fopen( const char * filename</a:t>
            </a:r>
            <a:r>
              <a:rPr lang="zh-CN" altLang="en-US" sz="2400" b="1" dirty="0">
                <a:solidFill>
                  <a:schemeClr val="accent2"/>
                </a:solidFill>
              </a:rPr>
              <a:t>，</a:t>
            </a:r>
            <a:r>
              <a:rPr lang="en-US" altLang="x-none" sz="2400" b="1" dirty="0">
                <a:solidFill>
                  <a:schemeClr val="accent2"/>
                </a:solidFill>
              </a:rPr>
              <a:t>const char * mode</a:t>
            </a:r>
            <a:r>
              <a:rPr lang="zh-CN" altLang="en-US" sz="2400" b="1" dirty="0">
                <a:solidFill>
                  <a:schemeClr val="accent2"/>
                </a:solidFill>
              </a:rPr>
              <a:t>);</a:t>
            </a:r>
          </a:p>
          <a:p>
            <a:pPr algn="just" eaLnBrk="1" hangingPunct="1">
              <a:lnSpc>
                <a:spcPct val="90000"/>
              </a:lnSpc>
              <a:buNone/>
            </a:pPr>
            <a:r>
              <a:rPr lang="zh-CN" altLang="en-US" sz="2400" b="1" dirty="0"/>
              <a:t>2．功能：打开以</a:t>
            </a:r>
            <a:r>
              <a:rPr lang="en-US" altLang="x-none" sz="2400" b="1" dirty="0"/>
              <a:t>filename</a:t>
            </a:r>
            <a:r>
              <a:rPr lang="zh-CN" altLang="en-US" sz="2400" b="1" dirty="0"/>
              <a:t>所指向的字符串为文件名的文件，使之与一个流关联。返回一个指向</a:t>
            </a:r>
            <a:r>
              <a:rPr lang="en-US" altLang="x-none" sz="2400" b="1" dirty="0"/>
              <a:t>FILE</a:t>
            </a:r>
            <a:r>
              <a:rPr lang="zh-CN" altLang="en-US" sz="2400" b="1" dirty="0"/>
              <a:t>类型结构变量的指针（后称</a:t>
            </a:r>
            <a:r>
              <a:rPr lang="zh-CN" altLang="en-US" sz="2400" b="1" dirty="0">
                <a:solidFill>
                  <a:schemeClr val="accent2"/>
                </a:solidFill>
              </a:rPr>
              <a:t>文件指针</a:t>
            </a:r>
            <a:r>
              <a:rPr lang="zh-CN" altLang="en-US" sz="2400" b="1" dirty="0"/>
              <a:t>）。若打开失败，返回一个空指针</a:t>
            </a:r>
            <a:r>
              <a:rPr lang="en-US" altLang="x-none" sz="2400" b="1" dirty="0"/>
              <a:t>NULL</a:t>
            </a:r>
            <a:r>
              <a:rPr lang="zh-CN" altLang="en-US" sz="2400" b="1" dirty="0"/>
              <a:t>。</a:t>
            </a:r>
          </a:p>
          <a:p>
            <a:pPr algn="just" eaLnBrk="1" hangingPunct="1">
              <a:lnSpc>
                <a:spcPct val="90000"/>
              </a:lnSpc>
              <a:buNone/>
            </a:pPr>
            <a:r>
              <a:rPr lang="zh-CN" altLang="en-US" sz="2400" b="1" dirty="0"/>
              <a:t> 3．函数原型：</a:t>
            </a:r>
            <a:r>
              <a:rPr lang="en-US" altLang="x-none" sz="2400" b="1" dirty="0" err="1"/>
              <a:t>stdio.h</a:t>
            </a:r>
            <a:r>
              <a:rPr lang="en-US" altLang="x-none" sz="2400" b="1" dirty="0"/>
              <a:t> 。</a:t>
            </a:r>
          </a:p>
          <a:p>
            <a:pPr algn="just" eaLnBrk="1" hangingPunct="1">
              <a:lnSpc>
                <a:spcPct val="90000"/>
              </a:lnSpc>
              <a:buNone/>
            </a:pPr>
            <a:r>
              <a:rPr lang="zh-CN" altLang="en-US" sz="2400" b="1" dirty="0"/>
              <a:t>对文件操作的库函数，函数原型均在头文件</a:t>
            </a:r>
            <a:r>
              <a:rPr lang="en-US" altLang="x-none" sz="2400" b="1" dirty="0" err="1"/>
              <a:t>stdio.h</a:t>
            </a:r>
            <a:r>
              <a:rPr lang="zh-CN" altLang="en-US" sz="2400" b="1" dirty="0"/>
              <a:t>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964">
                                            <p:txEl>
                                              <p:charRg st="182" end="216"/>
                                            </p:txEl>
                                          </p:spTgt>
                                        </p:tgtEl>
                                        <p:attrNameLst>
                                          <p:attrName>style.visibility</p:attrName>
                                        </p:attrNameLst>
                                      </p:cBhvr>
                                      <p:to>
                                        <p:strVal val="visible"/>
                                      </p:to>
                                    </p:set>
                                    <p:animEffect transition="in" filter="dissolve">
                                      <p:cBhvr>
                                        <p:cTn id="7" dur="500"/>
                                        <p:tgtEl>
                                          <p:spTgt spid="40964">
                                            <p:txEl>
                                              <p:charRg st="182" end="2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0964">
                                            <p:txEl>
                                              <p:charRg st="216" end="216"/>
                                            </p:txEl>
                                          </p:spTgt>
                                        </p:tgtEl>
                                        <p:attrNameLst>
                                          <p:attrName>style.visibility</p:attrName>
                                        </p:attrNameLst>
                                      </p:cBhvr>
                                      <p:to>
                                        <p:strVal val="visible"/>
                                      </p:to>
                                    </p:set>
                                    <p:animEffect transition="in" filter="dissolve">
                                      <p:cBhvr>
                                        <p:cTn id="12" dur="500"/>
                                        <p:tgtEl>
                                          <p:spTgt spid="40964">
                                            <p:txEl>
                                              <p:charRg st="216" end="21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0964">
                                            <p:txEl>
                                              <p:charRg st="216" end="216"/>
                                            </p:txEl>
                                          </p:spTgt>
                                        </p:tgtEl>
                                        <p:attrNameLst>
                                          <p:attrName>style.visibility</p:attrName>
                                        </p:attrNameLst>
                                      </p:cBhvr>
                                      <p:to>
                                        <p:strVal val="visible"/>
                                      </p:to>
                                    </p:set>
                                    <p:animEffect transition="in" filter="dissolve">
                                      <p:cBhvr>
                                        <p:cTn id="17" dur="500"/>
                                        <p:tgtEl>
                                          <p:spTgt spid="40964">
                                            <p:txEl>
                                              <p:charRg st="216" end="216"/>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40964">
                                            <p:txEl>
                                              <p:charRg st="216" end="216"/>
                                            </p:txEl>
                                          </p:spTgt>
                                        </p:tgtEl>
                                        <p:attrNameLst>
                                          <p:attrName>style.visibility</p:attrName>
                                        </p:attrNameLst>
                                      </p:cBhvr>
                                      <p:to>
                                        <p:strVal val="visible"/>
                                      </p:to>
                                    </p:set>
                                    <p:animEffect transition="in" filter="dissolve">
                                      <p:cBhvr>
                                        <p:cTn id="20" dur="500"/>
                                        <p:tgtEl>
                                          <p:spTgt spid="40964">
                                            <p:txEl>
                                              <p:charRg st="216" end="216"/>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40964">
                                            <p:txEl>
                                              <p:charRg st="216" end="216"/>
                                            </p:txEl>
                                          </p:spTgt>
                                        </p:tgtEl>
                                        <p:attrNameLst>
                                          <p:attrName>style.visibility</p:attrName>
                                        </p:attrNameLst>
                                      </p:cBhvr>
                                      <p:to>
                                        <p:strVal val="visible"/>
                                      </p:to>
                                    </p:set>
                                    <p:animEffect transition="in" filter="dissolve">
                                      <p:cBhvr>
                                        <p:cTn id="23" dur="500"/>
                                        <p:tgtEl>
                                          <p:spTgt spid="40964">
                                            <p:txEl>
                                              <p:charRg st="216" end="216"/>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40964">
                                            <p:txEl>
                                              <p:charRg st="216" end="216"/>
                                            </p:txEl>
                                          </p:spTgt>
                                        </p:tgtEl>
                                        <p:attrNameLst>
                                          <p:attrName>style.visibility</p:attrName>
                                        </p:attrNameLst>
                                      </p:cBhvr>
                                      <p:to>
                                        <p:strVal val="visible"/>
                                      </p:to>
                                    </p:set>
                                    <p:animEffect transition="in" filter="dissolve">
                                      <p:cBhvr>
                                        <p:cTn id="26" dur="500"/>
                                        <p:tgtEl>
                                          <p:spTgt spid="40964">
                                            <p:txEl>
                                              <p:charRg st="216" end="2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灯片编号占位符 4"/>
          <p:cNvSpPr txBox="1">
            <a:spLocks noGrp="1"/>
          </p:cNvSpPr>
          <p:nvPr/>
        </p:nvSpPr>
        <p:spPr>
          <a:xfrm>
            <a:off x="6934200" y="6324600"/>
            <a:ext cx="1905000" cy="457200"/>
          </a:xfrm>
          <a:prstGeom prst="rect">
            <a:avLst/>
          </a:prstGeom>
          <a:noFill/>
          <a:ln w="9525">
            <a:noFill/>
          </a:ln>
        </p:spPr>
        <p:txBody>
          <a:bodyPr anchor="t"/>
          <a:lstStyle/>
          <a:p>
            <a:pPr algn="r">
              <a:spcBef>
                <a:spcPct val="50000"/>
              </a:spcBef>
            </a:pPr>
            <a:fld id="{9A0DB2DC-4C9A-4742-B13C-FB6460FD3503}" type="slidenum">
              <a:rPr lang="zh-CN" altLang="en-US" sz="1400" b="1" dirty="0">
                <a:latin typeface="Times New Roman" panose="02020603050405020304" pitchFamily="2" charset="0"/>
              </a:rPr>
              <a:t>13</a:t>
            </a:fld>
            <a:endParaRPr lang="zh-CN" altLang="en-US" sz="1400" b="1" dirty="0">
              <a:latin typeface="Times New Roman" panose="02020603050405020304" pitchFamily="2" charset="0"/>
            </a:endParaRPr>
          </a:p>
        </p:txBody>
      </p:sp>
      <p:sp>
        <p:nvSpPr>
          <p:cNvPr id="48131" name="Rectangle 7"/>
          <p:cNvSpPr>
            <a:spLocks noGrp="1"/>
          </p:cNvSpPr>
          <p:nvPr>
            <p:ph type="title"/>
          </p:nvPr>
        </p:nvSpPr>
        <p:spPr/>
        <p:txBody>
          <a:bodyPr wrap="square" anchor="ctr"/>
          <a:lstStyle/>
          <a:p>
            <a:pPr eaLnBrk="1" hangingPunct="1"/>
            <a:r>
              <a:rPr lang="zh-CN" altLang="en-US" b="1" dirty="0"/>
              <a:t>打开文件的两种模式</a:t>
            </a:r>
          </a:p>
        </p:txBody>
      </p:sp>
      <p:sp>
        <p:nvSpPr>
          <p:cNvPr id="48130" name="Rectangle 3"/>
          <p:cNvSpPr>
            <a:spLocks noGrp="1"/>
          </p:cNvSpPr>
          <p:nvPr>
            <p:ph idx="1"/>
          </p:nvPr>
        </p:nvSpPr>
        <p:spPr>
          <a:xfrm>
            <a:off x="539552" y="1125538"/>
            <a:ext cx="8299648" cy="4611687"/>
          </a:xfrm>
        </p:spPr>
        <p:txBody>
          <a:bodyPr wrap="square" anchor="t"/>
          <a:lstStyle/>
          <a:p>
            <a:pPr algn="just" eaLnBrk="1" hangingPunct="1">
              <a:lnSpc>
                <a:spcPct val="90000"/>
              </a:lnSpc>
              <a:buNone/>
            </a:pPr>
            <a:r>
              <a:rPr lang="en-US" altLang="x-none" sz="2000" dirty="0">
                <a:latin typeface="Consolas" panose="020B0609020204030204" pitchFamily="49" charset="0"/>
              </a:rPr>
              <a:t>#include&lt;</a:t>
            </a:r>
            <a:r>
              <a:rPr lang="en-US" altLang="x-none" sz="2000" dirty="0" err="1">
                <a:latin typeface="Consolas" panose="020B0609020204030204" pitchFamily="49" charset="0"/>
              </a:rPr>
              <a:t>stdio.h</a:t>
            </a:r>
            <a:r>
              <a:rPr lang="en-US" altLang="x-none" sz="2000" dirty="0">
                <a:latin typeface="Consolas" panose="020B0609020204030204" pitchFamily="49" charset="0"/>
              </a:rPr>
              <a:t>&gt;</a:t>
            </a:r>
          </a:p>
          <a:p>
            <a:pPr algn="just" eaLnBrk="1" hangingPunct="1">
              <a:lnSpc>
                <a:spcPct val="90000"/>
              </a:lnSpc>
              <a:buNone/>
            </a:pPr>
            <a:r>
              <a:rPr lang="en-US" altLang="x-none" sz="2000" dirty="0">
                <a:latin typeface="Consolas" panose="020B0609020204030204" pitchFamily="49" charset="0"/>
              </a:rPr>
              <a:t>int main(</a:t>
            </a:r>
            <a:r>
              <a:rPr lang="en-US" altLang="zh-CN" sz="2000" dirty="0">
                <a:latin typeface="Consolas" panose="020B0609020204030204" pitchFamily="49" charset="0"/>
              </a:rPr>
              <a:t>void</a:t>
            </a:r>
            <a:r>
              <a:rPr lang="en-US" altLang="x-none" sz="2000" dirty="0">
                <a:latin typeface="Consolas" panose="020B0609020204030204" pitchFamily="49" charset="0"/>
              </a:rPr>
              <a:t>){</a:t>
            </a:r>
          </a:p>
          <a:p>
            <a:pPr algn="just" eaLnBrk="1" hangingPunct="1">
              <a:lnSpc>
                <a:spcPct val="90000"/>
              </a:lnSpc>
              <a:buNone/>
            </a:pPr>
            <a:r>
              <a:rPr lang="en-US" altLang="x-none" sz="2000" dirty="0">
                <a:latin typeface="Consolas" panose="020B0609020204030204" pitchFamily="49" charset="0"/>
              </a:rPr>
              <a:t>    FILE *  </a:t>
            </a:r>
            <a:r>
              <a:rPr lang="en-US" altLang="x-none" sz="2000" dirty="0" err="1">
                <a:latin typeface="Consolas" panose="020B0609020204030204" pitchFamily="49" charset="0"/>
              </a:rPr>
              <a:t>fPtr1</a:t>
            </a:r>
            <a:r>
              <a:rPr lang="en-US" altLang="x-none" sz="2000" dirty="0">
                <a:latin typeface="Consolas" panose="020B0609020204030204" pitchFamily="49" charset="0"/>
              </a:rPr>
              <a:t>,</a:t>
            </a:r>
            <a:r>
              <a:rPr lang="zh-CN" altLang="en-US" sz="2000" dirty="0">
                <a:latin typeface="Consolas" panose="020B0609020204030204" pitchFamily="49" charset="0"/>
              </a:rPr>
              <a:t> </a:t>
            </a:r>
            <a:r>
              <a:rPr lang="en-US" altLang="zh-CN" sz="2000" dirty="0">
                <a:latin typeface="Consolas" panose="020B0609020204030204" pitchFamily="49" charset="0"/>
              </a:rPr>
              <a:t>* </a:t>
            </a:r>
            <a:r>
              <a:rPr lang="en-US" altLang="zh-CN" sz="2000" dirty="0" err="1">
                <a:latin typeface="Consolas" panose="020B0609020204030204" pitchFamily="49" charset="0"/>
              </a:rPr>
              <a:t>fPtr2</a:t>
            </a:r>
            <a:r>
              <a:rPr lang="en-US" altLang="x-none" sz="2000" dirty="0">
                <a:latin typeface="Consolas" panose="020B0609020204030204" pitchFamily="49" charset="0"/>
              </a:rPr>
              <a:t>; /*</a:t>
            </a:r>
            <a:r>
              <a:rPr lang="en-US" altLang="x-none" sz="2000" dirty="0" err="1">
                <a:latin typeface="Consolas" panose="020B0609020204030204" pitchFamily="49" charset="0"/>
              </a:rPr>
              <a:t>声明指向文件的指针</a:t>
            </a:r>
            <a:r>
              <a:rPr lang="en-US" altLang="x-none" sz="2000" dirty="0">
                <a:latin typeface="Consolas" panose="020B0609020204030204" pitchFamily="49" charset="0"/>
              </a:rPr>
              <a:t>*/</a:t>
            </a:r>
          </a:p>
          <a:p>
            <a:pPr algn="just" eaLnBrk="1" hangingPunct="1">
              <a:lnSpc>
                <a:spcPct val="80000"/>
              </a:lnSpc>
              <a:buNone/>
            </a:pPr>
            <a:r>
              <a:rPr lang="zh-CN" altLang="en-US" sz="2000" dirty="0">
                <a:latin typeface="Consolas" panose="020B0609020204030204" pitchFamily="49" charset="0"/>
              </a:rPr>
              <a:t> </a:t>
            </a:r>
            <a:r>
              <a:rPr lang="en-US" altLang="zh-CN" sz="2000" dirty="0">
                <a:latin typeface="Consolas" panose="020B0609020204030204" pitchFamily="49" charset="0"/>
              </a:rPr>
              <a:t>	 </a:t>
            </a:r>
            <a:r>
              <a:rPr lang="en-US" altLang="x-none" sz="2000" dirty="0">
                <a:solidFill>
                  <a:schemeClr val="accent2"/>
                </a:solidFill>
                <a:latin typeface="Consolas" panose="020B0609020204030204" pitchFamily="49" charset="0"/>
              </a:rPr>
              <a:t>if( </a:t>
            </a:r>
            <a:r>
              <a:rPr lang="en-US" altLang="x-none" sz="2000" dirty="0">
                <a:solidFill>
                  <a:srgbClr val="990099"/>
                </a:solidFill>
                <a:latin typeface="Consolas" panose="020B0609020204030204" pitchFamily="49" charset="0"/>
              </a:rPr>
              <a:t>(</a:t>
            </a:r>
            <a:r>
              <a:rPr lang="en-US" altLang="x-none" sz="2000" dirty="0" err="1">
                <a:solidFill>
                  <a:srgbClr val="990099"/>
                </a:solidFill>
                <a:latin typeface="Consolas" panose="020B0609020204030204" pitchFamily="49" charset="0"/>
              </a:rPr>
              <a:t>fPtr1</a:t>
            </a:r>
            <a:r>
              <a:rPr lang="en-US" altLang="x-none" sz="2000" dirty="0">
                <a:solidFill>
                  <a:srgbClr val="990099"/>
                </a:solidFill>
                <a:latin typeface="Consolas" panose="020B0609020204030204" pitchFamily="49" charset="0"/>
              </a:rPr>
              <a:t>=</a:t>
            </a:r>
            <a:r>
              <a:rPr lang="en-US" altLang="x-none" sz="2000" dirty="0" err="1">
                <a:solidFill>
                  <a:srgbClr val="990099"/>
                </a:solidFill>
                <a:latin typeface="Consolas" panose="020B0609020204030204" pitchFamily="49" charset="0"/>
              </a:rPr>
              <a:t>fopen</a:t>
            </a:r>
            <a:r>
              <a:rPr lang="en-US" altLang="x-none" sz="2000" dirty="0">
                <a:solidFill>
                  <a:srgbClr val="990099"/>
                </a:solidFill>
                <a:latin typeface="Consolas" panose="020B0609020204030204" pitchFamily="49" charset="0"/>
              </a:rPr>
              <a:t>(</a:t>
            </a:r>
            <a:r>
              <a:rPr lang="en-US" altLang="x-none" sz="2000" dirty="0">
                <a:solidFill>
                  <a:schemeClr val="accent2"/>
                </a:solidFill>
                <a:latin typeface="Consolas" panose="020B0609020204030204" pitchFamily="49" charset="0"/>
                <a:sym typeface="+mn-ea"/>
              </a:rPr>
              <a:t>"</a:t>
            </a:r>
            <a:r>
              <a:rPr lang="en-US" altLang="x-none" sz="2000" dirty="0" err="1">
                <a:solidFill>
                  <a:srgbClr val="990099"/>
                </a:solidFill>
                <a:latin typeface="Consolas" panose="020B0609020204030204" pitchFamily="49" charset="0"/>
                <a:sym typeface="+mn-ea"/>
              </a:rPr>
              <a:t>data</a:t>
            </a:r>
            <a:r>
              <a:rPr lang="en-US" altLang="x-none" sz="2000" dirty="0" err="1">
                <a:solidFill>
                  <a:srgbClr val="990099"/>
                </a:solidFill>
                <a:latin typeface="Consolas" panose="020B0609020204030204" pitchFamily="49" charset="0"/>
              </a:rPr>
              <a:t>.txt</a:t>
            </a:r>
            <a:r>
              <a:rPr lang="en-US" altLang="x-none" sz="2000" dirty="0" err="1">
                <a:solidFill>
                  <a:schemeClr val="accent2"/>
                </a:solidFill>
                <a:latin typeface="Consolas" panose="020B0609020204030204" pitchFamily="49" charset="0"/>
                <a:sym typeface="+mn-ea"/>
              </a:rPr>
              <a:t>"</a:t>
            </a:r>
            <a:r>
              <a:rPr lang="en-US" altLang="x-none" sz="2000" dirty="0" err="1">
                <a:solidFill>
                  <a:srgbClr val="990099"/>
                </a:solidFill>
                <a:latin typeface="Consolas" panose="020B0609020204030204" pitchFamily="49" charset="0"/>
              </a:rPr>
              <a:t>,</a:t>
            </a:r>
            <a:r>
              <a:rPr lang="en-US" altLang="x-none" sz="2000" dirty="0" err="1">
                <a:solidFill>
                  <a:schemeClr val="accent2"/>
                </a:solidFill>
                <a:latin typeface="Consolas" panose="020B0609020204030204" pitchFamily="49" charset="0"/>
                <a:sym typeface="+mn-ea"/>
              </a:rPr>
              <a:t>"</a:t>
            </a:r>
            <a:r>
              <a:rPr lang="en-US" altLang="x-none" sz="2000" dirty="0" err="1">
                <a:solidFill>
                  <a:srgbClr val="990099"/>
                </a:solidFill>
                <a:latin typeface="Consolas" panose="020B0609020204030204" pitchFamily="49" charset="0"/>
              </a:rPr>
              <a:t>r</a:t>
            </a:r>
            <a:r>
              <a:rPr lang="en-US" altLang="x-none" sz="2000" dirty="0">
                <a:solidFill>
                  <a:schemeClr val="accent2"/>
                </a:solidFill>
                <a:latin typeface="Consolas" panose="020B0609020204030204" pitchFamily="49" charset="0"/>
                <a:sym typeface="+mn-ea"/>
              </a:rPr>
              <a:t>"</a:t>
            </a:r>
            <a:r>
              <a:rPr lang="zh-CN" altLang="en-US" sz="2000" dirty="0">
                <a:solidFill>
                  <a:srgbClr val="990099"/>
                </a:solidFill>
                <a:latin typeface="Consolas" panose="020B0609020204030204" pitchFamily="49" charset="0"/>
              </a:rPr>
              <a:t>) )</a:t>
            </a:r>
            <a:r>
              <a:rPr lang="zh-CN" altLang="en-US" sz="2000" dirty="0">
                <a:solidFill>
                  <a:schemeClr val="accent2"/>
                </a:solidFill>
                <a:latin typeface="Consolas" panose="020B0609020204030204" pitchFamily="49" charset="0"/>
              </a:rPr>
              <a:t>==</a:t>
            </a:r>
            <a:r>
              <a:rPr lang="en-US" altLang="x-none" sz="2000" dirty="0">
                <a:solidFill>
                  <a:schemeClr val="accent2"/>
                </a:solidFill>
                <a:latin typeface="Consolas" panose="020B0609020204030204" pitchFamily="49" charset="0"/>
              </a:rPr>
              <a:t>NULL)</a:t>
            </a:r>
          </a:p>
          <a:p>
            <a:pPr algn="just" eaLnBrk="1" hangingPunct="1">
              <a:lnSpc>
                <a:spcPct val="80000"/>
              </a:lnSpc>
              <a:buNone/>
            </a:pPr>
            <a:r>
              <a:rPr lang="en-US" altLang="x-none" sz="2000" dirty="0">
                <a:solidFill>
                  <a:schemeClr val="accent2"/>
                </a:solidFill>
                <a:latin typeface="Consolas" panose="020B0609020204030204" pitchFamily="49" charset="0"/>
              </a:rPr>
              <a:t>    {</a:t>
            </a:r>
          </a:p>
          <a:p>
            <a:pPr algn="just" eaLnBrk="1" hangingPunct="1">
              <a:lnSpc>
                <a:spcPct val="80000"/>
              </a:lnSpc>
              <a:buNone/>
            </a:pPr>
            <a:r>
              <a:rPr lang="en-US" altLang="x-none" sz="2000" dirty="0">
                <a:solidFill>
                  <a:schemeClr val="accent2"/>
                </a:solidFill>
                <a:latin typeface="Consolas" panose="020B0609020204030204" pitchFamily="49" charset="0"/>
              </a:rPr>
              <a:t>	    </a:t>
            </a:r>
            <a:r>
              <a:rPr lang="en-US" altLang="x-none" sz="2000" dirty="0" err="1">
                <a:solidFill>
                  <a:schemeClr val="accent2"/>
                </a:solidFill>
                <a:latin typeface="Consolas" panose="020B0609020204030204" pitchFamily="49" charset="0"/>
              </a:rPr>
              <a:t>printf</a:t>
            </a:r>
            <a:r>
              <a:rPr lang="en-US" altLang="x-none" sz="2000" dirty="0">
                <a:solidFill>
                  <a:schemeClr val="accent2"/>
                </a:solidFill>
                <a:latin typeface="Consolas" panose="020B0609020204030204" pitchFamily="49" charset="0"/>
              </a:rPr>
              <a:t>(</a:t>
            </a:r>
            <a:r>
              <a:rPr lang="en-US" altLang="x-none" sz="2000" dirty="0">
                <a:solidFill>
                  <a:schemeClr val="accent2"/>
                </a:solidFill>
                <a:latin typeface="Consolas" panose="020B0609020204030204" pitchFamily="49" charset="0"/>
                <a:sym typeface="+mn-ea"/>
              </a:rPr>
              <a:t>"</a:t>
            </a:r>
            <a:r>
              <a:rPr lang="en-US" altLang="x-none" sz="2000" dirty="0">
                <a:solidFill>
                  <a:schemeClr val="accent2"/>
                </a:solidFill>
                <a:latin typeface="Consolas" panose="020B0609020204030204" pitchFamily="49" charset="0"/>
              </a:rPr>
              <a:t>text File could not be opened\n"); </a:t>
            </a:r>
          </a:p>
          <a:p>
            <a:pPr algn="just" eaLnBrk="1" hangingPunct="1">
              <a:lnSpc>
                <a:spcPct val="80000"/>
              </a:lnSpc>
              <a:buNone/>
            </a:pPr>
            <a:r>
              <a:rPr lang="en-US" altLang="x-none" sz="2000" dirty="0">
                <a:solidFill>
                  <a:schemeClr val="accent2"/>
                </a:solidFill>
                <a:latin typeface="Consolas" panose="020B0609020204030204" pitchFamily="49" charset="0"/>
              </a:rPr>
              <a:t>		exit(1);</a:t>
            </a:r>
          </a:p>
          <a:p>
            <a:pPr algn="just" eaLnBrk="1" hangingPunct="1">
              <a:lnSpc>
                <a:spcPct val="80000"/>
              </a:lnSpc>
              <a:buNone/>
            </a:pPr>
            <a:r>
              <a:rPr lang="en-US" altLang="x-none" sz="2000" dirty="0">
                <a:solidFill>
                  <a:schemeClr val="accent2"/>
                </a:solidFill>
                <a:latin typeface="Consolas" panose="020B0609020204030204" pitchFamily="49" charset="0"/>
              </a:rPr>
              <a:t>    }</a:t>
            </a:r>
            <a:r>
              <a:rPr lang="en-US" altLang="x-none" sz="2000" dirty="0">
                <a:latin typeface="Consolas" panose="020B0609020204030204" pitchFamily="49" charset="0"/>
              </a:rPr>
              <a:t>    </a:t>
            </a:r>
            <a:endParaRPr lang="zh-CN" altLang="en-US" sz="2000" dirty="0">
              <a:latin typeface="Consolas" panose="020B0609020204030204" pitchFamily="49" charset="0"/>
            </a:endParaRPr>
          </a:p>
          <a:p>
            <a:pPr algn="just" eaLnBrk="1" hangingPunct="1">
              <a:lnSpc>
                <a:spcPct val="80000"/>
              </a:lnSpc>
              <a:buNone/>
            </a:pPr>
            <a:r>
              <a:rPr lang="zh-CN" altLang="en-US" sz="2000" dirty="0">
                <a:latin typeface="Consolas" panose="020B0609020204030204" pitchFamily="49" charset="0"/>
              </a:rPr>
              <a:t>    </a:t>
            </a:r>
            <a:r>
              <a:rPr lang="en-US" altLang="x-none" sz="2000" dirty="0">
                <a:solidFill>
                  <a:schemeClr val="accent2"/>
                </a:solidFill>
                <a:latin typeface="Consolas" panose="020B0609020204030204" pitchFamily="49" charset="0"/>
              </a:rPr>
              <a:t>if( </a:t>
            </a:r>
            <a:r>
              <a:rPr lang="en-US" altLang="x-none" sz="2000" dirty="0">
                <a:solidFill>
                  <a:srgbClr val="990099"/>
                </a:solidFill>
                <a:latin typeface="Consolas" panose="020B0609020204030204" pitchFamily="49" charset="0"/>
              </a:rPr>
              <a:t>(</a:t>
            </a:r>
            <a:r>
              <a:rPr lang="en-US" altLang="x-none" sz="2000" dirty="0" err="1">
                <a:solidFill>
                  <a:srgbClr val="990099"/>
                </a:solidFill>
                <a:latin typeface="Consolas" panose="020B0609020204030204" pitchFamily="49" charset="0"/>
              </a:rPr>
              <a:t>fPtr2</a:t>
            </a:r>
            <a:r>
              <a:rPr lang="en-US" altLang="x-none" sz="2000" dirty="0">
                <a:solidFill>
                  <a:srgbClr val="990099"/>
                </a:solidFill>
                <a:latin typeface="Consolas" panose="020B0609020204030204" pitchFamily="49" charset="0"/>
              </a:rPr>
              <a:t>=fopen(</a:t>
            </a:r>
            <a:r>
              <a:rPr lang="en-US" altLang="x-none" sz="2000" dirty="0">
                <a:solidFill>
                  <a:schemeClr val="accent2"/>
                </a:solidFill>
                <a:latin typeface="Consolas" panose="020B0609020204030204" pitchFamily="49" charset="0"/>
                <a:sym typeface="+mn-ea"/>
              </a:rPr>
              <a:t>"</a:t>
            </a:r>
            <a:r>
              <a:rPr lang="en-US" altLang="x-none" sz="2000" dirty="0">
                <a:solidFill>
                  <a:srgbClr val="990099"/>
                </a:solidFill>
                <a:latin typeface="Consolas" panose="020B0609020204030204" pitchFamily="49" charset="0"/>
              </a:rPr>
              <a:t>clients.</a:t>
            </a:r>
            <a:r>
              <a:rPr lang="en-US" altLang="x-none" sz="2000" dirty="0" err="1">
                <a:solidFill>
                  <a:srgbClr val="990099"/>
                </a:solidFill>
                <a:latin typeface="Consolas" panose="020B0609020204030204" pitchFamily="49" charset="0"/>
              </a:rPr>
              <a:t>dat</a:t>
            </a:r>
            <a:r>
              <a:rPr lang="en-US" altLang="x-none" sz="2000" dirty="0">
                <a:solidFill>
                  <a:schemeClr val="accent2"/>
                </a:solidFill>
                <a:latin typeface="Consolas" panose="020B0609020204030204" pitchFamily="49" charset="0"/>
                <a:sym typeface="+mn-ea"/>
              </a:rPr>
              <a:t>"</a:t>
            </a:r>
            <a:r>
              <a:rPr lang="en-US" altLang="x-none" sz="2000" dirty="0">
                <a:solidFill>
                  <a:srgbClr val="990099"/>
                </a:solidFill>
                <a:latin typeface="Consolas" panose="020B0609020204030204" pitchFamily="49" charset="0"/>
              </a:rPr>
              <a:t>,</a:t>
            </a:r>
            <a:r>
              <a:rPr lang="en-US" altLang="x-none" sz="2000" dirty="0">
                <a:solidFill>
                  <a:schemeClr val="accent2"/>
                </a:solidFill>
                <a:latin typeface="Consolas" panose="020B0609020204030204" pitchFamily="49" charset="0"/>
                <a:sym typeface="+mn-ea"/>
              </a:rPr>
              <a:t>"w"</a:t>
            </a:r>
            <a:r>
              <a:rPr lang="zh-CN" altLang="en-US" sz="2000" dirty="0">
                <a:solidFill>
                  <a:srgbClr val="990099"/>
                </a:solidFill>
                <a:latin typeface="Consolas" panose="020B0609020204030204" pitchFamily="49" charset="0"/>
              </a:rPr>
              <a:t>) )</a:t>
            </a:r>
            <a:r>
              <a:rPr lang="zh-CN" altLang="en-US" sz="2000" dirty="0">
                <a:solidFill>
                  <a:schemeClr val="accent2"/>
                </a:solidFill>
                <a:latin typeface="Consolas" panose="020B0609020204030204" pitchFamily="49" charset="0"/>
              </a:rPr>
              <a:t>==</a:t>
            </a:r>
            <a:r>
              <a:rPr lang="en-US" altLang="x-none" sz="2000" dirty="0">
                <a:solidFill>
                  <a:schemeClr val="accent2"/>
                </a:solidFill>
                <a:latin typeface="Consolas" panose="020B0609020204030204" pitchFamily="49" charset="0"/>
              </a:rPr>
              <a:t>NULL)</a:t>
            </a:r>
          </a:p>
          <a:p>
            <a:pPr eaLnBrk="1" hangingPunct="1">
              <a:lnSpc>
                <a:spcPct val="80000"/>
              </a:lnSpc>
              <a:buNone/>
            </a:pPr>
            <a:r>
              <a:rPr lang="en-US" altLang="x-none" sz="2000" dirty="0">
                <a:solidFill>
                  <a:schemeClr val="accent2"/>
                </a:solidFill>
                <a:latin typeface="Consolas" panose="020B0609020204030204" pitchFamily="49" charset="0"/>
              </a:rPr>
              <a:t>    {     </a:t>
            </a:r>
          </a:p>
          <a:p>
            <a:pPr eaLnBrk="1" hangingPunct="1">
              <a:lnSpc>
                <a:spcPct val="80000"/>
              </a:lnSpc>
              <a:buNone/>
            </a:pPr>
            <a:r>
              <a:rPr lang="en-US" altLang="x-none" sz="2000" dirty="0">
                <a:solidFill>
                  <a:schemeClr val="accent2"/>
                </a:solidFill>
                <a:latin typeface="Consolas" panose="020B0609020204030204" pitchFamily="49" charset="0"/>
              </a:rPr>
              <a:t>		</a:t>
            </a:r>
            <a:r>
              <a:rPr lang="en-US" altLang="x-none" sz="2000" dirty="0" err="1">
                <a:solidFill>
                  <a:schemeClr val="accent2"/>
                </a:solidFill>
                <a:latin typeface="Consolas" panose="020B0609020204030204" pitchFamily="49" charset="0"/>
              </a:rPr>
              <a:t>printf</a:t>
            </a:r>
            <a:r>
              <a:rPr lang="en-US" altLang="x-none" sz="2000" dirty="0">
                <a:solidFill>
                  <a:schemeClr val="accent2"/>
                </a:solidFill>
                <a:latin typeface="Consolas" panose="020B0609020204030204" pitchFamily="49" charset="0"/>
              </a:rPr>
              <a:t>(</a:t>
            </a:r>
            <a:r>
              <a:rPr lang="en-US" altLang="x-none" sz="2000" dirty="0">
                <a:solidFill>
                  <a:schemeClr val="accent2"/>
                </a:solidFill>
                <a:latin typeface="Consolas" panose="020B0609020204030204" pitchFamily="49" charset="0"/>
                <a:sym typeface="+mn-ea"/>
              </a:rPr>
              <a:t>"</a:t>
            </a:r>
            <a:r>
              <a:rPr lang="en-US" altLang="x-none" sz="2000" dirty="0">
                <a:solidFill>
                  <a:schemeClr val="accent2"/>
                </a:solidFill>
                <a:latin typeface="Consolas" panose="020B0609020204030204" pitchFamily="49" charset="0"/>
              </a:rPr>
              <a:t>binary File could not be </a:t>
            </a:r>
            <a:r>
              <a:rPr lang="en-US" altLang="zh-CN" sz="2000" dirty="0">
                <a:solidFill>
                  <a:schemeClr val="accent2"/>
                </a:solidFill>
                <a:latin typeface="Consolas" panose="020B0609020204030204" pitchFamily="49" charset="0"/>
              </a:rPr>
              <a:t>created</a:t>
            </a:r>
            <a:r>
              <a:rPr lang="en-US" altLang="x-none" sz="2000" dirty="0">
                <a:solidFill>
                  <a:schemeClr val="accent2"/>
                </a:solidFill>
                <a:latin typeface="Consolas" panose="020B0609020204030204" pitchFamily="49" charset="0"/>
              </a:rPr>
              <a:t>\n"); </a:t>
            </a:r>
          </a:p>
          <a:p>
            <a:pPr algn="just" eaLnBrk="1" hangingPunct="1">
              <a:lnSpc>
                <a:spcPct val="80000"/>
              </a:lnSpc>
              <a:buNone/>
            </a:pPr>
            <a:r>
              <a:rPr lang="en-US" altLang="x-none" sz="2000" dirty="0">
                <a:solidFill>
                  <a:schemeClr val="accent2"/>
                </a:solidFill>
                <a:latin typeface="Consolas" panose="020B0609020204030204" pitchFamily="49" charset="0"/>
              </a:rPr>
              <a:t>		exit(2);</a:t>
            </a:r>
          </a:p>
          <a:p>
            <a:pPr algn="just" eaLnBrk="1" hangingPunct="1">
              <a:lnSpc>
                <a:spcPct val="80000"/>
              </a:lnSpc>
              <a:buNone/>
            </a:pPr>
            <a:r>
              <a:rPr lang="en-US" altLang="x-none" sz="2000" dirty="0">
                <a:solidFill>
                  <a:schemeClr val="accent2"/>
                </a:solidFill>
                <a:latin typeface="Consolas" panose="020B0609020204030204" pitchFamily="49" charset="0"/>
              </a:rPr>
              <a:t>    }</a:t>
            </a:r>
          </a:p>
          <a:p>
            <a:pPr algn="just" eaLnBrk="1" hangingPunct="1">
              <a:lnSpc>
                <a:spcPct val="80000"/>
              </a:lnSpc>
              <a:buNone/>
            </a:pPr>
            <a:r>
              <a:rPr lang="en-US" altLang="x-none" sz="2000" dirty="0">
                <a:solidFill>
                  <a:schemeClr val="accent2"/>
                </a:solidFill>
                <a:latin typeface="Consolas" panose="020B0609020204030204" pitchFamily="49" charset="0"/>
              </a:rPr>
              <a:t>    </a:t>
            </a:r>
            <a:r>
              <a:rPr lang="en-US" altLang="x-none" sz="2000" dirty="0" err="1">
                <a:latin typeface="Consolas" panose="020B0609020204030204" pitchFamily="49" charset="0"/>
              </a:rPr>
              <a:t>fclose</a:t>
            </a:r>
            <a:r>
              <a:rPr lang="en-US" altLang="x-none" sz="2000" dirty="0">
                <a:latin typeface="Consolas" panose="020B0609020204030204" pitchFamily="49" charset="0"/>
              </a:rPr>
              <a:t>(</a:t>
            </a:r>
            <a:r>
              <a:rPr lang="en-US" altLang="x-none" sz="2000" dirty="0" err="1">
                <a:latin typeface="Consolas" panose="020B0609020204030204" pitchFamily="49" charset="0"/>
              </a:rPr>
              <a:t>fPtr1</a:t>
            </a:r>
            <a:r>
              <a:rPr lang="en-US" altLang="x-none" sz="2000" dirty="0">
                <a:latin typeface="Consolas" panose="020B0609020204030204" pitchFamily="49" charset="0"/>
              </a:rPr>
              <a:t>);</a:t>
            </a:r>
          </a:p>
          <a:p>
            <a:pPr algn="just" eaLnBrk="1" hangingPunct="1">
              <a:lnSpc>
                <a:spcPct val="80000"/>
              </a:lnSpc>
              <a:buNone/>
            </a:pPr>
            <a:r>
              <a:rPr lang="en-US" altLang="x-none" sz="2000" dirty="0">
                <a:solidFill>
                  <a:schemeClr val="accent2"/>
                </a:solidFill>
                <a:latin typeface="Consolas" panose="020B0609020204030204" pitchFamily="49" charset="0"/>
              </a:rPr>
              <a:t>	 </a:t>
            </a:r>
            <a:r>
              <a:rPr lang="en-US" altLang="x-none" sz="2000" dirty="0" err="1">
                <a:latin typeface="Consolas" panose="020B0609020204030204" pitchFamily="49" charset="0"/>
              </a:rPr>
              <a:t>fclose</a:t>
            </a:r>
            <a:r>
              <a:rPr lang="en-US" altLang="x-none" sz="2000" dirty="0">
                <a:latin typeface="Consolas" panose="020B0609020204030204" pitchFamily="49" charset="0"/>
              </a:rPr>
              <a:t>(</a:t>
            </a:r>
            <a:r>
              <a:rPr lang="en-US" altLang="x-none" sz="2000" dirty="0" err="1">
                <a:latin typeface="Consolas" panose="020B0609020204030204" pitchFamily="49" charset="0"/>
              </a:rPr>
              <a:t>fPtr2</a:t>
            </a:r>
            <a:r>
              <a:rPr lang="en-US" altLang="x-none" sz="2000" dirty="0">
                <a:latin typeface="Consolas" panose="020B0609020204030204" pitchFamily="49" charset="0"/>
              </a:rPr>
              <a:t>);</a:t>
            </a:r>
            <a:endParaRPr lang="en-US" altLang="x-none" sz="2000" dirty="0">
              <a:solidFill>
                <a:schemeClr val="accent2"/>
              </a:solidFill>
              <a:latin typeface="Consolas" panose="020B0609020204030204" pitchFamily="49" charset="0"/>
            </a:endParaRPr>
          </a:p>
          <a:p>
            <a:pPr algn="just" eaLnBrk="1" hangingPunct="1">
              <a:lnSpc>
                <a:spcPct val="80000"/>
              </a:lnSpc>
              <a:buNone/>
            </a:pPr>
            <a:r>
              <a:rPr lang="en-US" altLang="x-none" sz="2000" dirty="0">
                <a:solidFill>
                  <a:schemeClr val="accent2"/>
                </a:solidFill>
                <a:latin typeface="Consolas" panose="020B0609020204030204" pitchFamily="49" charset="0"/>
              </a:rPr>
              <a:t>}</a:t>
            </a:r>
          </a:p>
          <a:p>
            <a:pPr algn="just" eaLnBrk="1" hangingPunct="1">
              <a:lnSpc>
                <a:spcPct val="80000"/>
              </a:lnSpc>
              <a:buNone/>
            </a:pPr>
            <a:r>
              <a:rPr lang="en-US" altLang="x-none" sz="2400" b="1" dirty="0">
                <a:solidFill>
                  <a:schemeClr val="accent2"/>
                </a:solidFill>
              </a:rPr>
              <a:t>	</a:t>
            </a:r>
            <a:r>
              <a:rPr lang="zh-CN" altLang="en-US" sz="2400" b="1" dirty="0">
                <a:solidFill>
                  <a:schemeClr val="accent2"/>
                </a:solidFill>
              </a:rPr>
              <a:t>注：</a:t>
            </a:r>
            <a:r>
              <a:rPr lang="en-US" altLang="zh-CN" sz="2400" b="1" dirty="0">
                <a:solidFill>
                  <a:schemeClr val="accent2"/>
                </a:solidFill>
              </a:rPr>
              <a:t>exit()</a:t>
            </a:r>
            <a:r>
              <a:rPr lang="zh-CN" altLang="en-US" sz="2400" b="1" dirty="0">
                <a:solidFill>
                  <a:schemeClr val="accent2"/>
                </a:solidFill>
              </a:rPr>
              <a:t>程序退出函数，包含在</a:t>
            </a:r>
            <a:r>
              <a:rPr lang="en-US" altLang="zh-CN" sz="2400" b="1" dirty="0">
                <a:solidFill>
                  <a:schemeClr val="accent2"/>
                </a:solidFill>
              </a:rPr>
              <a:t>&lt;stdlib.h&gt;</a:t>
            </a:r>
            <a:r>
              <a:rPr lang="zh-CN" altLang="en-US" sz="2400" b="1" dirty="0">
                <a:solidFill>
                  <a:schemeClr val="accent2"/>
                </a:solidFill>
              </a:rPr>
              <a:t>中。</a:t>
            </a:r>
          </a:p>
          <a:p>
            <a:pPr eaLnBrk="1" hangingPunct="1">
              <a:lnSpc>
                <a:spcPct val="80000"/>
              </a:lnSpc>
              <a:buNone/>
            </a:pPr>
            <a:endParaRPr lang="zh-CN" altLang="en-US" sz="2400" b="1" dirty="0"/>
          </a:p>
        </p:txBody>
      </p:sp>
    </p:spTree>
    <p:extLst>
      <p:ext uri="{BB962C8B-B14F-4D97-AF65-F5344CB8AC3E}">
        <p14:creationId xmlns:p14="http://schemas.microsoft.com/office/powerpoint/2010/main" val="40118619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灯片编号占位符 4"/>
          <p:cNvSpPr txBox="1">
            <a:spLocks noGrp="1"/>
          </p:cNvSpPr>
          <p:nvPr/>
        </p:nvSpPr>
        <p:spPr>
          <a:xfrm>
            <a:off x="6934200" y="6324600"/>
            <a:ext cx="1905000" cy="457200"/>
          </a:xfrm>
          <a:prstGeom prst="rect">
            <a:avLst/>
          </a:prstGeom>
          <a:noFill/>
          <a:ln w="9525">
            <a:noFill/>
          </a:ln>
        </p:spPr>
        <p:txBody>
          <a:bodyPr anchor="t"/>
          <a:lstStyle/>
          <a:p>
            <a:pPr algn="r">
              <a:spcBef>
                <a:spcPct val="50000"/>
              </a:spcBef>
            </a:pPr>
            <a:fld id="{9A0DB2DC-4C9A-4742-B13C-FB6460FD3503}" type="slidenum">
              <a:rPr lang="zh-CN" altLang="en-US" sz="1400" b="1" dirty="0">
                <a:latin typeface="Times New Roman" panose="02020603050405020304" pitchFamily="2" charset="0"/>
              </a:rPr>
              <a:t>14</a:t>
            </a:fld>
            <a:endParaRPr lang="zh-CN" altLang="en-US" sz="1400" b="1" dirty="0">
              <a:latin typeface="Times New Roman" panose="02020603050405020304" pitchFamily="2" charset="0"/>
            </a:endParaRPr>
          </a:p>
        </p:txBody>
      </p:sp>
      <p:sp>
        <p:nvSpPr>
          <p:cNvPr id="46112" name="Rectangle 45"/>
          <p:cNvSpPr>
            <a:spLocks noGrp="1"/>
          </p:cNvSpPr>
          <p:nvPr>
            <p:ph type="title"/>
          </p:nvPr>
        </p:nvSpPr>
        <p:spPr/>
        <p:txBody>
          <a:bodyPr wrap="square" anchor="ctr"/>
          <a:lstStyle/>
          <a:p>
            <a:pPr eaLnBrk="1" hangingPunct="1"/>
            <a:r>
              <a:rPr lang="en-US" altLang="x-none" b="1" dirty="0"/>
              <a:t>13.3 </a:t>
            </a:r>
            <a:r>
              <a:rPr lang="zh-CN" altLang="en-US" b="1" dirty="0"/>
              <a:t>文件的打开与关闭</a:t>
            </a:r>
          </a:p>
        </p:txBody>
      </p:sp>
      <p:sp>
        <p:nvSpPr>
          <p:cNvPr id="46082" name="Rectangle 4"/>
          <p:cNvSpPr>
            <a:spLocks noGrp="1"/>
          </p:cNvSpPr>
          <p:nvPr>
            <p:ph idx="1"/>
          </p:nvPr>
        </p:nvSpPr>
        <p:spPr>
          <a:xfrm>
            <a:off x="323528" y="1142331"/>
            <a:ext cx="7772400" cy="4611687"/>
          </a:xfrm>
        </p:spPr>
        <p:txBody>
          <a:bodyPr wrap="square" lIns="92075" tIns="46038" rIns="92075" bIns="46038" anchor="t"/>
          <a:lstStyle/>
          <a:p>
            <a:pPr eaLnBrk="1" hangingPunct="1">
              <a:buNone/>
            </a:pPr>
            <a:r>
              <a:rPr lang="zh-CN" altLang="en-US" sz="2400" b="1" dirty="0"/>
              <a:t>打开文件的开启方式</a:t>
            </a:r>
            <a:endParaRPr lang="en-US" altLang="x-none" sz="2400" b="1" dirty="0"/>
          </a:p>
          <a:p>
            <a:pPr eaLnBrk="1" hangingPunct="1">
              <a:buNone/>
            </a:pPr>
            <a:endParaRPr lang="zh-CN" altLang="en-US" sz="2400" b="1" dirty="0"/>
          </a:p>
        </p:txBody>
      </p:sp>
      <p:graphicFrame>
        <p:nvGraphicFramePr>
          <p:cNvPr id="45060" name="表格 45059"/>
          <p:cNvGraphicFramePr/>
          <p:nvPr>
            <p:extLst>
              <p:ext uri="{D42A27DB-BD31-4B8C-83A1-F6EECF244321}">
                <p14:modId xmlns:p14="http://schemas.microsoft.com/office/powerpoint/2010/main" val="863135348"/>
              </p:ext>
            </p:extLst>
          </p:nvPr>
        </p:nvGraphicFramePr>
        <p:xfrm>
          <a:off x="539552" y="1589390"/>
          <a:ext cx="8460432" cy="4998776"/>
        </p:xfrm>
        <a:graphic>
          <a:graphicData uri="http://schemas.openxmlformats.org/drawingml/2006/table">
            <a:tbl>
              <a:tblPr/>
              <a:tblGrid>
                <a:gridCol w="1644665">
                  <a:extLst>
                    <a:ext uri="{9D8B030D-6E8A-4147-A177-3AD203B41FA5}">
                      <a16:colId xmlns:a16="http://schemas.microsoft.com/office/drawing/2014/main" val="20000"/>
                    </a:ext>
                  </a:extLst>
                </a:gridCol>
                <a:gridCol w="6815767">
                  <a:extLst>
                    <a:ext uri="{9D8B030D-6E8A-4147-A177-3AD203B41FA5}">
                      <a16:colId xmlns:a16="http://schemas.microsoft.com/office/drawing/2014/main" val="20001"/>
                    </a:ext>
                  </a:extLst>
                </a:gridCol>
              </a:tblGrid>
              <a:tr h="404422">
                <a:tc>
                  <a:txBody>
                    <a:bodyPr/>
                    <a:lstStyle>
                      <a:lvl1pPr marL="342900" lvl="0" indent="-342900" algn="l" defTabSz="914400" eaLnBrk="0" fontAlgn="base" latinLnBrk="0" hangingPunct="0">
                        <a:spcBef>
                          <a:spcPct val="20000"/>
                        </a:spcBef>
                        <a:spcAft>
                          <a:spcPct val="0"/>
                        </a:spcAft>
                        <a:buChar char="•"/>
                        <a:defRPr sz="24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algn="ctr" eaLnBrk="1" hangingPunct="1">
                        <a:spcBef>
                          <a:spcPct val="20000"/>
                        </a:spcBef>
                        <a:buNone/>
                      </a:pPr>
                      <a:r>
                        <a:rPr lang="zh-CN" altLang="en-US" sz="2200" b="1"/>
                        <a:t>模式</a:t>
                      </a:r>
                    </a:p>
                  </a:txBody>
                  <a:tcPr marT="45724" marB="45724">
                    <a:lnL>
                      <a:noFill/>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4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algn="ctr" eaLnBrk="1" hangingPunct="1">
                        <a:spcBef>
                          <a:spcPct val="20000"/>
                        </a:spcBef>
                        <a:buNone/>
                      </a:pPr>
                      <a:r>
                        <a:rPr lang="zh-CN" altLang="en-US" sz="2200" b="1"/>
                        <a:t>描述 </a:t>
                      </a:r>
                    </a:p>
                  </a:txBody>
                  <a:tcPr marT="45724" marB="45724">
                    <a:lnL w="12700" cap="flat" cmpd="sng">
                      <a:solidFill>
                        <a:schemeClr val="tx1"/>
                      </a:solidFill>
                      <a:prstDash val="solid"/>
                      <a:headEnd type="none" w="med" len="med"/>
                      <a:tailEnd type="none" w="med" len="med"/>
                    </a:lnL>
                    <a:lnR>
                      <a:noFill/>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21651">
                <a:tc>
                  <a:txBody>
                    <a:bodyPr/>
                    <a:lstStyle>
                      <a:lvl1pPr marL="342900" lvl="0" indent="-342900" algn="l" defTabSz="914400" eaLnBrk="0" fontAlgn="base" latinLnBrk="0" hangingPunct="0">
                        <a:spcBef>
                          <a:spcPct val="20000"/>
                        </a:spcBef>
                        <a:spcAft>
                          <a:spcPct val="0"/>
                        </a:spcAft>
                        <a:buChar char="•"/>
                        <a:defRPr sz="24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algn="ctr" eaLnBrk="1" hangingPunct="1">
                        <a:spcBef>
                          <a:spcPct val="20000"/>
                        </a:spcBef>
                        <a:buNone/>
                      </a:pPr>
                      <a:r>
                        <a:rPr lang="en-US" altLang="x-none" sz="2200" b="1" dirty="0"/>
                        <a:t>r</a:t>
                      </a:r>
                    </a:p>
                  </a:txBody>
                  <a:tcPr marT="45724" marB="45724">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4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eaLnBrk="1" hangingPunct="1">
                        <a:spcBef>
                          <a:spcPct val="20000"/>
                        </a:spcBef>
                        <a:buNone/>
                      </a:pPr>
                      <a:r>
                        <a:rPr lang="zh-CN" altLang="en-US" sz="2200" b="1" dirty="0"/>
                        <a:t>开启文件只供读取只用，且文件必须要存在</a:t>
                      </a:r>
                      <a:r>
                        <a:rPr lang="en-US" altLang="zh-CN" sz="2200" b="1" dirty="0"/>
                        <a:t>;</a:t>
                      </a:r>
                      <a:r>
                        <a:rPr lang="zh-CN" altLang="en-US" sz="2200" b="1" dirty="0"/>
                        <a:t>当文件不存在时</a:t>
                      </a:r>
                      <a:r>
                        <a:rPr lang="en-US" altLang="zh-CN" sz="2200" b="1" dirty="0"/>
                        <a:t>,fopen</a:t>
                      </a:r>
                      <a:r>
                        <a:rPr lang="zh-CN" altLang="en-US" sz="2200" b="1" dirty="0"/>
                        <a:t>返回</a:t>
                      </a:r>
                      <a:r>
                        <a:rPr lang="en-US" altLang="zh-CN" sz="2200" b="1" dirty="0"/>
                        <a:t>NULL</a:t>
                      </a:r>
                      <a:r>
                        <a:rPr lang="zh-CN" altLang="en-US" sz="2200" b="1" dirty="0"/>
                        <a:t>。</a:t>
                      </a:r>
                    </a:p>
                  </a:txBody>
                  <a:tcPr marT="45724" marB="45724">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1651">
                <a:tc>
                  <a:txBody>
                    <a:bodyPr/>
                    <a:lstStyle>
                      <a:lvl1pPr marL="342900" lvl="0" indent="-342900" algn="l" defTabSz="914400" eaLnBrk="0" fontAlgn="base" latinLnBrk="0" hangingPunct="0">
                        <a:spcBef>
                          <a:spcPct val="20000"/>
                        </a:spcBef>
                        <a:spcAft>
                          <a:spcPct val="0"/>
                        </a:spcAft>
                        <a:buChar char="•"/>
                        <a:defRPr sz="24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algn="ctr" eaLnBrk="1" hangingPunct="1">
                        <a:spcBef>
                          <a:spcPct val="20000"/>
                        </a:spcBef>
                        <a:buNone/>
                      </a:pPr>
                      <a:r>
                        <a:rPr lang="en-US" altLang="x-none" sz="2200" b="1" dirty="0"/>
                        <a:t>w</a:t>
                      </a:r>
                    </a:p>
                  </a:txBody>
                  <a:tcPr marT="45724" marB="45724">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4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eaLnBrk="1" hangingPunct="1">
                        <a:spcBef>
                          <a:spcPct val="20000"/>
                        </a:spcBef>
                        <a:buNone/>
                      </a:pPr>
                      <a:r>
                        <a:rPr lang="zh-CN" altLang="en-US" sz="2200" b="1" dirty="0">
                          <a:sym typeface="+mn-ea"/>
                        </a:rPr>
                        <a:t>开启文件只供写入只用，若该文件已存在，其内容会被破坏。</a:t>
                      </a:r>
                      <a:endParaRPr lang="zh-CN" altLang="en-US" sz="2200" b="1" dirty="0"/>
                    </a:p>
                  </a:txBody>
                  <a:tcPr marT="45724" marB="45724">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21651">
                <a:tc>
                  <a:txBody>
                    <a:bodyPr/>
                    <a:lstStyle>
                      <a:lvl1pPr marL="342900" lvl="0" indent="-342900" algn="l" defTabSz="914400" eaLnBrk="0" fontAlgn="base" latinLnBrk="0" hangingPunct="0">
                        <a:spcBef>
                          <a:spcPct val="20000"/>
                        </a:spcBef>
                        <a:spcAft>
                          <a:spcPct val="0"/>
                        </a:spcAft>
                        <a:buChar char="•"/>
                        <a:defRPr sz="24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algn="ctr" eaLnBrk="1" hangingPunct="1">
                        <a:spcBef>
                          <a:spcPct val="20000"/>
                        </a:spcBef>
                        <a:buNone/>
                      </a:pPr>
                      <a:r>
                        <a:rPr lang="en-US" altLang="x-none" sz="2200" b="1" dirty="0"/>
                        <a:t>a</a:t>
                      </a:r>
                    </a:p>
                  </a:txBody>
                  <a:tcPr marT="45724" marB="45724">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4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eaLnBrk="1" hangingPunct="1">
                        <a:spcBef>
                          <a:spcPct val="20000"/>
                        </a:spcBef>
                        <a:buNone/>
                      </a:pPr>
                      <a:r>
                        <a:rPr lang="zh-CN" altLang="en-US" sz="2200" b="1" dirty="0">
                          <a:sym typeface="+mn-ea"/>
                        </a:rPr>
                        <a:t>开启可以在文件尾添加数据的文件，若文件不存在，则会创建一个新文件。</a:t>
                      </a:r>
                      <a:endParaRPr lang="zh-CN" altLang="en-US" sz="2200" b="1" dirty="0"/>
                    </a:p>
                  </a:txBody>
                  <a:tcPr marT="45724" marB="45724">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21651">
                <a:tc>
                  <a:txBody>
                    <a:bodyPr/>
                    <a:lstStyle>
                      <a:lvl1pPr marL="342900" lvl="0" indent="-342900" algn="l" defTabSz="914400" eaLnBrk="0" fontAlgn="base" latinLnBrk="0" hangingPunct="0">
                        <a:spcBef>
                          <a:spcPct val="20000"/>
                        </a:spcBef>
                        <a:spcAft>
                          <a:spcPct val="0"/>
                        </a:spcAft>
                        <a:buChar char="•"/>
                        <a:defRPr sz="24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algn="ctr" eaLnBrk="1" hangingPunct="1">
                        <a:spcBef>
                          <a:spcPct val="20000"/>
                        </a:spcBef>
                        <a:buNone/>
                      </a:pPr>
                      <a:r>
                        <a:rPr lang="en-US" altLang="x-none" sz="2200" b="1" dirty="0"/>
                        <a:t>r+</a:t>
                      </a:r>
                    </a:p>
                  </a:txBody>
                  <a:tcPr marT="45724" marB="45724">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4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eaLnBrk="1" hangingPunct="1">
                        <a:spcBef>
                          <a:spcPct val="20000"/>
                        </a:spcBef>
                        <a:buNone/>
                      </a:pPr>
                      <a:r>
                        <a:rPr lang="zh-CN" altLang="en-US" sz="2200" b="1" dirty="0">
                          <a:sym typeface="+mn-ea"/>
                        </a:rPr>
                        <a:t>开启一个可以读</a:t>
                      </a:r>
                      <a:r>
                        <a:rPr lang="en-US" altLang="zh-CN" sz="2200" b="1" dirty="0">
                          <a:sym typeface="+mn-ea"/>
                        </a:rPr>
                        <a:t>/</a:t>
                      </a:r>
                      <a:r>
                        <a:rPr lang="zh-CN" altLang="en-US" sz="2200" b="1" dirty="0">
                          <a:sym typeface="+mn-ea"/>
                        </a:rPr>
                        <a:t>写数据的文件，若该文件不存在时会返回</a:t>
                      </a:r>
                      <a:r>
                        <a:rPr lang="en-US" altLang="zh-CN" sz="2200" b="1" dirty="0">
                          <a:sym typeface="+mn-ea"/>
                        </a:rPr>
                        <a:t>NULL</a:t>
                      </a:r>
                      <a:r>
                        <a:rPr lang="zh-CN" altLang="en-US" sz="2200" b="1" dirty="0">
                          <a:sym typeface="+mn-ea"/>
                        </a:rPr>
                        <a:t>。</a:t>
                      </a:r>
                    </a:p>
                  </a:txBody>
                  <a:tcPr marT="45724" marB="45724">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30664">
                <a:tc>
                  <a:txBody>
                    <a:bodyPr/>
                    <a:lstStyle>
                      <a:lvl1pPr marL="342900" lvl="0" indent="-342900" algn="l" defTabSz="914400" eaLnBrk="0" fontAlgn="base" latinLnBrk="0" hangingPunct="0">
                        <a:spcBef>
                          <a:spcPct val="20000"/>
                        </a:spcBef>
                        <a:spcAft>
                          <a:spcPct val="0"/>
                        </a:spcAft>
                        <a:buChar char="•"/>
                        <a:defRPr sz="24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algn="ctr" eaLnBrk="1" hangingPunct="1">
                        <a:spcBef>
                          <a:spcPct val="20000"/>
                        </a:spcBef>
                        <a:buNone/>
                      </a:pPr>
                      <a:r>
                        <a:rPr lang="en-US" altLang="x-none" sz="2200" b="1" dirty="0"/>
                        <a:t>w+</a:t>
                      </a:r>
                    </a:p>
                  </a:txBody>
                  <a:tcPr marT="45724" marB="45724">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4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eaLnBrk="1" hangingPunct="1">
                        <a:spcBef>
                          <a:spcPct val="20000"/>
                        </a:spcBef>
                        <a:buNone/>
                      </a:pPr>
                      <a:r>
                        <a:rPr lang="zh-CN" altLang="en-US" sz="2200" b="1" dirty="0">
                          <a:sym typeface="+mn-ea"/>
                        </a:rPr>
                        <a:t>开启一个可以读</a:t>
                      </a:r>
                      <a:r>
                        <a:rPr lang="en-US" altLang="zh-CN" sz="2200" b="1" dirty="0">
                          <a:sym typeface="+mn-ea"/>
                        </a:rPr>
                        <a:t>/</a:t>
                      </a:r>
                      <a:r>
                        <a:rPr lang="zh-CN" altLang="en-US" sz="2200" b="1" dirty="0">
                          <a:sym typeface="+mn-ea"/>
                        </a:rPr>
                        <a:t>写数据的文件，若该文件已存在时其内容会被破坏。</a:t>
                      </a:r>
                      <a:endParaRPr lang="zh-CN" altLang="en-US" sz="2200" b="1" dirty="0"/>
                    </a:p>
                  </a:txBody>
                  <a:tcPr marT="45724" marB="45724">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21651">
                <a:tc>
                  <a:txBody>
                    <a:bodyPr/>
                    <a:lstStyle>
                      <a:lvl1pPr marL="342900" lvl="0" indent="-342900" algn="l" defTabSz="914400" eaLnBrk="0" fontAlgn="base" latinLnBrk="0" hangingPunct="0">
                        <a:spcBef>
                          <a:spcPct val="20000"/>
                        </a:spcBef>
                        <a:spcAft>
                          <a:spcPct val="0"/>
                        </a:spcAft>
                        <a:buChar char="•"/>
                        <a:defRPr sz="24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algn="ctr" eaLnBrk="1" hangingPunct="1">
                        <a:spcBef>
                          <a:spcPct val="20000"/>
                        </a:spcBef>
                        <a:buNone/>
                      </a:pPr>
                      <a:r>
                        <a:rPr lang="en-US" altLang="x-none" sz="2200" b="1" dirty="0"/>
                        <a:t>a+</a:t>
                      </a:r>
                    </a:p>
                  </a:txBody>
                  <a:tcPr marT="45724" marB="45724">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4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eaLnBrk="1" hangingPunct="1">
                        <a:spcBef>
                          <a:spcPct val="20000"/>
                        </a:spcBef>
                        <a:buNone/>
                      </a:pPr>
                      <a:r>
                        <a:rPr lang="zh-CN" altLang="en-US" sz="2200" b="1" dirty="0">
                          <a:sym typeface="+mn-ea"/>
                        </a:rPr>
                        <a:t>开启一个可以读取和文件尾添加数据的文件，若该文件不存在时会创建一个新文件</a:t>
                      </a:r>
                      <a:r>
                        <a:rPr lang="zh-CN" altLang="en-US" sz="2200" b="1" dirty="0"/>
                        <a:t>。</a:t>
                      </a:r>
                      <a:endParaRPr lang="en-US" altLang="x-none" sz="2200" b="1" dirty="0"/>
                    </a:p>
                  </a:txBody>
                  <a:tcPr marT="45724" marB="45724">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灯片编号占位符 4"/>
          <p:cNvSpPr txBox="1">
            <a:spLocks noGrp="1"/>
          </p:cNvSpPr>
          <p:nvPr/>
        </p:nvSpPr>
        <p:spPr>
          <a:xfrm>
            <a:off x="6934200" y="6324600"/>
            <a:ext cx="1905000" cy="457200"/>
          </a:xfrm>
          <a:prstGeom prst="rect">
            <a:avLst/>
          </a:prstGeom>
          <a:noFill/>
          <a:ln w="9525">
            <a:noFill/>
          </a:ln>
        </p:spPr>
        <p:txBody>
          <a:bodyPr anchor="t"/>
          <a:lstStyle/>
          <a:p>
            <a:pPr algn="r">
              <a:spcBef>
                <a:spcPct val="50000"/>
              </a:spcBef>
            </a:pPr>
            <a:fld id="{9A0DB2DC-4C9A-4742-B13C-FB6460FD3503}" type="slidenum">
              <a:rPr lang="zh-CN" altLang="en-US" sz="1400" b="1" dirty="0">
                <a:latin typeface="Times New Roman" panose="02020603050405020304" pitchFamily="2" charset="0"/>
              </a:rPr>
              <a:t>15</a:t>
            </a:fld>
            <a:endParaRPr lang="zh-CN" altLang="en-US" sz="1400" b="1" dirty="0">
              <a:latin typeface="Times New Roman" panose="02020603050405020304" pitchFamily="2" charset="0"/>
            </a:endParaRPr>
          </a:p>
        </p:txBody>
      </p:sp>
      <p:sp>
        <p:nvSpPr>
          <p:cNvPr id="46112" name="Rectangle 45"/>
          <p:cNvSpPr>
            <a:spLocks noGrp="1"/>
          </p:cNvSpPr>
          <p:nvPr>
            <p:ph type="title"/>
          </p:nvPr>
        </p:nvSpPr>
        <p:spPr/>
        <p:txBody>
          <a:bodyPr wrap="square" anchor="ctr"/>
          <a:lstStyle/>
          <a:p>
            <a:pPr eaLnBrk="1" hangingPunct="1"/>
            <a:r>
              <a:rPr lang="en-US" altLang="x-none" b="1" dirty="0"/>
              <a:t>13.3 </a:t>
            </a:r>
            <a:r>
              <a:rPr lang="zh-CN" altLang="en-US" b="1" dirty="0"/>
              <a:t>文件的打开与关闭</a:t>
            </a:r>
          </a:p>
        </p:txBody>
      </p:sp>
      <p:sp>
        <p:nvSpPr>
          <p:cNvPr id="46082" name="Rectangle 4"/>
          <p:cNvSpPr>
            <a:spLocks noGrp="1"/>
          </p:cNvSpPr>
          <p:nvPr>
            <p:ph idx="1"/>
          </p:nvPr>
        </p:nvSpPr>
        <p:spPr>
          <a:xfrm>
            <a:off x="467544" y="1248807"/>
            <a:ext cx="7772400" cy="4611687"/>
          </a:xfrm>
        </p:spPr>
        <p:txBody>
          <a:bodyPr wrap="square" lIns="92075" tIns="46038" rIns="92075" bIns="46038" anchor="t"/>
          <a:lstStyle/>
          <a:p>
            <a:pPr eaLnBrk="1" hangingPunct="1">
              <a:buNone/>
            </a:pPr>
            <a:r>
              <a:rPr lang="en-US" altLang="zh-CN" sz="2400" b="1" dirty="0"/>
              <a:t>windows</a:t>
            </a:r>
            <a:r>
              <a:rPr lang="zh-CN" altLang="en-US" sz="2400" b="1" dirty="0"/>
              <a:t>操作系统对文件解读的干扰，</a:t>
            </a:r>
            <a:r>
              <a:rPr lang="en-US" altLang="zh-CN" sz="2400" b="1" dirty="0"/>
              <a:t>t</a:t>
            </a:r>
            <a:r>
              <a:rPr lang="zh-CN" altLang="en-US" sz="2400" b="1" dirty="0"/>
              <a:t>模式。</a:t>
            </a:r>
            <a:endParaRPr lang="en-US" altLang="x-none" sz="2400" b="1" dirty="0"/>
          </a:p>
          <a:p>
            <a:pPr eaLnBrk="1" hangingPunct="1">
              <a:buNone/>
            </a:pPr>
            <a:endParaRPr lang="zh-CN" altLang="en-US" sz="2400" b="1" dirty="0"/>
          </a:p>
        </p:txBody>
      </p:sp>
      <p:graphicFrame>
        <p:nvGraphicFramePr>
          <p:cNvPr id="45060" name="表格 45059"/>
          <p:cNvGraphicFramePr/>
          <p:nvPr>
            <p:extLst>
              <p:ext uri="{D42A27DB-BD31-4B8C-83A1-F6EECF244321}">
                <p14:modId xmlns:p14="http://schemas.microsoft.com/office/powerpoint/2010/main" val="1923463697"/>
              </p:ext>
            </p:extLst>
          </p:nvPr>
        </p:nvGraphicFramePr>
        <p:xfrm>
          <a:off x="125412" y="1698601"/>
          <a:ext cx="8893175" cy="3358920"/>
        </p:xfrm>
        <a:graphic>
          <a:graphicData uri="http://schemas.openxmlformats.org/drawingml/2006/table">
            <a:tbl>
              <a:tblPr/>
              <a:tblGrid>
                <a:gridCol w="1728788">
                  <a:extLst>
                    <a:ext uri="{9D8B030D-6E8A-4147-A177-3AD203B41FA5}">
                      <a16:colId xmlns:a16="http://schemas.microsoft.com/office/drawing/2014/main" val="20000"/>
                    </a:ext>
                  </a:extLst>
                </a:gridCol>
                <a:gridCol w="7164387">
                  <a:extLst>
                    <a:ext uri="{9D8B030D-6E8A-4147-A177-3AD203B41FA5}">
                      <a16:colId xmlns:a16="http://schemas.microsoft.com/office/drawing/2014/main" val="20001"/>
                    </a:ext>
                  </a:extLst>
                </a:gridCol>
              </a:tblGrid>
              <a:tr h="401716">
                <a:tc>
                  <a:txBody>
                    <a:bodyPr/>
                    <a:lstStyle>
                      <a:lvl1pPr marL="342900" lvl="0" indent="-342900" algn="l" defTabSz="914400" eaLnBrk="0" fontAlgn="base" latinLnBrk="0" hangingPunct="0">
                        <a:spcBef>
                          <a:spcPct val="20000"/>
                        </a:spcBef>
                        <a:spcAft>
                          <a:spcPct val="0"/>
                        </a:spcAft>
                        <a:buChar char="•"/>
                        <a:defRPr sz="24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algn="ctr" eaLnBrk="1" hangingPunct="1">
                        <a:spcBef>
                          <a:spcPct val="20000"/>
                        </a:spcBef>
                        <a:buNone/>
                      </a:pPr>
                      <a:r>
                        <a:rPr lang="zh-CN" altLang="en-US" sz="2200" b="1"/>
                        <a:t>模式</a:t>
                      </a:r>
                    </a:p>
                  </a:txBody>
                  <a:tcPr marT="45724" marB="45724">
                    <a:lnL>
                      <a:noFill/>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4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algn="ctr" eaLnBrk="1" hangingPunct="1">
                        <a:spcBef>
                          <a:spcPct val="20000"/>
                        </a:spcBef>
                        <a:buNone/>
                      </a:pPr>
                      <a:r>
                        <a:rPr lang="zh-CN" altLang="en-US" sz="2200" b="1"/>
                        <a:t>描述 </a:t>
                      </a:r>
                    </a:p>
                  </a:txBody>
                  <a:tcPr marT="45724" marB="45724">
                    <a:lnL w="12700" cap="flat" cmpd="sng">
                      <a:solidFill>
                        <a:schemeClr val="tx1"/>
                      </a:solidFill>
                      <a:prstDash val="solid"/>
                      <a:headEnd type="none" w="med" len="med"/>
                      <a:tailEnd type="none" w="med" len="med"/>
                    </a:lnL>
                    <a:lnR>
                      <a:noFill/>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17345">
                <a:tc>
                  <a:txBody>
                    <a:bodyPr/>
                    <a:lstStyle>
                      <a:lvl1pPr marL="342900" lvl="0" indent="-342900" algn="l" defTabSz="914400" eaLnBrk="0" fontAlgn="base" latinLnBrk="0" hangingPunct="0">
                        <a:spcBef>
                          <a:spcPct val="20000"/>
                        </a:spcBef>
                        <a:spcAft>
                          <a:spcPct val="0"/>
                        </a:spcAft>
                        <a:buChar char="•"/>
                        <a:defRPr sz="24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algn="ctr" eaLnBrk="1" hangingPunct="1">
                        <a:spcBef>
                          <a:spcPct val="20000"/>
                        </a:spcBef>
                        <a:buNone/>
                      </a:pPr>
                      <a:r>
                        <a:rPr lang="en-US" altLang="x-none" sz="2200" b="1" dirty="0"/>
                        <a:t>b</a:t>
                      </a:r>
                    </a:p>
                  </a:txBody>
                  <a:tcPr marT="45724" marB="45724">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4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eaLnBrk="1" hangingPunct="1">
                        <a:spcBef>
                          <a:spcPct val="20000"/>
                        </a:spcBef>
                        <a:buNone/>
                      </a:pPr>
                      <a:r>
                        <a:rPr lang="zh-CN" altLang="en-US" sz="2200" b="1" dirty="0"/>
                        <a:t>二进制</a:t>
                      </a:r>
                      <a:r>
                        <a:rPr lang="en-US" altLang="zh-CN" sz="2200" b="1" dirty="0"/>
                        <a:t>(binary)</a:t>
                      </a:r>
                      <a:r>
                        <a:rPr lang="zh-CN" altLang="en-US" sz="2200" b="1" dirty="0"/>
                        <a:t>模式解释文件，被读写的字节不做任何转换，</a:t>
                      </a:r>
                      <a:r>
                        <a:rPr lang="zh-CN" altLang="en-US" sz="2200" b="1" dirty="0">
                          <a:solidFill>
                            <a:srgbClr val="FF0000"/>
                          </a:solidFill>
                        </a:rPr>
                        <a:t>适用所有文件</a:t>
                      </a:r>
                      <a:r>
                        <a:rPr lang="zh-CN" altLang="en-US" sz="2200" b="1" dirty="0"/>
                        <a:t>。</a:t>
                      </a:r>
                      <a:r>
                        <a:rPr lang="en-US" altLang="zh-CN" sz="2200" b="1" dirty="0"/>
                        <a:t>unix</a:t>
                      </a:r>
                      <a:r>
                        <a:rPr lang="zh-CN" altLang="en-US" sz="2200" b="1" dirty="0"/>
                        <a:t>下的唯一解释方式。</a:t>
                      </a:r>
                    </a:p>
                  </a:txBody>
                  <a:tcPr marT="45724" marB="45724">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79859">
                <a:tc>
                  <a:txBody>
                    <a:bodyPr/>
                    <a:lstStyle>
                      <a:lvl1pPr marL="342900" lvl="0" indent="-342900" algn="l" defTabSz="914400" eaLnBrk="0" fontAlgn="base" latinLnBrk="0" hangingPunct="0">
                        <a:spcBef>
                          <a:spcPct val="20000"/>
                        </a:spcBef>
                        <a:spcAft>
                          <a:spcPct val="0"/>
                        </a:spcAft>
                        <a:buChar char="•"/>
                        <a:defRPr sz="24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algn="ctr" eaLnBrk="1" hangingPunct="1">
                        <a:spcBef>
                          <a:spcPct val="20000"/>
                        </a:spcBef>
                        <a:buNone/>
                      </a:pPr>
                      <a:r>
                        <a:rPr lang="en-US" altLang="x-none" sz="2200" b="1" dirty="0"/>
                        <a:t>t</a:t>
                      </a:r>
                    </a:p>
                  </a:txBody>
                  <a:tcPr marT="45724" marB="45724">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4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eaLnBrk="1" hangingPunct="1">
                        <a:spcBef>
                          <a:spcPct val="20000"/>
                        </a:spcBef>
                        <a:buNone/>
                      </a:pPr>
                      <a:r>
                        <a:rPr lang="zh-CN" altLang="en-US" sz="2200" b="1" dirty="0">
                          <a:sym typeface="+mn-ea"/>
                        </a:rPr>
                        <a:t>以文本</a:t>
                      </a:r>
                      <a:r>
                        <a:rPr lang="en-US" altLang="zh-CN" sz="2200" b="1" dirty="0">
                          <a:sym typeface="+mn-ea"/>
                        </a:rPr>
                        <a:t>(text)</a:t>
                      </a:r>
                      <a:r>
                        <a:rPr lang="zh-CN" altLang="en-US" sz="2200" b="1" dirty="0">
                          <a:sym typeface="+mn-ea"/>
                        </a:rPr>
                        <a:t>模式解释文件</a:t>
                      </a:r>
                      <a:r>
                        <a:rPr lang="en-US" altLang="zh-CN" sz="2200" b="1" dirty="0">
                          <a:sym typeface="+mn-ea"/>
                        </a:rPr>
                        <a:t>,</a:t>
                      </a:r>
                      <a:r>
                        <a:rPr lang="zh-CN" altLang="en-US" sz="2200" b="1" dirty="0">
                          <a:sym typeface="+mn-ea"/>
                        </a:rPr>
                        <a:t>程序看到的内容和文件的内容有可能不同，仅适用文本文件。例如，使用文本视图读取文件时，将把行尾的本地环境表示法映射为</a:t>
                      </a:r>
                      <a:r>
                        <a:rPr lang="en-US" altLang="zh-CN" sz="2200" b="1" dirty="0">
                          <a:sym typeface="+mn-ea"/>
                        </a:rPr>
                        <a:t>C</a:t>
                      </a:r>
                      <a:r>
                        <a:rPr lang="zh-CN" altLang="en-US" sz="2200" b="1" dirty="0">
                          <a:sym typeface="+mn-ea"/>
                        </a:rPr>
                        <a:t>视图。与之类似，在输出的时候，也会将</a:t>
                      </a:r>
                      <a:r>
                        <a:rPr lang="en-US" altLang="zh-CN" sz="2200" b="1" dirty="0">
                          <a:sym typeface="+mn-ea"/>
                        </a:rPr>
                        <a:t>C</a:t>
                      </a:r>
                      <a:r>
                        <a:rPr lang="zh-CN" altLang="en-US" sz="2200" b="1" dirty="0">
                          <a:sym typeface="+mn-ea"/>
                        </a:rPr>
                        <a:t>视图中的行尾表示映射为本地环境表示法。</a:t>
                      </a:r>
                    </a:p>
                    <a:p>
                      <a:pPr marL="0" lvl="0" indent="0" eaLnBrk="1" hangingPunct="1">
                        <a:spcBef>
                          <a:spcPct val="20000"/>
                        </a:spcBef>
                        <a:buNone/>
                      </a:pPr>
                      <a:endParaRPr lang="zh-CN" altLang="en-US" sz="2200" b="1" dirty="0"/>
                    </a:p>
                  </a:txBody>
                  <a:tcPr marT="45724" marB="45724">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Rectangle 4"/>
          <p:cNvSpPr>
            <a:spLocks noGrp="1"/>
          </p:cNvSpPr>
          <p:nvPr/>
        </p:nvSpPr>
        <p:spPr>
          <a:xfrm>
            <a:off x="250825" y="5057521"/>
            <a:ext cx="8893175" cy="1074039"/>
          </a:xfrm>
          <a:prstGeom prst="rect">
            <a:avLst/>
          </a:prstGeom>
          <a:noFill/>
          <a:ln w="9525">
            <a:noFill/>
          </a:ln>
        </p:spPr>
        <p:txBody>
          <a:bodyPr wrap="square" lIns="92075" tIns="46038" rIns="92075" bIns="46038" anchor="t"/>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SzPct val="65000"/>
              <a:buFont typeface="Wingdings" panose="05000000000000000000" pitchFamily="2" charset="2"/>
              <a:buChar char="n"/>
              <a:defRPr sz="28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9pPr>
          </a:lstStyle>
          <a:p>
            <a:pPr eaLnBrk="1" hangingPunct="1">
              <a:buNone/>
            </a:pPr>
            <a:r>
              <a:rPr lang="zh-CN" altLang="en-US" sz="2400" b="1" dirty="0">
                <a:solidFill>
                  <a:srgbClr val="FF0000"/>
                </a:solidFill>
              </a:rPr>
              <a:t>在</a:t>
            </a:r>
            <a:r>
              <a:rPr lang="en-US" altLang="zh-CN" sz="2400" b="1" dirty="0">
                <a:solidFill>
                  <a:srgbClr val="FF0000"/>
                </a:solidFill>
              </a:rPr>
              <a:t>windows</a:t>
            </a:r>
            <a:r>
              <a:rPr lang="zh-CN" altLang="en-US" sz="2400" b="1" dirty="0">
                <a:solidFill>
                  <a:srgbClr val="FF0000"/>
                </a:solidFill>
              </a:rPr>
              <a:t>下，使用</a:t>
            </a:r>
            <a:r>
              <a:rPr lang="en-US" altLang="zh-CN" sz="2400" b="1" dirty="0">
                <a:solidFill>
                  <a:srgbClr val="FF0000"/>
                </a:solidFill>
              </a:rPr>
              <a:t>fopen</a:t>
            </a:r>
            <a:r>
              <a:rPr lang="zh-CN" altLang="en-US" sz="2400" b="1" dirty="0">
                <a:solidFill>
                  <a:srgbClr val="FF0000"/>
                </a:solidFill>
              </a:rPr>
              <a:t>函数开启文件，默认是</a:t>
            </a:r>
            <a:r>
              <a:rPr lang="en-US" altLang="zh-CN" sz="2400" b="1" dirty="0">
                <a:solidFill>
                  <a:srgbClr val="FF0000"/>
                </a:solidFill>
              </a:rPr>
              <a:t>text</a:t>
            </a:r>
            <a:r>
              <a:rPr lang="zh-CN" altLang="en-US" sz="2400" b="1" dirty="0">
                <a:solidFill>
                  <a:srgbClr val="FF0000"/>
                </a:solidFill>
              </a:rPr>
              <a:t>解释模式，若要以</a:t>
            </a:r>
            <a:r>
              <a:rPr lang="en-US" altLang="zh-CN" sz="2400" b="1" dirty="0">
                <a:solidFill>
                  <a:srgbClr val="FF0000"/>
                </a:solidFill>
              </a:rPr>
              <a:t>binary</a:t>
            </a:r>
            <a:r>
              <a:rPr lang="zh-CN" altLang="en-US" sz="2400" b="1" dirty="0">
                <a:solidFill>
                  <a:srgbClr val="FF0000"/>
                </a:solidFill>
              </a:rPr>
              <a:t>解释，必须加</a:t>
            </a:r>
            <a:r>
              <a:rPr lang="en-US" altLang="zh-CN" sz="2400" b="1" dirty="0">
                <a:solidFill>
                  <a:srgbClr val="FF0000"/>
                </a:solidFill>
              </a:rPr>
              <a:t>b</a:t>
            </a:r>
            <a:r>
              <a:rPr lang="zh-CN" altLang="en-US" sz="2400" b="1" dirty="0">
                <a:solidFill>
                  <a:srgbClr val="FF0000"/>
                </a:solidFill>
              </a:rPr>
              <a:t>。例：</a:t>
            </a:r>
            <a:r>
              <a:rPr lang="en-US" altLang="zh-CN" sz="2400" b="1" dirty="0">
                <a:solidFill>
                  <a:srgbClr val="FF0000"/>
                </a:solidFill>
              </a:rPr>
              <a:t>rb/wb/ab/r+b/w+b/a+b</a:t>
            </a:r>
            <a:r>
              <a:rPr lang="zh-CN" altLang="en-US" sz="2400" b="1" dirty="0">
                <a:solidFill>
                  <a:srgbClr val="FF0000"/>
                </a:solidFill>
              </a:rPr>
              <a:t>。</a:t>
            </a:r>
          </a:p>
          <a:p>
            <a:pPr eaLnBrk="1" hangingPunct="1">
              <a:buNone/>
            </a:pPr>
            <a:endParaRPr lang="zh-CN" altLang="en-US" sz="2400" b="1" dirty="0">
              <a:solidFill>
                <a:srgbClr val="FF0000"/>
              </a:solidFil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灯片编号占位符 4"/>
          <p:cNvSpPr txBox="1">
            <a:spLocks noGrp="1"/>
          </p:cNvSpPr>
          <p:nvPr/>
        </p:nvSpPr>
        <p:spPr>
          <a:xfrm>
            <a:off x="6934200" y="6324600"/>
            <a:ext cx="1905000" cy="457200"/>
          </a:xfrm>
          <a:prstGeom prst="rect">
            <a:avLst/>
          </a:prstGeom>
          <a:noFill/>
          <a:ln w="9525">
            <a:noFill/>
          </a:ln>
        </p:spPr>
        <p:txBody>
          <a:bodyPr anchor="t"/>
          <a:lstStyle/>
          <a:p>
            <a:pPr algn="r">
              <a:spcBef>
                <a:spcPct val="50000"/>
              </a:spcBef>
            </a:pPr>
            <a:fld id="{9A0DB2DC-4C9A-4742-B13C-FB6460FD3503}" type="slidenum">
              <a:rPr lang="zh-CN" altLang="en-US" sz="1400" b="1" dirty="0">
                <a:latin typeface="Times New Roman" panose="02020603050405020304" pitchFamily="2" charset="0"/>
              </a:rPr>
              <a:t>16</a:t>
            </a:fld>
            <a:endParaRPr lang="zh-CN" altLang="en-US" sz="1400" b="1" dirty="0">
              <a:latin typeface="Times New Roman" panose="02020603050405020304" pitchFamily="2" charset="0"/>
            </a:endParaRPr>
          </a:p>
        </p:txBody>
      </p:sp>
      <p:sp>
        <p:nvSpPr>
          <p:cNvPr id="16386" name="Rectangle 2"/>
          <p:cNvSpPr>
            <a:spLocks noGrp="1"/>
          </p:cNvSpPr>
          <p:nvPr>
            <p:ph type="title"/>
          </p:nvPr>
        </p:nvSpPr>
        <p:spPr/>
        <p:txBody>
          <a:bodyPr wrap="square" anchor="ctr"/>
          <a:lstStyle/>
          <a:p>
            <a:pPr eaLnBrk="1" hangingPunct="1"/>
            <a:r>
              <a:rPr lang="zh-CN" altLang="en-US" b="1" dirty="0">
                <a:latin typeface="宋体" panose="02010600030101010101" pitchFamily="2" charset="-122"/>
              </a:rPr>
              <a:t>文本文件</a:t>
            </a:r>
            <a:endParaRPr lang="en-US" altLang="x-none" b="1" dirty="0">
              <a:latin typeface="宋体" panose="02010600030101010101" pitchFamily="2" charset="-122"/>
            </a:endParaRPr>
          </a:p>
        </p:txBody>
      </p:sp>
      <p:sp>
        <p:nvSpPr>
          <p:cNvPr id="16387" name="Rectangle 3"/>
          <p:cNvSpPr>
            <a:spLocks noGrp="1"/>
          </p:cNvSpPr>
          <p:nvPr>
            <p:ph idx="1"/>
          </p:nvPr>
        </p:nvSpPr>
        <p:spPr/>
        <p:txBody>
          <a:bodyPr wrap="square" anchor="t"/>
          <a:lstStyle/>
          <a:p>
            <a:pPr algn="just" eaLnBrk="1" hangingPunct="1">
              <a:lnSpc>
                <a:spcPct val="90000"/>
              </a:lnSpc>
              <a:buNone/>
            </a:pPr>
            <a:r>
              <a:rPr lang="zh-CN" altLang="en-US" sz="2400" b="1" dirty="0"/>
              <a:t>根据</a:t>
            </a:r>
            <a:r>
              <a:rPr lang="zh-CN" altLang="en-US" sz="2400" b="1" dirty="0">
                <a:solidFill>
                  <a:schemeClr val="accent2"/>
                </a:solidFill>
              </a:rPr>
              <a:t>文件编码方式</a:t>
            </a:r>
            <a:r>
              <a:rPr lang="zh-CN" altLang="en-US" sz="2400" dirty="0"/>
              <a:t>，</a:t>
            </a:r>
            <a:r>
              <a:rPr lang="zh-CN" altLang="en-US" sz="2400" b="1" dirty="0"/>
              <a:t>分为</a:t>
            </a:r>
            <a:r>
              <a:rPr lang="en-US" altLang="x-none" sz="2400" b="1" dirty="0"/>
              <a:t>ASCII</a:t>
            </a:r>
            <a:r>
              <a:rPr lang="zh-CN" altLang="en-US" sz="2400" b="1" dirty="0"/>
              <a:t>码文件和二进制文件</a:t>
            </a:r>
          </a:p>
          <a:p>
            <a:pPr algn="just" eaLnBrk="1" hangingPunct="1">
              <a:lnSpc>
                <a:spcPct val="90000"/>
              </a:lnSpc>
              <a:buNone/>
            </a:pPr>
            <a:r>
              <a:rPr lang="zh-CN" altLang="en-US" sz="2400" b="1" dirty="0"/>
              <a:t> </a:t>
            </a:r>
            <a:r>
              <a:rPr lang="zh-CN" altLang="en-US" sz="2400" b="1" dirty="0">
                <a:solidFill>
                  <a:schemeClr val="accent2"/>
                </a:solidFill>
              </a:rPr>
              <a:t>一</a:t>
            </a:r>
            <a:r>
              <a:rPr lang="en-US" altLang="x-none" sz="2400" b="1" dirty="0">
                <a:solidFill>
                  <a:schemeClr val="accent2"/>
                </a:solidFill>
              </a:rPr>
              <a:t>.ASCII</a:t>
            </a:r>
            <a:r>
              <a:rPr lang="zh-CN" altLang="en-US" sz="2400" b="1" dirty="0">
                <a:solidFill>
                  <a:schemeClr val="accent2"/>
                </a:solidFill>
              </a:rPr>
              <a:t>码文件</a:t>
            </a:r>
          </a:p>
          <a:p>
            <a:pPr eaLnBrk="1" hangingPunct="1">
              <a:lnSpc>
                <a:spcPct val="90000"/>
              </a:lnSpc>
              <a:buNone/>
            </a:pPr>
            <a:r>
              <a:rPr lang="zh-CN" altLang="en-US" sz="2400" b="1" dirty="0"/>
              <a:t>也称文本文件、</a:t>
            </a:r>
            <a:r>
              <a:rPr lang="en-US" altLang="x-none" sz="2400" b="1" dirty="0"/>
              <a:t>TEXT</a:t>
            </a:r>
            <a:r>
              <a:rPr lang="zh-CN" altLang="en-US" sz="2400" b="1" dirty="0"/>
              <a:t>文件</a:t>
            </a:r>
            <a:r>
              <a:rPr lang="zh-CN" altLang="en-US" sz="2400" dirty="0"/>
              <a:t>，</a:t>
            </a:r>
            <a:r>
              <a:rPr lang="zh-CN" altLang="en-US" sz="2400" b="1" dirty="0"/>
              <a:t>如</a:t>
            </a:r>
            <a:r>
              <a:rPr lang="en-US" altLang="x-none" sz="2400" b="1" dirty="0"/>
              <a:t>.txt</a:t>
            </a:r>
            <a:r>
              <a:rPr lang="zh-CN" altLang="en-US" sz="2400" b="1" dirty="0"/>
              <a:t>，</a:t>
            </a:r>
            <a:r>
              <a:rPr lang="en-US" altLang="x-none" sz="2400" b="1" dirty="0"/>
              <a:t>.c</a:t>
            </a:r>
            <a:r>
              <a:rPr lang="zh-CN" altLang="en-US" sz="2400" b="1" dirty="0"/>
              <a:t>，</a:t>
            </a:r>
            <a:r>
              <a:rPr lang="en-US" altLang="x-none" sz="2400" b="1" dirty="0"/>
              <a:t>.h</a:t>
            </a:r>
            <a:r>
              <a:rPr lang="zh-CN" altLang="en-US" sz="2400" b="1" dirty="0"/>
              <a:t>等。</a:t>
            </a:r>
            <a:endParaRPr lang="en-US" altLang="zh-CN" sz="2400" b="1" dirty="0"/>
          </a:p>
          <a:p>
            <a:pPr eaLnBrk="1" hangingPunct="1">
              <a:lnSpc>
                <a:spcPct val="90000"/>
              </a:lnSpc>
              <a:buNone/>
            </a:pPr>
            <a:r>
              <a:rPr lang="zh-CN" altLang="en-US" sz="2400" b="1" dirty="0"/>
              <a:t>文件内容是可打印字符，一个字节存储一个字符，存放的是对应字符的</a:t>
            </a:r>
            <a:r>
              <a:rPr lang="en-US" altLang="x-none" sz="2400" b="1" dirty="0"/>
              <a:t>ASCII</a:t>
            </a:r>
            <a:r>
              <a:rPr lang="zh-CN" altLang="en-US" sz="2400" b="1" dirty="0"/>
              <a:t>码。</a:t>
            </a:r>
            <a:endParaRPr lang="en-US" altLang="zh-CN" sz="2400" b="1" dirty="0"/>
          </a:p>
          <a:p>
            <a:pPr eaLnBrk="1" hangingPunct="1"/>
            <a:endParaRPr lang="en-US" altLang="zh-CN" sz="2400" b="1" dirty="0"/>
          </a:p>
          <a:p>
            <a:pPr eaLnBrk="1" hangingPunct="1"/>
            <a:endParaRPr lang="en-US" altLang="zh-CN" sz="2400" b="1" dirty="0"/>
          </a:p>
          <a:p>
            <a:pPr eaLnBrk="1" hangingPunct="1"/>
            <a:endParaRPr lang="en-US" altLang="zh-CN" sz="2400" b="1" dirty="0"/>
          </a:p>
          <a:p>
            <a:pPr eaLnBrk="1" hangingPunct="1"/>
            <a:endParaRPr lang="en-US" altLang="zh-CN" sz="2400" b="1" dirty="0"/>
          </a:p>
          <a:p>
            <a:pPr eaLnBrk="1" hangingPunct="1"/>
            <a:r>
              <a:rPr lang="zh-CN" altLang="en-US" sz="2400" b="1" dirty="0"/>
              <a:t>优点：</a:t>
            </a:r>
            <a:r>
              <a:rPr lang="en-US" altLang="x-none" sz="2400" b="1" dirty="0"/>
              <a:t>ASCII</a:t>
            </a:r>
            <a:r>
              <a:rPr lang="zh-CN" altLang="en-US" sz="2400" b="1" dirty="0"/>
              <a:t>文件可以在屏幕上按字符显示，人能读懂其内容（需要将二进制数据转换成对应的字符）</a:t>
            </a:r>
          </a:p>
          <a:p>
            <a:pPr eaLnBrk="1" hangingPunct="1">
              <a:lnSpc>
                <a:spcPct val="90000"/>
              </a:lnSpc>
              <a:buNone/>
            </a:pPr>
            <a:endParaRPr lang="en-US" altLang="x-none" sz="2400" b="1" dirty="0"/>
          </a:p>
          <a:p>
            <a:pPr lvl="2" eaLnBrk="1" hangingPunct="1">
              <a:lnSpc>
                <a:spcPct val="90000"/>
              </a:lnSpc>
              <a:buNone/>
            </a:pPr>
            <a:endParaRPr lang="en-US" altLang="x-none" sz="2400" b="1" dirty="0"/>
          </a:p>
          <a:p>
            <a:pPr lvl="2" eaLnBrk="1" hangingPunct="1">
              <a:lnSpc>
                <a:spcPct val="90000"/>
              </a:lnSpc>
              <a:buNone/>
            </a:pPr>
            <a:r>
              <a:rPr lang="en-US" altLang="x-none" sz="2400" b="1" dirty="0"/>
              <a:t>          </a:t>
            </a:r>
          </a:p>
        </p:txBody>
      </p:sp>
      <p:grpSp>
        <p:nvGrpSpPr>
          <p:cNvPr id="16388" name="Group 23"/>
          <p:cNvGrpSpPr/>
          <p:nvPr/>
        </p:nvGrpSpPr>
        <p:grpSpPr>
          <a:xfrm>
            <a:off x="714400" y="3244031"/>
            <a:ext cx="2735263" cy="1763712"/>
            <a:chOff x="0" y="0"/>
            <a:chExt cx="1723" cy="1111"/>
          </a:xfrm>
        </p:grpSpPr>
        <p:sp>
          <p:nvSpPr>
            <p:cNvPr id="16389" name="Text Box 8"/>
            <p:cNvSpPr txBox="1"/>
            <p:nvPr/>
          </p:nvSpPr>
          <p:spPr>
            <a:xfrm>
              <a:off x="770" y="817"/>
              <a:ext cx="953" cy="294"/>
            </a:xfrm>
            <a:prstGeom prst="rect">
              <a:avLst/>
            </a:prstGeom>
            <a:solidFill>
              <a:srgbClr val="00FFFF"/>
            </a:solidFill>
            <a:ln w="9525" cap="flat" cmpd="sng">
              <a:solidFill>
                <a:schemeClr val="tx1"/>
              </a:solidFill>
              <a:prstDash val="solid"/>
              <a:miter/>
              <a:headEnd type="none" w="med" len="med"/>
              <a:tailEnd type="none" w="med" len="med"/>
            </a:ln>
            <a:effectLst>
              <a:prstShdw prst="shdw17" dist="17961" dir="13499999">
                <a:srgbClr val="000000"/>
              </a:prstShdw>
            </a:effectLst>
          </p:spPr>
          <p:txBody>
            <a:bodyPr anchor="t">
              <a:spAutoFit/>
            </a:bodyPr>
            <a:lstStyle/>
            <a:p>
              <a:pPr algn="ctr">
                <a:spcBef>
                  <a:spcPct val="50000"/>
                </a:spcBef>
              </a:pPr>
              <a:r>
                <a:rPr lang="en-US" altLang="x-none" sz="2400" b="1" dirty="0">
                  <a:latin typeface="Times New Roman" panose="02020603050405020304" pitchFamily="2" charset="0"/>
                </a:rPr>
                <a:t>11101010</a:t>
              </a:r>
            </a:p>
          </p:txBody>
        </p:sp>
        <p:sp>
          <p:nvSpPr>
            <p:cNvPr id="16390" name="Text Box 13"/>
            <p:cNvSpPr txBox="1"/>
            <p:nvPr/>
          </p:nvSpPr>
          <p:spPr>
            <a:xfrm>
              <a:off x="770" y="544"/>
              <a:ext cx="953" cy="294"/>
            </a:xfrm>
            <a:prstGeom prst="rect">
              <a:avLst/>
            </a:prstGeom>
            <a:solidFill>
              <a:srgbClr val="00FFFF"/>
            </a:solidFill>
            <a:ln w="9525" cap="flat" cmpd="sng">
              <a:solidFill>
                <a:schemeClr val="tx1"/>
              </a:solidFill>
              <a:prstDash val="solid"/>
              <a:miter/>
              <a:headEnd type="none" w="med" len="med"/>
              <a:tailEnd type="none" w="med" len="med"/>
            </a:ln>
            <a:effectLst>
              <a:prstShdw prst="shdw17" dist="17961" dir="13499999">
                <a:srgbClr val="000000"/>
              </a:prstShdw>
            </a:effectLst>
          </p:spPr>
          <p:txBody>
            <a:bodyPr anchor="t">
              <a:spAutoFit/>
            </a:bodyPr>
            <a:lstStyle/>
            <a:p>
              <a:pPr algn="ctr">
                <a:spcBef>
                  <a:spcPct val="50000"/>
                </a:spcBef>
              </a:pPr>
              <a:r>
                <a:rPr lang="en-US" altLang="x-none" sz="2400" b="1" dirty="0">
                  <a:latin typeface="Times New Roman" panose="02020603050405020304" pitchFamily="2" charset="0"/>
                </a:rPr>
                <a:t>00000000</a:t>
              </a:r>
            </a:p>
          </p:txBody>
        </p:sp>
        <p:sp>
          <p:nvSpPr>
            <p:cNvPr id="16391" name="Text Box 14"/>
            <p:cNvSpPr txBox="1"/>
            <p:nvPr/>
          </p:nvSpPr>
          <p:spPr>
            <a:xfrm>
              <a:off x="770" y="272"/>
              <a:ext cx="953" cy="294"/>
            </a:xfrm>
            <a:prstGeom prst="rect">
              <a:avLst/>
            </a:prstGeom>
            <a:solidFill>
              <a:srgbClr val="00FFFF"/>
            </a:solidFill>
            <a:ln w="9525" cap="flat" cmpd="sng">
              <a:solidFill>
                <a:schemeClr val="tx1"/>
              </a:solidFill>
              <a:prstDash val="solid"/>
              <a:miter/>
              <a:headEnd type="none" w="med" len="med"/>
              <a:tailEnd type="none" w="med" len="med"/>
            </a:ln>
            <a:effectLst>
              <a:prstShdw prst="shdw17" dist="17961" dir="13499999">
                <a:srgbClr val="000000"/>
              </a:prstShdw>
            </a:effectLst>
          </p:spPr>
          <p:txBody>
            <a:bodyPr anchor="t">
              <a:spAutoFit/>
            </a:bodyPr>
            <a:lstStyle/>
            <a:p>
              <a:pPr algn="ctr">
                <a:spcBef>
                  <a:spcPct val="50000"/>
                </a:spcBef>
              </a:pPr>
              <a:r>
                <a:rPr lang="en-US" altLang="x-none" sz="2400" b="1" dirty="0">
                  <a:latin typeface="Times New Roman" panose="02020603050405020304" pitchFamily="2" charset="0"/>
                </a:rPr>
                <a:t>00000000</a:t>
              </a:r>
            </a:p>
          </p:txBody>
        </p:sp>
        <p:sp>
          <p:nvSpPr>
            <p:cNvPr id="16392" name="Text Box 15"/>
            <p:cNvSpPr txBox="1"/>
            <p:nvPr/>
          </p:nvSpPr>
          <p:spPr>
            <a:xfrm>
              <a:off x="770" y="0"/>
              <a:ext cx="953" cy="294"/>
            </a:xfrm>
            <a:prstGeom prst="rect">
              <a:avLst/>
            </a:prstGeom>
            <a:solidFill>
              <a:srgbClr val="00FFFF"/>
            </a:solidFill>
            <a:ln w="9525" cap="flat" cmpd="sng">
              <a:solidFill>
                <a:schemeClr val="tx1"/>
              </a:solidFill>
              <a:prstDash val="solid"/>
              <a:miter/>
              <a:headEnd type="none" w="med" len="med"/>
              <a:tailEnd type="none" w="med" len="med"/>
            </a:ln>
            <a:effectLst>
              <a:prstShdw prst="shdw17" dist="17961" dir="13499999">
                <a:srgbClr val="000000"/>
              </a:prstShdw>
            </a:effectLst>
          </p:spPr>
          <p:txBody>
            <a:bodyPr anchor="t">
              <a:spAutoFit/>
            </a:bodyPr>
            <a:lstStyle/>
            <a:p>
              <a:pPr algn="ctr">
                <a:spcBef>
                  <a:spcPct val="50000"/>
                </a:spcBef>
              </a:pPr>
              <a:r>
                <a:rPr lang="en-US" altLang="x-none" sz="2400" b="1" dirty="0">
                  <a:latin typeface="Times New Roman" panose="02020603050405020304" pitchFamily="2" charset="0"/>
                </a:rPr>
                <a:t>00000000</a:t>
              </a:r>
            </a:p>
          </p:txBody>
        </p:sp>
        <p:sp>
          <p:nvSpPr>
            <p:cNvPr id="16393" name="Text Box 17"/>
            <p:cNvSpPr txBox="1"/>
            <p:nvPr/>
          </p:nvSpPr>
          <p:spPr>
            <a:xfrm>
              <a:off x="0" y="181"/>
              <a:ext cx="793" cy="834"/>
            </a:xfrm>
            <a:prstGeom prst="rect">
              <a:avLst/>
            </a:prstGeom>
            <a:noFill/>
            <a:ln w="9525">
              <a:noFill/>
            </a:ln>
            <a:effectLst>
              <a:prstShdw prst="shdw17" dist="17961" dir="13499999">
                <a:srgbClr val="999999"/>
              </a:prstShdw>
            </a:effectLst>
          </p:spPr>
          <p:txBody>
            <a:bodyPr anchor="t">
              <a:spAutoFit/>
            </a:bodyPr>
            <a:lstStyle/>
            <a:p>
              <a:pPr>
                <a:spcBef>
                  <a:spcPct val="50000"/>
                </a:spcBef>
              </a:pPr>
              <a:r>
                <a:rPr lang="en-US" altLang="zh-CN" sz="2000" b="1" dirty="0">
                  <a:latin typeface="Times New Roman" panose="02020603050405020304" pitchFamily="2" charset="0"/>
                </a:rPr>
                <a:t>C</a:t>
              </a:r>
              <a:r>
                <a:rPr lang="zh-CN" altLang="en-US" sz="2000" b="1" dirty="0">
                  <a:latin typeface="Times New Roman" panose="02020603050405020304" pitchFamily="2" charset="0"/>
                </a:rPr>
                <a:t>程序中用</a:t>
              </a:r>
              <a:r>
                <a:rPr lang="en-US" altLang="x-none" sz="2000" b="1" dirty="0">
                  <a:latin typeface="Times New Roman" panose="02020603050405020304" pitchFamily="2" charset="0"/>
                </a:rPr>
                <a:t>4</a:t>
              </a:r>
              <a:r>
                <a:rPr lang="zh-CN" altLang="en-US" sz="2000" b="1" dirty="0">
                  <a:latin typeface="Times New Roman" panose="02020603050405020304" pitchFamily="2" charset="0"/>
                </a:rPr>
                <a:t>个字节存放整数</a:t>
              </a:r>
              <a:r>
                <a:rPr lang="en-US" altLang="x-none" sz="2000" b="1" dirty="0">
                  <a:latin typeface="Times New Roman" panose="02020603050405020304" pitchFamily="2" charset="0"/>
                </a:rPr>
                <a:t>234</a:t>
              </a:r>
            </a:p>
          </p:txBody>
        </p:sp>
      </p:grpSp>
      <p:grpSp>
        <p:nvGrpSpPr>
          <p:cNvPr id="16394" name="Group 24"/>
          <p:cNvGrpSpPr/>
          <p:nvPr/>
        </p:nvGrpSpPr>
        <p:grpSpPr>
          <a:xfrm>
            <a:off x="3685394" y="3357537"/>
            <a:ext cx="4537075" cy="1570038"/>
            <a:chOff x="0" y="0"/>
            <a:chExt cx="2858" cy="989"/>
          </a:xfrm>
        </p:grpSpPr>
        <p:sp>
          <p:nvSpPr>
            <p:cNvPr id="16395" name="Text Box 9"/>
            <p:cNvSpPr txBox="1"/>
            <p:nvPr/>
          </p:nvSpPr>
          <p:spPr>
            <a:xfrm>
              <a:off x="953" y="0"/>
              <a:ext cx="953" cy="294"/>
            </a:xfrm>
            <a:prstGeom prst="rect">
              <a:avLst/>
            </a:prstGeom>
            <a:solidFill>
              <a:srgbClr val="CCFFCC"/>
            </a:solidFill>
            <a:ln w="9525" cap="flat" cmpd="sng">
              <a:solidFill>
                <a:schemeClr val="tx1"/>
              </a:solidFill>
              <a:prstDash val="solid"/>
              <a:miter/>
              <a:headEnd type="none" w="med" len="med"/>
              <a:tailEnd type="none" w="med" len="med"/>
            </a:ln>
            <a:effectLst>
              <a:prstShdw prst="shdw17" dist="17961" dir="13499999">
                <a:srgbClr val="000000"/>
              </a:prstShdw>
            </a:effectLst>
          </p:spPr>
          <p:txBody>
            <a:bodyPr anchor="t">
              <a:spAutoFit/>
            </a:bodyPr>
            <a:lstStyle/>
            <a:p>
              <a:pPr algn="ctr">
                <a:spcBef>
                  <a:spcPct val="50000"/>
                </a:spcBef>
              </a:pPr>
              <a:r>
                <a:rPr lang="en-US" altLang="x-none" sz="2400" b="1" dirty="0">
                  <a:latin typeface="Times New Roman" panose="02020603050405020304" pitchFamily="2" charset="0"/>
                </a:rPr>
                <a:t>00110011</a:t>
              </a:r>
            </a:p>
          </p:txBody>
        </p:sp>
        <p:sp>
          <p:nvSpPr>
            <p:cNvPr id="16396" name="Text Box 11"/>
            <p:cNvSpPr txBox="1"/>
            <p:nvPr/>
          </p:nvSpPr>
          <p:spPr>
            <a:xfrm>
              <a:off x="1905" y="0"/>
              <a:ext cx="953" cy="294"/>
            </a:xfrm>
            <a:prstGeom prst="rect">
              <a:avLst/>
            </a:prstGeom>
            <a:solidFill>
              <a:srgbClr val="CCFFCC"/>
            </a:solidFill>
            <a:ln w="9525" cap="flat" cmpd="sng">
              <a:solidFill>
                <a:schemeClr val="tx1"/>
              </a:solidFill>
              <a:prstDash val="solid"/>
              <a:miter/>
              <a:headEnd type="none" w="med" len="med"/>
              <a:tailEnd type="none" w="med" len="med"/>
            </a:ln>
            <a:effectLst>
              <a:prstShdw prst="shdw17" dist="17961" dir="13499999">
                <a:srgbClr val="000000"/>
              </a:prstShdw>
            </a:effectLst>
          </p:spPr>
          <p:txBody>
            <a:bodyPr anchor="t">
              <a:spAutoFit/>
            </a:bodyPr>
            <a:lstStyle/>
            <a:p>
              <a:pPr algn="ctr">
                <a:spcBef>
                  <a:spcPct val="50000"/>
                </a:spcBef>
              </a:pPr>
              <a:r>
                <a:rPr lang="en-US" altLang="x-none" sz="2400" b="1" dirty="0">
                  <a:latin typeface="Times New Roman" panose="02020603050405020304" pitchFamily="2" charset="0"/>
                </a:rPr>
                <a:t>00110100</a:t>
              </a:r>
            </a:p>
          </p:txBody>
        </p:sp>
        <p:sp>
          <p:nvSpPr>
            <p:cNvPr id="16397" name="Text Box 16"/>
            <p:cNvSpPr txBox="1"/>
            <p:nvPr/>
          </p:nvSpPr>
          <p:spPr>
            <a:xfrm>
              <a:off x="0" y="0"/>
              <a:ext cx="953" cy="294"/>
            </a:xfrm>
            <a:prstGeom prst="rect">
              <a:avLst/>
            </a:prstGeom>
            <a:solidFill>
              <a:srgbClr val="CCFFCC"/>
            </a:solidFill>
            <a:ln w="9525" cap="flat" cmpd="sng">
              <a:solidFill>
                <a:schemeClr val="tx1"/>
              </a:solidFill>
              <a:prstDash val="solid"/>
              <a:miter/>
              <a:headEnd type="none" w="med" len="med"/>
              <a:tailEnd type="none" w="med" len="med"/>
            </a:ln>
            <a:effectLst>
              <a:prstShdw prst="shdw17" dist="17961" dir="13499999">
                <a:srgbClr val="000000"/>
              </a:prstShdw>
            </a:effectLst>
          </p:spPr>
          <p:txBody>
            <a:bodyPr anchor="t">
              <a:spAutoFit/>
            </a:bodyPr>
            <a:lstStyle/>
            <a:p>
              <a:pPr algn="ctr">
                <a:spcBef>
                  <a:spcPct val="50000"/>
                </a:spcBef>
              </a:pPr>
              <a:r>
                <a:rPr lang="en-US" altLang="x-none" sz="2400" b="1" dirty="0">
                  <a:latin typeface="Times New Roman" panose="02020603050405020304" pitchFamily="2" charset="0"/>
                </a:rPr>
                <a:t>00110010</a:t>
              </a:r>
              <a:r>
                <a:rPr lang="en-US" altLang="x-none" b="1" dirty="0">
                  <a:latin typeface="Times New Roman" panose="02020603050405020304" pitchFamily="2" charset="0"/>
                </a:rPr>
                <a:t> </a:t>
              </a:r>
            </a:p>
          </p:txBody>
        </p:sp>
        <p:sp>
          <p:nvSpPr>
            <p:cNvPr id="16398" name="Text Box 18"/>
            <p:cNvSpPr txBox="1"/>
            <p:nvPr/>
          </p:nvSpPr>
          <p:spPr>
            <a:xfrm>
              <a:off x="181" y="317"/>
              <a:ext cx="590" cy="250"/>
            </a:xfrm>
            <a:prstGeom prst="rect">
              <a:avLst/>
            </a:prstGeom>
            <a:noFill/>
            <a:ln w="9525">
              <a:noFill/>
            </a:ln>
            <a:effectLst>
              <a:prstShdw prst="shdw17" dist="17961" dir="13499999">
                <a:srgbClr val="009999"/>
              </a:prstShdw>
            </a:effectLst>
          </p:spPr>
          <p:txBody>
            <a:bodyPr anchor="t">
              <a:spAutoFit/>
            </a:bodyPr>
            <a:lstStyle/>
            <a:p>
              <a:pPr algn="ctr">
                <a:spcBef>
                  <a:spcPct val="50000"/>
                </a:spcBef>
              </a:pPr>
              <a:r>
                <a:rPr lang="en-US" altLang="x-none" sz="2000" b="1" dirty="0">
                  <a:latin typeface="Times New Roman" panose="02020603050405020304" pitchFamily="2" charset="0"/>
                </a:rPr>
                <a:t>‘2’</a:t>
              </a:r>
            </a:p>
          </p:txBody>
        </p:sp>
        <p:sp>
          <p:nvSpPr>
            <p:cNvPr id="16399" name="Text Box 19"/>
            <p:cNvSpPr txBox="1"/>
            <p:nvPr/>
          </p:nvSpPr>
          <p:spPr>
            <a:xfrm>
              <a:off x="1134" y="317"/>
              <a:ext cx="590" cy="250"/>
            </a:xfrm>
            <a:prstGeom prst="rect">
              <a:avLst/>
            </a:prstGeom>
            <a:noFill/>
            <a:ln w="9525">
              <a:noFill/>
            </a:ln>
            <a:effectLst>
              <a:prstShdw prst="shdw17" dist="17961" dir="13499999">
                <a:srgbClr val="009999"/>
              </a:prstShdw>
            </a:effectLst>
          </p:spPr>
          <p:txBody>
            <a:bodyPr anchor="t">
              <a:spAutoFit/>
            </a:bodyPr>
            <a:lstStyle/>
            <a:p>
              <a:pPr algn="ctr">
                <a:spcBef>
                  <a:spcPct val="50000"/>
                </a:spcBef>
              </a:pPr>
              <a:r>
                <a:rPr lang="en-US" altLang="x-none" sz="2000" b="1" dirty="0">
                  <a:latin typeface="Times New Roman" panose="02020603050405020304" pitchFamily="2" charset="0"/>
                </a:rPr>
                <a:t>‘3’</a:t>
              </a:r>
            </a:p>
          </p:txBody>
        </p:sp>
        <p:sp>
          <p:nvSpPr>
            <p:cNvPr id="16400" name="Text Box 20"/>
            <p:cNvSpPr txBox="1"/>
            <p:nvPr/>
          </p:nvSpPr>
          <p:spPr>
            <a:xfrm>
              <a:off x="2132" y="317"/>
              <a:ext cx="590" cy="250"/>
            </a:xfrm>
            <a:prstGeom prst="rect">
              <a:avLst/>
            </a:prstGeom>
            <a:noFill/>
            <a:ln w="9525">
              <a:noFill/>
            </a:ln>
            <a:effectLst>
              <a:prstShdw prst="shdw17" dist="17961" dir="13499999">
                <a:srgbClr val="009999"/>
              </a:prstShdw>
            </a:effectLst>
          </p:spPr>
          <p:txBody>
            <a:bodyPr anchor="t">
              <a:spAutoFit/>
            </a:bodyPr>
            <a:lstStyle/>
            <a:p>
              <a:pPr algn="ctr">
                <a:spcBef>
                  <a:spcPct val="50000"/>
                </a:spcBef>
              </a:pPr>
              <a:r>
                <a:rPr lang="en-US" altLang="x-none" sz="2000" b="1" dirty="0">
                  <a:latin typeface="Times New Roman" panose="02020603050405020304" pitchFamily="2" charset="0"/>
                </a:rPr>
                <a:t>‘4’</a:t>
              </a:r>
            </a:p>
          </p:txBody>
        </p:sp>
        <p:sp>
          <p:nvSpPr>
            <p:cNvPr id="16401" name="Text Box 22"/>
            <p:cNvSpPr txBox="1"/>
            <p:nvPr/>
          </p:nvSpPr>
          <p:spPr>
            <a:xfrm>
              <a:off x="635" y="544"/>
              <a:ext cx="1814" cy="445"/>
            </a:xfrm>
            <a:prstGeom prst="rect">
              <a:avLst/>
            </a:prstGeom>
            <a:noFill/>
            <a:ln w="9525">
              <a:noFill/>
            </a:ln>
            <a:effectLst>
              <a:prstShdw prst="shdw17" dist="17961" dir="13499999">
                <a:srgbClr val="999999"/>
              </a:prstShdw>
            </a:effectLst>
          </p:spPr>
          <p:txBody>
            <a:bodyPr anchor="t">
              <a:spAutoFit/>
            </a:bodyPr>
            <a:lstStyle/>
            <a:p>
              <a:pPr>
                <a:spcBef>
                  <a:spcPct val="50000"/>
                </a:spcBef>
              </a:pPr>
              <a:r>
                <a:rPr lang="en-US" altLang="x-none" sz="2000" b="1" dirty="0">
                  <a:latin typeface="Times New Roman" panose="02020603050405020304" pitchFamily="2" charset="0"/>
                </a:rPr>
                <a:t>ASCII</a:t>
              </a:r>
              <a:r>
                <a:rPr lang="zh-CN" altLang="en-US" sz="2000" b="1" dirty="0">
                  <a:latin typeface="Times New Roman" panose="02020603050405020304" pitchFamily="2" charset="0"/>
                </a:rPr>
                <a:t>码文件中用</a:t>
              </a:r>
              <a:r>
                <a:rPr lang="en-US" altLang="x-none" sz="2000" b="1" dirty="0">
                  <a:latin typeface="Times New Roman" panose="02020603050405020304" pitchFamily="2" charset="0"/>
                </a:rPr>
                <a:t>3</a:t>
              </a:r>
              <a:r>
                <a:rPr lang="zh-CN" altLang="en-US" sz="2000" b="1" dirty="0">
                  <a:latin typeface="Times New Roman" panose="02020603050405020304" pitchFamily="2" charset="0"/>
                </a:rPr>
                <a:t>个字节存放字符串"</a:t>
              </a:r>
              <a:r>
                <a:rPr lang="en-US" altLang="x-none" sz="2000" b="1" dirty="0">
                  <a:latin typeface="Times New Roman" panose="02020603050405020304" pitchFamily="2" charset="0"/>
                </a:rPr>
                <a:t>234"</a:t>
              </a:r>
            </a:p>
          </p:txBody>
        </p:sp>
      </p:grpSp>
    </p:spTree>
    <p:extLst>
      <p:ext uri="{BB962C8B-B14F-4D97-AF65-F5344CB8AC3E}">
        <p14:creationId xmlns:p14="http://schemas.microsoft.com/office/powerpoint/2010/main" val="105436062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4"/>
          <p:cNvSpPr txBox="1">
            <a:spLocks noGrp="1"/>
          </p:cNvSpPr>
          <p:nvPr/>
        </p:nvSpPr>
        <p:spPr>
          <a:xfrm>
            <a:off x="6934200" y="6324600"/>
            <a:ext cx="1905000" cy="457200"/>
          </a:xfrm>
          <a:prstGeom prst="rect">
            <a:avLst/>
          </a:prstGeom>
          <a:noFill/>
          <a:ln w="9525">
            <a:noFill/>
          </a:ln>
        </p:spPr>
        <p:txBody>
          <a:bodyPr anchor="t"/>
          <a:lstStyle/>
          <a:p>
            <a:pPr algn="r">
              <a:spcBef>
                <a:spcPct val="50000"/>
              </a:spcBef>
            </a:pPr>
            <a:fld id="{9A0DB2DC-4C9A-4742-B13C-FB6460FD3503}" type="slidenum">
              <a:rPr lang="zh-CN" altLang="en-US" sz="1400" b="1" dirty="0">
                <a:latin typeface="Times New Roman" panose="02020603050405020304" pitchFamily="2" charset="0"/>
              </a:rPr>
              <a:t>17</a:t>
            </a:fld>
            <a:endParaRPr lang="zh-CN" altLang="en-US" sz="1400" b="1" dirty="0">
              <a:latin typeface="Times New Roman" panose="02020603050405020304" pitchFamily="2" charset="0"/>
            </a:endParaRPr>
          </a:p>
        </p:txBody>
      </p:sp>
      <p:sp>
        <p:nvSpPr>
          <p:cNvPr id="18434" name="Rectangle 2"/>
          <p:cNvSpPr>
            <a:spLocks noGrp="1"/>
          </p:cNvSpPr>
          <p:nvPr>
            <p:ph type="title"/>
          </p:nvPr>
        </p:nvSpPr>
        <p:spPr/>
        <p:txBody>
          <a:bodyPr wrap="square" anchor="ctr"/>
          <a:lstStyle/>
          <a:p>
            <a:pPr eaLnBrk="1" hangingPunct="1"/>
            <a:r>
              <a:rPr lang="zh-CN" altLang="en-US" b="1" dirty="0"/>
              <a:t>二进制</a:t>
            </a:r>
            <a:r>
              <a:rPr lang="zh-CN" altLang="en-US" b="1" dirty="0">
                <a:latin typeface="宋体" panose="02010600030101010101" pitchFamily="2" charset="-122"/>
              </a:rPr>
              <a:t>文件</a:t>
            </a:r>
          </a:p>
        </p:txBody>
      </p:sp>
      <p:sp>
        <p:nvSpPr>
          <p:cNvPr id="18435" name="Rectangle 3"/>
          <p:cNvSpPr>
            <a:spLocks noGrp="1"/>
          </p:cNvSpPr>
          <p:nvPr>
            <p:ph idx="1"/>
          </p:nvPr>
        </p:nvSpPr>
        <p:spPr/>
        <p:txBody>
          <a:bodyPr wrap="square" anchor="t"/>
          <a:lstStyle/>
          <a:p>
            <a:pPr eaLnBrk="1" hangingPunct="1">
              <a:buNone/>
            </a:pPr>
            <a:r>
              <a:rPr lang="zh-CN" altLang="en-US" sz="2400" b="1" dirty="0">
                <a:solidFill>
                  <a:schemeClr val="accent2"/>
                </a:solidFill>
              </a:rPr>
              <a:t>二</a:t>
            </a:r>
            <a:r>
              <a:rPr lang="en-US" altLang="x-none" sz="2400" b="1" dirty="0">
                <a:solidFill>
                  <a:schemeClr val="accent2"/>
                </a:solidFill>
              </a:rPr>
              <a:t>. </a:t>
            </a:r>
            <a:r>
              <a:rPr lang="zh-CN" altLang="en-US" sz="2400" b="1" dirty="0">
                <a:solidFill>
                  <a:schemeClr val="accent2"/>
                </a:solidFill>
              </a:rPr>
              <a:t>二进制文件</a:t>
            </a:r>
          </a:p>
          <a:p>
            <a:pPr eaLnBrk="1" hangingPunct="1"/>
            <a:r>
              <a:rPr lang="zh-CN" altLang="en-US" sz="2400" b="1" dirty="0"/>
              <a:t>如</a:t>
            </a:r>
            <a:r>
              <a:rPr lang="en-US" altLang="x-none" sz="2400" b="1" dirty="0"/>
              <a:t>.exe</a:t>
            </a:r>
            <a:r>
              <a:rPr lang="zh-CN" altLang="en-US" sz="2400" b="1" dirty="0"/>
              <a:t>，</a:t>
            </a:r>
            <a:r>
              <a:rPr lang="en-US" altLang="x-none" sz="2400" b="1" dirty="0"/>
              <a:t>.doc,  .mp3,  .jpg</a:t>
            </a:r>
            <a:r>
              <a:rPr lang="zh-CN" altLang="en-US" sz="2400" b="1" dirty="0"/>
              <a:t>等其余所有非文本文件。</a:t>
            </a:r>
          </a:p>
          <a:p>
            <a:pPr marL="342900" lvl="1" indent="-342900" eaLnBrk="1" hangingPunct="1">
              <a:buChar char="•"/>
            </a:pPr>
            <a:r>
              <a:rPr lang="zh-CN" altLang="en-US" sz="2400" b="1" dirty="0"/>
              <a:t>优点：</a:t>
            </a:r>
            <a:r>
              <a:rPr lang="en-US" altLang="x-none" sz="2400" b="1" dirty="0"/>
              <a:t>1</a:t>
            </a:r>
            <a:r>
              <a:rPr lang="zh-CN" altLang="en-US" sz="2400" b="1" dirty="0"/>
              <a:t>）二进制文件是把内存中的数据，原样输出到磁盘文件中，中间不做任何处理，这样可以节省转换时间。</a:t>
            </a:r>
            <a:r>
              <a:rPr lang="en-US" altLang="x-none" sz="2400" b="1" dirty="0"/>
              <a:t>2</a:t>
            </a:r>
            <a:r>
              <a:rPr lang="zh-CN" altLang="en-US" sz="2400" b="1" dirty="0"/>
              <a:t>）比文本文件节省存储空间。</a:t>
            </a:r>
            <a:r>
              <a:rPr lang="en-US" altLang="x-none" sz="2400" b="1" dirty="0"/>
              <a:t>3</a:t>
            </a:r>
            <a:r>
              <a:rPr lang="zh-CN" altLang="en-US" sz="2400" b="1" dirty="0"/>
              <a:t>）有些数据不容易被表示为字符。</a:t>
            </a:r>
          </a:p>
          <a:p>
            <a:pPr eaLnBrk="1" hangingPunct="1"/>
            <a:r>
              <a:rPr lang="zh-CN" altLang="en-US" sz="2400" b="1" dirty="0"/>
              <a:t>缺点：二进制文件虽然也可在屏幕上显示，但其内容人无法读懂。必须使用专用的软件来打开。 </a:t>
            </a:r>
            <a:endParaRPr lang="en-US" altLang="x-none" sz="2400" b="1" dirty="0"/>
          </a:p>
          <a:p>
            <a:pPr eaLnBrk="1" hangingPunct="1"/>
            <a:endParaRPr lang="zh-CN" altLang="en-US" sz="2400" b="1" dirty="0"/>
          </a:p>
        </p:txBody>
      </p:sp>
    </p:spTree>
    <p:extLst>
      <p:ext uri="{BB962C8B-B14F-4D97-AF65-F5344CB8AC3E}">
        <p14:creationId xmlns:p14="http://schemas.microsoft.com/office/powerpoint/2010/main" val="19385496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灯片编号占位符 4"/>
          <p:cNvSpPr txBox="1">
            <a:spLocks noGrp="1"/>
          </p:cNvSpPr>
          <p:nvPr/>
        </p:nvSpPr>
        <p:spPr>
          <a:xfrm>
            <a:off x="6934200" y="6324600"/>
            <a:ext cx="1905000" cy="457200"/>
          </a:xfrm>
          <a:prstGeom prst="rect">
            <a:avLst/>
          </a:prstGeom>
          <a:noFill/>
          <a:ln w="9525">
            <a:noFill/>
          </a:ln>
        </p:spPr>
        <p:txBody>
          <a:bodyPr anchor="t"/>
          <a:lstStyle/>
          <a:p>
            <a:pPr algn="r">
              <a:spcBef>
                <a:spcPct val="50000"/>
              </a:spcBef>
            </a:pPr>
            <a:fld id="{9A0DB2DC-4C9A-4742-B13C-FB6460FD3503}" type="slidenum">
              <a:rPr lang="zh-CN" altLang="en-US" sz="1400" b="1" dirty="0">
                <a:latin typeface="Times New Roman" panose="02020603050405020304" pitchFamily="2" charset="0"/>
              </a:rPr>
              <a:t>18</a:t>
            </a:fld>
            <a:endParaRPr lang="zh-CN" altLang="en-US" sz="1400" b="1" dirty="0">
              <a:latin typeface="Times New Roman" panose="02020603050405020304" pitchFamily="2" charset="0"/>
            </a:endParaRPr>
          </a:p>
        </p:txBody>
      </p:sp>
      <p:sp>
        <p:nvSpPr>
          <p:cNvPr id="49155" name="Rectangle 7"/>
          <p:cNvSpPr>
            <a:spLocks noGrp="1"/>
          </p:cNvSpPr>
          <p:nvPr>
            <p:ph type="title"/>
          </p:nvPr>
        </p:nvSpPr>
        <p:spPr/>
        <p:txBody>
          <a:bodyPr wrap="square" anchor="ctr"/>
          <a:lstStyle/>
          <a:p>
            <a:pPr eaLnBrk="1" hangingPunct="1"/>
            <a:r>
              <a:rPr lang="en-US" altLang="x-none" b="1" dirty="0"/>
              <a:t>13.3 </a:t>
            </a:r>
            <a:r>
              <a:rPr lang="zh-CN" altLang="en-US" b="1" dirty="0"/>
              <a:t>文件的打开与关闭</a:t>
            </a:r>
          </a:p>
        </p:txBody>
      </p:sp>
      <p:sp>
        <p:nvSpPr>
          <p:cNvPr id="49154" name="Rectangle 3"/>
          <p:cNvSpPr>
            <a:spLocks noGrp="1"/>
          </p:cNvSpPr>
          <p:nvPr>
            <p:ph idx="1"/>
          </p:nvPr>
        </p:nvSpPr>
        <p:spPr/>
        <p:txBody>
          <a:bodyPr wrap="square" anchor="t"/>
          <a:lstStyle/>
          <a:p>
            <a:pPr algn="just" eaLnBrk="1" hangingPunct="1">
              <a:buNone/>
            </a:pPr>
            <a:r>
              <a:rPr lang="zh-CN" altLang="en-US" b="1" dirty="0">
                <a:ea typeface="黑体" panose="02010609060101010101" pitchFamily="1" charset="-122"/>
              </a:rPr>
              <a:t>二、文件的关闭──</a:t>
            </a:r>
            <a:r>
              <a:rPr lang="en-US" altLang="x-none" b="1" dirty="0">
                <a:ea typeface="黑体" panose="02010609060101010101" pitchFamily="1" charset="-122"/>
              </a:rPr>
              <a:t>fcolse()</a:t>
            </a:r>
            <a:r>
              <a:rPr lang="zh-CN" altLang="en-US" b="1" dirty="0">
                <a:ea typeface="黑体" panose="02010609060101010101" pitchFamily="1" charset="-122"/>
              </a:rPr>
              <a:t>函数</a:t>
            </a:r>
          </a:p>
          <a:p>
            <a:pPr algn="just" eaLnBrk="1" hangingPunct="1">
              <a:buNone/>
            </a:pPr>
            <a:r>
              <a:rPr lang="zh-CN" altLang="en-US" b="1" dirty="0"/>
              <a:t>1．用法：</a:t>
            </a:r>
            <a:r>
              <a:rPr lang="zh-CN" altLang="en-US" b="1" dirty="0">
                <a:solidFill>
                  <a:schemeClr val="accent2"/>
                </a:solidFill>
              </a:rPr>
              <a:t> </a:t>
            </a:r>
            <a:r>
              <a:rPr lang="en-US" altLang="x-none" b="1" dirty="0">
                <a:solidFill>
                  <a:schemeClr val="accent2"/>
                </a:solidFill>
              </a:rPr>
              <a:t>int  fclose(FILE  * stream);</a:t>
            </a:r>
          </a:p>
          <a:p>
            <a:pPr algn="just" eaLnBrk="1" hangingPunct="1">
              <a:buNone/>
            </a:pPr>
            <a:r>
              <a:rPr lang="zh-CN" altLang="en-US" b="1" dirty="0"/>
              <a:t>2．功能：关闭文件指针</a:t>
            </a:r>
            <a:r>
              <a:rPr lang="en-US" altLang="x-none" b="1" dirty="0"/>
              <a:t>stream</a:t>
            </a:r>
            <a:r>
              <a:rPr lang="zh-CN" altLang="en-US" b="1" dirty="0"/>
              <a:t>所指向的文件,将所有未回写缓冲数据写入文件，断开文件和流的关联，释放文件占用的资源，如缓冲区、</a:t>
            </a:r>
            <a:r>
              <a:rPr lang="en-US" altLang="x-none" b="1" dirty="0"/>
              <a:t>FILE</a:t>
            </a:r>
            <a:r>
              <a:rPr lang="zh-CN" altLang="en-US" b="1" dirty="0"/>
              <a:t>类型记录占用的内存等</a:t>
            </a:r>
            <a:r>
              <a:rPr lang="en-US" altLang="x-none" b="1" dirty="0"/>
              <a:t>。</a:t>
            </a:r>
            <a:r>
              <a:rPr lang="zh-CN" altLang="en-US" b="1" dirty="0"/>
              <a:t>如果正常关闭了文件，则函数返回值为０；否则，返回</a:t>
            </a:r>
            <a:r>
              <a:rPr lang="en-US" altLang="x-none" b="1" dirty="0"/>
              <a:t>EOF</a:t>
            </a:r>
            <a:r>
              <a:rPr lang="zh-CN" altLang="en-US" b="1" dirty="0"/>
              <a:t>。</a:t>
            </a:r>
          </a:p>
          <a:p>
            <a:pPr algn="just" eaLnBrk="1" hangingPunct="1">
              <a:buNone/>
            </a:pPr>
            <a:r>
              <a:rPr lang="en-US" altLang="zh-CN" b="1" dirty="0"/>
              <a:t>	if (</a:t>
            </a:r>
            <a:r>
              <a:rPr lang="en-US" altLang="zh-CN" b="1" dirty="0" err="1"/>
              <a:t>fclose</a:t>
            </a:r>
            <a:r>
              <a:rPr lang="en-US" altLang="zh-CN" b="1" dirty="0"/>
              <a:t>(</a:t>
            </a:r>
            <a:r>
              <a:rPr lang="en-US" altLang="zh-CN" b="1" dirty="0" err="1"/>
              <a:t>cfPtr</a:t>
            </a:r>
            <a:r>
              <a:rPr lang="en-US" altLang="zh-CN" b="1" dirty="0"/>
              <a:t>)!=0) </a:t>
            </a:r>
          </a:p>
          <a:p>
            <a:pPr algn="just" eaLnBrk="1" hangingPunct="1">
              <a:buNone/>
            </a:pPr>
            <a:r>
              <a:rPr lang="en-US" altLang="zh-CN" b="1" dirty="0"/>
              <a:t>		</a:t>
            </a:r>
            <a:r>
              <a:rPr lang="en-US" altLang="zh-CN" b="1" dirty="0" err="1"/>
              <a:t>printf</a:t>
            </a:r>
            <a:r>
              <a:rPr lang="en-US" altLang="zh-CN" b="1" dirty="0"/>
              <a:t>("Error in closing file\n"); </a:t>
            </a:r>
          </a:p>
        </p:txBody>
      </p:sp>
    </p:spTree>
    <p:extLst>
      <p:ext uri="{BB962C8B-B14F-4D97-AF65-F5344CB8AC3E}">
        <p14:creationId xmlns:p14="http://schemas.microsoft.com/office/powerpoint/2010/main" val="322055084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灯片编号占位符 4"/>
          <p:cNvSpPr txBox="1">
            <a:spLocks noGrp="1"/>
          </p:cNvSpPr>
          <p:nvPr/>
        </p:nvSpPr>
        <p:spPr>
          <a:xfrm>
            <a:off x="6934200" y="6324600"/>
            <a:ext cx="1905000" cy="457200"/>
          </a:xfrm>
          <a:prstGeom prst="rect">
            <a:avLst/>
          </a:prstGeom>
          <a:noFill/>
          <a:ln w="9525">
            <a:noFill/>
          </a:ln>
        </p:spPr>
        <p:txBody>
          <a:bodyPr anchor="t"/>
          <a:lstStyle/>
          <a:p>
            <a:pPr algn="r">
              <a:spcBef>
                <a:spcPct val="50000"/>
              </a:spcBef>
            </a:pPr>
            <a:fld id="{9A0DB2DC-4C9A-4742-B13C-FB6460FD3503}" type="slidenum">
              <a:rPr lang="zh-CN" altLang="en-US" sz="1400" b="1" dirty="0">
                <a:latin typeface="Times New Roman" panose="02020603050405020304" pitchFamily="2" charset="0"/>
              </a:rPr>
              <a:t>19</a:t>
            </a:fld>
            <a:endParaRPr lang="zh-CN" altLang="en-US" sz="1400" b="1" dirty="0">
              <a:latin typeface="Times New Roman" panose="02020603050405020304" pitchFamily="2" charset="0"/>
            </a:endParaRPr>
          </a:p>
        </p:txBody>
      </p:sp>
      <p:sp>
        <p:nvSpPr>
          <p:cNvPr id="41986" name="Rectangle 2"/>
          <p:cNvSpPr>
            <a:spLocks noGrp="1"/>
          </p:cNvSpPr>
          <p:nvPr>
            <p:ph type="title"/>
          </p:nvPr>
        </p:nvSpPr>
        <p:spPr/>
        <p:txBody>
          <a:bodyPr wrap="square" anchor="ctr"/>
          <a:lstStyle/>
          <a:p>
            <a:pPr eaLnBrk="1" hangingPunct="1"/>
            <a:r>
              <a:rPr lang="en-US" altLang="x-none" b="1" dirty="0"/>
              <a:t>13.3 </a:t>
            </a:r>
            <a:r>
              <a:rPr lang="zh-CN" altLang="en-US" b="1" dirty="0"/>
              <a:t>文件的打开与关闭</a:t>
            </a:r>
          </a:p>
        </p:txBody>
      </p:sp>
      <p:sp>
        <p:nvSpPr>
          <p:cNvPr id="40964" name="Rectangle 3"/>
          <p:cNvSpPr>
            <a:spLocks noGrp="1"/>
          </p:cNvSpPr>
          <p:nvPr>
            <p:ph idx="1"/>
          </p:nvPr>
        </p:nvSpPr>
        <p:spPr>
          <a:xfrm>
            <a:off x="395536" y="1268760"/>
            <a:ext cx="7772400" cy="4611687"/>
          </a:xfrm>
        </p:spPr>
        <p:txBody>
          <a:bodyPr wrap="square" anchor="t"/>
          <a:lstStyle/>
          <a:p>
            <a:pPr algn="just" eaLnBrk="1" hangingPunct="1">
              <a:lnSpc>
                <a:spcPct val="90000"/>
              </a:lnSpc>
              <a:buNone/>
            </a:pPr>
            <a:r>
              <a:rPr lang="en-US" altLang="x-none" sz="1800" dirty="0">
                <a:latin typeface="Consolas" panose="020B0609020204030204" pitchFamily="49" charset="0"/>
              </a:rPr>
              <a:t>#include&lt;</a:t>
            </a:r>
            <a:r>
              <a:rPr lang="en-US" altLang="x-none" sz="1800" dirty="0" err="1">
                <a:latin typeface="Consolas" panose="020B0609020204030204" pitchFamily="49" charset="0"/>
              </a:rPr>
              <a:t>stdio.h</a:t>
            </a:r>
            <a:r>
              <a:rPr lang="en-US" altLang="x-none" sz="1800" dirty="0">
                <a:latin typeface="Consolas" panose="020B0609020204030204" pitchFamily="49" charset="0"/>
              </a:rPr>
              <a:t>&gt;</a:t>
            </a:r>
          </a:p>
          <a:p>
            <a:pPr algn="just" eaLnBrk="1" hangingPunct="1">
              <a:lnSpc>
                <a:spcPct val="90000"/>
              </a:lnSpc>
              <a:buNone/>
            </a:pPr>
            <a:r>
              <a:rPr lang="en-US" altLang="x-none" sz="1800" dirty="0">
                <a:latin typeface="Consolas" panose="020B0609020204030204" pitchFamily="49" charset="0"/>
              </a:rPr>
              <a:t>int main(</a:t>
            </a:r>
            <a:r>
              <a:rPr lang="en-US" altLang="zh-CN" sz="1800" dirty="0">
                <a:latin typeface="Consolas" panose="020B0609020204030204" pitchFamily="49" charset="0"/>
              </a:rPr>
              <a:t>void</a:t>
            </a:r>
            <a:r>
              <a:rPr lang="en-US" altLang="x-none" sz="1800" dirty="0">
                <a:latin typeface="Consolas" panose="020B0609020204030204" pitchFamily="49" charset="0"/>
              </a:rPr>
              <a:t>){</a:t>
            </a:r>
          </a:p>
          <a:p>
            <a:pPr algn="just" eaLnBrk="1" hangingPunct="1">
              <a:lnSpc>
                <a:spcPct val="90000"/>
              </a:lnSpc>
              <a:buNone/>
            </a:pPr>
            <a:r>
              <a:rPr lang="en-US" altLang="x-none" sz="1800" dirty="0">
                <a:latin typeface="Consolas" panose="020B0609020204030204" pitchFamily="49" charset="0"/>
              </a:rPr>
              <a:t>    FILE * </a:t>
            </a:r>
            <a:r>
              <a:rPr lang="en-US" altLang="x-none" sz="1800" dirty="0" err="1">
                <a:latin typeface="Consolas" panose="020B0609020204030204" pitchFamily="49" charset="0"/>
              </a:rPr>
              <a:t>cfPtr</a:t>
            </a:r>
            <a:r>
              <a:rPr lang="en-US" altLang="x-none" sz="1800" dirty="0">
                <a:latin typeface="Consolas" panose="020B0609020204030204" pitchFamily="49" charset="0"/>
              </a:rPr>
              <a:t>; /*</a:t>
            </a:r>
            <a:r>
              <a:rPr lang="en-US" altLang="x-none" sz="1800" dirty="0" err="1">
                <a:latin typeface="Consolas" panose="020B0609020204030204" pitchFamily="49" charset="0"/>
              </a:rPr>
              <a:t>声明指向文件的指针</a:t>
            </a:r>
            <a:r>
              <a:rPr lang="en-US" altLang="x-none" sz="1800" dirty="0">
                <a:latin typeface="Consolas" panose="020B0609020204030204" pitchFamily="49" charset="0"/>
              </a:rPr>
              <a:t>*/    </a:t>
            </a:r>
          </a:p>
          <a:p>
            <a:pPr algn="just" eaLnBrk="1" hangingPunct="1">
              <a:lnSpc>
                <a:spcPct val="90000"/>
              </a:lnSpc>
              <a:buNone/>
            </a:pPr>
            <a:r>
              <a:rPr lang="en-US" altLang="x-none" sz="1800" dirty="0">
                <a:latin typeface="Consolas" panose="020B0609020204030204" pitchFamily="49" charset="0"/>
              </a:rPr>
              <a:t>    if ( (</a:t>
            </a:r>
            <a:r>
              <a:rPr lang="en-US" altLang="x-none" sz="1800" dirty="0" err="1">
                <a:latin typeface="Consolas" panose="020B0609020204030204" pitchFamily="49" charset="0"/>
              </a:rPr>
              <a:t>cfPtr</a:t>
            </a:r>
            <a:r>
              <a:rPr lang="en-US" altLang="x-none" sz="1800" dirty="0">
                <a:latin typeface="Consolas" panose="020B0609020204030204" pitchFamily="49" charset="0"/>
              </a:rPr>
              <a:t>=</a:t>
            </a:r>
            <a:r>
              <a:rPr lang="en-US" altLang="x-none" sz="1800" dirty="0" err="1">
                <a:latin typeface="Consolas" panose="020B0609020204030204" pitchFamily="49" charset="0"/>
              </a:rPr>
              <a:t>fopen</a:t>
            </a:r>
            <a:r>
              <a:rPr lang="en-US" altLang="x-none" sz="1800" dirty="0">
                <a:latin typeface="Consolas" panose="020B0609020204030204" pitchFamily="49" charset="0"/>
              </a:rPr>
              <a:t>("C:\\Users\\types.txt","r"))==NULL ) </a:t>
            </a:r>
          </a:p>
          <a:p>
            <a:pPr algn="just" eaLnBrk="1" hangingPunct="1">
              <a:lnSpc>
                <a:spcPct val="90000"/>
              </a:lnSpc>
              <a:buNone/>
            </a:pPr>
            <a:r>
              <a:rPr lang="en-US" altLang="x-none" sz="1800" dirty="0">
                <a:latin typeface="Consolas" panose="020B0609020204030204" pitchFamily="49" charset="0"/>
              </a:rPr>
              <a:t>		/*</a:t>
            </a:r>
            <a:r>
              <a:rPr lang="en-US" altLang="x-none" sz="1800" dirty="0" err="1">
                <a:latin typeface="Consolas" panose="020B0609020204030204" pitchFamily="49" charset="0"/>
              </a:rPr>
              <a:t>绝对路径打开文件</a:t>
            </a:r>
            <a:r>
              <a:rPr lang="en-US" altLang="x-none" sz="1800" dirty="0">
                <a:latin typeface="Consolas" panose="020B0609020204030204" pitchFamily="49" charset="0"/>
              </a:rPr>
              <a:t>*/</a:t>
            </a:r>
          </a:p>
          <a:p>
            <a:pPr algn="just" eaLnBrk="1" hangingPunct="1">
              <a:lnSpc>
                <a:spcPct val="90000"/>
              </a:lnSpc>
              <a:buNone/>
            </a:pPr>
            <a:r>
              <a:rPr lang="en-US" altLang="x-none" sz="1800" dirty="0">
                <a:latin typeface="Consolas" panose="020B0609020204030204" pitchFamily="49" charset="0"/>
              </a:rPr>
              <a:t>    //if ( (</a:t>
            </a:r>
            <a:r>
              <a:rPr lang="en-US" altLang="x-none" sz="1800" dirty="0" err="1">
                <a:latin typeface="Consolas" panose="020B0609020204030204" pitchFamily="49" charset="0"/>
              </a:rPr>
              <a:t>cfPtr</a:t>
            </a:r>
            <a:r>
              <a:rPr lang="en-US" altLang="x-none" sz="1800" dirty="0">
                <a:latin typeface="Consolas" panose="020B0609020204030204" pitchFamily="49" charset="0"/>
              </a:rPr>
              <a:t>=</a:t>
            </a:r>
            <a:r>
              <a:rPr lang="en-US" altLang="x-none" sz="1800" dirty="0" err="1">
                <a:latin typeface="Consolas" panose="020B0609020204030204" pitchFamily="49" charset="0"/>
              </a:rPr>
              <a:t>fopen</a:t>
            </a:r>
            <a:r>
              <a:rPr lang="en-US" altLang="x-none" sz="1800" dirty="0">
                <a:latin typeface="Consolas" panose="020B0609020204030204" pitchFamily="49" charset="0"/>
              </a:rPr>
              <a:t>("..\\</a:t>
            </a:r>
            <a:r>
              <a:rPr lang="en-US" altLang="x-none" sz="1800" dirty="0" err="1">
                <a:latin typeface="Consolas" panose="020B0609020204030204" pitchFamily="49" charset="0"/>
              </a:rPr>
              <a:t>备忘录.txt","r</a:t>
            </a:r>
            <a:r>
              <a:rPr lang="en-US" altLang="x-none" sz="1800" dirty="0">
                <a:latin typeface="Consolas" panose="020B0609020204030204" pitchFamily="49" charset="0"/>
              </a:rPr>
              <a:t>"))==NULL ) </a:t>
            </a:r>
          </a:p>
          <a:p>
            <a:pPr algn="just" eaLnBrk="1" hangingPunct="1">
              <a:lnSpc>
                <a:spcPct val="90000"/>
              </a:lnSpc>
              <a:buNone/>
            </a:pPr>
            <a:r>
              <a:rPr lang="en-US" altLang="x-none" sz="1800" dirty="0">
                <a:latin typeface="Consolas" panose="020B0609020204030204" pitchFamily="49" charset="0"/>
              </a:rPr>
              <a:t>		/*</a:t>
            </a:r>
            <a:r>
              <a:rPr lang="en-US" altLang="x-none" sz="1800" dirty="0" err="1">
                <a:latin typeface="Consolas" panose="020B0609020204030204" pitchFamily="49" charset="0"/>
              </a:rPr>
              <a:t>相对当前目录的上级目录下打开文件</a:t>
            </a:r>
            <a:r>
              <a:rPr lang="en-US" altLang="x-none" sz="1800" dirty="0">
                <a:latin typeface="Consolas" panose="020B0609020204030204" pitchFamily="49" charset="0"/>
              </a:rPr>
              <a:t>*/</a:t>
            </a:r>
          </a:p>
          <a:p>
            <a:pPr algn="just" eaLnBrk="1" hangingPunct="1">
              <a:lnSpc>
                <a:spcPct val="90000"/>
              </a:lnSpc>
              <a:buNone/>
            </a:pPr>
            <a:r>
              <a:rPr lang="en-US" altLang="x-none" sz="1800" dirty="0">
                <a:latin typeface="Consolas" panose="020B0609020204030204" pitchFamily="49" charset="0"/>
              </a:rPr>
              <a:t>    //if ( (</a:t>
            </a:r>
            <a:r>
              <a:rPr lang="en-US" altLang="x-none" sz="1800" dirty="0" err="1">
                <a:latin typeface="Consolas" panose="020B0609020204030204" pitchFamily="49" charset="0"/>
              </a:rPr>
              <a:t>cfPtr</a:t>
            </a:r>
            <a:r>
              <a:rPr lang="en-US" altLang="x-none" sz="1800" dirty="0">
                <a:latin typeface="Consolas" panose="020B0609020204030204" pitchFamily="49" charset="0"/>
              </a:rPr>
              <a:t>=</a:t>
            </a:r>
            <a:r>
              <a:rPr lang="en-US" altLang="x-none" sz="1800" dirty="0" err="1">
                <a:latin typeface="Consolas" panose="020B0609020204030204" pitchFamily="49" charset="0"/>
              </a:rPr>
              <a:t>fopen</a:t>
            </a:r>
            <a:r>
              <a:rPr lang="en-US" altLang="x-none" sz="1800" dirty="0">
                <a:latin typeface="Consolas" panose="020B0609020204030204" pitchFamily="49" charset="0"/>
              </a:rPr>
              <a:t>(".\\file\\</a:t>
            </a:r>
            <a:r>
              <a:rPr lang="en-US" altLang="x-none" sz="1800" dirty="0" err="1">
                <a:latin typeface="Consolas" panose="020B0609020204030204" pitchFamily="49" charset="0"/>
              </a:rPr>
              <a:t>types.txt","r</a:t>
            </a:r>
            <a:r>
              <a:rPr lang="en-US" altLang="x-none" sz="1800" dirty="0">
                <a:latin typeface="Consolas" panose="020B0609020204030204" pitchFamily="49" charset="0"/>
              </a:rPr>
              <a:t>"))==NULL ) </a:t>
            </a:r>
          </a:p>
          <a:p>
            <a:pPr algn="just" eaLnBrk="1" hangingPunct="1">
              <a:lnSpc>
                <a:spcPct val="90000"/>
              </a:lnSpc>
              <a:buNone/>
            </a:pPr>
            <a:r>
              <a:rPr lang="en-US" altLang="x-none" sz="1800" dirty="0">
                <a:latin typeface="Consolas" panose="020B0609020204030204" pitchFamily="49" charset="0"/>
              </a:rPr>
              <a:t>		/*</a:t>
            </a:r>
            <a:r>
              <a:rPr lang="en-US" altLang="x-none" sz="1800" dirty="0" err="1">
                <a:latin typeface="Consolas" panose="020B0609020204030204" pitchFamily="49" charset="0"/>
              </a:rPr>
              <a:t>相对当前目录的下级目录下打开文件</a:t>
            </a:r>
            <a:r>
              <a:rPr lang="en-US" altLang="x-none" sz="1800" dirty="0">
                <a:latin typeface="Consolas" panose="020B0609020204030204" pitchFamily="49" charset="0"/>
              </a:rPr>
              <a:t>*/</a:t>
            </a:r>
          </a:p>
          <a:p>
            <a:pPr algn="just" eaLnBrk="1" hangingPunct="1">
              <a:lnSpc>
                <a:spcPct val="90000"/>
              </a:lnSpc>
              <a:buNone/>
            </a:pPr>
            <a:r>
              <a:rPr lang="en-US" altLang="x-none" sz="1800" dirty="0">
                <a:latin typeface="Consolas" panose="020B0609020204030204" pitchFamily="49" charset="0"/>
              </a:rPr>
              <a:t>	{   </a:t>
            </a:r>
            <a:r>
              <a:rPr lang="en-US" altLang="x-none" sz="1800" dirty="0" err="1">
                <a:latin typeface="Consolas" panose="020B0609020204030204" pitchFamily="49" charset="0"/>
              </a:rPr>
              <a:t>printf</a:t>
            </a:r>
            <a:r>
              <a:rPr lang="en-US" altLang="x-none" sz="1800" dirty="0">
                <a:latin typeface="Consolas" panose="020B0609020204030204" pitchFamily="49" charset="0"/>
              </a:rPr>
              <a:t>("File could not be opened\n");</a:t>
            </a:r>
          </a:p>
          <a:p>
            <a:pPr algn="just" eaLnBrk="1" hangingPunct="1">
              <a:lnSpc>
                <a:spcPct val="90000"/>
              </a:lnSpc>
              <a:buNone/>
            </a:pPr>
            <a:r>
              <a:rPr lang="en-US" altLang="x-none" sz="1800" dirty="0">
                <a:latin typeface="Consolas" panose="020B0609020204030204" pitchFamily="49" charset="0"/>
              </a:rPr>
              <a:t>		exit(1);</a:t>
            </a:r>
          </a:p>
          <a:p>
            <a:pPr algn="just" eaLnBrk="1" hangingPunct="1">
              <a:lnSpc>
                <a:spcPct val="90000"/>
              </a:lnSpc>
              <a:buNone/>
            </a:pPr>
            <a:r>
              <a:rPr lang="en-US" altLang="x-none" sz="1800" dirty="0">
                <a:latin typeface="Consolas" panose="020B0609020204030204" pitchFamily="49" charset="0"/>
              </a:rPr>
              <a:t>	}</a:t>
            </a:r>
          </a:p>
          <a:p>
            <a:pPr algn="just" eaLnBrk="1" hangingPunct="1">
              <a:lnSpc>
                <a:spcPct val="90000"/>
              </a:lnSpc>
              <a:buNone/>
            </a:pPr>
            <a:r>
              <a:rPr lang="en-US" altLang="x-none" sz="1800" dirty="0">
                <a:latin typeface="Consolas" panose="020B0609020204030204" pitchFamily="49" charset="0"/>
              </a:rPr>
              <a:t>	if (</a:t>
            </a:r>
            <a:r>
              <a:rPr lang="en-US" altLang="x-none" sz="1800" dirty="0" err="1">
                <a:latin typeface="Consolas" panose="020B0609020204030204" pitchFamily="49" charset="0"/>
              </a:rPr>
              <a:t>fclose</a:t>
            </a:r>
            <a:r>
              <a:rPr lang="en-US" altLang="x-none" sz="1800" dirty="0">
                <a:latin typeface="Consolas" panose="020B0609020204030204" pitchFamily="49" charset="0"/>
              </a:rPr>
              <a:t>(</a:t>
            </a:r>
            <a:r>
              <a:rPr lang="en-US" altLang="x-none" sz="1800" dirty="0" err="1">
                <a:latin typeface="Consolas" panose="020B0609020204030204" pitchFamily="49" charset="0"/>
              </a:rPr>
              <a:t>cfPtr</a:t>
            </a:r>
            <a:r>
              <a:rPr lang="en-US" altLang="x-none" sz="1800" dirty="0">
                <a:latin typeface="Consolas" panose="020B0609020204030204" pitchFamily="49" charset="0"/>
              </a:rPr>
              <a:t>)!=0) </a:t>
            </a:r>
          </a:p>
          <a:p>
            <a:pPr algn="just" eaLnBrk="1" hangingPunct="1">
              <a:lnSpc>
                <a:spcPct val="90000"/>
              </a:lnSpc>
              <a:buNone/>
            </a:pPr>
            <a:r>
              <a:rPr lang="en-US" altLang="x-none" sz="1800" dirty="0">
                <a:latin typeface="Consolas" panose="020B0609020204030204" pitchFamily="49" charset="0"/>
              </a:rPr>
              <a:t>		</a:t>
            </a:r>
            <a:r>
              <a:rPr lang="en-US" altLang="x-none" sz="1800" dirty="0" err="1">
                <a:latin typeface="Consolas" panose="020B0609020204030204" pitchFamily="49" charset="0"/>
              </a:rPr>
              <a:t>printf</a:t>
            </a:r>
            <a:r>
              <a:rPr lang="en-US" altLang="x-none" sz="1800" dirty="0">
                <a:latin typeface="Consolas" panose="020B0609020204030204" pitchFamily="49" charset="0"/>
              </a:rPr>
              <a:t>("Error in closing file\n"); </a:t>
            </a:r>
          </a:p>
          <a:p>
            <a:pPr algn="just" eaLnBrk="1" hangingPunct="1">
              <a:lnSpc>
                <a:spcPct val="90000"/>
              </a:lnSpc>
              <a:buNone/>
            </a:pPr>
            <a:r>
              <a:rPr lang="en-US" altLang="x-none" sz="1800" dirty="0">
                <a:latin typeface="Consolas" panose="020B0609020204030204" pitchFamily="49" charset="0"/>
              </a:rPr>
              <a:t>	return 0;	 </a:t>
            </a:r>
          </a:p>
          <a:p>
            <a:pPr algn="just" eaLnBrk="1" hangingPunct="1">
              <a:lnSpc>
                <a:spcPct val="90000"/>
              </a:lnSpc>
              <a:buNone/>
            </a:pPr>
            <a:r>
              <a:rPr lang="en-US" altLang="x-none" sz="1800" dirty="0">
                <a:latin typeface="Consolas" panose="020B0609020204030204" pitchFamily="49" charset="0"/>
              </a:rPr>
              <a:t>}</a:t>
            </a:r>
          </a:p>
          <a:p>
            <a:pPr algn="just" eaLnBrk="1" hangingPunct="1">
              <a:lnSpc>
                <a:spcPct val="90000"/>
              </a:lnSpc>
              <a:buNone/>
            </a:pPr>
            <a:r>
              <a:rPr lang="zh-CN" altLang="en-US" sz="1800" dirty="0">
                <a:latin typeface="Consolas" panose="020B0609020204030204" pitchFamily="49" charset="0"/>
              </a:rPr>
              <a:t>注意</a:t>
            </a:r>
            <a:r>
              <a:rPr lang="en-US" altLang="x-none" sz="1800" dirty="0">
                <a:latin typeface="Consolas" panose="020B0609020204030204" pitchFamily="49" charset="0"/>
              </a:rPr>
              <a:t>C:\tools\</a:t>
            </a:r>
            <a:r>
              <a:rPr lang="en-US" altLang="x-none" sz="1800" dirty="0" err="1">
                <a:latin typeface="Consolas" panose="020B0609020204030204" pitchFamily="49" charset="0"/>
              </a:rPr>
              <a:t>fileOpenTest</a:t>
            </a:r>
            <a:r>
              <a:rPr lang="zh-CN" altLang="en-US" sz="1800" dirty="0">
                <a:latin typeface="Consolas" panose="020B0609020204030204" pitchFamily="49" charset="0"/>
              </a:rPr>
              <a:t>，分隔符</a:t>
            </a:r>
            <a:r>
              <a:rPr lang="en-US" altLang="zh-CN" sz="1800" dirty="0">
                <a:latin typeface="Consolas" panose="020B0609020204030204" pitchFamily="49" charset="0"/>
              </a:rPr>
              <a:t>\</a:t>
            </a:r>
            <a:r>
              <a:rPr lang="zh-CN" altLang="en-US" sz="1800" dirty="0">
                <a:latin typeface="Consolas" panose="020B0609020204030204" pitchFamily="49" charset="0"/>
              </a:rPr>
              <a:t>不能直接用，要改为</a:t>
            </a:r>
            <a:r>
              <a:rPr lang="en-US" altLang="zh-CN" sz="1800" dirty="0">
                <a:latin typeface="Consolas" panose="020B0609020204030204" pitchFamily="49" charset="0"/>
              </a:rPr>
              <a:t>\\</a:t>
            </a:r>
            <a:endParaRPr lang="en-US" altLang="x-none" sz="1800" dirty="0">
              <a:latin typeface="Consolas" panose="020B06090202040302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964">
                                            <p:txEl>
                                              <p:charRg st="182" end="269"/>
                                            </p:txEl>
                                          </p:spTgt>
                                        </p:tgtEl>
                                        <p:attrNameLst>
                                          <p:attrName>style.visibility</p:attrName>
                                        </p:attrNameLst>
                                      </p:cBhvr>
                                      <p:to>
                                        <p:strVal val="visible"/>
                                      </p:to>
                                    </p:set>
                                    <p:animEffect transition="in" filter="dissolve">
                                      <p:cBhvr>
                                        <p:cTn id="7" dur="500"/>
                                        <p:tgtEl>
                                          <p:spTgt spid="40964">
                                            <p:txEl>
                                              <p:charRg st="182" end="269"/>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0964">
                                            <p:txEl>
                                              <p:charRg st="269" end="287"/>
                                            </p:txEl>
                                          </p:spTgt>
                                        </p:tgtEl>
                                        <p:attrNameLst>
                                          <p:attrName>style.visibility</p:attrName>
                                        </p:attrNameLst>
                                      </p:cBhvr>
                                      <p:to>
                                        <p:strVal val="visible"/>
                                      </p:to>
                                    </p:set>
                                    <p:animEffect transition="in" filter="dissolve">
                                      <p:cBhvr>
                                        <p:cTn id="12" dur="500"/>
                                        <p:tgtEl>
                                          <p:spTgt spid="40964">
                                            <p:txEl>
                                              <p:charRg st="269" end="28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0964">
                                            <p:txEl>
                                              <p:charRg st="287" end="321"/>
                                            </p:txEl>
                                          </p:spTgt>
                                        </p:tgtEl>
                                        <p:attrNameLst>
                                          <p:attrName>style.visibility</p:attrName>
                                        </p:attrNameLst>
                                      </p:cBhvr>
                                      <p:to>
                                        <p:strVal val="visible"/>
                                      </p:to>
                                    </p:set>
                                    <p:animEffect transition="in" filter="dissolve">
                                      <p:cBhvr>
                                        <p:cTn id="17" dur="500"/>
                                        <p:tgtEl>
                                          <p:spTgt spid="40964">
                                            <p:txEl>
                                              <p:charRg st="287" end="321"/>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40964">
                                            <p:txEl>
                                              <p:charRg st="321" end="374"/>
                                            </p:txEl>
                                          </p:spTgt>
                                        </p:tgtEl>
                                        <p:attrNameLst>
                                          <p:attrName>style.visibility</p:attrName>
                                        </p:attrNameLst>
                                      </p:cBhvr>
                                      <p:to>
                                        <p:strVal val="visible"/>
                                      </p:to>
                                    </p:set>
                                    <p:animEffect transition="in" filter="dissolve">
                                      <p:cBhvr>
                                        <p:cTn id="20" dur="500"/>
                                        <p:tgtEl>
                                          <p:spTgt spid="40964">
                                            <p:txEl>
                                              <p:charRg st="321" end="374"/>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40964">
                                            <p:txEl>
                                              <p:charRg st="374" end="425"/>
                                            </p:txEl>
                                          </p:spTgt>
                                        </p:tgtEl>
                                        <p:attrNameLst>
                                          <p:attrName>style.visibility</p:attrName>
                                        </p:attrNameLst>
                                      </p:cBhvr>
                                      <p:to>
                                        <p:strVal val="visible"/>
                                      </p:to>
                                    </p:set>
                                    <p:animEffect transition="in" filter="dissolve">
                                      <p:cBhvr>
                                        <p:cTn id="23" dur="500"/>
                                        <p:tgtEl>
                                          <p:spTgt spid="40964">
                                            <p:txEl>
                                              <p:charRg st="374" end="425"/>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40964">
                                            <p:txEl>
                                              <p:charRg st="425" end="474"/>
                                            </p:txEl>
                                          </p:spTgt>
                                        </p:tgtEl>
                                        <p:attrNameLst>
                                          <p:attrName>style.visibility</p:attrName>
                                        </p:attrNameLst>
                                      </p:cBhvr>
                                      <p:to>
                                        <p:strVal val="visible"/>
                                      </p:to>
                                    </p:set>
                                    <p:animEffect transition="in" filter="dissolve">
                                      <p:cBhvr>
                                        <p:cTn id="26" dur="500"/>
                                        <p:tgtEl>
                                          <p:spTgt spid="40964">
                                            <p:txEl>
                                              <p:charRg st="425" end="47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灯片编号占位符 4"/>
          <p:cNvSpPr txBox="1">
            <a:spLocks noGrp="1"/>
          </p:cNvSpPr>
          <p:nvPr/>
        </p:nvSpPr>
        <p:spPr>
          <a:xfrm>
            <a:off x="6934200" y="6324600"/>
            <a:ext cx="1905000" cy="457200"/>
          </a:xfrm>
          <a:prstGeom prst="rect">
            <a:avLst/>
          </a:prstGeom>
          <a:noFill/>
          <a:ln w="9525">
            <a:noFill/>
          </a:ln>
        </p:spPr>
        <p:txBody>
          <a:bodyPr anchor="t"/>
          <a:lstStyle/>
          <a:p>
            <a:pPr algn="r">
              <a:spcBef>
                <a:spcPct val="50000"/>
              </a:spcBef>
            </a:pPr>
            <a:fld id="{9A0DB2DC-4C9A-4742-B13C-FB6460FD3503}" type="slidenum">
              <a:rPr lang="zh-CN" altLang="en-US" sz="1400" b="1" dirty="0">
                <a:latin typeface="Times New Roman" panose="02020603050405020304" pitchFamily="2" charset="0"/>
              </a:rPr>
              <a:t>2</a:t>
            </a:fld>
            <a:endParaRPr lang="zh-CN" altLang="en-US" sz="1400" b="1" dirty="0">
              <a:latin typeface="Times New Roman" panose="02020603050405020304" pitchFamily="2" charset="0"/>
            </a:endParaRPr>
          </a:p>
        </p:txBody>
      </p:sp>
      <p:sp>
        <p:nvSpPr>
          <p:cNvPr id="5122" name="Rectangle 2"/>
          <p:cNvSpPr>
            <a:spLocks noGrp="1"/>
          </p:cNvSpPr>
          <p:nvPr>
            <p:ph type="title"/>
          </p:nvPr>
        </p:nvSpPr>
        <p:spPr/>
        <p:txBody>
          <a:bodyPr wrap="square" anchor="ctr"/>
          <a:lstStyle/>
          <a:p>
            <a:pPr eaLnBrk="1" hangingPunct="1"/>
            <a:r>
              <a:rPr lang="zh-CN" altLang="en-US" b="1">
                <a:latin typeface="宋体" panose="02010600030101010101" pitchFamily="2" charset="-122"/>
              </a:rPr>
              <a:t>前言</a:t>
            </a:r>
            <a:endParaRPr lang="zh-CN" altLang="en-US" b="1"/>
          </a:p>
        </p:txBody>
      </p:sp>
      <p:sp>
        <p:nvSpPr>
          <p:cNvPr id="5123" name="Rectangle 3"/>
          <p:cNvSpPr>
            <a:spLocks noGrp="1"/>
          </p:cNvSpPr>
          <p:nvPr>
            <p:ph idx="1"/>
          </p:nvPr>
        </p:nvSpPr>
        <p:spPr/>
        <p:txBody>
          <a:bodyPr wrap="square" anchor="t"/>
          <a:lstStyle/>
          <a:p>
            <a:pPr eaLnBrk="1" hangingPunct="1">
              <a:buNone/>
            </a:pPr>
            <a:r>
              <a:rPr lang="en-US" altLang="zh-CN" b="1"/>
              <a:t>        </a:t>
            </a:r>
            <a:r>
              <a:rPr lang="zh-CN" altLang="en-US" b="1"/>
              <a:t>在程序运行时，程序本身和数据一般都存放在内存。 当程序运行结束后，存放在内存中的数据被释放。</a:t>
            </a:r>
          </a:p>
          <a:p>
            <a:pPr eaLnBrk="1" hangingPunct="1">
              <a:buNone/>
            </a:pPr>
            <a:r>
              <a:rPr lang="zh-CN" altLang="en-US" b="1"/>
              <a:t>        如果需要长期保存程序运行所需的原始数据，或程序运行产生的结果，就必须将数据以</a:t>
            </a:r>
            <a:r>
              <a:rPr lang="zh-CN" altLang="en-US" b="1" u="sng"/>
              <a:t>文件形式</a:t>
            </a:r>
            <a:r>
              <a:rPr lang="zh-CN" altLang="en-US" b="1"/>
              <a:t>存储到外部存储介质（如磁盘）上。</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灯片编号占位符 4"/>
          <p:cNvSpPr txBox="1">
            <a:spLocks noGrp="1"/>
          </p:cNvSpPr>
          <p:nvPr/>
        </p:nvSpPr>
        <p:spPr>
          <a:xfrm>
            <a:off x="6934200" y="6324600"/>
            <a:ext cx="1905000" cy="457200"/>
          </a:xfrm>
          <a:prstGeom prst="rect">
            <a:avLst/>
          </a:prstGeom>
          <a:noFill/>
          <a:ln w="9525">
            <a:noFill/>
          </a:ln>
        </p:spPr>
        <p:txBody>
          <a:bodyPr anchor="t"/>
          <a:lstStyle/>
          <a:p>
            <a:pPr algn="r">
              <a:spcBef>
                <a:spcPct val="50000"/>
              </a:spcBef>
            </a:pPr>
            <a:fld id="{9A0DB2DC-4C9A-4742-B13C-FB6460FD3503}" type="slidenum">
              <a:rPr lang="zh-CN" altLang="en-US" sz="1400" b="1" dirty="0">
                <a:latin typeface="Times New Roman" panose="02020603050405020304" pitchFamily="2" charset="0"/>
              </a:rPr>
              <a:t>20</a:t>
            </a:fld>
            <a:endParaRPr lang="zh-CN" altLang="en-US" sz="1400" b="1" dirty="0">
              <a:latin typeface="Times New Roman" panose="02020603050405020304" pitchFamily="2" charset="0"/>
            </a:endParaRPr>
          </a:p>
        </p:txBody>
      </p:sp>
      <p:sp>
        <p:nvSpPr>
          <p:cNvPr id="59394" name="Rectangle 2"/>
          <p:cNvSpPr>
            <a:spLocks noGrp="1"/>
          </p:cNvSpPr>
          <p:nvPr>
            <p:ph type="title"/>
          </p:nvPr>
        </p:nvSpPr>
        <p:spPr/>
        <p:txBody>
          <a:bodyPr wrap="square" anchor="ctr"/>
          <a:lstStyle/>
          <a:p>
            <a:pPr eaLnBrk="1" hangingPunct="1"/>
            <a:r>
              <a:rPr lang="en-US" altLang="zh-CN" b="1"/>
              <a:t>13.5  </a:t>
            </a:r>
            <a:r>
              <a:rPr lang="zh-CN" altLang="en-US" b="1"/>
              <a:t>文件的读写操作</a:t>
            </a:r>
          </a:p>
        </p:txBody>
      </p:sp>
      <p:sp>
        <p:nvSpPr>
          <p:cNvPr id="59395" name="Rectangle 3"/>
          <p:cNvSpPr>
            <a:spLocks noGrp="1"/>
          </p:cNvSpPr>
          <p:nvPr>
            <p:ph idx="1"/>
          </p:nvPr>
        </p:nvSpPr>
        <p:spPr/>
        <p:txBody>
          <a:bodyPr wrap="square" anchor="t"/>
          <a:lstStyle/>
          <a:p>
            <a:pPr eaLnBrk="1" hangingPunct="1">
              <a:buNone/>
            </a:pPr>
            <a:r>
              <a:rPr lang="zh-CN" altLang="en-US" b="1" dirty="0"/>
              <a:t>文件打开之后，就可以根据数据的解读类型进行读与写的操作了。</a:t>
            </a:r>
          </a:p>
          <a:p>
            <a:pPr eaLnBrk="1" hangingPunct="1">
              <a:buNone/>
            </a:pPr>
            <a:endParaRPr lang="zh-CN" altLang="en-US" sz="900" b="1" dirty="0"/>
          </a:p>
          <a:p>
            <a:pPr eaLnBrk="1" hangingPunct="1">
              <a:buNone/>
            </a:pPr>
            <a:r>
              <a:rPr lang="zh-CN" altLang="en-US" b="1" dirty="0">
                <a:ea typeface="黑体" panose="02010609060101010101" pitchFamily="1" charset="-122"/>
              </a:rPr>
              <a:t>12.3.1  逐字节读／写（通用）</a:t>
            </a:r>
          </a:p>
          <a:p>
            <a:pPr eaLnBrk="1" hangingPunct="1">
              <a:buNone/>
            </a:pPr>
            <a:r>
              <a:rPr lang="zh-CN" altLang="en-US" b="1" dirty="0">
                <a:cs typeface="Arial" panose="020B0604020202020204" pitchFamily="34" charset="0"/>
              </a:rPr>
              <a:t>12.3.2  字符串</a:t>
            </a:r>
            <a:r>
              <a:rPr lang="zh-CN" altLang="en-US" b="1" dirty="0">
                <a:ea typeface="黑体" panose="02010609060101010101" pitchFamily="1" charset="-122"/>
              </a:rPr>
              <a:t>读／写（文本文件）</a:t>
            </a:r>
          </a:p>
          <a:p>
            <a:pPr eaLnBrk="1" hangingPunct="1">
              <a:buNone/>
            </a:pPr>
            <a:r>
              <a:rPr lang="zh-CN" altLang="en-US" b="1" dirty="0">
                <a:cs typeface="Arial" panose="020B0604020202020204" pitchFamily="34" charset="0"/>
              </a:rPr>
              <a:t>12.3.</a:t>
            </a:r>
            <a:r>
              <a:rPr lang="en-US" altLang="x-none" b="1" dirty="0">
                <a:cs typeface="Arial" panose="020B0604020202020204" pitchFamily="34" charset="0"/>
              </a:rPr>
              <a:t>3  </a:t>
            </a:r>
            <a:r>
              <a:rPr lang="zh-CN" altLang="en-US" b="1" dirty="0">
                <a:ea typeface="黑体" panose="02010609060101010101" pitchFamily="1" charset="-122"/>
              </a:rPr>
              <a:t>格式化读／写（文本文件）</a:t>
            </a:r>
          </a:p>
          <a:p>
            <a:pPr eaLnBrk="1" hangingPunct="1">
              <a:buNone/>
            </a:pPr>
            <a:r>
              <a:rPr lang="zh-CN" altLang="en-US" b="1" dirty="0">
                <a:ea typeface="黑体" panose="02010609060101010101" pitchFamily="1" charset="-122"/>
              </a:rPr>
              <a:t>12.3.</a:t>
            </a:r>
            <a:r>
              <a:rPr lang="en-US" altLang="x-none" b="1" dirty="0">
                <a:ea typeface="黑体" panose="02010609060101010101" pitchFamily="1" charset="-122"/>
              </a:rPr>
              <a:t>4  </a:t>
            </a:r>
            <a:r>
              <a:rPr lang="zh-CN" altLang="en-US" b="1" dirty="0">
                <a:ea typeface="黑体" panose="02010609060101010101" pitchFamily="1" charset="-122"/>
              </a:rPr>
              <a:t>数据块读／写（二进制文件）</a:t>
            </a:r>
          </a:p>
          <a:p>
            <a:pPr eaLnBrk="1" hangingPunct="1">
              <a:buNone/>
            </a:pPr>
            <a:endParaRPr lang="zh-CN" altLang="en-US" b="1" dirty="0"/>
          </a:p>
        </p:txBody>
      </p:sp>
    </p:spTree>
    <p:extLst>
      <p:ext uri="{BB962C8B-B14F-4D97-AF65-F5344CB8AC3E}">
        <p14:creationId xmlns:p14="http://schemas.microsoft.com/office/powerpoint/2010/main" val="84311998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灯片编号占位符 4"/>
          <p:cNvSpPr txBox="1">
            <a:spLocks noGrp="1"/>
          </p:cNvSpPr>
          <p:nvPr/>
        </p:nvSpPr>
        <p:spPr>
          <a:xfrm>
            <a:off x="6934200" y="6324600"/>
            <a:ext cx="1905000" cy="457200"/>
          </a:xfrm>
          <a:prstGeom prst="rect">
            <a:avLst/>
          </a:prstGeom>
          <a:noFill/>
          <a:ln w="9525">
            <a:noFill/>
          </a:ln>
        </p:spPr>
        <p:txBody>
          <a:bodyPr anchor="t"/>
          <a:lstStyle/>
          <a:p>
            <a:pPr algn="r">
              <a:spcBef>
                <a:spcPct val="50000"/>
              </a:spcBef>
            </a:pPr>
            <a:fld id="{9A0DB2DC-4C9A-4742-B13C-FB6460FD3503}" type="slidenum">
              <a:rPr lang="zh-CN" altLang="en-US" sz="1400" b="1" dirty="0">
                <a:latin typeface="Times New Roman" panose="02020603050405020304" pitchFamily="2" charset="0"/>
              </a:rPr>
              <a:t>21</a:t>
            </a:fld>
            <a:endParaRPr lang="zh-CN" altLang="en-US" sz="1400" b="1" dirty="0">
              <a:latin typeface="Times New Roman" panose="02020603050405020304" pitchFamily="2" charset="0"/>
            </a:endParaRPr>
          </a:p>
        </p:txBody>
      </p:sp>
      <p:sp>
        <p:nvSpPr>
          <p:cNvPr id="60418" name="Rectangle 2"/>
          <p:cNvSpPr>
            <a:spLocks noGrp="1"/>
          </p:cNvSpPr>
          <p:nvPr>
            <p:ph type="title"/>
          </p:nvPr>
        </p:nvSpPr>
        <p:spPr/>
        <p:txBody>
          <a:bodyPr wrap="square" anchor="ctr"/>
          <a:lstStyle/>
          <a:p>
            <a:pPr eaLnBrk="1" hangingPunct="1"/>
            <a:r>
              <a:rPr lang="en-US" altLang="zh-CN" b="1"/>
              <a:t>13.5  </a:t>
            </a:r>
            <a:r>
              <a:rPr lang="zh-CN" altLang="en-US" b="1"/>
              <a:t>文件的读写操作</a:t>
            </a:r>
          </a:p>
        </p:txBody>
      </p:sp>
      <p:sp>
        <p:nvSpPr>
          <p:cNvPr id="60419" name="Rectangle 3"/>
          <p:cNvSpPr>
            <a:spLocks noGrp="1"/>
          </p:cNvSpPr>
          <p:nvPr>
            <p:ph idx="1"/>
          </p:nvPr>
        </p:nvSpPr>
        <p:spPr/>
        <p:txBody>
          <a:bodyPr wrap="square" anchor="t"/>
          <a:lstStyle/>
          <a:p>
            <a:pPr algn="just" eaLnBrk="1" hangingPunct="1">
              <a:buNone/>
            </a:pPr>
            <a:r>
              <a:rPr lang="zh-CN" altLang="en-US" b="1" dirty="0">
                <a:latin typeface="宋体" panose="02010600030101010101" pitchFamily="2" charset="-122"/>
              </a:rPr>
              <a:t>一、读／写文件中的一个字节</a:t>
            </a:r>
            <a:r>
              <a:rPr lang="en-US" altLang="zh-CN" b="1" dirty="0">
                <a:latin typeface="宋体" panose="02010600030101010101" pitchFamily="2" charset="-122"/>
              </a:rPr>
              <a:t>/</a:t>
            </a:r>
            <a:r>
              <a:rPr lang="zh-CN" altLang="en-US" b="1" dirty="0">
                <a:latin typeface="宋体" panose="02010600030101010101" pitchFamily="2" charset="-122"/>
              </a:rPr>
              <a:t>字符</a:t>
            </a:r>
          </a:p>
          <a:p>
            <a:pPr algn="just" eaLnBrk="1" hangingPunct="1">
              <a:buNone/>
            </a:pPr>
            <a:r>
              <a:rPr lang="zh-CN" altLang="en-US" b="1" dirty="0">
                <a:latin typeface="宋体" panose="02010600030101010101" pitchFamily="2" charset="-122"/>
              </a:rPr>
              <a:t>1、库函数</a:t>
            </a:r>
            <a:r>
              <a:rPr lang="en-US" altLang="x-none" b="1" dirty="0">
                <a:latin typeface="宋体" panose="02010600030101010101" pitchFamily="2" charset="-122"/>
              </a:rPr>
              <a:t>fputc()：</a:t>
            </a:r>
            <a:r>
              <a:rPr lang="zh-CN" altLang="en-US" b="1" dirty="0">
                <a:latin typeface="宋体" panose="02010600030101010101" pitchFamily="2" charset="-122"/>
              </a:rPr>
              <a:t>将一个字节写入指定文件</a:t>
            </a:r>
          </a:p>
          <a:p>
            <a:pPr algn="just" eaLnBrk="1" hangingPunct="1">
              <a:buNone/>
            </a:pPr>
            <a:r>
              <a:rPr lang="en-US" altLang="x-none" b="1" dirty="0">
                <a:latin typeface="宋体" panose="02010600030101010101" pitchFamily="2" charset="-122"/>
              </a:rPr>
              <a:t>  1）</a:t>
            </a:r>
            <a:r>
              <a:rPr lang="zh-CN" altLang="en-US" b="1" dirty="0">
                <a:latin typeface="宋体" panose="02010600030101010101" pitchFamily="2" charset="-122"/>
              </a:rPr>
              <a:t>用法：</a:t>
            </a:r>
            <a:r>
              <a:rPr lang="en-US" altLang="x-none" b="1" dirty="0">
                <a:solidFill>
                  <a:schemeClr val="accent2"/>
                </a:solidFill>
                <a:latin typeface="宋体" panose="02010600030101010101" pitchFamily="2" charset="-122"/>
              </a:rPr>
              <a:t>int fputc(int c， FILE *stream</a:t>
            </a:r>
            <a:r>
              <a:rPr lang="zh-CN" altLang="en-US" b="1" dirty="0">
                <a:solidFill>
                  <a:schemeClr val="accent2"/>
                </a:solidFill>
                <a:latin typeface="宋体" panose="02010600030101010101" pitchFamily="2" charset="-122"/>
              </a:rPr>
              <a:t>);</a:t>
            </a:r>
          </a:p>
          <a:p>
            <a:pPr algn="just" eaLnBrk="1" hangingPunct="1">
              <a:buNone/>
            </a:pPr>
            <a:r>
              <a:rPr lang="zh-CN" altLang="en-US" b="1" dirty="0">
                <a:latin typeface="宋体" panose="02010600030101010101" pitchFamily="2" charset="-122"/>
              </a:rPr>
              <a:t>  2）功能：将</a:t>
            </a:r>
            <a:r>
              <a:rPr lang="en-US" altLang="x-none" b="1" dirty="0">
                <a:latin typeface="宋体" panose="02010600030101010101" pitchFamily="2" charset="-122"/>
              </a:rPr>
              <a:t>c</a:t>
            </a:r>
            <a:r>
              <a:rPr lang="zh-CN" altLang="en-US" b="1" dirty="0">
                <a:latin typeface="宋体" panose="02010600030101010101" pitchFamily="2" charset="-122"/>
              </a:rPr>
              <a:t>所指定字符写入</a:t>
            </a:r>
            <a:r>
              <a:rPr lang="en-US" altLang="x-none" b="1" dirty="0">
                <a:latin typeface="宋体" panose="02010600030101010101" pitchFamily="2" charset="-122"/>
              </a:rPr>
              <a:t>stream</a:t>
            </a:r>
            <a:r>
              <a:rPr lang="zh-CN" altLang="en-US" b="1" dirty="0">
                <a:latin typeface="宋体" panose="02010600030101010101" pitchFamily="2" charset="-122"/>
              </a:rPr>
              <a:t>所指向的输出流中。与流相关的文件位置指针将向前移动1个字节（即指向下一个写入位置）。</a:t>
            </a:r>
          </a:p>
          <a:p>
            <a:pPr algn="just" eaLnBrk="1" hangingPunct="1">
              <a:buNone/>
            </a:pPr>
            <a:r>
              <a:rPr lang="zh-CN" altLang="en-US" b="1" dirty="0">
                <a:latin typeface="宋体" panose="02010600030101010101" pitchFamily="2" charset="-122"/>
              </a:rPr>
              <a:t>  如果输出成功，则函数返回值就是输出的字节数据；否则，返回一个符号常量</a:t>
            </a:r>
            <a:r>
              <a:rPr lang="en-US" altLang="x-none" b="1" dirty="0">
                <a:latin typeface="宋体" panose="02010600030101010101" pitchFamily="2" charset="-122"/>
              </a:rPr>
              <a:t>EOF（</a:t>
            </a:r>
            <a:r>
              <a:rPr lang="zh-CN" altLang="en-US" b="1" dirty="0">
                <a:latin typeface="宋体" panose="02010600030101010101" pitchFamily="2" charset="-122"/>
              </a:rPr>
              <a:t>其值在头文件</a:t>
            </a:r>
            <a:r>
              <a:rPr lang="en-US" altLang="x-none" b="1" dirty="0">
                <a:latin typeface="宋体" panose="02010600030101010101" pitchFamily="2" charset="-122"/>
              </a:rPr>
              <a:t>stdio.h</a:t>
            </a:r>
            <a:r>
              <a:rPr lang="zh-CN" altLang="en-US" b="1" dirty="0">
                <a:latin typeface="宋体" panose="02010600030101010101" pitchFamily="2" charset="-122"/>
              </a:rPr>
              <a:t>中，被定义为-1）。</a:t>
            </a:r>
          </a:p>
          <a:p>
            <a:pPr eaLnBrk="1" hangingPunct="1">
              <a:buNone/>
            </a:pPr>
            <a:endParaRPr lang="zh-CN" altLang="en-US" sz="2400" b="1" dirty="0">
              <a:latin typeface="宋体" panose="02010600030101010101" pitchFamily="2" charset="-122"/>
            </a:endParaRPr>
          </a:p>
        </p:txBody>
      </p:sp>
    </p:spTree>
    <p:extLst>
      <p:ext uri="{BB962C8B-B14F-4D97-AF65-F5344CB8AC3E}">
        <p14:creationId xmlns:p14="http://schemas.microsoft.com/office/powerpoint/2010/main" val="354073452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灯片编号占位符 4"/>
          <p:cNvSpPr txBox="1">
            <a:spLocks noGrp="1"/>
          </p:cNvSpPr>
          <p:nvPr/>
        </p:nvSpPr>
        <p:spPr>
          <a:xfrm>
            <a:off x="6934200" y="6324600"/>
            <a:ext cx="1905000" cy="457200"/>
          </a:xfrm>
          <a:prstGeom prst="rect">
            <a:avLst/>
          </a:prstGeom>
          <a:noFill/>
          <a:ln w="9525">
            <a:noFill/>
          </a:ln>
        </p:spPr>
        <p:txBody>
          <a:bodyPr anchor="t"/>
          <a:lstStyle/>
          <a:p>
            <a:pPr algn="r">
              <a:spcBef>
                <a:spcPct val="50000"/>
              </a:spcBef>
            </a:pPr>
            <a:fld id="{9A0DB2DC-4C9A-4742-B13C-FB6460FD3503}" type="slidenum">
              <a:rPr lang="zh-CN" altLang="en-US" sz="1400" b="1" dirty="0">
                <a:latin typeface="Times New Roman" panose="02020603050405020304" pitchFamily="2" charset="0"/>
              </a:rPr>
              <a:t>22</a:t>
            </a:fld>
            <a:endParaRPr lang="zh-CN" altLang="en-US" sz="1400" b="1" dirty="0">
              <a:latin typeface="Times New Roman" panose="02020603050405020304" pitchFamily="2" charset="0"/>
            </a:endParaRPr>
          </a:p>
        </p:txBody>
      </p:sp>
      <p:sp>
        <p:nvSpPr>
          <p:cNvPr id="62467" name="Rectangle 4"/>
          <p:cNvSpPr>
            <a:spLocks noGrp="1"/>
          </p:cNvSpPr>
          <p:nvPr>
            <p:ph type="title"/>
          </p:nvPr>
        </p:nvSpPr>
        <p:spPr/>
        <p:txBody>
          <a:bodyPr wrap="square" lIns="92075" tIns="46038" rIns="92075" bIns="46038" anchor="ctr"/>
          <a:lstStyle/>
          <a:p>
            <a:pPr eaLnBrk="1" hangingPunct="1"/>
            <a:r>
              <a:rPr lang="en-US" altLang="zh-CN" b="1"/>
              <a:t>13.5  </a:t>
            </a:r>
            <a:r>
              <a:rPr lang="zh-CN" altLang="en-US" b="1"/>
              <a:t>文件的读写操作</a:t>
            </a:r>
          </a:p>
        </p:txBody>
      </p:sp>
      <p:sp>
        <p:nvSpPr>
          <p:cNvPr id="62466" name="Rectangle 3"/>
          <p:cNvSpPr>
            <a:spLocks noGrp="1"/>
          </p:cNvSpPr>
          <p:nvPr>
            <p:ph idx="1"/>
          </p:nvPr>
        </p:nvSpPr>
        <p:spPr/>
        <p:txBody>
          <a:bodyPr wrap="square" anchor="t"/>
          <a:lstStyle/>
          <a:p>
            <a:pPr algn="just" eaLnBrk="1" hangingPunct="1">
              <a:lnSpc>
                <a:spcPct val="90000"/>
              </a:lnSpc>
              <a:buNone/>
            </a:pPr>
            <a:r>
              <a:rPr lang="zh-CN" altLang="en-US" sz="2600" b="1" dirty="0">
                <a:ea typeface="仿宋_GB2312" pitchFamily="1" charset="-122"/>
              </a:rPr>
              <a:t>2、库函数</a:t>
            </a:r>
            <a:r>
              <a:rPr lang="en-US" altLang="x-none" sz="2600" b="1" dirty="0">
                <a:ea typeface="仿宋_GB2312" pitchFamily="1" charset="-122"/>
              </a:rPr>
              <a:t>fgetc()：</a:t>
            </a:r>
            <a:r>
              <a:rPr lang="zh-CN" altLang="en-US" sz="2600" b="1" dirty="0">
                <a:ea typeface="仿宋_GB2312" pitchFamily="1" charset="-122"/>
              </a:rPr>
              <a:t>从指定文件读取一个字节</a:t>
            </a:r>
            <a:r>
              <a:rPr lang="en-US" altLang="zh-CN" sz="2600" b="1" dirty="0">
                <a:ea typeface="仿宋_GB2312" pitchFamily="1" charset="-122"/>
              </a:rPr>
              <a:t>/</a:t>
            </a:r>
            <a:r>
              <a:rPr lang="zh-CN" altLang="en-US" sz="2600" b="1" dirty="0">
                <a:ea typeface="仿宋_GB2312" pitchFamily="1" charset="-122"/>
              </a:rPr>
              <a:t>字符</a:t>
            </a:r>
          </a:p>
          <a:p>
            <a:pPr algn="just" eaLnBrk="1" hangingPunct="1">
              <a:lnSpc>
                <a:spcPct val="90000"/>
              </a:lnSpc>
              <a:buNone/>
            </a:pPr>
            <a:r>
              <a:rPr lang="en-US" altLang="x-none" sz="2600" b="1" dirty="0"/>
              <a:t> 1）</a:t>
            </a:r>
            <a:r>
              <a:rPr lang="zh-CN" altLang="en-US" sz="2600" b="1" dirty="0"/>
              <a:t>用法：</a:t>
            </a:r>
            <a:r>
              <a:rPr lang="en-US" altLang="x-none" sz="2600" b="1" dirty="0">
                <a:solidFill>
                  <a:schemeClr val="accent2"/>
                </a:solidFill>
              </a:rPr>
              <a:t>int  fgetc(FILE *stream);</a:t>
            </a:r>
          </a:p>
          <a:p>
            <a:pPr algn="just" eaLnBrk="1" hangingPunct="1">
              <a:lnSpc>
                <a:spcPct val="90000"/>
              </a:lnSpc>
              <a:buNone/>
            </a:pPr>
            <a:r>
              <a:rPr lang="zh-CN" altLang="en-US" sz="2600" b="1" dirty="0"/>
              <a:t> 2</a:t>
            </a:r>
            <a:r>
              <a:rPr lang="en-US" altLang="x-none" sz="2600" b="1" dirty="0"/>
              <a:t>) </a:t>
            </a:r>
            <a:r>
              <a:rPr lang="zh-CN" altLang="en-US" sz="2600" b="1" dirty="0"/>
              <a:t>功能：从</a:t>
            </a:r>
            <a:r>
              <a:rPr lang="en-US" altLang="x-none" sz="2600" b="1" dirty="0"/>
              <a:t>stream</a:t>
            </a:r>
            <a:r>
              <a:rPr lang="zh-CN" altLang="en-US" sz="2600" b="1" dirty="0"/>
              <a:t>所指向的输入流中获取下一个</a:t>
            </a:r>
            <a:r>
              <a:rPr lang="en-US" altLang="x-none" sz="2600" b="1" dirty="0"/>
              <a:t>unsigned char</a:t>
            </a:r>
            <a:r>
              <a:rPr lang="zh-CN" altLang="en-US" sz="2600" b="1" dirty="0"/>
              <a:t>类型的字节(如果有的话）并转换成</a:t>
            </a:r>
            <a:r>
              <a:rPr lang="en-US" altLang="x-none" sz="2600" b="1" dirty="0"/>
              <a:t>int</a:t>
            </a:r>
            <a:r>
              <a:rPr lang="zh-CN" altLang="en-US" sz="2600" b="1" dirty="0"/>
              <a:t>类型，同时将文件位置指针向前移动1个字节。函数返回值为读取的字节，如果到文件尾，则设置该流的文件结束指示符，并返回</a:t>
            </a:r>
            <a:r>
              <a:rPr lang="en-US" altLang="x-none" sz="2600" b="1" dirty="0"/>
              <a:t>EOF；</a:t>
            </a:r>
            <a:r>
              <a:rPr lang="zh-CN" altLang="en-US" sz="2600" b="1" dirty="0"/>
              <a:t>如果出现读错误，则设置该流的错误指示符，并返回</a:t>
            </a:r>
            <a:r>
              <a:rPr lang="en-US" altLang="x-none" sz="2600" b="1" dirty="0"/>
              <a:t>EOF</a:t>
            </a:r>
            <a:r>
              <a:rPr lang="zh-CN" altLang="en-US" sz="2600" b="1" dirty="0"/>
              <a:t> 。</a:t>
            </a:r>
          </a:p>
          <a:p>
            <a:pPr algn="just" eaLnBrk="1" hangingPunct="1">
              <a:lnSpc>
                <a:spcPct val="90000"/>
              </a:lnSpc>
              <a:buNone/>
            </a:pPr>
            <a:r>
              <a:rPr lang="zh-CN" altLang="en-US" sz="2600" b="1" dirty="0"/>
              <a:t>  例如，</a:t>
            </a:r>
            <a:r>
              <a:rPr lang="en-US" altLang="x-none" sz="2600" b="1" dirty="0"/>
              <a:t>ch=fgetc(fPtr)</a:t>
            </a:r>
            <a:r>
              <a:rPr lang="zh-CN" altLang="en-US" sz="2600" b="1" dirty="0"/>
              <a:t> ，从文件</a:t>
            </a:r>
            <a:r>
              <a:rPr lang="en-US" altLang="x-none" sz="2600" b="1" dirty="0"/>
              <a:t>fPtr</a:t>
            </a:r>
            <a:r>
              <a:rPr lang="zh-CN" altLang="en-US" sz="2600" b="1" dirty="0"/>
              <a:t>中读一个字节到</a:t>
            </a:r>
            <a:r>
              <a:rPr lang="en-US" altLang="x-none" sz="2600" b="1" dirty="0"/>
              <a:t>ch</a:t>
            </a:r>
            <a:r>
              <a:rPr lang="zh-CN" altLang="en-US" sz="2600" b="1" dirty="0"/>
              <a:t>中，同时将</a:t>
            </a:r>
            <a:r>
              <a:rPr lang="en-US" altLang="x-none" sz="2600" b="1" dirty="0"/>
              <a:t>fPtr</a:t>
            </a:r>
            <a:r>
              <a:rPr lang="zh-CN" altLang="en-US" sz="2600" b="1" dirty="0"/>
              <a:t>的文件位置指针向前移动到下一个字节。</a:t>
            </a:r>
          </a:p>
        </p:txBody>
      </p:sp>
    </p:spTree>
    <p:extLst>
      <p:ext uri="{BB962C8B-B14F-4D97-AF65-F5344CB8AC3E}">
        <p14:creationId xmlns:p14="http://schemas.microsoft.com/office/powerpoint/2010/main" val="285705630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ext Box 6"/>
          <p:cNvSpPr txBox="1"/>
          <p:nvPr/>
        </p:nvSpPr>
        <p:spPr>
          <a:xfrm>
            <a:off x="4254416" y="141417"/>
            <a:ext cx="4176464" cy="1015663"/>
          </a:xfrm>
          <a:prstGeom prst="rect">
            <a:avLst/>
          </a:prstGeom>
          <a:noFill/>
          <a:ln w="9525">
            <a:noFill/>
          </a:ln>
        </p:spPr>
        <p:txBody>
          <a:bodyPr wrap="square" anchor="t">
            <a:spAutoFit/>
          </a:bodyPr>
          <a:lstStyle/>
          <a:p>
            <a:pPr>
              <a:spcBef>
                <a:spcPct val="50000"/>
              </a:spcBef>
            </a:pPr>
            <a:r>
              <a:rPr lang="zh-CN" altLang="en-US" sz="2400" b="1" dirty="0">
                <a:latin typeface="Times New Roman" panose="02020603050405020304" pitchFamily="2" charset="0"/>
              </a:rPr>
              <a:t>简易文件压缩 </a:t>
            </a:r>
            <a:r>
              <a:rPr lang="en-US" altLang="zh-CN" sz="2400" b="1" dirty="0">
                <a:latin typeface="Times New Roman" panose="02020603050405020304" pitchFamily="2" charset="0"/>
              </a:rPr>
              <a:t>reducto.c</a:t>
            </a:r>
          </a:p>
          <a:p>
            <a:pPr>
              <a:spcBef>
                <a:spcPct val="50000"/>
              </a:spcBef>
            </a:pPr>
            <a:r>
              <a:rPr lang="zh-CN" altLang="en-US" sz="2400" b="1" dirty="0">
                <a:latin typeface="Times New Roman" panose="02020603050405020304" pitchFamily="2" charset="0"/>
              </a:rPr>
              <a:t>出自《</a:t>
            </a:r>
            <a:r>
              <a:rPr lang="en-US" altLang="zh-CN" sz="2400" b="1" dirty="0">
                <a:latin typeface="Times New Roman" panose="02020603050405020304" pitchFamily="2" charset="0"/>
              </a:rPr>
              <a:t>CPrimerPlus</a:t>
            </a:r>
            <a:r>
              <a:rPr lang="zh-CN" altLang="en-US" sz="2400" b="1" dirty="0">
                <a:latin typeface="Times New Roman" panose="02020603050405020304" pitchFamily="2" charset="0"/>
              </a:rPr>
              <a:t>》</a:t>
            </a:r>
            <a:r>
              <a:rPr lang="en-US" altLang="zh-CN" sz="2400" b="1" dirty="0">
                <a:latin typeface="Times New Roman" panose="02020603050405020304" pitchFamily="2" charset="0"/>
              </a:rPr>
              <a:t>360</a:t>
            </a:r>
            <a:r>
              <a:rPr lang="zh-CN" altLang="en-US" sz="2400" b="1" dirty="0">
                <a:latin typeface="Times New Roman" panose="02020603050405020304" pitchFamily="2" charset="0"/>
              </a:rPr>
              <a:t>页</a:t>
            </a:r>
          </a:p>
        </p:txBody>
      </p:sp>
      <p:sp>
        <p:nvSpPr>
          <p:cNvPr id="70658" name="文本框 1"/>
          <p:cNvSpPr txBox="1"/>
          <p:nvPr/>
        </p:nvSpPr>
        <p:spPr>
          <a:xfrm>
            <a:off x="323528" y="1157080"/>
            <a:ext cx="8627467" cy="5016758"/>
          </a:xfrm>
          <a:prstGeom prst="rect">
            <a:avLst/>
          </a:prstGeom>
          <a:noFill/>
          <a:ln w="9525">
            <a:noFill/>
          </a:ln>
        </p:spPr>
        <p:txBody>
          <a:bodyPr wrap="square" anchor="t">
            <a:spAutoFit/>
          </a:bodyPr>
          <a:lstStyle/>
          <a:p>
            <a:pPr eaLnBrk="0" hangingPunct="0"/>
            <a:r>
              <a:rPr lang="zh-CN" altLang="en-US" sz="2000" dirty="0">
                <a:latin typeface="Consolas" panose="020B0609020204030204" pitchFamily="49" charset="0"/>
              </a:rPr>
              <a:t>#include &lt;stdio.h&gt;</a:t>
            </a:r>
          </a:p>
          <a:p>
            <a:pPr eaLnBrk="0" hangingPunct="0"/>
            <a:r>
              <a:rPr lang="zh-CN" altLang="en-US" sz="2000" dirty="0">
                <a:latin typeface="Consolas" panose="020B0609020204030204" pitchFamily="49" charset="0"/>
              </a:rPr>
              <a:t>#include &lt;stdlib.h&gt;    // for exit()</a:t>
            </a:r>
          </a:p>
          <a:p>
            <a:pPr eaLnBrk="0" hangingPunct="0"/>
            <a:r>
              <a:rPr lang="zh-CN" altLang="en-US" sz="2000" dirty="0">
                <a:latin typeface="Consolas" panose="020B0609020204030204" pitchFamily="49" charset="0"/>
              </a:rPr>
              <a:t>#include &lt;string.h&gt;    // for strcpy(), strcat()</a:t>
            </a:r>
          </a:p>
          <a:p>
            <a:pPr eaLnBrk="0" hangingPunct="0"/>
            <a:r>
              <a:rPr lang="zh-CN" altLang="en-US" sz="2000" dirty="0">
                <a:latin typeface="Consolas" panose="020B0609020204030204" pitchFamily="49" charset="0"/>
              </a:rPr>
              <a:t>#define LEN 40</a:t>
            </a:r>
          </a:p>
          <a:p>
            <a:pPr eaLnBrk="0" hangingPunct="0"/>
            <a:r>
              <a:rPr lang="zh-CN" altLang="en-US" sz="2000" dirty="0">
                <a:latin typeface="Consolas" panose="020B0609020204030204" pitchFamily="49" charset="0"/>
              </a:rPr>
              <a:t>int main(</a:t>
            </a:r>
            <a:r>
              <a:rPr lang="zh-CN" altLang="en-US" sz="2000" dirty="0">
                <a:solidFill>
                  <a:srgbClr val="FF0000"/>
                </a:solidFill>
                <a:latin typeface="Consolas" panose="020B0609020204030204" pitchFamily="49" charset="0"/>
              </a:rPr>
              <a:t>int argc, char *argv[]</a:t>
            </a:r>
            <a:r>
              <a:rPr lang="zh-CN" altLang="en-US" sz="2000" dirty="0">
                <a:latin typeface="Consolas" panose="020B0609020204030204" pitchFamily="49" charset="0"/>
              </a:rPr>
              <a:t>)</a:t>
            </a:r>
          </a:p>
          <a:p>
            <a:pPr eaLnBrk="0" hangingPunct="0"/>
            <a:r>
              <a:rPr lang="zh-CN" altLang="en-US" sz="2000" dirty="0">
                <a:latin typeface="Consolas" panose="020B0609020204030204" pitchFamily="49" charset="0"/>
              </a:rPr>
              <a:t>{</a:t>
            </a:r>
          </a:p>
          <a:p>
            <a:pPr eaLnBrk="0" hangingPunct="0"/>
            <a:r>
              <a:rPr lang="zh-CN" altLang="en-US" sz="2000" dirty="0">
                <a:latin typeface="Consolas" panose="020B0609020204030204" pitchFamily="49" charset="0"/>
              </a:rPr>
              <a:t>    FILE  *in, *out;   </a:t>
            </a:r>
          </a:p>
          <a:p>
            <a:pPr eaLnBrk="0" hangingPunct="0"/>
            <a:r>
              <a:rPr lang="zh-CN" altLang="en-US" sz="2000" dirty="0">
                <a:latin typeface="Consolas" panose="020B0609020204030204" pitchFamily="49" charset="0"/>
              </a:rPr>
              <a:t>    int ch;</a:t>
            </a:r>
          </a:p>
          <a:p>
            <a:pPr eaLnBrk="0" hangingPunct="0"/>
            <a:r>
              <a:rPr lang="zh-CN" altLang="en-US" sz="2000" dirty="0">
                <a:latin typeface="Consolas" panose="020B0609020204030204" pitchFamily="49" charset="0"/>
              </a:rPr>
              <a:t>    char name[LEN];    </a:t>
            </a:r>
          </a:p>
          <a:p>
            <a:pPr eaLnBrk="0" hangingPunct="0"/>
            <a:r>
              <a:rPr lang="zh-CN" altLang="en-US" sz="2000" dirty="0">
                <a:latin typeface="Consolas" panose="020B0609020204030204" pitchFamily="49" charset="0"/>
              </a:rPr>
              <a:t>    int count = 0;</a:t>
            </a:r>
          </a:p>
          <a:p>
            <a:pPr eaLnBrk="0" hangingPunct="0"/>
            <a:r>
              <a:rPr lang="zh-CN" altLang="en-US" sz="2000" dirty="0">
                <a:solidFill>
                  <a:srgbClr val="FF0000"/>
                </a:solidFill>
                <a:latin typeface="Consolas" panose="020B0609020204030204" pitchFamily="49" charset="0"/>
              </a:rPr>
              <a:t>// 检查命令行参数 </a:t>
            </a:r>
          </a:p>
          <a:p>
            <a:pPr eaLnBrk="0" hangingPunct="0"/>
            <a:r>
              <a:rPr lang="zh-CN" altLang="en-US" sz="2000" dirty="0">
                <a:latin typeface="Consolas" panose="020B0609020204030204" pitchFamily="49" charset="0"/>
              </a:rPr>
              <a:t>    if (argc &lt; 2)</a:t>
            </a:r>
          </a:p>
          <a:p>
            <a:pPr eaLnBrk="0" hangingPunct="0"/>
            <a:r>
              <a:rPr lang="zh-CN" altLang="en-US" sz="2000" dirty="0">
                <a:latin typeface="Consolas" panose="020B0609020204030204" pitchFamily="49" charset="0"/>
              </a:rPr>
              <a:t>    {</a:t>
            </a:r>
          </a:p>
          <a:p>
            <a:pPr eaLnBrk="0" hangingPunct="0"/>
            <a:r>
              <a:rPr lang="zh-CN" altLang="en-US" sz="2000" dirty="0">
                <a:latin typeface="Consolas" panose="020B0609020204030204" pitchFamily="49" charset="0"/>
              </a:rPr>
              <a:t>         fprintf(stderr, "Usage: %s filename\n", argv[0]);</a:t>
            </a:r>
          </a:p>
          <a:p>
            <a:pPr eaLnBrk="0" hangingPunct="0"/>
            <a:r>
              <a:rPr lang="zh-CN" altLang="en-US" sz="2000" dirty="0">
                <a:latin typeface="Consolas" panose="020B0609020204030204" pitchFamily="49" charset="0"/>
              </a:rPr>
              <a:t>         exit(1);</a:t>
            </a:r>
          </a:p>
          <a:p>
            <a:pPr eaLnBrk="0" hangingPunct="0"/>
            <a:r>
              <a:rPr lang="zh-CN" altLang="en-US" sz="2000" dirty="0">
                <a:latin typeface="Consolas" panose="020B0609020204030204" pitchFamily="49" charset="0"/>
              </a:rPr>
              <a:t>    }</a:t>
            </a:r>
          </a:p>
        </p:txBody>
      </p:sp>
      <p:sp>
        <p:nvSpPr>
          <p:cNvPr id="70660" name="文本框 3"/>
          <p:cNvSpPr txBox="1"/>
          <p:nvPr/>
        </p:nvSpPr>
        <p:spPr>
          <a:xfrm>
            <a:off x="4716016" y="2852936"/>
            <a:ext cx="3825875" cy="923330"/>
          </a:xfrm>
          <a:prstGeom prst="rect">
            <a:avLst/>
          </a:prstGeom>
          <a:solidFill>
            <a:srgbClr val="CCFFFF"/>
          </a:solidFill>
          <a:ln w="9525">
            <a:noFill/>
          </a:ln>
        </p:spPr>
        <p:txBody>
          <a:bodyPr wrap="square" anchor="t">
            <a:spAutoFit/>
          </a:bodyPr>
          <a:lstStyle/>
          <a:p>
            <a:pPr eaLnBrk="0" hangingPunct="0"/>
            <a:r>
              <a:rPr lang="en-US" altLang="zh-CN" dirty="0"/>
              <a:t>main</a:t>
            </a:r>
            <a:r>
              <a:rPr lang="zh-CN" altLang="zh-CN" dirty="0">
                <a:latin typeface="Times New Roman" panose="02020603050405020304" pitchFamily="2" charset="0"/>
              </a:rPr>
              <a:t>参数</a:t>
            </a:r>
            <a:r>
              <a:rPr lang="zh-CN" altLang="en-US" dirty="0">
                <a:latin typeface="Times New Roman" panose="02020603050405020304" pitchFamily="2" charset="0"/>
              </a:rPr>
              <a:t>可以在</a:t>
            </a:r>
            <a:r>
              <a:rPr lang="en-US" altLang="zh-CN" dirty="0">
                <a:latin typeface="Times New Roman" panose="02020603050405020304" pitchFamily="2" charset="0"/>
              </a:rPr>
              <a:t>IDE</a:t>
            </a:r>
            <a:r>
              <a:rPr lang="zh-CN" altLang="en-US" dirty="0">
                <a:latin typeface="Times New Roman" panose="02020603050405020304" pitchFamily="2" charset="0"/>
              </a:rPr>
              <a:t>的</a:t>
            </a:r>
            <a:r>
              <a:rPr lang="en-US" altLang="zh-CN" dirty="0">
                <a:latin typeface="Times New Roman" panose="02020603050405020304" pitchFamily="2" charset="0"/>
              </a:rPr>
              <a:t>Parameters</a:t>
            </a:r>
            <a:r>
              <a:rPr lang="zh-CN" altLang="en-US" dirty="0"/>
              <a:t>栏中设置，每个参数对应一个字符串，</a:t>
            </a:r>
            <a:r>
              <a:rPr lang="zh-CN" altLang="zh-CN" dirty="0">
                <a:latin typeface="Times New Roman" panose="02020603050405020304" pitchFamily="2" charset="0"/>
              </a:rPr>
              <a:t>多个参数之间用空格分开。</a:t>
            </a:r>
            <a:endParaRPr lang="en-US" altLang="zh-CN" dirty="0">
              <a:latin typeface="Times New Roman" panose="02020603050405020304" pitchFamily="2" charset="0"/>
            </a:endParaRPr>
          </a:p>
        </p:txBody>
      </p:sp>
    </p:spTree>
    <p:extLst>
      <p:ext uri="{BB962C8B-B14F-4D97-AF65-F5344CB8AC3E}">
        <p14:creationId xmlns:p14="http://schemas.microsoft.com/office/powerpoint/2010/main" val="288680562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文本框 1"/>
          <p:cNvSpPr txBox="1"/>
          <p:nvPr/>
        </p:nvSpPr>
        <p:spPr>
          <a:xfrm>
            <a:off x="323850" y="1268413"/>
            <a:ext cx="8712200" cy="5016758"/>
          </a:xfrm>
          <a:prstGeom prst="rect">
            <a:avLst/>
          </a:prstGeom>
          <a:noFill/>
          <a:ln w="9525">
            <a:noFill/>
          </a:ln>
        </p:spPr>
        <p:txBody>
          <a:bodyPr wrap="square" anchor="t">
            <a:spAutoFit/>
          </a:bodyPr>
          <a:lstStyle/>
          <a:p>
            <a:pPr eaLnBrk="0" hangingPunct="0"/>
            <a:r>
              <a:rPr lang="zh-CN" altLang="en-US" sz="2000" dirty="0">
                <a:latin typeface="Consolas" panose="020B0609020204030204" pitchFamily="49" charset="0"/>
              </a:rPr>
              <a:t>// </a:t>
            </a:r>
            <a:r>
              <a:rPr lang="en-US" altLang="zh-CN" sz="2000" dirty="0">
                <a:latin typeface="Consolas" panose="020B0609020204030204" pitchFamily="49" charset="0"/>
                <a:sym typeface="Arial" panose="020B0604020202020204" pitchFamily="34" charset="0"/>
              </a:rPr>
              <a:t>set up input</a:t>
            </a:r>
            <a:endParaRPr lang="zh-CN" altLang="en-US" sz="2000" dirty="0">
              <a:latin typeface="Consolas" panose="020B0609020204030204" pitchFamily="49" charset="0"/>
            </a:endParaRPr>
          </a:p>
          <a:p>
            <a:pPr eaLnBrk="0" hangingPunct="0"/>
            <a:r>
              <a:rPr lang="zh-CN" altLang="en-US" sz="2000" dirty="0">
                <a:latin typeface="Consolas" panose="020B0609020204030204" pitchFamily="49" charset="0"/>
              </a:rPr>
              <a:t>    if ((in = fopen(argv[1], "r")) == NULL)</a:t>
            </a:r>
          </a:p>
          <a:p>
            <a:pPr eaLnBrk="0" hangingPunct="0"/>
            <a:r>
              <a:rPr lang="zh-CN" altLang="en-US" sz="2000" dirty="0">
                <a:latin typeface="Consolas" panose="020B0609020204030204" pitchFamily="49" charset="0"/>
              </a:rPr>
              <a:t>    {</a:t>
            </a:r>
          </a:p>
          <a:p>
            <a:pPr eaLnBrk="0" hangingPunct="0"/>
            <a:r>
              <a:rPr lang="zh-CN" altLang="en-US" sz="2000" dirty="0">
                <a:latin typeface="Consolas" panose="020B0609020204030204" pitchFamily="49" charset="0"/>
              </a:rPr>
              <a:t>        fprintf(stderr, "I couldn't open the file \"%s\"\n",</a:t>
            </a:r>
          </a:p>
          <a:p>
            <a:pPr eaLnBrk="0" hangingPunct="0"/>
            <a:r>
              <a:rPr lang="zh-CN" altLang="en-US" sz="2000" dirty="0">
                <a:latin typeface="Consolas" panose="020B0609020204030204" pitchFamily="49" charset="0"/>
              </a:rPr>
              <a:t>                argv[1]);</a:t>
            </a:r>
          </a:p>
          <a:p>
            <a:pPr eaLnBrk="0" hangingPunct="0"/>
            <a:r>
              <a:rPr lang="zh-CN" altLang="en-US" sz="2000" dirty="0">
                <a:latin typeface="Consolas" panose="020B0609020204030204" pitchFamily="49" charset="0"/>
              </a:rPr>
              <a:t>        exit(2);</a:t>
            </a:r>
          </a:p>
          <a:p>
            <a:pPr eaLnBrk="0" hangingPunct="0"/>
            <a:r>
              <a:rPr lang="zh-CN" altLang="en-US" sz="2000" dirty="0">
                <a:latin typeface="Consolas" panose="020B0609020204030204" pitchFamily="49" charset="0"/>
              </a:rPr>
              <a:t>    }</a:t>
            </a:r>
          </a:p>
          <a:p>
            <a:pPr eaLnBrk="0" hangingPunct="0"/>
            <a:endParaRPr lang="zh-CN" altLang="en-US" sz="2000" dirty="0">
              <a:latin typeface="Consolas" panose="020B0609020204030204" pitchFamily="49" charset="0"/>
            </a:endParaRPr>
          </a:p>
          <a:p>
            <a:pPr eaLnBrk="0" hangingPunct="0"/>
            <a:r>
              <a:rPr lang="zh-CN" altLang="en-US" sz="2000" dirty="0">
                <a:latin typeface="Consolas" panose="020B0609020204030204" pitchFamily="49" charset="0"/>
              </a:rPr>
              <a:t>// </a:t>
            </a:r>
            <a:r>
              <a:rPr lang="en-US" altLang="zh-CN" sz="2000" dirty="0">
                <a:latin typeface="Consolas" panose="020B0609020204030204" pitchFamily="49" charset="0"/>
              </a:rPr>
              <a:t>set up output</a:t>
            </a:r>
          </a:p>
          <a:p>
            <a:pPr eaLnBrk="0" hangingPunct="0"/>
            <a:r>
              <a:rPr lang="zh-CN" altLang="en-US" sz="2000" dirty="0">
                <a:latin typeface="Consolas" panose="020B0609020204030204" pitchFamily="49" charset="0"/>
              </a:rPr>
              <a:t>    strcpy(name,argv[1]); // copy filename</a:t>
            </a:r>
          </a:p>
          <a:p>
            <a:pPr eaLnBrk="0" hangingPunct="0"/>
            <a:r>
              <a:rPr lang="zh-CN" altLang="en-US" sz="2000" dirty="0">
                <a:latin typeface="Consolas" panose="020B0609020204030204" pitchFamily="49" charset="0"/>
              </a:rPr>
              <a:t>    strcat(name,".red");            // append .red</a:t>
            </a:r>
          </a:p>
          <a:p>
            <a:pPr eaLnBrk="0" hangingPunct="0"/>
            <a:r>
              <a:rPr lang="zh-CN" altLang="en-US" sz="2000" dirty="0">
                <a:latin typeface="Consolas" panose="020B0609020204030204" pitchFamily="49" charset="0"/>
              </a:rPr>
              <a:t>    if ((out = fopen(name, "w")) == NULL)</a:t>
            </a:r>
          </a:p>
          <a:p>
            <a:pPr eaLnBrk="0" hangingPunct="0"/>
            <a:r>
              <a:rPr lang="zh-CN" altLang="en-US" sz="2000" dirty="0">
                <a:latin typeface="Consolas" panose="020B0609020204030204" pitchFamily="49" charset="0"/>
              </a:rPr>
              <a:t>    {                       // open file for writing</a:t>
            </a:r>
          </a:p>
          <a:p>
            <a:pPr eaLnBrk="0" hangingPunct="0"/>
            <a:r>
              <a:rPr lang="zh-CN" altLang="en-US" sz="2000" dirty="0">
                <a:latin typeface="Consolas" panose="020B0609020204030204" pitchFamily="49" charset="0"/>
              </a:rPr>
              <a:t>        fprintf(stderr,"Can't create output file.\n");</a:t>
            </a:r>
          </a:p>
          <a:p>
            <a:pPr eaLnBrk="0" hangingPunct="0"/>
            <a:r>
              <a:rPr lang="zh-CN" altLang="en-US" sz="2000" dirty="0">
                <a:latin typeface="Consolas" panose="020B0609020204030204" pitchFamily="49" charset="0"/>
              </a:rPr>
              <a:t>        exit(3);</a:t>
            </a:r>
          </a:p>
          <a:p>
            <a:pPr eaLnBrk="0" hangingPunct="0"/>
            <a:r>
              <a:rPr lang="zh-CN" altLang="en-US" sz="2000" dirty="0">
                <a:latin typeface="Consolas" panose="020B0609020204030204" pitchFamily="49" charset="0"/>
              </a:rPr>
              <a:t>    }</a:t>
            </a:r>
          </a:p>
        </p:txBody>
      </p:sp>
      <p:sp>
        <p:nvSpPr>
          <p:cNvPr id="2" name="标题 1">
            <a:extLst>
              <a:ext uri="{FF2B5EF4-FFF2-40B4-BE49-F238E27FC236}">
                <a16:creationId xmlns:a16="http://schemas.microsoft.com/office/drawing/2014/main" id="{AD36DF2E-B2AD-4F48-B1A5-111A69A0AE0D}"/>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94079120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文本框 1"/>
          <p:cNvSpPr txBox="1"/>
          <p:nvPr/>
        </p:nvSpPr>
        <p:spPr>
          <a:xfrm>
            <a:off x="533400" y="1539081"/>
            <a:ext cx="7639000" cy="4401205"/>
          </a:xfrm>
          <a:prstGeom prst="rect">
            <a:avLst/>
          </a:prstGeom>
          <a:noFill/>
          <a:ln w="9525">
            <a:noFill/>
          </a:ln>
        </p:spPr>
        <p:txBody>
          <a:bodyPr wrap="square" anchor="t">
            <a:spAutoFit/>
          </a:bodyPr>
          <a:lstStyle/>
          <a:p>
            <a:pPr eaLnBrk="0" hangingPunct="0"/>
            <a:r>
              <a:rPr lang="zh-CN" altLang="en-US" sz="2000" dirty="0">
                <a:latin typeface="Consolas" panose="020B0609020204030204" pitchFamily="49" charset="0"/>
              </a:rPr>
              <a:t>// copy data</a:t>
            </a:r>
          </a:p>
          <a:p>
            <a:pPr eaLnBrk="0" hangingPunct="0"/>
            <a:r>
              <a:rPr lang="zh-CN" altLang="en-US" sz="2000" dirty="0">
                <a:latin typeface="Consolas" panose="020B0609020204030204" pitchFamily="49" charset="0"/>
              </a:rPr>
              <a:t>    while ((ch = </a:t>
            </a:r>
            <a:r>
              <a:rPr lang="zh-CN" altLang="en-US" sz="2000" dirty="0">
                <a:solidFill>
                  <a:srgbClr val="FF0000"/>
                </a:solidFill>
                <a:latin typeface="Consolas" panose="020B0609020204030204" pitchFamily="49" charset="0"/>
              </a:rPr>
              <a:t>getc(in)</a:t>
            </a:r>
            <a:r>
              <a:rPr lang="zh-CN" altLang="en-US" sz="2000" dirty="0">
                <a:latin typeface="Consolas" panose="020B0609020204030204" pitchFamily="49" charset="0"/>
              </a:rPr>
              <a:t>) != EOF)</a:t>
            </a:r>
          </a:p>
          <a:p>
            <a:pPr eaLnBrk="0" hangingPunct="0"/>
            <a:r>
              <a:rPr lang="zh-CN" altLang="en-US" sz="2000" dirty="0">
                <a:latin typeface="Consolas" panose="020B0609020204030204" pitchFamily="49" charset="0"/>
              </a:rPr>
              <a:t>        if (count++ % 3 == 0)</a:t>
            </a:r>
          </a:p>
          <a:p>
            <a:pPr eaLnBrk="0" hangingPunct="0"/>
            <a:r>
              <a:rPr lang="zh-CN" altLang="en-US" sz="2000" dirty="0">
                <a:latin typeface="Consolas" panose="020B0609020204030204" pitchFamily="49" charset="0"/>
              </a:rPr>
              <a:t>            </a:t>
            </a:r>
            <a:r>
              <a:rPr lang="zh-CN" altLang="en-US" sz="2000" dirty="0">
                <a:solidFill>
                  <a:srgbClr val="FF0000"/>
                </a:solidFill>
                <a:latin typeface="Consolas" panose="020B0609020204030204" pitchFamily="49" charset="0"/>
              </a:rPr>
              <a:t>putc(ch, out)</a:t>
            </a:r>
            <a:r>
              <a:rPr lang="zh-CN" altLang="en-US" sz="2000" dirty="0">
                <a:latin typeface="Consolas" panose="020B0609020204030204" pitchFamily="49" charset="0"/>
              </a:rPr>
              <a:t>;  // print every 3rd char</a:t>
            </a:r>
          </a:p>
          <a:p>
            <a:pPr eaLnBrk="0" hangingPunct="0"/>
            <a:endParaRPr lang="zh-CN" altLang="en-US" sz="2000" dirty="0">
              <a:latin typeface="Consolas" panose="020B0609020204030204" pitchFamily="49" charset="0"/>
            </a:endParaRPr>
          </a:p>
          <a:p>
            <a:pPr eaLnBrk="0" hangingPunct="0"/>
            <a:r>
              <a:rPr lang="zh-CN" altLang="en-US" sz="2000" dirty="0">
                <a:latin typeface="Consolas" panose="020B0609020204030204" pitchFamily="49" charset="0"/>
              </a:rPr>
              <a:t>// clean up</a:t>
            </a:r>
          </a:p>
          <a:p>
            <a:pPr eaLnBrk="0" hangingPunct="0"/>
            <a:r>
              <a:rPr lang="zh-CN" altLang="en-US" sz="2000" dirty="0">
                <a:latin typeface="Consolas" panose="020B0609020204030204" pitchFamily="49" charset="0"/>
              </a:rPr>
              <a:t>    if (fclose(in) != 0 || fclose(out) != 0)</a:t>
            </a:r>
          </a:p>
          <a:p>
            <a:pPr eaLnBrk="0" hangingPunct="0"/>
            <a:r>
              <a:rPr lang="zh-CN" altLang="en-US" sz="2000" dirty="0">
                <a:latin typeface="Consolas" panose="020B0609020204030204" pitchFamily="49" charset="0"/>
              </a:rPr>
              <a:t>        fprintf(stderr,"Error in closing files\n");</a:t>
            </a:r>
          </a:p>
          <a:p>
            <a:pPr eaLnBrk="0" hangingPunct="0"/>
            <a:r>
              <a:rPr lang="zh-CN" altLang="en-US" sz="2000" dirty="0">
                <a:latin typeface="Consolas" panose="020B0609020204030204" pitchFamily="49" charset="0"/>
              </a:rPr>
              <a:t>    return 0;</a:t>
            </a:r>
          </a:p>
          <a:p>
            <a:pPr eaLnBrk="0" hangingPunct="0"/>
            <a:endParaRPr lang="zh-CN" altLang="en-US" sz="2000" dirty="0">
              <a:latin typeface="Consolas" panose="020B0609020204030204" pitchFamily="49" charset="0"/>
            </a:endParaRPr>
          </a:p>
          <a:p>
            <a:pPr eaLnBrk="0" hangingPunct="0"/>
            <a:r>
              <a:rPr lang="zh-CN" altLang="en-US" sz="2000" dirty="0">
                <a:latin typeface="Consolas" panose="020B0609020204030204" pitchFamily="49" charset="0"/>
              </a:rPr>
              <a:t>} </a:t>
            </a:r>
            <a:endParaRPr lang="en-US" altLang="zh-CN" sz="2000" dirty="0">
              <a:latin typeface="Consolas" panose="020B0609020204030204" pitchFamily="49" charset="0"/>
            </a:endParaRPr>
          </a:p>
          <a:p>
            <a:pPr eaLnBrk="0" hangingPunct="0"/>
            <a:r>
              <a:rPr lang="zh-CN" altLang="en-US" sz="2000" dirty="0">
                <a:latin typeface="Consolas" panose="020B0609020204030204" pitchFamily="49" charset="0"/>
              </a:rPr>
              <a:t>预备一个</a:t>
            </a:r>
            <a:r>
              <a:rPr lang="en-US" altLang="zh-CN" sz="2000" dirty="0" err="1">
                <a:latin typeface="Consolas" panose="020B0609020204030204" pitchFamily="49" charset="0"/>
              </a:rPr>
              <a:t>data.txt</a:t>
            </a:r>
            <a:r>
              <a:rPr lang="zh-CN" altLang="en-US" sz="2000" dirty="0">
                <a:latin typeface="Consolas" panose="020B0609020204030204" pitchFamily="49" charset="0"/>
              </a:rPr>
              <a:t>文件，内容是</a:t>
            </a:r>
            <a:r>
              <a:rPr lang="en-US" altLang="zh-CN" sz="2000" dirty="0">
                <a:latin typeface="Consolas" panose="020B0609020204030204" pitchFamily="49" charset="0"/>
              </a:rPr>
              <a:t>1 2 3</a:t>
            </a:r>
          </a:p>
          <a:p>
            <a:pPr eaLnBrk="0" hangingPunct="0"/>
            <a:r>
              <a:rPr lang="zh-CN" altLang="en-US" sz="2000" dirty="0">
                <a:latin typeface="Consolas" panose="020B0609020204030204" pitchFamily="49" charset="0"/>
              </a:rPr>
              <a:t>放在工程目录下，即和</a:t>
            </a:r>
            <a:r>
              <a:rPr lang="en-US" altLang="zh-CN" sz="2000" dirty="0" err="1">
                <a:latin typeface="Consolas" panose="020B0609020204030204" pitchFamily="49" charset="0"/>
              </a:rPr>
              <a:t>main.c</a:t>
            </a:r>
            <a:r>
              <a:rPr lang="zh-CN" altLang="en-US" sz="2000" dirty="0">
                <a:latin typeface="Consolas" panose="020B0609020204030204" pitchFamily="49" charset="0"/>
              </a:rPr>
              <a:t>同目录。</a:t>
            </a:r>
            <a:endParaRPr lang="en-US" altLang="zh-CN" sz="2000" dirty="0">
              <a:latin typeface="Consolas" panose="020B0609020204030204" pitchFamily="49" charset="0"/>
            </a:endParaRPr>
          </a:p>
          <a:p>
            <a:pPr eaLnBrk="0" hangingPunct="0"/>
            <a:r>
              <a:rPr lang="zh-CN" altLang="en-US" sz="2000" dirty="0">
                <a:latin typeface="Consolas" panose="020B0609020204030204" pitchFamily="49" charset="0"/>
              </a:rPr>
              <a:t>然后设置程序运行参数</a:t>
            </a:r>
            <a:r>
              <a:rPr lang="en-US" altLang="zh-CN" sz="2000" dirty="0">
                <a:latin typeface="Consolas" panose="020B0609020204030204" pitchFamily="49" charset="0"/>
              </a:rPr>
              <a:t>”</a:t>
            </a:r>
            <a:r>
              <a:rPr lang="en-US" altLang="zh-CN" sz="2000" dirty="0" err="1">
                <a:latin typeface="Consolas" panose="020B0609020204030204" pitchFamily="49" charset="0"/>
              </a:rPr>
              <a:t>data.txt</a:t>
            </a:r>
            <a:r>
              <a:rPr lang="en-US" altLang="zh-CN" sz="2000" dirty="0">
                <a:latin typeface="Consolas" panose="020B0609020204030204" pitchFamily="49" charset="0"/>
              </a:rPr>
              <a:t>”</a:t>
            </a:r>
            <a:r>
              <a:rPr lang="zh-CN" altLang="en-US" sz="2000" dirty="0">
                <a:latin typeface="Consolas" panose="020B0609020204030204" pitchFamily="49" charset="0"/>
              </a:rPr>
              <a:t>，运行看看结果。</a:t>
            </a:r>
          </a:p>
        </p:txBody>
      </p:sp>
      <p:sp>
        <p:nvSpPr>
          <p:cNvPr id="72706" name="文本框 2"/>
          <p:cNvSpPr txBox="1"/>
          <p:nvPr/>
        </p:nvSpPr>
        <p:spPr>
          <a:xfrm>
            <a:off x="5580063" y="1268413"/>
            <a:ext cx="3030537" cy="1189037"/>
          </a:xfrm>
          <a:prstGeom prst="rect">
            <a:avLst/>
          </a:prstGeom>
          <a:solidFill>
            <a:srgbClr val="85FFE0"/>
          </a:solidFill>
          <a:ln w="9525">
            <a:noFill/>
          </a:ln>
        </p:spPr>
        <p:txBody>
          <a:bodyPr wrap="square" anchor="t">
            <a:spAutoFit/>
          </a:bodyPr>
          <a:lstStyle/>
          <a:p>
            <a:pPr eaLnBrk="0" hangingPunct="0"/>
            <a:r>
              <a:rPr lang="zh-CN" altLang="en-US">
                <a:latin typeface="Times New Roman" panose="02020603050405020304" pitchFamily="2" charset="0"/>
              </a:rPr>
              <a:t>getc and fgetc are equivalent, except that getc may be implemented as a macro in some libraries</a:t>
            </a:r>
          </a:p>
        </p:txBody>
      </p:sp>
      <p:sp>
        <p:nvSpPr>
          <p:cNvPr id="2" name="标题 1">
            <a:extLst>
              <a:ext uri="{FF2B5EF4-FFF2-40B4-BE49-F238E27FC236}">
                <a16:creationId xmlns:a16="http://schemas.microsoft.com/office/drawing/2014/main" id="{CBBE2990-F599-4BAA-A316-DC374FAD87B5}"/>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46103595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44033"/>
          <p:cNvSpPr>
            <a:spLocks noGrp="1"/>
          </p:cNvSpPr>
          <p:nvPr>
            <p:ph type="title"/>
          </p:nvPr>
        </p:nvSpPr>
        <p:spPr/>
        <p:txBody>
          <a:bodyPr anchor="ctr"/>
          <a:lstStyle/>
          <a:p>
            <a:r>
              <a:rPr lang="zh-CN" altLang="en-US" sz="2800" b="1" dirty="0">
                <a:latin typeface="Arial" panose="020B0604020202020204" pitchFamily="34" charset="0"/>
              </a:rPr>
              <a:t>判断文件末尾</a:t>
            </a:r>
            <a:endParaRPr lang="en-US" altLang="x-none" sz="2800" b="1" dirty="0">
              <a:latin typeface="Arial" panose="020B0604020202020204" pitchFamily="34" charset="0"/>
              <a:ea typeface="黑体" panose="02010609060101010101" pitchFamily="1" charset="-122"/>
            </a:endParaRPr>
          </a:p>
        </p:txBody>
      </p:sp>
      <p:sp>
        <p:nvSpPr>
          <p:cNvPr id="2" name="灯片编号占位符 1"/>
          <p:cNvSpPr>
            <a:spLocks noGrp="1"/>
          </p:cNvSpPr>
          <p:nvPr>
            <p:ph type="sldNum" sz="quarter" idx="4294967295"/>
          </p:nvPr>
        </p:nvSpPr>
        <p:spPr/>
        <p:txBody>
          <a:bodyPr/>
          <a:lstStyle/>
          <a:p>
            <a:pPr lvl="0">
              <a:spcBef>
                <a:spcPct val="50000"/>
              </a:spcBef>
            </a:pPr>
            <a:fld id="{9A0DB2DC-4C9A-4742-B13C-FB6460FD3503}" type="slidenum">
              <a:rPr lang="zh-CN" altLang="en-US" dirty="0"/>
              <a:t>26</a:t>
            </a:fld>
            <a:endParaRPr lang="zh-CN" altLang="en-US" dirty="0"/>
          </a:p>
        </p:txBody>
      </p:sp>
      <p:sp>
        <p:nvSpPr>
          <p:cNvPr id="44035" name="矩形 44034"/>
          <p:cNvSpPr/>
          <p:nvPr/>
        </p:nvSpPr>
        <p:spPr>
          <a:xfrm>
            <a:off x="467544" y="1296343"/>
            <a:ext cx="8075612" cy="5090624"/>
          </a:xfrm>
          <a:prstGeom prst="rect">
            <a:avLst/>
          </a:prstGeom>
          <a:noFill/>
          <a:ln w="9525">
            <a:noFill/>
          </a:ln>
        </p:spPr>
        <p:txBody>
          <a:bodyPr>
            <a:spAutoFit/>
          </a:bodyPr>
          <a:lstStyle/>
          <a:p>
            <a:pPr lvl="0">
              <a:lnSpc>
                <a:spcPct val="90000"/>
              </a:lnSpc>
              <a:spcBef>
                <a:spcPct val="50000"/>
              </a:spcBef>
            </a:pPr>
            <a:r>
              <a:rPr lang="zh-CN" altLang="en-US" sz="2800" b="1" dirty="0">
                <a:latin typeface="Times New Roman" panose="02020603050405020304" pitchFamily="2" charset="0"/>
                <a:ea typeface="宋体" panose="02010600030101010101" pitchFamily="2" charset="-122"/>
              </a:rPr>
              <a:t>如何判断文件读到末尾？</a:t>
            </a:r>
          </a:p>
          <a:p>
            <a:pPr lvl="0">
              <a:lnSpc>
                <a:spcPct val="90000"/>
              </a:lnSpc>
              <a:spcBef>
                <a:spcPct val="50000"/>
              </a:spcBef>
            </a:pPr>
            <a:r>
              <a:rPr lang="en-US" altLang="x-none" sz="2800" b="1" dirty="0">
                <a:latin typeface="Times New Roman" panose="02020603050405020304" pitchFamily="2" charset="0"/>
                <a:ea typeface="宋体" panose="02010600030101010101" pitchFamily="2" charset="-122"/>
              </a:rPr>
              <a:t>1</a:t>
            </a:r>
            <a:r>
              <a:rPr lang="zh-CN" altLang="en-US" sz="2800" b="1" dirty="0">
                <a:latin typeface="Times New Roman" panose="02020603050405020304" pitchFamily="2" charset="0"/>
                <a:ea typeface="宋体" panose="02010600030101010101" pitchFamily="2" charset="-122"/>
              </a:rPr>
              <a:t>、符号常量</a:t>
            </a:r>
            <a:r>
              <a:rPr lang="en-US" altLang="x-none" sz="2800" b="1" dirty="0">
                <a:latin typeface="Times New Roman" panose="02020603050405020304" pitchFamily="2" charset="0"/>
                <a:ea typeface="宋体" panose="02010600030101010101" pitchFamily="2" charset="-122"/>
              </a:rPr>
              <a:t>EOF </a:t>
            </a:r>
            <a:r>
              <a:rPr lang="zh-CN" altLang="en-US" sz="2800" b="1" dirty="0">
                <a:latin typeface="Times New Roman" panose="02020603050405020304" pitchFamily="2" charset="0"/>
                <a:ea typeface="宋体" panose="02010600030101010101" pitchFamily="2" charset="-122"/>
              </a:rPr>
              <a:t>（其值被定义为</a:t>
            </a:r>
            <a:r>
              <a:rPr lang="en-US" altLang="x-none" sz="2800" b="1" dirty="0">
                <a:latin typeface="Times New Roman" panose="02020603050405020304" pitchFamily="2" charset="0"/>
                <a:ea typeface="宋体" panose="02010600030101010101" pitchFamily="2" charset="-122"/>
              </a:rPr>
              <a:t>-1</a:t>
            </a:r>
            <a:r>
              <a:rPr lang="zh-CN" altLang="en-US" sz="2800" b="1" dirty="0">
                <a:latin typeface="Times New Roman" panose="02020603050405020304" pitchFamily="2" charset="0"/>
                <a:ea typeface="宋体" panose="02010600030101010101" pitchFamily="2" charset="-122"/>
              </a:rPr>
              <a:t>）</a:t>
            </a:r>
          </a:p>
          <a:p>
            <a:pPr lvl="0">
              <a:lnSpc>
                <a:spcPct val="90000"/>
              </a:lnSpc>
              <a:spcBef>
                <a:spcPct val="50000"/>
              </a:spcBef>
            </a:pPr>
            <a:r>
              <a:rPr lang="zh-CN" altLang="en-US" sz="2800" b="1" dirty="0">
                <a:latin typeface="Times New Roman" panose="02020603050405020304" pitchFamily="2" charset="0"/>
                <a:ea typeface="宋体" panose="02010600030101010101" pitchFamily="2" charset="-122"/>
              </a:rPr>
              <a:t>在对</a:t>
            </a:r>
            <a:r>
              <a:rPr lang="en-US" altLang="x-none" sz="2800" b="1" dirty="0">
                <a:latin typeface="Times New Roman" panose="02020603050405020304" pitchFamily="2" charset="0"/>
                <a:ea typeface="宋体" panose="02010600030101010101" pitchFamily="2" charset="-122"/>
              </a:rPr>
              <a:t>ASCII</a:t>
            </a:r>
            <a:r>
              <a:rPr lang="zh-CN" altLang="en-US" sz="2800" b="1" dirty="0">
                <a:latin typeface="Times New Roman" panose="02020603050405020304" pitchFamily="2" charset="0"/>
                <a:ea typeface="宋体" panose="02010600030101010101" pitchFamily="2" charset="-122"/>
              </a:rPr>
              <a:t>码文件执行读入操作时，如果遇到文件尾，则读操作函数返回一个文件结束标志</a:t>
            </a:r>
            <a:r>
              <a:rPr lang="en-US" altLang="x-none" sz="2800" b="1" dirty="0">
                <a:latin typeface="Times New Roman" panose="02020603050405020304" pitchFamily="2" charset="0"/>
                <a:ea typeface="宋体" panose="02010600030101010101" pitchFamily="2" charset="-122"/>
              </a:rPr>
              <a:t>EOF</a:t>
            </a:r>
            <a:r>
              <a:rPr lang="zh-CN" altLang="en-US" sz="2800" b="1" dirty="0">
                <a:latin typeface="Times New Roman" panose="02020603050405020304" pitchFamily="2" charset="0"/>
                <a:ea typeface="宋体" panose="02010600030101010101" pitchFamily="2" charset="-122"/>
              </a:rPr>
              <a:t>。</a:t>
            </a:r>
          </a:p>
          <a:p>
            <a:pPr lvl="0">
              <a:lnSpc>
                <a:spcPct val="80000"/>
              </a:lnSpc>
              <a:spcBef>
                <a:spcPct val="20000"/>
              </a:spcBef>
            </a:pPr>
            <a:r>
              <a:rPr lang="zh-CN" altLang="en-US" sz="2800" b="1" dirty="0">
                <a:latin typeface="Times New Roman" panose="02020603050405020304" pitchFamily="2" charset="0"/>
                <a:ea typeface="宋体" panose="02010600030101010101" pitchFamily="2" charset="-122"/>
              </a:rPr>
              <a:t>例：</a:t>
            </a:r>
            <a:r>
              <a:rPr lang="en-US" altLang="x-none" sz="2800" b="1" dirty="0">
                <a:latin typeface="Times New Roman" panose="02020603050405020304" pitchFamily="2" charset="0"/>
                <a:ea typeface="宋体" panose="02010600030101010101" pitchFamily="2" charset="-122"/>
              </a:rPr>
              <a:t>while((ch=fgetc(cfPtr)!=EOF) </a:t>
            </a:r>
            <a:r>
              <a:rPr lang="zh-CN" altLang="en-US" sz="2800" dirty="0">
                <a:latin typeface="Times New Roman" panose="02020603050405020304" pitchFamily="2" charset="0"/>
                <a:ea typeface="宋体" panose="02010600030101010101" pitchFamily="2" charset="-122"/>
              </a:rPr>
              <a:t>{</a:t>
            </a:r>
            <a:r>
              <a:rPr lang="en-US" altLang="x-none" sz="2800"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a:p>
            <a:pPr lvl="0">
              <a:lnSpc>
                <a:spcPct val="90000"/>
              </a:lnSpc>
              <a:spcBef>
                <a:spcPct val="50000"/>
              </a:spcBef>
            </a:pPr>
            <a:r>
              <a:rPr lang="en-US" altLang="x-none" sz="2800" b="1" dirty="0">
                <a:latin typeface="Times New Roman" panose="02020603050405020304" pitchFamily="2" charset="0"/>
                <a:ea typeface="宋体" panose="02010600030101010101" pitchFamily="2" charset="-122"/>
              </a:rPr>
              <a:t>2</a:t>
            </a:r>
            <a:r>
              <a:rPr lang="zh-CN" altLang="en-US" sz="2800" b="1" dirty="0">
                <a:latin typeface="Times New Roman" panose="02020603050405020304" pitchFamily="2" charset="0"/>
                <a:ea typeface="宋体" panose="02010600030101010101" pitchFamily="2" charset="-122"/>
              </a:rPr>
              <a:t>、库函数</a:t>
            </a:r>
            <a:r>
              <a:rPr lang="en-US" altLang="x-none" sz="2800" b="1" dirty="0">
                <a:latin typeface="Times New Roman" panose="02020603050405020304" pitchFamily="2" charset="0"/>
                <a:ea typeface="宋体" panose="02010600030101010101" pitchFamily="2" charset="-122"/>
              </a:rPr>
              <a:t>feof()</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int  feof(FILE *stream);</a:t>
            </a:r>
          </a:p>
          <a:p>
            <a:pPr lvl="0">
              <a:lnSpc>
                <a:spcPct val="90000"/>
              </a:lnSpc>
              <a:spcBef>
                <a:spcPct val="50000"/>
              </a:spcBef>
            </a:pPr>
            <a:r>
              <a:rPr lang="zh-CN" altLang="en-US" sz="2800" b="1" dirty="0">
                <a:latin typeface="Times New Roman" panose="02020603050405020304" pitchFamily="2" charset="0"/>
                <a:ea typeface="宋体" panose="02010600030101010101" pitchFamily="2" charset="-122"/>
              </a:rPr>
              <a:t>功能：在执行读文件操作时，如果遇到文件尾，则函数返回非零值；否则返回</a:t>
            </a:r>
            <a:r>
              <a:rPr lang="en-US" altLang="x-none" sz="2800" b="1" dirty="0">
                <a:latin typeface="Times New Roman" panose="02020603050405020304" pitchFamily="2" charset="0"/>
                <a:ea typeface="宋体" panose="02010600030101010101" pitchFamily="2" charset="-122"/>
              </a:rPr>
              <a:t>0</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feof()</a:t>
            </a:r>
            <a:r>
              <a:rPr lang="zh-CN" altLang="en-US" sz="2800" b="1" dirty="0">
                <a:latin typeface="Times New Roman" panose="02020603050405020304" pitchFamily="2" charset="0"/>
                <a:ea typeface="宋体" panose="02010600030101010101" pitchFamily="2" charset="-122"/>
              </a:rPr>
              <a:t>函数同时适用于</a:t>
            </a:r>
            <a:r>
              <a:rPr lang="en-US" altLang="x-none" sz="2800" b="1" dirty="0">
                <a:latin typeface="Times New Roman" panose="02020603050405020304" pitchFamily="2" charset="0"/>
                <a:ea typeface="宋体" panose="02010600030101010101" pitchFamily="2" charset="-122"/>
              </a:rPr>
              <a:t>ASCII</a:t>
            </a:r>
            <a:r>
              <a:rPr lang="zh-CN" altLang="en-US" sz="2800" b="1" dirty="0">
                <a:latin typeface="Times New Roman" panose="02020603050405020304" pitchFamily="2" charset="0"/>
                <a:ea typeface="宋体" panose="02010600030101010101" pitchFamily="2" charset="-122"/>
              </a:rPr>
              <a:t>码文件和二进制文件。</a:t>
            </a:r>
            <a:endParaRPr lang="en-US" altLang="zh-CN" sz="2800" b="1">
              <a:latin typeface="Times New Roman" panose="02020603050405020304" pitchFamily="2" charset="0"/>
              <a:ea typeface="宋体" panose="02010600030101010101" pitchFamily="2" charset="-122"/>
            </a:endParaRPr>
          </a:p>
          <a:p>
            <a:pPr lvl="0">
              <a:lnSpc>
                <a:spcPct val="90000"/>
              </a:lnSpc>
              <a:spcBef>
                <a:spcPct val="50000"/>
              </a:spcBef>
            </a:pPr>
            <a:r>
              <a:rPr lang="zh-CN" altLang="en-US" sz="2800" b="1">
                <a:latin typeface="Times New Roman" panose="02020603050405020304" pitchFamily="2" charset="0"/>
                <a:ea typeface="宋体" panose="02010600030101010101" pitchFamily="2" charset="-122"/>
              </a:rPr>
              <a:t>例</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while ( !feof(cfPtr))</a:t>
            </a: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a:t>
            </a:r>
          </a:p>
        </p:txBody>
      </p:sp>
    </p:spTree>
    <p:extLst>
      <p:ext uri="{BB962C8B-B14F-4D97-AF65-F5344CB8AC3E}">
        <p14:creationId xmlns:p14="http://schemas.microsoft.com/office/powerpoint/2010/main" val="408401417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p:cNvSpPr>
          <p:nvPr/>
        </p:nvSpPr>
        <p:spPr>
          <a:xfrm>
            <a:off x="540385" y="1255395"/>
            <a:ext cx="8063230" cy="4693885"/>
          </a:xfrm>
          <a:prstGeom prst="rect">
            <a:avLst/>
          </a:prstGeom>
          <a:noFill/>
          <a:ln w="9525">
            <a:noFill/>
          </a:ln>
        </p:spPr>
        <p:txBody>
          <a:bodyPr wrap="square" anchor="t"/>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SzPct val="65000"/>
              <a:buFont typeface="Wingdings" panose="05000000000000000000" pitchFamily="2" charset="2"/>
              <a:buChar char="n"/>
              <a:defRPr sz="28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9pPr>
          </a:lstStyle>
          <a:p>
            <a:pPr algn="just" eaLnBrk="1" hangingPunct="1">
              <a:lnSpc>
                <a:spcPct val="80000"/>
              </a:lnSpc>
              <a:buNone/>
            </a:pPr>
            <a:r>
              <a:rPr lang="en-US" altLang="zh-CN" sz="2000" dirty="0">
                <a:solidFill>
                  <a:schemeClr val="tx1"/>
                </a:solidFill>
                <a:latin typeface="Consolas" panose="020B0609020204030204" pitchFamily="49" charset="0"/>
              </a:rPr>
              <a:t>#include &lt;</a:t>
            </a:r>
            <a:r>
              <a:rPr lang="en-US" altLang="zh-CN" sz="2000" dirty="0" err="1">
                <a:solidFill>
                  <a:schemeClr val="tx1"/>
                </a:solidFill>
                <a:latin typeface="Consolas" panose="020B0609020204030204" pitchFamily="49" charset="0"/>
              </a:rPr>
              <a:t>stdio.h</a:t>
            </a:r>
            <a:r>
              <a:rPr lang="en-US" altLang="zh-CN" sz="2000" dirty="0">
                <a:solidFill>
                  <a:schemeClr val="tx1"/>
                </a:solidFill>
                <a:latin typeface="Consolas" panose="020B0609020204030204" pitchFamily="49" charset="0"/>
              </a:rPr>
              <a:t>&gt;</a:t>
            </a:r>
          </a:p>
          <a:p>
            <a:pPr algn="just" eaLnBrk="1" hangingPunct="1">
              <a:lnSpc>
                <a:spcPct val="80000"/>
              </a:lnSpc>
              <a:buNone/>
            </a:pPr>
            <a:r>
              <a:rPr lang="en-US" altLang="zh-CN" sz="2000" dirty="0">
                <a:solidFill>
                  <a:schemeClr val="tx1"/>
                </a:solidFill>
                <a:latin typeface="Consolas" panose="020B0609020204030204" pitchFamily="49" charset="0"/>
              </a:rPr>
              <a:t>#include &lt;</a:t>
            </a:r>
            <a:r>
              <a:rPr lang="en-US" altLang="zh-CN" sz="2000" dirty="0" err="1">
                <a:solidFill>
                  <a:schemeClr val="tx1"/>
                </a:solidFill>
                <a:latin typeface="Consolas" panose="020B0609020204030204" pitchFamily="49" charset="0"/>
              </a:rPr>
              <a:t>stdlib.h</a:t>
            </a:r>
            <a:r>
              <a:rPr lang="en-US" altLang="zh-CN" sz="2000" dirty="0">
                <a:solidFill>
                  <a:schemeClr val="tx1"/>
                </a:solidFill>
                <a:latin typeface="Consolas" panose="020B0609020204030204" pitchFamily="49" charset="0"/>
              </a:rPr>
              <a:t>&gt;  // for exit()</a:t>
            </a:r>
          </a:p>
          <a:p>
            <a:pPr eaLnBrk="1" hangingPunct="1">
              <a:lnSpc>
                <a:spcPct val="80000"/>
              </a:lnSpc>
              <a:buNone/>
            </a:pPr>
            <a:r>
              <a:rPr lang="zh-CN" altLang="en-US" sz="2000" dirty="0">
                <a:solidFill>
                  <a:schemeClr val="tx1"/>
                </a:solidFill>
                <a:latin typeface="Consolas" panose="020B0609020204030204" pitchFamily="49" charset="0"/>
              </a:rPr>
              <a:t>void copyFile</a:t>
            </a:r>
            <a:r>
              <a:rPr lang="en-US" altLang="zh-CN" sz="2000" dirty="0">
                <a:solidFill>
                  <a:schemeClr val="tx1"/>
                </a:solidFill>
                <a:latin typeface="Consolas" panose="020B0609020204030204" pitchFamily="49" charset="0"/>
              </a:rPr>
              <a:t>Byte</a:t>
            </a:r>
            <a:r>
              <a:rPr lang="zh-CN" altLang="en-US" sz="2000" dirty="0">
                <a:solidFill>
                  <a:schemeClr val="tx1"/>
                </a:solidFill>
                <a:latin typeface="Consolas" panose="020B0609020204030204" pitchFamily="49" charset="0"/>
              </a:rPr>
              <a:t>(char * source,char * dest);</a:t>
            </a:r>
          </a:p>
          <a:p>
            <a:pPr algn="just" eaLnBrk="1" hangingPunct="1">
              <a:lnSpc>
                <a:spcPct val="80000"/>
              </a:lnSpc>
              <a:buNone/>
            </a:pPr>
            <a:r>
              <a:rPr lang="en-US" altLang="zh-CN" sz="2000" dirty="0">
                <a:solidFill>
                  <a:schemeClr val="tx1"/>
                </a:solidFill>
                <a:latin typeface="Consolas" panose="020B0609020204030204" pitchFamily="49" charset="0"/>
              </a:rPr>
              <a:t>int </a:t>
            </a:r>
            <a:r>
              <a:rPr lang="zh-CN" altLang="en-US" sz="2000" dirty="0">
                <a:solidFill>
                  <a:schemeClr val="tx1"/>
                </a:solidFill>
                <a:latin typeface="Consolas" panose="020B0609020204030204" pitchFamily="49" charset="0"/>
              </a:rPr>
              <a:t>main(</a:t>
            </a:r>
            <a:r>
              <a:rPr lang="en-US" altLang="zh-CN" sz="2000" dirty="0">
                <a:solidFill>
                  <a:schemeClr val="tx1"/>
                </a:solidFill>
                <a:latin typeface="Consolas" panose="020B0609020204030204" pitchFamily="49" charset="0"/>
              </a:rPr>
              <a:t>void</a:t>
            </a:r>
            <a:r>
              <a:rPr lang="zh-CN" altLang="en-US" sz="2000" dirty="0">
                <a:solidFill>
                  <a:schemeClr val="tx1"/>
                </a:solidFill>
                <a:latin typeface="Consolas" panose="020B0609020204030204" pitchFamily="49" charset="0"/>
              </a:rPr>
              <a:t>)</a:t>
            </a:r>
          </a:p>
          <a:p>
            <a:pPr algn="just" eaLnBrk="1" hangingPunct="1">
              <a:lnSpc>
                <a:spcPct val="80000"/>
              </a:lnSpc>
              <a:buNone/>
            </a:pPr>
            <a:r>
              <a:rPr lang="zh-CN" altLang="en-US" sz="2000" dirty="0">
                <a:solidFill>
                  <a:schemeClr val="tx1"/>
                </a:solidFill>
                <a:latin typeface="Consolas" panose="020B0609020204030204" pitchFamily="49" charset="0"/>
              </a:rPr>
              <a:t>{    </a:t>
            </a:r>
          </a:p>
          <a:p>
            <a:pPr algn="just" eaLnBrk="1" hangingPunct="1">
              <a:lnSpc>
                <a:spcPct val="80000"/>
              </a:lnSpc>
              <a:buNone/>
            </a:pPr>
            <a:r>
              <a:rPr lang="zh-CN" altLang="en-US" sz="2000" dirty="0">
                <a:solidFill>
                  <a:schemeClr val="tx1"/>
                </a:solidFill>
                <a:latin typeface="Consolas" panose="020B0609020204030204" pitchFamily="49" charset="0"/>
              </a:rPr>
              <a:t>    char sourceName[100],destName[100];</a:t>
            </a:r>
          </a:p>
          <a:p>
            <a:pPr algn="just" eaLnBrk="1" hangingPunct="1">
              <a:lnSpc>
                <a:spcPct val="80000"/>
              </a:lnSpc>
              <a:buNone/>
            </a:pPr>
            <a:r>
              <a:rPr lang="zh-CN" altLang="en-US" sz="2000" dirty="0">
                <a:solidFill>
                  <a:schemeClr val="tx1"/>
                </a:solidFill>
                <a:latin typeface="Consolas" panose="020B0609020204030204" pitchFamily="49" charset="0"/>
              </a:rPr>
              <a:t>    printf("input source file name:");</a:t>
            </a:r>
          </a:p>
          <a:p>
            <a:pPr algn="just" eaLnBrk="1" hangingPunct="1">
              <a:lnSpc>
                <a:spcPct val="80000"/>
              </a:lnSpc>
              <a:buNone/>
            </a:pPr>
            <a:r>
              <a:rPr lang="zh-CN" altLang="en-US" sz="2000" dirty="0">
                <a:solidFill>
                  <a:schemeClr val="tx1"/>
                </a:solidFill>
                <a:latin typeface="Consolas" panose="020B0609020204030204" pitchFamily="49" charset="0"/>
              </a:rPr>
              <a:t>    </a:t>
            </a:r>
            <a:r>
              <a:rPr lang="en-US" altLang="zh-CN" sz="2000" dirty="0" err="1">
                <a:solidFill>
                  <a:schemeClr val="tx1"/>
                </a:solidFill>
                <a:latin typeface="Consolas" panose="020B0609020204030204" pitchFamily="49" charset="0"/>
              </a:rPr>
              <a:t>scanf</a:t>
            </a:r>
            <a:r>
              <a:rPr lang="zh-CN" altLang="en-US" sz="2000" dirty="0">
                <a:solidFill>
                  <a:schemeClr val="tx1"/>
                </a:solidFill>
                <a:latin typeface="Consolas" panose="020B0609020204030204" pitchFamily="49" charset="0"/>
              </a:rPr>
              <a:t>(</a:t>
            </a:r>
            <a:r>
              <a:rPr lang="zh-CN" altLang="en-US" sz="2000" dirty="0">
                <a:latin typeface="Consolas" panose="020B0609020204030204" pitchFamily="49" charset="0"/>
              </a:rPr>
              <a:t>"</a:t>
            </a:r>
            <a:r>
              <a:rPr lang="en-US" altLang="zh-CN" sz="2000" dirty="0">
                <a:solidFill>
                  <a:schemeClr val="tx1"/>
                </a:solidFill>
                <a:latin typeface="Consolas" panose="020B0609020204030204" pitchFamily="49" charset="0"/>
              </a:rPr>
              <a:t>%s</a:t>
            </a:r>
            <a:r>
              <a:rPr lang="zh-CN" altLang="en-US" sz="2000" dirty="0">
                <a:latin typeface="Consolas" panose="020B0609020204030204" pitchFamily="49" charset="0"/>
              </a:rPr>
              <a:t>"</a:t>
            </a:r>
            <a:r>
              <a:rPr lang="en-US" altLang="zh-CN" sz="2000" dirty="0">
                <a:solidFill>
                  <a:schemeClr val="tx1"/>
                </a:solidFill>
                <a:latin typeface="Consolas" panose="020B0609020204030204" pitchFamily="49" charset="0"/>
              </a:rPr>
              <a:t>,</a:t>
            </a:r>
            <a:r>
              <a:rPr lang="zh-CN" altLang="en-US" sz="2000" dirty="0">
                <a:solidFill>
                  <a:schemeClr val="tx1"/>
                </a:solidFill>
                <a:latin typeface="Consolas" panose="020B0609020204030204" pitchFamily="49" charset="0"/>
              </a:rPr>
              <a:t>sourceName); </a:t>
            </a:r>
            <a:endParaRPr lang="en-US" altLang="zh-CN" sz="2000" dirty="0">
              <a:solidFill>
                <a:schemeClr val="tx1"/>
              </a:solidFill>
              <a:latin typeface="Consolas" panose="020B0609020204030204" pitchFamily="49" charset="0"/>
            </a:endParaRPr>
          </a:p>
          <a:p>
            <a:pPr eaLnBrk="1" hangingPunct="1">
              <a:lnSpc>
                <a:spcPct val="80000"/>
              </a:lnSpc>
              <a:buNone/>
            </a:pPr>
            <a:r>
              <a:rPr lang="en-US" altLang="zh-CN" sz="2000" dirty="0">
                <a:solidFill>
                  <a:schemeClr val="tx1"/>
                </a:solidFill>
                <a:latin typeface="Consolas" panose="020B0609020204030204" pitchFamily="49" charset="0"/>
              </a:rPr>
              <a:t>	 </a:t>
            </a:r>
            <a:r>
              <a:rPr lang="en-US" altLang="zh-CN" sz="2000" dirty="0" err="1">
                <a:solidFill>
                  <a:schemeClr val="tx1"/>
                </a:solidFill>
                <a:latin typeface="Consolas" panose="020B0609020204030204" pitchFamily="49" charset="0"/>
              </a:rPr>
              <a:t>printf</a:t>
            </a:r>
            <a:r>
              <a:rPr lang="en-US" altLang="zh-CN" sz="2000" dirty="0">
                <a:solidFill>
                  <a:schemeClr val="tx1"/>
                </a:solidFill>
                <a:latin typeface="Consolas" panose="020B0609020204030204" pitchFamily="49" charset="0"/>
              </a:rPr>
              <a:t>("input destination file name:");</a:t>
            </a:r>
          </a:p>
          <a:p>
            <a:pPr algn="just" eaLnBrk="1" hangingPunct="1">
              <a:lnSpc>
                <a:spcPct val="80000"/>
              </a:lnSpc>
              <a:buNone/>
            </a:pPr>
            <a:r>
              <a:rPr lang="en-US" altLang="zh-CN" sz="2000" dirty="0">
                <a:solidFill>
                  <a:schemeClr val="tx1"/>
                </a:solidFill>
                <a:latin typeface="Consolas" panose="020B0609020204030204" pitchFamily="49" charset="0"/>
              </a:rPr>
              <a:t> 	 </a:t>
            </a:r>
            <a:r>
              <a:rPr lang="en-US" altLang="zh-CN" sz="2000" dirty="0" err="1">
                <a:solidFill>
                  <a:schemeClr val="tx1"/>
                </a:solidFill>
                <a:latin typeface="Consolas" panose="020B0609020204030204" pitchFamily="49" charset="0"/>
              </a:rPr>
              <a:t>scanf</a:t>
            </a:r>
            <a:r>
              <a:rPr lang="zh-CN" altLang="en-US" sz="2000" dirty="0">
                <a:solidFill>
                  <a:schemeClr val="tx1"/>
                </a:solidFill>
                <a:latin typeface="Consolas" panose="020B0609020204030204" pitchFamily="49" charset="0"/>
              </a:rPr>
              <a:t>(</a:t>
            </a:r>
            <a:r>
              <a:rPr lang="zh-CN" altLang="en-US" sz="2000" dirty="0">
                <a:latin typeface="Consolas" panose="020B0609020204030204" pitchFamily="49" charset="0"/>
              </a:rPr>
              <a:t>"</a:t>
            </a:r>
            <a:r>
              <a:rPr lang="en-US" altLang="zh-CN" sz="2000" dirty="0">
                <a:solidFill>
                  <a:schemeClr val="tx1"/>
                </a:solidFill>
                <a:latin typeface="Consolas" panose="020B0609020204030204" pitchFamily="49" charset="0"/>
              </a:rPr>
              <a:t>%s</a:t>
            </a:r>
            <a:r>
              <a:rPr lang="zh-CN" altLang="en-US" sz="2000" dirty="0">
                <a:latin typeface="Consolas" panose="020B0609020204030204" pitchFamily="49" charset="0"/>
              </a:rPr>
              <a:t>"</a:t>
            </a:r>
            <a:r>
              <a:rPr lang="en-US" altLang="zh-CN" sz="2000" dirty="0">
                <a:solidFill>
                  <a:schemeClr val="tx1"/>
                </a:solidFill>
                <a:latin typeface="Consolas" panose="020B0609020204030204" pitchFamily="49" charset="0"/>
              </a:rPr>
              <a:t>,</a:t>
            </a:r>
            <a:r>
              <a:rPr lang="en-US" altLang="zh-CN" sz="2000" dirty="0" err="1">
                <a:solidFill>
                  <a:schemeClr val="tx1"/>
                </a:solidFill>
                <a:latin typeface="Consolas" panose="020B0609020204030204" pitchFamily="49" charset="0"/>
              </a:rPr>
              <a:t>dest</a:t>
            </a:r>
            <a:r>
              <a:rPr lang="zh-CN" altLang="en-US" sz="2000" dirty="0">
                <a:solidFill>
                  <a:schemeClr val="tx1"/>
                </a:solidFill>
                <a:latin typeface="Consolas" panose="020B0609020204030204" pitchFamily="49" charset="0"/>
              </a:rPr>
              <a:t>Name);</a:t>
            </a:r>
          </a:p>
          <a:p>
            <a:pPr algn="just" eaLnBrk="1" hangingPunct="1">
              <a:lnSpc>
                <a:spcPct val="80000"/>
              </a:lnSpc>
              <a:buNone/>
            </a:pPr>
            <a:r>
              <a:rPr lang="en-US" altLang="zh-CN" sz="2000" dirty="0">
                <a:solidFill>
                  <a:schemeClr val="tx1"/>
                </a:solidFill>
                <a:latin typeface="Consolas" panose="020B0609020204030204" pitchFamily="49" charset="0"/>
              </a:rPr>
              <a:t>	 </a:t>
            </a:r>
            <a:r>
              <a:rPr lang="zh-CN" altLang="en-US" sz="2000" dirty="0">
                <a:solidFill>
                  <a:schemeClr val="tx1"/>
                </a:solidFill>
                <a:latin typeface="Consolas" panose="020B0609020204030204" pitchFamily="49" charset="0"/>
              </a:rPr>
              <a:t>copyFile</a:t>
            </a:r>
            <a:r>
              <a:rPr lang="en-US" altLang="zh-CN" sz="2000" dirty="0">
                <a:solidFill>
                  <a:schemeClr val="tx1"/>
                </a:solidFill>
                <a:latin typeface="Consolas" panose="020B0609020204030204" pitchFamily="49" charset="0"/>
              </a:rPr>
              <a:t>Byte</a:t>
            </a:r>
            <a:r>
              <a:rPr lang="zh-CN" altLang="en-US" sz="2000" dirty="0">
                <a:solidFill>
                  <a:schemeClr val="tx1"/>
                </a:solidFill>
                <a:latin typeface="Consolas" panose="020B0609020204030204" pitchFamily="49" charset="0"/>
              </a:rPr>
              <a:t>(sourceName,destName);</a:t>
            </a:r>
          </a:p>
          <a:p>
            <a:pPr algn="just" eaLnBrk="1" hangingPunct="1">
              <a:lnSpc>
                <a:spcPct val="80000"/>
              </a:lnSpc>
              <a:buNone/>
            </a:pPr>
            <a:r>
              <a:rPr lang="zh-CN" altLang="en-US" sz="2000" dirty="0">
                <a:solidFill>
                  <a:schemeClr val="tx1"/>
                </a:solidFill>
                <a:latin typeface="Consolas" panose="020B0609020204030204" pitchFamily="49" charset="0"/>
              </a:rPr>
              <a:t>	</a:t>
            </a:r>
            <a:r>
              <a:rPr lang="en-US" altLang="zh-CN" sz="2000" dirty="0">
                <a:solidFill>
                  <a:schemeClr val="tx1"/>
                </a:solidFill>
                <a:latin typeface="Consolas" panose="020B0609020204030204" pitchFamily="49" charset="0"/>
              </a:rPr>
              <a:t>return 0</a:t>
            </a:r>
            <a:r>
              <a:rPr lang="zh-CN" altLang="en-US" sz="2000" dirty="0">
                <a:solidFill>
                  <a:schemeClr val="tx1"/>
                </a:solidFill>
                <a:latin typeface="Consolas" panose="020B0609020204030204" pitchFamily="49" charset="0"/>
              </a:rPr>
              <a:t>;</a:t>
            </a:r>
          </a:p>
          <a:p>
            <a:pPr algn="just" eaLnBrk="1" hangingPunct="1">
              <a:lnSpc>
                <a:spcPct val="80000"/>
              </a:lnSpc>
              <a:buNone/>
            </a:pPr>
            <a:r>
              <a:rPr lang="zh-CN" altLang="en-US" sz="2000" dirty="0">
                <a:solidFill>
                  <a:schemeClr val="tx1"/>
                </a:solidFill>
                <a:latin typeface="Consolas" panose="020B0609020204030204" pitchFamily="49" charset="0"/>
              </a:rPr>
              <a:t>}</a:t>
            </a:r>
          </a:p>
        </p:txBody>
      </p:sp>
      <p:sp>
        <p:nvSpPr>
          <p:cNvPr id="46112" name="Rectangle 45"/>
          <p:cNvSpPr>
            <a:spLocks noGrp="1"/>
          </p:cNvSpPr>
          <p:nvPr/>
        </p:nvSpPr>
        <p:spPr>
          <a:xfrm>
            <a:off x="1263650" y="404813"/>
            <a:ext cx="7772400" cy="720725"/>
          </a:xfrm>
          <a:prstGeom prst="rect">
            <a:avLst/>
          </a:prstGeom>
          <a:noFill/>
          <a:ln w="9525">
            <a:noFill/>
          </a:ln>
        </p:spPr>
        <p:txBody>
          <a:bodyPr wrap="square" anchor="ctr"/>
          <a:lstStyle>
            <a:lvl1pPr marL="0" lvl="0" indent="0" algn="r" defTabSz="914400" eaLnBrk="0" fontAlgn="base" latinLnBrk="0" hangingPunct="0">
              <a:spcBef>
                <a:spcPct val="0"/>
              </a:spcBef>
              <a:spcAft>
                <a:spcPct val="0"/>
              </a:spcAft>
              <a:buClr>
                <a:srgbClr val="000000"/>
              </a:buClr>
              <a:buNone/>
              <a:defRPr sz="3200" b="0" i="0" u="none" kern="1200" baseline="0">
                <a:solidFill>
                  <a:srgbClr val="FF3300"/>
                </a:solidFill>
                <a:latin typeface="+mj-lt"/>
                <a:ea typeface="+mj-ea"/>
                <a:cs typeface="+mj-cs"/>
              </a:defRPr>
            </a:lvl1pPr>
          </a:lstStyle>
          <a:p>
            <a:pPr eaLnBrk="1" hangingPunct="1"/>
            <a:r>
              <a:rPr lang="zh-CN" altLang="en-US" b="1" dirty="0"/>
              <a:t>文件复制</a:t>
            </a:r>
            <a:r>
              <a:rPr lang="en-US" altLang="zh-CN" b="1" dirty="0"/>
              <a:t>-</a:t>
            </a:r>
            <a:r>
              <a:rPr lang="zh-CN" altLang="en-US" b="1" dirty="0"/>
              <a:t>逐字节</a:t>
            </a:r>
            <a:r>
              <a:rPr lang="en-US" altLang="zh-CN" b="1" dirty="0"/>
              <a:t>(1)</a:t>
            </a:r>
          </a:p>
        </p:txBody>
      </p:sp>
    </p:spTree>
    <p:extLst>
      <p:ext uri="{BB962C8B-B14F-4D97-AF65-F5344CB8AC3E}">
        <p14:creationId xmlns:p14="http://schemas.microsoft.com/office/powerpoint/2010/main" val="286619521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p:cNvSpPr>
          <p:nvPr/>
        </p:nvSpPr>
        <p:spPr>
          <a:xfrm>
            <a:off x="251520" y="1255395"/>
            <a:ext cx="8784529" cy="4629150"/>
          </a:xfrm>
          <a:prstGeom prst="rect">
            <a:avLst/>
          </a:prstGeom>
          <a:noFill/>
          <a:ln w="9525">
            <a:noFill/>
          </a:ln>
        </p:spPr>
        <p:txBody>
          <a:bodyPr wrap="square" anchor="t"/>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SzPct val="65000"/>
              <a:buFont typeface="Wingdings" panose="05000000000000000000" pitchFamily="2" charset="2"/>
              <a:buChar char="n"/>
              <a:defRPr sz="28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9pPr>
          </a:lstStyle>
          <a:p>
            <a:pPr algn="just" eaLnBrk="1" hangingPunct="1">
              <a:lnSpc>
                <a:spcPct val="80000"/>
              </a:lnSpc>
              <a:buNone/>
            </a:pPr>
            <a:r>
              <a:rPr lang="zh-CN" altLang="en-US" sz="2000" dirty="0">
                <a:solidFill>
                  <a:schemeClr val="tx1"/>
                </a:solidFill>
                <a:latin typeface="Consolas" panose="020B0609020204030204" pitchFamily="49" charset="0"/>
              </a:rPr>
              <a:t>void copyFile</a:t>
            </a:r>
            <a:r>
              <a:rPr lang="en-US" altLang="zh-CN" sz="2000" dirty="0">
                <a:solidFill>
                  <a:schemeClr val="tx1"/>
                </a:solidFill>
                <a:latin typeface="Consolas" panose="020B0609020204030204" pitchFamily="49" charset="0"/>
              </a:rPr>
              <a:t>Byte</a:t>
            </a:r>
            <a:r>
              <a:rPr lang="zh-CN" altLang="en-US" sz="2000" dirty="0">
                <a:solidFill>
                  <a:schemeClr val="tx1"/>
                </a:solidFill>
                <a:latin typeface="Consolas" panose="020B0609020204030204" pitchFamily="49" charset="0"/>
              </a:rPr>
              <a:t>(char * source,char * dest)</a:t>
            </a:r>
          </a:p>
          <a:p>
            <a:pPr algn="just" eaLnBrk="1" hangingPunct="1">
              <a:lnSpc>
                <a:spcPct val="80000"/>
              </a:lnSpc>
              <a:buNone/>
            </a:pPr>
            <a:r>
              <a:rPr lang="zh-CN" altLang="en-US" sz="2000" dirty="0">
                <a:solidFill>
                  <a:schemeClr val="tx1"/>
                </a:solidFill>
                <a:latin typeface="Consolas" panose="020B0609020204030204" pitchFamily="49" charset="0"/>
              </a:rPr>
              <a:t>{  </a:t>
            </a:r>
            <a:endParaRPr lang="en-US" altLang="zh-CN" sz="2000" dirty="0">
              <a:solidFill>
                <a:schemeClr val="tx1"/>
              </a:solidFill>
              <a:latin typeface="Consolas" panose="020B0609020204030204" pitchFamily="49" charset="0"/>
            </a:endParaRPr>
          </a:p>
          <a:p>
            <a:pPr algn="just" eaLnBrk="1" hangingPunct="1">
              <a:lnSpc>
                <a:spcPct val="80000"/>
              </a:lnSpc>
              <a:buNone/>
            </a:pPr>
            <a:r>
              <a:rPr lang="en-US" altLang="zh-CN" sz="2000" dirty="0">
                <a:latin typeface="Consolas" panose="020B0609020204030204" pitchFamily="49" charset="0"/>
              </a:rPr>
              <a:t>	char </a:t>
            </a:r>
            <a:r>
              <a:rPr lang="en-US" altLang="zh-CN" sz="2000" dirty="0" err="1">
                <a:latin typeface="Consolas" panose="020B0609020204030204" pitchFamily="49" charset="0"/>
              </a:rPr>
              <a:t>ch</a:t>
            </a:r>
            <a:r>
              <a:rPr lang="en-US" altLang="zh-CN" sz="2000" dirty="0">
                <a:latin typeface="Consolas" panose="020B0609020204030204" pitchFamily="49" charset="0"/>
              </a:rPr>
              <a:t>;</a:t>
            </a:r>
          </a:p>
          <a:p>
            <a:pPr algn="just" eaLnBrk="1" hangingPunct="1">
              <a:lnSpc>
                <a:spcPct val="80000"/>
              </a:lnSpc>
              <a:buNone/>
            </a:pPr>
            <a:r>
              <a:rPr lang="en-US" altLang="zh-CN" sz="2000" dirty="0">
                <a:latin typeface="Consolas" panose="020B0609020204030204" pitchFamily="49" charset="0"/>
              </a:rPr>
              <a:t>    FILE * in,* out;    </a:t>
            </a:r>
          </a:p>
          <a:p>
            <a:pPr algn="just" eaLnBrk="1" hangingPunct="1">
              <a:lnSpc>
                <a:spcPct val="80000"/>
              </a:lnSpc>
              <a:buNone/>
            </a:pPr>
            <a:r>
              <a:rPr lang="en-US" altLang="zh-CN" sz="2000" dirty="0">
                <a:latin typeface="Consolas" panose="020B0609020204030204" pitchFamily="49" charset="0"/>
              </a:rPr>
              <a:t>    if( (in=</a:t>
            </a:r>
            <a:r>
              <a:rPr lang="en-US" altLang="zh-CN" sz="2000" dirty="0" err="1">
                <a:latin typeface="Consolas" panose="020B0609020204030204" pitchFamily="49" charset="0"/>
              </a:rPr>
              <a:t>fopen</a:t>
            </a:r>
            <a:r>
              <a:rPr lang="en-US" altLang="zh-CN" sz="2000" dirty="0">
                <a:latin typeface="Consolas" panose="020B0609020204030204" pitchFamily="49" charset="0"/>
              </a:rPr>
              <a:t>(source,"</a:t>
            </a:r>
            <a:r>
              <a:rPr lang="en-US" altLang="zh-CN" sz="2000" dirty="0" err="1">
                <a:solidFill>
                  <a:srgbClr val="C00000"/>
                </a:solidFill>
                <a:latin typeface="Consolas" panose="020B0609020204030204" pitchFamily="49" charset="0"/>
              </a:rPr>
              <a:t>rb</a:t>
            </a:r>
            <a:r>
              <a:rPr lang="en-US" altLang="zh-CN" sz="2000" dirty="0">
                <a:latin typeface="Consolas" panose="020B0609020204030204" pitchFamily="49" charset="0"/>
              </a:rPr>
              <a:t>"))==NULL)</a:t>
            </a:r>
          </a:p>
          <a:p>
            <a:pPr algn="just" eaLnBrk="1" hangingPunct="1">
              <a:lnSpc>
                <a:spcPct val="80000"/>
              </a:lnSpc>
              <a:buNone/>
            </a:pPr>
            <a:r>
              <a:rPr lang="en-US" altLang="zh-CN" sz="2000" dirty="0">
                <a:latin typeface="Consolas" panose="020B0609020204030204" pitchFamily="49" charset="0"/>
              </a:rPr>
              <a:t>	{</a:t>
            </a:r>
          </a:p>
          <a:p>
            <a:pPr eaLnBrk="1" hangingPunct="1">
              <a:lnSpc>
                <a:spcPct val="80000"/>
              </a:lnSpc>
              <a:buNone/>
            </a:pPr>
            <a:r>
              <a:rPr lang="en-US" altLang="zh-CN" sz="2000" dirty="0">
                <a:latin typeface="Consolas" panose="020B0609020204030204" pitchFamily="49" charset="0"/>
              </a:rPr>
              <a:t>		</a:t>
            </a:r>
            <a:r>
              <a:rPr lang="en-US" altLang="zh-CN" sz="2000" dirty="0" err="1">
                <a:latin typeface="Consolas" panose="020B0609020204030204" pitchFamily="49" charset="0"/>
              </a:rPr>
              <a:t>fprintf</a:t>
            </a:r>
            <a:r>
              <a:rPr lang="en-US" altLang="zh-CN" sz="2000" dirty="0">
                <a:latin typeface="Consolas" panose="020B0609020204030204" pitchFamily="49" charset="0"/>
              </a:rPr>
              <a:t>(</a:t>
            </a:r>
            <a:r>
              <a:rPr lang="en-US" altLang="zh-CN" sz="2000" dirty="0" err="1">
                <a:latin typeface="Consolas" panose="020B0609020204030204" pitchFamily="49" charset="0"/>
              </a:rPr>
              <a:t>stderr,"can't</a:t>
            </a:r>
            <a:r>
              <a:rPr lang="en-US" altLang="zh-CN" sz="2000" dirty="0">
                <a:latin typeface="Consolas" panose="020B0609020204030204" pitchFamily="49" charset="0"/>
              </a:rPr>
              <a:t> open the file \"%s\"\</a:t>
            </a:r>
            <a:r>
              <a:rPr lang="en-US" altLang="zh-CN" sz="2000" dirty="0" err="1">
                <a:latin typeface="Consolas" panose="020B0609020204030204" pitchFamily="49" charset="0"/>
              </a:rPr>
              <a:t>n",source</a:t>
            </a:r>
            <a:r>
              <a:rPr lang="en-US" altLang="zh-CN" sz="2000" dirty="0">
                <a:latin typeface="Consolas" panose="020B0609020204030204" pitchFamily="49" charset="0"/>
              </a:rPr>
              <a:t>);</a:t>
            </a:r>
          </a:p>
          <a:p>
            <a:pPr algn="just" eaLnBrk="1" hangingPunct="1">
              <a:lnSpc>
                <a:spcPct val="80000"/>
              </a:lnSpc>
              <a:buNone/>
            </a:pPr>
            <a:r>
              <a:rPr lang="en-US" altLang="zh-CN" sz="2000" dirty="0">
                <a:latin typeface="Consolas" panose="020B0609020204030204" pitchFamily="49" charset="0"/>
              </a:rPr>
              <a:t>        exit(1);</a:t>
            </a:r>
          </a:p>
          <a:p>
            <a:pPr algn="just" eaLnBrk="1" hangingPunct="1">
              <a:lnSpc>
                <a:spcPct val="80000"/>
              </a:lnSpc>
              <a:buNone/>
            </a:pPr>
            <a:r>
              <a:rPr lang="en-US" altLang="zh-CN" sz="2000" dirty="0">
                <a:latin typeface="Consolas" panose="020B0609020204030204" pitchFamily="49" charset="0"/>
              </a:rPr>
              <a:t>	}</a:t>
            </a:r>
          </a:p>
          <a:p>
            <a:pPr algn="just" eaLnBrk="1" hangingPunct="1">
              <a:lnSpc>
                <a:spcPct val="80000"/>
              </a:lnSpc>
              <a:buNone/>
            </a:pPr>
            <a:r>
              <a:rPr lang="en-US" altLang="zh-CN" sz="2000" dirty="0">
                <a:latin typeface="Consolas" panose="020B0609020204030204" pitchFamily="49" charset="0"/>
              </a:rPr>
              <a:t>    if( (out=</a:t>
            </a:r>
            <a:r>
              <a:rPr lang="en-US" altLang="zh-CN" sz="2000" dirty="0" err="1">
                <a:latin typeface="Consolas" panose="020B0609020204030204" pitchFamily="49" charset="0"/>
              </a:rPr>
              <a:t>fopen</a:t>
            </a:r>
            <a:r>
              <a:rPr lang="en-US" altLang="zh-CN" sz="2000" dirty="0">
                <a:latin typeface="Consolas" panose="020B0609020204030204" pitchFamily="49" charset="0"/>
              </a:rPr>
              <a:t>(</a:t>
            </a:r>
            <a:r>
              <a:rPr lang="en-US" altLang="zh-CN" sz="2000" dirty="0" err="1">
                <a:latin typeface="Consolas" panose="020B0609020204030204" pitchFamily="49" charset="0"/>
              </a:rPr>
              <a:t>dest</a:t>
            </a:r>
            <a:r>
              <a:rPr lang="en-US" altLang="zh-CN" sz="2000" dirty="0">
                <a:latin typeface="Consolas" panose="020B0609020204030204" pitchFamily="49" charset="0"/>
              </a:rPr>
              <a:t>,"</a:t>
            </a:r>
            <a:r>
              <a:rPr lang="en-US" altLang="zh-CN" sz="2000" dirty="0" err="1">
                <a:solidFill>
                  <a:srgbClr val="C00000"/>
                </a:solidFill>
                <a:latin typeface="Consolas" panose="020B0609020204030204" pitchFamily="49" charset="0"/>
              </a:rPr>
              <a:t>wb</a:t>
            </a:r>
            <a:r>
              <a:rPr lang="en-US" altLang="zh-CN" sz="2000" dirty="0">
                <a:latin typeface="Consolas" panose="020B0609020204030204" pitchFamily="49" charset="0"/>
              </a:rPr>
              <a:t>"))==NULL)</a:t>
            </a:r>
          </a:p>
          <a:p>
            <a:pPr algn="just" eaLnBrk="1" hangingPunct="1">
              <a:lnSpc>
                <a:spcPct val="80000"/>
              </a:lnSpc>
              <a:buNone/>
            </a:pPr>
            <a:r>
              <a:rPr lang="en-US" altLang="zh-CN" sz="2000" dirty="0">
                <a:latin typeface="Consolas" panose="020B0609020204030204" pitchFamily="49" charset="0"/>
              </a:rPr>
              <a:t>    {</a:t>
            </a:r>
          </a:p>
          <a:p>
            <a:pPr algn="just" eaLnBrk="1" hangingPunct="1">
              <a:lnSpc>
                <a:spcPct val="80000"/>
              </a:lnSpc>
              <a:buNone/>
            </a:pPr>
            <a:r>
              <a:rPr lang="en-US" altLang="zh-CN" sz="2000" dirty="0">
                <a:latin typeface="Consolas" panose="020B0609020204030204" pitchFamily="49" charset="0"/>
              </a:rPr>
              <a:t>		</a:t>
            </a:r>
            <a:r>
              <a:rPr lang="en-US" altLang="zh-CN" sz="2000" dirty="0" err="1">
                <a:latin typeface="Consolas" panose="020B0609020204030204" pitchFamily="49" charset="0"/>
              </a:rPr>
              <a:t>fprintf</a:t>
            </a:r>
            <a:r>
              <a:rPr lang="en-US" altLang="zh-CN" sz="2000" dirty="0">
                <a:latin typeface="Consolas" panose="020B0609020204030204" pitchFamily="49" charset="0"/>
              </a:rPr>
              <a:t>(</a:t>
            </a:r>
            <a:r>
              <a:rPr lang="en-US" altLang="zh-CN" sz="2000" dirty="0" err="1">
                <a:latin typeface="Consolas" panose="020B0609020204030204" pitchFamily="49" charset="0"/>
              </a:rPr>
              <a:t>stderr,"can't</a:t>
            </a:r>
            <a:r>
              <a:rPr lang="en-US" altLang="zh-CN" sz="2000" dirty="0">
                <a:latin typeface="Consolas" panose="020B0609020204030204" pitchFamily="49" charset="0"/>
              </a:rPr>
              <a:t> created the file \"%s\"\n",</a:t>
            </a:r>
            <a:r>
              <a:rPr lang="en-US" altLang="zh-CN" sz="2000" dirty="0" err="1">
                <a:latin typeface="Consolas" panose="020B0609020204030204" pitchFamily="49" charset="0"/>
              </a:rPr>
              <a:t>dest</a:t>
            </a:r>
            <a:r>
              <a:rPr lang="en-US" altLang="zh-CN" sz="2000" dirty="0">
                <a:latin typeface="Consolas" panose="020B0609020204030204" pitchFamily="49" charset="0"/>
              </a:rPr>
              <a:t>);</a:t>
            </a:r>
          </a:p>
          <a:p>
            <a:pPr algn="just" eaLnBrk="1" hangingPunct="1">
              <a:lnSpc>
                <a:spcPct val="80000"/>
              </a:lnSpc>
              <a:buNone/>
            </a:pPr>
            <a:r>
              <a:rPr lang="en-US" altLang="zh-CN" sz="2000" dirty="0">
                <a:latin typeface="Consolas" panose="020B0609020204030204" pitchFamily="49" charset="0"/>
              </a:rPr>
              <a:t>    	exit(2);</a:t>
            </a:r>
          </a:p>
          <a:p>
            <a:pPr algn="just" eaLnBrk="1" hangingPunct="1">
              <a:lnSpc>
                <a:spcPct val="80000"/>
              </a:lnSpc>
              <a:buNone/>
            </a:pPr>
            <a:r>
              <a:rPr lang="en-US" altLang="zh-CN" sz="2000" dirty="0">
                <a:latin typeface="Consolas" panose="020B0609020204030204" pitchFamily="49" charset="0"/>
              </a:rPr>
              <a:t>	}</a:t>
            </a:r>
          </a:p>
          <a:p>
            <a:pPr algn="just" eaLnBrk="1" hangingPunct="1">
              <a:lnSpc>
                <a:spcPct val="80000"/>
              </a:lnSpc>
              <a:buNone/>
            </a:pPr>
            <a:r>
              <a:rPr lang="zh-CN" altLang="en-US" sz="2000" dirty="0">
                <a:solidFill>
                  <a:schemeClr val="tx1"/>
                </a:solidFill>
                <a:latin typeface="Consolas" panose="020B0609020204030204" pitchFamily="49" charset="0"/>
              </a:rPr>
              <a:t>  </a:t>
            </a:r>
            <a:r>
              <a:rPr lang="en-US" altLang="zh-CN" sz="2000" dirty="0">
                <a:solidFill>
                  <a:schemeClr val="tx1"/>
                </a:solidFill>
                <a:latin typeface="Consolas" panose="020B0609020204030204" pitchFamily="49" charset="0"/>
              </a:rPr>
              <a:t>/*</a:t>
            </a:r>
            <a:r>
              <a:rPr lang="zh-CN" altLang="en-US" sz="2000" dirty="0">
                <a:solidFill>
                  <a:schemeClr val="tx1"/>
                </a:solidFill>
                <a:latin typeface="Consolas" panose="020B0609020204030204" pitchFamily="49" charset="0"/>
              </a:rPr>
              <a:t>若不用</a:t>
            </a:r>
            <a:r>
              <a:rPr lang="en-US" altLang="zh-CN" sz="2000" dirty="0">
                <a:solidFill>
                  <a:schemeClr val="tx1"/>
                </a:solidFill>
                <a:latin typeface="Consolas" panose="020B0609020204030204" pitchFamily="49" charset="0"/>
              </a:rPr>
              <a:t>b</a:t>
            </a:r>
            <a:r>
              <a:rPr lang="zh-CN" altLang="en-US" sz="2000" dirty="0">
                <a:solidFill>
                  <a:schemeClr val="tx1"/>
                </a:solidFill>
                <a:latin typeface="Consolas" panose="020B0609020204030204" pitchFamily="49" charset="0"/>
              </a:rPr>
              <a:t>模式打开</a:t>
            </a:r>
            <a:r>
              <a:rPr lang="en-US" altLang="zh-CN" sz="2000" dirty="0">
                <a:solidFill>
                  <a:schemeClr val="tx1"/>
                </a:solidFill>
                <a:latin typeface="Consolas" panose="020B0609020204030204" pitchFamily="49" charset="0"/>
              </a:rPr>
              <a:t>,</a:t>
            </a:r>
            <a:r>
              <a:rPr lang="zh-CN" altLang="en-US" sz="2000" dirty="0">
                <a:solidFill>
                  <a:schemeClr val="tx1"/>
                </a:solidFill>
                <a:latin typeface="Consolas" panose="020B0609020204030204" pitchFamily="49" charset="0"/>
              </a:rPr>
              <a:t>对二进制文件的读取会少读。</a:t>
            </a:r>
            <a:r>
              <a:rPr lang="en-US" altLang="zh-CN" sz="2000" dirty="0">
                <a:solidFill>
                  <a:schemeClr val="tx1"/>
                </a:solidFill>
                <a:latin typeface="Consolas" panose="020B0609020204030204" pitchFamily="49" charset="0"/>
              </a:rPr>
              <a:t>*/</a:t>
            </a:r>
            <a:endParaRPr lang="zh-CN" altLang="en-US" sz="2000" dirty="0">
              <a:solidFill>
                <a:schemeClr val="tx1"/>
              </a:solidFill>
              <a:latin typeface="Consolas" panose="020B0609020204030204" pitchFamily="49" charset="0"/>
            </a:endParaRPr>
          </a:p>
        </p:txBody>
      </p:sp>
      <p:sp>
        <p:nvSpPr>
          <p:cNvPr id="46112" name="Rectangle 45"/>
          <p:cNvSpPr>
            <a:spLocks noGrp="1"/>
          </p:cNvSpPr>
          <p:nvPr/>
        </p:nvSpPr>
        <p:spPr>
          <a:xfrm>
            <a:off x="1263650" y="404813"/>
            <a:ext cx="7772400" cy="720725"/>
          </a:xfrm>
          <a:prstGeom prst="rect">
            <a:avLst/>
          </a:prstGeom>
          <a:noFill/>
          <a:ln w="9525">
            <a:noFill/>
          </a:ln>
        </p:spPr>
        <p:txBody>
          <a:bodyPr wrap="square" anchor="ctr"/>
          <a:lstStyle>
            <a:lvl1pPr marL="0" lvl="0" indent="0" algn="r" defTabSz="914400" eaLnBrk="0" fontAlgn="base" latinLnBrk="0" hangingPunct="0">
              <a:spcBef>
                <a:spcPct val="0"/>
              </a:spcBef>
              <a:spcAft>
                <a:spcPct val="0"/>
              </a:spcAft>
              <a:buClr>
                <a:srgbClr val="000000"/>
              </a:buClr>
              <a:buNone/>
              <a:defRPr sz="3200" b="0" i="0" u="none" kern="1200" baseline="0">
                <a:solidFill>
                  <a:srgbClr val="FF3300"/>
                </a:solidFill>
                <a:latin typeface="+mj-lt"/>
                <a:ea typeface="+mj-ea"/>
                <a:cs typeface="+mj-cs"/>
              </a:defRPr>
            </a:lvl1pPr>
          </a:lstStyle>
          <a:p>
            <a:pPr eaLnBrk="1" hangingPunct="1"/>
            <a:r>
              <a:rPr lang="zh-CN" altLang="en-US" b="1" dirty="0"/>
              <a:t>文件复制</a:t>
            </a:r>
            <a:r>
              <a:rPr lang="en-US" altLang="zh-CN" b="1" dirty="0"/>
              <a:t>-</a:t>
            </a:r>
            <a:r>
              <a:rPr lang="zh-CN" altLang="en-US" b="1" dirty="0"/>
              <a:t>逐字节</a:t>
            </a:r>
            <a:r>
              <a:rPr lang="en-US" altLang="zh-CN" b="1" dirty="0"/>
              <a:t>(2)</a:t>
            </a:r>
          </a:p>
        </p:txBody>
      </p:sp>
    </p:spTree>
    <p:extLst>
      <p:ext uri="{BB962C8B-B14F-4D97-AF65-F5344CB8AC3E}">
        <p14:creationId xmlns:p14="http://schemas.microsoft.com/office/powerpoint/2010/main" val="405095432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p:cNvSpPr>
          <p:nvPr/>
        </p:nvSpPr>
        <p:spPr>
          <a:xfrm>
            <a:off x="540385" y="1255395"/>
            <a:ext cx="8063230" cy="4629150"/>
          </a:xfrm>
          <a:prstGeom prst="rect">
            <a:avLst/>
          </a:prstGeom>
          <a:noFill/>
          <a:ln w="9525">
            <a:noFill/>
          </a:ln>
        </p:spPr>
        <p:txBody>
          <a:bodyPr wrap="square" anchor="t"/>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SzPct val="65000"/>
              <a:buFont typeface="Wingdings" panose="05000000000000000000" pitchFamily="2" charset="2"/>
              <a:buChar char="n"/>
              <a:defRPr sz="28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9pPr>
          </a:lstStyle>
          <a:p>
            <a:pPr eaLnBrk="1" hangingPunct="1">
              <a:lnSpc>
                <a:spcPct val="80000"/>
              </a:lnSpc>
              <a:buNone/>
            </a:pPr>
            <a:r>
              <a:rPr lang="en-US" altLang="zh-CN" sz="2000" dirty="0">
                <a:latin typeface="Consolas" panose="020B0609020204030204" pitchFamily="49" charset="0"/>
              </a:rPr>
              <a:t> </a:t>
            </a:r>
            <a:r>
              <a:rPr lang="en-US" altLang="zh-CN" sz="2000" dirty="0" err="1">
                <a:latin typeface="Consolas" panose="020B0609020204030204" pitchFamily="49" charset="0"/>
              </a:rPr>
              <a:t>printf</a:t>
            </a:r>
            <a:r>
              <a:rPr lang="en-US" altLang="zh-CN" sz="2000" dirty="0">
                <a:latin typeface="Consolas" panose="020B0609020204030204" pitchFamily="49" charset="0"/>
              </a:rPr>
              <a:t>("\</a:t>
            </a:r>
            <a:r>
              <a:rPr lang="en-US" altLang="zh-CN" sz="2000" dirty="0" err="1">
                <a:latin typeface="Consolas" panose="020B0609020204030204" pitchFamily="49" charset="0"/>
              </a:rPr>
              <a:t>nCopying</a:t>
            </a:r>
            <a:r>
              <a:rPr lang="en-US" altLang="zh-CN" sz="2000" dirty="0">
                <a:latin typeface="Consolas" panose="020B0609020204030204" pitchFamily="49" charset="0"/>
              </a:rPr>
              <a:t> file %s to file %s by byte.\n", </a:t>
            </a:r>
            <a:r>
              <a:rPr lang="en-US" altLang="zh-CN" sz="2000" dirty="0" err="1">
                <a:latin typeface="Consolas" panose="020B0609020204030204" pitchFamily="49" charset="0"/>
              </a:rPr>
              <a:t>source,dest</a:t>
            </a:r>
            <a:r>
              <a:rPr lang="en-US" altLang="zh-CN" sz="2000" dirty="0">
                <a:latin typeface="Consolas" panose="020B0609020204030204" pitchFamily="49" charset="0"/>
              </a:rPr>
              <a:t>);</a:t>
            </a:r>
          </a:p>
          <a:p>
            <a:pPr algn="just" eaLnBrk="1" hangingPunct="1">
              <a:lnSpc>
                <a:spcPct val="80000"/>
              </a:lnSpc>
              <a:buNone/>
            </a:pPr>
            <a:r>
              <a:rPr lang="en-US" altLang="zh-CN" sz="2000" dirty="0">
                <a:latin typeface="Consolas" panose="020B0609020204030204" pitchFamily="49" charset="0"/>
              </a:rPr>
              <a:t>	/*</a:t>
            </a:r>
            <a:r>
              <a:rPr lang="zh-CN" altLang="en-US" sz="2000" dirty="0">
                <a:latin typeface="Consolas" panose="020B0609020204030204" pitchFamily="49" charset="0"/>
              </a:rPr>
              <a:t>逐字节读取，文本文件和二进制文件都可正确复制。</a:t>
            </a:r>
            <a:r>
              <a:rPr lang="en-US" altLang="zh-CN" sz="2000" dirty="0">
                <a:latin typeface="Consolas" panose="020B0609020204030204" pitchFamily="49" charset="0"/>
              </a:rPr>
              <a:t>*/	  </a:t>
            </a:r>
          </a:p>
          <a:p>
            <a:pPr algn="just" eaLnBrk="1" hangingPunct="1">
              <a:lnSpc>
                <a:spcPct val="80000"/>
              </a:lnSpc>
              <a:buNone/>
            </a:pPr>
            <a:r>
              <a:rPr lang="en-US" altLang="zh-CN" sz="2000" dirty="0">
                <a:latin typeface="Consolas" panose="020B0609020204030204" pitchFamily="49" charset="0"/>
              </a:rPr>
              <a:t>	  </a:t>
            </a:r>
            <a:r>
              <a:rPr lang="en-US" altLang="zh-CN" sz="2000" dirty="0" err="1">
                <a:latin typeface="Consolas" panose="020B0609020204030204" pitchFamily="49" charset="0"/>
              </a:rPr>
              <a:t>ch</a:t>
            </a:r>
            <a:r>
              <a:rPr lang="en-US" altLang="zh-CN" sz="2000" dirty="0">
                <a:latin typeface="Consolas" panose="020B0609020204030204" pitchFamily="49" charset="0"/>
              </a:rPr>
              <a:t> = </a:t>
            </a:r>
            <a:r>
              <a:rPr lang="en-US" altLang="zh-CN" sz="2000" dirty="0" err="1">
                <a:latin typeface="Consolas" panose="020B0609020204030204" pitchFamily="49" charset="0"/>
              </a:rPr>
              <a:t>getc</a:t>
            </a:r>
            <a:r>
              <a:rPr lang="en-US" altLang="zh-CN" sz="2000" dirty="0">
                <a:latin typeface="Consolas" panose="020B0609020204030204" pitchFamily="49" charset="0"/>
              </a:rPr>
              <a:t>(in); </a:t>
            </a:r>
          </a:p>
          <a:p>
            <a:pPr algn="just" eaLnBrk="1" hangingPunct="1">
              <a:lnSpc>
                <a:spcPct val="80000"/>
              </a:lnSpc>
              <a:buNone/>
            </a:pPr>
            <a:r>
              <a:rPr lang="en-US" altLang="zh-CN" sz="2000" dirty="0">
                <a:latin typeface="Consolas" panose="020B0609020204030204" pitchFamily="49" charset="0"/>
              </a:rPr>
              <a:t>    while ( !</a:t>
            </a:r>
            <a:r>
              <a:rPr lang="en-US" altLang="zh-CN" sz="2000" dirty="0" err="1">
                <a:latin typeface="Consolas" panose="020B0609020204030204" pitchFamily="49" charset="0"/>
              </a:rPr>
              <a:t>feof</a:t>
            </a:r>
            <a:r>
              <a:rPr lang="en-US" altLang="zh-CN" sz="2000" dirty="0">
                <a:latin typeface="Consolas" panose="020B0609020204030204" pitchFamily="49" charset="0"/>
              </a:rPr>
              <a:t>(in)){</a:t>
            </a:r>
          </a:p>
          <a:p>
            <a:pPr algn="just" eaLnBrk="1" hangingPunct="1">
              <a:lnSpc>
                <a:spcPct val="80000"/>
              </a:lnSpc>
              <a:buNone/>
            </a:pPr>
            <a:r>
              <a:rPr lang="en-US" altLang="zh-CN" sz="2000" dirty="0">
                <a:latin typeface="Consolas" panose="020B0609020204030204" pitchFamily="49" charset="0"/>
              </a:rPr>
              <a:t>        </a:t>
            </a:r>
            <a:r>
              <a:rPr lang="en-US" altLang="zh-CN" sz="2000" dirty="0" err="1">
                <a:latin typeface="Consolas" panose="020B0609020204030204" pitchFamily="49" charset="0"/>
              </a:rPr>
              <a:t>putc</a:t>
            </a:r>
            <a:r>
              <a:rPr lang="en-US" altLang="zh-CN" sz="2000" dirty="0">
                <a:latin typeface="Consolas" panose="020B0609020204030204" pitchFamily="49" charset="0"/>
              </a:rPr>
              <a:t>(</a:t>
            </a:r>
            <a:r>
              <a:rPr lang="en-US" altLang="zh-CN" sz="2000" dirty="0" err="1">
                <a:latin typeface="Consolas" panose="020B0609020204030204" pitchFamily="49" charset="0"/>
              </a:rPr>
              <a:t>ch</a:t>
            </a:r>
            <a:r>
              <a:rPr lang="en-US" altLang="zh-CN" sz="2000" dirty="0">
                <a:latin typeface="Consolas" panose="020B0609020204030204" pitchFamily="49" charset="0"/>
              </a:rPr>
              <a:t>, out);  </a:t>
            </a:r>
          </a:p>
          <a:p>
            <a:pPr algn="just" eaLnBrk="1" hangingPunct="1">
              <a:lnSpc>
                <a:spcPct val="80000"/>
              </a:lnSpc>
              <a:buNone/>
            </a:pPr>
            <a:r>
              <a:rPr lang="en-US" altLang="zh-CN" sz="2000" dirty="0">
                <a:latin typeface="Consolas" panose="020B0609020204030204" pitchFamily="49" charset="0"/>
              </a:rPr>
              <a:t>	    </a:t>
            </a:r>
            <a:r>
              <a:rPr lang="en-US" altLang="zh-CN" sz="2000" dirty="0" err="1">
                <a:latin typeface="Consolas" panose="020B0609020204030204" pitchFamily="49" charset="0"/>
              </a:rPr>
              <a:t>ch</a:t>
            </a:r>
            <a:r>
              <a:rPr lang="en-US" altLang="zh-CN" sz="2000" dirty="0">
                <a:latin typeface="Consolas" panose="020B0609020204030204" pitchFamily="49" charset="0"/>
              </a:rPr>
              <a:t> = </a:t>
            </a:r>
            <a:r>
              <a:rPr lang="en-US" altLang="zh-CN" sz="2000" dirty="0" err="1">
                <a:latin typeface="Consolas" panose="020B0609020204030204" pitchFamily="49" charset="0"/>
              </a:rPr>
              <a:t>getc</a:t>
            </a:r>
            <a:r>
              <a:rPr lang="en-US" altLang="zh-CN" sz="2000" dirty="0">
                <a:latin typeface="Consolas" panose="020B0609020204030204" pitchFamily="49" charset="0"/>
              </a:rPr>
              <a:t>(in);	</a:t>
            </a:r>
          </a:p>
          <a:p>
            <a:pPr algn="just" eaLnBrk="1" hangingPunct="1">
              <a:lnSpc>
                <a:spcPct val="80000"/>
              </a:lnSpc>
              <a:buNone/>
            </a:pPr>
            <a:r>
              <a:rPr lang="en-US" altLang="zh-CN" sz="2000" dirty="0">
                <a:latin typeface="Consolas" panose="020B0609020204030204" pitchFamily="49" charset="0"/>
              </a:rPr>
              <a:t>     }</a:t>
            </a:r>
          </a:p>
          <a:p>
            <a:pPr algn="just" eaLnBrk="1" hangingPunct="1">
              <a:lnSpc>
                <a:spcPct val="80000"/>
              </a:lnSpc>
              <a:buNone/>
            </a:pPr>
            <a:r>
              <a:rPr lang="en-US" altLang="zh-CN" sz="2000" dirty="0">
                <a:latin typeface="Consolas" panose="020B0609020204030204" pitchFamily="49" charset="0"/>
              </a:rPr>
              <a:t>    </a:t>
            </a:r>
          </a:p>
          <a:p>
            <a:pPr algn="just" eaLnBrk="1" hangingPunct="1">
              <a:lnSpc>
                <a:spcPct val="80000"/>
              </a:lnSpc>
              <a:buNone/>
            </a:pPr>
            <a:r>
              <a:rPr lang="en-US" altLang="zh-CN" sz="2000" dirty="0">
                <a:latin typeface="Consolas" panose="020B0609020204030204" pitchFamily="49" charset="0"/>
              </a:rPr>
              <a:t>    if (</a:t>
            </a:r>
            <a:r>
              <a:rPr lang="en-US" altLang="zh-CN" sz="2000" dirty="0" err="1">
                <a:latin typeface="Consolas" panose="020B0609020204030204" pitchFamily="49" charset="0"/>
              </a:rPr>
              <a:t>fclose</a:t>
            </a:r>
            <a:r>
              <a:rPr lang="en-US" altLang="zh-CN" sz="2000" dirty="0">
                <a:latin typeface="Consolas" panose="020B0609020204030204" pitchFamily="49" charset="0"/>
              </a:rPr>
              <a:t>(in) != 0 || </a:t>
            </a:r>
            <a:r>
              <a:rPr lang="en-US" altLang="zh-CN" sz="2000" dirty="0" err="1">
                <a:latin typeface="Consolas" panose="020B0609020204030204" pitchFamily="49" charset="0"/>
              </a:rPr>
              <a:t>fclose</a:t>
            </a:r>
            <a:r>
              <a:rPr lang="en-US" altLang="zh-CN" sz="2000" dirty="0">
                <a:latin typeface="Consolas" panose="020B0609020204030204" pitchFamily="49" charset="0"/>
              </a:rPr>
              <a:t>(out) != 0)</a:t>
            </a:r>
          </a:p>
          <a:p>
            <a:pPr algn="just" eaLnBrk="1" hangingPunct="1">
              <a:lnSpc>
                <a:spcPct val="80000"/>
              </a:lnSpc>
              <a:buNone/>
            </a:pPr>
            <a:r>
              <a:rPr lang="en-US" altLang="zh-CN" sz="2000" dirty="0">
                <a:latin typeface="Consolas" panose="020B0609020204030204" pitchFamily="49" charset="0"/>
              </a:rPr>
              <a:t>        </a:t>
            </a:r>
            <a:r>
              <a:rPr lang="en-US" altLang="zh-CN" sz="2000" dirty="0" err="1">
                <a:latin typeface="Consolas" panose="020B0609020204030204" pitchFamily="49" charset="0"/>
              </a:rPr>
              <a:t>fprintf</a:t>
            </a:r>
            <a:r>
              <a:rPr lang="en-US" altLang="zh-CN" sz="2000" dirty="0">
                <a:latin typeface="Consolas" panose="020B0609020204030204" pitchFamily="49" charset="0"/>
              </a:rPr>
              <a:t>(</a:t>
            </a:r>
            <a:r>
              <a:rPr lang="en-US" altLang="zh-CN" sz="2000" dirty="0" err="1">
                <a:latin typeface="Consolas" panose="020B0609020204030204" pitchFamily="49" charset="0"/>
              </a:rPr>
              <a:t>stderr,"Error</a:t>
            </a:r>
            <a:r>
              <a:rPr lang="en-US" altLang="zh-CN" sz="2000" dirty="0">
                <a:latin typeface="Consolas" panose="020B0609020204030204" pitchFamily="49" charset="0"/>
              </a:rPr>
              <a:t> in closing files\n");</a:t>
            </a:r>
          </a:p>
          <a:p>
            <a:pPr algn="just" eaLnBrk="1" hangingPunct="1">
              <a:lnSpc>
                <a:spcPct val="80000"/>
              </a:lnSpc>
              <a:buNone/>
            </a:pPr>
            <a:endParaRPr lang="en-US" altLang="zh-CN" sz="2000" dirty="0">
              <a:solidFill>
                <a:schemeClr val="tx1"/>
              </a:solidFill>
              <a:latin typeface="Consolas" panose="020B0609020204030204" pitchFamily="49" charset="0"/>
            </a:endParaRPr>
          </a:p>
          <a:p>
            <a:pPr algn="just" eaLnBrk="1" hangingPunct="1">
              <a:lnSpc>
                <a:spcPct val="80000"/>
              </a:lnSpc>
              <a:buNone/>
            </a:pPr>
            <a:r>
              <a:rPr lang="zh-CN" altLang="en-US" sz="2000" dirty="0">
                <a:solidFill>
                  <a:schemeClr val="tx1"/>
                </a:solidFill>
                <a:latin typeface="Consolas" panose="020B0609020204030204" pitchFamily="49" charset="0"/>
              </a:rPr>
              <a:t>}</a:t>
            </a:r>
            <a:endParaRPr lang="en-US" altLang="zh-CN" sz="2000" dirty="0">
              <a:solidFill>
                <a:schemeClr val="tx1"/>
              </a:solidFill>
              <a:latin typeface="Consolas" panose="020B0609020204030204" pitchFamily="49" charset="0"/>
            </a:endParaRPr>
          </a:p>
          <a:p>
            <a:pPr marL="0" indent="0" eaLnBrk="0" hangingPunct="0">
              <a:buNone/>
            </a:pPr>
            <a:r>
              <a:rPr lang="zh-CN" altLang="en-US" sz="2000" dirty="0">
                <a:latin typeface="Consolas" panose="020B0609020204030204" pitchFamily="49" charset="0"/>
              </a:rPr>
              <a:t>测试代码while ((ch = getc(in)) != EOF)</a:t>
            </a:r>
            <a:r>
              <a:rPr lang="en-US" altLang="zh-CN" sz="2000" dirty="0">
                <a:latin typeface="Consolas" panose="020B0609020204030204" pitchFamily="49" charset="0"/>
              </a:rPr>
              <a:t>	</a:t>
            </a:r>
            <a:r>
              <a:rPr lang="zh-CN" altLang="en-US" sz="2000" dirty="0">
                <a:latin typeface="Consolas" panose="020B0609020204030204" pitchFamily="49" charset="0"/>
              </a:rPr>
              <a:t>putc(ch, out);</a:t>
            </a:r>
            <a:endParaRPr lang="en-US" altLang="zh-CN" sz="2000" dirty="0">
              <a:latin typeface="Consolas" panose="020B0609020204030204" pitchFamily="49" charset="0"/>
            </a:endParaRPr>
          </a:p>
          <a:p>
            <a:pPr marL="0" indent="0" eaLnBrk="0" hangingPunct="0">
              <a:buNone/>
            </a:pPr>
            <a:r>
              <a:rPr lang="zh-CN" altLang="en-US" sz="2000" dirty="0">
                <a:latin typeface="Consolas" panose="020B0609020204030204" pitchFamily="49" charset="0"/>
              </a:rPr>
              <a:t>仅对文本文件正确，若二进制文件会严重少读。</a:t>
            </a:r>
          </a:p>
        </p:txBody>
      </p:sp>
      <p:sp>
        <p:nvSpPr>
          <p:cNvPr id="46112" name="Rectangle 45"/>
          <p:cNvSpPr>
            <a:spLocks noGrp="1"/>
          </p:cNvSpPr>
          <p:nvPr/>
        </p:nvSpPr>
        <p:spPr>
          <a:xfrm>
            <a:off x="1263650" y="404813"/>
            <a:ext cx="7772400" cy="720725"/>
          </a:xfrm>
          <a:prstGeom prst="rect">
            <a:avLst/>
          </a:prstGeom>
          <a:noFill/>
          <a:ln w="9525">
            <a:noFill/>
          </a:ln>
        </p:spPr>
        <p:txBody>
          <a:bodyPr wrap="square" anchor="ctr"/>
          <a:lstStyle>
            <a:lvl1pPr marL="0" lvl="0" indent="0" algn="r" defTabSz="914400" eaLnBrk="0" fontAlgn="base" latinLnBrk="0" hangingPunct="0">
              <a:spcBef>
                <a:spcPct val="0"/>
              </a:spcBef>
              <a:spcAft>
                <a:spcPct val="0"/>
              </a:spcAft>
              <a:buClr>
                <a:srgbClr val="000000"/>
              </a:buClr>
              <a:buNone/>
              <a:defRPr sz="3200" b="0" i="0" u="none" kern="1200" baseline="0">
                <a:solidFill>
                  <a:srgbClr val="FF3300"/>
                </a:solidFill>
                <a:latin typeface="+mj-lt"/>
                <a:ea typeface="+mj-ea"/>
                <a:cs typeface="+mj-cs"/>
              </a:defRPr>
            </a:lvl1pPr>
          </a:lstStyle>
          <a:p>
            <a:pPr eaLnBrk="1" hangingPunct="1"/>
            <a:r>
              <a:rPr lang="zh-CN" altLang="en-US" b="1" dirty="0"/>
              <a:t>文件复制</a:t>
            </a:r>
            <a:r>
              <a:rPr lang="en-US" altLang="zh-CN" b="1" dirty="0"/>
              <a:t>-</a:t>
            </a:r>
            <a:r>
              <a:rPr lang="zh-CN" altLang="en-US" b="1" dirty="0"/>
              <a:t>逐字节</a:t>
            </a:r>
            <a:r>
              <a:rPr lang="en-US" altLang="zh-CN" b="1" dirty="0"/>
              <a:t>(3)</a:t>
            </a:r>
          </a:p>
        </p:txBody>
      </p:sp>
    </p:spTree>
    <p:extLst>
      <p:ext uri="{BB962C8B-B14F-4D97-AF65-F5344CB8AC3E}">
        <p14:creationId xmlns:p14="http://schemas.microsoft.com/office/powerpoint/2010/main" val="222632647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灯片编号占位符 4"/>
          <p:cNvSpPr txBox="1">
            <a:spLocks noGrp="1"/>
          </p:cNvSpPr>
          <p:nvPr/>
        </p:nvSpPr>
        <p:spPr>
          <a:xfrm>
            <a:off x="6934200" y="6324600"/>
            <a:ext cx="1905000" cy="457200"/>
          </a:xfrm>
          <a:prstGeom prst="rect">
            <a:avLst/>
          </a:prstGeom>
          <a:noFill/>
          <a:ln w="9525">
            <a:noFill/>
          </a:ln>
        </p:spPr>
        <p:txBody>
          <a:bodyPr anchor="t"/>
          <a:lstStyle/>
          <a:p>
            <a:pPr algn="r">
              <a:spcBef>
                <a:spcPct val="50000"/>
              </a:spcBef>
            </a:pPr>
            <a:fld id="{9A0DB2DC-4C9A-4742-B13C-FB6460FD3503}" type="slidenum">
              <a:rPr lang="zh-CN" altLang="en-US" sz="1400" b="1" dirty="0">
                <a:latin typeface="Times New Roman" panose="02020603050405020304" pitchFamily="2" charset="0"/>
              </a:rPr>
              <a:t>3</a:t>
            </a:fld>
            <a:endParaRPr lang="zh-CN" altLang="en-US" sz="1400" b="1" dirty="0">
              <a:latin typeface="Times New Roman" panose="02020603050405020304" pitchFamily="2" charset="0"/>
            </a:endParaRPr>
          </a:p>
        </p:txBody>
      </p:sp>
      <p:sp>
        <p:nvSpPr>
          <p:cNvPr id="28674" name="Rectangle 2"/>
          <p:cNvSpPr>
            <a:spLocks noGrp="1"/>
          </p:cNvSpPr>
          <p:nvPr>
            <p:ph type="title"/>
          </p:nvPr>
        </p:nvSpPr>
        <p:spPr/>
        <p:txBody>
          <a:bodyPr wrap="square" anchor="ctr"/>
          <a:lstStyle/>
          <a:p>
            <a:pPr eaLnBrk="1" hangingPunct="1"/>
            <a:r>
              <a:rPr lang="zh-CN" altLang="en-US" b="1" dirty="0"/>
              <a:t>文件操作：数据流转</a:t>
            </a:r>
          </a:p>
        </p:txBody>
      </p:sp>
      <p:sp>
        <p:nvSpPr>
          <p:cNvPr id="28675" name="Rectangle 3"/>
          <p:cNvSpPr>
            <a:spLocks noGrp="1"/>
          </p:cNvSpPr>
          <p:nvPr>
            <p:ph idx="1"/>
          </p:nvPr>
        </p:nvSpPr>
        <p:spPr/>
        <p:txBody>
          <a:bodyPr wrap="square" anchor="t"/>
          <a:lstStyle/>
          <a:p>
            <a:pPr eaLnBrk="1" hangingPunct="1">
              <a:buNone/>
            </a:pPr>
            <a:endParaRPr lang="en-US" altLang="zh-CN" sz="2400" b="1" dirty="0"/>
          </a:p>
          <a:p>
            <a:pPr eaLnBrk="1" hangingPunct="1">
              <a:buNone/>
            </a:pPr>
            <a:endParaRPr lang="en-US" altLang="zh-CN" sz="2400" b="1" dirty="0"/>
          </a:p>
          <a:p>
            <a:pPr eaLnBrk="1" hangingPunct="1">
              <a:buNone/>
            </a:pPr>
            <a:endParaRPr lang="en-US" altLang="zh-CN" sz="2400" b="1" dirty="0"/>
          </a:p>
          <a:p>
            <a:pPr eaLnBrk="1" hangingPunct="1">
              <a:buNone/>
            </a:pPr>
            <a:endParaRPr lang="en-US" altLang="zh-CN" sz="2400" b="1" dirty="0"/>
          </a:p>
          <a:p>
            <a:pPr eaLnBrk="1" hangingPunct="1">
              <a:buNone/>
            </a:pPr>
            <a:endParaRPr lang="en-US" altLang="zh-CN" sz="2400" b="1" dirty="0"/>
          </a:p>
          <a:p>
            <a:pPr eaLnBrk="1" hangingPunct="1">
              <a:buNone/>
            </a:pPr>
            <a:endParaRPr lang="en-US" altLang="zh-CN" sz="2400" b="1" dirty="0"/>
          </a:p>
          <a:p>
            <a:pPr eaLnBrk="1" hangingPunct="1">
              <a:buNone/>
            </a:pPr>
            <a:endParaRPr lang="en-US" altLang="zh-CN" sz="2400" b="1" dirty="0"/>
          </a:p>
          <a:p>
            <a:pPr eaLnBrk="1" hangingPunct="1">
              <a:buNone/>
            </a:pPr>
            <a:r>
              <a:rPr lang="zh-CN" altLang="en-US" sz="2400" b="1" dirty="0"/>
              <a:t>执行程序时会自动打开三种文件以及和这三种文件关联的流－－标准输入流、标准输出流和标准错误流。</a:t>
            </a:r>
          </a:p>
        </p:txBody>
      </p:sp>
      <p:sp>
        <p:nvSpPr>
          <p:cNvPr id="28676" name="Rectangle 4"/>
          <p:cNvSpPr/>
          <p:nvPr/>
        </p:nvSpPr>
        <p:spPr>
          <a:xfrm>
            <a:off x="577925" y="1150938"/>
            <a:ext cx="8250237" cy="1309687"/>
          </a:xfrm>
          <a:prstGeom prst="rect">
            <a:avLst/>
          </a:prstGeom>
          <a:noFill/>
          <a:ln w="9525">
            <a:noFill/>
          </a:ln>
        </p:spPr>
        <p:txBody>
          <a:bodyPr anchor="t">
            <a:spAutoFit/>
          </a:bodyPr>
          <a:lstStyle/>
          <a:p>
            <a:pPr>
              <a:spcBef>
                <a:spcPct val="20000"/>
              </a:spcBef>
              <a:buClr>
                <a:schemeClr val="accent2"/>
              </a:buClr>
              <a:buSzPct val="75000"/>
              <a:buFont typeface="Monotype Sorts" charset="2"/>
              <a:buNone/>
            </a:pPr>
            <a:r>
              <a:rPr lang="zh-CN" altLang="en-US" sz="3200" b="1" dirty="0">
                <a:solidFill>
                  <a:schemeClr val="accent2"/>
                </a:solidFill>
                <a:latin typeface="Times New Roman" panose="02020603050405020304" pitchFamily="2" charset="0"/>
              </a:rPr>
              <a:t>流</a:t>
            </a:r>
            <a:r>
              <a:rPr lang="zh-CN" altLang="en-US" sz="2400" b="1" dirty="0">
                <a:latin typeface="Times New Roman" panose="02020603050405020304" pitchFamily="2" charset="0"/>
              </a:rPr>
              <a:t>是文件和程序之间通讯的通道。当打开一个文件时，该文件就和某个流关联起来了</a:t>
            </a:r>
            <a:r>
              <a:rPr lang="en-US" altLang="x-none" sz="2400" b="1" dirty="0">
                <a:latin typeface="Times New Roman" panose="02020603050405020304" pitchFamily="2" charset="0"/>
              </a:rPr>
              <a:t>,</a:t>
            </a:r>
            <a:r>
              <a:rPr lang="zh-CN" altLang="en-US" sz="2400" b="1" dirty="0">
                <a:latin typeface="Times New Roman" panose="02020603050405020304" pitchFamily="2" charset="0"/>
              </a:rPr>
              <a:t>当关闭文件时，将会取消流和文件的连接。</a:t>
            </a:r>
          </a:p>
        </p:txBody>
      </p:sp>
      <p:pic>
        <p:nvPicPr>
          <p:cNvPr id="28677" name="Picture 9"/>
          <p:cNvPicPr>
            <a:picLocks noChangeAspect="1"/>
          </p:cNvPicPr>
          <p:nvPr/>
        </p:nvPicPr>
        <p:blipFill>
          <a:blip r:embed="rId2"/>
          <a:stretch>
            <a:fillRect/>
          </a:stretch>
        </p:blipFill>
        <p:spPr>
          <a:xfrm>
            <a:off x="1691680" y="2428875"/>
            <a:ext cx="4467225" cy="2000250"/>
          </a:xfrm>
          <a:prstGeom prst="rect">
            <a:avLst/>
          </a:prstGeom>
          <a:noFill/>
          <a:ln w="9525">
            <a:noFill/>
          </a:ln>
        </p:spPr>
      </p:pic>
      <p:sp>
        <p:nvSpPr>
          <p:cNvPr id="28678" name="Text Box 10"/>
          <p:cNvSpPr txBox="1"/>
          <p:nvPr/>
        </p:nvSpPr>
        <p:spPr>
          <a:xfrm>
            <a:off x="4427538" y="2492375"/>
            <a:ext cx="1152525" cy="396875"/>
          </a:xfrm>
          <a:prstGeom prst="rect">
            <a:avLst/>
          </a:prstGeom>
          <a:solidFill>
            <a:schemeClr val="bg1"/>
          </a:solidFill>
          <a:ln w="9525">
            <a:noFill/>
          </a:ln>
        </p:spPr>
        <p:txBody>
          <a:bodyPr anchor="t">
            <a:spAutoFit/>
          </a:bodyPr>
          <a:lstStyle/>
          <a:p>
            <a:pPr marL="342900" indent="-342900">
              <a:spcBef>
                <a:spcPct val="50000"/>
              </a:spcBef>
            </a:pPr>
            <a:r>
              <a:rPr lang="zh-CN" altLang="en-US" sz="2000" b="1">
                <a:solidFill>
                  <a:schemeClr val="accent2"/>
                </a:solidFill>
                <a:latin typeface="Times New Roman" panose="02020603050405020304" pitchFamily="2" charset="0"/>
              </a:rPr>
              <a:t>输入流</a:t>
            </a:r>
          </a:p>
        </p:txBody>
      </p:sp>
      <p:sp>
        <p:nvSpPr>
          <p:cNvPr id="28679" name="Text Box 11"/>
          <p:cNvSpPr txBox="1"/>
          <p:nvPr/>
        </p:nvSpPr>
        <p:spPr>
          <a:xfrm>
            <a:off x="5003800" y="3463925"/>
            <a:ext cx="1008063" cy="396875"/>
          </a:xfrm>
          <a:prstGeom prst="rect">
            <a:avLst/>
          </a:prstGeom>
          <a:solidFill>
            <a:schemeClr val="bg1"/>
          </a:solidFill>
          <a:ln w="9525">
            <a:noFill/>
          </a:ln>
        </p:spPr>
        <p:txBody>
          <a:bodyPr anchor="t">
            <a:spAutoFit/>
          </a:bodyPr>
          <a:lstStyle/>
          <a:p>
            <a:pPr marL="342900" indent="-342900">
              <a:spcBef>
                <a:spcPct val="50000"/>
              </a:spcBef>
            </a:pPr>
            <a:r>
              <a:rPr lang="zh-CN" altLang="en-US" sz="2000" b="1">
                <a:solidFill>
                  <a:schemeClr val="accent2"/>
                </a:solidFill>
                <a:latin typeface="Times New Roman" panose="02020603050405020304" pitchFamily="2" charset="0"/>
              </a:rPr>
              <a:t>输出流</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灯片编号占位符 4"/>
          <p:cNvSpPr txBox="1">
            <a:spLocks noGrp="1"/>
          </p:cNvSpPr>
          <p:nvPr/>
        </p:nvSpPr>
        <p:spPr>
          <a:xfrm>
            <a:off x="6934200" y="6324600"/>
            <a:ext cx="1905000" cy="457200"/>
          </a:xfrm>
          <a:prstGeom prst="rect">
            <a:avLst/>
          </a:prstGeom>
          <a:noFill/>
          <a:ln w="9525">
            <a:noFill/>
          </a:ln>
        </p:spPr>
        <p:txBody>
          <a:bodyPr anchor="t"/>
          <a:lstStyle/>
          <a:p>
            <a:pPr algn="r">
              <a:spcBef>
                <a:spcPct val="50000"/>
              </a:spcBef>
            </a:pPr>
            <a:fld id="{9A0DB2DC-4C9A-4742-B13C-FB6460FD3503}" type="slidenum">
              <a:rPr lang="zh-CN" altLang="en-US" sz="1400" b="1" dirty="0">
                <a:latin typeface="Times New Roman" panose="02020603050405020304" pitchFamily="2" charset="0"/>
              </a:rPr>
              <a:t>30</a:t>
            </a:fld>
            <a:endParaRPr lang="zh-CN" altLang="en-US" sz="1400" b="1" dirty="0">
              <a:latin typeface="Times New Roman" panose="02020603050405020304" pitchFamily="2" charset="0"/>
            </a:endParaRPr>
          </a:p>
        </p:txBody>
      </p:sp>
      <p:sp>
        <p:nvSpPr>
          <p:cNvPr id="75778" name="Rectangle 4"/>
          <p:cNvSpPr>
            <a:spLocks noGrp="1"/>
          </p:cNvSpPr>
          <p:nvPr>
            <p:ph type="title"/>
          </p:nvPr>
        </p:nvSpPr>
        <p:spPr/>
        <p:txBody>
          <a:bodyPr wrap="square" anchor="ctr"/>
          <a:lstStyle/>
          <a:p>
            <a:pPr eaLnBrk="1" hangingPunct="1"/>
            <a:r>
              <a:rPr lang="zh-CN" altLang="en-US" sz="2800" b="1" dirty="0">
                <a:ea typeface="黑体" panose="02010609060101010101" pitchFamily="1" charset="-122"/>
              </a:rPr>
              <a:t>字符串读／写──</a:t>
            </a:r>
            <a:r>
              <a:rPr lang="en-US" altLang="x-none" sz="2800" b="1" dirty="0">
                <a:cs typeface="Arial" panose="020B0604020202020204" pitchFamily="34" charset="0"/>
              </a:rPr>
              <a:t>fgets()</a:t>
            </a:r>
            <a:r>
              <a:rPr lang="zh-CN" altLang="en-US" sz="2800" b="1" dirty="0">
                <a:ea typeface="黑体" panose="02010609060101010101" pitchFamily="1" charset="-122"/>
              </a:rPr>
              <a:t>和</a:t>
            </a:r>
            <a:r>
              <a:rPr lang="en-US" altLang="x-none" sz="2800" b="1" dirty="0">
                <a:cs typeface="Arial" panose="020B0604020202020204" pitchFamily="34" charset="0"/>
              </a:rPr>
              <a:t>fputs()</a:t>
            </a:r>
            <a:endParaRPr lang="en-US" altLang="x-none" sz="2800" b="1" dirty="0">
              <a:ea typeface="黑体" panose="02010609060101010101" pitchFamily="1" charset="-122"/>
            </a:endParaRPr>
          </a:p>
        </p:txBody>
      </p:sp>
      <p:sp>
        <p:nvSpPr>
          <p:cNvPr id="71689" name="Text Box 19"/>
          <p:cNvSpPr>
            <a:spLocks noGrp="1"/>
          </p:cNvSpPr>
          <p:nvPr>
            <p:ph idx="1"/>
          </p:nvPr>
        </p:nvSpPr>
        <p:spPr/>
        <p:txBody>
          <a:bodyPr wrap="square" anchor="t"/>
          <a:lstStyle/>
          <a:p>
            <a:pPr eaLnBrk="1" hangingPunct="1">
              <a:spcBef>
                <a:spcPct val="50000"/>
              </a:spcBef>
              <a:buNone/>
            </a:pPr>
            <a:r>
              <a:rPr lang="en-US" altLang="x-none" b="1" dirty="0"/>
              <a:t>fputs(s, stdout)</a:t>
            </a:r>
            <a:r>
              <a:rPr lang="zh-CN" altLang="en-US" b="1" dirty="0"/>
              <a:t>等价于</a:t>
            </a:r>
            <a:r>
              <a:rPr lang="en-US" altLang="x-none" b="1" dirty="0"/>
              <a:t>puts(s)</a:t>
            </a:r>
            <a:r>
              <a:rPr lang="zh-CN" altLang="en-US" b="1" dirty="0"/>
              <a:t> ，将</a:t>
            </a:r>
            <a:r>
              <a:rPr lang="en-US" altLang="x-none" b="1" dirty="0"/>
              <a:t>s</a:t>
            </a:r>
            <a:r>
              <a:rPr lang="zh-CN" altLang="en-US" b="1" dirty="0"/>
              <a:t>所指向的字符串写入到标准输出流。</a:t>
            </a:r>
          </a:p>
        </p:txBody>
      </p:sp>
      <p:sp>
        <p:nvSpPr>
          <p:cNvPr id="75779" name="Rectangle 5"/>
          <p:cNvSpPr/>
          <p:nvPr/>
        </p:nvSpPr>
        <p:spPr>
          <a:xfrm>
            <a:off x="395287" y="2464435"/>
            <a:ext cx="8353425" cy="3424238"/>
          </a:xfrm>
          <a:prstGeom prst="rect">
            <a:avLst/>
          </a:prstGeom>
          <a:noFill/>
          <a:ln w="9525">
            <a:noFill/>
          </a:ln>
        </p:spPr>
        <p:txBody>
          <a:bodyPr anchor="t">
            <a:spAutoFit/>
          </a:bodyPr>
          <a:lstStyle/>
          <a:p>
            <a:pPr>
              <a:lnSpc>
                <a:spcPct val="90000"/>
              </a:lnSpc>
              <a:spcBef>
                <a:spcPct val="50000"/>
              </a:spcBef>
            </a:pPr>
            <a:r>
              <a:rPr lang="zh-CN" altLang="en-US" sz="2800" b="1" dirty="0">
                <a:latin typeface="Times New Roman" panose="02020603050405020304" pitchFamily="2" charset="0"/>
                <a:ea typeface="仿宋_GB2312" pitchFamily="1" charset="-122"/>
              </a:rPr>
              <a:t>1、 库函数</a:t>
            </a:r>
            <a:r>
              <a:rPr lang="en-US" altLang="x-none" sz="2800" b="1" dirty="0">
                <a:latin typeface="Times New Roman" panose="02020603050405020304" pitchFamily="2" charset="0"/>
                <a:ea typeface="仿宋_GB2312" pitchFamily="1" charset="-122"/>
              </a:rPr>
              <a:t>fputs()─</a:t>
            </a:r>
            <a:r>
              <a:rPr lang="zh-CN" altLang="en-US" sz="2800" b="1" dirty="0">
                <a:latin typeface="Times New Roman" panose="02020603050405020304" pitchFamily="2" charset="0"/>
                <a:ea typeface="仿宋_GB2312" pitchFamily="1" charset="-122"/>
              </a:rPr>
              <a:t>向文本文件输出一个字符串</a:t>
            </a:r>
          </a:p>
          <a:p>
            <a:pPr>
              <a:lnSpc>
                <a:spcPct val="90000"/>
              </a:lnSpc>
              <a:spcBef>
                <a:spcPct val="50000"/>
              </a:spcBef>
            </a:pPr>
            <a:r>
              <a:rPr lang="zh-CN" altLang="en-US" sz="2800" b="1" dirty="0">
                <a:latin typeface="Times New Roman" panose="02020603050405020304" pitchFamily="2" charset="0"/>
              </a:rPr>
              <a:t>1）用法：</a:t>
            </a:r>
            <a:r>
              <a:rPr lang="en-US" altLang="x-none" sz="2800" b="1" dirty="0">
                <a:solidFill>
                  <a:schemeClr val="accent2"/>
                </a:solidFill>
                <a:latin typeface="Times New Roman" panose="02020603050405020304" pitchFamily="2" charset="0"/>
              </a:rPr>
              <a:t>int  fputs(const char *s，FILE * stream);</a:t>
            </a:r>
          </a:p>
          <a:p>
            <a:pPr>
              <a:lnSpc>
                <a:spcPct val="90000"/>
              </a:lnSpc>
              <a:spcBef>
                <a:spcPct val="50000"/>
              </a:spcBef>
            </a:pPr>
            <a:r>
              <a:rPr lang="zh-CN" altLang="en-US" sz="2800" b="1" dirty="0">
                <a:latin typeface="Times New Roman" panose="02020603050405020304" pitchFamily="2" charset="0"/>
              </a:rPr>
              <a:t>2）功能：将</a:t>
            </a:r>
            <a:r>
              <a:rPr lang="en-US" altLang="x-none" sz="2800" b="1" dirty="0">
                <a:latin typeface="Times New Roman" panose="02020603050405020304" pitchFamily="2" charset="0"/>
              </a:rPr>
              <a:t>s</a:t>
            </a:r>
            <a:r>
              <a:rPr lang="zh-CN" altLang="en-US" sz="2800" b="1" dirty="0">
                <a:latin typeface="Times New Roman" panose="02020603050405020304" pitchFamily="2" charset="0"/>
              </a:rPr>
              <a:t>所指向的字符串写入</a:t>
            </a:r>
            <a:r>
              <a:rPr lang="en-US" altLang="x-none" sz="2800" b="1" dirty="0">
                <a:latin typeface="Times New Roman" panose="02020603050405020304" pitchFamily="2" charset="0"/>
              </a:rPr>
              <a:t>stream</a:t>
            </a:r>
            <a:r>
              <a:rPr lang="zh-CN" altLang="en-US" sz="2800" b="1" dirty="0">
                <a:latin typeface="Times New Roman" panose="02020603050405020304" pitchFamily="2" charset="0"/>
              </a:rPr>
              <a:t>所指向的流中</a:t>
            </a:r>
            <a:r>
              <a:rPr lang="en-US" altLang="x-none" sz="2800" b="1" dirty="0">
                <a:latin typeface="Times New Roman" panose="02020603050405020304" pitchFamily="2" charset="0"/>
              </a:rPr>
              <a:t>(‘\0’</a:t>
            </a:r>
            <a:r>
              <a:rPr lang="zh-CN" altLang="en-US" sz="2800" b="1" dirty="0">
                <a:latin typeface="Times New Roman" panose="02020603050405020304" pitchFamily="2" charset="0"/>
              </a:rPr>
              <a:t>不被写入</a:t>
            </a:r>
            <a:r>
              <a:rPr lang="en-US" altLang="x-none" sz="2800" b="1" dirty="0">
                <a:latin typeface="Times New Roman" panose="02020603050405020304" pitchFamily="2" charset="0"/>
              </a:rPr>
              <a:t>)</a:t>
            </a:r>
            <a:r>
              <a:rPr lang="zh-CN" altLang="en-US" sz="2800" b="1" dirty="0">
                <a:latin typeface="Times New Roman" panose="02020603050405020304" pitchFamily="2" charset="0"/>
              </a:rPr>
              <a:t>。同时将文件位置指针向前移动字符串长度个字节</a:t>
            </a:r>
            <a:r>
              <a:rPr lang="en-US" altLang="x-none" sz="2800" b="1" dirty="0">
                <a:latin typeface="Times New Roman" panose="02020603050405020304" pitchFamily="2" charset="0"/>
              </a:rPr>
              <a:t>,</a:t>
            </a:r>
            <a:r>
              <a:rPr lang="zh-CN" altLang="en-US" sz="2800" b="1" dirty="0">
                <a:latin typeface="Times New Roman" panose="02020603050405020304" pitchFamily="2" charset="0"/>
              </a:rPr>
              <a:t>指向下一写入位置。如果发生写错误，则函数返回</a:t>
            </a:r>
            <a:r>
              <a:rPr lang="en-US" altLang="x-none" sz="2800" b="1" dirty="0">
                <a:latin typeface="Times New Roman" panose="02020603050405020304" pitchFamily="2" charset="0"/>
              </a:rPr>
              <a:t>EOF；</a:t>
            </a:r>
            <a:r>
              <a:rPr lang="zh-CN" altLang="en-US" sz="2800" b="1" dirty="0">
                <a:latin typeface="Times New Roman" panose="02020603050405020304" pitchFamily="2" charset="0"/>
              </a:rPr>
              <a:t>否则，返回一个非负值。</a:t>
            </a:r>
          </a:p>
          <a:p>
            <a:pPr>
              <a:lnSpc>
                <a:spcPct val="90000"/>
              </a:lnSpc>
              <a:spcBef>
                <a:spcPct val="50000"/>
              </a:spcBef>
            </a:pPr>
            <a:endParaRPr lang="zh-CN" altLang="en-US" sz="2800" b="1" dirty="0">
              <a:latin typeface="Times New Roman" panose="02020603050405020304" pitchFamily="2" charset="0"/>
            </a:endParaRPr>
          </a:p>
        </p:txBody>
      </p:sp>
      <p:sp>
        <p:nvSpPr>
          <p:cNvPr id="75780" name="Text Box 6"/>
          <p:cNvSpPr txBox="1"/>
          <p:nvPr/>
        </p:nvSpPr>
        <p:spPr>
          <a:xfrm>
            <a:off x="1645538" y="5399723"/>
            <a:ext cx="3505200" cy="457200"/>
          </a:xfrm>
          <a:prstGeom prst="rect">
            <a:avLst/>
          </a:prstGeom>
          <a:noFill/>
          <a:ln w="9525">
            <a:noFill/>
          </a:ln>
        </p:spPr>
        <p:txBody>
          <a:bodyPr anchor="t">
            <a:spAutoFit/>
          </a:bodyPr>
          <a:lstStyle/>
          <a:p>
            <a:pPr>
              <a:spcBef>
                <a:spcPct val="50000"/>
              </a:spcBef>
            </a:pPr>
            <a:r>
              <a:rPr lang="en-US" altLang="x-none" sz="2400" dirty="0">
                <a:latin typeface="Times New Roman" panose="02020603050405020304" pitchFamily="2" charset="0"/>
              </a:rPr>
              <a:t>Hello</a:t>
            </a:r>
          </a:p>
        </p:txBody>
      </p:sp>
      <p:sp>
        <p:nvSpPr>
          <p:cNvPr id="75782" name="Line 9"/>
          <p:cNvSpPr/>
          <p:nvPr/>
        </p:nvSpPr>
        <p:spPr>
          <a:xfrm flipV="1">
            <a:off x="2051720" y="5751512"/>
            <a:ext cx="0" cy="358775"/>
          </a:xfrm>
          <a:prstGeom prst="line">
            <a:avLst/>
          </a:prstGeom>
          <a:ln w="9525" cap="flat" cmpd="sng">
            <a:solidFill>
              <a:schemeClr val="tx1"/>
            </a:solidFill>
            <a:prstDash val="solid"/>
            <a:round/>
            <a:headEnd type="none" w="med" len="med"/>
            <a:tailEnd type="triangle" w="med" len="med"/>
          </a:ln>
        </p:spPr>
        <p:txBody>
          <a:bodyPr anchor="t"/>
          <a:lstStyle/>
          <a:p>
            <a:pPr eaLnBrk="0" hangingPunct="0"/>
            <a:endParaRPr lang="zh-CN" altLang="en-US">
              <a:latin typeface="Times New Roman" panose="02020603050405020304" pitchFamily="2" charset="0"/>
            </a:endParaRPr>
          </a:p>
        </p:txBody>
      </p:sp>
      <p:sp>
        <p:nvSpPr>
          <p:cNvPr id="75783" name="Text Box 13"/>
          <p:cNvSpPr txBox="1"/>
          <p:nvPr/>
        </p:nvSpPr>
        <p:spPr>
          <a:xfrm>
            <a:off x="3943350" y="5321300"/>
            <a:ext cx="3505200" cy="457200"/>
          </a:xfrm>
          <a:prstGeom prst="rect">
            <a:avLst/>
          </a:prstGeom>
          <a:noFill/>
          <a:ln w="9525">
            <a:noFill/>
          </a:ln>
        </p:spPr>
        <p:txBody>
          <a:bodyPr anchor="t">
            <a:spAutoFit/>
          </a:bodyPr>
          <a:lstStyle/>
          <a:p>
            <a:pPr>
              <a:spcBef>
                <a:spcPct val="50000"/>
              </a:spcBef>
            </a:pPr>
            <a:r>
              <a:rPr lang="en-US" altLang="x-none" sz="2400" dirty="0">
                <a:latin typeface="Times New Roman" panose="02020603050405020304" pitchFamily="2" charset="0"/>
              </a:rPr>
              <a:t>HelloWorld</a:t>
            </a:r>
          </a:p>
        </p:txBody>
      </p:sp>
      <p:sp>
        <p:nvSpPr>
          <p:cNvPr id="75786" name="Line 21"/>
          <p:cNvSpPr/>
          <p:nvPr/>
        </p:nvSpPr>
        <p:spPr>
          <a:xfrm flipV="1">
            <a:off x="5292080" y="5709285"/>
            <a:ext cx="0" cy="358775"/>
          </a:xfrm>
          <a:prstGeom prst="line">
            <a:avLst/>
          </a:prstGeom>
          <a:ln w="9525" cap="flat" cmpd="sng">
            <a:solidFill>
              <a:schemeClr val="tx1"/>
            </a:solidFill>
            <a:prstDash val="solid"/>
            <a:round/>
            <a:headEnd type="none" w="med" len="med"/>
            <a:tailEnd type="triangle" w="med" len="med"/>
          </a:ln>
        </p:spPr>
        <p:txBody>
          <a:bodyPr anchor="t"/>
          <a:lstStyle/>
          <a:p>
            <a:pPr eaLnBrk="0" hangingPunct="0"/>
            <a:endParaRPr lang="zh-CN" altLang="en-US">
              <a:latin typeface="Times New Roman" panose="02020603050405020304" pitchFamily="2" charset="0"/>
            </a:endParaRPr>
          </a:p>
        </p:txBody>
      </p:sp>
    </p:spTree>
    <p:extLst>
      <p:ext uri="{BB962C8B-B14F-4D97-AF65-F5344CB8AC3E}">
        <p14:creationId xmlns:p14="http://schemas.microsoft.com/office/powerpoint/2010/main" val="29238148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689">
                                            <p:txEl>
                                              <p:pRg st="0" end="0"/>
                                            </p:txEl>
                                          </p:spTgt>
                                        </p:tgtEl>
                                        <p:attrNameLst>
                                          <p:attrName>style.visibility</p:attrName>
                                        </p:attrNameLst>
                                      </p:cBhvr>
                                      <p:to>
                                        <p:strVal val="visible"/>
                                      </p:to>
                                    </p:set>
                                    <p:animEffect transition="in" filter="dissolve">
                                      <p:cBhvr>
                                        <p:cTn id="7" dur="500"/>
                                        <p:tgtEl>
                                          <p:spTgt spid="7168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灯片编号占位符 4"/>
          <p:cNvSpPr txBox="1">
            <a:spLocks noGrp="1"/>
          </p:cNvSpPr>
          <p:nvPr/>
        </p:nvSpPr>
        <p:spPr>
          <a:xfrm>
            <a:off x="6934200" y="6324600"/>
            <a:ext cx="1905000" cy="457200"/>
          </a:xfrm>
          <a:prstGeom prst="rect">
            <a:avLst/>
          </a:prstGeom>
          <a:noFill/>
          <a:ln w="9525">
            <a:noFill/>
          </a:ln>
        </p:spPr>
        <p:txBody>
          <a:bodyPr anchor="t"/>
          <a:lstStyle/>
          <a:p>
            <a:pPr algn="r">
              <a:spcBef>
                <a:spcPct val="50000"/>
              </a:spcBef>
            </a:pPr>
            <a:fld id="{9A0DB2DC-4C9A-4742-B13C-FB6460FD3503}" type="slidenum">
              <a:rPr lang="zh-CN" altLang="en-US" sz="1400" b="1" dirty="0">
                <a:latin typeface="Times New Roman" panose="02020603050405020304" pitchFamily="2" charset="0"/>
              </a:rPr>
              <a:t>31</a:t>
            </a:fld>
            <a:endParaRPr lang="zh-CN" altLang="en-US" sz="1400" b="1" dirty="0">
              <a:latin typeface="Times New Roman" panose="02020603050405020304" pitchFamily="2" charset="0"/>
            </a:endParaRPr>
          </a:p>
        </p:txBody>
      </p:sp>
      <p:sp>
        <p:nvSpPr>
          <p:cNvPr id="76803" name="Rectangle 4"/>
          <p:cNvSpPr>
            <a:spLocks noGrp="1"/>
          </p:cNvSpPr>
          <p:nvPr>
            <p:ph type="title"/>
          </p:nvPr>
        </p:nvSpPr>
        <p:spPr/>
        <p:txBody>
          <a:bodyPr wrap="square" lIns="92075" tIns="46038" rIns="92075" bIns="46038" anchor="ctr"/>
          <a:lstStyle/>
          <a:p>
            <a:pPr eaLnBrk="1" hangingPunct="1"/>
            <a:r>
              <a:rPr lang="zh-CN" altLang="en-US" sz="2800" b="1" dirty="0">
                <a:ea typeface="黑体" panose="02010609060101010101" pitchFamily="1" charset="-122"/>
              </a:rPr>
              <a:t>读／写一个字符串──</a:t>
            </a:r>
            <a:r>
              <a:rPr lang="en-US" altLang="x-none" sz="2800" b="1" dirty="0">
                <a:cs typeface="Arial" panose="020B0604020202020204" pitchFamily="34" charset="0"/>
              </a:rPr>
              <a:t>fgets()</a:t>
            </a:r>
            <a:r>
              <a:rPr lang="zh-CN" altLang="en-US" sz="2800" b="1" dirty="0">
                <a:ea typeface="黑体" panose="02010609060101010101" pitchFamily="1" charset="-122"/>
              </a:rPr>
              <a:t>和</a:t>
            </a:r>
            <a:r>
              <a:rPr lang="en-US" altLang="x-none" sz="2800" b="1" dirty="0">
                <a:cs typeface="Arial" panose="020B0604020202020204" pitchFamily="34" charset="0"/>
              </a:rPr>
              <a:t>fputs()</a:t>
            </a:r>
            <a:endParaRPr lang="en-US" altLang="x-none" sz="2800" b="1" dirty="0">
              <a:ea typeface="黑体" panose="02010609060101010101" pitchFamily="1" charset="-122"/>
            </a:endParaRPr>
          </a:p>
        </p:txBody>
      </p:sp>
      <p:sp>
        <p:nvSpPr>
          <p:cNvPr id="76802" name="Rectangle 3"/>
          <p:cNvSpPr>
            <a:spLocks noGrp="1"/>
          </p:cNvSpPr>
          <p:nvPr>
            <p:ph idx="1"/>
          </p:nvPr>
        </p:nvSpPr>
        <p:spPr/>
        <p:txBody>
          <a:bodyPr wrap="square" anchor="t"/>
          <a:lstStyle/>
          <a:p>
            <a:pPr eaLnBrk="1" hangingPunct="1">
              <a:lnSpc>
                <a:spcPct val="80000"/>
              </a:lnSpc>
              <a:spcBef>
                <a:spcPct val="50000"/>
              </a:spcBef>
              <a:buNone/>
            </a:pPr>
            <a:r>
              <a:rPr lang="zh-CN" altLang="en-US" sz="2400" b="1" dirty="0">
                <a:ea typeface="仿宋_GB2312" pitchFamily="1" charset="-122"/>
              </a:rPr>
              <a:t>2、 库函数</a:t>
            </a:r>
            <a:r>
              <a:rPr lang="en-US" altLang="x-none" sz="2400" b="1" dirty="0">
                <a:ea typeface="仿宋_GB2312" pitchFamily="1" charset="-122"/>
              </a:rPr>
              <a:t>fgets()──</a:t>
            </a:r>
            <a:r>
              <a:rPr lang="zh-CN" altLang="en-US" sz="2400" b="1" dirty="0">
                <a:ea typeface="仿宋_GB2312" pitchFamily="1" charset="-122"/>
              </a:rPr>
              <a:t>从文本文件读一个字符串</a:t>
            </a:r>
          </a:p>
          <a:p>
            <a:pPr eaLnBrk="1" hangingPunct="1">
              <a:lnSpc>
                <a:spcPct val="80000"/>
              </a:lnSpc>
              <a:spcBef>
                <a:spcPct val="50000"/>
              </a:spcBef>
              <a:buNone/>
            </a:pPr>
            <a:r>
              <a:rPr lang="zh-CN" altLang="en-US" sz="2400" b="1" dirty="0"/>
              <a:t> 用法：</a:t>
            </a:r>
          </a:p>
          <a:p>
            <a:pPr eaLnBrk="1" hangingPunct="1">
              <a:lnSpc>
                <a:spcPct val="80000"/>
              </a:lnSpc>
              <a:spcBef>
                <a:spcPct val="50000"/>
              </a:spcBef>
              <a:buNone/>
            </a:pPr>
            <a:r>
              <a:rPr lang="en-US" altLang="x-none" sz="2400" b="1" dirty="0"/>
              <a:t>       </a:t>
            </a:r>
            <a:r>
              <a:rPr lang="en-US" altLang="x-none" sz="2400" b="1" dirty="0">
                <a:solidFill>
                  <a:schemeClr val="accent2"/>
                </a:solidFill>
              </a:rPr>
              <a:t>char  * fgets(char * s，int n，FILE * stream</a:t>
            </a:r>
            <a:r>
              <a:rPr lang="zh-CN" altLang="en-US" sz="2400" b="1" dirty="0">
                <a:solidFill>
                  <a:schemeClr val="accent2"/>
                </a:solidFill>
              </a:rPr>
              <a:t>);</a:t>
            </a:r>
          </a:p>
          <a:p>
            <a:pPr eaLnBrk="1" hangingPunct="1">
              <a:lnSpc>
                <a:spcPct val="80000"/>
              </a:lnSpc>
              <a:spcBef>
                <a:spcPct val="50000"/>
              </a:spcBef>
              <a:buNone/>
            </a:pPr>
            <a:r>
              <a:rPr lang="zh-CN" altLang="en-US" sz="2400" b="1" dirty="0"/>
              <a:t> 功能：从</a:t>
            </a:r>
            <a:r>
              <a:rPr lang="en-US" altLang="x-none" sz="2400" b="1" dirty="0"/>
              <a:t>stream</a:t>
            </a:r>
            <a:r>
              <a:rPr lang="zh-CN" altLang="en-US" sz="2400" b="1" dirty="0"/>
              <a:t>指向的流中读取</a:t>
            </a:r>
            <a:r>
              <a:rPr lang="zh-CN" altLang="en-US" sz="2400" b="1" dirty="0">
                <a:solidFill>
                  <a:srgbClr val="FF3300"/>
                </a:solidFill>
              </a:rPr>
              <a:t>最多</a:t>
            </a:r>
            <a:r>
              <a:rPr lang="en-US" altLang="x-none" sz="2400" b="1" dirty="0"/>
              <a:t>n－1</a:t>
            </a:r>
            <a:r>
              <a:rPr lang="zh-CN" altLang="en-US" sz="2400" b="1" dirty="0"/>
              <a:t>个字符并放到</a:t>
            </a:r>
            <a:r>
              <a:rPr lang="en-US" altLang="x-none" sz="2400" b="1" dirty="0"/>
              <a:t>s</a:t>
            </a:r>
            <a:r>
              <a:rPr lang="zh-CN" altLang="en-US" sz="2400" b="1" dirty="0"/>
              <a:t>所指向的数组中，遇到下面情况不再往后读：</a:t>
            </a:r>
            <a:endParaRPr lang="en-US" altLang="zh-CN" sz="2400" b="1" dirty="0"/>
          </a:p>
          <a:p>
            <a:pPr eaLnBrk="1" hangingPunct="1">
              <a:lnSpc>
                <a:spcPct val="80000"/>
              </a:lnSpc>
              <a:spcBef>
                <a:spcPct val="50000"/>
              </a:spcBef>
              <a:buNone/>
            </a:pPr>
            <a:r>
              <a:rPr lang="en-US" altLang="x-none" sz="2400" b="1" dirty="0"/>
              <a:t>    1)</a:t>
            </a:r>
            <a:r>
              <a:rPr lang="zh-CN" altLang="en-US" sz="2400" b="1" u="sng" dirty="0"/>
              <a:t>读到新行符 </a:t>
            </a:r>
            <a:r>
              <a:rPr lang="en-US" altLang="x-none" sz="2400" b="1" u="sng" dirty="0"/>
              <a:t>\n </a:t>
            </a:r>
            <a:r>
              <a:rPr lang="zh-CN" altLang="en-US" sz="2400" b="1" u="sng" dirty="0"/>
              <a:t>或者文件结束</a:t>
            </a:r>
            <a:r>
              <a:rPr lang="en-US" altLang="x-none" sz="2400" b="1" u="sng" dirty="0"/>
              <a:t>(</a:t>
            </a:r>
            <a:r>
              <a:rPr lang="zh-CN" altLang="en-US" sz="2400" b="1" u="sng" dirty="0"/>
              <a:t>新行符会被读入到</a:t>
            </a:r>
            <a:r>
              <a:rPr lang="en-US" altLang="x-none" sz="2400" b="1" u="sng" dirty="0"/>
              <a:t>s);  2)</a:t>
            </a:r>
            <a:r>
              <a:rPr lang="zh-CN" altLang="en-US" sz="2400" b="1" u="sng" dirty="0"/>
              <a:t>虽未遇新行符和文件结束，但已读入</a:t>
            </a:r>
            <a:r>
              <a:rPr lang="en-US" altLang="x-none" sz="2400" b="1" u="sng" dirty="0"/>
              <a:t>n-1</a:t>
            </a:r>
            <a:r>
              <a:rPr lang="zh-CN" altLang="en-US" sz="2400" b="1" u="sng" dirty="0"/>
              <a:t>个字符</a:t>
            </a:r>
            <a:r>
              <a:rPr lang="zh-CN" altLang="en-US" sz="2400" b="1" dirty="0"/>
              <a:t>。</a:t>
            </a:r>
          </a:p>
          <a:p>
            <a:pPr eaLnBrk="1" hangingPunct="1">
              <a:lnSpc>
                <a:spcPct val="80000"/>
              </a:lnSpc>
              <a:spcBef>
                <a:spcPct val="50000"/>
              </a:spcBef>
              <a:buNone/>
            </a:pPr>
            <a:r>
              <a:rPr lang="zh-CN" altLang="en-US" sz="2400" b="1" dirty="0"/>
              <a:t>    最后一个字符读入数组后接着写入结束标志\0 ，并将文件位置指针移动</a:t>
            </a:r>
            <a:r>
              <a:rPr lang="en-US" altLang="x-none" sz="2400" b="1" dirty="0"/>
              <a:t>n</a:t>
            </a:r>
            <a:r>
              <a:rPr lang="zh-CN" altLang="en-US" sz="2400" b="1" dirty="0"/>
              <a:t>－</a:t>
            </a:r>
            <a:r>
              <a:rPr lang="en-US" altLang="x-none" sz="2400" b="1" dirty="0"/>
              <a:t>1</a:t>
            </a:r>
            <a:r>
              <a:rPr lang="zh-CN" altLang="en-US" sz="2400" b="1" dirty="0"/>
              <a:t>（字符串长度）个字节。</a:t>
            </a:r>
            <a:endParaRPr lang="en-US" altLang="zh-CN" sz="2400" b="1" dirty="0"/>
          </a:p>
          <a:p>
            <a:pPr eaLnBrk="1" hangingPunct="1">
              <a:lnSpc>
                <a:spcPct val="80000"/>
              </a:lnSpc>
              <a:spcBef>
                <a:spcPct val="50000"/>
              </a:spcBef>
              <a:buNone/>
            </a:pPr>
            <a:r>
              <a:rPr lang="en-US" altLang="zh-CN" sz="2400" b="1" dirty="0"/>
              <a:t>	3)</a:t>
            </a:r>
            <a:r>
              <a:rPr lang="zh-CN" altLang="en-US" sz="2400" b="1" u="sng" dirty="0"/>
              <a:t>如果遇到文件结束并且没有字符读入，返回空指针，且数组</a:t>
            </a:r>
            <a:r>
              <a:rPr lang="en-US" altLang="zh-CN" sz="2400" b="1" u="sng" dirty="0"/>
              <a:t>s</a:t>
            </a:r>
            <a:r>
              <a:rPr lang="zh-CN" altLang="en-US" sz="2400" b="1" u="sng" dirty="0"/>
              <a:t>内容不变</a:t>
            </a:r>
            <a:r>
              <a:rPr lang="zh-CN" altLang="en-US" sz="2400" b="1" dirty="0"/>
              <a:t>。</a:t>
            </a:r>
            <a:endParaRPr lang="en-US" altLang="zh-CN" sz="2400" b="1" dirty="0"/>
          </a:p>
          <a:p>
            <a:pPr eaLnBrk="1" hangingPunct="1">
              <a:lnSpc>
                <a:spcPct val="80000"/>
              </a:lnSpc>
              <a:spcBef>
                <a:spcPct val="50000"/>
              </a:spcBef>
              <a:buNone/>
            </a:pPr>
            <a:r>
              <a:rPr lang="en-US" altLang="x-none" sz="2400" b="1" dirty="0"/>
              <a:t>    fgets(s, sizeof(s), stdin)</a:t>
            </a:r>
            <a:r>
              <a:rPr lang="zh-CN" altLang="en-US" sz="2400" b="1" dirty="0"/>
              <a:t>等价于</a:t>
            </a:r>
            <a:r>
              <a:rPr lang="en-US" altLang="x-none" sz="2400" b="1" dirty="0"/>
              <a:t>gets(s)</a:t>
            </a:r>
            <a:endParaRPr lang="zh-CN" altLang="en-US" sz="2400" b="1" dirty="0"/>
          </a:p>
          <a:p>
            <a:pPr eaLnBrk="1" hangingPunct="1">
              <a:lnSpc>
                <a:spcPct val="80000"/>
              </a:lnSpc>
              <a:buNone/>
            </a:pPr>
            <a:endParaRPr lang="zh-CN" altLang="en-US" sz="2400" b="1" dirty="0"/>
          </a:p>
        </p:txBody>
      </p:sp>
    </p:spTree>
    <p:extLst>
      <p:ext uri="{BB962C8B-B14F-4D97-AF65-F5344CB8AC3E}">
        <p14:creationId xmlns:p14="http://schemas.microsoft.com/office/powerpoint/2010/main" val="428165537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p:cNvSpPr>
          <p:nvPr/>
        </p:nvSpPr>
        <p:spPr>
          <a:xfrm>
            <a:off x="540385" y="1255395"/>
            <a:ext cx="8063230" cy="4629150"/>
          </a:xfrm>
          <a:prstGeom prst="rect">
            <a:avLst/>
          </a:prstGeom>
          <a:noFill/>
          <a:ln w="9525">
            <a:noFill/>
          </a:ln>
        </p:spPr>
        <p:txBody>
          <a:bodyPr wrap="square" anchor="t"/>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SzPct val="65000"/>
              <a:buFont typeface="Wingdings" panose="05000000000000000000" pitchFamily="2" charset="2"/>
              <a:buChar char="n"/>
              <a:defRPr sz="28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9pPr>
          </a:lstStyle>
          <a:p>
            <a:pPr algn="just" eaLnBrk="1" hangingPunct="1">
              <a:lnSpc>
                <a:spcPct val="80000"/>
              </a:lnSpc>
              <a:buNone/>
            </a:pPr>
            <a:r>
              <a:rPr lang="en-US" altLang="zh-CN" sz="2000" dirty="0">
                <a:solidFill>
                  <a:schemeClr val="tx1"/>
                </a:solidFill>
                <a:latin typeface="Consolas" panose="020B0609020204030204" pitchFamily="49" charset="0"/>
              </a:rPr>
              <a:t>#define LEN 100</a:t>
            </a:r>
          </a:p>
          <a:p>
            <a:pPr algn="just" eaLnBrk="1" hangingPunct="1">
              <a:lnSpc>
                <a:spcPct val="80000"/>
              </a:lnSpc>
              <a:buNone/>
            </a:pPr>
            <a:r>
              <a:rPr lang="zh-CN" altLang="en-US" sz="2000" dirty="0">
                <a:solidFill>
                  <a:schemeClr val="tx1"/>
                </a:solidFill>
                <a:latin typeface="Consolas" panose="020B0609020204030204" pitchFamily="49" charset="0"/>
              </a:rPr>
              <a:t>void copyFile</a:t>
            </a:r>
            <a:r>
              <a:rPr lang="en-US" altLang="zh-CN" sz="2000" dirty="0">
                <a:solidFill>
                  <a:schemeClr val="tx1"/>
                </a:solidFill>
                <a:latin typeface="Consolas" panose="020B0609020204030204" pitchFamily="49" charset="0"/>
              </a:rPr>
              <a:t>Str</a:t>
            </a:r>
            <a:r>
              <a:rPr lang="zh-CN" altLang="en-US" sz="2000" dirty="0">
                <a:solidFill>
                  <a:schemeClr val="tx1"/>
                </a:solidFill>
                <a:latin typeface="Consolas" panose="020B0609020204030204" pitchFamily="49" charset="0"/>
              </a:rPr>
              <a:t>(char * source,char * dest)</a:t>
            </a:r>
          </a:p>
          <a:p>
            <a:pPr algn="just" eaLnBrk="1" hangingPunct="1">
              <a:lnSpc>
                <a:spcPct val="80000"/>
              </a:lnSpc>
              <a:buNone/>
            </a:pPr>
            <a:r>
              <a:rPr lang="zh-CN" altLang="en-US" sz="2000" dirty="0">
                <a:solidFill>
                  <a:schemeClr val="tx1"/>
                </a:solidFill>
                <a:latin typeface="Consolas" panose="020B0609020204030204" pitchFamily="49" charset="0"/>
              </a:rPr>
              <a:t>{  </a:t>
            </a:r>
            <a:endParaRPr lang="en-US" altLang="zh-CN" sz="2000" dirty="0">
              <a:solidFill>
                <a:schemeClr val="tx1"/>
              </a:solidFill>
              <a:latin typeface="Consolas" panose="020B0609020204030204" pitchFamily="49" charset="0"/>
            </a:endParaRPr>
          </a:p>
          <a:p>
            <a:pPr algn="just" eaLnBrk="1" hangingPunct="1">
              <a:lnSpc>
                <a:spcPct val="80000"/>
              </a:lnSpc>
              <a:buNone/>
            </a:pPr>
            <a:r>
              <a:rPr lang="en-US" altLang="zh-CN" sz="2000" dirty="0">
                <a:latin typeface="Consolas" panose="020B0609020204030204" pitchFamily="49" charset="0"/>
              </a:rPr>
              <a:t>	</a:t>
            </a:r>
            <a:r>
              <a:rPr lang="zh-CN" altLang="en-US" sz="2000" dirty="0">
                <a:solidFill>
                  <a:schemeClr val="tx1"/>
                </a:solidFill>
                <a:latin typeface="Consolas" panose="020B0609020204030204" pitchFamily="49" charset="0"/>
              </a:rPr>
              <a:t>char buffer[</a:t>
            </a:r>
            <a:r>
              <a:rPr lang="en-US" altLang="zh-CN" sz="2000" dirty="0">
                <a:latin typeface="Consolas" panose="020B0609020204030204" pitchFamily="49" charset="0"/>
              </a:rPr>
              <a:t>LEN</a:t>
            </a:r>
            <a:r>
              <a:rPr lang="zh-CN" altLang="en-US" sz="2000" dirty="0">
                <a:solidFill>
                  <a:schemeClr val="tx1"/>
                </a:solidFill>
                <a:latin typeface="Consolas" panose="020B0609020204030204" pitchFamily="49" charset="0"/>
              </a:rPr>
              <a:t>];</a:t>
            </a:r>
          </a:p>
          <a:p>
            <a:pPr algn="just" eaLnBrk="1" hangingPunct="1">
              <a:lnSpc>
                <a:spcPct val="80000"/>
              </a:lnSpc>
              <a:buNone/>
            </a:pPr>
            <a:r>
              <a:rPr lang="zh-CN" altLang="en-US" sz="2000" dirty="0">
                <a:solidFill>
                  <a:schemeClr val="tx1"/>
                </a:solidFill>
                <a:latin typeface="Consolas" panose="020B0609020204030204" pitchFamily="49" charset="0"/>
              </a:rPr>
              <a:t>    FILE * in,* out;    </a:t>
            </a:r>
            <a:endParaRPr lang="en-US" altLang="zh-CN" sz="2000" dirty="0">
              <a:solidFill>
                <a:schemeClr val="tx1"/>
              </a:solidFill>
              <a:latin typeface="Consolas" panose="020B0609020204030204" pitchFamily="49" charset="0"/>
            </a:endParaRPr>
          </a:p>
          <a:p>
            <a:pPr algn="just" eaLnBrk="1" hangingPunct="1">
              <a:lnSpc>
                <a:spcPct val="80000"/>
              </a:lnSpc>
              <a:buNone/>
            </a:pPr>
            <a:r>
              <a:rPr lang="zh-CN" altLang="en-US" sz="2000" dirty="0">
                <a:solidFill>
                  <a:schemeClr val="tx1"/>
                </a:solidFill>
                <a:latin typeface="Consolas" panose="020B0609020204030204" pitchFamily="49" charset="0"/>
              </a:rPr>
              <a:t>    if( (in=</a:t>
            </a:r>
            <a:r>
              <a:rPr lang="zh-CN" altLang="en-US" sz="2000" dirty="0">
                <a:solidFill>
                  <a:srgbClr val="0070C0"/>
                </a:solidFill>
                <a:latin typeface="Consolas" panose="020B0609020204030204" pitchFamily="49" charset="0"/>
              </a:rPr>
              <a:t>fopen(source,"r")</a:t>
            </a:r>
            <a:r>
              <a:rPr lang="zh-CN" altLang="en-US" sz="2000" dirty="0">
                <a:solidFill>
                  <a:schemeClr val="tx1"/>
                </a:solidFill>
                <a:latin typeface="Consolas" panose="020B0609020204030204" pitchFamily="49" charset="0"/>
              </a:rPr>
              <a:t>)==NULL)</a:t>
            </a:r>
            <a:endParaRPr lang="en-US" altLang="zh-CN" sz="2000" dirty="0">
              <a:solidFill>
                <a:schemeClr val="tx1"/>
              </a:solidFill>
              <a:latin typeface="Consolas" panose="020B0609020204030204" pitchFamily="49" charset="0"/>
            </a:endParaRPr>
          </a:p>
          <a:p>
            <a:pPr algn="just" eaLnBrk="1" hangingPunct="1">
              <a:lnSpc>
                <a:spcPct val="80000"/>
              </a:lnSpc>
              <a:buNone/>
            </a:pPr>
            <a:r>
              <a:rPr lang="en-US" altLang="zh-CN" sz="2000" dirty="0">
                <a:latin typeface="Consolas" panose="020B0609020204030204" pitchFamily="49" charset="0"/>
              </a:rPr>
              <a:t>	</a:t>
            </a:r>
            <a:r>
              <a:rPr lang="zh-CN" altLang="en-US" sz="2000" dirty="0">
                <a:solidFill>
                  <a:schemeClr val="tx1"/>
                </a:solidFill>
                <a:latin typeface="Consolas" panose="020B0609020204030204" pitchFamily="49" charset="0"/>
              </a:rPr>
              <a:t>{</a:t>
            </a:r>
            <a:endParaRPr lang="en-US" altLang="zh-CN" sz="2000" dirty="0">
              <a:solidFill>
                <a:schemeClr val="tx1"/>
              </a:solidFill>
              <a:latin typeface="Consolas" panose="020B0609020204030204" pitchFamily="49" charset="0"/>
            </a:endParaRPr>
          </a:p>
          <a:p>
            <a:pPr eaLnBrk="1" hangingPunct="1">
              <a:lnSpc>
                <a:spcPct val="80000"/>
              </a:lnSpc>
              <a:buNone/>
            </a:pPr>
            <a:r>
              <a:rPr lang="en-US" altLang="zh-CN" sz="2000" dirty="0">
                <a:latin typeface="Consolas" panose="020B0609020204030204" pitchFamily="49" charset="0"/>
              </a:rPr>
              <a:t>		</a:t>
            </a:r>
            <a:r>
              <a:rPr lang="en-US" altLang="zh-CN" sz="2000" dirty="0" err="1">
                <a:solidFill>
                  <a:schemeClr val="tx1"/>
                </a:solidFill>
                <a:latin typeface="Consolas" panose="020B0609020204030204" pitchFamily="49" charset="0"/>
              </a:rPr>
              <a:t>fprintf</a:t>
            </a:r>
            <a:r>
              <a:rPr lang="en-US" altLang="zh-CN" sz="2000" dirty="0">
                <a:solidFill>
                  <a:schemeClr val="tx1"/>
                </a:solidFill>
                <a:latin typeface="Consolas" panose="020B0609020204030204" pitchFamily="49" charset="0"/>
              </a:rPr>
              <a:t>(</a:t>
            </a:r>
            <a:r>
              <a:rPr lang="en-US" altLang="zh-CN" sz="2000" dirty="0" err="1">
                <a:solidFill>
                  <a:schemeClr val="tx1"/>
                </a:solidFill>
                <a:latin typeface="Consolas" panose="020B0609020204030204" pitchFamily="49" charset="0"/>
              </a:rPr>
              <a:t>stderr,"can</a:t>
            </a:r>
            <a:r>
              <a:rPr lang="zh-CN" altLang="en-US" sz="2000" dirty="0">
                <a:solidFill>
                  <a:schemeClr val="tx1"/>
                </a:solidFill>
                <a:latin typeface="Consolas" panose="020B0609020204030204" pitchFamily="49" charset="0"/>
              </a:rPr>
              <a:t>'</a:t>
            </a:r>
            <a:r>
              <a:rPr lang="en-US" altLang="zh-CN" sz="2000" dirty="0">
                <a:solidFill>
                  <a:schemeClr val="tx1"/>
                </a:solidFill>
                <a:latin typeface="Consolas" panose="020B0609020204030204" pitchFamily="49" charset="0"/>
              </a:rPr>
              <a:t>t open the file \"%s\"\n",</a:t>
            </a:r>
          </a:p>
          <a:p>
            <a:pPr algn="just" eaLnBrk="1" hangingPunct="1">
              <a:lnSpc>
                <a:spcPct val="80000"/>
              </a:lnSpc>
              <a:buNone/>
            </a:pPr>
            <a:r>
              <a:rPr lang="en-US" altLang="zh-CN" sz="2000" dirty="0">
                <a:solidFill>
                  <a:schemeClr val="tx1"/>
                </a:solidFill>
                <a:latin typeface="Consolas" panose="020B0609020204030204" pitchFamily="49" charset="0"/>
              </a:rPr>
              <a:t> </a:t>
            </a:r>
            <a:r>
              <a:rPr lang="zh-CN" altLang="en-US" sz="2000" dirty="0">
                <a:solidFill>
                  <a:srgbClr val="0070C0"/>
                </a:solidFill>
                <a:latin typeface="Consolas" panose="020B0609020204030204" pitchFamily="49" charset="0"/>
              </a:rPr>
              <a:t>source</a:t>
            </a:r>
            <a:r>
              <a:rPr lang="en-US" altLang="zh-CN" sz="2000" dirty="0">
                <a:solidFill>
                  <a:schemeClr val="tx1"/>
                </a:solidFill>
                <a:latin typeface="Consolas" panose="020B0609020204030204" pitchFamily="49" charset="0"/>
              </a:rPr>
              <a:t>);</a:t>
            </a:r>
          </a:p>
          <a:p>
            <a:pPr algn="just" eaLnBrk="1" hangingPunct="1">
              <a:lnSpc>
                <a:spcPct val="80000"/>
              </a:lnSpc>
              <a:buNone/>
            </a:pPr>
            <a:r>
              <a:rPr lang="en-US" altLang="zh-CN" sz="2000" dirty="0">
                <a:solidFill>
                  <a:schemeClr val="tx1"/>
                </a:solidFill>
                <a:latin typeface="Consolas" panose="020B0609020204030204" pitchFamily="49" charset="0"/>
              </a:rPr>
              <a:t>        exit(1);</a:t>
            </a:r>
          </a:p>
          <a:p>
            <a:pPr algn="just" eaLnBrk="1" hangingPunct="1">
              <a:lnSpc>
                <a:spcPct val="80000"/>
              </a:lnSpc>
              <a:buNone/>
            </a:pPr>
            <a:r>
              <a:rPr lang="en-US" altLang="zh-CN" sz="2000" dirty="0">
                <a:latin typeface="Consolas" panose="020B0609020204030204" pitchFamily="49" charset="0"/>
              </a:rPr>
              <a:t>	</a:t>
            </a:r>
            <a:r>
              <a:rPr lang="zh-CN" altLang="en-US" sz="2000" dirty="0">
                <a:solidFill>
                  <a:schemeClr val="tx1"/>
                </a:solidFill>
                <a:latin typeface="Consolas" panose="020B0609020204030204" pitchFamily="49" charset="0"/>
              </a:rPr>
              <a:t>}</a:t>
            </a:r>
          </a:p>
          <a:p>
            <a:pPr algn="just" eaLnBrk="1" hangingPunct="1">
              <a:lnSpc>
                <a:spcPct val="80000"/>
              </a:lnSpc>
              <a:buNone/>
            </a:pPr>
            <a:r>
              <a:rPr lang="zh-CN" altLang="en-US" sz="2000" dirty="0">
                <a:solidFill>
                  <a:schemeClr val="tx1"/>
                </a:solidFill>
                <a:latin typeface="Consolas" panose="020B0609020204030204" pitchFamily="49" charset="0"/>
              </a:rPr>
              <a:t>    if( (out=</a:t>
            </a:r>
            <a:r>
              <a:rPr lang="zh-CN" altLang="en-US" sz="2000" dirty="0">
                <a:solidFill>
                  <a:srgbClr val="0070C0"/>
                </a:solidFill>
                <a:latin typeface="Consolas" panose="020B0609020204030204" pitchFamily="49" charset="0"/>
              </a:rPr>
              <a:t>fopen(dest,"w")</a:t>
            </a:r>
            <a:r>
              <a:rPr lang="zh-CN" altLang="en-US" sz="2000" dirty="0">
                <a:solidFill>
                  <a:schemeClr val="tx1"/>
                </a:solidFill>
                <a:latin typeface="Consolas" panose="020B0609020204030204" pitchFamily="49" charset="0"/>
              </a:rPr>
              <a:t>)==NULL)</a:t>
            </a:r>
          </a:p>
          <a:p>
            <a:pPr eaLnBrk="1" hangingPunct="1">
              <a:lnSpc>
                <a:spcPct val="80000"/>
              </a:lnSpc>
              <a:buNone/>
            </a:pPr>
            <a:r>
              <a:rPr lang="zh-CN" altLang="en-US" sz="2000" dirty="0">
                <a:solidFill>
                  <a:schemeClr val="tx1"/>
                </a:solidFill>
                <a:latin typeface="Consolas" panose="020B0609020204030204" pitchFamily="49" charset="0"/>
              </a:rPr>
              <a:t>    {  </a:t>
            </a:r>
            <a:r>
              <a:rPr lang="en-US" altLang="zh-CN" sz="2000" dirty="0">
                <a:solidFill>
                  <a:schemeClr val="tx1"/>
                </a:solidFill>
                <a:latin typeface="Consolas" panose="020B0609020204030204" pitchFamily="49" charset="0"/>
              </a:rPr>
              <a:t>f</a:t>
            </a:r>
            <a:r>
              <a:rPr lang="zh-CN" altLang="en-US" sz="2000" dirty="0">
                <a:solidFill>
                  <a:schemeClr val="tx1"/>
                </a:solidFill>
                <a:latin typeface="Consolas" panose="020B0609020204030204" pitchFamily="49" charset="0"/>
              </a:rPr>
              <a:t>printf(</a:t>
            </a:r>
            <a:r>
              <a:rPr lang="en-US" altLang="zh-CN" sz="2000" dirty="0">
                <a:solidFill>
                  <a:schemeClr val="tx1"/>
                </a:solidFill>
                <a:latin typeface="Consolas" panose="020B0609020204030204" pitchFamily="49" charset="0"/>
              </a:rPr>
              <a:t>stderr,</a:t>
            </a:r>
            <a:r>
              <a:rPr lang="zh-CN" altLang="en-US" sz="2000" dirty="0">
                <a:solidFill>
                  <a:schemeClr val="tx1"/>
                </a:solidFill>
                <a:latin typeface="Consolas" panose="020B0609020204030204" pitchFamily="49" charset="0"/>
              </a:rPr>
              <a:t>"can't </a:t>
            </a:r>
            <a:r>
              <a:rPr lang="en-US" altLang="zh-CN" sz="2000" dirty="0">
                <a:solidFill>
                  <a:schemeClr val="tx1"/>
                </a:solidFill>
                <a:latin typeface="Consolas" panose="020B0609020204030204" pitchFamily="49" charset="0"/>
              </a:rPr>
              <a:t>created </a:t>
            </a:r>
            <a:r>
              <a:rPr lang="zh-CN" altLang="en-US" sz="2000" dirty="0">
                <a:solidFill>
                  <a:schemeClr val="tx1"/>
                </a:solidFill>
                <a:latin typeface="Consolas" panose="020B0609020204030204" pitchFamily="49" charset="0"/>
              </a:rPr>
              <a:t>the file</a:t>
            </a:r>
            <a:r>
              <a:rPr lang="en-US" altLang="zh-CN" sz="2000" dirty="0">
                <a:solidFill>
                  <a:schemeClr val="tx1"/>
                </a:solidFill>
                <a:latin typeface="Consolas" panose="020B0609020204030204" pitchFamily="49" charset="0"/>
              </a:rPr>
              <a:t> \"%s\"\n",</a:t>
            </a:r>
            <a:r>
              <a:rPr lang="zh-CN" altLang="en-US" sz="2000" dirty="0">
                <a:solidFill>
                  <a:srgbClr val="0070C0"/>
                </a:solidFill>
                <a:latin typeface="Consolas" panose="020B0609020204030204" pitchFamily="49" charset="0"/>
              </a:rPr>
              <a:t> dest</a:t>
            </a:r>
            <a:r>
              <a:rPr lang="zh-CN" altLang="en-US" sz="2000" dirty="0">
                <a:solidFill>
                  <a:schemeClr val="tx1"/>
                </a:solidFill>
                <a:latin typeface="Consolas" panose="020B0609020204030204" pitchFamily="49" charset="0"/>
              </a:rPr>
              <a:t>);</a:t>
            </a:r>
          </a:p>
          <a:p>
            <a:pPr algn="just" eaLnBrk="1" hangingPunct="1">
              <a:lnSpc>
                <a:spcPct val="80000"/>
              </a:lnSpc>
              <a:buNone/>
            </a:pPr>
            <a:r>
              <a:rPr lang="zh-CN" altLang="en-US" sz="2000" dirty="0">
                <a:solidFill>
                  <a:schemeClr val="tx1"/>
                </a:solidFill>
                <a:latin typeface="Consolas" panose="020B0609020204030204" pitchFamily="49" charset="0"/>
              </a:rPr>
              <a:t>       exit(</a:t>
            </a:r>
            <a:r>
              <a:rPr lang="en-US" altLang="zh-CN" sz="2000" dirty="0">
                <a:solidFill>
                  <a:schemeClr val="tx1"/>
                </a:solidFill>
                <a:latin typeface="Consolas" panose="020B0609020204030204" pitchFamily="49" charset="0"/>
              </a:rPr>
              <a:t>2</a:t>
            </a:r>
            <a:r>
              <a:rPr lang="zh-CN" altLang="en-US" sz="2000" dirty="0">
                <a:solidFill>
                  <a:schemeClr val="tx1"/>
                </a:solidFill>
                <a:latin typeface="Consolas" panose="020B0609020204030204" pitchFamily="49" charset="0"/>
              </a:rPr>
              <a:t>);</a:t>
            </a:r>
            <a:endParaRPr lang="en-US" altLang="zh-CN" sz="2000" dirty="0">
              <a:solidFill>
                <a:schemeClr val="tx1"/>
              </a:solidFill>
              <a:latin typeface="Consolas" panose="020B0609020204030204" pitchFamily="49" charset="0"/>
            </a:endParaRPr>
          </a:p>
          <a:p>
            <a:pPr algn="just" eaLnBrk="1" hangingPunct="1">
              <a:lnSpc>
                <a:spcPct val="80000"/>
              </a:lnSpc>
              <a:buNone/>
            </a:pPr>
            <a:r>
              <a:rPr lang="en-US" altLang="zh-CN" sz="2000" dirty="0">
                <a:latin typeface="Consolas" panose="020B0609020204030204" pitchFamily="49" charset="0"/>
              </a:rPr>
              <a:t>	</a:t>
            </a:r>
            <a:r>
              <a:rPr lang="zh-CN" altLang="en-US" sz="2000" dirty="0">
                <a:solidFill>
                  <a:schemeClr val="tx1"/>
                </a:solidFill>
                <a:latin typeface="Consolas" panose="020B0609020204030204" pitchFamily="49" charset="0"/>
              </a:rPr>
              <a:t>}</a:t>
            </a:r>
          </a:p>
        </p:txBody>
      </p:sp>
      <p:sp>
        <p:nvSpPr>
          <p:cNvPr id="46112" name="Rectangle 45"/>
          <p:cNvSpPr>
            <a:spLocks noGrp="1"/>
          </p:cNvSpPr>
          <p:nvPr/>
        </p:nvSpPr>
        <p:spPr>
          <a:xfrm>
            <a:off x="1263650" y="404813"/>
            <a:ext cx="7772400" cy="720725"/>
          </a:xfrm>
          <a:prstGeom prst="rect">
            <a:avLst/>
          </a:prstGeom>
          <a:noFill/>
          <a:ln w="9525">
            <a:noFill/>
          </a:ln>
        </p:spPr>
        <p:txBody>
          <a:bodyPr wrap="square" anchor="ctr"/>
          <a:lstStyle>
            <a:lvl1pPr marL="0" lvl="0" indent="0" algn="r" defTabSz="914400" eaLnBrk="0" fontAlgn="base" latinLnBrk="0" hangingPunct="0">
              <a:spcBef>
                <a:spcPct val="0"/>
              </a:spcBef>
              <a:spcAft>
                <a:spcPct val="0"/>
              </a:spcAft>
              <a:buClr>
                <a:srgbClr val="000000"/>
              </a:buClr>
              <a:buNone/>
              <a:defRPr sz="3200" b="0" i="0" u="none" kern="1200" baseline="0">
                <a:solidFill>
                  <a:srgbClr val="FF3300"/>
                </a:solidFill>
                <a:latin typeface="+mj-lt"/>
                <a:ea typeface="+mj-ea"/>
                <a:cs typeface="+mj-cs"/>
              </a:defRPr>
            </a:lvl1pPr>
          </a:lstStyle>
          <a:p>
            <a:pPr eaLnBrk="1" hangingPunct="1"/>
            <a:r>
              <a:rPr lang="zh-CN" altLang="en-US" b="1" dirty="0"/>
              <a:t>文件复制</a:t>
            </a:r>
            <a:r>
              <a:rPr lang="en-US" altLang="zh-CN" b="1" dirty="0"/>
              <a:t>-</a:t>
            </a:r>
            <a:r>
              <a:rPr lang="zh-CN" altLang="en-US" b="1" dirty="0"/>
              <a:t>字符串读写</a:t>
            </a:r>
            <a:r>
              <a:rPr lang="en-US" altLang="zh-CN" b="1" dirty="0"/>
              <a:t>(1)</a:t>
            </a:r>
          </a:p>
        </p:txBody>
      </p:sp>
    </p:spTree>
    <p:extLst>
      <p:ext uri="{BB962C8B-B14F-4D97-AF65-F5344CB8AC3E}">
        <p14:creationId xmlns:p14="http://schemas.microsoft.com/office/powerpoint/2010/main" val="385864245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p:cNvSpPr>
          <p:nvPr/>
        </p:nvSpPr>
        <p:spPr>
          <a:xfrm>
            <a:off x="540385" y="1255395"/>
            <a:ext cx="8063230" cy="4629150"/>
          </a:xfrm>
          <a:prstGeom prst="rect">
            <a:avLst/>
          </a:prstGeom>
          <a:noFill/>
          <a:ln w="9525">
            <a:noFill/>
          </a:ln>
        </p:spPr>
        <p:txBody>
          <a:bodyPr wrap="square" anchor="t"/>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SzPct val="65000"/>
              <a:buFont typeface="Wingdings" panose="05000000000000000000" pitchFamily="2" charset="2"/>
              <a:buChar char="n"/>
              <a:defRPr sz="28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9pPr>
          </a:lstStyle>
          <a:p>
            <a:pPr eaLnBrk="1" hangingPunct="1">
              <a:lnSpc>
                <a:spcPct val="80000"/>
              </a:lnSpc>
              <a:buNone/>
            </a:pPr>
            <a:r>
              <a:rPr lang="en-US" altLang="zh-CN" sz="2000" dirty="0">
                <a:latin typeface="Consolas" panose="020B0609020204030204" pitchFamily="49" charset="0"/>
              </a:rPr>
              <a:t> </a:t>
            </a:r>
            <a:r>
              <a:rPr lang="en-US" altLang="zh-CN" sz="2000" dirty="0" err="1">
                <a:latin typeface="Consolas" panose="020B0609020204030204" pitchFamily="49" charset="0"/>
              </a:rPr>
              <a:t>printf</a:t>
            </a:r>
            <a:r>
              <a:rPr lang="en-US" altLang="zh-CN" sz="2000" dirty="0">
                <a:latin typeface="Consolas" panose="020B0609020204030204" pitchFamily="49" charset="0"/>
              </a:rPr>
              <a:t>("\</a:t>
            </a:r>
            <a:r>
              <a:rPr lang="en-US" altLang="zh-CN" sz="2000" dirty="0" err="1">
                <a:latin typeface="Consolas" panose="020B0609020204030204" pitchFamily="49" charset="0"/>
              </a:rPr>
              <a:t>nCopying</a:t>
            </a:r>
            <a:r>
              <a:rPr lang="en-US" altLang="zh-CN" sz="2000" dirty="0">
                <a:latin typeface="Consolas" panose="020B0609020204030204" pitchFamily="49" charset="0"/>
              </a:rPr>
              <a:t> text file %s to file %s by line.\n", </a:t>
            </a:r>
            <a:r>
              <a:rPr lang="en-US" altLang="zh-CN" sz="2000" dirty="0" err="1">
                <a:latin typeface="Consolas" panose="020B0609020204030204" pitchFamily="49" charset="0"/>
              </a:rPr>
              <a:t>source,dest</a:t>
            </a:r>
            <a:r>
              <a:rPr lang="en-US" altLang="zh-CN" sz="2000" dirty="0">
                <a:latin typeface="Consolas" panose="020B0609020204030204" pitchFamily="49" charset="0"/>
              </a:rPr>
              <a:t>);</a:t>
            </a:r>
          </a:p>
          <a:p>
            <a:pPr algn="just" eaLnBrk="1" hangingPunct="1">
              <a:lnSpc>
                <a:spcPct val="80000"/>
              </a:lnSpc>
              <a:buNone/>
            </a:pPr>
            <a:r>
              <a:rPr lang="en-US" altLang="zh-CN" sz="2000" dirty="0">
                <a:latin typeface="Consolas" panose="020B0609020204030204" pitchFamily="49" charset="0"/>
              </a:rPr>
              <a:t>	/*</a:t>
            </a:r>
            <a:r>
              <a:rPr lang="zh-CN" altLang="en-US" sz="2000" dirty="0">
                <a:latin typeface="Consolas" panose="020B0609020204030204" pitchFamily="49" charset="0"/>
              </a:rPr>
              <a:t>字符串读取，仅对文本文件可正确复制。</a:t>
            </a:r>
            <a:r>
              <a:rPr lang="en-US" altLang="zh-CN" sz="2000" dirty="0">
                <a:latin typeface="Consolas" panose="020B0609020204030204" pitchFamily="49" charset="0"/>
              </a:rPr>
              <a:t>*/	  </a:t>
            </a:r>
          </a:p>
          <a:p>
            <a:pPr algn="just" eaLnBrk="1" hangingPunct="1">
              <a:lnSpc>
                <a:spcPct val="80000"/>
              </a:lnSpc>
              <a:buNone/>
            </a:pPr>
            <a:r>
              <a:rPr lang="en-US" altLang="zh-CN" sz="2000" dirty="0">
                <a:latin typeface="Consolas" panose="020B0609020204030204" pitchFamily="49" charset="0"/>
              </a:rPr>
              <a:t>	  </a:t>
            </a:r>
            <a:r>
              <a:rPr lang="zh-CN" altLang="en-US" sz="2000" dirty="0">
                <a:latin typeface="Consolas" panose="020B0609020204030204" pitchFamily="49" charset="0"/>
              </a:rPr>
              <a:t>while(fgets(buffer,</a:t>
            </a:r>
            <a:r>
              <a:rPr lang="en-US" altLang="zh-CN" sz="2000" dirty="0">
                <a:latin typeface="Consolas" panose="020B0609020204030204" pitchFamily="49" charset="0"/>
              </a:rPr>
              <a:t>LEN</a:t>
            </a:r>
            <a:r>
              <a:rPr lang="zh-CN" altLang="en-US" sz="2000" dirty="0">
                <a:latin typeface="Consolas" panose="020B0609020204030204" pitchFamily="49" charset="0"/>
              </a:rPr>
              <a:t>,in)!=NULL) </a:t>
            </a:r>
          </a:p>
          <a:p>
            <a:pPr algn="just" eaLnBrk="1" hangingPunct="1">
              <a:lnSpc>
                <a:spcPct val="80000"/>
              </a:lnSpc>
              <a:buNone/>
            </a:pPr>
            <a:r>
              <a:rPr lang="zh-CN" altLang="en-US" sz="2000" dirty="0">
                <a:latin typeface="Consolas" panose="020B0609020204030204" pitchFamily="49" charset="0"/>
              </a:rPr>
              <a:t>           fputs(buffer,out); </a:t>
            </a:r>
            <a:endParaRPr lang="en-US" altLang="zh-CN" sz="2000" dirty="0">
              <a:latin typeface="Consolas" panose="020B0609020204030204" pitchFamily="49" charset="0"/>
            </a:endParaRPr>
          </a:p>
          <a:p>
            <a:pPr algn="just" eaLnBrk="1" hangingPunct="1">
              <a:lnSpc>
                <a:spcPct val="80000"/>
              </a:lnSpc>
              <a:buNone/>
            </a:pPr>
            <a:r>
              <a:rPr lang="en-US" altLang="zh-CN" sz="2000" dirty="0">
                <a:latin typeface="Consolas" panose="020B0609020204030204" pitchFamily="49" charset="0"/>
              </a:rPr>
              <a:t>    </a:t>
            </a:r>
          </a:p>
          <a:p>
            <a:pPr algn="just" eaLnBrk="1" hangingPunct="1">
              <a:lnSpc>
                <a:spcPct val="80000"/>
              </a:lnSpc>
              <a:buNone/>
            </a:pPr>
            <a:r>
              <a:rPr lang="en-US" altLang="zh-CN" sz="2000" dirty="0">
                <a:latin typeface="Consolas" panose="020B0609020204030204" pitchFamily="49" charset="0"/>
              </a:rPr>
              <a:t>    if (</a:t>
            </a:r>
            <a:r>
              <a:rPr lang="en-US" altLang="zh-CN" sz="2000" dirty="0" err="1">
                <a:latin typeface="Consolas" panose="020B0609020204030204" pitchFamily="49" charset="0"/>
              </a:rPr>
              <a:t>fclose</a:t>
            </a:r>
            <a:r>
              <a:rPr lang="en-US" altLang="zh-CN" sz="2000" dirty="0">
                <a:latin typeface="Consolas" panose="020B0609020204030204" pitchFamily="49" charset="0"/>
              </a:rPr>
              <a:t>(in) != 0 || </a:t>
            </a:r>
            <a:r>
              <a:rPr lang="en-US" altLang="zh-CN" sz="2000" dirty="0" err="1">
                <a:latin typeface="Consolas" panose="020B0609020204030204" pitchFamily="49" charset="0"/>
              </a:rPr>
              <a:t>fclose</a:t>
            </a:r>
            <a:r>
              <a:rPr lang="en-US" altLang="zh-CN" sz="2000" dirty="0">
                <a:latin typeface="Consolas" panose="020B0609020204030204" pitchFamily="49" charset="0"/>
              </a:rPr>
              <a:t>(out) != 0)</a:t>
            </a:r>
          </a:p>
          <a:p>
            <a:pPr algn="just" eaLnBrk="1" hangingPunct="1">
              <a:lnSpc>
                <a:spcPct val="80000"/>
              </a:lnSpc>
              <a:buNone/>
            </a:pPr>
            <a:r>
              <a:rPr lang="en-US" altLang="zh-CN" sz="2000" dirty="0">
                <a:latin typeface="Consolas" panose="020B0609020204030204" pitchFamily="49" charset="0"/>
              </a:rPr>
              <a:t>        </a:t>
            </a:r>
            <a:r>
              <a:rPr lang="en-US" altLang="zh-CN" sz="2000" dirty="0" err="1">
                <a:latin typeface="Consolas" panose="020B0609020204030204" pitchFamily="49" charset="0"/>
              </a:rPr>
              <a:t>fprintf</a:t>
            </a:r>
            <a:r>
              <a:rPr lang="en-US" altLang="zh-CN" sz="2000" dirty="0">
                <a:latin typeface="Consolas" panose="020B0609020204030204" pitchFamily="49" charset="0"/>
              </a:rPr>
              <a:t>(</a:t>
            </a:r>
            <a:r>
              <a:rPr lang="en-US" altLang="zh-CN" sz="2000" dirty="0" err="1">
                <a:latin typeface="Consolas" panose="020B0609020204030204" pitchFamily="49" charset="0"/>
              </a:rPr>
              <a:t>stderr,"Error</a:t>
            </a:r>
            <a:r>
              <a:rPr lang="en-US" altLang="zh-CN" sz="2000" dirty="0">
                <a:latin typeface="Consolas" panose="020B0609020204030204" pitchFamily="49" charset="0"/>
              </a:rPr>
              <a:t> in closing files\n");</a:t>
            </a:r>
          </a:p>
          <a:p>
            <a:pPr algn="just" eaLnBrk="1" hangingPunct="1">
              <a:lnSpc>
                <a:spcPct val="80000"/>
              </a:lnSpc>
              <a:buNone/>
            </a:pPr>
            <a:endParaRPr lang="en-US" altLang="zh-CN" sz="2000" dirty="0">
              <a:solidFill>
                <a:schemeClr val="tx1"/>
              </a:solidFill>
              <a:latin typeface="Consolas" panose="020B0609020204030204" pitchFamily="49" charset="0"/>
            </a:endParaRPr>
          </a:p>
          <a:p>
            <a:pPr algn="just" eaLnBrk="1" hangingPunct="1">
              <a:lnSpc>
                <a:spcPct val="80000"/>
              </a:lnSpc>
              <a:buNone/>
            </a:pPr>
            <a:r>
              <a:rPr lang="zh-CN" altLang="en-US" sz="2000" dirty="0">
                <a:solidFill>
                  <a:schemeClr val="tx1"/>
                </a:solidFill>
                <a:latin typeface="Consolas" panose="020B0609020204030204" pitchFamily="49" charset="0"/>
              </a:rPr>
              <a:t>}</a:t>
            </a:r>
            <a:endParaRPr lang="en-US" altLang="zh-CN" sz="2000" dirty="0">
              <a:solidFill>
                <a:schemeClr val="tx1"/>
              </a:solidFill>
              <a:latin typeface="Consolas" panose="020B0609020204030204" pitchFamily="49" charset="0"/>
            </a:endParaRPr>
          </a:p>
        </p:txBody>
      </p:sp>
      <p:sp>
        <p:nvSpPr>
          <p:cNvPr id="46112" name="Rectangle 45"/>
          <p:cNvSpPr>
            <a:spLocks noGrp="1"/>
          </p:cNvSpPr>
          <p:nvPr/>
        </p:nvSpPr>
        <p:spPr>
          <a:xfrm>
            <a:off x="1263650" y="404813"/>
            <a:ext cx="7772400" cy="720725"/>
          </a:xfrm>
          <a:prstGeom prst="rect">
            <a:avLst/>
          </a:prstGeom>
          <a:noFill/>
          <a:ln w="9525">
            <a:noFill/>
          </a:ln>
        </p:spPr>
        <p:txBody>
          <a:bodyPr wrap="square" anchor="ctr"/>
          <a:lstStyle>
            <a:lvl1pPr marL="0" lvl="0" indent="0" algn="r" defTabSz="914400" eaLnBrk="0" fontAlgn="base" latinLnBrk="0" hangingPunct="0">
              <a:spcBef>
                <a:spcPct val="0"/>
              </a:spcBef>
              <a:spcAft>
                <a:spcPct val="0"/>
              </a:spcAft>
              <a:buClr>
                <a:srgbClr val="000000"/>
              </a:buClr>
              <a:buNone/>
              <a:defRPr sz="3200" b="0" i="0" u="none" kern="1200" baseline="0">
                <a:solidFill>
                  <a:srgbClr val="FF3300"/>
                </a:solidFill>
                <a:latin typeface="+mj-lt"/>
                <a:ea typeface="+mj-ea"/>
                <a:cs typeface="+mj-cs"/>
              </a:defRPr>
            </a:lvl1pPr>
          </a:lstStyle>
          <a:p>
            <a:pPr eaLnBrk="1" hangingPunct="1"/>
            <a:r>
              <a:rPr lang="zh-CN" altLang="en-US" b="1" dirty="0"/>
              <a:t>文件复制</a:t>
            </a:r>
            <a:r>
              <a:rPr lang="en-US" altLang="zh-CN" b="1" dirty="0"/>
              <a:t>-</a:t>
            </a:r>
            <a:r>
              <a:rPr lang="zh-CN" altLang="en-US" b="1" dirty="0"/>
              <a:t>字符串读写</a:t>
            </a:r>
            <a:r>
              <a:rPr lang="en-US" altLang="zh-CN" b="1" dirty="0"/>
              <a:t>(2)</a:t>
            </a:r>
          </a:p>
        </p:txBody>
      </p:sp>
      <p:sp>
        <p:nvSpPr>
          <p:cNvPr id="4" name="Rectangle 3">
            <a:extLst>
              <a:ext uri="{FF2B5EF4-FFF2-40B4-BE49-F238E27FC236}">
                <a16:creationId xmlns:a16="http://schemas.microsoft.com/office/drawing/2014/main" id="{D967913B-2315-4335-9E9D-E7C2E0B30575}"/>
              </a:ext>
            </a:extLst>
          </p:cNvPr>
          <p:cNvSpPr>
            <a:spLocks noGrp="1"/>
          </p:cNvSpPr>
          <p:nvPr/>
        </p:nvSpPr>
        <p:spPr>
          <a:xfrm>
            <a:off x="570870" y="4293096"/>
            <a:ext cx="6381800" cy="1973537"/>
          </a:xfrm>
          <a:prstGeom prst="rect">
            <a:avLst/>
          </a:prstGeom>
          <a:noFill/>
          <a:ln w="9525">
            <a:solidFill>
              <a:srgbClr val="FF0000"/>
            </a:solidFill>
          </a:ln>
        </p:spPr>
        <p:txBody>
          <a:bodyPr wrap="square" anchor="t"/>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SzPct val="65000"/>
              <a:buFont typeface="Wingdings" panose="05000000000000000000" pitchFamily="2" charset="2"/>
              <a:buChar char="n"/>
              <a:defRPr sz="28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9pPr>
          </a:lstStyle>
          <a:p>
            <a:pPr algn="just" eaLnBrk="1" hangingPunct="1">
              <a:lnSpc>
                <a:spcPct val="80000"/>
              </a:lnSpc>
              <a:buNone/>
            </a:pPr>
            <a:r>
              <a:rPr lang="en-US" altLang="zh-CN" sz="2200" dirty="0">
                <a:latin typeface="Consolas" panose="020B0609020204030204" pitchFamily="49" charset="0"/>
              </a:rPr>
              <a:t>// case 2 way</a:t>
            </a:r>
          </a:p>
          <a:p>
            <a:pPr algn="just" eaLnBrk="1" hangingPunct="1">
              <a:lnSpc>
                <a:spcPct val="80000"/>
              </a:lnSpc>
              <a:buNone/>
            </a:pPr>
            <a:r>
              <a:rPr lang="en-US" altLang="zh-CN" sz="2200" dirty="0">
                <a:latin typeface="Consolas" panose="020B0609020204030204" pitchFamily="49" charset="0"/>
              </a:rPr>
              <a:t>    </a:t>
            </a:r>
            <a:r>
              <a:rPr lang="en-US" altLang="zh-CN" sz="2200" dirty="0" err="1">
                <a:latin typeface="Consolas" panose="020B0609020204030204" pitchFamily="49" charset="0"/>
              </a:rPr>
              <a:t>fgets</a:t>
            </a:r>
            <a:r>
              <a:rPr lang="en-US" altLang="zh-CN" sz="2200" dirty="0">
                <a:latin typeface="Consolas" panose="020B0609020204030204" pitchFamily="49" charset="0"/>
              </a:rPr>
              <a:t>(</a:t>
            </a:r>
            <a:r>
              <a:rPr lang="en-US" altLang="zh-CN" sz="2200" dirty="0" err="1">
                <a:latin typeface="Consolas" panose="020B0609020204030204" pitchFamily="49" charset="0"/>
              </a:rPr>
              <a:t>buffer,buffLen,infile</a:t>
            </a:r>
            <a:r>
              <a:rPr lang="en-US" altLang="zh-CN" sz="2200" dirty="0">
                <a:latin typeface="Consolas" panose="020B0609020204030204" pitchFamily="49" charset="0"/>
              </a:rPr>
              <a:t>); </a:t>
            </a:r>
          </a:p>
          <a:p>
            <a:pPr algn="just" eaLnBrk="1" hangingPunct="1">
              <a:lnSpc>
                <a:spcPct val="80000"/>
              </a:lnSpc>
              <a:buNone/>
            </a:pPr>
            <a:r>
              <a:rPr lang="en-US" altLang="zh-CN" sz="2200" dirty="0">
                <a:latin typeface="Consolas" panose="020B0609020204030204" pitchFamily="49" charset="0"/>
              </a:rPr>
              <a:t>    while( !</a:t>
            </a:r>
            <a:r>
              <a:rPr lang="en-US" altLang="zh-CN" sz="2200" dirty="0" err="1">
                <a:latin typeface="Consolas" panose="020B0609020204030204" pitchFamily="49" charset="0"/>
              </a:rPr>
              <a:t>feof</a:t>
            </a:r>
            <a:r>
              <a:rPr lang="en-US" altLang="zh-CN" sz="2200" dirty="0">
                <a:latin typeface="Consolas" panose="020B0609020204030204" pitchFamily="49" charset="0"/>
              </a:rPr>
              <a:t>(</a:t>
            </a:r>
            <a:r>
              <a:rPr lang="en-US" altLang="zh-CN" sz="2200" dirty="0" err="1">
                <a:latin typeface="Consolas" panose="020B0609020204030204" pitchFamily="49" charset="0"/>
              </a:rPr>
              <a:t>infile</a:t>
            </a:r>
            <a:r>
              <a:rPr lang="en-US" altLang="zh-CN" sz="2200" dirty="0">
                <a:latin typeface="Consolas" panose="020B0609020204030204" pitchFamily="49" charset="0"/>
              </a:rPr>
              <a:t>)){</a:t>
            </a:r>
          </a:p>
          <a:p>
            <a:pPr algn="just" eaLnBrk="1" hangingPunct="1">
              <a:lnSpc>
                <a:spcPct val="80000"/>
              </a:lnSpc>
              <a:buNone/>
            </a:pPr>
            <a:r>
              <a:rPr lang="en-US" altLang="zh-CN" sz="2200" dirty="0">
                <a:latin typeface="Consolas" panose="020B0609020204030204" pitchFamily="49" charset="0"/>
              </a:rPr>
              <a:t>          </a:t>
            </a:r>
            <a:r>
              <a:rPr lang="en-US" altLang="zh-CN" sz="2200" dirty="0" err="1">
                <a:latin typeface="Consolas" panose="020B0609020204030204" pitchFamily="49" charset="0"/>
              </a:rPr>
              <a:t>fputs</a:t>
            </a:r>
            <a:r>
              <a:rPr lang="en-US" altLang="zh-CN" sz="2200" dirty="0">
                <a:latin typeface="Consolas" panose="020B0609020204030204" pitchFamily="49" charset="0"/>
              </a:rPr>
              <a:t>(</a:t>
            </a:r>
            <a:r>
              <a:rPr lang="en-US" altLang="zh-CN" sz="2200" dirty="0" err="1">
                <a:latin typeface="Consolas" panose="020B0609020204030204" pitchFamily="49" charset="0"/>
              </a:rPr>
              <a:t>buffer,outfile</a:t>
            </a:r>
            <a:r>
              <a:rPr lang="en-US" altLang="zh-CN" sz="2200" dirty="0">
                <a:latin typeface="Consolas" panose="020B0609020204030204" pitchFamily="49" charset="0"/>
              </a:rPr>
              <a:t>); </a:t>
            </a:r>
            <a:endParaRPr lang="zh-CN" altLang="en-US" sz="2200" dirty="0">
              <a:latin typeface="Consolas" panose="020B0609020204030204" pitchFamily="49" charset="0"/>
            </a:endParaRPr>
          </a:p>
          <a:p>
            <a:pPr algn="just" eaLnBrk="1" hangingPunct="1">
              <a:lnSpc>
                <a:spcPct val="80000"/>
              </a:lnSpc>
              <a:buNone/>
            </a:pPr>
            <a:r>
              <a:rPr lang="zh-CN" altLang="en-US" sz="2200" dirty="0">
                <a:latin typeface="Consolas" panose="020B0609020204030204" pitchFamily="49" charset="0"/>
              </a:rPr>
              <a:t>          </a:t>
            </a:r>
            <a:r>
              <a:rPr lang="en-US" altLang="zh-CN" sz="2200" dirty="0" err="1">
                <a:latin typeface="Consolas" panose="020B0609020204030204" pitchFamily="49" charset="0"/>
              </a:rPr>
              <a:t>fgets</a:t>
            </a:r>
            <a:r>
              <a:rPr lang="en-US" altLang="zh-CN" sz="2200" dirty="0">
                <a:latin typeface="Consolas" panose="020B0609020204030204" pitchFamily="49" charset="0"/>
              </a:rPr>
              <a:t>(</a:t>
            </a:r>
            <a:r>
              <a:rPr lang="en-US" altLang="zh-CN" sz="2200" dirty="0" err="1">
                <a:latin typeface="Consolas" panose="020B0609020204030204" pitchFamily="49" charset="0"/>
              </a:rPr>
              <a:t>buffer,buffLen,infile</a:t>
            </a:r>
            <a:r>
              <a:rPr lang="en-US" altLang="zh-CN" sz="2200" dirty="0">
                <a:latin typeface="Consolas" panose="020B0609020204030204" pitchFamily="49" charset="0"/>
              </a:rPr>
              <a:t>);</a:t>
            </a:r>
            <a:r>
              <a:rPr lang="zh-CN" altLang="en-US" sz="2200" dirty="0">
                <a:latin typeface="Consolas" panose="020B0609020204030204" pitchFamily="49" charset="0"/>
              </a:rPr>
              <a:t> </a:t>
            </a:r>
            <a:endParaRPr lang="en-US" altLang="zh-CN" sz="2200" dirty="0">
              <a:latin typeface="Consolas" panose="020B0609020204030204" pitchFamily="49" charset="0"/>
            </a:endParaRPr>
          </a:p>
          <a:p>
            <a:pPr algn="just" eaLnBrk="1" hangingPunct="1">
              <a:lnSpc>
                <a:spcPct val="80000"/>
              </a:lnSpc>
              <a:buNone/>
            </a:pPr>
            <a:r>
              <a:rPr lang="zh-CN" altLang="en-US" sz="2200" dirty="0">
                <a:latin typeface="Consolas" panose="020B0609020204030204" pitchFamily="49" charset="0"/>
              </a:rPr>
              <a:t>    </a:t>
            </a:r>
            <a:r>
              <a:rPr lang="en-US" altLang="zh-CN" sz="2200" dirty="0">
                <a:latin typeface="Consolas" panose="020B0609020204030204" pitchFamily="49" charset="0"/>
              </a:rPr>
              <a:t>} //</a:t>
            </a:r>
            <a:r>
              <a:rPr lang="zh-CN" altLang="en-US" sz="2200" dirty="0">
                <a:latin typeface="Consolas" panose="020B0609020204030204" pitchFamily="49" charset="0"/>
              </a:rPr>
              <a:t>效果和上段代码相同</a:t>
            </a:r>
            <a:endParaRPr lang="en-US" altLang="zh-CN" sz="2200" dirty="0">
              <a:latin typeface="Consolas" panose="020B0609020204030204" pitchFamily="49" charset="0"/>
            </a:endParaRPr>
          </a:p>
        </p:txBody>
      </p:sp>
    </p:spTree>
    <p:extLst>
      <p:ext uri="{BB962C8B-B14F-4D97-AF65-F5344CB8AC3E}">
        <p14:creationId xmlns:p14="http://schemas.microsoft.com/office/powerpoint/2010/main" val="19631801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C639C7-31CD-48C5-A08D-4328D26E23F6}"/>
              </a:ext>
            </a:extLst>
          </p:cNvPr>
          <p:cNvSpPr>
            <a:spLocks noGrp="1"/>
          </p:cNvSpPr>
          <p:nvPr>
            <p:ph type="title"/>
          </p:nvPr>
        </p:nvSpPr>
        <p:spPr/>
        <p:txBody>
          <a:bodyPr/>
          <a:lstStyle/>
          <a:p>
            <a:r>
              <a:rPr lang="zh-CN" altLang="en-US" dirty="0"/>
              <a:t>课后作业</a:t>
            </a:r>
          </a:p>
        </p:txBody>
      </p:sp>
      <p:sp>
        <p:nvSpPr>
          <p:cNvPr id="3" name="内容占位符 2">
            <a:extLst>
              <a:ext uri="{FF2B5EF4-FFF2-40B4-BE49-F238E27FC236}">
                <a16:creationId xmlns:a16="http://schemas.microsoft.com/office/drawing/2014/main" id="{15896CA8-D016-45D0-A13B-047BFB01C8FC}"/>
              </a:ext>
            </a:extLst>
          </p:cNvPr>
          <p:cNvSpPr>
            <a:spLocks noGrp="1"/>
          </p:cNvSpPr>
          <p:nvPr>
            <p:ph idx="1"/>
          </p:nvPr>
        </p:nvSpPr>
        <p:spPr/>
        <p:txBody>
          <a:bodyPr/>
          <a:lstStyle/>
          <a:p>
            <a:r>
              <a:rPr lang="zh-CN" altLang="en-US" dirty="0"/>
              <a:t>根据字符动画的制作原理，写程序从提供的文本文件读取每帧的字符动画数据，打印在屏幕上，并且定时刷新。</a:t>
            </a:r>
            <a:endParaRPr lang="en-US" altLang="zh-CN" dirty="0"/>
          </a:p>
          <a:p>
            <a:r>
              <a:rPr lang="zh-CN" altLang="en-US" dirty="0"/>
              <a:t>定时控制：</a:t>
            </a:r>
            <a:endParaRPr lang="en-US" altLang="zh-CN" dirty="0"/>
          </a:p>
          <a:p>
            <a:pPr lvl="1"/>
            <a:r>
              <a:rPr lang="zh-CN" altLang="en-US" dirty="0"/>
              <a:t>每次读到下一帧开始的标记</a:t>
            </a:r>
            <a:r>
              <a:rPr lang="en-US" altLang="zh-CN" dirty="0"/>
              <a:t>"</a:t>
            </a:r>
            <a:r>
              <a:rPr lang="en-US" altLang="zh-CN" dirty="0" err="1"/>
              <a:t>nekomark</a:t>
            </a:r>
            <a:r>
              <a:rPr lang="en-US" altLang="zh-CN" dirty="0"/>
              <a:t>\n"</a:t>
            </a:r>
          </a:p>
          <a:p>
            <a:pPr lvl="1"/>
            <a:r>
              <a:rPr lang="zh-CN" altLang="en-US" dirty="0"/>
              <a:t>休眠</a:t>
            </a:r>
            <a:r>
              <a:rPr lang="en-US" altLang="zh-CN" dirty="0"/>
              <a:t>125</a:t>
            </a:r>
            <a:r>
              <a:rPr lang="zh-CN" altLang="en-US" dirty="0"/>
              <a:t>毫秒</a:t>
            </a:r>
            <a:endParaRPr lang="en-US" altLang="zh-CN" dirty="0"/>
          </a:p>
          <a:p>
            <a:pPr lvl="2"/>
            <a:r>
              <a:rPr lang="zh-CN" altLang="en-US" dirty="0"/>
              <a:t>休眠函数 </a:t>
            </a:r>
            <a:r>
              <a:rPr lang="en-US" altLang="zh-CN" dirty="0"/>
              <a:t>Sleep(125);</a:t>
            </a:r>
          </a:p>
          <a:p>
            <a:pPr lvl="2"/>
            <a:r>
              <a:rPr lang="en-US" altLang="zh-CN" dirty="0"/>
              <a:t>#include &lt;</a:t>
            </a:r>
            <a:r>
              <a:rPr lang="en-US" altLang="zh-CN" dirty="0" err="1"/>
              <a:t>windows.h</a:t>
            </a:r>
            <a:r>
              <a:rPr lang="en-US" altLang="zh-CN" dirty="0"/>
              <a:t>&gt;</a:t>
            </a:r>
          </a:p>
          <a:p>
            <a:pPr lvl="1"/>
            <a:r>
              <a:rPr lang="zh-CN" altLang="en-US" dirty="0"/>
              <a:t>因为动画频率为每秒</a:t>
            </a:r>
            <a:r>
              <a:rPr lang="en-US" altLang="zh-CN" dirty="0"/>
              <a:t>8</a:t>
            </a:r>
            <a:r>
              <a:rPr lang="zh-CN" altLang="en-US" dirty="0"/>
              <a:t>帧</a:t>
            </a:r>
          </a:p>
        </p:txBody>
      </p:sp>
    </p:spTree>
    <p:extLst>
      <p:ext uri="{BB962C8B-B14F-4D97-AF65-F5344CB8AC3E}">
        <p14:creationId xmlns:p14="http://schemas.microsoft.com/office/powerpoint/2010/main" val="365876008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灯片编号占位符 4"/>
          <p:cNvSpPr>
            <a:spLocks noGrp="1"/>
          </p:cNvSpPr>
          <p:nvPr>
            <p:ph type="sldNum" sz="quarter" idx="11"/>
          </p:nvPr>
        </p:nvSpPr>
        <p:spPr/>
        <p:txBody>
          <a:bodyPr wrap="square" anchor="t"/>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Times New Roman" panose="02020603050405020304" pitchFamily="2"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2" charset="0"/>
                <a:ea typeface="宋体" panose="02010600030101010101" pitchFamily="2" charset="-122"/>
                <a:cs typeface="+mn-cs"/>
              </a:defRPr>
            </a:lvl5pPr>
          </a:lstStyle>
          <a:p>
            <a:pPr lvl="0" indent="0" algn="r"/>
            <a:fld id="{9A0DB2DC-4C9A-4742-B13C-FB6460FD3503}" type="slidenum">
              <a:rPr lang="zh-CN" altLang="en-US" sz="1400" b="1" dirty="0"/>
              <a:t>35</a:t>
            </a:fld>
            <a:endParaRPr lang="zh-CN" altLang="en-US" sz="1400" b="1" dirty="0"/>
          </a:p>
        </p:txBody>
      </p:sp>
      <p:pic>
        <p:nvPicPr>
          <p:cNvPr id="119810" name="Object 4"/>
          <p:cNvPicPr>
            <a:picLocks noChangeAspect="1"/>
          </p:cNvPicPr>
          <p:nvPr/>
        </p:nvPicPr>
        <p:blipFill>
          <a:blip r:embed="rId2"/>
          <a:stretch>
            <a:fillRect/>
          </a:stretch>
        </p:blipFill>
        <p:spPr>
          <a:xfrm>
            <a:off x="3348038" y="2640013"/>
            <a:ext cx="2376487" cy="2212975"/>
          </a:xfrm>
          <a:prstGeom prst="rect">
            <a:avLst/>
          </a:prstGeom>
          <a:noFill/>
          <a:ln w="9525">
            <a:noFill/>
          </a:ln>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灯片编号占位符 4"/>
          <p:cNvSpPr txBox="1">
            <a:spLocks noGrp="1"/>
          </p:cNvSpPr>
          <p:nvPr/>
        </p:nvSpPr>
        <p:spPr>
          <a:xfrm>
            <a:off x="6934200" y="6324600"/>
            <a:ext cx="1905000" cy="457200"/>
          </a:xfrm>
          <a:prstGeom prst="rect">
            <a:avLst/>
          </a:prstGeom>
          <a:noFill/>
          <a:ln w="9525">
            <a:noFill/>
          </a:ln>
        </p:spPr>
        <p:txBody>
          <a:bodyPr anchor="t"/>
          <a:lstStyle/>
          <a:p>
            <a:pPr algn="r">
              <a:spcBef>
                <a:spcPct val="50000"/>
              </a:spcBef>
            </a:pPr>
            <a:fld id="{9A0DB2DC-4C9A-4742-B13C-FB6460FD3503}" type="slidenum">
              <a:rPr lang="zh-CN" altLang="en-US" sz="1400" b="1" dirty="0">
                <a:latin typeface="Times New Roman" panose="02020603050405020304" pitchFamily="2" charset="0"/>
              </a:rPr>
              <a:t>4</a:t>
            </a:fld>
            <a:endParaRPr lang="zh-CN" altLang="en-US" sz="1400" b="1" dirty="0">
              <a:latin typeface="Times New Roman" panose="02020603050405020304" pitchFamily="2" charset="0"/>
            </a:endParaRPr>
          </a:p>
        </p:txBody>
      </p:sp>
      <p:sp>
        <p:nvSpPr>
          <p:cNvPr id="29709" name="Rectangle 19"/>
          <p:cNvSpPr>
            <a:spLocks noGrp="1"/>
          </p:cNvSpPr>
          <p:nvPr>
            <p:ph type="title"/>
          </p:nvPr>
        </p:nvSpPr>
        <p:spPr/>
        <p:txBody>
          <a:bodyPr wrap="square" anchor="ctr"/>
          <a:lstStyle/>
          <a:p>
            <a:pPr eaLnBrk="1" hangingPunct="1"/>
            <a:r>
              <a:rPr lang="zh-CN" altLang="en-US" b="1" dirty="0"/>
              <a:t>键盘、显示器是输入输出文件</a:t>
            </a:r>
          </a:p>
        </p:txBody>
      </p:sp>
      <p:sp>
        <p:nvSpPr>
          <p:cNvPr id="28675" name="Rectangle 4"/>
          <p:cNvSpPr>
            <a:spLocks noGrp="1"/>
          </p:cNvSpPr>
          <p:nvPr>
            <p:ph idx="1"/>
          </p:nvPr>
        </p:nvSpPr>
        <p:spPr>
          <a:ln>
            <a:miter/>
          </a:ln>
        </p:spPr>
        <p:txBody>
          <a:bodyPr vert="horz" wrap="square" lIns="92075" tIns="46038" rIns="92075" bIns="46038" anchor="t"/>
          <a:lstStyle/>
          <a:p>
            <a:pPr lvl="0" algn="just" eaLnBrk="1" fontAlgn="base" hangingPunct="1">
              <a:buNone/>
            </a:pPr>
            <a:r>
              <a:rPr lang="zh-CN" altLang="en-US" sz="2400" b="1" strike="noStrike" noProof="1">
                <a:effectLst>
                  <a:outerShdw blurRad="38100" dist="38100" dir="2700000">
                    <a:srgbClr val="C0C0C0"/>
                  </a:outerShdw>
                </a:effectLst>
              </a:rPr>
              <a:t>操作系统把键盘、显示器也抽象为文件。</a:t>
            </a:r>
          </a:p>
          <a:p>
            <a:pPr lvl="0" algn="just" eaLnBrk="1" fontAlgn="base" hangingPunct="1">
              <a:buNone/>
            </a:pPr>
            <a:r>
              <a:rPr lang="zh-CN" altLang="en-US" sz="2400" b="1" strike="noStrike" noProof="1"/>
              <a:t>在程序开始运行时，系统自动打开三个流：</a:t>
            </a:r>
          </a:p>
          <a:p>
            <a:pPr lvl="0" algn="just" eaLnBrk="1" fontAlgn="base" hangingPunct="1">
              <a:buNone/>
            </a:pPr>
            <a:r>
              <a:rPr lang="zh-CN" altLang="en-US" sz="2400" b="1" strike="noStrike" noProof="1"/>
              <a:t>  1</a:t>
            </a:r>
            <a:r>
              <a:rPr lang="en-US" altLang="x-none" sz="2400" b="1" strike="noStrike" noProof="1"/>
              <a:t>.</a:t>
            </a:r>
            <a:r>
              <a:rPr lang="zh-CN" altLang="en-US" sz="2400" b="1" strike="noStrike" noProof="1">
                <a:solidFill>
                  <a:schemeClr val="accent2"/>
                </a:solidFill>
              </a:rPr>
              <a:t>标准输入流</a:t>
            </a:r>
            <a:r>
              <a:rPr lang="en-US" altLang="x-none" sz="2400" b="1" strike="noStrike" noProof="1"/>
              <a:t>：</a:t>
            </a:r>
            <a:r>
              <a:rPr lang="zh-CN" altLang="en-US" sz="2400" b="1" strike="noStrike" noProof="1"/>
              <a:t>指向终端输入（一般为键盘，可重定向）。该流能够使程序读取来自终端输入的数据。</a:t>
            </a:r>
          </a:p>
          <a:p>
            <a:pPr lvl="0" algn="just" eaLnBrk="1" fontAlgn="base" hangingPunct="1">
              <a:buNone/>
            </a:pPr>
            <a:r>
              <a:rPr lang="zh-CN" altLang="en-US" sz="2400" b="1" strike="noStrike" noProof="1"/>
              <a:t>  2</a:t>
            </a:r>
            <a:r>
              <a:rPr lang="en-US" altLang="x-none" sz="2400" b="1" strike="noStrike" noProof="1"/>
              <a:t>.</a:t>
            </a:r>
            <a:r>
              <a:rPr lang="zh-CN" altLang="en-US" sz="2400" b="1" strike="noStrike" noProof="1">
                <a:solidFill>
                  <a:schemeClr val="accent2"/>
                </a:solidFill>
              </a:rPr>
              <a:t>标准输出流</a:t>
            </a:r>
            <a:r>
              <a:rPr lang="en-US" altLang="x-none" sz="2400" b="1" strike="noStrike" noProof="1"/>
              <a:t>：</a:t>
            </a:r>
            <a:r>
              <a:rPr lang="zh-CN" altLang="en-US" sz="2400" b="1" strike="noStrike" noProof="1"/>
              <a:t>指向终端输出（一般为显示器，可重定向）。该流能够使程序把数据打印到终端输出上。</a:t>
            </a:r>
          </a:p>
          <a:p>
            <a:pPr lvl="0" algn="just" eaLnBrk="1" fontAlgn="base" hangingPunct="1">
              <a:buNone/>
            </a:pPr>
            <a:r>
              <a:rPr lang="zh-CN" altLang="en-US" sz="2400" b="1" strike="noStrike" noProof="1"/>
              <a:t>  3</a:t>
            </a:r>
            <a:r>
              <a:rPr lang="en-US" altLang="x-none" sz="2400" b="1" strike="noStrike" noProof="1"/>
              <a:t>.</a:t>
            </a:r>
            <a:r>
              <a:rPr lang="zh-CN" altLang="en-US" sz="2400" b="1" strike="noStrike" noProof="1">
                <a:solidFill>
                  <a:schemeClr val="accent2"/>
                </a:solidFill>
              </a:rPr>
              <a:t>标准错误流</a:t>
            </a:r>
            <a:r>
              <a:rPr lang="en-US" altLang="x-none" sz="2400" b="1" strike="noStrike" noProof="1"/>
              <a:t>：</a:t>
            </a:r>
            <a:r>
              <a:rPr lang="zh-CN" altLang="en-US" sz="2400" b="1" strike="noStrike" noProof="1"/>
              <a:t>指向终端标准错误输出（一般为显示器）。</a:t>
            </a:r>
          </a:p>
          <a:p>
            <a:pPr lvl="0" eaLnBrk="1" fontAlgn="base" hangingPunct="1">
              <a:buNone/>
            </a:pPr>
            <a:endParaRPr lang="zh-CN" altLang="en-US" sz="2400" b="1" strike="noStrike" noProof="1"/>
          </a:p>
        </p:txBody>
      </p:sp>
      <p:sp>
        <p:nvSpPr>
          <p:cNvPr id="29699" name="Text Box 6"/>
          <p:cNvSpPr txBox="1"/>
          <p:nvPr/>
        </p:nvSpPr>
        <p:spPr>
          <a:xfrm>
            <a:off x="1836738" y="4845050"/>
            <a:ext cx="914400" cy="466725"/>
          </a:xfrm>
          <a:prstGeom prst="rect">
            <a:avLst/>
          </a:prstGeom>
          <a:solidFill>
            <a:srgbClr val="FFCC99"/>
          </a:solidFill>
          <a:ln w="9525" cap="flat" cmpd="sng">
            <a:solidFill>
              <a:schemeClr val="tx1"/>
            </a:solidFill>
            <a:prstDash val="solid"/>
            <a:miter/>
            <a:headEnd type="none" w="med" len="med"/>
            <a:tailEnd type="none" w="med" len="med"/>
          </a:ln>
        </p:spPr>
        <p:txBody>
          <a:bodyPr anchor="t">
            <a:spAutoFit/>
          </a:bodyPr>
          <a:lstStyle/>
          <a:p>
            <a:pPr>
              <a:spcBef>
                <a:spcPct val="50000"/>
              </a:spcBef>
            </a:pPr>
            <a:r>
              <a:rPr lang="zh-CN" altLang="en-US" sz="2400" b="1">
                <a:latin typeface="Times New Roman" panose="02020603050405020304" pitchFamily="2" charset="0"/>
              </a:rPr>
              <a:t>程序</a:t>
            </a:r>
          </a:p>
        </p:txBody>
      </p:sp>
      <p:sp>
        <p:nvSpPr>
          <p:cNvPr id="29700" name="Text Box 7"/>
          <p:cNvSpPr txBox="1"/>
          <p:nvPr/>
        </p:nvSpPr>
        <p:spPr>
          <a:xfrm>
            <a:off x="4572000" y="4906963"/>
            <a:ext cx="2879725" cy="466725"/>
          </a:xfrm>
          <a:prstGeom prst="rect">
            <a:avLst/>
          </a:prstGeom>
          <a:solidFill>
            <a:schemeClr val="hlink"/>
          </a:solidFill>
          <a:ln w="9525" cap="flat" cmpd="sng">
            <a:solidFill>
              <a:schemeClr val="tx1"/>
            </a:solidFill>
            <a:prstDash val="solid"/>
            <a:miter/>
            <a:headEnd type="none" w="med" len="med"/>
            <a:tailEnd type="none" w="med" len="med"/>
          </a:ln>
        </p:spPr>
        <p:txBody>
          <a:bodyPr anchor="t">
            <a:spAutoFit/>
          </a:bodyPr>
          <a:lstStyle/>
          <a:p>
            <a:pPr>
              <a:spcBef>
                <a:spcPct val="50000"/>
              </a:spcBef>
            </a:pPr>
            <a:r>
              <a:rPr lang="zh-CN" altLang="en-US" sz="2400" b="1" dirty="0">
                <a:latin typeface="Times New Roman" panose="02020603050405020304" pitchFamily="2" charset="0"/>
              </a:rPr>
              <a:t>标准输出</a:t>
            </a:r>
            <a:r>
              <a:rPr lang="en-US" altLang="x-none" sz="2400" b="1" dirty="0">
                <a:latin typeface="Times New Roman" panose="02020603050405020304" pitchFamily="2" charset="0"/>
              </a:rPr>
              <a:t>(</a:t>
            </a:r>
            <a:r>
              <a:rPr lang="zh-CN" altLang="en-US" sz="2400" b="1" dirty="0">
                <a:latin typeface="Times New Roman" panose="02020603050405020304" pitchFamily="2" charset="0"/>
              </a:rPr>
              <a:t>显示器）</a:t>
            </a:r>
          </a:p>
        </p:txBody>
      </p:sp>
      <p:sp>
        <p:nvSpPr>
          <p:cNvPr id="29701" name="Text Box 8"/>
          <p:cNvSpPr txBox="1"/>
          <p:nvPr/>
        </p:nvSpPr>
        <p:spPr>
          <a:xfrm>
            <a:off x="2751138" y="4321175"/>
            <a:ext cx="1828800" cy="366713"/>
          </a:xfrm>
          <a:prstGeom prst="rect">
            <a:avLst/>
          </a:prstGeom>
          <a:noFill/>
          <a:ln w="9525">
            <a:noFill/>
          </a:ln>
        </p:spPr>
        <p:txBody>
          <a:bodyPr anchor="t">
            <a:spAutoFit/>
          </a:bodyPr>
          <a:lstStyle/>
          <a:p>
            <a:pPr>
              <a:spcBef>
                <a:spcPct val="50000"/>
              </a:spcBef>
            </a:pPr>
            <a:r>
              <a:rPr lang="zh-CN" altLang="en-US" b="1">
                <a:solidFill>
                  <a:schemeClr val="accent2"/>
                </a:solidFill>
                <a:latin typeface="Times New Roman" panose="02020603050405020304" pitchFamily="2" charset="0"/>
              </a:rPr>
              <a:t>标准输入流</a:t>
            </a:r>
          </a:p>
        </p:txBody>
      </p:sp>
      <p:sp>
        <p:nvSpPr>
          <p:cNvPr id="29702" name="Text Box 9"/>
          <p:cNvSpPr txBox="1"/>
          <p:nvPr/>
        </p:nvSpPr>
        <p:spPr>
          <a:xfrm>
            <a:off x="4572000" y="4311650"/>
            <a:ext cx="2376488" cy="466725"/>
          </a:xfrm>
          <a:prstGeom prst="rect">
            <a:avLst/>
          </a:prstGeom>
          <a:solidFill>
            <a:schemeClr val="hlink"/>
          </a:solidFill>
          <a:ln w="9525" cap="flat" cmpd="sng">
            <a:solidFill>
              <a:schemeClr val="tx1"/>
            </a:solidFill>
            <a:prstDash val="solid"/>
            <a:miter/>
            <a:headEnd type="none" w="med" len="med"/>
            <a:tailEnd type="none" w="med" len="med"/>
          </a:ln>
        </p:spPr>
        <p:txBody>
          <a:bodyPr anchor="t">
            <a:spAutoFit/>
          </a:bodyPr>
          <a:lstStyle/>
          <a:p>
            <a:pPr>
              <a:spcBef>
                <a:spcPct val="50000"/>
              </a:spcBef>
            </a:pPr>
            <a:r>
              <a:rPr lang="zh-CN" altLang="en-US" sz="2400" b="1" dirty="0">
                <a:latin typeface="Times New Roman" panose="02020603050405020304" pitchFamily="2" charset="0"/>
              </a:rPr>
              <a:t>标准输入</a:t>
            </a:r>
            <a:r>
              <a:rPr lang="en-US" altLang="x-none" sz="2400" b="1" dirty="0">
                <a:latin typeface="Times New Roman" panose="02020603050405020304" pitchFamily="2" charset="0"/>
              </a:rPr>
              <a:t>(</a:t>
            </a:r>
            <a:r>
              <a:rPr lang="zh-CN" altLang="en-US" sz="2400" b="1" dirty="0">
                <a:latin typeface="Times New Roman" panose="02020603050405020304" pitchFamily="2" charset="0"/>
              </a:rPr>
              <a:t>键盘</a:t>
            </a:r>
            <a:r>
              <a:rPr lang="en-US" altLang="x-none" sz="2400" b="1" dirty="0">
                <a:latin typeface="Times New Roman" panose="02020603050405020304" pitchFamily="2" charset="0"/>
              </a:rPr>
              <a:t>)</a:t>
            </a:r>
          </a:p>
        </p:txBody>
      </p:sp>
      <p:sp>
        <p:nvSpPr>
          <p:cNvPr id="29703" name="Text Box 10"/>
          <p:cNvSpPr txBox="1"/>
          <p:nvPr/>
        </p:nvSpPr>
        <p:spPr>
          <a:xfrm>
            <a:off x="4572000" y="5554663"/>
            <a:ext cx="3313113" cy="466725"/>
          </a:xfrm>
          <a:prstGeom prst="rect">
            <a:avLst/>
          </a:prstGeom>
          <a:solidFill>
            <a:schemeClr val="hlink"/>
          </a:solidFill>
          <a:ln w="9525" cap="flat" cmpd="sng">
            <a:solidFill>
              <a:schemeClr val="tx1"/>
            </a:solidFill>
            <a:prstDash val="solid"/>
            <a:miter/>
            <a:headEnd type="none" w="med" len="med"/>
            <a:tailEnd type="none" w="med" len="med"/>
          </a:ln>
        </p:spPr>
        <p:txBody>
          <a:bodyPr anchor="t">
            <a:spAutoFit/>
          </a:bodyPr>
          <a:lstStyle/>
          <a:p>
            <a:pPr>
              <a:spcBef>
                <a:spcPct val="50000"/>
              </a:spcBef>
            </a:pPr>
            <a:r>
              <a:rPr lang="zh-CN" altLang="en-US" sz="2400" b="1" dirty="0">
                <a:latin typeface="Times New Roman" panose="02020603050405020304" pitchFamily="2" charset="0"/>
              </a:rPr>
              <a:t>标准错误输出</a:t>
            </a:r>
            <a:r>
              <a:rPr lang="en-US" altLang="x-none" sz="2400" b="1" dirty="0">
                <a:latin typeface="Times New Roman" panose="02020603050405020304" pitchFamily="2" charset="0"/>
              </a:rPr>
              <a:t>(</a:t>
            </a:r>
            <a:r>
              <a:rPr lang="zh-CN" altLang="en-US" sz="2400" b="1" dirty="0">
                <a:latin typeface="Times New Roman" panose="02020603050405020304" pitchFamily="2" charset="0"/>
              </a:rPr>
              <a:t>显示器</a:t>
            </a:r>
            <a:r>
              <a:rPr lang="en-US" altLang="x-none" sz="2400" b="1" dirty="0">
                <a:latin typeface="Times New Roman" panose="02020603050405020304" pitchFamily="2" charset="0"/>
              </a:rPr>
              <a:t>)</a:t>
            </a:r>
          </a:p>
        </p:txBody>
      </p:sp>
      <p:sp>
        <p:nvSpPr>
          <p:cNvPr id="29704" name="AutoShape 11"/>
          <p:cNvSpPr/>
          <p:nvPr/>
        </p:nvSpPr>
        <p:spPr>
          <a:xfrm rot="-354071">
            <a:off x="2630488" y="4643438"/>
            <a:ext cx="1952625" cy="117475"/>
          </a:xfrm>
          <a:prstGeom prst="leftArrow">
            <a:avLst>
              <a:gd name="adj1" fmla="val 50000"/>
              <a:gd name="adj2" fmla="val 415155"/>
            </a:avLst>
          </a:prstGeom>
          <a:solidFill>
            <a:srgbClr val="FFFF66"/>
          </a:solidFill>
          <a:ln w="9525" cap="flat" cmpd="sng">
            <a:solidFill>
              <a:schemeClr val="tx1"/>
            </a:solidFill>
            <a:prstDash val="solid"/>
            <a:miter/>
            <a:headEnd type="none" w="med" len="med"/>
            <a:tailEnd type="none" w="med" len="med"/>
          </a:ln>
        </p:spPr>
        <p:txBody>
          <a:bodyPr wrap="none" anchor="ctr"/>
          <a:lstStyle/>
          <a:p>
            <a:pPr>
              <a:spcBef>
                <a:spcPct val="20000"/>
              </a:spcBef>
            </a:pPr>
            <a:endParaRPr lang="en-US" altLang="en-US">
              <a:latin typeface="Times New Roman" panose="02020603050405020304" pitchFamily="2" charset="0"/>
            </a:endParaRPr>
          </a:p>
        </p:txBody>
      </p:sp>
      <p:sp>
        <p:nvSpPr>
          <p:cNvPr id="29705" name="AutoShape 12"/>
          <p:cNvSpPr/>
          <p:nvPr/>
        </p:nvSpPr>
        <p:spPr>
          <a:xfrm>
            <a:off x="2751138" y="5073650"/>
            <a:ext cx="1900237" cy="190500"/>
          </a:xfrm>
          <a:prstGeom prst="rightArrow">
            <a:avLst>
              <a:gd name="adj1" fmla="val 50000"/>
              <a:gd name="adj2" fmla="val 249144"/>
            </a:avLst>
          </a:prstGeom>
          <a:solidFill>
            <a:srgbClr val="FFFF66"/>
          </a:solidFill>
          <a:ln w="9525" cap="flat" cmpd="sng">
            <a:solidFill>
              <a:schemeClr val="tx1"/>
            </a:solidFill>
            <a:prstDash val="solid"/>
            <a:miter/>
            <a:headEnd type="none" w="med" len="med"/>
            <a:tailEnd type="none" w="med" len="med"/>
          </a:ln>
        </p:spPr>
        <p:txBody>
          <a:bodyPr wrap="none" anchor="ctr"/>
          <a:lstStyle/>
          <a:p>
            <a:pPr>
              <a:spcBef>
                <a:spcPct val="20000"/>
              </a:spcBef>
            </a:pPr>
            <a:endParaRPr lang="en-US" altLang="en-US">
              <a:latin typeface="Times New Roman" panose="02020603050405020304" pitchFamily="2" charset="0"/>
            </a:endParaRPr>
          </a:p>
        </p:txBody>
      </p:sp>
      <p:sp>
        <p:nvSpPr>
          <p:cNvPr id="29706" name="AutoShape 13"/>
          <p:cNvSpPr/>
          <p:nvPr/>
        </p:nvSpPr>
        <p:spPr>
          <a:xfrm rot="1134089">
            <a:off x="2759075" y="5434013"/>
            <a:ext cx="1900238" cy="109537"/>
          </a:xfrm>
          <a:prstGeom prst="rightArrow">
            <a:avLst>
              <a:gd name="adj1" fmla="val 50000"/>
              <a:gd name="adj2" fmla="val 433296"/>
            </a:avLst>
          </a:prstGeom>
          <a:solidFill>
            <a:srgbClr val="FFFF66"/>
          </a:solidFill>
          <a:ln w="9525" cap="flat" cmpd="sng">
            <a:solidFill>
              <a:schemeClr val="tx1"/>
            </a:solidFill>
            <a:prstDash val="solid"/>
            <a:miter/>
            <a:headEnd type="none" w="med" len="med"/>
            <a:tailEnd type="none" w="med" len="med"/>
          </a:ln>
        </p:spPr>
        <p:txBody>
          <a:bodyPr wrap="none" anchor="ctr"/>
          <a:lstStyle/>
          <a:p>
            <a:pPr>
              <a:spcBef>
                <a:spcPct val="20000"/>
              </a:spcBef>
            </a:pPr>
            <a:endParaRPr lang="en-US" altLang="en-US">
              <a:latin typeface="Times New Roman" panose="02020603050405020304" pitchFamily="2" charset="0"/>
            </a:endParaRPr>
          </a:p>
        </p:txBody>
      </p:sp>
      <p:sp>
        <p:nvSpPr>
          <p:cNvPr id="29707" name="Text Box 16"/>
          <p:cNvSpPr txBox="1"/>
          <p:nvPr/>
        </p:nvSpPr>
        <p:spPr>
          <a:xfrm>
            <a:off x="2903538" y="4813300"/>
            <a:ext cx="1828800" cy="366713"/>
          </a:xfrm>
          <a:prstGeom prst="rect">
            <a:avLst/>
          </a:prstGeom>
          <a:noFill/>
          <a:ln w="9525">
            <a:noFill/>
          </a:ln>
        </p:spPr>
        <p:txBody>
          <a:bodyPr anchor="t">
            <a:spAutoFit/>
          </a:bodyPr>
          <a:lstStyle/>
          <a:p>
            <a:pPr>
              <a:spcBef>
                <a:spcPct val="50000"/>
              </a:spcBef>
            </a:pPr>
            <a:r>
              <a:rPr lang="zh-CN" altLang="en-US" b="1">
                <a:solidFill>
                  <a:schemeClr val="accent2"/>
                </a:solidFill>
                <a:latin typeface="Times New Roman" panose="02020603050405020304" pitchFamily="2" charset="0"/>
              </a:rPr>
              <a:t>标准输出流</a:t>
            </a:r>
          </a:p>
        </p:txBody>
      </p:sp>
      <p:sp>
        <p:nvSpPr>
          <p:cNvPr id="29708" name="Text Box 17"/>
          <p:cNvSpPr txBox="1"/>
          <p:nvPr/>
        </p:nvSpPr>
        <p:spPr>
          <a:xfrm>
            <a:off x="2751138" y="5480050"/>
            <a:ext cx="1828800" cy="366713"/>
          </a:xfrm>
          <a:prstGeom prst="rect">
            <a:avLst/>
          </a:prstGeom>
          <a:noFill/>
          <a:ln w="9525">
            <a:noFill/>
          </a:ln>
        </p:spPr>
        <p:txBody>
          <a:bodyPr anchor="t">
            <a:spAutoFit/>
          </a:bodyPr>
          <a:lstStyle/>
          <a:p>
            <a:pPr>
              <a:spcBef>
                <a:spcPct val="50000"/>
              </a:spcBef>
            </a:pPr>
            <a:r>
              <a:rPr lang="zh-CN" altLang="en-US" b="1">
                <a:solidFill>
                  <a:schemeClr val="accent2"/>
                </a:solidFill>
                <a:latin typeface="Times New Roman" panose="02020603050405020304" pitchFamily="2" charset="0"/>
              </a:rPr>
              <a:t>标准错误流</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灯片编号占位符 4"/>
          <p:cNvSpPr txBox="1">
            <a:spLocks noGrp="1"/>
          </p:cNvSpPr>
          <p:nvPr/>
        </p:nvSpPr>
        <p:spPr>
          <a:xfrm>
            <a:off x="6934200" y="6324600"/>
            <a:ext cx="1905000" cy="457200"/>
          </a:xfrm>
          <a:prstGeom prst="rect">
            <a:avLst/>
          </a:prstGeom>
          <a:noFill/>
          <a:ln w="9525">
            <a:noFill/>
          </a:ln>
        </p:spPr>
        <p:txBody>
          <a:bodyPr anchor="t"/>
          <a:lstStyle/>
          <a:p>
            <a:pPr algn="r">
              <a:spcBef>
                <a:spcPct val="50000"/>
              </a:spcBef>
            </a:pPr>
            <a:fld id="{9A0DB2DC-4C9A-4742-B13C-FB6460FD3503}" type="slidenum">
              <a:rPr lang="zh-CN" altLang="en-US" sz="1400" b="1" dirty="0">
                <a:latin typeface="Times New Roman" panose="02020603050405020304" pitchFamily="2" charset="0"/>
              </a:rPr>
              <a:t>5</a:t>
            </a:fld>
            <a:endParaRPr lang="zh-CN" altLang="en-US" sz="1400" b="1" dirty="0">
              <a:latin typeface="Times New Roman" panose="02020603050405020304" pitchFamily="2" charset="0"/>
            </a:endParaRPr>
          </a:p>
        </p:txBody>
      </p:sp>
      <p:sp>
        <p:nvSpPr>
          <p:cNvPr id="30722" name="Rectangle 2"/>
          <p:cNvSpPr>
            <a:spLocks noGrp="1"/>
          </p:cNvSpPr>
          <p:nvPr>
            <p:ph type="title"/>
          </p:nvPr>
        </p:nvSpPr>
        <p:spPr>
          <a:xfrm>
            <a:off x="5004048" y="404813"/>
            <a:ext cx="4032002" cy="720725"/>
          </a:xfrm>
          <a:solidFill>
            <a:schemeClr val="bg1"/>
          </a:solidFill>
        </p:spPr>
        <p:txBody>
          <a:bodyPr wrap="square" anchor="ctr"/>
          <a:lstStyle/>
          <a:p>
            <a:pPr algn="l" eaLnBrk="1" hangingPunct="1"/>
            <a:r>
              <a:rPr lang="zh-CN" altLang="en-US" b="1" dirty="0"/>
              <a:t>输入输出重定向示例</a:t>
            </a:r>
          </a:p>
        </p:txBody>
      </p:sp>
      <p:sp>
        <p:nvSpPr>
          <p:cNvPr id="3" name="内容占位符 2">
            <a:extLst>
              <a:ext uri="{FF2B5EF4-FFF2-40B4-BE49-F238E27FC236}">
                <a16:creationId xmlns:a16="http://schemas.microsoft.com/office/drawing/2014/main" id="{0B6C5502-1724-4EE4-849B-2803C30675EA}"/>
              </a:ext>
            </a:extLst>
          </p:cNvPr>
          <p:cNvSpPr>
            <a:spLocks noGrp="1"/>
          </p:cNvSpPr>
          <p:nvPr>
            <p:ph idx="1"/>
          </p:nvPr>
        </p:nvSpPr>
        <p:spPr/>
        <p:txBody>
          <a:bodyPr/>
          <a:lstStyle/>
          <a:p>
            <a:pPr marL="0" indent="0">
              <a:lnSpc>
                <a:spcPct val="80000"/>
              </a:lnSpc>
              <a:spcBef>
                <a:spcPct val="20000"/>
              </a:spcBef>
              <a:buNone/>
            </a:pPr>
            <a:r>
              <a:rPr lang="en-US" altLang="x-none" sz="2000" dirty="0">
                <a:latin typeface="Consolas" panose="020B0609020204030204" pitchFamily="49" charset="0"/>
              </a:rPr>
              <a:t>#include&lt;</a:t>
            </a:r>
            <a:r>
              <a:rPr lang="en-US" altLang="x-none" sz="2000" dirty="0" err="1">
                <a:latin typeface="Consolas" panose="020B0609020204030204" pitchFamily="49" charset="0"/>
              </a:rPr>
              <a:t>stdio.h</a:t>
            </a:r>
            <a:r>
              <a:rPr lang="en-US" altLang="x-none" sz="2000" dirty="0">
                <a:latin typeface="Consolas" panose="020B0609020204030204" pitchFamily="49" charset="0"/>
              </a:rPr>
              <a:t>&gt;</a:t>
            </a:r>
          </a:p>
          <a:p>
            <a:pPr marL="0" indent="0">
              <a:lnSpc>
                <a:spcPct val="80000"/>
              </a:lnSpc>
              <a:spcBef>
                <a:spcPct val="20000"/>
              </a:spcBef>
              <a:buNone/>
            </a:pPr>
            <a:r>
              <a:rPr lang="en-US" altLang="zh-CN" sz="2000" dirty="0">
                <a:latin typeface="Consolas" panose="020B0609020204030204" pitchFamily="49" charset="0"/>
              </a:rPr>
              <a:t>int </a:t>
            </a:r>
            <a:r>
              <a:rPr lang="en-US" altLang="x-none" sz="2000" dirty="0">
                <a:latin typeface="Consolas" panose="020B0609020204030204" pitchFamily="49" charset="0"/>
              </a:rPr>
              <a:t>main()</a:t>
            </a:r>
          </a:p>
          <a:p>
            <a:pPr marL="0" indent="0">
              <a:lnSpc>
                <a:spcPct val="80000"/>
              </a:lnSpc>
              <a:spcBef>
                <a:spcPct val="20000"/>
              </a:spcBef>
              <a:buNone/>
            </a:pPr>
            <a:r>
              <a:rPr lang="en-US" altLang="x-none" sz="2000" dirty="0">
                <a:latin typeface="Consolas" panose="020B0609020204030204" pitchFamily="49" charset="0"/>
              </a:rPr>
              <a:t>{</a:t>
            </a:r>
          </a:p>
          <a:p>
            <a:pPr marL="0" indent="0">
              <a:lnSpc>
                <a:spcPct val="80000"/>
              </a:lnSpc>
              <a:spcBef>
                <a:spcPct val="20000"/>
              </a:spcBef>
              <a:buNone/>
            </a:pPr>
            <a:r>
              <a:rPr lang="en-US" altLang="x-none" sz="2000" dirty="0">
                <a:latin typeface="Consolas" panose="020B0609020204030204" pitchFamily="49" charset="0"/>
              </a:rPr>
              <a:t>   int </a:t>
            </a:r>
            <a:r>
              <a:rPr lang="en-US" altLang="x-none" sz="2000" dirty="0" err="1">
                <a:latin typeface="Consolas" panose="020B0609020204030204" pitchFamily="49" charset="0"/>
              </a:rPr>
              <a:t>i</a:t>
            </a:r>
            <a:r>
              <a:rPr lang="en-US" altLang="x-none" sz="2000" dirty="0">
                <a:latin typeface="Consolas" panose="020B0609020204030204" pitchFamily="49" charset="0"/>
              </a:rPr>
              <a:t>;</a:t>
            </a:r>
          </a:p>
          <a:p>
            <a:pPr marL="0" indent="0">
              <a:lnSpc>
                <a:spcPct val="80000"/>
              </a:lnSpc>
              <a:spcBef>
                <a:spcPct val="20000"/>
              </a:spcBef>
              <a:buNone/>
            </a:pPr>
            <a:r>
              <a:rPr lang="en-US" altLang="x-none" sz="2000" dirty="0">
                <a:latin typeface="Consolas" panose="020B0609020204030204" pitchFamily="49" charset="0"/>
              </a:rPr>
              <a:t>   int a[5];  </a:t>
            </a:r>
          </a:p>
          <a:p>
            <a:pPr marL="0" indent="0">
              <a:lnSpc>
                <a:spcPct val="80000"/>
              </a:lnSpc>
              <a:spcBef>
                <a:spcPct val="20000"/>
              </a:spcBef>
              <a:buNone/>
            </a:pPr>
            <a:r>
              <a:rPr lang="en-US" altLang="x-none" sz="2000" dirty="0">
                <a:latin typeface="Consolas" panose="020B0609020204030204" pitchFamily="49" charset="0"/>
              </a:rPr>
              <a:t>   </a:t>
            </a:r>
            <a:r>
              <a:rPr lang="en-US" altLang="x-none" sz="2000" dirty="0" err="1">
                <a:latin typeface="Consolas" panose="020B0609020204030204" pitchFamily="49" charset="0"/>
              </a:rPr>
              <a:t>printf</a:t>
            </a:r>
            <a:r>
              <a:rPr lang="en-US" altLang="x-none" sz="2000" dirty="0">
                <a:latin typeface="Consolas" panose="020B0609020204030204" pitchFamily="49" charset="0"/>
              </a:rPr>
              <a:t>("input 5 numbers:\n");   </a:t>
            </a:r>
          </a:p>
          <a:p>
            <a:pPr marL="0" indent="0">
              <a:lnSpc>
                <a:spcPct val="80000"/>
              </a:lnSpc>
              <a:spcBef>
                <a:spcPct val="20000"/>
              </a:spcBef>
              <a:buNone/>
            </a:pPr>
            <a:r>
              <a:rPr lang="en-US" altLang="x-none" sz="2000" dirty="0">
                <a:latin typeface="Consolas" panose="020B0609020204030204" pitchFamily="49" charset="0"/>
              </a:rPr>
              <a:t>   for(</a:t>
            </a:r>
            <a:r>
              <a:rPr lang="en-US" altLang="x-none" sz="2000" dirty="0" err="1">
                <a:latin typeface="Consolas" panose="020B0609020204030204" pitchFamily="49" charset="0"/>
              </a:rPr>
              <a:t>i</a:t>
            </a:r>
            <a:r>
              <a:rPr lang="en-US" altLang="x-none" sz="2000" dirty="0">
                <a:latin typeface="Consolas" panose="020B0609020204030204" pitchFamily="49" charset="0"/>
              </a:rPr>
              <a:t>=</a:t>
            </a:r>
            <a:r>
              <a:rPr lang="en-US" altLang="x-none" sz="2000" dirty="0" err="1">
                <a:latin typeface="Consolas" panose="020B0609020204030204" pitchFamily="49" charset="0"/>
              </a:rPr>
              <a:t>0;i</a:t>
            </a:r>
            <a:r>
              <a:rPr lang="en-US" altLang="x-none" sz="2000" dirty="0">
                <a:latin typeface="Consolas" panose="020B0609020204030204" pitchFamily="49" charset="0"/>
              </a:rPr>
              <a:t>&lt;=</a:t>
            </a:r>
            <a:r>
              <a:rPr lang="en-US" altLang="x-none" sz="2000" dirty="0" err="1">
                <a:latin typeface="Consolas" panose="020B0609020204030204" pitchFamily="49" charset="0"/>
              </a:rPr>
              <a:t>4;i</a:t>
            </a:r>
            <a:r>
              <a:rPr lang="en-US" altLang="x-none" sz="2000" dirty="0">
                <a:latin typeface="Consolas" panose="020B0609020204030204" pitchFamily="49" charset="0"/>
              </a:rPr>
              <a:t>++)</a:t>
            </a:r>
          </a:p>
          <a:p>
            <a:pPr marL="0" indent="0">
              <a:lnSpc>
                <a:spcPct val="80000"/>
              </a:lnSpc>
              <a:spcBef>
                <a:spcPct val="20000"/>
              </a:spcBef>
              <a:buNone/>
            </a:pPr>
            <a:r>
              <a:rPr lang="en-US" altLang="x-none" sz="2000" dirty="0">
                <a:latin typeface="Consolas" panose="020B0609020204030204" pitchFamily="49" charset="0"/>
              </a:rPr>
              <a:t>      </a:t>
            </a:r>
            <a:r>
              <a:rPr lang="en-US" altLang="x-none" sz="2000" dirty="0" err="1">
                <a:latin typeface="Consolas" panose="020B0609020204030204" pitchFamily="49" charset="0"/>
              </a:rPr>
              <a:t>scanf</a:t>
            </a:r>
            <a:r>
              <a:rPr lang="en-US" altLang="x-none" sz="2000" dirty="0">
                <a:latin typeface="Consolas" panose="020B0609020204030204" pitchFamily="49" charset="0"/>
              </a:rPr>
              <a:t>("%</a:t>
            </a:r>
            <a:r>
              <a:rPr lang="en-US" altLang="x-none" sz="2000" dirty="0" err="1">
                <a:latin typeface="Consolas" panose="020B0609020204030204" pitchFamily="49" charset="0"/>
              </a:rPr>
              <a:t>d",&amp;a</a:t>
            </a:r>
            <a:r>
              <a:rPr lang="en-US" altLang="x-none" sz="2000" dirty="0">
                <a:latin typeface="Consolas" panose="020B0609020204030204" pitchFamily="49" charset="0"/>
              </a:rPr>
              <a:t>[</a:t>
            </a:r>
            <a:r>
              <a:rPr lang="en-US" altLang="x-none" sz="2000" dirty="0" err="1">
                <a:latin typeface="Consolas" panose="020B0609020204030204" pitchFamily="49" charset="0"/>
              </a:rPr>
              <a:t>i</a:t>
            </a:r>
            <a:r>
              <a:rPr lang="en-US" altLang="x-none" sz="2000" dirty="0">
                <a:latin typeface="Consolas" panose="020B0609020204030204" pitchFamily="49" charset="0"/>
              </a:rPr>
              <a:t>]);</a:t>
            </a:r>
          </a:p>
          <a:p>
            <a:pPr marL="0" indent="0">
              <a:lnSpc>
                <a:spcPct val="80000"/>
              </a:lnSpc>
              <a:spcBef>
                <a:spcPct val="20000"/>
              </a:spcBef>
              <a:buNone/>
            </a:pPr>
            <a:endParaRPr lang="en-US" altLang="x-none" sz="2000" dirty="0">
              <a:latin typeface="Consolas" panose="020B0609020204030204" pitchFamily="49" charset="0"/>
            </a:endParaRPr>
          </a:p>
          <a:p>
            <a:pPr marL="0" indent="0">
              <a:lnSpc>
                <a:spcPct val="80000"/>
              </a:lnSpc>
              <a:spcBef>
                <a:spcPct val="20000"/>
              </a:spcBef>
              <a:buNone/>
            </a:pPr>
            <a:r>
              <a:rPr lang="en-US" altLang="x-none" sz="2000" dirty="0">
                <a:latin typeface="Consolas" panose="020B0609020204030204" pitchFamily="49" charset="0"/>
              </a:rPr>
              <a:t>   </a:t>
            </a:r>
            <a:r>
              <a:rPr lang="en-US" altLang="x-none" sz="2000" dirty="0" err="1">
                <a:latin typeface="Consolas" panose="020B0609020204030204" pitchFamily="49" charset="0"/>
              </a:rPr>
              <a:t>printf</a:t>
            </a:r>
            <a:r>
              <a:rPr lang="en-US" altLang="x-none" sz="2000" dirty="0">
                <a:latin typeface="Consolas" panose="020B0609020204030204" pitchFamily="49" charset="0"/>
              </a:rPr>
              <a:t>("the 5 numbers are:\n");     </a:t>
            </a:r>
          </a:p>
          <a:p>
            <a:pPr marL="0" indent="0">
              <a:lnSpc>
                <a:spcPct val="80000"/>
              </a:lnSpc>
              <a:spcBef>
                <a:spcPct val="20000"/>
              </a:spcBef>
              <a:buNone/>
            </a:pPr>
            <a:r>
              <a:rPr lang="en-US" altLang="x-none" sz="2000" dirty="0">
                <a:latin typeface="Consolas" panose="020B0609020204030204" pitchFamily="49" charset="0"/>
              </a:rPr>
              <a:t>   for(</a:t>
            </a:r>
            <a:r>
              <a:rPr lang="en-US" altLang="x-none" sz="2000" dirty="0" err="1">
                <a:latin typeface="Consolas" panose="020B0609020204030204" pitchFamily="49" charset="0"/>
              </a:rPr>
              <a:t>i</a:t>
            </a:r>
            <a:r>
              <a:rPr lang="en-US" altLang="x-none" sz="2000" dirty="0">
                <a:latin typeface="Consolas" panose="020B0609020204030204" pitchFamily="49" charset="0"/>
              </a:rPr>
              <a:t>=</a:t>
            </a:r>
            <a:r>
              <a:rPr lang="en-US" altLang="x-none" sz="2000" dirty="0" err="1">
                <a:latin typeface="Consolas" panose="020B0609020204030204" pitchFamily="49" charset="0"/>
              </a:rPr>
              <a:t>0;i</a:t>
            </a:r>
            <a:r>
              <a:rPr lang="en-US" altLang="x-none" sz="2000" dirty="0">
                <a:latin typeface="Consolas" panose="020B0609020204030204" pitchFamily="49" charset="0"/>
              </a:rPr>
              <a:t>&lt;=</a:t>
            </a:r>
            <a:r>
              <a:rPr lang="en-US" altLang="x-none" sz="2000" dirty="0" err="1">
                <a:latin typeface="Consolas" panose="020B0609020204030204" pitchFamily="49" charset="0"/>
              </a:rPr>
              <a:t>4;i</a:t>
            </a:r>
            <a:r>
              <a:rPr lang="en-US" altLang="x-none" sz="2000" dirty="0">
                <a:latin typeface="Consolas" panose="020B0609020204030204" pitchFamily="49" charset="0"/>
              </a:rPr>
              <a:t>++)</a:t>
            </a:r>
          </a:p>
          <a:p>
            <a:pPr marL="0" indent="0">
              <a:lnSpc>
                <a:spcPct val="80000"/>
              </a:lnSpc>
              <a:spcBef>
                <a:spcPct val="20000"/>
              </a:spcBef>
              <a:buNone/>
            </a:pPr>
            <a:r>
              <a:rPr lang="en-US" altLang="x-none" sz="2000" dirty="0">
                <a:latin typeface="Consolas" panose="020B0609020204030204" pitchFamily="49" charset="0"/>
              </a:rPr>
              <a:t>      </a:t>
            </a:r>
            <a:r>
              <a:rPr lang="en-US" altLang="x-none" sz="2000" dirty="0" err="1">
                <a:latin typeface="Consolas" panose="020B0609020204030204" pitchFamily="49" charset="0"/>
              </a:rPr>
              <a:t>printf</a:t>
            </a:r>
            <a:r>
              <a:rPr lang="en-US" altLang="x-none" sz="2000" dirty="0">
                <a:latin typeface="Consolas" panose="020B0609020204030204" pitchFamily="49" charset="0"/>
              </a:rPr>
              <a:t>("%</a:t>
            </a:r>
            <a:r>
              <a:rPr lang="en-US" altLang="x-none" sz="2000" dirty="0" err="1">
                <a:latin typeface="Consolas" panose="020B0609020204030204" pitchFamily="49" charset="0"/>
              </a:rPr>
              <a:t>d,",a</a:t>
            </a:r>
            <a:r>
              <a:rPr lang="en-US" altLang="x-none" sz="2000" dirty="0">
                <a:latin typeface="Consolas" panose="020B0609020204030204" pitchFamily="49" charset="0"/>
              </a:rPr>
              <a:t>[</a:t>
            </a:r>
            <a:r>
              <a:rPr lang="en-US" altLang="x-none" sz="2000" dirty="0" err="1">
                <a:latin typeface="Consolas" panose="020B0609020204030204" pitchFamily="49" charset="0"/>
              </a:rPr>
              <a:t>i</a:t>
            </a:r>
            <a:r>
              <a:rPr lang="en-US" altLang="x-none" sz="2000" dirty="0">
                <a:latin typeface="Consolas" panose="020B0609020204030204" pitchFamily="49" charset="0"/>
              </a:rPr>
              <a:t>]);    </a:t>
            </a:r>
          </a:p>
          <a:p>
            <a:pPr marL="0" indent="0">
              <a:lnSpc>
                <a:spcPct val="80000"/>
              </a:lnSpc>
              <a:spcBef>
                <a:spcPct val="20000"/>
              </a:spcBef>
              <a:buNone/>
            </a:pPr>
            <a:r>
              <a:rPr lang="en-US" altLang="x-none" sz="2000" dirty="0">
                <a:latin typeface="Consolas" panose="020B0609020204030204" pitchFamily="49" charset="0"/>
              </a:rPr>
              <a:t>        </a:t>
            </a:r>
          </a:p>
          <a:p>
            <a:pPr marL="0" indent="0">
              <a:lnSpc>
                <a:spcPct val="80000"/>
              </a:lnSpc>
              <a:spcBef>
                <a:spcPct val="20000"/>
              </a:spcBef>
              <a:buNone/>
            </a:pPr>
            <a:r>
              <a:rPr lang="en-US" altLang="x-none" sz="2000" dirty="0">
                <a:latin typeface="Consolas" panose="020B0609020204030204" pitchFamily="49" charset="0"/>
              </a:rPr>
              <a:t>   return 0;</a:t>
            </a:r>
          </a:p>
          <a:p>
            <a:pPr marL="0" indent="0">
              <a:lnSpc>
                <a:spcPct val="80000"/>
              </a:lnSpc>
              <a:spcBef>
                <a:spcPct val="20000"/>
              </a:spcBef>
              <a:buNone/>
            </a:pPr>
            <a:r>
              <a:rPr lang="en-US" altLang="x-none" sz="2000" dirty="0">
                <a:latin typeface="Consolas" panose="020B0609020204030204" pitchFamily="49" charset="0"/>
              </a:rPr>
              <a: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855CFA9-BD84-4DB1-A365-5EB6A54571F5}"/>
              </a:ext>
            </a:extLst>
          </p:cNvPr>
          <p:cNvPicPr>
            <a:picLocks noChangeAspect="1"/>
          </p:cNvPicPr>
          <p:nvPr/>
        </p:nvPicPr>
        <p:blipFill>
          <a:blip r:embed="rId2"/>
          <a:stretch>
            <a:fillRect/>
          </a:stretch>
        </p:blipFill>
        <p:spPr>
          <a:xfrm>
            <a:off x="971600" y="4664075"/>
            <a:ext cx="6076950" cy="1057275"/>
          </a:xfrm>
          <a:prstGeom prst="rect">
            <a:avLst/>
          </a:prstGeom>
        </p:spPr>
      </p:pic>
      <p:sp>
        <p:nvSpPr>
          <p:cNvPr id="31745" name="灯片编号占位符 4"/>
          <p:cNvSpPr txBox="1">
            <a:spLocks noGrp="1"/>
          </p:cNvSpPr>
          <p:nvPr/>
        </p:nvSpPr>
        <p:spPr>
          <a:xfrm>
            <a:off x="6934200" y="6324600"/>
            <a:ext cx="1905000" cy="457200"/>
          </a:xfrm>
          <a:prstGeom prst="rect">
            <a:avLst/>
          </a:prstGeom>
          <a:noFill/>
          <a:ln w="9525">
            <a:noFill/>
          </a:ln>
        </p:spPr>
        <p:txBody>
          <a:bodyPr anchor="t"/>
          <a:lstStyle/>
          <a:p>
            <a:pPr algn="r">
              <a:spcBef>
                <a:spcPct val="50000"/>
              </a:spcBef>
            </a:pPr>
            <a:fld id="{9A0DB2DC-4C9A-4742-B13C-FB6460FD3503}" type="slidenum">
              <a:rPr lang="zh-CN" altLang="en-US" sz="1400" b="1" dirty="0">
                <a:latin typeface="Times New Roman" panose="02020603050405020304" pitchFamily="2" charset="0"/>
              </a:rPr>
              <a:t>6</a:t>
            </a:fld>
            <a:endParaRPr lang="zh-CN" altLang="en-US" sz="1400" b="1" dirty="0">
              <a:latin typeface="Times New Roman" panose="02020603050405020304" pitchFamily="2" charset="0"/>
            </a:endParaRPr>
          </a:p>
        </p:txBody>
      </p:sp>
      <p:sp>
        <p:nvSpPr>
          <p:cNvPr id="2" name="标题 1">
            <a:extLst>
              <a:ext uri="{FF2B5EF4-FFF2-40B4-BE49-F238E27FC236}">
                <a16:creationId xmlns:a16="http://schemas.microsoft.com/office/drawing/2014/main" id="{1A6E23DD-67CC-4EA8-9672-70D2B18503E4}"/>
              </a:ext>
            </a:extLst>
          </p:cNvPr>
          <p:cNvSpPr>
            <a:spLocks noGrp="1"/>
          </p:cNvSpPr>
          <p:nvPr>
            <p:ph type="title"/>
          </p:nvPr>
        </p:nvSpPr>
        <p:spPr/>
        <p:txBody>
          <a:bodyPr/>
          <a:lstStyle/>
          <a:p>
            <a:endParaRPr lang="zh-CN" altLang="en-US"/>
          </a:p>
        </p:txBody>
      </p:sp>
      <p:sp>
        <p:nvSpPr>
          <p:cNvPr id="31746" name="Rectangle 3"/>
          <p:cNvSpPr>
            <a:spLocks noGrp="1"/>
          </p:cNvSpPr>
          <p:nvPr>
            <p:ph idx="1"/>
          </p:nvPr>
        </p:nvSpPr>
        <p:spPr/>
        <p:txBody>
          <a:bodyPr wrap="square" anchor="t"/>
          <a:lstStyle/>
          <a:p>
            <a:pPr eaLnBrk="1" hangingPunct="1">
              <a:spcBef>
                <a:spcPct val="50000"/>
              </a:spcBef>
              <a:buNone/>
            </a:pPr>
            <a:r>
              <a:rPr lang="zh-CN" altLang="en-US" dirty="0"/>
              <a:t> 练习：</a:t>
            </a:r>
            <a:r>
              <a:rPr lang="zh-CN" altLang="en-US" b="1" dirty="0"/>
              <a:t>将标准输入流重定向到</a:t>
            </a:r>
            <a:r>
              <a:rPr lang="en-US" altLang="x-none" b="1" dirty="0"/>
              <a:t>data1.txt</a:t>
            </a:r>
            <a:r>
              <a:rPr lang="zh-CN" altLang="en-US" b="1" dirty="0"/>
              <a:t>文件，标准输出流重定向到</a:t>
            </a:r>
            <a:r>
              <a:rPr lang="en-US" altLang="x-none" b="1" dirty="0"/>
              <a:t>data2.txt</a:t>
            </a:r>
            <a:r>
              <a:rPr lang="zh-CN" altLang="en-US" b="1" dirty="0"/>
              <a:t>文件。</a:t>
            </a:r>
            <a:endParaRPr lang="en-US" altLang="zh-CN" b="1" dirty="0"/>
          </a:p>
          <a:p>
            <a:pPr eaLnBrk="1" hangingPunct="1">
              <a:spcBef>
                <a:spcPct val="50000"/>
              </a:spcBef>
              <a:buNone/>
            </a:pPr>
            <a:r>
              <a:rPr lang="zh-CN" altLang="en-US" b="1" dirty="0"/>
              <a:t>操作：</a:t>
            </a:r>
            <a:r>
              <a:rPr lang="en-US" altLang="zh-CN" b="1" dirty="0"/>
              <a:t>1</a:t>
            </a:r>
            <a:r>
              <a:rPr lang="zh-CN" altLang="en-US" b="1" dirty="0"/>
              <a:t>、资源管理器中找到</a:t>
            </a:r>
            <a:r>
              <a:rPr lang="en-US" altLang="zh-CN" b="1" dirty="0"/>
              <a:t>c</a:t>
            </a:r>
            <a:r>
              <a:rPr lang="zh-CN" altLang="en-US" b="1" dirty="0"/>
              <a:t>程序所在目录；</a:t>
            </a:r>
            <a:endParaRPr lang="en-US" altLang="zh-CN" b="1" dirty="0"/>
          </a:p>
          <a:p>
            <a:pPr eaLnBrk="1" hangingPunct="1">
              <a:spcBef>
                <a:spcPct val="50000"/>
              </a:spcBef>
              <a:buNone/>
            </a:pPr>
            <a:r>
              <a:rPr lang="en-US" altLang="zh-CN" b="1" dirty="0"/>
              <a:t>	2</a:t>
            </a:r>
            <a:r>
              <a:rPr lang="zh-CN" altLang="en-US" b="1" dirty="0"/>
              <a:t>、在地址栏输入</a:t>
            </a:r>
            <a:r>
              <a:rPr lang="en-US" altLang="zh-CN" b="1" dirty="0"/>
              <a:t>”</a:t>
            </a:r>
            <a:r>
              <a:rPr lang="en-US" altLang="zh-CN" b="1" dirty="0" err="1"/>
              <a:t>cmd</a:t>
            </a:r>
            <a:r>
              <a:rPr lang="en-US" altLang="zh-CN" b="1" dirty="0"/>
              <a:t>”</a:t>
            </a:r>
            <a:r>
              <a:rPr lang="zh-CN" altLang="en-US" b="1" dirty="0"/>
              <a:t>回车，会打开命令行窗口。</a:t>
            </a:r>
            <a:endParaRPr lang="en-US" altLang="zh-CN" b="1" dirty="0"/>
          </a:p>
          <a:p>
            <a:pPr eaLnBrk="1" hangingPunct="1">
              <a:spcBef>
                <a:spcPct val="50000"/>
              </a:spcBef>
              <a:buNone/>
            </a:pPr>
            <a:r>
              <a:rPr lang="en-US" altLang="zh-CN" b="1" dirty="0"/>
              <a:t>	3</a:t>
            </a:r>
            <a:r>
              <a:rPr lang="zh-CN" altLang="en-US" b="1" dirty="0"/>
              <a:t>、输入可执行程序名，加重定向参数。</a:t>
            </a:r>
          </a:p>
          <a:p>
            <a:pPr eaLnBrk="1" hangingPunct="1">
              <a:buNone/>
            </a:pPr>
            <a:endParaRPr lang="zh-CN" altLang="en-US" dirty="0"/>
          </a:p>
        </p:txBody>
      </p:sp>
      <p:grpSp>
        <p:nvGrpSpPr>
          <p:cNvPr id="31747" name="Group 4"/>
          <p:cNvGrpSpPr/>
          <p:nvPr/>
        </p:nvGrpSpPr>
        <p:grpSpPr>
          <a:xfrm>
            <a:off x="250825" y="260350"/>
            <a:ext cx="3671888" cy="960438"/>
            <a:chOff x="0" y="0"/>
            <a:chExt cx="2313" cy="605"/>
          </a:xfrm>
        </p:grpSpPr>
        <p:sp>
          <p:nvSpPr>
            <p:cNvPr id="31748" name="Text Box 5"/>
            <p:cNvSpPr txBox="1"/>
            <p:nvPr/>
          </p:nvSpPr>
          <p:spPr>
            <a:xfrm>
              <a:off x="0" y="0"/>
              <a:ext cx="2313" cy="317"/>
            </a:xfrm>
            <a:prstGeom prst="rect">
              <a:avLst/>
            </a:prstGeom>
            <a:solidFill>
              <a:schemeClr val="folHlink"/>
            </a:solidFill>
            <a:ln w="9525" cap="flat" cmpd="sng">
              <a:solidFill>
                <a:schemeClr val="folHlink"/>
              </a:solidFill>
              <a:prstDash val="solid"/>
              <a:miter/>
              <a:headEnd type="none" w="med" len="med"/>
              <a:tailEnd type="none" w="med" len="med"/>
            </a:ln>
          </p:spPr>
          <p:txBody>
            <a:bodyPr anchor="t"/>
            <a:lstStyle/>
            <a:p>
              <a:pPr marL="342900" indent="-342900">
                <a:spcBef>
                  <a:spcPct val="20000"/>
                </a:spcBef>
              </a:pPr>
              <a:r>
                <a:rPr lang="en-US" altLang="x-none" sz="2800" b="1" dirty="0">
                  <a:latin typeface="Times New Roman" panose="02020603050405020304" pitchFamily="2" charset="0"/>
                </a:rPr>
                <a:t>10  20  30  40  50</a:t>
              </a:r>
              <a:endParaRPr lang="zh-CN" altLang="en-US" sz="2800" b="1" dirty="0">
                <a:latin typeface="Times New Roman" panose="02020603050405020304" pitchFamily="2" charset="0"/>
              </a:endParaRPr>
            </a:p>
          </p:txBody>
        </p:sp>
        <p:sp>
          <p:nvSpPr>
            <p:cNvPr id="31749" name="Text Box 6"/>
            <p:cNvSpPr txBox="1"/>
            <p:nvPr/>
          </p:nvSpPr>
          <p:spPr>
            <a:xfrm>
              <a:off x="589" y="317"/>
              <a:ext cx="1180" cy="288"/>
            </a:xfrm>
            <a:prstGeom prst="rect">
              <a:avLst/>
            </a:prstGeom>
            <a:noFill/>
            <a:ln w="9525">
              <a:noFill/>
            </a:ln>
          </p:spPr>
          <p:txBody>
            <a:bodyPr anchor="t">
              <a:spAutoFit/>
            </a:bodyPr>
            <a:lstStyle/>
            <a:p>
              <a:pPr marL="342900" indent="-342900">
                <a:spcBef>
                  <a:spcPct val="50000"/>
                </a:spcBef>
              </a:pPr>
              <a:r>
                <a:rPr lang="en-US" altLang="x-none" sz="2400" b="1" dirty="0">
                  <a:latin typeface="Times New Roman" panose="02020603050405020304" pitchFamily="2" charset="0"/>
                </a:rPr>
                <a:t>data1.txt</a:t>
              </a:r>
            </a:p>
          </p:txBody>
        </p:sp>
      </p:grpSp>
      <p:sp>
        <p:nvSpPr>
          <p:cNvPr id="31751" name="Line 9"/>
          <p:cNvSpPr/>
          <p:nvPr/>
        </p:nvSpPr>
        <p:spPr>
          <a:xfrm>
            <a:off x="2770188" y="5084763"/>
            <a:ext cx="1370012" cy="0"/>
          </a:xfrm>
          <a:prstGeom prst="line">
            <a:avLst/>
          </a:prstGeom>
          <a:ln w="28575" cap="flat" cmpd="sng">
            <a:solidFill>
              <a:srgbClr val="FF3300"/>
            </a:solidFill>
            <a:prstDash val="solid"/>
            <a:round/>
            <a:headEnd type="none" w="med" len="med"/>
            <a:tailEnd type="none" w="med" len="med"/>
          </a:ln>
        </p:spPr>
        <p:txBody>
          <a:bodyPr anchor="t"/>
          <a:lstStyle/>
          <a:p>
            <a:pPr eaLnBrk="0" hangingPunct="0"/>
            <a:endParaRPr lang="zh-CN" altLang="en-US">
              <a:latin typeface="Times New Roman" panose="02020603050405020304" pitchFamily="2" charset="0"/>
            </a:endParaRPr>
          </a:p>
        </p:txBody>
      </p:sp>
      <p:sp>
        <p:nvSpPr>
          <p:cNvPr id="31752" name="Text Box 11"/>
          <p:cNvSpPr txBox="1"/>
          <p:nvPr/>
        </p:nvSpPr>
        <p:spPr>
          <a:xfrm>
            <a:off x="5076825" y="0"/>
            <a:ext cx="3671888" cy="1412875"/>
          </a:xfrm>
          <a:prstGeom prst="rect">
            <a:avLst/>
          </a:prstGeom>
          <a:solidFill>
            <a:schemeClr val="folHlink"/>
          </a:solidFill>
          <a:ln w="9525" cap="flat" cmpd="sng">
            <a:solidFill>
              <a:schemeClr val="folHlink"/>
            </a:solidFill>
            <a:prstDash val="solid"/>
            <a:miter/>
            <a:headEnd type="none" w="med" len="med"/>
            <a:tailEnd type="none" w="med" len="med"/>
          </a:ln>
        </p:spPr>
        <p:txBody>
          <a:bodyPr anchor="t"/>
          <a:lstStyle/>
          <a:p>
            <a:pPr marL="342900" indent="-342900">
              <a:spcBef>
                <a:spcPct val="20000"/>
              </a:spcBef>
            </a:pPr>
            <a:r>
              <a:rPr lang="zh-CN" altLang="en-US" sz="2000" b="1" dirty="0">
                <a:latin typeface="Times New Roman" panose="02020603050405020304" pitchFamily="2" charset="0"/>
              </a:rPr>
              <a:t>请按任意键继续</a:t>
            </a:r>
            <a:r>
              <a:rPr lang="en-US" altLang="x-none" sz="2000" b="1" dirty="0">
                <a:latin typeface="Times New Roman" panose="02020603050405020304" pitchFamily="2" charset="0"/>
              </a:rPr>
              <a:t>. . . </a:t>
            </a:r>
          </a:p>
          <a:p>
            <a:pPr marL="342900" indent="-342900">
              <a:spcBef>
                <a:spcPct val="20000"/>
              </a:spcBef>
            </a:pPr>
            <a:r>
              <a:rPr lang="en-US" altLang="x-none" sz="2000" b="1" dirty="0">
                <a:latin typeface="Times New Roman" panose="02020603050405020304" pitchFamily="2" charset="0"/>
              </a:rPr>
              <a:t>input 5 numbers:</a:t>
            </a:r>
          </a:p>
          <a:p>
            <a:pPr marL="342900" indent="-342900">
              <a:spcBef>
                <a:spcPct val="20000"/>
              </a:spcBef>
            </a:pPr>
            <a:r>
              <a:rPr lang="en-US" altLang="x-none" sz="2000" b="1" dirty="0">
                <a:latin typeface="Times New Roman" panose="02020603050405020304" pitchFamily="2" charset="0"/>
              </a:rPr>
              <a:t>the 5 numbers are:</a:t>
            </a:r>
          </a:p>
          <a:p>
            <a:pPr marL="342900" indent="-342900">
              <a:spcBef>
                <a:spcPct val="20000"/>
              </a:spcBef>
            </a:pPr>
            <a:r>
              <a:rPr lang="en-US" altLang="x-none" sz="2000" b="1" dirty="0">
                <a:latin typeface="Times New Roman" panose="02020603050405020304" pitchFamily="2" charset="0"/>
              </a:rPr>
              <a:t>11,21,31,41,51,</a:t>
            </a:r>
            <a:endParaRPr lang="zh-CN" altLang="en-US" sz="2000" b="1" dirty="0">
              <a:latin typeface="Times New Roman" panose="02020603050405020304" pitchFamily="2" charset="0"/>
            </a:endParaRPr>
          </a:p>
        </p:txBody>
      </p:sp>
      <p:sp>
        <p:nvSpPr>
          <p:cNvPr id="31753" name="Text Box 12"/>
          <p:cNvSpPr txBox="1"/>
          <p:nvPr/>
        </p:nvSpPr>
        <p:spPr>
          <a:xfrm>
            <a:off x="3779838" y="765175"/>
            <a:ext cx="1873250" cy="457200"/>
          </a:xfrm>
          <a:prstGeom prst="rect">
            <a:avLst/>
          </a:prstGeom>
          <a:noFill/>
          <a:ln w="9525">
            <a:noFill/>
          </a:ln>
        </p:spPr>
        <p:txBody>
          <a:bodyPr anchor="t">
            <a:spAutoFit/>
          </a:bodyPr>
          <a:lstStyle/>
          <a:p>
            <a:pPr marL="342900" indent="-342900">
              <a:spcBef>
                <a:spcPct val="50000"/>
              </a:spcBef>
            </a:pPr>
            <a:r>
              <a:rPr lang="en-US" altLang="x-none" sz="2400" b="1" dirty="0">
                <a:latin typeface="Times New Roman" panose="02020603050405020304" pitchFamily="2" charset="0"/>
              </a:rPr>
              <a:t>data2.txt</a:t>
            </a:r>
          </a:p>
        </p:txBody>
      </p:sp>
      <p:sp>
        <p:nvSpPr>
          <p:cNvPr id="31754" name="Line 13"/>
          <p:cNvSpPr/>
          <p:nvPr/>
        </p:nvSpPr>
        <p:spPr>
          <a:xfrm>
            <a:off x="4210050" y="5084763"/>
            <a:ext cx="1370013" cy="0"/>
          </a:xfrm>
          <a:prstGeom prst="line">
            <a:avLst/>
          </a:prstGeom>
          <a:ln w="28575" cap="flat" cmpd="sng">
            <a:solidFill>
              <a:srgbClr val="FF3300"/>
            </a:solidFill>
            <a:prstDash val="solid"/>
            <a:round/>
            <a:headEnd type="none" w="med" len="med"/>
            <a:tailEnd type="none" w="med" len="med"/>
          </a:ln>
        </p:spPr>
        <p:txBody>
          <a:bodyPr anchor="t"/>
          <a:lstStyle/>
          <a:p>
            <a:pPr eaLnBrk="0" hangingPunct="0"/>
            <a:endParaRPr lang="zh-CN" altLang="en-US">
              <a:latin typeface="Times New Roman" panose="02020603050405020304" pitchFamily="2" charset="0"/>
            </a:endParaRPr>
          </a:p>
        </p:txBody>
      </p:sp>
      <p:sp>
        <p:nvSpPr>
          <p:cNvPr id="31755" name="Text Box 14"/>
          <p:cNvSpPr txBox="1"/>
          <p:nvPr/>
        </p:nvSpPr>
        <p:spPr>
          <a:xfrm>
            <a:off x="2843213" y="5300663"/>
            <a:ext cx="1441450" cy="366712"/>
          </a:xfrm>
          <a:prstGeom prst="rect">
            <a:avLst/>
          </a:prstGeom>
          <a:solidFill>
            <a:srgbClr val="CCFFFF"/>
          </a:solidFill>
          <a:ln w="9525">
            <a:noFill/>
          </a:ln>
        </p:spPr>
        <p:txBody>
          <a:bodyPr anchor="t">
            <a:spAutoFit/>
          </a:bodyPr>
          <a:lstStyle/>
          <a:p>
            <a:pPr marL="342900" indent="-342900">
              <a:spcBef>
                <a:spcPct val="50000"/>
              </a:spcBef>
            </a:pPr>
            <a:r>
              <a:rPr lang="zh-CN" altLang="en-US" b="1">
                <a:latin typeface="Times New Roman" panose="02020603050405020304" pitchFamily="2" charset="0"/>
              </a:rPr>
              <a:t>输入重定向</a:t>
            </a:r>
          </a:p>
        </p:txBody>
      </p:sp>
      <p:sp>
        <p:nvSpPr>
          <p:cNvPr id="31756" name="Line 15"/>
          <p:cNvSpPr/>
          <p:nvPr/>
        </p:nvSpPr>
        <p:spPr>
          <a:xfrm>
            <a:off x="3563938" y="5084763"/>
            <a:ext cx="0" cy="215900"/>
          </a:xfrm>
          <a:prstGeom prst="line">
            <a:avLst/>
          </a:prstGeom>
          <a:ln w="9525" cap="flat" cmpd="sng">
            <a:solidFill>
              <a:srgbClr val="FF3300"/>
            </a:solidFill>
            <a:prstDash val="solid"/>
            <a:round/>
            <a:headEnd type="none" w="med" len="med"/>
            <a:tailEnd type="none" w="med" len="med"/>
          </a:ln>
        </p:spPr>
        <p:txBody>
          <a:bodyPr anchor="t"/>
          <a:lstStyle/>
          <a:p>
            <a:pPr eaLnBrk="0" hangingPunct="0"/>
            <a:endParaRPr lang="zh-CN" altLang="en-US">
              <a:latin typeface="Times New Roman" panose="02020603050405020304" pitchFamily="2" charset="0"/>
            </a:endParaRPr>
          </a:p>
        </p:txBody>
      </p:sp>
      <p:sp>
        <p:nvSpPr>
          <p:cNvPr id="31757" name="Text Box 16"/>
          <p:cNvSpPr txBox="1"/>
          <p:nvPr/>
        </p:nvSpPr>
        <p:spPr>
          <a:xfrm>
            <a:off x="4425950" y="5300663"/>
            <a:ext cx="1441450" cy="366712"/>
          </a:xfrm>
          <a:prstGeom prst="rect">
            <a:avLst/>
          </a:prstGeom>
          <a:solidFill>
            <a:srgbClr val="CCFFFF"/>
          </a:solidFill>
          <a:ln w="9525">
            <a:noFill/>
          </a:ln>
        </p:spPr>
        <p:txBody>
          <a:bodyPr anchor="t">
            <a:spAutoFit/>
          </a:bodyPr>
          <a:lstStyle/>
          <a:p>
            <a:pPr marL="342900" indent="-342900">
              <a:spcBef>
                <a:spcPct val="50000"/>
              </a:spcBef>
            </a:pPr>
            <a:r>
              <a:rPr lang="zh-CN" altLang="en-US" b="1">
                <a:latin typeface="Times New Roman" panose="02020603050405020304" pitchFamily="2" charset="0"/>
              </a:rPr>
              <a:t>输出重定向</a:t>
            </a:r>
          </a:p>
        </p:txBody>
      </p:sp>
      <p:sp>
        <p:nvSpPr>
          <p:cNvPr id="31758" name="Line 17"/>
          <p:cNvSpPr/>
          <p:nvPr/>
        </p:nvSpPr>
        <p:spPr>
          <a:xfrm>
            <a:off x="5146675" y="5084763"/>
            <a:ext cx="0" cy="215900"/>
          </a:xfrm>
          <a:prstGeom prst="line">
            <a:avLst/>
          </a:prstGeom>
          <a:ln w="9525" cap="flat" cmpd="sng">
            <a:solidFill>
              <a:srgbClr val="FF3300"/>
            </a:solidFill>
            <a:prstDash val="solid"/>
            <a:round/>
            <a:headEnd type="none" w="med" len="med"/>
            <a:tailEnd type="none" w="med" len="med"/>
          </a:ln>
        </p:spPr>
        <p:txBody>
          <a:bodyPr anchor="t"/>
          <a:lstStyle/>
          <a:p>
            <a:pPr eaLnBrk="0" hangingPunct="0"/>
            <a:endParaRPr lang="zh-CN" altLang="en-US">
              <a:latin typeface="Times New Roman" panose="02020603050405020304" pitchFamily="2"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灯片编号占位符 4"/>
          <p:cNvSpPr txBox="1">
            <a:spLocks noGrp="1"/>
          </p:cNvSpPr>
          <p:nvPr/>
        </p:nvSpPr>
        <p:spPr>
          <a:xfrm>
            <a:off x="6934200" y="6324600"/>
            <a:ext cx="1905000" cy="457200"/>
          </a:xfrm>
          <a:prstGeom prst="rect">
            <a:avLst/>
          </a:prstGeom>
          <a:noFill/>
          <a:ln w="9525">
            <a:noFill/>
          </a:ln>
        </p:spPr>
        <p:txBody>
          <a:bodyPr anchor="t"/>
          <a:lstStyle/>
          <a:p>
            <a:pPr algn="r">
              <a:spcBef>
                <a:spcPct val="50000"/>
              </a:spcBef>
            </a:pPr>
            <a:fld id="{9A0DB2DC-4C9A-4742-B13C-FB6460FD3503}" type="slidenum">
              <a:rPr lang="zh-CN" altLang="en-US" sz="1400" b="1" dirty="0">
                <a:latin typeface="Times New Roman" panose="02020603050405020304" pitchFamily="2" charset="0"/>
              </a:rPr>
              <a:t>7</a:t>
            </a:fld>
            <a:endParaRPr lang="zh-CN" altLang="en-US" sz="1400" b="1" dirty="0">
              <a:latin typeface="Times New Roman" panose="02020603050405020304" pitchFamily="2" charset="0"/>
            </a:endParaRPr>
          </a:p>
        </p:txBody>
      </p:sp>
      <p:sp>
        <p:nvSpPr>
          <p:cNvPr id="14338" name="Rectangle 2"/>
          <p:cNvSpPr>
            <a:spLocks noGrp="1"/>
          </p:cNvSpPr>
          <p:nvPr>
            <p:ph type="title"/>
          </p:nvPr>
        </p:nvSpPr>
        <p:spPr/>
        <p:txBody>
          <a:bodyPr wrap="square" anchor="ctr"/>
          <a:lstStyle/>
          <a:p>
            <a:pPr eaLnBrk="1" hangingPunct="1"/>
            <a:r>
              <a:rPr lang="en-US" altLang="zh-CN" b="1" dirty="0"/>
              <a:t>13.2 </a:t>
            </a:r>
            <a:r>
              <a:rPr lang="zh-CN" altLang="en-US" b="1" dirty="0"/>
              <a:t>文件数据格式</a:t>
            </a:r>
          </a:p>
        </p:txBody>
      </p:sp>
      <p:sp>
        <p:nvSpPr>
          <p:cNvPr id="14339" name="Rectangle 3"/>
          <p:cNvSpPr>
            <a:spLocks noGrp="1"/>
          </p:cNvSpPr>
          <p:nvPr>
            <p:ph idx="1"/>
          </p:nvPr>
        </p:nvSpPr>
        <p:spPr/>
        <p:txBody>
          <a:bodyPr wrap="square" anchor="t"/>
          <a:lstStyle/>
          <a:p>
            <a:pPr eaLnBrk="1" hangingPunct="1">
              <a:lnSpc>
                <a:spcPct val="90000"/>
              </a:lnSpc>
              <a:buNone/>
            </a:pPr>
            <a:r>
              <a:rPr lang="zh-CN" altLang="en-US" b="1" dirty="0">
                <a:latin typeface="宋体" panose="02010600030101010101" pitchFamily="2" charset="-122"/>
              </a:rPr>
              <a:t> 文件数据以二进制形式存储。</a:t>
            </a:r>
          </a:p>
          <a:p>
            <a:pPr lvl="1" eaLnBrk="1" hangingPunct="1">
              <a:lnSpc>
                <a:spcPct val="90000"/>
              </a:lnSpc>
            </a:pPr>
            <a:r>
              <a:rPr lang="zh-CN" altLang="en-US" b="1" dirty="0">
                <a:latin typeface="宋体" panose="02010600030101010101" pitchFamily="2" charset="-122"/>
              </a:rPr>
              <a:t>存储介质不关心数据的类型，但</a:t>
            </a:r>
            <a:r>
              <a:rPr lang="zh-CN" altLang="en-US" b="1" dirty="0"/>
              <a:t>程序读取数据时，首先要知道数据的类型，才能正确解析出数据。</a:t>
            </a:r>
          </a:p>
          <a:p>
            <a:pPr lvl="1" eaLnBrk="1" hangingPunct="1">
              <a:lnSpc>
                <a:spcPct val="90000"/>
              </a:lnSpc>
            </a:pPr>
            <a:r>
              <a:rPr lang="zh-CN" altLang="en-US" b="1" dirty="0"/>
              <a:t>如果以类型</a:t>
            </a:r>
            <a:r>
              <a:rPr lang="en-US" altLang="x-none" b="1" dirty="0"/>
              <a:t>A</a:t>
            </a:r>
            <a:r>
              <a:rPr lang="zh-CN" altLang="en-US" b="1" dirty="0"/>
              <a:t>的二进制形式存入，却当作类 型</a:t>
            </a:r>
            <a:r>
              <a:rPr lang="en-US" altLang="x-none" b="1" dirty="0"/>
              <a:t>B</a:t>
            </a:r>
            <a:r>
              <a:rPr lang="zh-CN" altLang="en-US" b="1" dirty="0"/>
              <a:t>读出，就乱套了。所以，读文件前，必须确切知道文件每一字节的确切类型和含义，</a:t>
            </a:r>
            <a:r>
              <a:rPr lang="en-US" altLang="x-none" b="1" dirty="0"/>
              <a:t> </a:t>
            </a:r>
            <a:r>
              <a:rPr lang="zh-CN" altLang="en-US" b="1" dirty="0"/>
              <a:t>所以才有标准的</a:t>
            </a:r>
            <a:r>
              <a:rPr lang="en-US" altLang="x-none" b="1" dirty="0"/>
              <a:t>mp3</a:t>
            </a:r>
            <a:r>
              <a:rPr lang="zh-CN" altLang="en-US" b="1" dirty="0"/>
              <a:t>、</a:t>
            </a:r>
            <a:r>
              <a:rPr lang="en-US" altLang="x-none" b="1" dirty="0"/>
              <a:t>bmp</a:t>
            </a:r>
            <a:r>
              <a:rPr lang="zh-CN" altLang="en-US" b="1" dirty="0"/>
              <a:t>、</a:t>
            </a:r>
            <a:r>
              <a:rPr lang="en-US" altLang="x-none" b="1" dirty="0"/>
              <a:t>jpg</a:t>
            </a:r>
            <a:r>
              <a:rPr lang="zh-CN" altLang="en-US" b="1" dirty="0"/>
              <a:t>等文件格式。</a:t>
            </a:r>
          </a:p>
          <a:p>
            <a:pPr eaLnBrk="1" hangingPunct="1">
              <a:lnSpc>
                <a:spcPct val="90000"/>
              </a:lnSpc>
              <a:buNone/>
            </a:pPr>
            <a:endParaRPr lang="zh-CN" altLang="en-US" b="1" dirty="0">
              <a:latin typeface="宋体" panose="02010600030101010101" pitchFamily="2" charset="-122"/>
            </a:endParaRPr>
          </a:p>
          <a:p>
            <a:pPr eaLnBrk="1" hangingPunct="1">
              <a:lnSpc>
                <a:spcPct val="90000"/>
              </a:lnSpc>
              <a:buNone/>
            </a:pPr>
            <a:r>
              <a:rPr lang="zh-CN" altLang="en-US" b="1" dirty="0">
                <a:latin typeface="宋体" panose="02010600030101010101" pitchFamily="2" charset="-122"/>
              </a:rPr>
              <a:t>	</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33793"/>
          <p:cNvSpPr>
            <a:spLocks noGrp="1"/>
          </p:cNvSpPr>
          <p:nvPr>
            <p:ph type="title"/>
          </p:nvPr>
        </p:nvSpPr>
        <p:spPr/>
        <p:txBody>
          <a:bodyPr anchor="ctr"/>
          <a:lstStyle/>
          <a:p>
            <a:r>
              <a:rPr lang="zh-CN" altLang="en-US" b="1" dirty="0">
                <a:ea typeface="楷体_GB2312" pitchFamily="1" charset="-122"/>
              </a:rPr>
              <a:t>文件数据流转的缓冲区机制</a:t>
            </a:r>
          </a:p>
        </p:txBody>
      </p:sp>
      <p:sp>
        <p:nvSpPr>
          <p:cNvPr id="34818" name="文本占位符 33794"/>
          <p:cNvSpPr>
            <a:spLocks noGrp="1"/>
          </p:cNvSpPr>
          <p:nvPr>
            <p:ph idx="1"/>
          </p:nvPr>
        </p:nvSpPr>
        <p:spPr/>
        <p:txBody>
          <a:bodyPr anchor="t"/>
          <a:lstStyle/>
          <a:p>
            <a:pPr marL="1905" indent="-344805">
              <a:buNone/>
            </a:pPr>
            <a:r>
              <a:rPr lang="zh-CN" altLang="en-US" sz="2400" b="1"/>
              <a:t>缓冲文件系统：系统自动地在内存区为程序中每一个正在使用的文件开辟一个文件缓冲区。</a:t>
            </a:r>
          </a:p>
          <a:p>
            <a:pPr marL="1905" indent="-344805">
              <a:buNone/>
            </a:pPr>
            <a:r>
              <a:rPr lang="zh-CN" altLang="en-US" sz="2400" b="1"/>
              <a:t>缓冲区在面向字节的流和面向块的磁盘之间扮演着接口的角色。</a:t>
            </a:r>
          </a:p>
        </p:txBody>
      </p:sp>
      <p:sp>
        <p:nvSpPr>
          <p:cNvPr id="34819" name="Text Box 4"/>
          <p:cNvSpPr txBox="1"/>
          <p:nvPr/>
        </p:nvSpPr>
        <p:spPr>
          <a:xfrm>
            <a:off x="3213100" y="3076575"/>
            <a:ext cx="2016125" cy="404813"/>
          </a:xfrm>
          <a:prstGeom prst="rect">
            <a:avLst/>
          </a:prstGeom>
          <a:solidFill>
            <a:srgbClr val="CCFFCC"/>
          </a:solidFill>
          <a:ln w="9525" cap="flat" cmpd="sng">
            <a:solidFill>
              <a:schemeClr val="tx1"/>
            </a:solidFill>
            <a:prstDash val="solid"/>
            <a:miter/>
            <a:headEnd type="none" w="med" len="med"/>
            <a:tailEnd type="none" w="med" len="med"/>
          </a:ln>
        </p:spPr>
        <p:txBody>
          <a:bodyPr wrap="square" anchor="t">
            <a:spAutoFit/>
          </a:bodyPr>
          <a:lstStyle/>
          <a:p>
            <a:pPr>
              <a:spcBef>
                <a:spcPct val="50000"/>
              </a:spcBef>
            </a:pPr>
            <a:r>
              <a:rPr lang="zh-CN" altLang="en-US" sz="2000" b="1">
                <a:latin typeface="Times New Roman" panose="02020603050405020304" pitchFamily="2" charset="0"/>
              </a:rPr>
              <a:t>输出文件缓冲区</a:t>
            </a:r>
            <a:endParaRPr lang="zh-CN" altLang="en-US" sz="2000">
              <a:latin typeface="Times New Roman" panose="02020603050405020304" pitchFamily="2" charset="0"/>
            </a:endParaRPr>
          </a:p>
        </p:txBody>
      </p:sp>
      <p:sp>
        <p:nvSpPr>
          <p:cNvPr id="34820" name="Text Box 7"/>
          <p:cNvSpPr txBox="1"/>
          <p:nvPr/>
        </p:nvSpPr>
        <p:spPr>
          <a:xfrm>
            <a:off x="5737225" y="3095625"/>
            <a:ext cx="1216025" cy="925513"/>
          </a:xfrm>
          <a:prstGeom prst="rect">
            <a:avLst/>
          </a:prstGeom>
          <a:solidFill>
            <a:srgbClr val="CC99FF"/>
          </a:solidFill>
          <a:ln w="9525" cap="flat" cmpd="sng">
            <a:solidFill>
              <a:schemeClr val="tx2"/>
            </a:solidFill>
            <a:prstDash val="solid"/>
            <a:miter/>
            <a:headEnd type="none" w="med" len="med"/>
            <a:tailEnd type="none" w="med" len="med"/>
          </a:ln>
        </p:spPr>
        <p:txBody>
          <a:bodyPr wrap="square" lIns="90170" tIns="46990" rIns="90170" bIns="46990" anchor="t">
            <a:spAutoFit/>
          </a:bodyPr>
          <a:lstStyle/>
          <a:p>
            <a:pPr>
              <a:spcBef>
                <a:spcPct val="50000"/>
              </a:spcBef>
            </a:pPr>
            <a:r>
              <a:rPr lang="en-US" altLang="zh-CN" sz="2400" b="1">
                <a:latin typeface="Times New Roman" panose="02020603050405020304" pitchFamily="2" charset="0"/>
              </a:rPr>
              <a:t>  </a:t>
            </a:r>
            <a:r>
              <a:rPr lang="zh-CN" altLang="en-US" sz="2400" b="1">
                <a:latin typeface="Times New Roman" panose="02020603050405020304" pitchFamily="2" charset="0"/>
              </a:rPr>
              <a:t>文件</a:t>
            </a:r>
          </a:p>
          <a:p>
            <a:pPr>
              <a:spcBef>
                <a:spcPct val="50000"/>
              </a:spcBef>
            </a:pPr>
            <a:r>
              <a:rPr lang="zh-CN" altLang="en-US" sz="2000" b="1">
                <a:latin typeface="Times New Roman" panose="02020603050405020304" pitchFamily="2" charset="0"/>
              </a:rPr>
              <a:t>（外存）</a:t>
            </a:r>
          </a:p>
        </p:txBody>
      </p:sp>
      <p:sp>
        <p:nvSpPr>
          <p:cNvPr id="34821" name="Text Box 8"/>
          <p:cNvSpPr txBox="1"/>
          <p:nvPr/>
        </p:nvSpPr>
        <p:spPr>
          <a:xfrm>
            <a:off x="1276350" y="3076575"/>
            <a:ext cx="1295400" cy="833438"/>
          </a:xfrm>
          <a:prstGeom prst="rect">
            <a:avLst/>
          </a:prstGeom>
          <a:solidFill>
            <a:srgbClr val="FF00FF"/>
          </a:solidFill>
          <a:ln w="9525" cap="flat" cmpd="sng">
            <a:solidFill>
              <a:schemeClr val="tx1"/>
            </a:solidFill>
            <a:prstDash val="solid"/>
            <a:miter/>
            <a:headEnd type="none" w="med" len="med"/>
            <a:tailEnd type="none" w="med" len="med"/>
          </a:ln>
        </p:spPr>
        <p:txBody>
          <a:bodyPr wrap="square" lIns="90170" tIns="46990" rIns="90170" bIns="46990" anchor="t">
            <a:spAutoFit/>
          </a:bodyPr>
          <a:lstStyle/>
          <a:p>
            <a:pPr algn="ctr">
              <a:spcBef>
                <a:spcPct val="50000"/>
              </a:spcBef>
            </a:pPr>
            <a:r>
              <a:rPr lang="zh-CN" altLang="en-US" sz="2400" b="1">
                <a:latin typeface="Times New Roman" panose="02020603050405020304" pitchFamily="2" charset="0"/>
              </a:rPr>
              <a:t>程序数据区</a:t>
            </a:r>
          </a:p>
        </p:txBody>
      </p:sp>
      <p:sp>
        <p:nvSpPr>
          <p:cNvPr id="34822" name="AutoShape 9"/>
          <p:cNvSpPr/>
          <p:nvPr/>
        </p:nvSpPr>
        <p:spPr>
          <a:xfrm>
            <a:off x="2714625" y="3221038"/>
            <a:ext cx="360363" cy="215900"/>
          </a:xfrm>
          <a:prstGeom prst="rightArrow">
            <a:avLst>
              <a:gd name="adj1" fmla="val 50000"/>
              <a:gd name="adj2" fmla="val 41689"/>
            </a:avLst>
          </a:prstGeom>
          <a:solidFill>
            <a:srgbClr val="FFFF66"/>
          </a:solidFill>
          <a:ln w="9525" cap="flat" cmpd="sng">
            <a:solidFill>
              <a:schemeClr val="tx1"/>
            </a:solidFill>
            <a:prstDash val="solid"/>
            <a:miter/>
            <a:headEnd type="none" w="med" len="med"/>
            <a:tailEnd type="none" w="med" len="med"/>
          </a:ln>
        </p:spPr>
        <p:txBody>
          <a:bodyPr wrap="none" anchor="ctr"/>
          <a:lstStyle/>
          <a:p>
            <a:pPr>
              <a:spcBef>
                <a:spcPct val="20000"/>
              </a:spcBef>
            </a:pPr>
            <a:endParaRPr lang="en-US" altLang="en-US">
              <a:latin typeface="Times New Roman" panose="02020603050405020304" pitchFamily="2" charset="0"/>
            </a:endParaRPr>
          </a:p>
        </p:txBody>
      </p:sp>
      <p:sp>
        <p:nvSpPr>
          <p:cNvPr id="34823" name="AutoShape 10"/>
          <p:cNvSpPr/>
          <p:nvPr/>
        </p:nvSpPr>
        <p:spPr>
          <a:xfrm>
            <a:off x="2689225" y="3651250"/>
            <a:ext cx="360363" cy="217488"/>
          </a:xfrm>
          <a:prstGeom prst="leftArrow">
            <a:avLst>
              <a:gd name="adj1" fmla="val 50000"/>
              <a:gd name="adj2" fmla="val 41384"/>
            </a:avLst>
          </a:prstGeom>
          <a:solidFill>
            <a:srgbClr val="FFFF66"/>
          </a:solidFill>
          <a:ln w="9525" cap="flat" cmpd="sng">
            <a:solidFill>
              <a:schemeClr val="tx1"/>
            </a:solidFill>
            <a:prstDash val="solid"/>
            <a:miter/>
            <a:headEnd type="none" w="med" len="med"/>
            <a:tailEnd type="none" w="med" len="med"/>
          </a:ln>
        </p:spPr>
        <p:txBody>
          <a:bodyPr wrap="none" anchor="ctr"/>
          <a:lstStyle/>
          <a:p>
            <a:pPr>
              <a:spcBef>
                <a:spcPct val="20000"/>
              </a:spcBef>
            </a:pPr>
            <a:endParaRPr lang="en-US" altLang="en-US">
              <a:latin typeface="Times New Roman" panose="02020603050405020304" pitchFamily="2" charset="0"/>
            </a:endParaRPr>
          </a:p>
        </p:txBody>
      </p:sp>
      <p:sp>
        <p:nvSpPr>
          <p:cNvPr id="34824" name="AutoShape 15"/>
          <p:cNvSpPr/>
          <p:nvPr/>
        </p:nvSpPr>
        <p:spPr>
          <a:xfrm>
            <a:off x="5299075" y="3219450"/>
            <a:ext cx="360363" cy="215900"/>
          </a:xfrm>
          <a:prstGeom prst="rightArrow">
            <a:avLst>
              <a:gd name="adj1" fmla="val 50000"/>
              <a:gd name="adj2" fmla="val 41689"/>
            </a:avLst>
          </a:prstGeom>
          <a:solidFill>
            <a:srgbClr val="FF9900"/>
          </a:solidFill>
          <a:ln w="9525" cap="flat" cmpd="sng">
            <a:solidFill>
              <a:schemeClr val="tx1"/>
            </a:solidFill>
            <a:prstDash val="solid"/>
            <a:miter/>
            <a:headEnd type="none" w="med" len="med"/>
            <a:tailEnd type="none" w="med" len="med"/>
          </a:ln>
        </p:spPr>
        <p:txBody>
          <a:bodyPr wrap="none" lIns="90170" tIns="46990" rIns="90170" bIns="46990" anchor="ctr"/>
          <a:lstStyle/>
          <a:p>
            <a:pPr>
              <a:spcBef>
                <a:spcPct val="20000"/>
              </a:spcBef>
            </a:pPr>
            <a:endParaRPr lang="en-US" altLang="en-US">
              <a:latin typeface="Times New Roman" panose="02020603050405020304" pitchFamily="2" charset="0"/>
            </a:endParaRPr>
          </a:p>
        </p:txBody>
      </p:sp>
      <p:sp>
        <p:nvSpPr>
          <p:cNvPr id="34825" name="Text Box 17"/>
          <p:cNvSpPr txBox="1"/>
          <p:nvPr/>
        </p:nvSpPr>
        <p:spPr>
          <a:xfrm>
            <a:off x="5299075" y="2860675"/>
            <a:ext cx="1152525" cy="396875"/>
          </a:xfrm>
          <a:prstGeom prst="rect">
            <a:avLst/>
          </a:prstGeom>
          <a:noFill/>
          <a:ln w="9525">
            <a:noFill/>
          </a:ln>
        </p:spPr>
        <p:txBody>
          <a:bodyPr wrap="square" anchor="t">
            <a:spAutoFit/>
          </a:bodyPr>
          <a:lstStyle/>
          <a:p>
            <a:pPr marL="342900" indent="-342900">
              <a:spcBef>
                <a:spcPct val="50000"/>
              </a:spcBef>
            </a:pPr>
            <a:r>
              <a:rPr lang="zh-CN" altLang="en-US" sz="2000" b="1">
                <a:latin typeface="Times New Roman" panose="02020603050405020304" pitchFamily="2" charset="0"/>
              </a:rPr>
              <a:t>块</a:t>
            </a:r>
          </a:p>
        </p:txBody>
      </p:sp>
      <p:sp>
        <p:nvSpPr>
          <p:cNvPr id="34826" name="Text Box 18"/>
          <p:cNvSpPr txBox="1"/>
          <p:nvPr/>
        </p:nvSpPr>
        <p:spPr>
          <a:xfrm>
            <a:off x="2565400" y="2787650"/>
            <a:ext cx="1152525" cy="396875"/>
          </a:xfrm>
          <a:prstGeom prst="rect">
            <a:avLst/>
          </a:prstGeom>
          <a:noFill/>
          <a:ln w="9525">
            <a:noFill/>
          </a:ln>
        </p:spPr>
        <p:txBody>
          <a:bodyPr wrap="square" anchor="t">
            <a:spAutoFit/>
          </a:bodyPr>
          <a:lstStyle/>
          <a:p>
            <a:pPr marL="342900" indent="-342900">
              <a:spcBef>
                <a:spcPct val="50000"/>
              </a:spcBef>
            </a:pPr>
            <a:r>
              <a:rPr lang="zh-CN" altLang="en-US" sz="2000" b="1">
                <a:latin typeface="Times New Roman" panose="02020603050405020304" pitchFamily="2" charset="0"/>
              </a:rPr>
              <a:t>字节</a:t>
            </a:r>
          </a:p>
        </p:txBody>
      </p:sp>
      <p:sp>
        <p:nvSpPr>
          <p:cNvPr id="34827" name="Text Box 14"/>
          <p:cNvSpPr txBox="1"/>
          <p:nvPr/>
        </p:nvSpPr>
        <p:spPr>
          <a:xfrm>
            <a:off x="2636838" y="3940175"/>
            <a:ext cx="914400" cy="457200"/>
          </a:xfrm>
          <a:prstGeom prst="rect">
            <a:avLst/>
          </a:prstGeom>
          <a:noFill/>
          <a:ln w="9525">
            <a:noFill/>
          </a:ln>
        </p:spPr>
        <p:txBody>
          <a:bodyPr wrap="square" anchor="t">
            <a:spAutoFit/>
          </a:bodyPr>
          <a:lstStyle/>
          <a:p>
            <a:pPr>
              <a:spcBef>
                <a:spcPct val="50000"/>
              </a:spcBef>
            </a:pPr>
            <a:r>
              <a:rPr lang="zh-CN" altLang="en-US" sz="2400" b="1">
                <a:latin typeface="Times New Roman" panose="02020603050405020304" pitchFamily="2" charset="0"/>
              </a:rPr>
              <a:t>流</a:t>
            </a:r>
          </a:p>
        </p:txBody>
      </p:sp>
      <p:sp>
        <p:nvSpPr>
          <p:cNvPr id="34828" name="Text Box 4"/>
          <p:cNvSpPr txBox="1"/>
          <p:nvPr/>
        </p:nvSpPr>
        <p:spPr>
          <a:xfrm>
            <a:off x="3213100" y="3579813"/>
            <a:ext cx="2016125" cy="404812"/>
          </a:xfrm>
          <a:prstGeom prst="rect">
            <a:avLst/>
          </a:prstGeom>
          <a:solidFill>
            <a:srgbClr val="CCFFCC"/>
          </a:solidFill>
          <a:ln w="9525" cap="flat" cmpd="sng">
            <a:solidFill>
              <a:schemeClr val="tx1"/>
            </a:solidFill>
            <a:prstDash val="solid"/>
            <a:miter/>
            <a:headEnd type="none" w="med" len="med"/>
            <a:tailEnd type="none" w="med" len="med"/>
          </a:ln>
        </p:spPr>
        <p:txBody>
          <a:bodyPr wrap="square" anchor="t">
            <a:spAutoFit/>
          </a:bodyPr>
          <a:lstStyle/>
          <a:p>
            <a:pPr>
              <a:spcBef>
                <a:spcPct val="50000"/>
              </a:spcBef>
            </a:pPr>
            <a:r>
              <a:rPr lang="zh-CN" altLang="en-US" sz="2000" b="1">
                <a:latin typeface="Times New Roman" panose="02020603050405020304" pitchFamily="2" charset="0"/>
              </a:rPr>
              <a:t>输入文件缓冲区</a:t>
            </a:r>
            <a:endParaRPr lang="zh-CN" altLang="en-US" sz="2000">
              <a:latin typeface="Times New Roman" panose="02020603050405020304" pitchFamily="2" charset="0"/>
            </a:endParaRPr>
          </a:p>
        </p:txBody>
      </p:sp>
      <p:sp>
        <p:nvSpPr>
          <p:cNvPr id="34829" name="AutoShape 16"/>
          <p:cNvSpPr/>
          <p:nvPr/>
        </p:nvSpPr>
        <p:spPr>
          <a:xfrm>
            <a:off x="5278438" y="3651250"/>
            <a:ext cx="360362" cy="217488"/>
          </a:xfrm>
          <a:prstGeom prst="leftArrow">
            <a:avLst>
              <a:gd name="adj1" fmla="val 50000"/>
              <a:gd name="adj2" fmla="val 41384"/>
            </a:avLst>
          </a:prstGeom>
          <a:solidFill>
            <a:srgbClr val="FF9900"/>
          </a:solidFill>
          <a:ln w="9525" cap="flat" cmpd="sng">
            <a:solidFill>
              <a:schemeClr val="tx1"/>
            </a:solidFill>
            <a:prstDash val="solid"/>
            <a:miter/>
            <a:headEnd type="none" w="med" len="med"/>
            <a:tailEnd type="none" w="med" len="med"/>
          </a:ln>
        </p:spPr>
        <p:txBody>
          <a:bodyPr wrap="none" lIns="90170" tIns="46990" rIns="90170" bIns="46990" anchor="ctr"/>
          <a:lstStyle/>
          <a:p>
            <a:pPr>
              <a:spcBef>
                <a:spcPct val="20000"/>
              </a:spcBef>
            </a:pPr>
            <a:endParaRPr lang="en-US" altLang="en-US">
              <a:latin typeface="Times New Roman" panose="02020603050405020304" pitchFamily="2" charset="0"/>
            </a:endParaRPr>
          </a:p>
        </p:txBody>
      </p:sp>
      <p:sp>
        <p:nvSpPr>
          <p:cNvPr id="34830" name="文本框 33806"/>
          <p:cNvSpPr txBox="1"/>
          <p:nvPr/>
        </p:nvSpPr>
        <p:spPr>
          <a:xfrm>
            <a:off x="539750" y="4221163"/>
            <a:ext cx="8281988" cy="1938992"/>
          </a:xfrm>
          <a:prstGeom prst="rect">
            <a:avLst/>
          </a:prstGeom>
          <a:noFill/>
          <a:ln w="9525">
            <a:noFill/>
          </a:ln>
        </p:spPr>
        <p:txBody>
          <a:bodyPr wrap="square" anchor="t">
            <a:spAutoFit/>
          </a:bodyPr>
          <a:lstStyle/>
          <a:p>
            <a:pPr eaLnBrk="0" hangingPunct="0"/>
            <a:r>
              <a:rPr lang="zh-CN" altLang="en-US" sz="2400" b="1" dirty="0">
                <a:latin typeface="Times New Roman" panose="02020603050405020304" pitchFamily="2" charset="0"/>
              </a:rPr>
              <a:t>写文件时，数据首先被写到内存中的文件缓冲区，当缓冲区被写满时，缓冲区中的全部内容将作为一个数据块被写入磁盘。读文件时，首先会到缓冲区中读，如果要读的数据在缓冲区中便读取出来，如果缓冲区中没有，就从磁盘上将该数据所在的块整个读到缓冲区中。</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灯片编号占位符 4"/>
          <p:cNvSpPr txBox="1">
            <a:spLocks noGrp="1"/>
          </p:cNvSpPr>
          <p:nvPr/>
        </p:nvSpPr>
        <p:spPr>
          <a:xfrm>
            <a:off x="6934200" y="6324600"/>
            <a:ext cx="1905000" cy="457200"/>
          </a:xfrm>
          <a:prstGeom prst="rect">
            <a:avLst/>
          </a:prstGeom>
          <a:noFill/>
          <a:ln w="9525">
            <a:noFill/>
          </a:ln>
        </p:spPr>
        <p:txBody>
          <a:bodyPr anchor="t"/>
          <a:lstStyle/>
          <a:p>
            <a:pPr algn="r">
              <a:spcBef>
                <a:spcPct val="50000"/>
              </a:spcBef>
            </a:pPr>
            <a:fld id="{9A0DB2DC-4C9A-4742-B13C-FB6460FD3503}" type="slidenum">
              <a:rPr lang="zh-CN" altLang="en-US" sz="1400" b="1" dirty="0">
                <a:latin typeface="Times New Roman" panose="02020603050405020304" pitchFamily="2" charset="0"/>
              </a:rPr>
              <a:t>9</a:t>
            </a:fld>
            <a:endParaRPr lang="zh-CN" altLang="en-US" sz="1400" b="1" dirty="0">
              <a:latin typeface="Times New Roman" panose="02020603050405020304" pitchFamily="2" charset="0"/>
            </a:endParaRPr>
          </a:p>
        </p:txBody>
      </p:sp>
      <p:sp>
        <p:nvSpPr>
          <p:cNvPr id="36867" name="Rectangle 6"/>
          <p:cNvSpPr>
            <a:spLocks noGrp="1"/>
          </p:cNvSpPr>
          <p:nvPr>
            <p:ph type="title"/>
          </p:nvPr>
        </p:nvSpPr>
        <p:spPr/>
        <p:txBody>
          <a:bodyPr wrap="square" anchor="ctr"/>
          <a:lstStyle/>
          <a:p>
            <a:pPr eaLnBrk="1" hangingPunct="1"/>
            <a:r>
              <a:rPr lang="zh-CN" altLang="en-US" b="1" dirty="0"/>
              <a:t>文件操作结构</a:t>
            </a:r>
            <a:r>
              <a:rPr lang="en-US" altLang="zh-CN" b="1" dirty="0"/>
              <a:t>-FILE</a:t>
            </a:r>
            <a:endParaRPr lang="zh-CN" altLang="en-US" b="1" dirty="0"/>
          </a:p>
        </p:txBody>
      </p:sp>
      <p:sp>
        <p:nvSpPr>
          <p:cNvPr id="36866" name="Rectangle 5"/>
          <p:cNvSpPr>
            <a:spLocks noGrp="1"/>
          </p:cNvSpPr>
          <p:nvPr>
            <p:ph idx="1"/>
          </p:nvPr>
        </p:nvSpPr>
        <p:spPr/>
        <p:txBody>
          <a:bodyPr wrap="square" anchor="t"/>
          <a:lstStyle/>
          <a:p>
            <a:pPr eaLnBrk="1" hangingPunct="1">
              <a:lnSpc>
                <a:spcPct val="90000"/>
              </a:lnSpc>
              <a:buNone/>
            </a:pPr>
            <a:r>
              <a:rPr lang="zh-CN" altLang="en-US" b="1" dirty="0"/>
              <a:t>文件操作的结构类型 </a:t>
            </a:r>
            <a:r>
              <a:rPr lang="en-US" altLang="x-none" b="1" dirty="0"/>
              <a:t>FILE</a:t>
            </a:r>
          </a:p>
          <a:p>
            <a:pPr eaLnBrk="1" hangingPunct="1">
              <a:lnSpc>
                <a:spcPct val="90000"/>
              </a:lnSpc>
              <a:buNone/>
            </a:pPr>
            <a:r>
              <a:rPr lang="en-US" altLang="x-none" b="1" dirty="0"/>
              <a:t>C</a:t>
            </a:r>
            <a:r>
              <a:rPr lang="zh-CN" altLang="en-US" b="1" dirty="0"/>
              <a:t>系统为了处理文件，给每个打开的文件都在内存中开辟一片区域，用于存放文件的有关信息（如缓冲区位置、缓冲区大小、缓冲区中当前所指向的字节位置、文件状态</a:t>
            </a:r>
            <a:r>
              <a:rPr lang="en-US" altLang="x-none" b="1" dirty="0"/>
              <a:t>--</a:t>
            </a:r>
            <a:r>
              <a:rPr lang="zh-CN" altLang="en-US" b="1" dirty="0"/>
              <a:t>读还是写、是否已经到达文件结尾等等）。</a:t>
            </a:r>
          </a:p>
          <a:p>
            <a:pPr eaLnBrk="1" hangingPunct="1">
              <a:lnSpc>
                <a:spcPct val="90000"/>
              </a:lnSpc>
              <a:buNone/>
            </a:pPr>
            <a:r>
              <a:rPr lang="zh-CN" altLang="en-US" b="1" dirty="0"/>
              <a:t>为了得到这片内存，需要在程序中定义一个类型为</a:t>
            </a:r>
            <a:r>
              <a:rPr lang="en-US" altLang="x-none" b="1" dirty="0"/>
              <a:t>FILE</a:t>
            </a:r>
            <a:r>
              <a:rPr lang="zh-CN" altLang="en-US" b="1" dirty="0"/>
              <a:t>的结构变量。</a:t>
            </a:r>
            <a:r>
              <a:rPr lang="en-US" altLang="x-none" b="1" dirty="0"/>
              <a:t>FILE</a:t>
            </a:r>
            <a:r>
              <a:rPr lang="zh-CN" altLang="en-US" b="1" dirty="0"/>
              <a:t>类型由系统定义（见</a:t>
            </a:r>
            <a:r>
              <a:rPr lang="en-US" altLang="x-none" b="1" dirty="0"/>
              <a:t>&lt;stdio.h&gt;</a:t>
            </a:r>
            <a:r>
              <a:rPr lang="zh-CN" altLang="en-US" b="1" dirty="0"/>
              <a:t>）</a:t>
            </a:r>
            <a:r>
              <a:rPr lang="en-US" altLang="x-none" b="1" dirty="0"/>
              <a:t>。</a:t>
            </a:r>
          </a:p>
          <a:p>
            <a:pPr eaLnBrk="1" hangingPunct="1">
              <a:lnSpc>
                <a:spcPct val="90000"/>
              </a:lnSpc>
              <a:buNone/>
            </a:pPr>
            <a:r>
              <a:rPr lang="zh-CN" altLang="en-US" b="1" i="1" u="sng" dirty="0"/>
              <a:t>注意</a:t>
            </a:r>
            <a:r>
              <a:rPr lang="zh-CN" altLang="en-US" b="1" dirty="0"/>
              <a:t>：结构类型名</a:t>
            </a:r>
            <a:r>
              <a:rPr lang="zh-CN" altLang="en-US" b="1" dirty="0">
                <a:latin typeface="宋体" panose="02010600030101010101" pitchFamily="2" charset="-122"/>
              </a:rPr>
              <a:t>"</a:t>
            </a:r>
            <a:r>
              <a:rPr lang="en-US" altLang="x-none" b="1" dirty="0"/>
              <a:t>FILE</a:t>
            </a:r>
            <a:r>
              <a:rPr lang="en-US" altLang="x-none" b="1" dirty="0">
                <a:latin typeface="宋体" panose="02010600030101010101" pitchFamily="2" charset="-122"/>
              </a:rPr>
              <a:t>"</a:t>
            </a:r>
            <a:r>
              <a:rPr lang="zh-CN" altLang="en-US" b="1" dirty="0"/>
              <a:t>必须大写。</a:t>
            </a:r>
          </a:p>
          <a:p>
            <a:pPr algn="just" eaLnBrk="1" hangingPunct="1">
              <a:lnSpc>
                <a:spcPct val="90000"/>
              </a:lnSpc>
              <a:buNone/>
            </a:pPr>
            <a:endParaRPr lang="zh-CN" altLang="en-US" b="1" dirty="0"/>
          </a:p>
        </p:txBody>
      </p:sp>
    </p:spTree>
  </p:cSld>
  <p:clrMapOvr>
    <a:masterClrMapping/>
  </p:clrMapOvr>
  <p:transition/>
</p:sld>
</file>

<file path=ppt/theme/theme1.xml><?xml version="1.0" encoding="utf-8"?>
<a:theme xmlns:a="http://schemas.openxmlformats.org/drawingml/2006/main" name="经分互动规范介绍">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33"/>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1E1E1"/>
        </a:accent5>
        <a:accent6>
          <a:srgbClr val="787878"/>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1E1E1"/>
        </a:accent5>
        <a:accent6>
          <a:srgbClr val="005BE5"/>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1103</TotalTime>
  <Words>4145</Words>
  <Application>Microsoft Office PowerPoint</Application>
  <PresentationFormat>全屏显示(4:3)</PresentationFormat>
  <Paragraphs>412</Paragraphs>
  <Slides>35</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35</vt:i4>
      </vt:variant>
    </vt:vector>
  </HeadingPairs>
  <TitlesOfParts>
    <vt:vector size="46" baseType="lpstr">
      <vt:lpstr>Monotype Sorts</vt:lpstr>
      <vt:lpstr>仿宋_GB2312</vt:lpstr>
      <vt:lpstr>黑体</vt:lpstr>
      <vt:lpstr>楷体_GB2312</vt:lpstr>
      <vt:lpstr>宋体</vt:lpstr>
      <vt:lpstr>Arial</vt:lpstr>
      <vt:lpstr>Calibri</vt:lpstr>
      <vt:lpstr>Consolas</vt:lpstr>
      <vt:lpstr>Times New Roman</vt:lpstr>
      <vt:lpstr>Wingdings</vt:lpstr>
      <vt:lpstr>经分互动规范介绍</vt:lpstr>
      <vt:lpstr>PowerPoint 演示文稿</vt:lpstr>
      <vt:lpstr>前言</vt:lpstr>
      <vt:lpstr>文件操作：数据流转</vt:lpstr>
      <vt:lpstr>键盘、显示器是输入输出文件</vt:lpstr>
      <vt:lpstr>输入输出重定向示例</vt:lpstr>
      <vt:lpstr>PowerPoint 演示文稿</vt:lpstr>
      <vt:lpstr>13.2 文件数据格式</vt:lpstr>
      <vt:lpstr>文件数据流转的缓冲区机制</vt:lpstr>
      <vt:lpstr>文件操作结构-FILE</vt:lpstr>
      <vt:lpstr>FILE声明示例</vt:lpstr>
      <vt:lpstr>文件操作流程</vt:lpstr>
      <vt:lpstr>13.3 文件的打开与关闭</vt:lpstr>
      <vt:lpstr>打开文件的两种模式</vt:lpstr>
      <vt:lpstr>13.3 文件的打开与关闭</vt:lpstr>
      <vt:lpstr>13.3 文件的打开与关闭</vt:lpstr>
      <vt:lpstr>文本文件</vt:lpstr>
      <vt:lpstr>二进制文件</vt:lpstr>
      <vt:lpstr>13.3 文件的打开与关闭</vt:lpstr>
      <vt:lpstr>13.3 文件的打开与关闭</vt:lpstr>
      <vt:lpstr>13.5  文件的读写操作</vt:lpstr>
      <vt:lpstr>13.5  文件的读写操作</vt:lpstr>
      <vt:lpstr>13.5  文件的读写操作</vt:lpstr>
      <vt:lpstr>PowerPoint 演示文稿</vt:lpstr>
      <vt:lpstr>PowerPoint 演示文稿</vt:lpstr>
      <vt:lpstr>PowerPoint 演示文稿</vt:lpstr>
      <vt:lpstr>判断文件末尾</vt:lpstr>
      <vt:lpstr>PowerPoint 演示文稿</vt:lpstr>
      <vt:lpstr>PowerPoint 演示文稿</vt:lpstr>
      <vt:lpstr>PowerPoint 演示文稿</vt:lpstr>
      <vt:lpstr>字符串读／写──fgets()和fputs()</vt:lpstr>
      <vt:lpstr>读／写一个字符串──fgets()和fputs()</vt:lpstr>
      <vt:lpstr>PowerPoint 演示文稿</vt:lpstr>
      <vt:lpstr>PowerPoint 演示文稿</vt:lpstr>
      <vt:lpstr>课后作业</vt:lpstr>
      <vt:lpstr>PowerPoint 演示文稿</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PASCAL程序设计</dc:title>
  <dc:creator>cyzhou</dc:creator>
  <cp:lastModifiedBy>yanmei zhang</cp:lastModifiedBy>
  <cp:revision>1353</cp:revision>
  <dcterms:created xsi:type="dcterms:W3CDTF">2002-12-06T01:10:00Z</dcterms:created>
  <dcterms:modified xsi:type="dcterms:W3CDTF">2024-03-26T03:01:35Z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