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35"/>
  </p:notesMasterIdLst>
  <p:sldIdLst>
    <p:sldId id="439" r:id="rId4"/>
    <p:sldId id="410" r:id="rId5"/>
    <p:sldId id="504" r:id="rId6"/>
    <p:sldId id="505" r:id="rId7"/>
    <p:sldId id="506" r:id="rId8"/>
    <p:sldId id="1033" r:id="rId9"/>
    <p:sldId id="1409" r:id="rId10"/>
    <p:sldId id="1408" r:id="rId11"/>
    <p:sldId id="1034" r:id="rId12"/>
    <p:sldId id="412" r:id="rId13"/>
    <p:sldId id="413" r:id="rId14"/>
    <p:sldId id="381" r:id="rId15"/>
    <p:sldId id="385" r:id="rId16"/>
    <p:sldId id="379" r:id="rId17"/>
    <p:sldId id="386" r:id="rId18"/>
    <p:sldId id="389" r:id="rId19"/>
    <p:sldId id="775" r:id="rId20"/>
    <p:sldId id="1029" r:id="rId21"/>
    <p:sldId id="392" r:id="rId22"/>
    <p:sldId id="1410" r:id="rId23"/>
    <p:sldId id="1404" r:id="rId24"/>
    <p:sldId id="1405" r:id="rId25"/>
    <p:sldId id="1031" r:id="rId26"/>
    <p:sldId id="812" r:id="rId27"/>
    <p:sldId id="813" r:id="rId28"/>
    <p:sldId id="395" r:id="rId29"/>
    <p:sldId id="397" r:id="rId30"/>
    <p:sldId id="399" r:id="rId31"/>
    <p:sldId id="1406" r:id="rId32"/>
    <p:sldId id="1407" r:id="rId33"/>
    <p:sldId id="484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5D9EB9-E8F7-4F34-A84D-9DC355E6183E}">
          <p14:sldIdLst>
            <p14:sldId id="439"/>
            <p14:sldId id="410"/>
          </p14:sldIdLst>
        </p14:section>
        <p14:section name="界面设计" id="{923B25D4-1744-40CD-8675-087DF957AE02}">
          <p14:sldIdLst>
            <p14:sldId id="504"/>
            <p14:sldId id="505"/>
            <p14:sldId id="506"/>
            <p14:sldId id="1033"/>
            <p14:sldId id="1409"/>
            <p14:sldId id="1408"/>
            <p14:sldId id="1034"/>
            <p14:sldId id="412"/>
            <p14:sldId id="413"/>
            <p14:sldId id="381"/>
          </p14:sldIdLst>
        </p14:section>
        <p14:section name="过程设计" id="{B7AE2A7F-7097-44A9-B45A-58D62AF48124}">
          <p14:sldIdLst>
            <p14:sldId id="385"/>
            <p14:sldId id="379"/>
            <p14:sldId id="386"/>
            <p14:sldId id="389"/>
            <p14:sldId id="775"/>
          </p14:sldIdLst>
        </p14:section>
        <p14:section name="数据设计" id="{9825FFE3-BFA4-4C1B-8EBE-7FBAC42567E0}">
          <p14:sldIdLst>
            <p14:sldId id="1029"/>
            <p14:sldId id="392"/>
            <p14:sldId id="1410"/>
            <p14:sldId id="1404"/>
            <p14:sldId id="1405"/>
          </p14:sldIdLst>
        </p14:section>
        <p14:section name="模块设计" id="{23FC2DCC-53FA-436C-8D44-44A048D3A594}">
          <p14:sldIdLst>
            <p14:sldId id="1031"/>
            <p14:sldId id="812"/>
            <p14:sldId id="813"/>
            <p14:sldId id="395"/>
            <p14:sldId id="397"/>
          </p14:sldIdLst>
        </p14:section>
        <p14:section name="算法设计" id="{229F1E81-D33F-4A8B-BC9E-FF271C4773DE}">
          <p14:sldIdLst>
            <p14:sldId id="399"/>
            <p14:sldId id="1406"/>
            <p14:sldId id="1407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9AC7D5-227A-4282-7AAB-161E85046A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3F144-4DBE-7EA2-BAB2-36A891996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D40447C-801C-4C42-9BE3-7CF7DE8C7134}" type="datetimeFigureOut">
              <a:rPr lang="zh-CN" altLang="en-US"/>
              <a:pPr>
                <a:defRPr/>
              </a:pPr>
              <a:t>2024/4/22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E6D43B2-87B9-50A0-57F4-A720C5EE1E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1498AF0-1D68-41CC-FE3F-B8DFFE109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D5FAB-6D24-0DE1-FA2F-9AA96950C3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C7E50-072A-3500-3409-5295B0FED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9CA377B-331D-485C-9CA2-523CCCFA96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2EDBDF36-FC27-0264-F295-BFCA0D41A3C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08CE4438-29ED-CA08-FBE7-42D2FB4D28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输入时：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数据之间的分隔符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数据允许的范围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数据的单位（如厘米还是米）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允许使用缺省值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B4646BAC-BA07-51D8-9AC5-3F509CA3A6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DB51A51-97D3-4F88-ADC3-BF89D32F05DE}" type="slidenum">
              <a:rPr lang="en-US" altLang="zh-CN" sz="1200" b="0">
                <a:latin typeface="Arial" panose="020B0604020202020204" pitchFamily="34" charset="0"/>
              </a:rPr>
              <a:pPr algn="r" eaLnBrk="1" hangingPunct="1">
                <a:buFont typeface="Arial" panose="020B0604020202020204" pitchFamily="34" charset="0"/>
                <a:buNone/>
              </a:pPr>
              <a:t>4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42B1D6-DB51-69F1-E1DF-15616ED84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427E48-DBAE-35E0-594E-5E17C82E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EE3351-BCD2-2231-CCC6-DAB270A3A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7F2BC-387B-45C6-A5ED-804E3835E2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5446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3D6509-CC68-D4F0-B8AA-1C8E2AE37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DFDED1-AE5F-B2A1-72EC-6B573D368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DF8FF8-C8FF-A959-0B97-86E7C5299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AFE1E-1BCD-4BBD-A49A-FD1CADBA27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35449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2285DF-590F-1A89-B565-0D54CF79D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9E80AA-AA82-847D-F616-4644339CF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651FD-DC97-FF64-172D-947FE2615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734A-B0B8-41C9-BE00-0C52AC01D65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4079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D0CF8F-167D-8C4F-FBF6-0D227B6D0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08D0B5-982B-6148-305D-E4FEAD5C6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BB3327-B88B-DFE9-DD57-416D6EB1F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E1C94-24A4-4060-A4C7-94B54B0628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55471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68B7CF-EA55-3F8F-86D0-E7CCAB552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C9D821-81C1-08C7-9975-0A8DE78E2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C95DE4-B64D-B98A-545C-B8F173AC6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E91C-B9B0-4D23-B349-8ECE3E8111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0880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FE5304-0670-8C55-591D-DEF9F5221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0F22BD-236B-E937-3EA9-8172EDCE9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C81ADF-574E-DA5F-5C95-0FA9145BD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7B261-43AD-4DBC-A10E-DA69DA9FE15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81471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6B0483-C5CB-7921-3A05-BC41DF7C4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C78D5D-A3A3-4DD5-A4EC-8286EDF5D4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128FB0-97D1-B8CB-EB99-1731230B47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7C6BA-9FD1-486C-BDC1-39760220D5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9336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E049A-05DF-9714-6170-E5FC5B1BC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964BF-A1AA-E578-A6C0-2147AEED9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2CEA5B-A34C-FF49-B0CE-0BCF9526B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005E4-30C9-4ED2-AEE9-C6D0EE523FF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733578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34D71D-74DE-E18D-9D17-BE9791AAF8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422CE5-75E8-A071-BC17-03248EA6A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E42ED0-CD2B-3AAB-17ED-84FEFF770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29D36-F2F7-4B9F-9C50-91443CC35C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39992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DD40E0-7500-43C7-3447-817E2FFAB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0D3B4B-A60B-0865-236A-B018FE9BC6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094793-A780-8CF6-DB1E-D10AE3AF6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8038B-06F1-484C-BF50-E809A1B206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039001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068D92-391A-0197-4EBD-2487890D2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F668EC-6F90-2502-D26B-AE7C848A6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C4A636-03FA-1BD7-684E-9D47BED26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23599-6404-48C1-82A7-B925C3A1A26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50780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C159E2-585E-D9F8-888A-2A433B237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03BCE2-81B4-C5E4-20F6-2C2E26DA7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6A5CF8-D6E3-4217-9ACF-D706F07B5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680B-DA22-4B27-B63D-0B17CA62799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488873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9B89A-148B-70E9-4DAF-AB2600AA7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43E13-C820-6713-E003-789CDD6B0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710F4-C3F6-ED40-0CE1-D64061AA9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6856-6AEB-4570-ACEC-5FE7EA71E0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5078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7ACC-3430-C8FE-F634-A6EFFB121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0A1C8-99CE-24BE-66BE-5F83971B2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42AFC-0BA6-A875-F376-84D20B1F1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600DF-75F4-4231-BC65-03E9C24624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93742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366F8-163A-BDB3-0B4C-DD5D1AAAE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5DF12C-74DA-BB54-8C63-F5A6676A6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F9CBF7-DD35-6752-7B3A-77E667925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B6CB5-ACD2-48D8-9BE9-DFD48973C7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40818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5572ED-29F3-A0E7-0330-EF3D6EA61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1D5386-60E7-AFBE-6B23-63AA8F138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7461BF-5730-2D16-6C0A-2D6D2DDA0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FF877-ECA2-41CD-8CF1-D9539C5E1F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416087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82D33A-7B4A-6FCE-D935-2B378164C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6D0E85-D5F1-C211-92DC-09EA82013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6076EB-46DF-4433-52A5-7EC76B0CD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98A50-8540-4DC6-B17C-3E74BFA95D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54061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B77E3B-442C-23A1-B6B5-ADCC208A00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363A5D-BAC6-4582-B395-7878E288D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7A3FCA-0373-C73B-A64E-96AE08E67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EB015-7875-450A-828A-0189D1B558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68102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6344F-DC71-2DB8-6626-AD3F475D9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F9722-6901-C057-2267-1A5F49EC2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ECDA0D-BCD5-CF55-1F69-2C7F8747F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4CD97-79F1-4C11-8E6A-39EE8B7948C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93034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52C31-9E79-3379-30F6-0C8B5BBC3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A9201-6C4B-0EE7-3E84-2DF73AB5A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02B85-219F-BE54-22B0-AD9083B7D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C53EE-6305-4788-943A-06F7A4B9C6E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11351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2AD159-F61B-8233-EA0C-0D546BB67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73FB4C-FFBF-CDB0-105F-91963C411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9DE6DA-B9D2-9771-CA49-545E672334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DC371-F6C7-40AB-971D-D5E7C38C76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748191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AD8E0E-8911-C5CA-40A9-D238BE5B1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19EAEF-4D7D-A89E-802D-63E8A0E4D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FED14F-A99A-F6BC-68A7-BBAFF6ABD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6C78B-00F9-45E9-84E3-86B94D1667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59062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744088-2A50-4641-FBEE-884C69C57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27B6D0-B5F0-448B-4EE2-60CAE6B01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925E6B-8FF8-3683-ED75-91CFFC9BB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8E895-C5EB-4956-A363-A50B386C1E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444769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4E1453E-D3AC-37F2-E970-BBDA7B066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B4A28B-AA2C-4F53-42C2-849C2A1E77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BBD60E-87E7-02CD-EB05-0069FADCEF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D2CB2-45B1-4F09-BBA0-FB3BD853BC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54349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0D63B-F7CF-9440-ED46-D2ABCE9B0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CCAD6-8CD4-9CC6-4A60-B1D2DEA3E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30424-1314-9E25-7FD1-2B9FC65DE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0B54-C04E-49FA-A19C-97D6770EFB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355570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43924-35D1-89A9-4055-1BA824951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B778D-9C56-C998-F8D6-C7A080EB8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C7EF-2093-2063-0EAD-497A477AD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E493A-0DE8-48EC-85D4-92774525A9F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963087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98C37D-6984-8622-D18A-D5DA1393E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05A5A-2C18-B47A-F4DC-17E99630F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013204-9E5D-BD94-2F3A-41F527D6C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07532-FEAF-4C6A-8378-6C71EC2FFD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22615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021F71-4229-CD30-CBE7-3A434F11D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01A362-3AEE-6AAC-7A6B-5272F078F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946DDD-7454-AB43-709D-051848206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195E-9780-481C-8B25-F8CAD1C480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581835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D897A-F56F-D57A-78AD-632232515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1A2FD-7692-BF98-3AFD-C46DEBE43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7E5C0-B8A5-DB8E-516B-B7BE1E484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7CBF-55B8-441F-BA5E-7D51CFE696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41496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19213"/>
            <a:ext cx="7772400" cy="4611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887A1-ABE1-B938-65A6-4F8B632336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918D3-F345-703E-8CC5-B55DAE6C6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A808D2-5A54-E1FB-C584-323C04E68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3AD16-0E4E-4B79-B1CB-41A40F94E4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17472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08EDD-3224-4CBF-7415-A6E4B6E38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9DC34-9DFD-8251-A1D7-835FC2C162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F129D-0296-53AF-CA85-BDA1F0CD1B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99EA1-22DA-47AF-B934-D039F0CCC7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49341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4126C7-2869-FD90-F54A-936C0FE00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57CCF5-E8C1-B05C-37FE-93377E48B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C52A2F-8862-E981-0F55-05A00495E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6CE96-7B6B-474F-A1F3-C059666D6C9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66539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46A6BA7-902F-0B71-ADB6-D25B1CFB5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3A8C55-C211-B379-42D8-C505A908A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485464-5C93-DE71-4077-C25B9C894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5BB7-5743-4D51-8330-1F510C7306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62062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D21242-A153-80C3-F824-FFCD9093A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0E7961-57AD-5B4D-B106-ABA4A5087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0E627F-C91F-DBB4-9854-E3D0D759E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BDAD-4EE0-4B5D-9AD2-7B53C38A02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321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955C1-39D3-4F34-1D6B-B676320C6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3085F-D3D7-2AF0-A17A-BE46BBC6F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2E177-19A4-F79B-F856-0A5185DE4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E6D64-D19C-4B88-9717-2DF40AB2F17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72533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669DD-CB5C-9661-E264-B08EBF3BD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C051-76A2-2126-C065-2A41F6B55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48ADD-BFE9-1430-D333-2C89B8E8F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985D8-539F-4791-BDA7-AB37584F364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83989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FB0AD2-3479-B579-18DD-F5CFDAC6E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27A171-6078-4CD5-3B57-A78C28A29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B440395-9830-F11E-AABE-92A198FF0D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2C24D8-B97D-4CE5-818D-DF98BC61EA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462B1D-F935-F526-6B72-67EF969CA3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C3134F50-D950-498D-B631-9CC3DCE8FD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7A9CCD20-5222-AC1F-761B-1C6ECC5CD2C1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F726227A-7693-6AC8-4F7D-41D7E0E5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zh-CN" sz="2400" b="0"/>
                <a:t>                  </a:t>
              </a:r>
            </a:p>
          </p:txBody>
        </p:sp>
        <p:sp>
          <p:nvSpPr>
            <p:cNvPr id="1036" name="Line 9">
              <a:extLst>
                <a:ext uri="{FF2B5EF4-FFF2-40B4-BE49-F238E27FC236}">
                  <a16:creationId xmlns:a16="http://schemas.microsoft.com/office/drawing/2014/main" id="{15EC05F3-E1EF-B102-7C0A-DEB5E1819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0">
              <a:extLst>
                <a:ext uri="{FF2B5EF4-FFF2-40B4-BE49-F238E27FC236}">
                  <a16:creationId xmlns:a16="http://schemas.microsoft.com/office/drawing/2014/main" id="{CBDDFFFE-32B5-1D86-9BF0-523C31CB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1">
              <a:extLst>
                <a:ext uri="{FF2B5EF4-FFF2-40B4-BE49-F238E27FC236}">
                  <a16:creationId xmlns:a16="http://schemas.microsoft.com/office/drawing/2014/main" id="{4C8EF52B-810E-9DDE-74D8-498927B39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2">
              <a:extLst>
                <a:ext uri="{FF2B5EF4-FFF2-40B4-BE49-F238E27FC236}">
                  <a16:creationId xmlns:a16="http://schemas.microsoft.com/office/drawing/2014/main" id="{206A6169-0BCC-DBFB-4053-63BE919D7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13">
              <a:extLst>
                <a:ext uri="{FF2B5EF4-FFF2-40B4-BE49-F238E27FC236}">
                  <a16:creationId xmlns:a16="http://schemas.microsoft.com/office/drawing/2014/main" id="{23462ECB-EA88-E45E-410A-37C86FCA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Line 14">
              <a:extLst>
                <a:ext uri="{FF2B5EF4-FFF2-40B4-BE49-F238E27FC236}">
                  <a16:creationId xmlns:a16="http://schemas.microsoft.com/office/drawing/2014/main" id="{14FE9DBD-680A-8346-E9DC-1290C42EA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Line 15">
              <a:extLst>
                <a:ext uri="{FF2B5EF4-FFF2-40B4-BE49-F238E27FC236}">
                  <a16:creationId xmlns:a16="http://schemas.microsoft.com/office/drawing/2014/main" id="{A751F905-0C0F-F65B-24A1-DEF6BC7EF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2" name="Line 16">
            <a:extLst>
              <a:ext uri="{FF2B5EF4-FFF2-40B4-BE49-F238E27FC236}">
                <a16:creationId xmlns:a16="http://schemas.microsoft.com/office/drawing/2014/main" id="{B207F240-EEDB-9E56-8BBA-63ED1135C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3" name="Text Box 17">
            <a:extLst>
              <a:ext uri="{FF2B5EF4-FFF2-40B4-BE49-F238E27FC236}">
                <a16:creationId xmlns:a16="http://schemas.microsoft.com/office/drawing/2014/main" id="{78F3859F-180B-BE7B-D4E0-D93683D7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1034" name="Picture 18" descr="bupt">
            <a:extLst>
              <a:ext uri="{FF2B5EF4-FFF2-40B4-BE49-F238E27FC236}">
                <a16:creationId xmlns:a16="http://schemas.microsoft.com/office/drawing/2014/main" id="{B78393A1-A698-9DD6-DD94-221D89DC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C9DD3B-293E-882C-5ECD-9D0748312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9CF4522-EDB0-76E5-2DAF-87E234E00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4E6B45D-527C-9E35-6245-FD9FF2CF6E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B2E69AF-897F-3D4E-A984-58AE56B8BF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4C6F37A-BF05-01A9-4F54-1D8E75C50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E69A21B6-9ED8-4D3A-9602-1CBD7F7ECE5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grpSp>
        <p:nvGrpSpPr>
          <p:cNvPr id="2055" name="Group 7">
            <a:extLst>
              <a:ext uri="{FF2B5EF4-FFF2-40B4-BE49-F238E27FC236}">
                <a16:creationId xmlns:a16="http://schemas.microsoft.com/office/drawing/2014/main" id="{2E52B6EB-3B2A-D076-E8B5-D5BE95A07A44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D9F7F3B5-EE28-8ADD-5B1B-B294077A0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zh-CN" sz="2400" b="0"/>
                <a:t>                  </a:t>
              </a:r>
            </a:p>
          </p:txBody>
        </p:sp>
        <p:sp>
          <p:nvSpPr>
            <p:cNvPr id="2060" name="Line 9">
              <a:extLst>
                <a:ext uri="{FF2B5EF4-FFF2-40B4-BE49-F238E27FC236}">
                  <a16:creationId xmlns:a16="http://schemas.microsoft.com/office/drawing/2014/main" id="{701CD4D9-1280-D92E-56E6-FCF462FBE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Line 10">
              <a:extLst>
                <a:ext uri="{FF2B5EF4-FFF2-40B4-BE49-F238E27FC236}">
                  <a16:creationId xmlns:a16="http://schemas.microsoft.com/office/drawing/2014/main" id="{B708B192-F550-D8D9-39B5-002E165E9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Line 11">
              <a:extLst>
                <a:ext uri="{FF2B5EF4-FFF2-40B4-BE49-F238E27FC236}">
                  <a16:creationId xmlns:a16="http://schemas.microsoft.com/office/drawing/2014/main" id="{C1E1DAE3-86A3-10FD-7D5B-50471CEC1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Line 12">
              <a:extLst>
                <a:ext uri="{FF2B5EF4-FFF2-40B4-BE49-F238E27FC236}">
                  <a16:creationId xmlns:a16="http://schemas.microsoft.com/office/drawing/2014/main" id="{CF80311E-7DF2-293F-86CA-43308BF0B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Line 13">
              <a:extLst>
                <a:ext uri="{FF2B5EF4-FFF2-40B4-BE49-F238E27FC236}">
                  <a16:creationId xmlns:a16="http://schemas.microsoft.com/office/drawing/2014/main" id="{11E98015-B31F-3D21-F510-BC300394B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14">
              <a:extLst>
                <a:ext uri="{FF2B5EF4-FFF2-40B4-BE49-F238E27FC236}">
                  <a16:creationId xmlns:a16="http://schemas.microsoft.com/office/drawing/2014/main" id="{9207D785-F0F0-376E-F948-954BA0416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Line 15">
              <a:extLst>
                <a:ext uri="{FF2B5EF4-FFF2-40B4-BE49-F238E27FC236}">
                  <a16:creationId xmlns:a16="http://schemas.microsoft.com/office/drawing/2014/main" id="{DA55875F-029F-4D85-9C74-0D36A52D2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6" name="Line 16">
            <a:extLst>
              <a:ext uri="{FF2B5EF4-FFF2-40B4-BE49-F238E27FC236}">
                <a16:creationId xmlns:a16="http://schemas.microsoft.com/office/drawing/2014/main" id="{B06D47C1-36B1-2D03-0A7D-8CDD8F62F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57" name="Text Box 17">
            <a:extLst>
              <a:ext uri="{FF2B5EF4-FFF2-40B4-BE49-F238E27FC236}">
                <a16:creationId xmlns:a16="http://schemas.microsoft.com/office/drawing/2014/main" id="{A7F47385-6154-9A97-1B2F-9E12FE6A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2058" name="Picture 18" descr="bupt">
            <a:extLst>
              <a:ext uri="{FF2B5EF4-FFF2-40B4-BE49-F238E27FC236}">
                <a16:creationId xmlns:a16="http://schemas.microsoft.com/office/drawing/2014/main" id="{1F981A17-F17E-0C15-6D95-0B1D7B7B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07F76A-1107-D4CA-D870-793894E85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B94652A-79A4-297B-569B-BEAFD7FA0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BA4009D-9C38-6F1B-C848-EE10378A13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B76AEF8-9F55-6D2C-4F20-E3D4057CB2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0BCF9C5-1C19-E25F-8056-396A62D5C8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19F68A18-4008-4039-8773-77ACCF5EFC1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grpSp>
        <p:nvGrpSpPr>
          <p:cNvPr id="3079" name="Group 7">
            <a:extLst>
              <a:ext uri="{FF2B5EF4-FFF2-40B4-BE49-F238E27FC236}">
                <a16:creationId xmlns:a16="http://schemas.microsoft.com/office/drawing/2014/main" id="{6E629597-CCB9-425A-7767-B76FCE40B78C}"/>
              </a:ext>
            </a:extLst>
          </p:cNvPr>
          <p:cNvGrpSpPr>
            <a:grpSpLocks/>
          </p:cNvGrpSpPr>
          <p:nvPr/>
        </p:nvGrpSpPr>
        <p:grpSpPr bwMode="auto"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id="{A6390C9C-ABE3-CAD9-38FF-098A539B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zh-CN" sz="2400" b="0"/>
                <a:t>                  </a:t>
              </a:r>
            </a:p>
          </p:txBody>
        </p:sp>
        <p:sp>
          <p:nvSpPr>
            <p:cNvPr id="3084" name="Line 9">
              <a:extLst>
                <a:ext uri="{FF2B5EF4-FFF2-40B4-BE49-F238E27FC236}">
                  <a16:creationId xmlns:a16="http://schemas.microsoft.com/office/drawing/2014/main" id="{3C7F4267-E3F7-915E-7E35-6779F5692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0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Line 10">
              <a:extLst>
                <a:ext uri="{FF2B5EF4-FFF2-40B4-BE49-F238E27FC236}">
                  <a16:creationId xmlns:a16="http://schemas.microsoft.com/office/drawing/2014/main" id="{528CD7CB-2F1A-CA1C-CC98-26B4AE33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Line 11">
              <a:extLst>
                <a:ext uri="{FF2B5EF4-FFF2-40B4-BE49-F238E27FC236}">
                  <a16:creationId xmlns:a16="http://schemas.microsoft.com/office/drawing/2014/main" id="{39E31458-060E-AC08-19F1-A08C6551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Line 12">
              <a:extLst>
                <a:ext uri="{FF2B5EF4-FFF2-40B4-BE49-F238E27FC236}">
                  <a16:creationId xmlns:a16="http://schemas.microsoft.com/office/drawing/2014/main" id="{A3A43FA5-D3EB-1A7D-F30E-CCA2C6120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Line 13">
              <a:extLst>
                <a:ext uri="{FF2B5EF4-FFF2-40B4-BE49-F238E27FC236}">
                  <a16:creationId xmlns:a16="http://schemas.microsoft.com/office/drawing/2014/main" id="{35F8CFCF-7374-9C3D-5339-6CB9D4E91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0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14">
              <a:extLst>
                <a:ext uri="{FF2B5EF4-FFF2-40B4-BE49-F238E27FC236}">
                  <a16:creationId xmlns:a16="http://schemas.microsoft.com/office/drawing/2014/main" id="{155FEE77-388A-4925-EBE7-80AC8CB8F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0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15">
              <a:extLst>
                <a:ext uri="{FF2B5EF4-FFF2-40B4-BE49-F238E27FC236}">
                  <a16:creationId xmlns:a16="http://schemas.microsoft.com/office/drawing/2014/main" id="{AB2B4557-6A13-1C57-C46D-6A58615B3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0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0" name="Line 16">
            <a:extLst>
              <a:ext uri="{FF2B5EF4-FFF2-40B4-BE49-F238E27FC236}">
                <a16:creationId xmlns:a16="http://schemas.microsoft.com/office/drawing/2014/main" id="{1648E727-A3FA-C8BE-3F93-B87A564B1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081" name="Text Box 17">
            <a:extLst>
              <a:ext uri="{FF2B5EF4-FFF2-40B4-BE49-F238E27FC236}">
                <a16:creationId xmlns:a16="http://schemas.microsoft.com/office/drawing/2014/main" id="{50331E9D-4162-AC90-8B36-BC09AC610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zh-CN" sz="3200">
              <a:solidFill>
                <a:srgbClr val="FFFFFF"/>
              </a:solidFill>
            </a:endParaRPr>
          </a:p>
        </p:txBody>
      </p:sp>
      <p:pic>
        <p:nvPicPr>
          <p:cNvPr id="3082" name="Picture 18" descr="bupt">
            <a:extLst>
              <a:ext uri="{FF2B5EF4-FFF2-40B4-BE49-F238E27FC236}">
                <a16:creationId xmlns:a16="http://schemas.microsoft.com/office/drawing/2014/main" id="{67C86794-BEF6-A153-EC9C-9E4B683C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3FFEAE65-5C09-8DCC-2084-285C6374A7A3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917700"/>
            <a:ext cx="5903913" cy="863600"/>
            <a:chOff x="0" y="0"/>
            <a:chExt cx="2736" cy="624"/>
          </a:xfrm>
        </p:grpSpPr>
        <p:sp>
          <p:nvSpPr>
            <p:cNvPr id="5125" name="Rectangle 3">
              <a:extLst>
                <a:ext uri="{FF2B5EF4-FFF2-40B4-BE49-F238E27FC236}">
                  <a16:creationId xmlns:a16="http://schemas.microsoft.com/office/drawing/2014/main" id="{2F520693-EA20-E4A5-1F32-84ECEF57C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26" name="Text Box 4">
              <a:extLst>
                <a:ext uri="{FF2B5EF4-FFF2-40B4-BE49-F238E27FC236}">
                  <a16:creationId xmlns:a16="http://schemas.microsoft.com/office/drawing/2014/main" id="{BAD0D2A5-B5EA-0263-3DD7-65F546AB1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"/>
              <a:ext cx="2612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>
                  <a:solidFill>
                    <a:schemeClr val="bg1"/>
                  </a:solidFill>
                </a:rPr>
                <a:t>大作业概要设计要求</a:t>
              </a:r>
            </a:p>
          </p:txBody>
        </p:sp>
      </p:grpSp>
      <p:pic>
        <p:nvPicPr>
          <p:cNvPr id="5123" name="Picture 5" descr="地球">
            <a:extLst>
              <a:ext uri="{FF2B5EF4-FFF2-40B4-BE49-F238E27FC236}">
                <a16:creationId xmlns:a16="http://schemas.microsoft.com/office/drawing/2014/main" id="{280F48EA-E510-88EF-4C36-CEA34485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6">
            <a:extLst>
              <a:ext uri="{FF2B5EF4-FFF2-40B4-BE49-F238E27FC236}">
                <a16:creationId xmlns:a16="http://schemas.microsoft.com/office/drawing/2014/main" id="{DB67BD26-4043-5F04-7217-381E6874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219575"/>
            <a:ext cx="68199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软件与理论中心</a:t>
            </a:r>
            <a:endParaRPr lang="en-US" altLang="zh-CN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张艳梅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4">
            <a:extLst>
              <a:ext uri="{FF2B5EF4-FFF2-40B4-BE49-F238E27FC236}">
                <a16:creationId xmlns:a16="http://schemas.microsoft.com/office/drawing/2014/main" id="{1D166003-93D7-F86B-F061-7BFF67C262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b="1"/>
              <a:t>         3-1 </a:t>
            </a:r>
            <a:r>
              <a:rPr lang="zh-CN" altLang="en-US" b="1"/>
              <a:t>用户界面（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55134C2-4C3B-DC1F-8F57-695DCBB237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eaLnBrk="1" hangingPunct="1"/>
            <a:endParaRPr lang="zh-CN" altLang="en-US" sz="2400" b="1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676C902-44D5-CB0E-FFD5-726A77CE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5545137" cy="405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3" name="Group 26">
            <a:extLst>
              <a:ext uri="{FF2B5EF4-FFF2-40B4-BE49-F238E27FC236}">
                <a16:creationId xmlns:a16="http://schemas.microsoft.com/office/drawing/2014/main" id="{131FCFAA-A472-E92B-F80C-744052355B7C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2492375"/>
            <a:ext cx="1368425" cy="2592388"/>
            <a:chOff x="0" y="0"/>
            <a:chExt cx="862" cy="1633"/>
          </a:xfrm>
        </p:grpSpPr>
        <p:grpSp>
          <p:nvGrpSpPr>
            <p:cNvPr id="11277" name="Group 5">
              <a:extLst>
                <a:ext uri="{FF2B5EF4-FFF2-40B4-BE49-F238E27FC236}">
                  <a16:creationId xmlns:a16="http://schemas.microsoft.com/office/drawing/2014/main" id="{B3F38030-7891-8970-8806-C49371551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862" cy="1633"/>
              <a:chOff x="0" y="0"/>
              <a:chExt cx="1096" cy="2312"/>
            </a:xfrm>
          </p:grpSpPr>
          <p:sp>
            <p:nvSpPr>
              <p:cNvPr id="11279" name="AutoShape 6">
                <a:extLst>
                  <a:ext uri="{FF2B5EF4-FFF2-40B4-BE49-F238E27FC236}">
                    <a16:creationId xmlns:a16="http://schemas.microsoft.com/office/drawing/2014/main" id="{8077CC40-DC3C-3EB2-060C-2C2C3F0D5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" y="0"/>
                <a:ext cx="470" cy="328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1 w 10000"/>
                  <a:gd name="T5" fmla="*/ 0 h 10000"/>
                  <a:gd name="T6" fmla="*/ 1 w 10000"/>
                  <a:gd name="T7" fmla="*/ 0 h 10000"/>
                  <a:gd name="T8" fmla="*/ 1 w 10000"/>
                  <a:gd name="T9" fmla="*/ 0 h 10000"/>
                  <a:gd name="T10" fmla="*/ 1 w 10000"/>
                  <a:gd name="T11" fmla="*/ 0 h 10000"/>
                  <a:gd name="T12" fmla="*/ 1 w 10000"/>
                  <a:gd name="T13" fmla="*/ 0 h 10000"/>
                  <a:gd name="T14" fmla="*/ 1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11"/>
                    </a:moveTo>
                    <a:lnTo>
                      <a:pt x="3830" y="3811"/>
                    </a:lnTo>
                    <a:lnTo>
                      <a:pt x="5000" y="0"/>
                    </a:lnTo>
                    <a:lnTo>
                      <a:pt x="6170" y="3811"/>
                    </a:lnTo>
                    <a:lnTo>
                      <a:pt x="10000" y="3811"/>
                    </a:lnTo>
                    <a:lnTo>
                      <a:pt x="6915" y="6189"/>
                    </a:lnTo>
                    <a:lnTo>
                      <a:pt x="8085" y="10000"/>
                    </a:lnTo>
                    <a:lnTo>
                      <a:pt x="5000" y="7652"/>
                    </a:lnTo>
                    <a:lnTo>
                      <a:pt x="1915" y="10000"/>
                    </a:lnTo>
                    <a:lnTo>
                      <a:pt x="3085" y="6189"/>
                    </a:lnTo>
                    <a:lnTo>
                      <a:pt x="0" y="3811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80" name="Group 7">
                <a:extLst>
                  <a:ext uri="{FF2B5EF4-FFF2-40B4-BE49-F238E27FC236}">
                    <a16:creationId xmlns:a16="http://schemas.microsoft.com/office/drawing/2014/main" id="{464740AB-C3E2-6043-A801-64957980F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71"/>
                <a:ext cx="1096" cy="2041"/>
                <a:chOff x="0" y="0"/>
                <a:chExt cx="1096" cy="2039"/>
              </a:xfrm>
            </p:grpSpPr>
            <p:grpSp>
              <p:nvGrpSpPr>
                <p:cNvPr id="11281" name="Group 8">
                  <a:extLst>
                    <a:ext uri="{FF2B5EF4-FFF2-40B4-BE49-F238E27FC236}">
                      <a16:creationId xmlns:a16="http://schemas.microsoft.com/office/drawing/2014/main" id="{EA7E1F6C-B09F-CBD8-53C0-5EE5B6053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96" cy="859"/>
                  <a:chOff x="0" y="0"/>
                  <a:chExt cx="1096" cy="859"/>
                </a:xfrm>
              </p:grpSpPr>
              <p:sp>
                <p:nvSpPr>
                  <p:cNvPr id="11289" name="Rectangle 9">
                    <a:extLst>
                      <a:ext uri="{FF2B5EF4-FFF2-40B4-BE49-F238E27FC236}">
                        <a16:creationId xmlns:a16="http://schemas.microsoft.com/office/drawing/2014/main" id="{B86149BB-BE80-F8C2-CDBB-A4C81654B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408"/>
                    <a:ext cx="1096" cy="136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6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1290" name="AutoShape 10">
                    <a:extLst>
                      <a:ext uri="{FF2B5EF4-FFF2-40B4-BE49-F238E27FC236}">
                        <a16:creationId xmlns:a16="http://schemas.microsoft.com/office/drawing/2014/main" id="{49311E13-61F8-990E-24A3-582BEA5C78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95" cy="859"/>
                  </a:xfrm>
                  <a:custGeom>
                    <a:avLst/>
                    <a:gdLst>
                      <a:gd name="T0" fmla="*/ 1 w 21600"/>
                      <a:gd name="T1" fmla="*/ 1 h 21600"/>
                      <a:gd name="T2" fmla="*/ 1 w 21600"/>
                      <a:gd name="T3" fmla="*/ 0 h 21600"/>
                      <a:gd name="T4" fmla="*/ 2 w 21600"/>
                      <a:gd name="T5" fmla="*/ 1 h 21600"/>
                      <a:gd name="T6" fmla="*/ 3 w 21600"/>
                      <a:gd name="T7" fmla="*/ 1 h 21600"/>
                      <a:gd name="T8" fmla="*/ 1 w 21600"/>
                      <a:gd name="T9" fmla="*/ 0 h 21600"/>
                      <a:gd name="T10" fmla="*/ 0 w 21600"/>
                      <a:gd name="T11" fmla="*/ 1 h 21600"/>
                      <a:gd name="T12" fmla="*/ 1 w 21600"/>
                      <a:gd name="T13" fmla="*/ 1 h 216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1600" h="21600">
                        <a:moveTo>
                          <a:pt x="5400" y="10800"/>
                        </a:moveTo>
                        <a:cubicBezTo>
                          <a:pt x="5400" y="7817"/>
                          <a:pt x="7817" y="5400"/>
                          <a:pt x="10800" y="5400"/>
                        </a:cubicBezTo>
                        <a:cubicBezTo>
                          <a:pt x="13782" y="5399"/>
                          <a:pt x="16199" y="7817"/>
                          <a:pt x="16200" y="10799"/>
                        </a:cubicBezTo>
                        <a:lnTo>
                          <a:pt x="21600" y="10800"/>
                        </a:lnTo>
                        <a:cubicBezTo>
                          <a:pt x="21600" y="4835"/>
                          <a:pt x="16764" y="0"/>
                          <a:pt x="10800" y="0"/>
                        </a:cubicBezTo>
                        <a:cubicBezTo>
                          <a:pt x="4835" y="0"/>
                          <a:pt x="0" y="4835"/>
                          <a:pt x="0" y="10800"/>
                        </a:cubicBezTo>
                        <a:lnTo>
                          <a:pt x="5400" y="108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282" name="Group 11">
                  <a:extLst>
                    <a:ext uri="{FF2B5EF4-FFF2-40B4-BE49-F238E27FC236}">
                      <a16:creationId xmlns:a16="http://schemas.microsoft.com/office/drawing/2014/main" id="{460BF632-2954-A5E6-D685-5B1891A8E9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" y="544"/>
                  <a:ext cx="783" cy="1360"/>
                  <a:chOff x="0" y="0"/>
                  <a:chExt cx="783" cy="1359"/>
                </a:xfrm>
              </p:grpSpPr>
              <p:sp>
                <p:nvSpPr>
                  <p:cNvPr id="11284" name="Rectangle 12">
                    <a:extLst>
                      <a:ext uri="{FF2B5EF4-FFF2-40B4-BE49-F238E27FC236}">
                        <a16:creationId xmlns:a16="http://schemas.microsoft.com/office/drawing/2014/main" id="{C362B506-E19C-7F19-B475-749B025C9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83" cy="1359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FF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SzPct val="6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Char char="»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1285" name="Line 13">
                    <a:extLst>
                      <a:ext uri="{FF2B5EF4-FFF2-40B4-BE49-F238E27FC236}">
                        <a16:creationId xmlns:a16="http://schemas.microsoft.com/office/drawing/2014/main" id="{4E391001-CAC3-D249-9379-516E08E64B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71"/>
                    <a:ext cx="783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6" name="Line 14">
                    <a:extLst>
                      <a:ext uri="{FF2B5EF4-FFF2-40B4-BE49-F238E27FC236}">
                        <a16:creationId xmlns:a16="http://schemas.microsoft.com/office/drawing/2014/main" id="{724D0A7A-2FB6-298C-6BFA-E4145BBC59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543"/>
                    <a:ext cx="78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7" name="Line 15">
                    <a:extLst>
                      <a:ext uri="{FF2B5EF4-FFF2-40B4-BE49-F238E27FC236}">
                        <a16:creationId xmlns:a16="http://schemas.microsoft.com/office/drawing/2014/main" id="{D5ABAED3-0B8E-C778-106B-C3D971C1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815"/>
                    <a:ext cx="78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8" name="Line 16">
                    <a:extLst>
                      <a:ext uri="{FF2B5EF4-FFF2-40B4-BE49-F238E27FC236}">
                        <a16:creationId xmlns:a16="http://schemas.microsoft.com/office/drawing/2014/main" id="{3A772264-8CDB-FA0C-1296-ADCC42875D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1087"/>
                    <a:ext cx="78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283" name="Rectangle 17">
                  <a:extLst>
                    <a:ext uri="{FF2B5EF4-FFF2-40B4-BE49-F238E27FC236}">
                      <a16:creationId xmlns:a16="http://schemas.microsoft.com/office/drawing/2014/main" id="{0570E5A0-FFBD-78E5-BA6F-E225901D2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03"/>
                  <a:ext cx="1095" cy="1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SzPct val="6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»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11278" name="AutoShape 18">
              <a:extLst>
                <a:ext uri="{FF2B5EF4-FFF2-40B4-BE49-F238E27FC236}">
                  <a16:creationId xmlns:a16="http://schemas.microsoft.com/office/drawing/2014/main" id="{7F02FE5C-6DE2-1557-B1EB-3B6D6FC3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1180"/>
              <a:ext cx="182" cy="136"/>
            </a:xfrm>
            <a:prstGeom prst="smileyFace">
              <a:avLst>
                <a:gd name="adj" fmla="val 4653"/>
              </a:avLst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1270" name="Text Box 19">
            <a:extLst>
              <a:ext uri="{FF2B5EF4-FFF2-40B4-BE49-F238E27FC236}">
                <a16:creationId xmlns:a16="http://schemas.microsoft.com/office/drawing/2014/main" id="{68729973-DE8E-DA9A-970F-BCDBEACE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8064500" cy="11874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点评：界面上增加各层向上向下请求对应的字符，以便于操作；电梯请求展示区需要再细化，分别显示：向上请求、向下请求，电梯内请求。 </a:t>
            </a:r>
          </a:p>
        </p:txBody>
      </p:sp>
      <p:sp>
        <p:nvSpPr>
          <p:cNvPr id="11271" name="AutoShape 20">
            <a:extLst>
              <a:ext uri="{FF2B5EF4-FFF2-40B4-BE49-F238E27FC236}">
                <a16:creationId xmlns:a16="http://schemas.microsoft.com/office/drawing/2014/main" id="{E53E0A87-3580-B98E-EBAF-58FE417F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797425"/>
            <a:ext cx="215900" cy="287338"/>
          </a:xfrm>
          <a:prstGeom prst="upArrow">
            <a:avLst>
              <a:gd name="adj1" fmla="val 50000"/>
              <a:gd name="adj2" fmla="val 33229"/>
            </a:avLst>
          </a:prstGeom>
          <a:solidFill>
            <a:srgbClr val="FF3300"/>
          </a:solidFill>
          <a:ln>
            <a:noFill/>
          </a:ln>
          <a:effectLst>
            <a:prstShdw prst="shdw17" dist="17961" dir="13500000">
              <a:srgbClr val="991F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F3300"/>
              </a:solidFill>
            </a:endParaRPr>
          </a:p>
        </p:txBody>
      </p:sp>
      <p:grpSp>
        <p:nvGrpSpPr>
          <p:cNvPr id="83990" name="Group 27">
            <a:extLst>
              <a:ext uri="{FF2B5EF4-FFF2-40B4-BE49-F238E27FC236}">
                <a16:creationId xmlns:a16="http://schemas.microsoft.com/office/drawing/2014/main" id="{968A4649-28BF-350B-E3B0-8A835B1F5C3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04813"/>
            <a:ext cx="4284662" cy="2016125"/>
            <a:chOff x="0" y="0"/>
            <a:chExt cx="2699" cy="1270"/>
          </a:xfrm>
        </p:grpSpPr>
        <p:sp>
          <p:nvSpPr>
            <p:cNvPr id="11274" name="Text Box 21">
              <a:extLst>
                <a:ext uri="{FF2B5EF4-FFF2-40B4-BE49-F238E27FC236}">
                  <a16:creationId xmlns:a16="http://schemas.microsoft.com/office/drawing/2014/main" id="{0F55DD43-2238-8626-82A9-7F5A13B9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71"/>
              <a:ext cx="2699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9999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很漂亮，不过展示的信息太少</a:t>
              </a:r>
            </a:p>
          </p:txBody>
        </p:sp>
        <p:sp>
          <p:nvSpPr>
            <p:cNvPr id="11275" name="AutoShape 22">
              <a:extLst>
                <a:ext uri="{FF2B5EF4-FFF2-40B4-BE49-F238E27FC236}">
                  <a16:creationId xmlns:a16="http://schemas.microsoft.com/office/drawing/2014/main" id="{A78F302B-4C58-092C-6354-DC2500066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088"/>
              <a:ext cx="136" cy="182"/>
            </a:xfrm>
            <a:prstGeom prst="downArrow">
              <a:avLst>
                <a:gd name="adj1" fmla="val 50000"/>
                <a:gd name="adj2" fmla="val 33413"/>
              </a:avLst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1276" name="Object 23">
              <a:extLst>
                <a:ext uri="{FF2B5EF4-FFF2-40B4-BE49-F238E27FC236}">
                  <a16:creationId xmlns:a16="http://schemas.microsoft.com/office/drawing/2014/main" id="{3520F5C9-3456-28DD-F7BB-4DE8C8518D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9" y="0"/>
            <a:ext cx="766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530440" imgH="2385720" progId="">
                    <p:embed/>
                  </p:oleObj>
                </mc:Choice>
                <mc:Fallback>
                  <p:oleObj r:id="rId3" imgW="2530440" imgH="238572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0"/>
                          <a:ext cx="766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3" name="灯片编号占位符 25">
            <a:extLst>
              <a:ext uri="{FF2B5EF4-FFF2-40B4-BE49-F238E27FC236}">
                <a16:creationId xmlns:a16="http://schemas.microsoft.com/office/drawing/2014/main" id="{F0ECA203-E4BB-7EDE-8AEE-45AB702FAB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5C4F640-DC6C-41E3-9A1B-F7A46A4868A8}" type="slidenum">
              <a:rPr lang="en-US" altLang="zh-CN" sz="1400"/>
              <a:pPr algn="r" eaLnBrk="1" hangingPunct="1">
                <a:spcBef>
                  <a:spcPct val="5000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8679A83-700C-AED4-1439-E954F38C3A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3-1 </a:t>
            </a:r>
            <a:r>
              <a:rPr lang="zh-CN" altLang="en-US" b="1"/>
              <a:t>用户界面（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3E1511C-1F22-7E91-5DB6-D59DEA9CED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6BC32BC-4BE9-3478-6A9B-389A4C4D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51054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F3A5EFDD-2867-9219-3EDB-5CCDA337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268413"/>
            <a:ext cx="25336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>
            <a:extLst>
              <a:ext uri="{FF2B5EF4-FFF2-40B4-BE49-F238E27FC236}">
                <a16:creationId xmlns:a16="http://schemas.microsoft.com/office/drawing/2014/main" id="{6A1B7817-64FD-6028-6D9F-62906048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734050"/>
            <a:ext cx="3025775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/>
              <a:t>电梯内部描述</a:t>
            </a:r>
          </a:p>
        </p:txBody>
      </p:sp>
      <p:sp>
        <p:nvSpPr>
          <p:cNvPr id="12295" name="灯片编号占位符 6">
            <a:extLst>
              <a:ext uri="{FF2B5EF4-FFF2-40B4-BE49-F238E27FC236}">
                <a16:creationId xmlns:a16="http://schemas.microsoft.com/office/drawing/2014/main" id="{F436F1B2-A347-A443-F70D-7B4E1D1AAE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9246085-4E04-4458-BBFE-858E61560676}" type="slidenum">
              <a:rPr lang="en-US" altLang="zh-CN" sz="1400"/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2296" name="文本框 1">
            <a:extLst>
              <a:ext uri="{FF2B5EF4-FFF2-40B4-BE49-F238E27FC236}">
                <a16:creationId xmlns:a16="http://schemas.microsoft.com/office/drawing/2014/main" id="{7828D1E3-805D-2F8C-67C5-02CD53DA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092825"/>
            <a:ext cx="318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信息展示全面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071853F-DEE5-7B57-0670-A94A88640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界面设计要求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F1D4EBB-483B-74E4-5D7E-CF761F895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20800"/>
            <a:ext cx="7772400" cy="1389063"/>
          </a:xfrm>
        </p:spPr>
        <p:txBody>
          <a:bodyPr/>
          <a:lstStyle/>
          <a:p>
            <a:pPr eaLnBrk="1" hangingPunct="1"/>
            <a:r>
              <a:rPr lang="zh-CN" altLang="en-US" b="1"/>
              <a:t>要求：说明所画界面中对应的各种操作含义和预期效果。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1A58AF3-B384-59AE-B913-9FF5E34C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49500"/>
            <a:ext cx="3887788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A00E2B64-A5B6-3002-5692-8BFE76167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492375"/>
            <a:ext cx="3887787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panose="020B0604020202020204" pitchFamily="34" charset="0"/>
              </a:rPr>
              <a:t>开、关：负责接收鼠标请求，并显示电梯门状态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panose="020B0604020202020204" pitchFamily="34" charset="0"/>
              </a:rPr>
              <a:t>目的地面板：负责显示键盘接收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panose="020B0604020202020204" pitchFamily="34" charset="0"/>
              </a:rPr>
              <a:t>的电梯内目标请求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panose="020B0604020202020204" pitchFamily="34" charset="0"/>
              </a:rPr>
              <a:t>电梯运行方向指示：只负责显示电梯运行方向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panose="020B0604020202020204" pitchFamily="34" charset="0"/>
              </a:rPr>
              <a:t>召唤面板：负责显示各楼层外部呼叫请求（分上行下行）。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789CD8C6-CE2D-4159-1575-05246FBDD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502025"/>
          <a:ext cx="312578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47619" imgH="2553056" progId="Paint.Picture">
                  <p:embed/>
                </p:oleObj>
              </mc:Choice>
              <mc:Fallback>
                <p:oleObj r:id="rId3" imgW="2847619" imgH="255305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02025"/>
                        <a:ext cx="312578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3638298-4EF7-68CC-7010-5A8031DE1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406400"/>
            <a:ext cx="6480175" cy="720725"/>
          </a:xfrm>
        </p:spPr>
        <p:txBody>
          <a:bodyPr/>
          <a:lstStyle/>
          <a:p>
            <a:pPr eaLnBrk="1" hangingPunct="1"/>
            <a:r>
              <a:rPr lang="zh-CN" altLang="en-US"/>
              <a:t>状态机设计要求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6C770E-74E4-98BC-3139-35F5FF874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状态图要细化完善，使之配合后续的控制策略算法。</a:t>
            </a:r>
          </a:p>
          <a:p>
            <a:pPr eaLnBrk="1" hangingPunct="1"/>
            <a:r>
              <a:rPr lang="zh-CN" altLang="en-US" b="1" dirty="0"/>
              <a:t>要求说明每个状态、动作和事件的内容和含义。</a:t>
            </a:r>
          </a:p>
          <a:p>
            <a:pPr eaLnBrk="1" hangingPunct="1"/>
            <a:r>
              <a:rPr lang="zh-CN" altLang="en-US" b="1" dirty="0"/>
              <a:t>状态机不要过于简单，将复杂控制的难题交给算法部分。</a:t>
            </a:r>
            <a:r>
              <a:rPr lang="zh-CN" altLang="en-US" dirty="0"/>
              <a:t> </a:t>
            </a:r>
          </a:p>
          <a:p>
            <a:pPr eaLnBrk="1" hangingPunct="1"/>
            <a:r>
              <a:rPr lang="zh-CN" altLang="en-US" b="1" dirty="0"/>
              <a:t>也不要把状态机作的太复杂，不要把算法步骤也设计为状态。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40E270A8-EED1-3118-59C1-01A0353F060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0559956"/>
              </p:ext>
            </p:extLst>
          </p:nvPr>
        </p:nvGraphicFramePr>
        <p:xfrm>
          <a:off x="5688806" y="2434997"/>
          <a:ext cx="2880320" cy="308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82200" imgH="2014200" progId="Visio.Drawing.11">
                  <p:embed/>
                </p:oleObj>
              </mc:Choice>
              <mc:Fallback>
                <p:oleObj r:id="rId2" imgW="3382200" imgH="20142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06" y="2434997"/>
                        <a:ext cx="2880320" cy="308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78530ABA-29E6-AFA2-FC79-5F6B65A92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341438"/>
            <a:ext cx="8351838" cy="9445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/>
              <a:t>若考虑开关门控制，上行停靠、下行停靠状态进行内部细化，做子状态图。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DA99025-DB49-3488-26C6-FF019CAB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333375"/>
            <a:ext cx="6408737" cy="7207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参考：电梯开关门控制状态图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34C4F6-B8A4-69D0-934D-3F725E0DB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99960"/>
            <a:ext cx="5549860" cy="36781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4AB07B0-6B95-C3D6-7795-12104A686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/>
              <a:t>示例1：状态、事件、动作描述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FD8DF1D-4AC6-44F5-0E42-8FD226C3A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159" cy="4989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2000" b="1" dirty="0"/>
              <a:t>状态描述：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1、空闲-没有任何任务请求的状态，此时电梯停留于某个楼层，处于静止状态。电梯门关。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2、运行-电梯向上或向下运动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3、停靠-电梯到达某一目标楼层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4、关闭-电梯锁闭，不加电，不响应任何请求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000" b="1" dirty="0"/>
              <a:t>事件类型：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1、楼层请求；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2、到达目标楼层；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3、电梯停靠时间到；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sz="2000" b="1" dirty="0"/>
              <a:t>动作类型：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1、电梯开始运行；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2、启动停靠计时器；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zh-CN" sz="2000" b="1" dirty="0"/>
              <a:t>3、电梯停靠目标楼层；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451B9C-17F3-81FC-8EB7-7D67189FB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举例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13F7EF9-6873-D7A4-9690-8532657D2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84EC8ED8-F158-5650-DFCF-0E1D8643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993062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F93CD1F5-2393-4769-9A72-D12AC2077E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概要设计是对需求分析的技术路线化</a:t>
            </a:r>
            <a:endParaRPr lang="zh-CN" altLang="zh-CN" dirty="0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073E1915-30DD-44B9-8B3B-3C55B142D95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91679" y="1264201"/>
            <a:ext cx="7772400" cy="46116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/>
              <a:t>麦当劳点餐的</a:t>
            </a:r>
            <a:r>
              <a:rPr lang="en-US" altLang="zh-CN" b="1" dirty="0"/>
              <a:t>OJ</a:t>
            </a:r>
            <a:r>
              <a:rPr lang="zh-CN" altLang="en-US" b="1" dirty="0"/>
              <a:t>版设计</a:t>
            </a: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FA3995DA-77A6-4992-BF32-CB9F4BF23C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25EEB808-1335-4A31-90AE-91DC124BA099}" type="slidenum">
              <a:rPr lang="en-US" altLang="zh-CN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B877315F-0385-4B9F-B6A0-84B51255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9943" name="Rectangle 4">
            <a:extLst>
              <a:ext uri="{FF2B5EF4-FFF2-40B4-BE49-F238E27FC236}">
                <a16:creationId xmlns:a16="http://schemas.microsoft.com/office/drawing/2014/main" id="{B2887FBA-6F5E-419C-B124-2879D0AC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00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F69D2F5-8124-487E-9757-55006334FECD}"/>
              </a:ext>
            </a:extLst>
          </p:cNvPr>
          <p:cNvSpPr/>
          <p:nvPr/>
        </p:nvSpPr>
        <p:spPr bwMode="auto">
          <a:xfrm>
            <a:off x="625122" y="1840654"/>
            <a:ext cx="1036524" cy="53885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初始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AAEC623-BB6F-4A3E-9408-500F77C15EC7}"/>
              </a:ext>
            </a:extLst>
          </p:cNvPr>
          <p:cNvSpPr/>
          <p:nvPr/>
        </p:nvSpPr>
        <p:spPr bwMode="auto">
          <a:xfrm>
            <a:off x="5148065" y="3068960"/>
            <a:ext cx="2620514" cy="65484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制作食物</a:t>
            </a: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: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管理食物队列的制作时钟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1A51561-9835-4990-AAB6-607106034F27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 bwMode="auto">
          <a:xfrm flipV="1">
            <a:off x="1661646" y="2094263"/>
            <a:ext cx="1211553" cy="1581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7196504-83B8-49DD-9EE4-25740536771E}"/>
              </a:ext>
            </a:extLst>
          </p:cNvPr>
          <p:cNvSpPr txBox="1"/>
          <p:nvPr/>
        </p:nvSpPr>
        <p:spPr>
          <a:xfrm>
            <a:off x="1625203" y="2172566"/>
            <a:ext cx="137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读取菜单和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食物参数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D714308-AE02-4EAB-ABB2-347693CA266B}"/>
              </a:ext>
            </a:extLst>
          </p:cNvPr>
          <p:cNvSpPr/>
          <p:nvPr/>
        </p:nvSpPr>
        <p:spPr bwMode="auto">
          <a:xfrm>
            <a:off x="5215064" y="4405509"/>
            <a:ext cx="2459081" cy="65484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分配食物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zh-CN" altLang="en-US" dirty="0">
                <a:latin typeface="+mn-ea"/>
                <a:ea typeface="+mn-ea"/>
              </a:rPr>
              <a:t>修改订单的</a:t>
            </a:r>
            <a:endParaRPr lang="en-US" altLang="zh-CN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食物状态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AD8F9E0-E043-4066-B3CF-5C78A3BBA8E2}"/>
              </a:ext>
            </a:extLst>
          </p:cNvPr>
          <p:cNvSpPr/>
          <p:nvPr/>
        </p:nvSpPr>
        <p:spPr bwMode="auto">
          <a:xfrm>
            <a:off x="288257" y="3209569"/>
            <a:ext cx="3662878" cy="302622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闭单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37F3803-06C4-E1DF-D07A-77E319E83F29}"/>
              </a:ext>
            </a:extLst>
          </p:cNvPr>
          <p:cNvCxnSpPr>
            <a:cxnSpLocks/>
            <a:stCxn id="39970" idx="1"/>
            <a:endCxn id="39981" idx="1"/>
          </p:cNvCxnSpPr>
          <p:nvPr/>
        </p:nvCxnSpPr>
        <p:spPr bwMode="auto">
          <a:xfrm rot="10800000" flipH="1">
            <a:off x="5513326" y="2563485"/>
            <a:ext cx="494166" cy="3770756"/>
          </a:xfrm>
          <a:prstGeom prst="curvedConnector3">
            <a:avLst>
              <a:gd name="adj1" fmla="val -22307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3D3D31-BB39-EC74-A5E7-3850DD21258B}"/>
              </a:ext>
            </a:extLst>
          </p:cNvPr>
          <p:cNvSpPr/>
          <p:nvPr/>
        </p:nvSpPr>
        <p:spPr bwMode="auto">
          <a:xfrm>
            <a:off x="8068103" y="4406252"/>
            <a:ext cx="1045682" cy="52611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退出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361ECB-017C-16B4-235B-C56CED30A80A}"/>
              </a:ext>
            </a:extLst>
          </p:cNvPr>
          <p:cNvSpPr txBox="1"/>
          <p:nvPr/>
        </p:nvSpPr>
        <p:spPr>
          <a:xfrm>
            <a:off x="6465155" y="5014703"/>
            <a:ext cx="79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完成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950F60A-D3C9-6486-74F6-5BAD8E2060D7}"/>
              </a:ext>
            </a:extLst>
          </p:cNvPr>
          <p:cNvCxnSpPr>
            <a:cxnSpLocks/>
            <a:stCxn id="8" idx="2"/>
            <a:endCxn id="39970" idx="0"/>
          </p:cNvCxnSpPr>
          <p:nvPr/>
        </p:nvCxnSpPr>
        <p:spPr bwMode="auto">
          <a:xfrm rot="5400000">
            <a:off x="6269071" y="5845401"/>
            <a:ext cx="306227" cy="2423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650D3CB-E8AC-8789-A87A-67ABE03D455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 bwMode="auto">
          <a:xfrm rot="5400000">
            <a:off x="6110611" y="4057798"/>
            <a:ext cx="681706" cy="1371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AAFB21F-A3FE-1F5B-36F6-90BB26E8FA05}"/>
              </a:ext>
            </a:extLst>
          </p:cNvPr>
          <p:cNvSpPr txBox="1"/>
          <p:nvPr/>
        </p:nvSpPr>
        <p:spPr>
          <a:xfrm>
            <a:off x="5181612" y="3759177"/>
            <a:ext cx="274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未完订单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(0~100)+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新订单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(0~1)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8775F18-7C27-4BD7-3C14-1F1C7900C1F7}"/>
              </a:ext>
            </a:extLst>
          </p:cNvPr>
          <p:cNvSpPr txBox="1"/>
          <p:nvPr/>
        </p:nvSpPr>
        <p:spPr>
          <a:xfrm>
            <a:off x="3839210" y="2702147"/>
            <a:ext cx="65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开单</a:t>
            </a:r>
          </a:p>
        </p:txBody>
      </p:sp>
      <p:sp>
        <p:nvSpPr>
          <p:cNvPr id="39948" name="文本框 39947">
            <a:extLst>
              <a:ext uri="{FF2B5EF4-FFF2-40B4-BE49-F238E27FC236}">
                <a16:creationId xmlns:a16="http://schemas.microsoft.com/office/drawing/2014/main" id="{71E54811-382B-97EC-9B1B-D519B72887DF}"/>
              </a:ext>
            </a:extLst>
          </p:cNvPr>
          <p:cNvSpPr txBox="1"/>
          <p:nvPr/>
        </p:nvSpPr>
        <p:spPr>
          <a:xfrm>
            <a:off x="8308299" y="3774493"/>
            <a:ext cx="91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订单队列空</a:t>
            </a:r>
          </a:p>
        </p:txBody>
      </p:sp>
      <p:sp>
        <p:nvSpPr>
          <p:cNvPr id="39949" name="矩形: 圆角 39948">
            <a:extLst>
              <a:ext uri="{FF2B5EF4-FFF2-40B4-BE49-F238E27FC236}">
                <a16:creationId xmlns:a16="http://schemas.microsoft.com/office/drawing/2014/main" id="{8E97702E-2B7C-C241-4984-3DF28EFCB9CA}"/>
              </a:ext>
            </a:extLst>
          </p:cNvPr>
          <p:cNvSpPr/>
          <p:nvPr/>
        </p:nvSpPr>
        <p:spPr bwMode="auto">
          <a:xfrm>
            <a:off x="1869387" y="4107843"/>
            <a:ext cx="1163219" cy="4428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制作食物</a:t>
            </a:r>
          </a:p>
        </p:txBody>
      </p:sp>
      <p:sp>
        <p:nvSpPr>
          <p:cNvPr id="39950" name="矩形: 圆角 39949">
            <a:extLst>
              <a:ext uri="{FF2B5EF4-FFF2-40B4-BE49-F238E27FC236}">
                <a16:creationId xmlns:a16="http://schemas.microsoft.com/office/drawing/2014/main" id="{FB177B28-9975-9A30-38F6-48E3AFCCB562}"/>
              </a:ext>
            </a:extLst>
          </p:cNvPr>
          <p:cNvSpPr/>
          <p:nvPr/>
        </p:nvSpPr>
        <p:spPr bwMode="auto">
          <a:xfrm>
            <a:off x="1885911" y="4926571"/>
            <a:ext cx="1163219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分配食物</a:t>
            </a:r>
            <a:endParaRPr lang="en-US" altLang="zh-CN" dirty="0">
              <a:latin typeface="+mn-ea"/>
              <a:ea typeface="+mn-ea"/>
            </a:endParaRPr>
          </a:p>
        </p:txBody>
      </p:sp>
      <p:cxnSp>
        <p:nvCxnSpPr>
          <p:cNvPr id="39951" name="连接符: 曲线 39950">
            <a:extLst>
              <a:ext uri="{FF2B5EF4-FFF2-40B4-BE49-F238E27FC236}">
                <a16:creationId xmlns:a16="http://schemas.microsoft.com/office/drawing/2014/main" id="{31470141-35EF-AB20-2C3B-4C62B00562D5}"/>
              </a:ext>
            </a:extLst>
          </p:cNvPr>
          <p:cNvCxnSpPr>
            <a:cxnSpLocks/>
            <a:stCxn id="34" idx="1"/>
            <a:endCxn id="39969" idx="2"/>
          </p:cNvCxnSpPr>
          <p:nvPr/>
        </p:nvCxnSpPr>
        <p:spPr bwMode="auto">
          <a:xfrm rot="10800000">
            <a:off x="1000267" y="5146505"/>
            <a:ext cx="748585" cy="668126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952" name="连接符: 曲线 39951">
            <a:extLst>
              <a:ext uri="{FF2B5EF4-FFF2-40B4-BE49-F238E27FC236}">
                <a16:creationId xmlns:a16="http://schemas.microsoft.com/office/drawing/2014/main" id="{C77AF355-5E9C-FABF-3370-D89A40ABDDDD}"/>
              </a:ext>
            </a:extLst>
          </p:cNvPr>
          <p:cNvCxnSpPr>
            <a:cxnSpLocks/>
            <a:stCxn id="40012" idx="3"/>
            <a:endCxn id="40023" idx="0"/>
          </p:cNvCxnSpPr>
          <p:nvPr/>
        </p:nvCxnSpPr>
        <p:spPr bwMode="auto">
          <a:xfrm flipV="1">
            <a:off x="1508585" y="3651503"/>
            <a:ext cx="1761494" cy="222052"/>
          </a:xfrm>
          <a:prstGeom prst="curvedConnector4">
            <a:avLst>
              <a:gd name="adj1" fmla="val 33491"/>
              <a:gd name="adj2" fmla="val 25493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39954" name="连接符: 曲线 39953">
            <a:extLst>
              <a:ext uri="{FF2B5EF4-FFF2-40B4-BE49-F238E27FC236}">
                <a16:creationId xmlns:a16="http://schemas.microsoft.com/office/drawing/2014/main" id="{6E11A1A1-262D-E4D0-243B-BFD6DCF78382}"/>
              </a:ext>
            </a:extLst>
          </p:cNvPr>
          <p:cNvCxnSpPr>
            <a:cxnSpLocks/>
            <a:stCxn id="39949" idx="2"/>
            <a:endCxn id="39950" idx="0"/>
          </p:cNvCxnSpPr>
          <p:nvPr/>
        </p:nvCxnSpPr>
        <p:spPr bwMode="auto">
          <a:xfrm rot="16200000" flipH="1">
            <a:off x="2271305" y="4730354"/>
            <a:ext cx="375909" cy="1652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9961" name="文本框 39960">
            <a:extLst>
              <a:ext uri="{FF2B5EF4-FFF2-40B4-BE49-F238E27FC236}">
                <a16:creationId xmlns:a16="http://schemas.microsoft.com/office/drawing/2014/main" id="{A92C3AF5-2088-8CD9-BE4D-2F7D5A23BF5E}"/>
              </a:ext>
            </a:extLst>
          </p:cNvPr>
          <p:cNvSpPr txBox="1"/>
          <p:nvPr/>
        </p:nvSpPr>
        <p:spPr>
          <a:xfrm>
            <a:off x="2372094" y="5279945"/>
            <a:ext cx="73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完成</a:t>
            </a:r>
          </a:p>
        </p:txBody>
      </p:sp>
      <p:sp>
        <p:nvSpPr>
          <p:cNvPr id="39962" name="文本框 39961">
            <a:extLst>
              <a:ext uri="{FF2B5EF4-FFF2-40B4-BE49-F238E27FC236}">
                <a16:creationId xmlns:a16="http://schemas.microsoft.com/office/drawing/2014/main" id="{A1376D3D-9E24-A1E2-9FBE-258FE69294C6}"/>
              </a:ext>
            </a:extLst>
          </p:cNvPr>
          <p:cNvSpPr txBox="1"/>
          <p:nvPr/>
        </p:nvSpPr>
        <p:spPr>
          <a:xfrm>
            <a:off x="1451636" y="4546635"/>
            <a:ext cx="113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未完订单</a:t>
            </a:r>
          </a:p>
        </p:txBody>
      </p:sp>
      <p:cxnSp>
        <p:nvCxnSpPr>
          <p:cNvPr id="39965" name="连接符: 曲线 39964">
            <a:extLst>
              <a:ext uri="{FF2B5EF4-FFF2-40B4-BE49-F238E27FC236}">
                <a16:creationId xmlns:a16="http://schemas.microsoft.com/office/drawing/2014/main" id="{7EDF791A-5B30-9F18-34B9-15D095CB95A1}"/>
              </a:ext>
            </a:extLst>
          </p:cNvPr>
          <p:cNvCxnSpPr>
            <a:cxnSpLocks/>
            <a:stCxn id="40012" idx="0"/>
            <a:endCxn id="39981" idx="1"/>
          </p:cNvCxnSpPr>
          <p:nvPr/>
        </p:nvCxnSpPr>
        <p:spPr bwMode="auto">
          <a:xfrm rot="5400000" flipH="1" flipV="1">
            <a:off x="3017588" y="546163"/>
            <a:ext cx="972581" cy="5007227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9968" name="文本框 39967">
            <a:extLst>
              <a:ext uri="{FF2B5EF4-FFF2-40B4-BE49-F238E27FC236}">
                <a16:creationId xmlns:a16="http://schemas.microsoft.com/office/drawing/2014/main" id="{3BBE23F7-53FF-22C3-D777-967721A184AD}"/>
              </a:ext>
            </a:extLst>
          </p:cNvPr>
          <p:cNvSpPr txBox="1"/>
          <p:nvPr/>
        </p:nvSpPr>
        <p:spPr>
          <a:xfrm>
            <a:off x="942030" y="5180633"/>
            <a:ext cx="9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新订单</a:t>
            </a:r>
          </a:p>
        </p:txBody>
      </p:sp>
      <p:sp>
        <p:nvSpPr>
          <p:cNvPr id="39969" name="矩形: 圆角 39968">
            <a:extLst>
              <a:ext uri="{FF2B5EF4-FFF2-40B4-BE49-F238E27FC236}">
                <a16:creationId xmlns:a16="http://schemas.microsoft.com/office/drawing/2014/main" id="{FF667CF6-FE78-8FBF-241D-AF8C63713234}"/>
              </a:ext>
            </a:extLst>
          </p:cNvPr>
          <p:cNvSpPr/>
          <p:nvPr/>
        </p:nvSpPr>
        <p:spPr bwMode="auto">
          <a:xfrm>
            <a:off x="491946" y="4576699"/>
            <a:ext cx="1016639" cy="56980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订单失败</a:t>
            </a:r>
          </a:p>
        </p:txBody>
      </p:sp>
      <p:cxnSp>
        <p:nvCxnSpPr>
          <p:cNvPr id="39973" name="连接符: 曲线 39972">
            <a:extLst>
              <a:ext uri="{FF2B5EF4-FFF2-40B4-BE49-F238E27FC236}">
                <a16:creationId xmlns:a16="http://schemas.microsoft.com/office/drawing/2014/main" id="{B1160F92-0CE1-573A-BED2-8FEBF04210FD}"/>
              </a:ext>
            </a:extLst>
          </p:cNvPr>
          <p:cNvCxnSpPr>
            <a:cxnSpLocks/>
            <a:stCxn id="39969" idx="0"/>
            <a:endCxn id="40012" idx="2"/>
          </p:cNvCxnSpPr>
          <p:nvPr/>
        </p:nvCxnSpPr>
        <p:spPr bwMode="auto">
          <a:xfrm rot="16200000" flipV="1">
            <a:off x="817439" y="4393871"/>
            <a:ext cx="365655" cy="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64CC00-0447-0368-477F-E0DB244C84C0}"/>
              </a:ext>
            </a:extLst>
          </p:cNvPr>
          <p:cNvSpPr/>
          <p:nvPr/>
        </p:nvSpPr>
        <p:spPr bwMode="auto">
          <a:xfrm>
            <a:off x="5318176" y="5401108"/>
            <a:ext cx="2450403" cy="41237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输出订单结果，出队</a:t>
            </a:r>
            <a:endParaRPr lang="en-US" altLang="zh-CN" dirty="0">
              <a:latin typeface="+mn-ea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A30844-1404-7648-FA00-C794C8A765AA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 bwMode="auto">
          <a:xfrm>
            <a:off x="6444605" y="5060352"/>
            <a:ext cx="98773" cy="3407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2B90A8F-59FA-ECA8-B3FB-A68660AC220B}"/>
              </a:ext>
            </a:extLst>
          </p:cNvPr>
          <p:cNvSpPr/>
          <p:nvPr/>
        </p:nvSpPr>
        <p:spPr bwMode="auto">
          <a:xfrm>
            <a:off x="1748851" y="5612886"/>
            <a:ext cx="1344416" cy="4034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输出订单结果</a:t>
            </a:r>
            <a:endParaRPr lang="en-US" altLang="zh-CN" dirty="0">
              <a:latin typeface="+mn-ea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8B518BA-EEC6-2F5B-6751-D81DF9F3D7D9}"/>
              </a:ext>
            </a:extLst>
          </p:cNvPr>
          <p:cNvCxnSpPr>
            <a:cxnSpLocks/>
            <a:stCxn id="39950" idx="2"/>
            <a:endCxn id="34" idx="0"/>
          </p:cNvCxnSpPr>
          <p:nvPr/>
        </p:nvCxnSpPr>
        <p:spPr bwMode="auto">
          <a:xfrm flipH="1">
            <a:off x="2421059" y="5295903"/>
            <a:ext cx="46462" cy="31698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DF8EDC6-2782-0E2D-56FE-DEDC8EBF46F6}"/>
              </a:ext>
            </a:extLst>
          </p:cNvPr>
          <p:cNvSpPr/>
          <p:nvPr/>
        </p:nvSpPr>
        <p:spPr bwMode="auto">
          <a:xfrm>
            <a:off x="2873199" y="1766841"/>
            <a:ext cx="1163219" cy="65484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建立食物</a:t>
            </a:r>
            <a:endParaRPr kumimoji="1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队列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85CCEAC-2D4A-559D-96B6-95F8B65E27C0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 bwMode="auto">
          <a:xfrm flipV="1">
            <a:off x="4036418" y="2059115"/>
            <a:ext cx="807982" cy="3514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A72A5E2-E309-8041-8B70-A2AE3516B557}"/>
              </a:ext>
            </a:extLst>
          </p:cNvPr>
          <p:cNvSpPr/>
          <p:nvPr/>
        </p:nvSpPr>
        <p:spPr bwMode="auto">
          <a:xfrm>
            <a:off x="4844400" y="1731693"/>
            <a:ext cx="1163219" cy="65484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建立订单</a:t>
            </a:r>
            <a:endParaRPr kumimoji="1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队列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92B11B-8890-2971-DE83-2D9D80EBE38B}"/>
              </a:ext>
            </a:extLst>
          </p:cNvPr>
          <p:cNvSpPr txBox="1"/>
          <p:nvPr/>
        </p:nvSpPr>
        <p:spPr>
          <a:xfrm>
            <a:off x="4036418" y="2070245"/>
            <a:ext cx="9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读订单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04AC475-808C-E704-E830-ADEFAC1BCE3D}"/>
              </a:ext>
            </a:extLst>
          </p:cNvPr>
          <p:cNvSpPr/>
          <p:nvPr/>
        </p:nvSpPr>
        <p:spPr bwMode="auto">
          <a:xfrm>
            <a:off x="6727633" y="1396909"/>
            <a:ext cx="1163219" cy="56590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启动时钟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2D4490-D068-6D70-6088-A28BF1959402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 bwMode="auto">
          <a:xfrm flipV="1">
            <a:off x="6007619" y="1679862"/>
            <a:ext cx="720014" cy="3792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39970" name="矩形: 圆角 39969">
            <a:extLst>
              <a:ext uri="{FF2B5EF4-FFF2-40B4-BE49-F238E27FC236}">
                <a16:creationId xmlns:a16="http://schemas.microsoft.com/office/drawing/2014/main" id="{0EE5D70F-2865-E072-4E38-76DF8879C686}"/>
              </a:ext>
            </a:extLst>
          </p:cNvPr>
          <p:cNvSpPr/>
          <p:nvPr/>
        </p:nvSpPr>
        <p:spPr bwMode="auto">
          <a:xfrm>
            <a:off x="5513326" y="6119709"/>
            <a:ext cx="1575328" cy="4290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闭单规则判断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9981" name="矩形: 圆角 39980">
            <a:extLst>
              <a:ext uri="{FF2B5EF4-FFF2-40B4-BE49-F238E27FC236}">
                <a16:creationId xmlns:a16="http://schemas.microsoft.com/office/drawing/2014/main" id="{2CBBFA64-98C5-7026-2CB9-D4D14519586F}"/>
              </a:ext>
            </a:extLst>
          </p:cNvPr>
          <p:cNvSpPr/>
          <p:nvPr/>
        </p:nvSpPr>
        <p:spPr bwMode="auto">
          <a:xfrm>
            <a:off x="6007492" y="2303571"/>
            <a:ext cx="1163219" cy="51982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刷新时钟</a:t>
            </a:r>
          </a:p>
        </p:txBody>
      </p:sp>
      <p:cxnSp>
        <p:nvCxnSpPr>
          <p:cNvPr id="39986" name="连接符: 曲线 39985">
            <a:extLst>
              <a:ext uri="{FF2B5EF4-FFF2-40B4-BE49-F238E27FC236}">
                <a16:creationId xmlns:a16="http://schemas.microsoft.com/office/drawing/2014/main" id="{2B52FB9B-8CC4-6583-9D37-5539576BAE7A}"/>
              </a:ext>
            </a:extLst>
          </p:cNvPr>
          <p:cNvCxnSpPr>
            <a:cxnSpLocks/>
            <a:stCxn id="39981" idx="2"/>
            <a:endCxn id="10" idx="0"/>
          </p:cNvCxnSpPr>
          <p:nvPr/>
        </p:nvCxnSpPr>
        <p:spPr bwMode="auto">
          <a:xfrm rot="5400000">
            <a:off x="6400931" y="2880789"/>
            <a:ext cx="245562" cy="13078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0012" name="矩形: 圆角 40011">
            <a:extLst>
              <a:ext uri="{FF2B5EF4-FFF2-40B4-BE49-F238E27FC236}">
                <a16:creationId xmlns:a16="http://schemas.microsoft.com/office/drawing/2014/main" id="{65C5911E-CFD1-F307-F7F7-6F0FD45AEEC4}"/>
              </a:ext>
            </a:extLst>
          </p:cNvPr>
          <p:cNvSpPr/>
          <p:nvPr/>
        </p:nvSpPr>
        <p:spPr bwMode="auto">
          <a:xfrm>
            <a:off x="491945" y="3536066"/>
            <a:ext cx="1016640" cy="67497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开单规则</a:t>
            </a:r>
            <a:endParaRPr lang="en-US" altLang="zh-CN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判断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0023" name="矩形: 圆角 40022">
            <a:extLst>
              <a:ext uri="{FF2B5EF4-FFF2-40B4-BE49-F238E27FC236}">
                <a16:creationId xmlns:a16="http://schemas.microsoft.com/office/drawing/2014/main" id="{727BDE03-AB59-15DB-3C50-46914474B7B0}"/>
              </a:ext>
            </a:extLst>
          </p:cNvPr>
          <p:cNvSpPr/>
          <p:nvPr/>
        </p:nvSpPr>
        <p:spPr bwMode="auto">
          <a:xfrm>
            <a:off x="2688469" y="3651503"/>
            <a:ext cx="1163219" cy="4428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刷新时钟</a:t>
            </a:r>
          </a:p>
        </p:txBody>
      </p:sp>
      <p:cxnSp>
        <p:nvCxnSpPr>
          <p:cNvPr id="40025" name="连接符: 曲线 40024">
            <a:extLst>
              <a:ext uri="{FF2B5EF4-FFF2-40B4-BE49-F238E27FC236}">
                <a16:creationId xmlns:a16="http://schemas.microsoft.com/office/drawing/2014/main" id="{B0A92559-4917-A741-A653-E268E1CD82AD}"/>
              </a:ext>
            </a:extLst>
          </p:cNvPr>
          <p:cNvCxnSpPr>
            <a:cxnSpLocks/>
            <a:stCxn id="40023" idx="1"/>
            <a:endCxn id="39949" idx="0"/>
          </p:cNvCxnSpPr>
          <p:nvPr/>
        </p:nvCxnSpPr>
        <p:spPr bwMode="auto">
          <a:xfrm rot="10800000" flipV="1">
            <a:off x="2450997" y="3872913"/>
            <a:ext cx="237472" cy="234930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40073" name="连接符: 曲线 40072">
            <a:extLst>
              <a:ext uri="{FF2B5EF4-FFF2-40B4-BE49-F238E27FC236}">
                <a16:creationId xmlns:a16="http://schemas.microsoft.com/office/drawing/2014/main" id="{BA42803A-9254-FBAB-A16B-56E5CB7055C4}"/>
              </a:ext>
            </a:extLst>
          </p:cNvPr>
          <p:cNvCxnSpPr>
            <a:cxnSpLocks/>
            <a:stCxn id="42" idx="2"/>
            <a:endCxn id="10" idx="3"/>
          </p:cNvCxnSpPr>
          <p:nvPr/>
        </p:nvCxnSpPr>
        <p:spPr bwMode="auto">
          <a:xfrm rot="16200000" flipH="1">
            <a:off x="6822128" y="2449930"/>
            <a:ext cx="1433567" cy="459336"/>
          </a:xfrm>
          <a:prstGeom prst="curvedConnector4">
            <a:avLst>
              <a:gd name="adj1" fmla="val 38580"/>
              <a:gd name="adj2" fmla="val 17638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40098" name="连接符: 曲线 40097">
            <a:extLst>
              <a:ext uri="{FF2B5EF4-FFF2-40B4-BE49-F238E27FC236}">
                <a16:creationId xmlns:a16="http://schemas.microsoft.com/office/drawing/2014/main" id="{0209E60F-33FD-2DCC-9817-E79D064FDF07}"/>
              </a:ext>
            </a:extLst>
          </p:cNvPr>
          <p:cNvCxnSpPr>
            <a:cxnSpLocks/>
            <a:endCxn id="39948" idx="2"/>
          </p:cNvCxnSpPr>
          <p:nvPr/>
        </p:nvCxnSpPr>
        <p:spPr bwMode="auto">
          <a:xfrm>
            <a:off x="6444604" y="4045606"/>
            <a:ext cx="2320350" cy="375218"/>
          </a:xfrm>
          <a:prstGeom prst="curvedConnector4">
            <a:avLst>
              <a:gd name="adj1" fmla="val 40160"/>
              <a:gd name="adj2" fmla="val 3907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cxnSp>
        <p:nvCxnSpPr>
          <p:cNvPr id="40116" name="连接符: 曲线 40115">
            <a:extLst>
              <a:ext uri="{FF2B5EF4-FFF2-40B4-BE49-F238E27FC236}">
                <a16:creationId xmlns:a16="http://schemas.microsoft.com/office/drawing/2014/main" id="{2FE38312-0398-AAC8-621E-1AB68CFE42A8}"/>
              </a:ext>
            </a:extLst>
          </p:cNvPr>
          <p:cNvCxnSpPr>
            <a:cxnSpLocks/>
            <a:stCxn id="39970" idx="2"/>
            <a:endCxn id="57" idx="2"/>
          </p:cNvCxnSpPr>
          <p:nvPr/>
        </p:nvCxnSpPr>
        <p:spPr bwMode="auto">
          <a:xfrm rot="5400000" flipH="1">
            <a:off x="4053852" y="4301635"/>
            <a:ext cx="312982" cy="4181294"/>
          </a:xfrm>
          <a:prstGeom prst="curvedConnector3">
            <a:avLst>
              <a:gd name="adj1" fmla="val -7303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</p:cxnSp>
      <p:sp>
        <p:nvSpPr>
          <p:cNvPr id="40120" name="文本框 40119">
            <a:extLst>
              <a:ext uri="{FF2B5EF4-FFF2-40B4-BE49-F238E27FC236}">
                <a16:creationId xmlns:a16="http://schemas.microsoft.com/office/drawing/2014/main" id="{BA7487F8-EEFD-CB14-B81D-51E65FC1AF04}"/>
              </a:ext>
            </a:extLst>
          </p:cNvPr>
          <p:cNvSpPr txBox="1"/>
          <p:nvPr/>
        </p:nvSpPr>
        <p:spPr>
          <a:xfrm>
            <a:off x="3736529" y="6411028"/>
            <a:ext cx="65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闭单</a:t>
            </a:r>
          </a:p>
        </p:txBody>
      </p:sp>
    </p:spTree>
    <p:extLst>
      <p:ext uri="{BB962C8B-B14F-4D97-AF65-F5344CB8AC3E}">
        <p14:creationId xmlns:p14="http://schemas.microsoft.com/office/powerpoint/2010/main" val="41557314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/>
              <a:t>高层数据结构设计</a:t>
            </a:r>
            <a:r>
              <a:rPr lang="en-US" altLang="zh-CN" b="1" dirty="0"/>
              <a:t>: </a:t>
            </a:r>
            <a:r>
              <a:rPr lang="zh-CN" altLang="en-US" b="1" dirty="0"/>
              <a:t>常量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611687"/>
          </a:xfrm>
        </p:spPr>
        <p:txBody>
          <a:bodyPr wrap="square" anchor="t"/>
          <a:lstStyle/>
          <a:p>
            <a:pPr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要求1: 不能忽略设计中的常量定义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设计原则：尽量不使用全局变量！</a:t>
            </a:r>
            <a:endParaRPr lang="en-US" altLang="zh-CN" sz="2400" b="1" dirty="0"/>
          </a:p>
          <a:p>
            <a:pPr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设计原则：尽量不要将常量数值写死在代码里。</a:t>
            </a:r>
            <a:endParaRPr lang="en-US" altLang="zh-CN" sz="2400" b="1" dirty="0"/>
          </a:p>
          <a:p>
            <a:pPr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400" b="1" dirty="0"/>
              <a:t>常量、符号常量（宏定义）可以有。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</a:t>
            </a:r>
            <a:r>
              <a:rPr lang="en-US" altLang="zh-CN" sz="2400" b="1" dirty="0" err="1"/>
              <a:t>PARA_FNAME</a:t>
            </a:r>
            <a:r>
              <a:rPr lang="en-US" altLang="zh-CN" sz="2400" b="1" dirty="0"/>
              <a:t> “</a:t>
            </a:r>
            <a:r>
              <a:rPr lang="en-US" altLang="zh-CN" sz="2400" b="1" dirty="0" err="1"/>
              <a:t>dict.dic</a:t>
            </a:r>
            <a:r>
              <a:rPr lang="en-US" altLang="zh-CN" sz="2400" b="1" dirty="0"/>
              <a:t>”  //</a:t>
            </a:r>
            <a:r>
              <a:rPr lang="zh-CN" altLang="en-US" sz="2400" b="1" dirty="0"/>
              <a:t>参数文件名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</a:t>
            </a:r>
            <a:r>
              <a:rPr lang="en-US" altLang="zh-CN" sz="2400" b="1" dirty="0" err="1"/>
              <a:t>MAX_DOING</a:t>
            </a:r>
            <a:r>
              <a:rPr lang="en-US" altLang="zh-CN" sz="2400" b="1" dirty="0"/>
              <a:t> 101</a:t>
            </a:r>
            <a:r>
              <a:rPr lang="en-US" altLang="zh-CN" sz="2400" dirty="0"/>
              <a:t> 	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最大未完订单数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</a:t>
            </a:r>
            <a:r>
              <a:rPr lang="en-US" altLang="zh-CN" sz="2400" b="1" dirty="0" err="1"/>
              <a:t>MAX_ORDERS</a:t>
            </a:r>
            <a:r>
              <a:rPr lang="en-US" altLang="zh-CN" sz="2400" b="1" dirty="0"/>
              <a:t> 54001	//</a:t>
            </a:r>
            <a:r>
              <a:rPr lang="zh-CN" altLang="en-US" sz="2400" b="1" dirty="0"/>
              <a:t>最大订单数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</a:t>
            </a:r>
            <a:r>
              <a:rPr lang="en-US" altLang="zh-CN" sz="2400" b="1" dirty="0" err="1"/>
              <a:t>MAX_N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？</a:t>
            </a:r>
            <a:r>
              <a:rPr lang="en-US" altLang="zh-CN" sz="2400" dirty="0"/>
              <a:t> 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最大食物种类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</a:t>
            </a:r>
            <a:r>
              <a:rPr lang="en-US" altLang="zh-CN" sz="2400" b="1" dirty="0" err="1"/>
              <a:t>MAX_M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？</a:t>
            </a:r>
            <a:r>
              <a:rPr lang="en-US" altLang="zh-CN" sz="2400" b="1" dirty="0"/>
              <a:t>	//</a:t>
            </a:r>
            <a:r>
              <a:rPr lang="zh-CN" altLang="en-US" sz="2400" b="1" dirty="0"/>
              <a:t>最大套餐数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</a:t>
            </a:r>
            <a:r>
              <a:rPr lang="en-US" altLang="zh-CN" sz="2400" b="1" dirty="0" err="1"/>
              <a:t>MAX_NAME</a:t>
            </a:r>
            <a:r>
              <a:rPr lang="en-US" altLang="zh-CN" sz="2400" b="1" dirty="0"/>
              <a:t>	//</a:t>
            </a:r>
            <a:r>
              <a:rPr lang="zh-CN" altLang="en-US" sz="2400" b="1" dirty="0"/>
              <a:t>食物名称最大长度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#define VALID 	//</a:t>
            </a:r>
            <a:r>
              <a:rPr lang="zh-CN" altLang="en-US" sz="2400" b="1" dirty="0"/>
              <a:t>订单生效状态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400" b="1" dirty="0"/>
              <a:t>…</a:t>
            </a:r>
          </a:p>
          <a:p>
            <a:pPr lvl="1">
              <a:lnSpc>
                <a:spcPct val="110000"/>
              </a:lnSpc>
              <a:buFont typeface="Wingdings" panose="05000000000000000000" charset="0"/>
              <a:buChar char="Ø"/>
            </a:pPr>
            <a:endParaRPr lang="en-US" altLang="zh-CN" sz="2400" b="1" dirty="0"/>
          </a:p>
        </p:txBody>
      </p:sp>
      <p:sp>
        <p:nvSpPr>
          <p:cNvPr id="35843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18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F3D3FBD-03F6-9D13-36E6-7CAA9543C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数据结构设计</a:t>
            </a:r>
            <a:r>
              <a:rPr lang="zh-CN" altLang="en-US" dirty="0"/>
              <a:t>要体现（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15E8E04-6321-AE08-934C-A8AB9BD74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 b="1" dirty="0"/>
              <a:t>要求2: 自定义类型的结构定义，要完整并有文字注释.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举例：</a:t>
            </a:r>
          </a:p>
          <a:p>
            <a:r>
              <a:rPr lang="zh-CN" altLang="en-US" sz="2400" dirty="0"/>
              <a:t>点餐系统的食物名称队列：</a:t>
            </a:r>
            <a:endParaRPr lang="en-US" altLang="zh-CN" sz="2400" dirty="0"/>
          </a:p>
          <a:p>
            <a:pPr lvl="1"/>
            <a:r>
              <a:rPr lang="en-US" altLang="zh-CN" sz="2400" dirty="0"/>
              <a:t>char * </a:t>
            </a:r>
            <a:r>
              <a:rPr lang="en-US" altLang="zh-CN" sz="2400" dirty="0" err="1"/>
              <a:t>foodname</a:t>
            </a:r>
            <a:r>
              <a:rPr lang="en-US" altLang="zh-CN" sz="2400" dirty="0"/>
              <a:t>[?];  //char </a:t>
            </a:r>
            <a:r>
              <a:rPr lang="en-US" altLang="zh-CN" sz="2400" dirty="0" err="1"/>
              <a:t>foodname</a:t>
            </a:r>
            <a:r>
              <a:rPr lang="en-US" altLang="zh-CN" sz="2400" dirty="0"/>
              <a:t>[?][256]</a:t>
            </a:r>
            <a:r>
              <a:rPr lang="zh-CN" altLang="en-US" sz="2400" dirty="0"/>
              <a:t>也可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/*</a:t>
            </a:r>
            <a:r>
              <a:rPr lang="zh-CN" altLang="en-US" sz="2400" dirty="0"/>
              <a:t>指针数组</a:t>
            </a:r>
            <a:r>
              <a:rPr lang="en-US" altLang="zh-CN" sz="2400" dirty="0"/>
              <a:t>+</a:t>
            </a:r>
            <a:r>
              <a:rPr lang="zh-CN" altLang="en-US" sz="2400" dirty="0"/>
              <a:t>动态分配字符串，存储所有食物名，下标作为食物编号。方便订单匹配。</a:t>
            </a:r>
            <a:r>
              <a:rPr lang="en-US" altLang="zh-CN" sz="2400" dirty="0"/>
              <a:t>*/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套餐与食物对应关系：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typedef struct {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char name[?];	//</a:t>
            </a:r>
            <a:r>
              <a:rPr lang="zh-CN" altLang="en-US" sz="2400" dirty="0">
                <a:latin typeface="Consolas" panose="020B0609020204030204" pitchFamily="49" charset="0"/>
              </a:rPr>
              <a:t>套餐名称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foodno</a:t>
            </a:r>
            <a:r>
              <a:rPr lang="en-US" altLang="zh-CN" sz="2400" dirty="0">
                <a:latin typeface="Consolas" panose="020B0609020204030204" pitchFamily="49" charset="0"/>
              </a:rPr>
              <a:t>[?];	//</a:t>
            </a:r>
            <a:r>
              <a:rPr lang="zh-CN" altLang="en-US" sz="2400" dirty="0">
                <a:latin typeface="Consolas" panose="020B0609020204030204" pitchFamily="49" charset="0"/>
              </a:rPr>
              <a:t>所含食物编号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}Combos;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86CAE8-048C-EC80-80B5-02385CFD60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</a:t>
            </a:r>
            <a:r>
              <a:rPr lang="zh-CN" altLang="en-US"/>
              <a:t>概要设计要点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26DC1C-C4BA-B5A0-8DD7-620A481747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zh-CN" altLang="en-US" sz="2400" b="1" dirty="0"/>
              <a:t>概要设计主要从以下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个方面考虑：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400" b="1" dirty="0">
                <a:solidFill>
                  <a:srgbClr val="FF3300"/>
                </a:solidFill>
              </a:rPr>
              <a:t>用户界面</a:t>
            </a:r>
            <a:r>
              <a:rPr lang="zh-CN" altLang="en-US" sz="2400" b="1" dirty="0"/>
              <a:t>：界面友好，要能从界面提示信息了解大作业各部分的状态。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400" b="1" dirty="0">
                <a:solidFill>
                  <a:srgbClr val="FF3300"/>
                </a:solidFill>
              </a:rPr>
              <a:t>自动机模型</a:t>
            </a:r>
            <a:r>
              <a:rPr lang="zh-CN" altLang="en-US" sz="2400" b="1" dirty="0"/>
              <a:t>：主体对象的复杂行为过程可以用自动机模型来描述。绘制状态迁移图，图上需要描述引起状态迁移的条件，并且要在文档中附加说明进入某状态要做的动作。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400" b="1" dirty="0">
                <a:solidFill>
                  <a:srgbClr val="FF3300"/>
                </a:solidFill>
              </a:rPr>
              <a:t>重点数据</a:t>
            </a:r>
            <a:r>
              <a:rPr lang="zh-CN" altLang="en-US" sz="2400" b="1" dirty="0"/>
              <a:t>：较全面地给出各个函数要共享的数据。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400" b="1" dirty="0">
                <a:solidFill>
                  <a:srgbClr val="FF3300"/>
                </a:solidFill>
              </a:rPr>
              <a:t>程序模块化</a:t>
            </a:r>
            <a:r>
              <a:rPr lang="zh-CN" altLang="en-US" sz="2400" b="1" dirty="0"/>
              <a:t>：函数接口说明，函数调用关系说明。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 sz="2400" b="1" dirty="0">
                <a:solidFill>
                  <a:srgbClr val="FF3300"/>
                </a:solidFill>
              </a:rPr>
              <a:t>关键算法</a:t>
            </a:r>
            <a:r>
              <a:rPr lang="zh-CN" altLang="en-US" sz="2400" b="1" dirty="0"/>
              <a:t>：如使用概率模型，如正态分布、泊松分布等，模拟生成乘客数量的算法。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021DBC9E-908F-3922-AFBF-43648F1217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CF58D795-81A7-4E12-BB3C-AF0DA33C4058}" type="slidenum">
              <a:rPr lang="en-US" altLang="zh-CN" sz="1400"/>
              <a:pPr algn="r" eaLnBrk="1" hangingPunct="1">
                <a:spcBef>
                  <a:spcPct val="5000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F3D3FBD-03F6-9D13-36E6-7CAA9543C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数据结构设计</a:t>
            </a:r>
            <a:r>
              <a:rPr lang="zh-CN" altLang="en-US" dirty="0"/>
              <a:t>要体现</a:t>
            </a:r>
            <a:endParaRPr lang="zh-CN" altLang="zh-CN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15E8E04-6321-AE08-934C-A8AB9BD74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 b="1" dirty="0"/>
              <a:t>要求2: 自定义类型的结构定义，要完整并有文字注释.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举例：</a:t>
            </a:r>
          </a:p>
          <a:p>
            <a:r>
              <a:rPr lang="zh-CN" altLang="en-US" sz="2400" dirty="0"/>
              <a:t>点餐系统的食物队列节点数据设计：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typedef struct {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no;	//</a:t>
            </a:r>
            <a:r>
              <a:rPr lang="zh-CN" altLang="en-US" sz="2400" dirty="0">
                <a:latin typeface="Consolas" panose="020B0609020204030204" pitchFamily="49" charset="0"/>
              </a:rPr>
              <a:t>食物编号，名称留在菜单里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secs;	//</a:t>
            </a:r>
            <a:r>
              <a:rPr lang="zh-CN" altLang="en-US" sz="2400" dirty="0">
                <a:latin typeface="Consolas" panose="020B0609020204030204" pitchFamily="49" charset="0"/>
              </a:rPr>
              <a:t>制作一个所需秒数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cap;	//</a:t>
            </a:r>
            <a:r>
              <a:rPr lang="zh-CN" altLang="en-US" sz="2400" dirty="0">
                <a:latin typeface="Consolas" panose="020B0609020204030204" pitchFamily="49" charset="0"/>
              </a:rPr>
              <a:t>最大存储容量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num;	//</a:t>
            </a:r>
            <a:r>
              <a:rPr lang="zh-CN" altLang="en-US" sz="2400" dirty="0">
                <a:latin typeface="Consolas" panose="020B0609020204030204" pitchFamily="49" charset="0"/>
              </a:rPr>
              <a:t>现有数量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clocks;//</a:t>
            </a:r>
            <a:r>
              <a:rPr lang="zh-CN" altLang="en-US" sz="2400" dirty="0">
                <a:latin typeface="Consolas" panose="020B0609020204030204" pitchFamily="49" charset="0"/>
              </a:rPr>
              <a:t>相对的烹制时钟，每个食物完成后归</a:t>
            </a:r>
            <a:r>
              <a:rPr lang="en-US" altLang="zh-CN" sz="2400" dirty="0">
                <a:latin typeface="Consolas" panose="020B0609020204030204" pitchFamily="49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</a:rPr>
              <a:t>；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}Foods;  </a:t>
            </a:r>
          </a:p>
        </p:txBody>
      </p:sp>
    </p:spTree>
    <p:extLst>
      <p:ext uri="{BB962C8B-B14F-4D97-AF65-F5344CB8AC3E}">
        <p14:creationId xmlns:p14="http://schemas.microsoft.com/office/powerpoint/2010/main" val="8605809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/>
              <a:t>高层数据结构设计</a:t>
            </a:r>
            <a:r>
              <a:rPr lang="en-US" altLang="zh-CN" b="1" dirty="0"/>
              <a:t>:</a:t>
            </a:r>
            <a:r>
              <a:rPr lang="zh-CN" altLang="en-US" b="1" dirty="0"/>
              <a:t>关键接口数据要有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67544" y="1196751"/>
            <a:ext cx="8280920" cy="5256435"/>
          </a:xfrm>
        </p:spPr>
        <p:txBody>
          <a:bodyPr wrap="square" anchor="t"/>
          <a:lstStyle/>
          <a:p>
            <a:r>
              <a:rPr lang="zh-CN" altLang="en-US" sz="2400" dirty="0"/>
              <a:t>未完成订单队列，需要在分配食物时共享：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typedef struct {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no;	//</a:t>
            </a:r>
            <a:r>
              <a:rPr lang="zh-CN" altLang="en-US" sz="2400" dirty="0">
                <a:latin typeface="Consolas" panose="020B0609020204030204" pitchFamily="49" charset="0"/>
              </a:rPr>
              <a:t>序号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bhour,bm,bs</a:t>
            </a:r>
            <a:r>
              <a:rPr lang="en-US" altLang="zh-CN" sz="2400" dirty="0">
                <a:latin typeface="Consolas" panose="020B0609020204030204" pitchFamily="49" charset="0"/>
              </a:rPr>
              <a:t>;	//</a:t>
            </a:r>
            <a:r>
              <a:rPr lang="zh-CN" altLang="en-US" sz="2400" dirty="0">
                <a:latin typeface="Consolas" panose="020B0609020204030204" pitchFamily="49" charset="0"/>
              </a:rPr>
              <a:t>下单时分秒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ordfoods</a:t>
            </a:r>
            <a:r>
              <a:rPr lang="en-US" altLang="zh-CN" sz="2400" dirty="0">
                <a:latin typeface="Consolas" panose="020B0609020204030204" pitchFamily="49" charset="0"/>
              </a:rPr>
              <a:t>[?][2];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	//</a:t>
            </a:r>
            <a:r>
              <a:rPr lang="zh-CN" altLang="en-US" sz="2400" dirty="0">
                <a:latin typeface="Consolas" panose="020B0609020204030204" pitchFamily="49" charset="0"/>
              </a:rPr>
              <a:t>订单所含多个食物编号和已分数量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state;	//</a:t>
            </a:r>
            <a:r>
              <a:rPr lang="zh-CN" altLang="en-US" sz="2400" dirty="0">
                <a:latin typeface="Consolas" panose="020B0609020204030204" pitchFamily="49" charset="0"/>
              </a:rPr>
              <a:t>订单状态</a:t>
            </a:r>
            <a:r>
              <a:rPr lang="en-US" altLang="zh-CN" sz="2400" dirty="0">
                <a:latin typeface="Consolas" panose="020B0609020204030204" pitchFamily="49" charset="0"/>
              </a:rPr>
              <a:t>:</a:t>
            </a:r>
            <a:r>
              <a:rPr lang="zh-CN" altLang="en-US" sz="2400" dirty="0">
                <a:latin typeface="Consolas" panose="020B0609020204030204" pitchFamily="49" charset="0"/>
              </a:rPr>
              <a:t>制作中、完成、失败。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ehour,em,es</a:t>
            </a:r>
            <a:r>
              <a:rPr lang="en-US" altLang="zh-CN" sz="2400" dirty="0">
                <a:latin typeface="Consolas" panose="020B0609020204030204" pitchFamily="49" charset="0"/>
              </a:rPr>
              <a:t>;	//</a:t>
            </a:r>
            <a:r>
              <a:rPr lang="zh-CN" altLang="en-US" sz="2400" dirty="0">
                <a:latin typeface="Consolas" panose="020B0609020204030204" pitchFamily="49" charset="0"/>
              </a:rPr>
              <a:t>完成时分秒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r>
              <a:rPr lang="en-US" altLang="zh-CN" sz="2400" dirty="0" err="1">
                <a:latin typeface="Consolas" panose="020B0609020204030204" pitchFamily="49" charset="0"/>
              </a:rPr>
              <a:t>ValidOrders</a:t>
            </a:r>
            <a:r>
              <a:rPr lang="en-US" altLang="zh-CN" sz="2400" dirty="0">
                <a:latin typeface="Consolas" panose="020B0609020204030204" pitchFamily="49" charset="0"/>
              </a:rPr>
              <a:t>;  </a:t>
            </a:r>
          </a:p>
          <a:p>
            <a:pPr lvl="2"/>
            <a:r>
              <a:rPr lang="zh-CN" altLang="en-US" sz="2400" dirty="0"/>
              <a:t>队列实现方式：静态数组、动态数组、链表。</a:t>
            </a:r>
            <a:endParaRPr lang="en-US" altLang="zh-CN" sz="2400" dirty="0"/>
          </a:p>
          <a:p>
            <a:pPr lvl="2"/>
            <a:r>
              <a:rPr lang="zh-CN" altLang="en-US" sz="2400" dirty="0"/>
              <a:t>分析优缺点，设计入队、出队、分食物、改状态、打印订单结果等操作函数。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5843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21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79978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/>
              <a:t>关键接口数据</a:t>
            </a:r>
            <a:r>
              <a:rPr lang="en-US" altLang="zh-CN" b="1" dirty="0"/>
              <a:t>:</a:t>
            </a:r>
            <a:r>
              <a:rPr lang="zh-CN" altLang="en-US" b="1" dirty="0"/>
              <a:t>时间设计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373520" y="1072516"/>
            <a:ext cx="8496944" cy="5256435"/>
          </a:xfrm>
        </p:spPr>
        <p:txBody>
          <a:bodyPr wrap="square" anchor="t"/>
          <a:lstStyle/>
          <a:p>
            <a:r>
              <a:rPr lang="zh-CN" altLang="en-US" sz="2400" dirty="0"/>
              <a:t>时间的表示，要在订单生效和食物制作中共享：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typedef struct {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now;	//</a:t>
            </a:r>
            <a:r>
              <a:rPr lang="zh-CN" altLang="en-US" sz="2400" dirty="0">
                <a:latin typeface="Consolas" panose="020B0609020204030204" pitchFamily="49" charset="0"/>
              </a:rPr>
              <a:t>开店后至今累计总秒数</a:t>
            </a:r>
            <a:r>
              <a:rPr lang="en-US" altLang="zh-CN" sz="2400" dirty="0">
                <a:latin typeface="Consolas" panose="020B0609020204030204" pitchFamily="49" charset="0"/>
              </a:rPr>
              <a:t>0~64800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thehour,them,thes</a:t>
            </a:r>
            <a:r>
              <a:rPr lang="en-US" altLang="zh-CN" sz="2400" dirty="0">
                <a:latin typeface="Consolas" panose="020B0609020204030204" pitchFamily="49" charset="0"/>
              </a:rPr>
              <a:t>;	//</a:t>
            </a:r>
            <a:r>
              <a:rPr lang="zh-CN" altLang="en-US" sz="2400" dirty="0">
                <a:latin typeface="Consolas" panose="020B0609020204030204" pitchFamily="49" charset="0"/>
              </a:rPr>
              <a:t>默认开店时分秒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hour,minute,second</a:t>
            </a:r>
            <a:r>
              <a:rPr lang="en-US" altLang="zh-CN" sz="2400" dirty="0">
                <a:latin typeface="Consolas" panose="020B0609020204030204" pitchFamily="49" charset="0"/>
              </a:rPr>
              <a:t>;	//</a:t>
            </a:r>
            <a:r>
              <a:rPr lang="zh-CN" altLang="en-US" sz="2400" dirty="0">
                <a:latin typeface="Consolas" panose="020B0609020204030204" pitchFamily="49" charset="0"/>
              </a:rPr>
              <a:t>换算后的时分秒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locked;	//1-</a:t>
            </a:r>
            <a:r>
              <a:rPr lang="zh-CN" altLang="en-US" sz="2400" dirty="0">
                <a:latin typeface="Consolas" panose="020B0609020204030204" pitchFamily="49" charset="0"/>
              </a:rPr>
              <a:t>闭单状态，</a:t>
            </a:r>
            <a:r>
              <a:rPr lang="en-US" altLang="zh-CN" sz="2400" dirty="0">
                <a:latin typeface="Consolas" panose="020B0609020204030204" pitchFamily="49" charset="0"/>
              </a:rPr>
              <a:t>0-</a:t>
            </a:r>
            <a:r>
              <a:rPr lang="zh-CN" altLang="en-US" sz="2400" dirty="0">
                <a:latin typeface="Consolas" panose="020B0609020204030204" pitchFamily="49" charset="0"/>
              </a:rPr>
              <a:t>正常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lockhour,lockm,locks</a:t>
            </a:r>
            <a:r>
              <a:rPr lang="en-US" altLang="zh-CN" sz="2400" dirty="0">
                <a:latin typeface="Consolas" panose="020B0609020204030204" pitchFamily="49" charset="0"/>
              </a:rPr>
              <a:t>;	//</a:t>
            </a:r>
            <a:r>
              <a:rPr lang="zh-CN" altLang="en-US" sz="2400" dirty="0">
                <a:latin typeface="Consolas" panose="020B0609020204030204" pitchFamily="49" charset="0"/>
              </a:rPr>
              <a:t>闭单开始时分秒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int </a:t>
            </a:r>
            <a:r>
              <a:rPr lang="en-US" altLang="zh-CN" sz="2400" dirty="0" err="1">
                <a:latin typeface="Consolas" panose="020B0609020204030204" pitchFamily="49" charset="0"/>
              </a:rPr>
              <a:t>closehour,closem,closes</a:t>
            </a:r>
            <a:r>
              <a:rPr lang="en-US" altLang="zh-CN" sz="2400" dirty="0">
                <a:latin typeface="Consolas" panose="020B0609020204030204" pitchFamily="49" charset="0"/>
              </a:rPr>
              <a:t>;//</a:t>
            </a:r>
            <a:r>
              <a:rPr lang="zh-CN" altLang="en-US" sz="2400" dirty="0">
                <a:latin typeface="Consolas" panose="020B0609020204030204" pitchFamily="49" charset="0"/>
              </a:rPr>
              <a:t>默认闭店时分秒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r>
              <a:rPr lang="en-US" altLang="zh-CN" sz="2400" dirty="0" err="1">
                <a:latin typeface="Consolas" panose="020B0609020204030204" pitchFamily="49" charset="0"/>
              </a:rPr>
              <a:t>McTimes</a:t>
            </a:r>
            <a:r>
              <a:rPr lang="en-US" altLang="zh-CN" sz="2400" dirty="0">
                <a:latin typeface="Consolas" panose="020B0609020204030204" pitchFamily="49" charset="0"/>
              </a:rPr>
              <a:t>;  </a:t>
            </a:r>
          </a:p>
          <a:p>
            <a:pPr lvl="2"/>
            <a:r>
              <a:rPr lang="zh-CN" altLang="en-US" sz="2400" dirty="0">
                <a:latin typeface="Consolas" panose="020B0609020204030204" pitchFamily="49" charset="0"/>
              </a:rPr>
              <a:t>比较时分秒前后的算法是词典排序，即先比时</a:t>
            </a:r>
            <a:r>
              <a:rPr lang="en-US" altLang="zh-CN" sz="2400" dirty="0" err="1">
                <a:latin typeface="Consolas" panose="020B0609020204030204" pitchFamily="49" charset="0"/>
              </a:rPr>
              <a:t>hour1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en-US" altLang="zh-CN" sz="2400" dirty="0" err="1">
                <a:latin typeface="Consolas" panose="020B0609020204030204" pitchFamily="49" charset="0"/>
              </a:rPr>
              <a:t>hour2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zh-CN" altLang="en-US" sz="2400" dirty="0">
                <a:latin typeface="Consolas" panose="020B0609020204030204" pitchFamily="49" charset="0"/>
              </a:rPr>
              <a:t>若</a:t>
            </a:r>
            <a:r>
              <a:rPr lang="en-US" altLang="zh-CN" sz="2400" dirty="0" err="1">
                <a:latin typeface="Consolas" panose="020B0609020204030204" pitchFamily="49" charset="0"/>
              </a:rPr>
              <a:t>hour1</a:t>
            </a:r>
            <a:r>
              <a:rPr lang="en-US" altLang="zh-CN" sz="2400" dirty="0">
                <a:latin typeface="Consolas" panose="020B0609020204030204" pitchFamily="49" charset="0"/>
              </a:rPr>
              <a:t>==</a:t>
            </a:r>
            <a:r>
              <a:rPr lang="en-US" altLang="zh-CN" sz="2400" dirty="0" err="1">
                <a:latin typeface="Consolas" panose="020B0609020204030204" pitchFamily="49" charset="0"/>
              </a:rPr>
              <a:t>hour2</a:t>
            </a:r>
            <a:r>
              <a:rPr lang="en-US" altLang="zh-CN" sz="2400" dirty="0"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</a:rPr>
              <a:t>则比分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minute1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en-US" altLang="zh-CN" sz="2400" dirty="0" err="1">
                <a:latin typeface="Consolas" panose="020B0609020204030204" pitchFamily="49" charset="0"/>
              </a:rPr>
              <a:t>minute2</a:t>
            </a:r>
            <a:r>
              <a:rPr lang="en-US" altLang="zh-CN" sz="2400" dirty="0"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</a:rPr>
              <a:t>若</a:t>
            </a:r>
            <a:r>
              <a:rPr lang="en-US" altLang="zh-CN" sz="2400" dirty="0" err="1">
                <a:latin typeface="Consolas" panose="020B0609020204030204" pitchFamily="49" charset="0"/>
              </a:rPr>
              <a:t>minute1</a:t>
            </a:r>
            <a:r>
              <a:rPr lang="en-US" altLang="zh-CN" sz="2400" dirty="0">
                <a:latin typeface="Consolas" panose="020B0609020204030204" pitchFamily="49" charset="0"/>
              </a:rPr>
              <a:t>==</a:t>
            </a:r>
            <a:r>
              <a:rPr lang="en-US" altLang="zh-CN" sz="2400" dirty="0" err="1">
                <a:latin typeface="Consolas" panose="020B0609020204030204" pitchFamily="49" charset="0"/>
              </a:rPr>
              <a:t>minute2</a:t>
            </a:r>
            <a:r>
              <a:rPr lang="en-US" altLang="zh-CN" sz="2400" dirty="0">
                <a:latin typeface="Consolas" panose="020B0609020204030204" pitchFamily="49" charset="0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</a:rPr>
              <a:t>则比秒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Second1</a:t>
            </a:r>
            <a:r>
              <a:rPr lang="en-US" altLang="zh-CN" sz="2400" dirty="0">
                <a:latin typeface="Consolas" panose="020B0609020204030204" pitchFamily="49" charset="0"/>
              </a:rPr>
              <a:t>&gt;</a:t>
            </a:r>
            <a:r>
              <a:rPr lang="en-US" altLang="zh-CN" sz="2400" dirty="0" err="1">
                <a:latin typeface="Consolas" panose="020B0609020204030204" pitchFamily="49" charset="0"/>
              </a:rPr>
              <a:t>second2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zh-CN" altLang="en-US" sz="2400" dirty="0">
                <a:latin typeface="Consolas" panose="020B0609020204030204" pitchFamily="49" charset="0"/>
              </a:rPr>
              <a:t>若</a:t>
            </a:r>
            <a:r>
              <a:rPr lang="en-US" altLang="zh-CN" sz="2400" dirty="0">
                <a:latin typeface="Consolas" panose="020B0609020204030204" pitchFamily="49" charset="0"/>
              </a:rPr>
              <a:t>==</a:t>
            </a:r>
            <a:r>
              <a:rPr lang="zh-CN" altLang="en-US" sz="2400" dirty="0">
                <a:latin typeface="Consolas" panose="020B0609020204030204" pitchFamily="49" charset="0"/>
              </a:rPr>
              <a:t>则同时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22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9363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>
                <a:sym typeface="+mn-ea"/>
              </a:rPr>
              <a:t>程序模块化</a:t>
            </a:r>
            <a:endParaRPr lang="zh-CN" altLang="en-US"/>
          </a:p>
        </p:txBody>
      </p:sp>
      <p:sp>
        <p:nvSpPr>
          <p:cNvPr id="37890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23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6080" y="3130768"/>
            <a:ext cx="5832475" cy="2893695"/>
            <a:chOff x="2685" y="3473"/>
            <a:chExt cx="9185" cy="4557"/>
          </a:xfrm>
        </p:grpSpPr>
        <p:sp>
          <p:nvSpPr>
            <p:cNvPr id="37891" name="TextBox 5"/>
            <p:cNvSpPr txBox="1"/>
            <p:nvPr/>
          </p:nvSpPr>
          <p:spPr>
            <a:xfrm>
              <a:off x="5613" y="3473"/>
              <a:ext cx="2231" cy="727"/>
            </a:xfrm>
            <a:prstGeom prst="rect">
              <a:avLst/>
            </a:prstGeom>
            <a:gradFill rotWithShape="0">
              <a:gsLst>
                <a:gs pos="0">
                  <a:srgbClr val="8AF3C7">
                    <a:alpha val="100000"/>
                  </a:srgbClr>
                </a:gs>
                <a:gs pos="50000">
                  <a:srgbClr val="B9F5DB">
                    <a:alpha val="100000"/>
                  </a:srgbClr>
                </a:gs>
                <a:gs pos="100000">
                  <a:srgbClr val="DDFAED">
                    <a:alpha val="100000"/>
                  </a:srgbClr>
                </a:gs>
                <a:gs pos="100000">
                  <a:srgbClr val="DDFAED">
                    <a:alpha val="100000"/>
                  </a:srgbClr>
                </a:gs>
                <a:gs pos="100000">
                  <a:srgbClr val="DDFAED">
                    <a:alpha val="100000"/>
                  </a:srgbClr>
                </a:gs>
                <a:gs pos="100000">
                  <a:srgbClr val="DDFAED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时钟主控</a:t>
              </a:r>
            </a:p>
          </p:txBody>
        </p:sp>
        <p:sp>
          <p:nvSpPr>
            <p:cNvPr id="37892" name="TextBox 6"/>
            <p:cNvSpPr txBox="1"/>
            <p:nvPr/>
          </p:nvSpPr>
          <p:spPr>
            <a:xfrm>
              <a:off x="2685" y="6025"/>
              <a:ext cx="1813" cy="1308"/>
            </a:xfrm>
            <a:prstGeom prst="rect">
              <a:avLst/>
            </a:prstGeom>
            <a:gradFill rotWithShape="0">
              <a:gsLst>
                <a:gs pos="0">
                  <a:srgbClr val="CCCCFF">
                    <a:alpha val="100000"/>
                  </a:srgbClr>
                </a:gs>
                <a:gs pos="17999">
                  <a:srgbClr val="99CCFF">
                    <a:alpha val="100000"/>
                  </a:srgbClr>
                </a:gs>
                <a:gs pos="36000">
                  <a:srgbClr val="9966FF">
                    <a:alpha val="100000"/>
                  </a:srgbClr>
                </a:gs>
                <a:gs pos="61000">
                  <a:srgbClr val="CC99FF">
                    <a:alpha val="100000"/>
                  </a:srgbClr>
                </a:gs>
                <a:gs pos="82001">
                  <a:srgbClr val="99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输入</a:t>
              </a:r>
              <a:endPara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模块</a:t>
              </a:r>
            </a:p>
          </p:txBody>
        </p:sp>
        <p:sp>
          <p:nvSpPr>
            <p:cNvPr id="37893" name="TextBox 7"/>
            <p:cNvSpPr txBox="1"/>
            <p:nvPr/>
          </p:nvSpPr>
          <p:spPr>
            <a:xfrm>
              <a:off x="5293" y="6060"/>
              <a:ext cx="1475" cy="1309"/>
            </a:xfrm>
            <a:prstGeom prst="rect">
              <a:avLst/>
            </a:prstGeom>
            <a:gradFill rotWithShape="0">
              <a:gsLst>
                <a:gs pos="0">
                  <a:srgbClr val="CCCCFF">
                    <a:alpha val="100000"/>
                  </a:srgbClr>
                </a:gs>
                <a:gs pos="17999">
                  <a:srgbClr val="99CCFF">
                    <a:alpha val="100000"/>
                  </a:srgbClr>
                </a:gs>
                <a:gs pos="36000">
                  <a:srgbClr val="9966FF">
                    <a:alpha val="100000"/>
                  </a:srgbClr>
                </a:gs>
                <a:gs pos="61000">
                  <a:srgbClr val="CC99FF">
                    <a:alpha val="100000"/>
                  </a:srgbClr>
                </a:gs>
                <a:gs pos="82001">
                  <a:srgbClr val="99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imes New Roman" panose="02020603050405020304" pitchFamily="2" charset="0"/>
                </a:rPr>
                <a:t>食物制作</a:t>
              </a:r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TextBox 8"/>
            <p:cNvSpPr txBox="1"/>
            <p:nvPr/>
          </p:nvSpPr>
          <p:spPr>
            <a:xfrm>
              <a:off x="7277" y="6035"/>
              <a:ext cx="2042" cy="1309"/>
            </a:xfrm>
            <a:prstGeom prst="rect">
              <a:avLst/>
            </a:prstGeom>
            <a:gradFill rotWithShape="0">
              <a:gsLst>
                <a:gs pos="0">
                  <a:srgbClr val="CCCCFF">
                    <a:alpha val="100000"/>
                  </a:srgbClr>
                </a:gs>
                <a:gs pos="17999">
                  <a:srgbClr val="99CCFF">
                    <a:alpha val="100000"/>
                  </a:srgbClr>
                </a:gs>
                <a:gs pos="36000">
                  <a:srgbClr val="9966FF">
                    <a:alpha val="100000"/>
                  </a:srgbClr>
                </a:gs>
                <a:gs pos="61000">
                  <a:srgbClr val="CC99FF">
                    <a:alpha val="100000"/>
                  </a:srgbClr>
                </a:gs>
                <a:gs pos="82001">
                  <a:srgbClr val="99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订单队列处理</a:t>
              </a:r>
            </a:p>
          </p:txBody>
        </p:sp>
        <p:sp>
          <p:nvSpPr>
            <p:cNvPr id="37895" name="TextBox 9"/>
            <p:cNvSpPr txBox="1"/>
            <p:nvPr/>
          </p:nvSpPr>
          <p:spPr>
            <a:xfrm>
              <a:off x="9828" y="6025"/>
              <a:ext cx="1587" cy="1308"/>
            </a:xfrm>
            <a:prstGeom prst="rect">
              <a:avLst/>
            </a:prstGeom>
            <a:gradFill rotWithShape="0">
              <a:gsLst>
                <a:gs pos="0">
                  <a:srgbClr val="CCCCFF">
                    <a:alpha val="100000"/>
                  </a:srgbClr>
                </a:gs>
                <a:gs pos="17999">
                  <a:srgbClr val="99CCFF">
                    <a:alpha val="100000"/>
                  </a:srgbClr>
                </a:gs>
                <a:gs pos="36000">
                  <a:srgbClr val="9966FF">
                    <a:alpha val="100000"/>
                  </a:srgbClr>
                </a:gs>
                <a:gs pos="61000">
                  <a:srgbClr val="CC99FF">
                    <a:alpha val="100000"/>
                  </a:srgbClr>
                </a:gs>
                <a:gs pos="82001">
                  <a:srgbClr val="99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</a:gsLst>
              <a:lin ang="5400000"/>
              <a:tileRect/>
            </a:gradFill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输出模块</a:t>
              </a:r>
            </a:p>
          </p:txBody>
        </p:sp>
        <p:cxnSp>
          <p:nvCxnSpPr>
            <p:cNvPr id="37896" name="直接箭头连接符 12"/>
            <p:cNvCxnSpPr/>
            <p:nvPr/>
          </p:nvCxnSpPr>
          <p:spPr>
            <a:xfrm flipH="1">
              <a:off x="4273" y="4200"/>
              <a:ext cx="1757" cy="159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7" dist="17961" dir="13499999">
                <a:srgbClr val="000000"/>
              </a:prstShdw>
            </a:effectLst>
          </p:spPr>
        </p:cxnSp>
        <p:cxnSp>
          <p:nvCxnSpPr>
            <p:cNvPr id="37897" name="直接箭头连接符 14"/>
            <p:cNvCxnSpPr>
              <a:cxnSpLocks/>
              <a:stCxn id="37891" idx="2"/>
            </p:cNvCxnSpPr>
            <p:nvPr/>
          </p:nvCxnSpPr>
          <p:spPr>
            <a:xfrm flipH="1">
              <a:off x="6313" y="4200"/>
              <a:ext cx="416" cy="159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7" dist="17961" dir="13499999">
                <a:srgbClr val="000000"/>
              </a:prstShdw>
            </a:effectLst>
          </p:spPr>
        </p:cxnSp>
        <p:cxnSp>
          <p:nvCxnSpPr>
            <p:cNvPr id="37898" name="直接箭头连接符 16"/>
            <p:cNvCxnSpPr>
              <a:cxnSpLocks/>
              <a:stCxn id="37891" idx="2"/>
            </p:cNvCxnSpPr>
            <p:nvPr/>
          </p:nvCxnSpPr>
          <p:spPr>
            <a:xfrm>
              <a:off x="6729" y="4200"/>
              <a:ext cx="1399" cy="159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7" dist="17961" dir="13499999">
                <a:srgbClr val="000000"/>
              </a:prstShdw>
            </a:effectLst>
          </p:spPr>
        </p:cxnSp>
        <p:cxnSp>
          <p:nvCxnSpPr>
            <p:cNvPr id="37899" name="直接箭头连接符 18"/>
            <p:cNvCxnSpPr>
              <a:cxnSpLocks/>
              <a:stCxn id="37891" idx="2"/>
            </p:cNvCxnSpPr>
            <p:nvPr/>
          </p:nvCxnSpPr>
          <p:spPr>
            <a:xfrm>
              <a:off x="6729" y="4200"/>
              <a:ext cx="3439" cy="159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7" dist="17961" dir="13499999">
                <a:srgbClr val="000000"/>
              </a:prstShdw>
            </a:effectLst>
          </p:spPr>
        </p:cxnSp>
        <p:sp>
          <p:nvSpPr>
            <p:cNvPr id="37900" name="TextBox 20"/>
            <p:cNvSpPr txBox="1"/>
            <p:nvPr/>
          </p:nvSpPr>
          <p:spPr>
            <a:xfrm>
              <a:off x="7628" y="3473"/>
              <a:ext cx="1475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main.c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TextBox 21"/>
            <p:cNvSpPr txBox="1"/>
            <p:nvPr/>
          </p:nvSpPr>
          <p:spPr>
            <a:xfrm>
              <a:off x="2855" y="7375"/>
              <a:ext cx="1643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input.c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TextBox 22"/>
            <p:cNvSpPr txBox="1"/>
            <p:nvPr/>
          </p:nvSpPr>
          <p:spPr>
            <a:xfrm>
              <a:off x="9828" y="7375"/>
              <a:ext cx="2042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output.c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TextBox 23"/>
            <p:cNvSpPr txBox="1"/>
            <p:nvPr/>
          </p:nvSpPr>
          <p:spPr>
            <a:xfrm>
              <a:off x="4940" y="7400"/>
              <a:ext cx="2053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/>
              <a:r>
                <a:rPr lang="en-US" altLang="zh-CN" sz="2000" dirty="0" err="1">
                  <a:latin typeface="Times New Roman" panose="02020603050405020304" pitchFamily="2" charset="0"/>
                  <a:ea typeface="宋体" panose="02010600030101010101" pitchFamily="2" charset="-122"/>
                </a:rPr>
                <a:t>foods.c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TextBox 24"/>
            <p:cNvSpPr txBox="1"/>
            <p:nvPr/>
          </p:nvSpPr>
          <p:spPr>
            <a:xfrm>
              <a:off x="7448" y="7375"/>
              <a:ext cx="1871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en-US" altLang="zh-CN" sz="2000" dirty="0" err="1">
                  <a:latin typeface="Times New Roman" panose="02020603050405020304" pitchFamily="2" charset="0"/>
                  <a:ea typeface="宋体" panose="02010600030101010101" pitchFamily="2" charset="-122"/>
                </a:rPr>
                <a:t>orders.c</a:t>
              </a:r>
              <a:endPara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66" name="Rectangle 3"/>
          <p:cNvSpPr>
            <a:spLocks noGrp="1"/>
          </p:cNvSpPr>
          <p:nvPr/>
        </p:nvSpPr>
        <p:spPr>
          <a:xfrm>
            <a:off x="472440" y="1319530"/>
            <a:ext cx="8366125" cy="1245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indent="-342900" eaLnBrk="1" hangingPunct="1">
              <a:buFont typeface="Wingdings" panose="05000000000000000000" charset="0"/>
              <a:buChar char="Ø"/>
            </a:pPr>
            <a:r>
              <a:rPr lang="zh-CN" altLang="en-US" sz="2400" b="1" dirty="0"/>
              <a:t>程序的模块结构，即整个程序分成哪几个相对独立的代码模块？</a:t>
            </a:r>
          </a:p>
          <a:p>
            <a:pPr lvl="0" indent="-342900" eaLnBrk="1" hangingPunct="1">
              <a:buFont typeface="Wingdings" panose="05000000000000000000" charset="0"/>
              <a:buChar char="Ø"/>
            </a:pPr>
            <a:r>
              <a:rPr lang="zh-CN" altLang="en-US" sz="2400" b="1" dirty="0"/>
              <a:t>要考虑第二版本的问题：如何设计模块，使得当增加一个新的</a:t>
            </a:r>
            <a:r>
              <a:rPr lang="en-US" altLang="zh-CN" sz="2400" b="1" dirty="0"/>
              <a:t>CPU</a:t>
            </a:r>
            <a:r>
              <a:rPr lang="zh-CN" altLang="en-US" sz="2400" dirty="0"/>
              <a:t>线程</a:t>
            </a:r>
            <a:r>
              <a:rPr lang="zh-CN" altLang="en-US" sz="2400" b="1" dirty="0"/>
              <a:t>时，对现有代码的修改尽量少？</a:t>
            </a:r>
          </a:p>
        </p:txBody>
      </p:sp>
    </p:spTree>
    <p:extLst>
      <p:ext uri="{BB962C8B-B14F-4D97-AF65-F5344CB8AC3E}">
        <p14:creationId xmlns:p14="http://schemas.microsoft.com/office/powerpoint/2010/main" val="21342622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  <a:t>24</a:t>
            </a:fld>
            <a:endParaRPr lang="en-US" altLang="zh-CN" sz="140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/>
              <a:t>程序的功能模块划分：麦当劳点餐系统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ED72014F-EFD3-4D40-BBDA-A45E77550294}"/>
              </a:ext>
            </a:extLst>
          </p:cNvPr>
          <p:cNvSpPr/>
          <p:nvPr/>
        </p:nvSpPr>
        <p:spPr>
          <a:xfrm>
            <a:off x="2855893" y="1263334"/>
            <a:ext cx="2148156" cy="50948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22182" tIns="61091" rIns="122182" bIns="61091" anchor="t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时钟主控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2C0FEA-4E23-44CF-A603-46DC021B5DEE}"/>
              </a:ext>
            </a:extLst>
          </p:cNvPr>
          <p:cNvGrpSpPr/>
          <p:nvPr/>
        </p:nvGrpSpPr>
        <p:grpSpPr>
          <a:xfrm>
            <a:off x="109239" y="1776308"/>
            <a:ext cx="1942481" cy="1739424"/>
            <a:chOff x="388125" y="2563812"/>
            <a:chExt cx="2023636" cy="1739424"/>
          </a:xfrm>
        </p:grpSpPr>
        <p:sp>
          <p:nvSpPr>
            <p:cNvPr id="6153" name="Rectangle 22"/>
            <p:cNvSpPr/>
            <p:nvPr/>
          </p:nvSpPr>
          <p:spPr>
            <a:xfrm>
              <a:off x="388125" y="2563812"/>
              <a:ext cx="2023636" cy="173942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输入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96892AA-F78C-42AD-8FC5-D46BA04DD0F1}"/>
                </a:ext>
              </a:extLst>
            </p:cNvPr>
            <p:cNvSpPr/>
            <p:nvPr/>
          </p:nvSpPr>
          <p:spPr>
            <a:xfrm>
              <a:off x="654418" y="2996952"/>
              <a:ext cx="157257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参数文件读取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683757-28A2-4848-974E-BE15853B96AE}"/>
                </a:ext>
              </a:extLst>
            </p:cNvPr>
            <p:cNvSpPr/>
            <p:nvPr/>
          </p:nvSpPr>
          <p:spPr>
            <a:xfrm>
              <a:off x="654418" y="3650094"/>
              <a:ext cx="157257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读取订单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B861366-BB2F-412C-911F-8258D7BBAC34}"/>
              </a:ext>
            </a:extLst>
          </p:cNvPr>
          <p:cNvGrpSpPr/>
          <p:nvPr/>
        </p:nvGrpSpPr>
        <p:grpSpPr>
          <a:xfrm>
            <a:off x="6648069" y="2136010"/>
            <a:ext cx="2283555" cy="2685707"/>
            <a:chOff x="6608925" y="2543491"/>
            <a:chExt cx="2283555" cy="2685707"/>
          </a:xfrm>
        </p:grpSpPr>
        <p:sp>
          <p:nvSpPr>
            <p:cNvPr id="6155" name="Rectangle 22"/>
            <p:cNvSpPr/>
            <p:nvPr/>
          </p:nvSpPr>
          <p:spPr>
            <a:xfrm>
              <a:off x="6608925" y="2543491"/>
              <a:ext cx="2283555" cy="268570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输出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98C4AF5A-13F0-47AE-BDCF-650F45F7ECA6}"/>
                </a:ext>
              </a:extLst>
            </p:cNvPr>
            <p:cNvSpPr/>
            <p:nvPr/>
          </p:nvSpPr>
          <p:spPr>
            <a:xfrm>
              <a:off x="6917004" y="2905164"/>
              <a:ext cx="167024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时间输出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DD2DEFC7-A04D-4D6B-8735-6FB33804E0A6}"/>
                </a:ext>
              </a:extLst>
            </p:cNvPr>
            <p:cNvSpPr/>
            <p:nvPr/>
          </p:nvSpPr>
          <p:spPr>
            <a:xfrm>
              <a:off x="6934200" y="3434070"/>
              <a:ext cx="167024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结果输出</a:t>
              </a:r>
            </a:p>
          </p:txBody>
        </p:sp>
      </p:grp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E2C59F57-8065-4202-84B2-B81C860DB1D7}"/>
              </a:ext>
            </a:extLst>
          </p:cNvPr>
          <p:cNvCxnSpPr>
            <a:cxnSpLocks/>
            <a:stCxn id="21" idx="1"/>
            <a:endCxn id="6153" idx="0"/>
          </p:cNvCxnSpPr>
          <p:nvPr/>
        </p:nvCxnSpPr>
        <p:spPr bwMode="auto">
          <a:xfrm rot="10800000" flipV="1">
            <a:off x="1080481" y="1518074"/>
            <a:ext cx="1775413" cy="258233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3CF4017A-30A1-4332-AC18-8A7C6FEE43E4}"/>
              </a:ext>
            </a:extLst>
          </p:cNvPr>
          <p:cNvCxnSpPr>
            <a:cxnSpLocks/>
            <a:stCxn id="21" idx="3"/>
            <a:endCxn id="6155" idx="0"/>
          </p:cNvCxnSpPr>
          <p:nvPr/>
        </p:nvCxnSpPr>
        <p:spPr bwMode="auto">
          <a:xfrm>
            <a:off x="5004049" y="1518075"/>
            <a:ext cx="2785798" cy="617935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DE4157-4AE5-497B-9C44-DD21E66F6BC8}"/>
              </a:ext>
            </a:extLst>
          </p:cNvPr>
          <p:cNvGrpSpPr/>
          <p:nvPr/>
        </p:nvGrpSpPr>
        <p:grpSpPr>
          <a:xfrm>
            <a:off x="1016032" y="3715583"/>
            <a:ext cx="2230275" cy="2666856"/>
            <a:chOff x="2834909" y="2562342"/>
            <a:chExt cx="2230275" cy="2666856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9D79B979-0C2B-4957-B2B0-3AFAAA60B403}"/>
                </a:ext>
              </a:extLst>
            </p:cNvPr>
            <p:cNvSpPr/>
            <p:nvPr/>
          </p:nvSpPr>
          <p:spPr>
            <a:xfrm>
              <a:off x="2834909" y="2562342"/>
              <a:ext cx="2230275" cy="2666856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dirty="0">
                  <a:latin typeface="Times New Roman" panose="02020603050405020304" pitchFamily="2" charset="0"/>
                  <a:ea typeface="宋体" panose="02010600030101010101" pitchFamily="2" charset="-122"/>
                </a:rPr>
                <a:t>食物制作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152FCEB4-6A16-4156-AF66-C64048B5D178}"/>
                </a:ext>
              </a:extLst>
            </p:cNvPr>
            <p:cNvSpPr/>
            <p:nvPr/>
          </p:nvSpPr>
          <p:spPr>
            <a:xfrm>
              <a:off x="3173030" y="2905164"/>
              <a:ext cx="157257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建立食物空队列</a:t>
              </a:r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3B91788-1834-4A09-9D7B-0E44A81BD174}"/>
                </a:ext>
              </a:extLst>
            </p:cNvPr>
            <p:cNvSpPr/>
            <p:nvPr/>
          </p:nvSpPr>
          <p:spPr>
            <a:xfrm>
              <a:off x="3173030" y="3494637"/>
              <a:ext cx="157257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按时增加食物数</a:t>
              </a: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02C836AF-DB11-4A08-8B35-4F824528D775}"/>
                </a:ext>
              </a:extLst>
            </p:cNvPr>
            <p:cNvSpPr/>
            <p:nvPr/>
          </p:nvSpPr>
          <p:spPr>
            <a:xfrm>
              <a:off x="3173030" y="4031358"/>
              <a:ext cx="157257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食物数量查询</a:t>
              </a:r>
            </a:p>
          </p:txBody>
        </p:sp>
        <p:sp>
          <p:nvSpPr>
            <p:cNvPr id="43" name="Rectangle 22">
              <a:extLst>
                <a:ext uri="{FF2B5EF4-FFF2-40B4-BE49-F238E27FC236}">
                  <a16:creationId xmlns:a16="http://schemas.microsoft.com/office/drawing/2014/main" id="{832B5BDA-E185-4E0C-8A0C-2E143D0F7F20}"/>
                </a:ext>
              </a:extLst>
            </p:cNvPr>
            <p:cNvSpPr/>
            <p:nvPr/>
          </p:nvSpPr>
          <p:spPr>
            <a:xfrm>
              <a:off x="3173030" y="4634447"/>
              <a:ext cx="1572578" cy="4320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7961" dir="13499999" algn="ctr" rotWithShape="0">
                <a:srgbClr val="990000"/>
              </a:outerShdw>
            </a:effectLst>
          </p:spPr>
          <p:txBody>
            <a:bodyPr wrap="none" anchor="t"/>
            <a:lstStyle/>
            <a:p>
              <a:pPr algn="ctr"/>
              <a:r>
                <a:rPr lang="zh-CN" altLang="en-US" b="0" dirty="0">
                  <a:latin typeface="+mn-ea"/>
                  <a:ea typeface="+mn-ea"/>
                </a:rPr>
                <a:t>套餐数量查询</a:t>
              </a:r>
            </a:p>
          </p:txBody>
        </p:sp>
      </p:grp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36710B0B-DCAA-4685-8A63-207CC0A3040D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 bwMode="auto">
          <a:xfrm rot="5400000">
            <a:off x="2059188" y="1844799"/>
            <a:ext cx="1942767" cy="1798801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" name="Rectangle 22">
            <a:extLst>
              <a:ext uri="{FF2B5EF4-FFF2-40B4-BE49-F238E27FC236}">
                <a16:creationId xmlns:a16="http://schemas.microsoft.com/office/drawing/2014/main" id="{07E458DE-5CC5-431D-8C1A-BF08E7F1F42A}"/>
              </a:ext>
            </a:extLst>
          </p:cNvPr>
          <p:cNvSpPr/>
          <p:nvPr/>
        </p:nvSpPr>
        <p:spPr>
          <a:xfrm>
            <a:off x="3814707" y="2780929"/>
            <a:ext cx="2551093" cy="355684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订单队列处理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ABFEBE4F-96BE-46FE-B2A5-C3EC44ED42C0}"/>
              </a:ext>
            </a:extLst>
          </p:cNvPr>
          <p:cNvSpPr/>
          <p:nvPr/>
        </p:nvSpPr>
        <p:spPr>
          <a:xfrm>
            <a:off x="4143104" y="3956216"/>
            <a:ext cx="1976370" cy="36207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b="0" dirty="0">
                <a:latin typeface="+mn-ea"/>
                <a:ea typeface="+mn-ea"/>
              </a:rPr>
              <a:t>生效订单入队</a:t>
            </a: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BB182723-3949-4405-8DAF-17B91B201D6A}"/>
              </a:ext>
            </a:extLst>
          </p:cNvPr>
          <p:cNvSpPr/>
          <p:nvPr/>
        </p:nvSpPr>
        <p:spPr>
          <a:xfrm>
            <a:off x="4143104" y="4450223"/>
            <a:ext cx="1976370" cy="36207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b="0" dirty="0">
                <a:latin typeface="+mn-ea"/>
                <a:ea typeface="+mn-ea"/>
              </a:rPr>
              <a:t>分配食物</a:t>
            </a:r>
          </a:p>
        </p:txBody>
      </p:sp>
      <p:sp>
        <p:nvSpPr>
          <p:cNvPr id="56" name="Rectangle 22">
            <a:extLst>
              <a:ext uri="{FF2B5EF4-FFF2-40B4-BE49-F238E27FC236}">
                <a16:creationId xmlns:a16="http://schemas.microsoft.com/office/drawing/2014/main" id="{136FA257-8CA5-45B6-8E6D-98AA7BF717B7}"/>
              </a:ext>
            </a:extLst>
          </p:cNvPr>
          <p:cNvSpPr/>
          <p:nvPr/>
        </p:nvSpPr>
        <p:spPr>
          <a:xfrm>
            <a:off x="4143104" y="4900022"/>
            <a:ext cx="1976370" cy="36207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b="0" dirty="0">
                <a:latin typeface="+mn-ea"/>
                <a:ea typeface="+mn-ea"/>
              </a:rPr>
              <a:t>完成订单出队</a:t>
            </a:r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B5E17EDE-3754-4680-85E5-9A82459E079B}"/>
              </a:ext>
            </a:extLst>
          </p:cNvPr>
          <p:cNvSpPr/>
          <p:nvPr/>
        </p:nvSpPr>
        <p:spPr>
          <a:xfrm>
            <a:off x="4143104" y="5405440"/>
            <a:ext cx="1976370" cy="36207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b="0" dirty="0">
                <a:latin typeface="+mn-ea"/>
                <a:ea typeface="+mn-ea"/>
              </a:rPr>
              <a:t>失败订单出队</a:t>
            </a:r>
          </a:p>
        </p:txBody>
      </p:sp>
      <p:sp>
        <p:nvSpPr>
          <p:cNvPr id="59" name="Rectangle 22">
            <a:extLst>
              <a:ext uri="{FF2B5EF4-FFF2-40B4-BE49-F238E27FC236}">
                <a16:creationId xmlns:a16="http://schemas.microsoft.com/office/drawing/2014/main" id="{B2BD5D0E-DCC9-4FCA-AC5A-156CDE59701A}"/>
              </a:ext>
            </a:extLst>
          </p:cNvPr>
          <p:cNvSpPr/>
          <p:nvPr/>
        </p:nvSpPr>
        <p:spPr>
          <a:xfrm>
            <a:off x="3995936" y="5853199"/>
            <a:ext cx="2232248" cy="3931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b="0" dirty="0">
                <a:latin typeface="+mn-ea"/>
                <a:ea typeface="+mn-ea"/>
              </a:rPr>
              <a:t>闭单</a:t>
            </a:r>
            <a:r>
              <a:rPr lang="en-US" altLang="zh-CN" b="0" dirty="0">
                <a:latin typeface="+mn-ea"/>
                <a:ea typeface="+mn-ea"/>
              </a:rPr>
              <a:t>/</a:t>
            </a:r>
            <a:r>
              <a:rPr lang="zh-CN" altLang="en-US" b="0" dirty="0">
                <a:latin typeface="+mn-ea"/>
                <a:ea typeface="+mn-ea"/>
              </a:rPr>
              <a:t>开单</a:t>
            </a:r>
            <a:r>
              <a:rPr lang="en-US" altLang="zh-CN" b="0" dirty="0">
                <a:latin typeface="+mn-ea"/>
                <a:ea typeface="+mn-ea"/>
              </a:rPr>
              <a:t>/</a:t>
            </a:r>
            <a:r>
              <a:rPr lang="zh-CN" altLang="en-US" b="0" dirty="0">
                <a:latin typeface="+mn-ea"/>
                <a:ea typeface="+mn-ea"/>
              </a:rPr>
              <a:t>无单判断</a:t>
            </a: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F0D2244-A289-4E22-84C3-1E81392367C4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 bwMode="auto">
          <a:xfrm rot="16200000" flipH="1">
            <a:off x="4006056" y="1696730"/>
            <a:ext cx="1008113" cy="1160283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Rectangle 22">
            <a:extLst>
              <a:ext uri="{FF2B5EF4-FFF2-40B4-BE49-F238E27FC236}">
                <a16:creationId xmlns:a16="http://schemas.microsoft.com/office/drawing/2014/main" id="{A1C0CE71-68AF-A1E2-8043-902CD0A0A843}"/>
              </a:ext>
            </a:extLst>
          </p:cNvPr>
          <p:cNvSpPr/>
          <p:nvPr/>
        </p:nvSpPr>
        <p:spPr>
          <a:xfrm>
            <a:off x="4161665" y="3190988"/>
            <a:ext cx="1976370" cy="39313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lgDash"/>
            <a:miter/>
            <a:headEnd type="none" w="med" len="med"/>
            <a:tailEnd type="none" w="med" len="med"/>
          </a:ln>
          <a:effectLst>
            <a:outerShdw dist="17961" dir="13499999" algn="ctr" rotWithShape="0">
              <a:srgbClr val="990000"/>
            </a:outerShdw>
          </a:effectLst>
        </p:spPr>
        <p:txBody>
          <a:bodyPr wrap="none" anchor="t"/>
          <a:lstStyle/>
          <a:p>
            <a:pPr algn="ctr"/>
            <a:r>
              <a:rPr lang="zh-CN" altLang="en-US" b="0" dirty="0">
                <a:latin typeface="+mn-ea"/>
                <a:ea typeface="+mn-ea"/>
              </a:rPr>
              <a:t>已读订单缓存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单线程模式的主体结构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662" y="1155666"/>
            <a:ext cx="8328794" cy="5513694"/>
          </a:xfrm>
        </p:spPr>
        <p:txBody>
          <a:bodyPr/>
          <a:lstStyle/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int </a:t>
            </a: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main(</a:t>
            </a: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void</a:t>
            </a: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){</a:t>
            </a:r>
            <a:endParaRPr lang="zh-CN" altLang="en-US" sz="2000" strike="noStrike" noProof="1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    readMenu();/*</a:t>
            </a:r>
            <a:r>
              <a:rPr lang="zh-CN" altLang="en-US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读取菜单文件，设置食物参数</a:t>
            </a:r>
            <a:r>
              <a:rPr lang="en-US" altLang="zh-CN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*/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000" dirty="0"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  <a:sym typeface="+mn-ea"/>
              </a:rPr>
              <a:t>init</a:t>
            </a:r>
            <a:r>
              <a:rPr lang="en-US" altLang="x-none" sz="2000" dirty="0">
                <a:latin typeface="Consolas" panose="020B0609020204030204" pitchFamily="49" charset="0"/>
                <a:sym typeface="+mn-ea"/>
              </a:rPr>
              <a:t>(); /*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  <a:cs typeface="+mn-ea"/>
                <a:sym typeface="+mn-ea"/>
              </a:rPr>
              <a:t>初始化，启动时钟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*/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int state=START</a:t>
            </a:r>
            <a:r>
              <a:rPr lang="en-US" altLang="zh-CN" sz="2000" noProof="1">
                <a:latin typeface="Consolas" panose="020B0609020204030204" pitchFamily="49" charset="0"/>
                <a:sym typeface="+mn-ea"/>
              </a:rPr>
              <a:t>;</a:t>
            </a:r>
            <a:r>
              <a:rPr lang="zh-CN" altLang="en-US" sz="2000" noProof="1">
                <a:latin typeface="Consolas" panose="020B0609020204030204" pitchFamily="49" charset="0"/>
                <a:sym typeface="+mn-ea"/>
              </a:rPr>
              <a:t> </a:t>
            </a:r>
            <a:endParaRPr lang="en-US" altLang="x-none" sz="2000" strike="noStrike" noProof="1">
              <a:latin typeface="Consolas" panose="020B0609020204030204" pitchFamily="49" charset="0"/>
              <a:sym typeface="+mn-ea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    int n=get</a:t>
            </a: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OrderNum</a:t>
            </a: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(); /*</a:t>
            </a:r>
            <a:r>
              <a:rPr lang="zh-CN" altLang="en-US" sz="2000" noProof="1">
                <a:latin typeface="Consolas" panose="020B0609020204030204" pitchFamily="49" charset="0"/>
                <a:sym typeface="+mn-ea"/>
              </a:rPr>
              <a:t>读订单总数</a:t>
            </a: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*/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    int done=0;</a:t>
            </a:r>
            <a:r>
              <a:rPr lang="en-US" altLang="zh-CN" sz="2000" noProof="1">
                <a:latin typeface="Consolas" panose="020B0609020204030204" pitchFamily="49" charset="0"/>
                <a:sym typeface="+mn-ea"/>
              </a:rPr>
              <a:t>/*</a:t>
            </a:r>
            <a:r>
              <a:rPr lang="zh-CN" altLang="en-US" sz="2000" noProof="1">
                <a:latin typeface="Consolas" panose="020B0609020204030204" pitchFamily="49" charset="0"/>
                <a:sym typeface="+mn-ea"/>
              </a:rPr>
              <a:t>已处理完的订单数</a:t>
            </a:r>
            <a:r>
              <a:rPr lang="en-US" altLang="zh-CN" sz="2000" noProof="1">
                <a:latin typeface="Consolas" panose="020B0609020204030204" pitchFamily="49" charset="0"/>
                <a:sym typeface="+mn-ea"/>
              </a:rPr>
              <a:t>*/</a:t>
            </a:r>
            <a:endParaRPr lang="en-US" altLang="zh-CN" sz="2000" strike="noStrike" noProof="1">
              <a:latin typeface="Consolas" panose="020B0609020204030204" pitchFamily="49" charset="0"/>
              <a:sym typeface="+mn-ea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    while (done &lt;=</a:t>
            </a:r>
            <a:r>
              <a:rPr lang="zh-CN" altLang="en-US" sz="2000" noProof="1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2000" noProof="1"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){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sym typeface="+mn-ea"/>
              </a:rPr>
              <a:t>getOrder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(); /*</a:t>
            </a:r>
            <a:r>
              <a:rPr lang="zh-CN" altLang="en-US" sz="2000" dirty="0">
                <a:latin typeface="Consolas" panose="020B0609020204030204" pitchFamily="49" charset="0"/>
                <a:sym typeface="+mn-ea"/>
              </a:rPr>
              <a:t>若订单缓存空，则读取一个订单；否则不读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*/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      done += </a:t>
            </a:r>
            <a:r>
              <a:rPr lang="en-US" altLang="zh-CN" sz="2000" dirty="0" err="1">
                <a:latin typeface="Consolas" panose="020B0609020204030204" pitchFamily="49" charset="0"/>
                <a:sym typeface="+mn-ea"/>
              </a:rPr>
              <a:t>stateRun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();</a:t>
            </a:r>
            <a:r>
              <a:rPr lang="en-US" altLang="x-none" sz="2000" dirty="0">
                <a:latin typeface="Consolas" panose="020B0609020204030204" pitchFamily="49" charset="0"/>
                <a:sym typeface="+mn-ea"/>
              </a:rPr>
              <a:t>/*</a:t>
            </a:r>
            <a:r>
              <a:rPr lang="zh-CN" altLang="en-US" sz="2000" dirty="0">
                <a:latin typeface="Consolas" panose="020B0609020204030204" pitchFamily="49" charset="0"/>
                <a:sym typeface="+mn-ea"/>
              </a:rPr>
              <a:t>主体状态机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,</a:t>
            </a:r>
            <a:r>
              <a:rPr lang="zh-CN" altLang="en-US" sz="2000" dirty="0">
                <a:latin typeface="Consolas" panose="020B0609020204030204" pitchFamily="49" charset="0"/>
                <a:sym typeface="+mn-ea"/>
              </a:rPr>
              <a:t>调取食物制作和订单处理模块，返回本轮处理完成的订单数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*/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000" strike="noStrike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	if (isL</a:t>
            </a:r>
            <a:r>
              <a:rPr lang="en-US" altLang="zh-CN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ocked</a:t>
            </a:r>
            <a:r>
              <a:rPr lang="en-US" altLang="zh-CN" sz="2000" strike="noStrike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())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strike="noStrike" noProof="1">
                <a:latin typeface="Consolas" panose="020B0609020204030204" pitchFamily="49" charset="0"/>
                <a:sym typeface="+mn-ea"/>
              </a:rPr>
              <a:t>		setLocked</a:t>
            </a: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();/*</a:t>
            </a: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设置</a:t>
            </a:r>
            <a:r>
              <a:rPr lang="zh-CN" altLang="en-US" sz="2000" noProof="1">
                <a:latin typeface="Consolas" panose="020B0609020204030204" pitchFamily="49" charset="0"/>
                <a:sym typeface="+mn-ea"/>
              </a:rPr>
              <a:t>闭单</a:t>
            </a: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*</a:t>
            </a: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  <a:sym typeface="+mn-ea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	passtime(); /*</a:t>
            </a:r>
            <a:r>
              <a:rPr lang="zh-CN" altLang="en-US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秒数</a:t>
            </a:r>
            <a:r>
              <a:rPr lang="en-US" altLang="zh-CN" sz="2000" noProof="1">
                <a:latin typeface="Consolas" panose="020B0609020204030204" pitchFamily="49" charset="0"/>
                <a:ea typeface="宋体" panose="02010600030101010101" pitchFamily="2" charset="-122"/>
                <a:sym typeface="+mn-ea"/>
              </a:rPr>
              <a:t>+1 */</a:t>
            </a: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x-none" sz="2000" strike="noStrike" noProof="1">
                <a:latin typeface="Consolas" panose="020B0609020204030204" pitchFamily="49" charset="0"/>
                <a:sym typeface="+mn-ea"/>
              </a:rPr>
              <a:t>}</a:t>
            </a: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 </a:t>
            </a:r>
            <a:endParaRPr lang="en-US" altLang="x-none" sz="2000" strike="noStrike" noProof="1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lvl="0" indent="0" eaLnBrk="1" fontAlgn="base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000" strike="noStrike" noProof="1">
                <a:latin typeface="Consolas" panose="020B0609020204030204" pitchFamily="49" charset="0"/>
                <a:sym typeface="+mn-ea"/>
              </a:rPr>
              <a:t>}</a:t>
            </a:r>
            <a:endParaRPr lang="zh-CN" altLang="en-US" sz="2000" strike="noStrike" noProof="1">
              <a:latin typeface="Consolas" panose="020B0609020204030204" pitchFamily="49" charset="0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  <a:t>25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785590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C4831BF-06DD-1A90-254B-EDB8099DE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模块设计问题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5B4D8E5-1B12-0086-0C95-91C384B160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8207375" cy="5062537"/>
          </a:xfrm>
        </p:spPr>
        <p:txBody>
          <a:bodyPr/>
          <a:lstStyle/>
          <a:p>
            <a:pPr eaLnBrk="1" hangingPunct="1"/>
            <a:r>
              <a:rPr lang="zh-CN" altLang="en-US" b="1" dirty="0"/>
              <a:t>要求</a:t>
            </a:r>
            <a:r>
              <a:rPr lang="en-US" altLang="zh-CN" b="1" dirty="0"/>
              <a:t>1</a:t>
            </a:r>
            <a:r>
              <a:rPr lang="zh-CN" altLang="en-US" b="1" dirty="0"/>
              <a:t>：清楚说明模块划分、线程划分,以及模块间调用关系</a:t>
            </a:r>
            <a:r>
              <a:rPr lang="zh-CN" altLang="en-US" dirty="0"/>
              <a:t>。</a:t>
            </a:r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错误1：有小组把模块关系图画成了函数调用图。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模块可以固定，函数还在变化中。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错误2：动画版本概要设计，线程间存在函数调用。例：线程A调用线程</a:t>
            </a:r>
            <a:r>
              <a:rPr lang="en-US" altLang="zh-CN" dirty="0"/>
              <a:t>B</a:t>
            </a:r>
            <a:r>
              <a:rPr lang="zh-CN" altLang="en-US" dirty="0"/>
              <a:t>的函数，会导致动画卡顿。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D6E2D10A-3C86-B859-CEE4-EB18476B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2205038"/>
            <a:ext cx="973138" cy="4048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Mangal" pitchFamily="2"/>
                <a:cs typeface="Mangal" pitchFamily="2"/>
                <a:sym typeface="Arial" panose="020B0604020202020204" pitchFamily="34" charset="0"/>
              </a:rPr>
              <a:t>A.c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C5872391-2C6A-D197-8DBD-9CA78440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2403475"/>
            <a:ext cx="973138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C</a:t>
            </a:r>
            <a:r>
              <a:rPr lang="zh-CN" altLang="en-US" sz="1800">
                <a:ea typeface="Mangal" pitchFamily="2"/>
                <a:cs typeface="Mangal" pitchFamily="2"/>
              </a:rPr>
              <a:t>.c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26D9D9F-5112-7A15-2A9C-86D3577B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29000"/>
            <a:ext cx="1557337" cy="4048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D</a:t>
            </a:r>
            <a:r>
              <a:rPr lang="zh-CN" altLang="en-US" sz="1800">
                <a:ea typeface="Mangal" pitchFamily="2"/>
                <a:cs typeface="Mangal" pitchFamily="2"/>
              </a:rPr>
              <a:t>.c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AF40110-4B4E-B96B-AD47-3B6B95BD7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81300"/>
            <a:ext cx="1362075" cy="4064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B</a:t>
            </a:r>
            <a:r>
              <a:rPr lang="zh-CN" altLang="en-US" sz="1800">
                <a:ea typeface="Mangal" pitchFamily="2"/>
                <a:cs typeface="Mangal" pitchFamily="2"/>
              </a:rPr>
              <a:t>.c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56A13AB6-CFE4-D04D-47B6-CB423E97C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5250" y="2276475"/>
            <a:ext cx="784225" cy="531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871693CD-5513-DCE8-1547-2AB761BF1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420938"/>
            <a:ext cx="649287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426A7EFA-7B03-45E6-43BC-2FB3F8CDD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708275"/>
            <a:ext cx="1008062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CFFAAD9A-B583-B02F-74F6-415920997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636838"/>
            <a:ext cx="2725737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2BC9EB-F55D-CD15-D7DB-A4CF34083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模块中主体</a:t>
            </a:r>
            <a:r>
              <a:rPr lang="zh-CN" altLang="zh-CN" dirty="0"/>
              <a:t>函数</a:t>
            </a:r>
            <a:r>
              <a:rPr lang="zh-CN" altLang="en-US" dirty="0"/>
              <a:t>要</a:t>
            </a:r>
            <a:r>
              <a:rPr lang="zh-CN" altLang="zh-CN" dirty="0"/>
              <a:t>说明</a:t>
            </a:r>
          </a:p>
        </p:txBody>
      </p:sp>
      <p:graphicFrame>
        <p:nvGraphicFramePr>
          <p:cNvPr id="15363" name="Group 3">
            <a:extLst>
              <a:ext uri="{FF2B5EF4-FFF2-40B4-BE49-F238E27FC236}">
                <a16:creationId xmlns:a16="http://schemas.microsoft.com/office/drawing/2014/main" id="{61C29CB1-7B9E-0712-02B5-A3D211B4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5954"/>
              </p:ext>
            </p:extLst>
          </p:nvPr>
        </p:nvGraphicFramePr>
        <p:xfrm>
          <a:off x="687388" y="2276872"/>
          <a:ext cx="7772400" cy="37973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函数声明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 a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skForDown(int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ayerNumber)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5715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5715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//一个新的下楼（Downstairs）的呼叫请求到达，</a:t>
                      </a:r>
                    </a:p>
                    <a:p>
                      <a:pPr marL="0" marR="0" lvl="0" indent="571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//当用户在任何一个楼层（除底层外）上按了下楼的请求时，unit1将调用该过程。</a:t>
                      </a:r>
                    </a:p>
                    <a:p>
                      <a:pPr marL="0" marR="0" lvl="0" indent="571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//unit3在实现该过程时负责记录下请求所来自的楼层，并进行相应处理。</a:t>
                      </a:r>
                    </a:p>
                    <a:p>
                      <a:pPr marL="0" marR="0" lvl="0" indent="5715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//参数：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ayerNumber表示该请求所来自的楼层（2..MAX_LAYER）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18" name="Rectangle 14">
            <a:extLst>
              <a:ext uri="{FF2B5EF4-FFF2-40B4-BE49-F238E27FC236}">
                <a16:creationId xmlns:a16="http://schemas.microsoft.com/office/drawing/2014/main" id="{67D11BE5-5245-7B29-0C2D-5509CE5AF1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7388" y="1320800"/>
            <a:ext cx="82073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要求2：清楚说明模块中主要函数的原型和功能说明</a:t>
            </a:r>
            <a:r>
              <a:rPr lang="zh-CN" altLang="en-US" b="0" dirty="0"/>
              <a:t>。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34EADC-9462-51D7-C5AC-3272A1E8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算法设计问题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52D2A1E-62ED-39F7-C71B-56CC5B111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78688" cy="4611687"/>
          </a:xfrm>
        </p:spPr>
        <p:txBody>
          <a:bodyPr/>
          <a:lstStyle/>
          <a:p>
            <a:pPr eaLnBrk="1" hangingPunct="1"/>
            <a:r>
              <a:rPr lang="zh-CN" altLang="en-US" b="1" dirty="0"/>
              <a:t>要求：给出核心算法的设计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形式：NS图，或者伪代码。不要粘贴大量源代码。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5E2DA1F6-A940-E82B-38F4-0B9348AB9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01882"/>
              </p:ext>
            </p:extLst>
          </p:nvPr>
        </p:nvGraphicFramePr>
        <p:xfrm>
          <a:off x="1001425" y="2420888"/>
          <a:ext cx="7141150" cy="383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10280" imgH="4735080" progId="Visio.Drawing.11">
                  <p:embed/>
                </p:oleObj>
              </mc:Choice>
              <mc:Fallback>
                <p:oleObj r:id="rId2" imgW="7910280" imgH="47350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425" y="2420888"/>
                        <a:ext cx="7141150" cy="3832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7E6D-9D39-DA6C-6790-9522B1D9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伪代码实例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F8300-BF62-6260-E0EE-EF122C567068}"/>
              </a:ext>
            </a:extLst>
          </p:cNvPr>
          <p:cNvSpPr txBox="1"/>
          <p:nvPr/>
        </p:nvSpPr>
        <p:spPr>
          <a:xfrm>
            <a:off x="1043608" y="1988840"/>
            <a:ext cx="7200800" cy="324036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….,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lang="en-US" sz="2600" i="1" dirty="0"/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</a:t>
            </a:r>
            <a:r>
              <a:rPr lang="en-US" sz="2600" i="1" dirty="0"/>
              <a:t>max</a:t>
            </a:r>
            <a:r>
              <a:rPr lang="en-US" sz="2600" dirty="0"/>
              <a:t>{</a:t>
            </a:r>
            <a:r>
              <a:rPr lang="en-US" sz="2600" i="1" dirty="0"/>
              <a:t>max </a:t>
            </a:r>
            <a:r>
              <a:rPr lang="en-US" sz="2600" dirty="0"/>
              <a:t>is the largest element}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4995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40F9BF7B-CD43-9B5C-2458-3E3144295F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用户界面设计原则（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33163B2-350D-8D61-7838-75F6172919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</a:t>
            </a:r>
            <a:r>
              <a:rPr lang="zh-CN" altLang="en-US"/>
              <a:t>置用户于控制之下</a:t>
            </a:r>
            <a:endParaRPr lang="en-US" altLang="zh-CN"/>
          </a:p>
          <a:p>
            <a:pPr lvl="1" eaLnBrk="1" hangingPunct="1"/>
            <a:r>
              <a:rPr lang="zh-CN" altLang="en-US" b="1"/>
              <a:t>提供灵活的交互、允许用户交互可以被中断和撤销</a:t>
            </a:r>
            <a:r>
              <a:rPr lang="en-US" altLang="zh-CN" b="1"/>
              <a:t>……</a:t>
            </a:r>
            <a:endParaRPr lang="en-US" altLang="zh-CN"/>
          </a:p>
          <a:p>
            <a:pPr eaLnBrk="1" hangingPunct="1"/>
            <a:r>
              <a:rPr lang="en-US" altLang="zh-CN"/>
              <a:t>2. </a:t>
            </a:r>
            <a:r>
              <a:rPr lang="zh-CN" altLang="en-US"/>
              <a:t>减少用户的记忆负担</a:t>
            </a:r>
            <a:endParaRPr lang="en-US" altLang="zh-CN"/>
          </a:p>
          <a:p>
            <a:pPr lvl="1" eaLnBrk="1" hangingPunct="1"/>
            <a:r>
              <a:rPr lang="zh-CN" altLang="en-US" b="1"/>
              <a:t>减少对短期记忆的要求、建立有意义的缺省、以不断进展的方式提示信息</a:t>
            </a:r>
            <a:r>
              <a:rPr lang="en-US" altLang="zh-CN" b="1"/>
              <a:t>……</a:t>
            </a:r>
            <a:endParaRPr lang="en-US" altLang="zh-CN"/>
          </a:p>
          <a:p>
            <a:pPr eaLnBrk="1" hangingPunct="1"/>
            <a:r>
              <a:rPr lang="en-US" altLang="zh-CN"/>
              <a:t>3. </a:t>
            </a:r>
            <a:r>
              <a:rPr lang="zh-CN" altLang="en-US"/>
              <a:t>保持界面一致</a:t>
            </a:r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1794133B-B90C-9E09-CADD-1A77E6E3E4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EAA207E-92C3-40B2-A5D9-A5AAB8136F7F}" type="slidenum">
              <a:rPr lang="en-US" altLang="zh-CN" sz="1400"/>
              <a:pPr algn="r" eaLnBrk="1" hangingPunct="1">
                <a:spcBef>
                  <a:spcPct val="5000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7E6D-9D39-DA6C-6790-9522B1D9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伪代码实例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C93308-F8DF-4F55-1CC7-8A1CF706FBD5}"/>
              </a:ext>
            </a:extLst>
          </p:cNvPr>
          <p:cNvSpPr txBox="1"/>
          <p:nvPr/>
        </p:nvSpPr>
        <p:spPr>
          <a:xfrm>
            <a:off x="495300" y="1268760"/>
            <a:ext cx="8153400" cy="38884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sz="2600" b="1" dirty="0"/>
              <a:t>   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binary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升序整数列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是搜索区间的左界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是搜索区间的右界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</a:rPr>
              <a:t>⌊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)/2</a:t>
            </a:r>
            <a:r>
              <a:rPr lang="en-US" sz="2600" dirty="0">
                <a:latin typeface="Cambria Math" panose="02040503050406030204"/>
                <a:ea typeface="Cambria Math" panose="02040503050406030204"/>
              </a:rPr>
              <a:t>⌋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6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{location</a:t>
            </a:r>
            <a:r>
              <a:rPr kumimoji="0" lang="zh-CN" alt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是列表中</a:t>
            </a:r>
            <a:r>
              <a:rPr lang="zh-CN" altLang="en-US" sz="2600" dirty="0"/>
              <a:t>与</a:t>
            </a: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相等元素的下标</a:t>
            </a:r>
            <a:r>
              <a:rPr kumimoji="0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或者是</a:t>
            </a:r>
            <a:r>
              <a:rPr kumimoji="0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0" lang="en-US" altLang="zh-CN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lang="en-US" sz="2600" dirty="0"/>
              <a:t>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5054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C985B5B0-4CF5-C196-8316-5E8D3569F38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924300" y="2349500"/>
          <a:ext cx="21494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MS_ClipArt_Gallery.2">
                  <p:embed/>
                </p:oleObj>
              </mc:Choice>
              <mc:Fallback>
                <p:oleObj r:id="rId2" imgW="1132027" imgH="1054303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1494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D27A58F-C817-3442-89A8-52FD82B1AB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用户界面设计原则（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1E1D823D-94D3-3C29-1250-487114A375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400" b="1"/>
              <a:t>4. </a:t>
            </a:r>
            <a:r>
              <a:rPr lang="zh-CN" altLang="en-US" sz="2400" b="1"/>
              <a:t>输入和输出的方式和格式应当尽可能方便用户的使用</a:t>
            </a:r>
            <a:endParaRPr lang="en-US" altLang="zh-CN" sz="2400" b="1"/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）对所有的输入数据都进行检验，从而识别错误的输入，以保证每个数据的有效性。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）检查输入项的各种重要组合的合理性，必要时报告输入状态信息。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）使得输入的步骤和操作尽可能简单，并保持简单的输入格式。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）输入数据时，应允许使用自由格式输入。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5</a:t>
            </a:r>
            <a:r>
              <a:rPr lang="zh-CN" altLang="en-US" sz="2000"/>
              <a:t>）应允许缺省值。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6</a:t>
            </a:r>
            <a:r>
              <a:rPr lang="zh-CN" altLang="en-US" sz="2000"/>
              <a:t>）输入一批数据时，最好使用输入结束标志，而不要由用户指定输入数据数目。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7</a:t>
            </a:r>
            <a:r>
              <a:rPr lang="zh-CN" altLang="en-US" sz="2000"/>
              <a:t>）在以交互式输入／输出方式进行输入时，要在屏幕上使用提示符明确提示交互输入的请求，指明可使用选择项的种类和取值范围。同时，在数据输入的过程中和输入结束时，也要在屏幕上给出状态信息。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8</a:t>
            </a:r>
            <a:r>
              <a:rPr lang="zh-CN" altLang="en-US" sz="2000"/>
              <a:t>）给所有的输出加注解，说明输出数据的含义。</a:t>
            </a:r>
          </a:p>
          <a:p>
            <a:pPr marL="457200" lvl="1" indent="0" eaLnBrk="1" hangingPunct="1">
              <a:buFontTx/>
              <a:buNone/>
            </a:pPr>
            <a:endParaRPr lang="zh-CN" altLang="en-US" sz="2000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F4DA3FEE-3E5B-22ED-C9E5-0F8B98BD77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A974B88C-45DD-4655-A64E-EA334ED39A3F}" type="slidenum">
              <a:rPr lang="en-US" altLang="zh-CN" sz="1400"/>
              <a:pPr algn="r" eaLnBrk="1" hangingPunct="1">
                <a:spcBef>
                  <a:spcPct val="5000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6C5B156-BCFB-946C-A587-788FDD1C6B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用户界面设计原则（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372862D0-46D2-A96E-052C-9B199EE58F1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/>
              <a:t>5.</a:t>
            </a:r>
            <a:r>
              <a:rPr lang="zh-CN" altLang="en-US" b="1"/>
              <a:t>错误处理</a:t>
            </a:r>
            <a:endParaRPr lang="en-US" altLang="zh-CN" b="1"/>
          </a:p>
          <a:p>
            <a:pPr marL="0" indent="0"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）返回错误代码。返回的错误代码指示了错误发生的原因，调用者可以根据错误代码进行错误处理。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）调用错误处理函数。用错误处理函数对错误进行统一处理，这样有利于集中地对错误进行管理。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）显示错误信息。当错误发生时，提示错误信息。例如当用户输入了非法数据时，向用户提示正确的输入格式。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）记录日志。当错误发生时，记录系统日志文件，并继续执行。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）退出程序。这种方式对一些安全性要求较高的程序比较合适，防止继续操作可能对系统带来的破坏</a:t>
            </a:r>
          </a:p>
          <a:p>
            <a:pPr marL="0" indent="0" eaLnBrk="1" hangingPunct="1"/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E4EA4CDF-B104-CEF7-07D7-82B7FF535B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D29379E-B269-4F6D-8D29-5EF69F26243C}" type="slidenum">
              <a:rPr lang="en-US" altLang="zh-CN" sz="1400"/>
              <a:pPr algn="r" eaLnBrk="1" hangingPunct="1">
                <a:spcBef>
                  <a:spcPct val="5000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lstStyle/>
          <a:p>
            <a:r>
              <a:rPr lang="zh-CN" altLang="en-US" dirty="0"/>
              <a:t>参数设置：文件读取</a:t>
            </a:r>
          </a:p>
        </p:txBody>
      </p:sp>
      <p:sp>
        <p:nvSpPr>
          <p:cNvPr id="82946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12E28BF-EF7C-4C99-9C63-1C503AACC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235075"/>
                <a:ext cx="8343900" cy="50895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0" dirty="0"/>
                  <a:t>读取菜单文件，获取系统参数。</a:t>
                </a:r>
              </a:p>
              <a:p>
                <a:pPr lvl="1"/>
                <a:r>
                  <a:rPr lang="zh-CN" altLang="en-US" sz="2200" b="0" dirty="0"/>
                  <a:t>以</a:t>
                </a:r>
                <a:r>
                  <a:rPr lang="en-US" altLang="zh-CN" sz="2200" b="0" dirty="0"/>
                  <a:t>ASCII</a:t>
                </a:r>
                <a:r>
                  <a:rPr lang="zh-CN" altLang="en-US" sz="2200" b="0" dirty="0"/>
                  <a:t>码文件</a:t>
                </a:r>
                <a:r>
                  <a:rPr lang="en-US" altLang="zh-CN" sz="2200" b="0" dirty="0"/>
                  <a:t>(“</a:t>
                </a:r>
                <a:r>
                  <a:rPr lang="en-US" altLang="zh-CN" sz="2200" b="0" dirty="0" err="1"/>
                  <a:t>dict.dic</a:t>
                </a:r>
                <a:r>
                  <a:rPr lang="en-US" altLang="zh-CN" sz="2200" b="0" dirty="0"/>
                  <a:t>”)</a:t>
                </a:r>
                <a:r>
                  <a:rPr lang="zh-CN" altLang="en-US" sz="2200" b="0" dirty="0"/>
                  <a:t>的方式读取菜单和食物制作参数设置。</a:t>
                </a:r>
                <a:endParaRPr lang="en-US" altLang="zh-CN" sz="2200" b="0" dirty="0"/>
              </a:p>
              <a:p>
                <a:pPr lvl="1"/>
                <a:r>
                  <a:rPr lang="zh-CN" altLang="en-US" sz="2200" b="1" dirty="0"/>
                  <a:t>读取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2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200" b="1" dirty="0"/>
                  <a:t>，</a:t>
                </a:r>
                <a:r>
                  <a:rPr lang="en-US" altLang="zh-CN" sz="2200" b="1" dirty="0" err="1"/>
                  <a:t>其中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200" b="1" dirty="0" err="1"/>
                  <a:t>表示食物的种类数</a:t>
                </a:r>
                <a:r>
                  <a:rPr lang="en-US" altLang="zh-CN" sz="22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200" b="1" dirty="0" err="1"/>
                  <a:t>表示套餐的种类数</a:t>
                </a:r>
                <a:r>
                  <a:rPr lang="en-US" altLang="zh-CN" sz="2200" b="1" dirty="0"/>
                  <a:t>。</a:t>
                </a:r>
                <a:r>
                  <a:rPr lang="zh-CN" altLang="en-US" sz="2200" b="1" dirty="0"/>
                  <a:t>格式化读取两个整数，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范围未限定</a:t>
                </a:r>
                <a:r>
                  <a:rPr lang="zh-CN" altLang="en-US" sz="2200" b="1" dirty="0"/>
                  <a:t>。</a:t>
                </a:r>
                <a:endParaRPr lang="zh-CN" altLang="zh-CN" sz="2200" b="1" dirty="0"/>
              </a:p>
              <a:p>
                <a:pPr lvl="1"/>
                <a:r>
                  <a:rPr lang="zh-CN" altLang="en-US" sz="2200" b="1" dirty="0"/>
                  <a:t>读取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200" b="1" dirty="0" err="1"/>
                  <a:t>个字符串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𝑓𝑜𝑜𝑑</m:t>
                        </m:r>
                      </m:sup>
                    </m:sSubSup>
                  </m:oMath>
                </a14:m>
                <a:r>
                  <a:rPr lang="en-US" altLang="zh-CN" sz="2200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b="1" dirty="0" err="1"/>
                  <a:t>种食物的名称</a:t>
                </a:r>
                <a:r>
                  <a:rPr lang="en-US" altLang="zh-CN" sz="2200" b="1" dirty="0"/>
                  <a:t>。</a:t>
                </a:r>
                <a:r>
                  <a:rPr lang="zh-CN" altLang="en-US" sz="2200" b="1" dirty="0"/>
                  <a:t>逐个单词读取，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单词自身长度未限定</a:t>
                </a:r>
                <a:r>
                  <a:rPr lang="zh-CN" altLang="en-US" sz="2200" b="1" dirty="0"/>
                  <a:t>。</a:t>
                </a:r>
                <a:endParaRPr lang="en-US" altLang="zh-CN" sz="2200" b="1" dirty="0"/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200" b="1" dirty="0"/>
                  <a:t>读取</a:t>
                </a:r>
                <a:r>
                  <a:rPr lang="en-US" altLang="zh-CN" sz="2200" b="1" dirty="0"/>
                  <a:t>N</a:t>
                </a:r>
                <a:r>
                  <a:rPr lang="zh-CN" altLang="en-US" sz="2200" b="1" dirty="0"/>
                  <a:t>个整数</a:t>
                </a:r>
                <a:r>
                  <a:rPr lang="en-US" altLang="zh-CN" sz="2200" b="1" dirty="0" err="1"/>
                  <a:t>t</a:t>
                </a:r>
                <a:r>
                  <a:rPr lang="en-US" altLang="zh-CN" sz="2200" b="1" baseline="-25000" dirty="0" err="1"/>
                  <a:t>i</a:t>
                </a:r>
                <a:r>
                  <a:rPr lang="zh-CN" altLang="en-US" sz="2200" b="1" dirty="0"/>
                  <a:t>表示第</a:t>
                </a:r>
                <a:r>
                  <a:rPr lang="en-US" altLang="zh-CN" sz="2200" b="1" dirty="0" err="1"/>
                  <a:t>i</a:t>
                </a:r>
                <a:r>
                  <a:rPr lang="zh-CN" altLang="en-US" sz="2200" b="1" dirty="0"/>
                  <a:t>种食物的制作时长，</a:t>
                </a:r>
                <a:r>
                  <a:rPr lang="en-US" altLang="zh-CN" sz="2200" b="1" dirty="0" err="1"/>
                  <a:t>1≤t</a:t>
                </a:r>
                <a:r>
                  <a:rPr lang="en-US" altLang="zh-CN" sz="2200" b="1" baseline="-25000" dirty="0" err="1"/>
                  <a:t>i</a:t>
                </a:r>
                <a:r>
                  <a:rPr lang="en-US" altLang="zh-CN" sz="2200" b="1" dirty="0" err="1"/>
                  <a:t>≤70</a:t>
                </a:r>
                <a:r>
                  <a:rPr lang="zh-CN" altLang="en-US" sz="2200" b="1" dirty="0"/>
                  <a:t>。格式化读取。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sz="2200" b="1" dirty="0"/>
                  <a:t>读取</a:t>
                </a:r>
                <a:r>
                  <a:rPr lang="en-US" altLang="zh-CN" sz="2200" b="1" dirty="0"/>
                  <a:t>N</a:t>
                </a:r>
                <a:r>
                  <a:rPr lang="zh-CN" altLang="en-US" sz="2200" b="1" dirty="0"/>
                  <a:t>个整数</a:t>
                </a:r>
                <a:r>
                  <a:rPr lang="en-US" altLang="zh-CN" sz="2200" b="1" dirty="0" err="1"/>
                  <a:t>cap</a:t>
                </a:r>
                <a:r>
                  <a:rPr lang="en-US" altLang="zh-CN" sz="2200" b="1" baseline="-25000" dirty="0" err="1"/>
                  <a:t>i</a:t>
                </a:r>
                <a:r>
                  <a:rPr lang="zh-CN" altLang="en-US" sz="2200" b="1" dirty="0"/>
                  <a:t>表示第</a:t>
                </a:r>
                <a:r>
                  <a:rPr lang="en-US" altLang="zh-CN" sz="2200" b="1" dirty="0" err="1"/>
                  <a:t>i</a:t>
                </a:r>
                <a:r>
                  <a:rPr lang="zh-CN" altLang="en-US" sz="2200" b="1" dirty="0"/>
                  <a:t>种食物的最大存储容量，</a:t>
                </a:r>
                <a:r>
                  <a:rPr lang="en-US" altLang="zh-CN" sz="2200" b="1" dirty="0" err="1"/>
                  <a:t>1≤cap</a:t>
                </a:r>
                <a:r>
                  <a:rPr lang="en-US" altLang="zh-CN" sz="2200" b="1" baseline="-25000" dirty="0" err="1"/>
                  <a:t>i</a:t>
                </a:r>
                <a:r>
                  <a:rPr lang="en-US" altLang="zh-CN" sz="2200" b="1" dirty="0" err="1"/>
                  <a:t>≤n</a:t>
                </a:r>
                <a:r>
                  <a:rPr lang="zh-CN" altLang="en-US" sz="2200" b="1" dirty="0"/>
                  <a:t>。</a:t>
                </a: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12E28BF-EF7C-4C99-9C63-1C503AAC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235075"/>
                <a:ext cx="8343900" cy="5089525"/>
              </a:xfrm>
              <a:prstGeom prst="rect">
                <a:avLst/>
              </a:prstGeom>
              <a:blipFill>
                <a:blip r:embed="rId2"/>
                <a:stretch>
                  <a:fillRect l="-804" t="-1198" r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lstStyle/>
          <a:p>
            <a:r>
              <a:rPr lang="zh-CN" altLang="en-US" dirty="0"/>
              <a:t>参数设置：文件读取</a:t>
            </a:r>
          </a:p>
        </p:txBody>
      </p:sp>
      <p:sp>
        <p:nvSpPr>
          <p:cNvPr id="82946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12E28BF-EF7C-4C99-9C63-1C503AACC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235075"/>
                <a:ext cx="8343900" cy="50895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0" dirty="0"/>
                  <a:t>读取菜单文件，获取系统参数。</a:t>
                </a:r>
              </a:p>
              <a:p>
                <a:pPr lvl="1"/>
                <a:r>
                  <a:rPr lang="zh-CN" altLang="en-US" sz="2200" b="0" dirty="0"/>
                  <a:t>以</a:t>
                </a:r>
                <a:r>
                  <a:rPr lang="en-US" altLang="zh-CN" sz="2200" b="0" dirty="0"/>
                  <a:t>ASCII</a:t>
                </a:r>
                <a:r>
                  <a:rPr lang="zh-CN" altLang="en-US" sz="2200" b="0" dirty="0"/>
                  <a:t>码文件</a:t>
                </a:r>
                <a:r>
                  <a:rPr lang="en-US" altLang="zh-CN" sz="2200" b="0" dirty="0"/>
                  <a:t>(“</a:t>
                </a:r>
                <a:r>
                  <a:rPr lang="en-US" altLang="zh-CN" sz="2200" b="0" dirty="0" err="1"/>
                  <a:t>dict.dic</a:t>
                </a:r>
                <a:r>
                  <a:rPr lang="en-US" altLang="zh-CN" sz="2200" b="0" dirty="0"/>
                  <a:t>”)</a:t>
                </a:r>
                <a:r>
                  <a:rPr lang="zh-CN" altLang="en-US" sz="2200" b="0" dirty="0"/>
                  <a:t>的方式读取菜单和食物制作参数设置。</a:t>
                </a:r>
                <a:endParaRPr lang="en-US" altLang="zh-CN" sz="2200" b="0" dirty="0"/>
              </a:p>
              <a:p>
                <a:pPr lvl="1"/>
                <a:r>
                  <a:rPr lang="zh-CN" altLang="en-US" sz="2200" dirty="0"/>
                  <a:t>读取闭单的两个阈值</a:t>
                </a:r>
                <a:r>
                  <a:rPr lang="en-US" altLang="zh-CN" sz="2200" dirty="0" err="1"/>
                  <a:t>W</a:t>
                </a:r>
                <a:r>
                  <a:rPr lang="en-US" altLang="zh-CN" sz="2200" baseline="-25000" dirty="0" err="1"/>
                  <a:t>1</a:t>
                </a:r>
                <a:r>
                  <a:rPr lang="en-US" altLang="zh-CN" sz="2200" dirty="0" err="1"/>
                  <a:t>,W</a:t>
                </a:r>
                <a:r>
                  <a:rPr lang="en-US" altLang="zh-CN" sz="2200" baseline="-25000" dirty="0" err="1"/>
                  <a:t>2</a:t>
                </a:r>
                <a:r>
                  <a:rPr lang="zh-CN" altLang="en-US" sz="2200" dirty="0"/>
                  <a:t>，</a:t>
                </a:r>
                <a:r>
                  <a:rPr lang="en-US" altLang="zh-CN" sz="2200" dirty="0" err="1"/>
                  <a:t>2≤W</a:t>
                </a:r>
                <a:r>
                  <a:rPr lang="en-US" altLang="zh-CN" sz="2200" baseline="-25000" dirty="0" err="1"/>
                  <a:t>2</a:t>
                </a:r>
                <a:r>
                  <a:rPr lang="en-US" altLang="zh-CN" sz="2200" dirty="0" err="1"/>
                  <a:t>≤W</a:t>
                </a:r>
                <a:r>
                  <a:rPr lang="en-US" altLang="zh-CN" sz="2200" baseline="-25000" dirty="0" err="1"/>
                  <a:t>1</a:t>
                </a:r>
                <a:r>
                  <a:rPr lang="en-US" altLang="zh-CN" sz="2200" dirty="0" err="1"/>
                  <a:t>≤100</a:t>
                </a:r>
                <a:r>
                  <a:rPr lang="zh-CN" altLang="en-US" sz="2200" dirty="0"/>
                  <a:t>。</a:t>
                </a:r>
                <a:endParaRPr lang="en-US" altLang="zh-CN" sz="2200" b="0" dirty="0"/>
              </a:p>
              <a:p>
                <a:pPr lvl="1"/>
                <a:r>
                  <a:rPr lang="zh-CN" altLang="en-US" sz="2400" dirty="0"/>
                  <a:t>读取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行</a:t>
                </a:r>
                <a:r>
                  <a:rPr lang="en-US" altLang="zh-CN" sz="2400" dirty="0"/>
                  <a:t>字符串，</a:t>
                </a:r>
                <a:r>
                  <a:rPr lang="zh-CN" altLang="en-US" sz="2400" dirty="0"/>
                  <a:t>每行需要逐个单词读取，换行符结束。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包括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𝑐𝑜𝑚𝑏𝑜</m:t>
                        </m:r>
                      </m:sup>
                    </m:sSubSup>
                  </m:oMath>
                </a14:m>
                <a:r>
                  <a:rPr lang="en-US" altLang="zh-CN" sz="2400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err="1"/>
                  <a:t>个套餐的名称，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 err="1"/>
                  <a:t>后续的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 err="1"/>
                  <a:t>个字符串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𝑓𝑜𝑜𝑑</m:t>
                        </m:r>
                      </m:sup>
                    </m:sSubSup>
                  </m:oMath>
                </a14:m>
                <a:r>
                  <a:rPr lang="en-US" altLang="zh-CN" sz="2400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err="1"/>
                  <a:t>个套餐中</a:t>
                </a:r>
                <a:r>
                  <a:rPr lang="zh-CN" altLang="en-US" sz="2400" dirty="0"/>
                  <a:t>包含的</a:t>
                </a:r>
                <a:r>
                  <a:rPr lang="en-US" altLang="zh-CN" sz="2400" dirty="0" err="1"/>
                  <a:t>第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 err="1"/>
                  <a:t>种食物的名称。</a:t>
                </a:r>
                <a:r>
                  <a:rPr lang="en-US" altLang="zh-CN" sz="2400" b="0" i="1" dirty="0" err="1"/>
                  <a:t>j</a:t>
                </a:r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范围未限定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 algn="just">
                  <a:lnSpc>
                    <a:spcPct val="150000"/>
                  </a:lnSpc>
                </a:pPr>
                <a:endParaRPr lang="en-US" altLang="zh-CN" sz="2200" b="0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12E28BF-EF7C-4C99-9C63-1C503AAC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235075"/>
                <a:ext cx="8343900" cy="5089525"/>
              </a:xfrm>
              <a:prstGeom prst="rect">
                <a:avLst/>
              </a:prstGeom>
              <a:blipFill>
                <a:blip r:embed="rId2"/>
                <a:stretch>
                  <a:fillRect l="-804" t="-1198" r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9895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 idx="4294967295"/>
          </p:nvPr>
        </p:nvSpPr>
        <p:spPr/>
        <p:txBody>
          <a:bodyPr wrap="square" anchor="ctr"/>
          <a:lstStyle/>
          <a:p>
            <a:r>
              <a:rPr lang="en-US" altLang="zh-CN" dirty="0"/>
              <a:t>OJ</a:t>
            </a:r>
            <a:r>
              <a:rPr lang="zh-CN" altLang="en-US" dirty="0"/>
              <a:t>版本输入：命令行输入</a:t>
            </a:r>
          </a:p>
        </p:txBody>
      </p:sp>
      <p:sp>
        <p:nvSpPr>
          <p:cNvPr id="82946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12E28BF-EF7C-4C99-9C63-1C503AACC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300" y="1235075"/>
                <a:ext cx="8343900" cy="50895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endParaRPr lang="en-US" altLang="zh-CN" sz="2400" b="0" dirty="0"/>
              </a:p>
              <a:p>
                <a:r>
                  <a:rPr lang="zh-CN" altLang="en-US" sz="2200" b="0" dirty="0">
                    <a:latin typeface="+mn-ea"/>
                    <a:sym typeface="+mn-ea"/>
                  </a:rPr>
                  <a:t>指令输入格式：读入订单数，读取订单</a:t>
                </a:r>
                <a:r>
                  <a:rPr lang="en-US" altLang="zh-CN" sz="2200" b="0" dirty="0">
                    <a:latin typeface="+mn-ea"/>
                    <a:sym typeface="+mn-ea"/>
                  </a:rPr>
                  <a:t>.</a:t>
                </a:r>
              </a:p>
              <a:p>
                <a:pPr lvl="1"/>
                <a:r>
                  <a:rPr lang="zh-CN" altLang="en-US" sz="2200" b="0" dirty="0">
                    <a:latin typeface="+mn-ea"/>
                    <a:sym typeface="+mn-ea"/>
                  </a:rPr>
                  <a:t>订单数，整数格式，</a:t>
                </a:r>
                <a14:m>
                  <m:oMath xmlns:m="http://schemas.openxmlformats.org/officeDocument/2006/math">
                    <m:r>
                      <a:rPr lang="en-US" altLang="zh-CN" i="1"/>
                      <m:t>1</m:t>
                    </m:r>
                    <m:r>
                      <a:rPr lang="en-US" altLang="zh-CN"/>
                      <m:t>≤</m:t>
                    </m:r>
                    <m:r>
                      <a:rPr lang="en-US" altLang="zh-CN" i="1"/>
                      <m:t>𝑛</m:t>
                    </m:r>
                    <m:r>
                      <a:rPr lang="en-US" altLang="zh-CN"/>
                      <m:t>≤</m:t>
                    </m:r>
                    <m:r>
                      <a:rPr lang="en-US" altLang="zh-CN" i="1"/>
                      <m:t>54001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b="0" dirty="0">
                    <a:latin typeface="+mn-ea"/>
                    <a:sym typeface="+mn-ea"/>
                  </a:rPr>
                  <a:t>。</a:t>
                </a:r>
                <a:r>
                  <a:rPr lang="en-US" altLang="zh-CN" sz="2200" b="0" dirty="0">
                    <a:latin typeface="+mn-ea"/>
                    <a:sym typeface="+mn-ea"/>
                  </a:rPr>
                  <a:t>	</a:t>
                </a:r>
              </a:p>
              <a:p>
                <a:pPr lvl="1"/>
                <a:r>
                  <a:rPr lang="zh-CN" altLang="en-US" sz="2200" b="0" dirty="0">
                    <a:latin typeface="+mn-ea"/>
                    <a:sym typeface="+mn-ea"/>
                  </a:rPr>
                  <a:t>订单包括 “下单时间”和“所订的一种套餐或一种食物” </a:t>
                </a:r>
                <a:endParaRPr lang="en-US" altLang="zh-CN" sz="2200" b="0" dirty="0">
                  <a:latin typeface="+mn-ea"/>
                  <a:sym typeface="+mn-ea"/>
                </a:endParaRPr>
              </a:p>
              <a:p>
                <a:pPr lvl="2"/>
                <a:r>
                  <a:rPr lang="zh-CN" altLang="en-US" sz="2200" b="0" dirty="0">
                    <a:latin typeface="+mn-ea"/>
                    <a:sym typeface="+mn-ea"/>
                  </a:rPr>
                  <a:t>时间格式，</a:t>
                </a:r>
                <a:r>
                  <a:rPr lang="en-US" altLang="zh-CN" sz="2200" b="0" dirty="0">
                    <a:latin typeface="+mn-ea"/>
                    <a:sym typeface="+mn-ea"/>
                  </a:rPr>
                  <a:t>07:00:00~22:00:00</a:t>
                </a:r>
                <a:r>
                  <a:rPr lang="zh-CN" altLang="en-US" sz="2200" b="0" dirty="0">
                    <a:latin typeface="+mn-ea"/>
                    <a:sym typeface="+mn-ea"/>
                  </a:rPr>
                  <a:t>，格式化读取时分秒。</a:t>
                </a:r>
                <a:endParaRPr lang="en-US" altLang="zh-CN" sz="2200" b="0" dirty="0">
                  <a:latin typeface="+mn-ea"/>
                  <a:sym typeface="+mn-ea"/>
                </a:endParaRPr>
              </a:p>
              <a:p>
                <a:pPr lvl="2"/>
                <a:r>
                  <a:rPr lang="zh-CN" altLang="en-US" sz="2200" b="0" dirty="0">
                    <a:latin typeface="+mn-ea"/>
                    <a:sym typeface="+mn-ea"/>
                  </a:rPr>
                  <a:t>套餐名，整串读取，与菜单匹配。</a:t>
                </a:r>
                <a:endParaRPr lang="en-US" altLang="zh-CN" sz="2200" b="0" dirty="0">
                  <a:latin typeface="+mn-ea"/>
                  <a:sym typeface="+mn-ea"/>
                </a:endParaRPr>
              </a:p>
              <a:p>
                <a:pPr lvl="2"/>
                <a:r>
                  <a:rPr lang="zh-CN" altLang="en-US" sz="2200" b="0" dirty="0">
                    <a:latin typeface="+mn-ea"/>
                    <a:sym typeface="+mn-ea"/>
                  </a:rPr>
                  <a:t>食物名，整串读取，与菜单匹配。</a:t>
                </a:r>
                <a:endParaRPr lang="en-US" altLang="zh-CN" sz="2200" b="0" dirty="0">
                  <a:latin typeface="+mn-ea"/>
                  <a:sym typeface="+mn-ea"/>
                </a:endParaRPr>
              </a:p>
              <a:p>
                <a:pPr lvl="2"/>
                <a:endParaRPr lang="en-US" altLang="zh-CN" sz="2200" b="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  <a:p>
                <a:pPr lvl="1"/>
                <a:r>
                  <a:rPr lang="zh-CN" altLang="en-US" sz="2200" b="0" dirty="0"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输入没有结束指令，依靠程序自身判断结束。</a:t>
                </a:r>
                <a:endParaRPr lang="en-US" altLang="zh-CN" sz="2200" b="0" dirty="0"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12E28BF-EF7C-4C99-9C63-1C503AAC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235075"/>
                <a:ext cx="8343900" cy="5089525"/>
              </a:xfrm>
              <a:prstGeom prst="rect">
                <a:avLst/>
              </a:prstGeo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5571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altLang="zh-CN" dirty="0"/>
              <a:t>OJ</a:t>
            </a:r>
            <a:r>
              <a:rPr lang="zh-CN" altLang="en-US" dirty="0"/>
              <a:t>版本输出：结果输出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5BB23-796E-4B4F-A3DE-663888B0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9213"/>
            <a:ext cx="7846640" cy="4611687"/>
          </a:xfrm>
        </p:spPr>
        <p:txBody>
          <a:bodyPr/>
          <a:lstStyle/>
          <a:p>
            <a:r>
              <a:rPr lang="zh-CN" altLang="en-US" sz="2400" dirty="0"/>
              <a:t>每一个订单处理完成后，程序需要按订单顺序输出订单处理结果，每个结果一行。</a:t>
            </a:r>
            <a:endParaRPr lang="en-US" altLang="zh-CN" sz="2400" dirty="0"/>
          </a:p>
          <a:p>
            <a:pPr lvl="1"/>
            <a:r>
              <a:rPr lang="zh-CN" altLang="en-US" sz="2400" dirty="0"/>
              <a:t>类型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——</a:t>
            </a:r>
            <a:r>
              <a:rPr lang="zh-CN" altLang="en-US" sz="2400" dirty="0"/>
              <a:t>订单失败，当系统处于闭单状态时。</a:t>
            </a:r>
            <a:endParaRPr lang="en-US" altLang="zh-CN" sz="2400" dirty="0"/>
          </a:p>
          <a:p>
            <a:pPr lvl="2"/>
            <a:r>
              <a:rPr lang="en-US" altLang="zh-CN" sz="2000" dirty="0"/>
              <a:t>“Fail" </a:t>
            </a:r>
          </a:p>
          <a:p>
            <a:pPr lvl="1"/>
            <a:r>
              <a:rPr lang="zh-CN" altLang="en-US" sz="2400" dirty="0"/>
              <a:t>类型</a:t>
            </a:r>
            <a:r>
              <a:rPr lang="en-US" altLang="zh-CN" sz="2400" dirty="0"/>
              <a:t>B——</a:t>
            </a:r>
            <a:r>
              <a:rPr lang="zh-CN" altLang="en-US" sz="2400" dirty="0"/>
              <a:t>订单完成，输出完成时间。</a:t>
            </a:r>
            <a:endParaRPr lang="en-US" altLang="zh-CN" sz="2400" dirty="0"/>
          </a:p>
          <a:p>
            <a:pPr lvl="2"/>
            <a:r>
              <a:rPr lang="zh-CN" altLang="en-US" sz="2400" b="0" dirty="0">
                <a:latin typeface="+mn-ea"/>
                <a:sym typeface="+mn-ea"/>
              </a:rPr>
              <a:t>时间格式，</a:t>
            </a:r>
            <a:r>
              <a:rPr lang="en-US" altLang="zh-CN" sz="2400" b="0" dirty="0">
                <a:latin typeface="+mn-ea"/>
                <a:sym typeface="+mn-ea"/>
              </a:rPr>
              <a:t>07:00:00~23:59:59</a:t>
            </a:r>
            <a:r>
              <a:rPr lang="zh-CN" altLang="en-US" sz="2400" b="0" dirty="0">
                <a:latin typeface="+mn-ea"/>
                <a:sym typeface="+mn-ea"/>
              </a:rPr>
              <a:t>时间格式，格式化输出时分秒。</a:t>
            </a:r>
            <a:endParaRPr lang="en-US" altLang="zh-CN" sz="2400" b="0" dirty="0">
              <a:latin typeface="+mn-ea"/>
              <a:sym typeface="+mn-ea"/>
            </a:endParaRPr>
          </a:p>
        </p:txBody>
      </p:sp>
      <p:sp>
        <p:nvSpPr>
          <p:cNvPr id="83970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2" charset="0"/>
                <a:ea typeface="宋体" panose="02010600030101010101" pitchFamily="2" charset="-122"/>
              </a:rPr>
              <a:t>9</a:t>
            </a:fld>
            <a:endParaRPr lang="en-US" altLang="zh-CN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经分互动规范介绍_2">
  <a:themeElements>
    <a:clrScheme name="经分互动规范介绍_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_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_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经分互动规范介绍_3">
  <a:themeElements>
    <a:clrScheme name="经分互动规范介绍_3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_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_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_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_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2644</Words>
  <Application>Microsoft Office PowerPoint</Application>
  <PresentationFormat>全屏显示(4:3)</PresentationFormat>
  <Paragraphs>308</Paragraphs>
  <Slides>31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等线</vt:lpstr>
      <vt:lpstr>仿宋</vt:lpstr>
      <vt:lpstr>黑体</vt:lpstr>
      <vt:lpstr>宋体</vt:lpstr>
      <vt:lpstr>Arial</vt:lpstr>
      <vt:lpstr>Cambria Math</vt:lpstr>
      <vt:lpstr>Consolas</vt:lpstr>
      <vt:lpstr>Mangal</vt:lpstr>
      <vt:lpstr>Times New Roman</vt:lpstr>
      <vt:lpstr>Wingdings</vt:lpstr>
      <vt:lpstr>Wingdings 2</vt:lpstr>
      <vt:lpstr>经分互动规范介绍</vt:lpstr>
      <vt:lpstr>经分互动规范介绍_2</vt:lpstr>
      <vt:lpstr>经分互动规范介绍_3</vt:lpstr>
      <vt:lpstr>Bitmap Image</vt:lpstr>
      <vt:lpstr>Visio.Drawing.11</vt:lpstr>
      <vt:lpstr>MS_ClipArt_Gallery.2</vt:lpstr>
      <vt:lpstr>PowerPoint 演示文稿</vt:lpstr>
      <vt:lpstr>3.概要设计要点</vt:lpstr>
      <vt:lpstr>用户界面设计原则（1）</vt:lpstr>
      <vt:lpstr>用户界面设计原则（2）</vt:lpstr>
      <vt:lpstr>用户界面设计原则（3）</vt:lpstr>
      <vt:lpstr>参数设置：文件读取</vt:lpstr>
      <vt:lpstr>参数设置：文件读取</vt:lpstr>
      <vt:lpstr>OJ版本输入：命令行输入</vt:lpstr>
      <vt:lpstr>OJ版本输出：结果输出</vt:lpstr>
      <vt:lpstr>         3-1 用户界面（1）</vt:lpstr>
      <vt:lpstr>3-1 用户界面（2）</vt:lpstr>
      <vt:lpstr>界面设计要求</vt:lpstr>
      <vt:lpstr>状态机设计要求</vt:lpstr>
      <vt:lpstr>参考：电梯开关门控制状态图</vt:lpstr>
      <vt:lpstr>示例1：状态、事件、动作描述</vt:lpstr>
      <vt:lpstr>举例</vt:lpstr>
      <vt:lpstr>概要设计是对需求分析的技术路线化</vt:lpstr>
      <vt:lpstr>高层数据结构设计: 常量</vt:lpstr>
      <vt:lpstr>数据结构设计要体现（2）</vt:lpstr>
      <vt:lpstr>数据结构设计要体现</vt:lpstr>
      <vt:lpstr>高层数据结构设计:关键接口数据要有</vt:lpstr>
      <vt:lpstr>关键接口数据:时间设计</vt:lpstr>
      <vt:lpstr>程序模块化</vt:lpstr>
      <vt:lpstr>程序的功能模块划分：麦当劳点餐系统</vt:lpstr>
      <vt:lpstr>单线程模式的主体结构</vt:lpstr>
      <vt:lpstr>模块设计问题</vt:lpstr>
      <vt:lpstr>模块中主体函数要说明</vt:lpstr>
      <vt:lpstr>算法设计问题</vt:lpstr>
      <vt:lpstr>伪代码实例</vt:lpstr>
      <vt:lpstr>伪代码实例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yanmei zhang</dc:creator>
  <cp:lastModifiedBy>yanmei zhang</cp:lastModifiedBy>
  <cp:revision>96</cp:revision>
  <dcterms:modified xsi:type="dcterms:W3CDTF">2024-04-22T12:29:06Z</dcterms:modified>
</cp:coreProperties>
</file>