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83" r:id="rId2"/>
  </p:sldMasterIdLst>
  <p:notesMasterIdLst>
    <p:notesMasterId r:id="rId38"/>
  </p:notesMasterIdLst>
  <p:sldIdLst>
    <p:sldId id="256" r:id="rId3"/>
    <p:sldId id="400" r:id="rId4"/>
    <p:sldId id="595" r:id="rId5"/>
    <p:sldId id="598" r:id="rId6"/>
    <p:sldId id="614" r:id="rId7"/>
    <p:sldId id="615" r:id="rId8"/>
    <p:sldId id="616" r:id="rId9"/>
    <p:sldId id="617" r:id="rId10"/>
    <p:sldId id="618" r:id="rId11"/>
    <p:sldId id="597" r:id="rId12"/>
    <p:sldId id="613" r:id="rId13"/>
    <p:sldId id="626" r:id="rId14"/>
    <p:sldId id="627" r:id="rId15"/>
    <p:sldId id="649" r:id="rId16"/>
    <p:sldId id="651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  <p:sldId id="639" r:id="rId29"/>
    <p:sldId id="640" r:id="rId30"/>
    <p:sldId id="641" r:id="rId31"/>
    <p:sldId id="642" r:id="rId32"/>
    <p:sldId id="643" r:id="rId33"/>
    <p:sldId id="644" r:id="rId34"/>
    <p:sldId id="645" r:id="rId35"/>
    <p:sldId id="647" r:id="rId36"/>
    <p:sldId id="399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4A19CA1-37A7-41ED-A078-95062B008A1F}">
          <p14:sldIdLst>
            <p14:sldId id="256"/>
            <p14:sldId id="400"/>
          </p14:sldIdLst>
        </p14:section>
        <p14:section name="easyx" id="{8931EE4E-AB63-46CB-9FED-DD8BD0D6956E}">
          <p14:sldIdLst>
            <p14:sldId id="595"/>
            <p14:sldId id="598"/>
            <p14:sldId id="614"/>
            <p14:sldId id="615"/>
            <p14:sldId id="616"/>
            <p14:sldId id="617"/>
            <p14:sldId id="618"/>
            <p14:sldId id="597"/>
            <p14:sldId id="613"/>
          </p14:sldIdLst>
        </p14:section>
        <p14:section name="ege" id="{5251691C-6327-411C-8F2D-9476DCA838A0}">
          <p14:sldIdLst>
            <p14:sldId id="626"/>
            <p14:sldId id="627"/>
            <p14:sldId id="649"/>
            <p14:sldId id="651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</p14:sldIdLst>
        </p14:section>
        <p14:section name="总结" id="{35E978E3-FBEC-49D7-A536-5BB7D21665F7}">
          <p14:sldIdLst>
            <p14:sldId id="647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6145">
            <a:extLst>
              <a:ext uri="{FF2B5EF4-FFF2-40B4-BE49-F238E27FC236}">
                <a16:creationId xmlns:a16="http://schemas.microsoft.com/office/drawing/2014/main" id="{93F90881-4C05-A3C0-6143-676C061B66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b="0" noProof="1"/>
            </a:lvl1pPr>
          </a:lstStyle>
          <a:p>
            <a:endParaRPr lang="zh-CN"/>
          </a:p>
        </p:txBody>
      </p:sp>
      <p:sp>
        <p:nvSpPr>
          <p:cNvPr id="6147" name="日期占位符 6146">
            <a:extLst>
              <a:ext uri="{FF2B5EF4-FFF2-40B4-BE49-F238E27FC236}">
                <a16:creationId xmlns:a16="http://schemas.microsoft.com/office/drawing/2014/main" id="{18B2C74F-4645-D9EA-85FB-8CF4AE1BCB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b="0" noProof="1"/>
            </a:lvl1pPr>
          </a:lstStyle>
          <a:p>
            <a:endParaRPr lang="zh-CN" altLang="en-US"/>
          </a:p>
        </p:txBody>
      </p:sp>
      <p:sp>
        <p:nvSpPr>
          <p:cNvPr id="6148" name="幻灯片图像占位符 6147">
            <a:extLst>
              <a:ext uri="{FF2B5EF4-FFF2-40B4-BE49-F238E27FC236}">
                <a16:creationId xmlns:a16="http://schemas.microsoft.com/office/drawing/2014/main" id="{9C404F90-2C32-D7DF-8BFF-C09D164BAA3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文本占位符 6148">
            <a:extLst>
              <a:ext uri="{FF2B5EF4-FFF2-40B4-BE49-F238E27FC236}">
                <a16:creationId xmlns:a16="http://schemas.microsoft.com/office/drawing/2014/main" id="{3CD443B9-3195-4A92-8624-BC53B140D6F7}"/>
              </a:ext>
            </a:extLst>
          </p:cNvPr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页脚占位符 6149">
            <a:extLst>
              <a:ext uri="{FF2B5EF4-FFF2-40B4-BE49-F238E27FC236}">
                <a16:creationId xmlns:a16="http://schemas.microsoft.com/office/drawing/2014/main" id="{9A4B6EAC-FC3B-2EB5-C303-35E241379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b="0" noProof="1"/>
            </a:lvl1pPr>
          </a:lstStyle>
          <a:p>
            <a:endParaRPr lang="zh-CN"/>
          </a:p>
        </p:txBody>
      </p:sp>
      <p:sp>
        <p:nvSpPr>
          <p:cNvPr id="6151" name="灯片编号占位符 6150">
            <a:extLst>
              <a:ext uri="{FF2B5EF4-FFF2-40B4-BE49-F238E27FC236}">
                <a16:creationId xmlns:a16="http://schemas.microsoft.com/office/drawing/2014/main" id="{452D6316-6F7F-6894-8FF8-2D076DB07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F5F1BC5-6660-4CD7-BBC8-555463F053F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58063EE8-FADD-0C6E-BDDB-2BDBF085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608162A6-F5E6-BC71-E361-1A610711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28B6B2D8-B146-0CC8-8256-99F58C37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F8B0F-2DD1-49EA-9885-FB1BCD555C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1874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5A7BE0F6-1519-253F-F4CA-13F08ABA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91545BB9-F427-F846-30AB-DD06F9FA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BA79883-8092-2A6B-158E-2DF70785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DD44A-CAAF-41DA-BA3C-6A5DBF05302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46857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3" cy="55260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41669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75E889FA-806E-5659-E312-8808487F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C087819-7703-4D68-5A02-0F1610C4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5BE62C5-980E-D736-410A-3CD66FEA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261CD-C44A-4224-A23A-FDE3F55DA72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412115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39427A81-A8C7-1992-6859-B2626D87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DFFB7332-4FF7-08F7-1225-76D8F038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8060623D-A590-DD3A-636B-CB4BC67F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14E76-0660-4D2A-9DEE-44B28051B5C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02084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D1ED3DF-BC03-606D-9DB5-9B90E7A2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C9B950B-FC76-DC68-0418-C871B490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9DEA2E4E-B962-F2CF-ED30-495A59E4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192F1-ADD6-40AD-9BAC-E1C72FC8729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82568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2585CED9-CF4D-D22D-D88B-9C51268A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B50ADDF4-4416-6464-98D5-3B92F36F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205E5C2F-F1B7-082C-5F6A-994D4298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455EB-8ADB-4784-9DC4-6F476C12336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667227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29413508-6CD4-3A34-5D43-29F5E39C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6718EBCA-282F-AF7C-BD70-736A7DF6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E8B2465-50E8-4F65-6DD4-AE96075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4D867-5F60-472E-9303-2A842DF5C34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031066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85FFF279-C2A9-5794-C15E-70549C96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350F6470-9576-B62A-ABE8-158EC03A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87CE0ADC-186C-01F3-404B-B41CCC03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6DCF4C-4281-4527-8B1E-791ABE95D4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771563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55343509-F469-335C-04C8-3FECD58A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9BBF78D4-EF36-8444-72C2-4949D71A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11F6DE17-11C9-B917-007E-90D2C9FE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2D9F4-13E3-43EE-A497-851AA43D1BF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547945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F31A4002-9C5E-1C7E-3A43-7254D880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6A1CD522-96E5-B8C1-1A4A-BEE10558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AB73E586-C829-4925-A678-5D21DD1B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ACFDA-60B9-430D-84E7-6091ABA7077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870505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4A71233F-DB4C-4A45-DB58-FB845DCC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0FE88C07-7634-F8F2-4748-18EDBD42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01AA573C-2BD0-1583-2749-8712CE09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DDDE-A2E2-45D0-B1E3-1F3C7489F8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3177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E7B3DE2-B3F8-C8C4-381E-8D4EB01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08CEA8A7-39FF-59F3-FF0D-3DB8EBBB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148526C-9140-8D63-1975-7293214A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CA378-2080-42F7-85BF-B8A01A0353D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46777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A70B0CD1-5FF7-E8C1-204B-1DACC060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DFC3C26A-29D0-C8DC-409B-6856EC69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C206E5E4-3266-4CF5-1DB4-3DDEF8F2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3C109-6277-41C6-9C30-7853E16EEF5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517491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BAD4243B-2DD0-E99E-B11F-8F9433E8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B5BEC6E6-3A4A-9D63-1B65-936BBAE9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5787C3DE-81E3-B054-CE66-22274FB8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862A4-6FDA-42E8-815A-FB98D858F0C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341309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4FFF936B-5F8E-F7D9-101E-347F7E9F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27E2BA8B-9D40-2F18-B0E1-CD258C3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9937C51F-B431-C26B-BC8A-9B4F1475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C6988-D335-492B-A1DE-74936C2DED7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02169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3" cy="55260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41669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A3147A4E-6937-EF3F-B72C-DF31DA8D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19E62E4-6525-938B-27CE-EA3FFD75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1329E599-B766-712D-65C3-7EF92025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0BE2A-0E21-4BD5-8096-2DE57200FFE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97488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629FA675-B72B-E1A0-5960-9F4A710B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33803446-A6DC-A557-10FF-DE0810DE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008F3C88-DE2A-DBE0-0BC4-EA94008A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5A844-0832-4BE9-81C4-48954D83A7B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41754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F46D803-8CD1-8365-ECE3-94F0FBD7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2CE80645-6582-9B47-DFCF-DC063D6C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9FD535CC-0946-FE84-24E4-A9128F20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BBC0E-20C3-4636-8533-116412A4E0C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4718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902B69B4-4D26-ED43-EB20-4BE00D19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F823C469-75D8-69F3-7DFD-46FF8C3A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44CFA342-6D05-67F3-4FB7-AD8BE9D9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179F5-CBE8-467F-ADB1-2FA16FA6A10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15072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9AED212B-80CD-CF3B-90D8-C0081856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F5EB15A6-98AE-BD93-AD64-E51C4132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DB5DAFC6-299B-1B19-A9C9-C12172A4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97D50-70BC-4EF1-9D9B-BB52B2CB639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88324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00A59D27-856D-AA85-4334-D017C8E9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22D54744-07B8-E257-6A82-7EE629D8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BAF257D5-80C4-02AB-4934-15637F11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52EE-DFCF-4BB6-A4BC-E2E628CB03F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51502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0A8F866A-5BA5-FC4A-C2BD-9E6C551D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9ED9D4AA-66BC-8EB0-9A5A-07F0F8AD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0C4E3DFD-C167-B676-33ED-3D752DEA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882B8-16D6-459A-8006-617F7578156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75169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D06BF884-91BB-AEF1-B571-624E09B9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C005D8A0-4244-D394-95BC-8C6B03AD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07955CF9-8319-6451-724E-624CFC66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79D03-DC24-49BC-8542-9A1870EFD96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FF6DF9F6-7C83-BB65-33C2-DE848048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B98D0696-5CAC-28FD-0199-DC30529E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31B3F418-F10F-6B3D-A78B-FE7F3222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DB4B6-37AF-42C2-999A-56EF9A617D2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354207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5C851D06-C856-E51C-988D-D6C305D169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96376C8D-0B19-0540-9C97-0954AA40A1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DA4F9803-3235-E788-B897-80F3E70B3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50000"/>
              </a:spcBef>
              <a:defRPr sz="1400" b="0" noProof="1">
                <a:latin typeface="Times New Roman" panose="02020603050405020304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B81D930B-9355-A149-05C9-62B9812EF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spcBef>
                <a:spcPct val="50000"/>
              </a:spcBef>
              <a:defRPr sz="1400" b="0" noProof="1">
                <a:latin typeface="Times New Roman" panose="02020603050405020304" pitchFamily="2" charset="0"/>
              </a:defRPr>
            </a:lvl1pPr>
          </a:lstStyle>
          <a:p>
            <a:endParaRPr lang="zh-CN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AB9A8D11-936E-5588-8B28-05CCCE4AE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Times New Roman" panose="02020603050405020304" pitchFamily="18" charset="0"/>
              </a:defRPr>
            </a:lvl1pPr>
          </a:lstStyle>
          <a:p>
            <a:fld id="{12BB2E7C-7DF8-4D53-9272-87B2BA6DD53D}" type="slidenum">
              <a:rPr lang="zh-CN" altLang="zh-CN"/>
              <a:pPr/>
              <a:t>‹#›</a:t>
            </a:fld>
            <a:endParaRPr lang="zh-CN" altLang="zh-CN"/>
          </a:p>
        </p:txBody>
      </p: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BD17A450-870A-692E-3AD5-2F9B0F9CD9FE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1032" name="矩形 1031">
              <a:extLst>
                <a:ext uri="{FF2B5EF4-FFF2-40B4-BE49-F238E27FC236}">
                  <a16:creationId xmlns:a16="http://schemas.microsoft.com/office/drawing/2014/main" id="{69B7BB6F-D85A-E712-372A-E026A8395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0">
                  <a:latin typeface="Times New Roman" panose="02020603050405020304" pitchFamily="18" charset="0"/>
                </a:rPr>
                <a:t>                  </a:t>
              </a:r>
            </a:p>
          </p:txBody>
        </p:sp>
        <p:sp>
          <p:nvSpPr>
            <p:cNvPr id="1033" name="直接连接符 1032">
              <a:extLst>
                <a:ext uri="{FF2B5EF4-FFF2-40B4-BE49-F238E27FC236}">
                  <a16:creationId xmlns:a16="http://schemas.microsoft.com/office/drawing/2014/main" id="{F2177413-D3B4-D681-E572-E65E9D7D6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直接连接符 1033">
              <a:extLst>
                <a:ext uri="{FF2B5EF4-FFF2-40B4-BE49-F238E27FC236}">
                  <a16:creationId xmlns:a16="http://schemas.microsoft.com/office/drawing/2014/main" id="{23CFCBB7-C5BA-4110-D4CE-EF764A628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直接连接符 1034">
              <a:extLst>
                <a:ext uri="{FF2B5EF4-FFF2-40B4-BE49-F238E27FC236}">
                  <a16:creationId xmlns:a16="http://schemas.microsoft.com/office/drawing/2014/main" id="{996CA49C-406E-8473-0E5A-478A19160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直接连接符 1035">
              <a:extLst>
                <a:ext uri="{FF2B5EF4-FFF2-40B4-BE49-F238E27FC236}">
                  <a16:creationId xmlns:a16="http://schemas.microsoft.com/office/drawing/2014/main" id="{29F74EE2-25DE-D2C7-4751-CB5F6206F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直接连接符 1036">
              <a:extLst>
                <a:ext uri="{FF2B5EF4-FFF2-40B4-BE49-F238E27FC236}">
                  <a16:creationId xmlns:a16="http://schemas.microsoft.com/office/drawing/2014/main" id="{40DF8453-7801-3699-D814-F169A24B4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直接连接符 1037">
              <a:extLst>
                <a:ext uri="{FF2B5EF4-FFF2-40B4-BE49-F238E27FC236}">
                  <a16:creationId xmlns:a16="http://schemas.microsoft.com/office/drawing/2014/main" id="{304B5ACA-F763-7FBB-4FD1-7355FC528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直接连接符 1038">
              <a:extLst>
                <a:ext uri="{FF2B5EF4-FFF2-40B4-BE49-F238E27FC236}">
                  <a16:creationId xmlns:a16="http://schemas.microsoft.com/office/drawing/2014/main" id="{2217F5EC-95A2-20E7-CD98-296201A75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0" name="直接连接符 1039">
            <a:extLst>
              <a:ext uri="{FF2B5EF4-FFF2-40B4-BE49-F238E27FC236}">
                <a16:creationId xmlns:a16="http://schemas.microsoft.com/office/drawing/2014/main" id="{53A4395D-7F79-3062-71B7-DD003354E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96C4E6E8-D762-60DE-4820-9FF0A0E6D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42" name="图片 1041" descr="bupt">
            <a:extLst>
              <a:ext uri="{FF2B5EF4-FFF2-40B4-BE49-F238E27FC236}">
                <a16:creationId xmlns:a16="http://schemas.microsoft.com/office/drawing/2014/main" id="{AC670549-733B-B6CD-704A-3A6C0A41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4" r:id="rId2"/>
    <p:sldLayoutId id="2147483793" r:id="rId3"/>
    <p:sldLayoutId id="2147483792" r:id="rId4"/>
    <p:sldLayoutId id="2147483791" r:id="rId5"/>
    <p:sldLayoutId id="2147483790" r:id="rId6"/>
    <p:sldLayoutId id="2147483789" r:id="rId7"/>
    <p:sldLayoutId id="2147483788" r:id="rId8"/>
    <p:sldLayoutId id="2147483787" r:id="rId9"/>
    <p:sldLayoutId id="2147483786" r:id="rId10"/>
    <p:sldLayoutId id="2147483785" r:id="rId11"/>
    <p:sldLayoutId id="2147483784" r:id="rId12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025">
            <a:extLst>
              <a:ext uri="{FF2B5EF4-FFF2-40B4-BE49-F238E27FC236}">
                <a16:creationId xmlns:a16="http://schemas.microsoft.com/office/drawing/2014/main" id="{71BD7D51-65D8-A3CC-74C8-07D13C33DA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5123" name="文本占位符 1026">
            <a:extLst>
              <a:ext uri="{FF2B5EF4-FFF2-40B4-BE49-F238E27FC236}">
                <a16:creationId xmlns:a16="http://schemas.microsoft.com/office/drawing/2014/main" id="{A128CD46-C15A-3A3C-CECD-CC78EAA807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8D35436E-1A6C-6803-C889-B045A2189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spcBef>
                <a:spcPct val="50000"/>
              </a:spcBef>
              <a:defRPr sz="1400" b="0" noProof="1">
                <a:latin typeface="Times New Roman" panose="02020603050405020304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63DFBFD0-91AF-CD5E-519E-583F2E87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spcBef>
                <a:spcPct val="50000"/>
              </a:spcBef>
              <a:defRPr sz="1400" b="0" noProof="1">
                <a:latin typeface="Times New Roman" panose="02020603050405020304" pitchFamily="2" charset="0"/>
              </a:defRPr>
            </a:lvl1pPr>
          </a:lstStyle>
          <a:p>
            <a:endParaRPr lang="zh-CN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E33CD951-6459-A754-FF0C-9C14FD812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Times New Roman" panose="02020603050405020304" pitchFamily="18" charset="0"/>
              </a:defRPr>
            </a:lvl1pPr>
          </a:lstStyle>
          <a:p>
            <a:fld id="{66413F1C-C602-4CEE-91C6-6F5E0B371E8B}" type="slidenum">
              <a:rPr lang="zh-CN" altLang="zh-CN"/>
              <a:pPr/>
              <a:t>‹#›</a:t>
            </a:fld>
            <a:endParaRPr lang="zh-CN" altLang="zh-CN"/>
          </a:p>
        </p:txBody>
      </p:sp>
      <p:grpSp>
        <p:nvGrpSpPr>
          <p:cNvPr id="5127" name="组合 1030">
            <a:extLst>
              <a:ext uri="{FF2B5EF4-FFF2-40B4-BE49-F238E27FC236}">
                <a16:creationId xmlns:a16="http://schemas.microsoft.com/office/drawing/2014/main" id="{7C90D26B-7A08-B80C-1430-321B8F2A97C8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5128" name="矩形 1031">
              <a:extLst>
                <a:ext uri="{FF2B5EF4-FFF2-40B4-BE49-F238E27FC236}">
                  <a16:creationId xmlns:a16="http://schemas.microsoft.com/office/drawing/2014/main" id="{1A6890C0-A441-C1C8-3A5C-72D5AD25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b="0">
                  <a:latin typeface="Times New Roman" panose="02020603050405020304" pitchFamily="18" charset="0"/>
                </a:rPr>
                <a:t>                  </a:t>
              </a:r>
            </a:p>
          </p:txBody>
        </p:sp>
        <p:sp>
          <p:nvSpPr>
            <p:cNvPr id="5129" name="直接连接符 1032">
              <a:extLst>
                <a:ext uri="{FF2B5EF4-FFF2-40B4-BE49-F238E27FC236}">
                  <a16:creationId xmlns:a16="http://schemas.microsoft.com/office/drawing/2014/main" id="{ECFDE4CA-CB4C-4018-659C-45592D456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直接连接符 1033">
              <a:extLst>
                <a:ext uri="{FF2B5EF4-FFF2-40B4-BE49-F238E27FC236}">
                  <a16:creationId xmlns:a16="http://schemas.microsoft.com/office/drawing/2014/main" id="{9A8FDE50-A8D2-E53E-4E8B-F2A05E50C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直接连接符 1034">
              <a:extLst>
                <a:ext uri="{FF2B5EF4-FFF2-40B4-BE49-F238E27FC236}">
                  <a16:creationId xmlns:a16="http://schemas.microsoft.com/office/drawing/2014/main" id="{42AF56A6-F8C6-FA4D-C2FB-4DC31ECFC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直接连接符 1035">
              <a:extLst>
                <a:ext uri="{FF2B5EF4-FFF2-40B4-BE49-F238E27FC236}">
                  <a16:creationId xmlns:a16="http://schemas.microsoft.com/office/drawing/2014/main" id="{C1BFB784-E266-62FE-4B1A-54412C17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直接连接符 1036">
              <a:extLst>
                <a:ext uri="{FF2B5EF4-FFF2-40B4-BE49-F238E27FC236}">
                  <a16:creationId xmlns:a16="http://schemas.microsoft.com/office/drawing/2014/main" id="{56A26FA7-E28B-B521-F91A-6A648619F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直接连接符 1037">
              <a:extLst>
                <a:ext uri="{FF2B5EF4-FFF2-40B4-BE49-F238E27FC236}">
                  <a16:creationId xmlns:a16="http://schemas.microsoft.com/office/drawing/2014/main" id="{153B13A2-A55A-520B-41D8-691BA21C3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直接连接符 1038">
              <a:extLst>
                <a:ext uri="{FF2B5EF4-FFF2-40B4-BE49-F238E27FC236}">
                  <a16:creationId xmlns:a16="http://schemas.microsoft.com/office/drawing/2014/main" id="{2D661A8F-FD12-EA8F-A721-C1DA64232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6" name="直接连接符 1039">
            <a:extLst>
              <a:ext uri="{FF2B5EF4-FFF2-40B4-BE49-F238E27FC236}">
                <a16:creationId xmlns:a16="http://schemas.microsoft.com/office/drawing/2014/main" id="{C23A7979-B94E-D1B7-1A84-BFBD30B5C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文本框 1040">
            <a:extLst>
              <a:ext uri="{FF2B5EF4-FFF2-40B4-BE49-F238E27FC236}">
                <a16:creationId xmlns:a16="http://schemas.microsoft.com/office/drawing/2014/main" id="{61FE1F42-1DEF-CBBC-E3D8-19CE1DA4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38" name="图片 1041" descr="bupt">
            <a:extLst>
              <a:ext uri="{FF2B5EF4-FFF2-40B4-BE49-F238E27FC236}">
                <a16:creationId xmlns:a16="http://schemas.microsoft.com/office/drawing/2014/main" id="{8B268CDB-F767-7DFD-5C39-B337A3F9C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9" r:id="rId2"/>
    <p:sldLayoutId id="2147483838" r:id="rId3"/>
    <p:sldLayoutId id="2147483837" r:id="rId4"/>
    <p:sldLayoutId id="2147483836" r:id="rId5"/>
    <p:sldLayoutId id="2147483835" r:id="rId6"/>
    <p:sldLayoutId id="2147483834" r:id="rId7"/>
    <p:sldLayoutId id="2147483833" r:id="rId8"/>
    <p:sldLayoutId id="2147483832" r:id="rId9"/>
    <p:sldLayoutId id="2147483831" r:id="rId10"/>
    <p:sldLayoutId id="2147483830" r:id="rId11"/>
    <p:sldLayoutId id="2147483829" r:id="rId12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组合 7169">
            <a:extLst>
              <a:ext uri="{FF2B5EF4-FFF2-40B4-BE49-F238E27FC236}">
                <a16:creationId xmlns:a16="http://schemas.microsoft.com/office/drawing/2014/main" id="{4AD798A2-A815-0024-0D45-9A779B68C232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700213"/>
            <a:ext cx="5903913" cy="1800225"/>
            <a:chOff x="0" y="0"/>
            <a:chExt cx="2736" cy="624"/>
          </a:xfrm>
        </p:grpSpPr>
        <p:sp>
          <p:nvSpPr>
            <p:cNvPr id="7170" name="矩形 7170">
              <a:extLst>
                <a:ext uri="{FF2B5EF4-FFF2-40B4-BE49-F238E27FC236}">
                  <a16:creationId xmlns:a16="http://schemas.microsoft.com/office/drawing/2014/main" id="{313E1F30-59CE-8DB7-E6A0-C0A8A3A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文本框 7171">
              <a:extLst>
                <a:ext uri="{FF2B5EF4-FFF2-40B4-BE49-F238E27FC236}">
                  <a16:creationId xmlns:a16="http://schemas.microsoft.com/office/drawing/2014/main" id="{68EE4085-5DA5-D285-C179-105A340DC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48"/>
              <a:ext cx="261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动画工具包介绍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-EasyX、</a:t>
              </a:r>
              <a:r>
                <a:rPr lang="en-US" altLang="zh-CN" sz="360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eGe</a:t>
              </a:r>
              <a:endPara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7172" name="图片 7172" descr="地球">
            <a:extLst>
              <a:ext uri="{FF2B5EF4-FFF2-40B4-BE49-F238E27FC236}">
                <a16:creationId xmlns:a16="http://schemas.microsoft.com/office/drawing/2014/main" id="{2E9C2FFC-6DA8-386F-30B3-31D17FE9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矩形 7173">
            <a:extLst>
              <a:ext uri="{FF2B5EF4-FFF2-40B4-BE49-F238E27FC236}">
                <a16:creationId xmlns:a16="http://schemas.microsoft.com/office/drawing/2014/main" id="{56B887CD-E720-2419-2B8E-3FC586BC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579938"/>
            <a:ext cx="68199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张艳梅</a:t>
            </a:r>
          </a:p>
        </p:txBody>
      </p:sp>
      <p:sp>
        <p:nvSpPr>
          <p:cNvPr id="7174" name="日期占位符 1">
            <a:extLst>
              <a:ext uri="{FF2B5EF4-FFF2-40B4-BE49-F238E27FC236}">
                <a16:creationId xmlns:a16="http://schemas.microsoft.com/office/drawing/2014/main" id="{CB5501B2-2F94-7BFF-7A88-D679DE6125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>
            <a:extLst>
              <a:ext uri="{FF2B5EF4-FFF2-40B4-BE49-F238E27FC236}">
                <a16:creationId xmlns:a16="http://schemas.microsoft.com/office/drawing/2014/main" id="{6E5C5E5D-E055-9EFE-8399-0FF017D7A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27313" y="406400"/>
            <a:ext cx="6408737" cy="720725"/>
          </a:xfrm>
        </p:spPr>
        <p:txBody>
          <a:bodyPr/>
          <a:lstStyle/>
          <a:p>
            <a:r>
              <a:rPr lang="zh-CN" altLang="en-US"/>
              <a:t>EasyX-注意坐标系Y轴是反向的</a:t>
            </a:r>
          </a:p>
        </p:txBody>
      </p:sp>
      <p:sp>
        <p:nvSpPr>
          <p:cNvPr id="48130" name="Rectangle 5">
            <a:extLst>
              <a:ext uri="{FF2B5EF4-FFF2-40B4-BE49-F238E27FC236}">
                <a16:creationId xmlns:a16="http://schemas.microsoft.com/office/drawing/2014/main" id="{C8581820-6629-464A-BA5D-C32EC0E794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/>
              <a:t>坐标默认的原点在屏幕的左上角，</a:t>
            </a:r>
            <a:r>
              <a:rPr lang="en-US" altLang="zh-CN" b="1"/>
              <a:t>X </a:t>
            </a:r>
            <a:r>
              <a:rPr lang="zh-CN" altLang="en-US" b="1"/>
              <a:t>轴向右为正，</a:t>
            </a:r>
            <a:r>
              <a:rPr lang="en-US" altLang="zh-CN" b="1"/>
              <a:t>Y </a:t>
            </a:r>
            <a:r>
              <a:rPr lang="zh-CN" altLang="en-US" b="1"/>
              <a:t>轴向下为正，度量单位是象素。</a:t>
            </a:r>
            <a:endParaRPr lang="zh-CN" altLang="en-US" b="1">
              <a:solidFill>
                <a:srgbClr val="003399"/>
              </a:solidFill>
            </a:endParaRPr>
          </a:p>
        </p:txBody>
      </p:sp>
      <p:sp>
        <p:nvSpPr>
          <p:cNvPr id="48131" name="矩形 45059">
            <a:extLst>
              <a:ext uri="{FF2B5EF4-FFF2-40B4-BE49-F238E27FC236}">
                <a16:creationId xmlns:a16="http://schemas.microsoft.com/office/drawing/2014/main" id="{174CE2EF-1792-869D-A870-45C85CAA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349500"/>
            <a:ext cx="5256213" cy="36004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>
            <a:prstShdw prst="shdw17" dist="17961" dir="13500000">
              <a:srgbClr val="1F1F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/>
          <a:lstStyle/>
          <a:p>
            <a:r>
              <a:rPr lang="zh-CN" altLang="en-US">
                <a:latin typeface="Times New Roman" panose="02020603050405020304" pitchFamily="18" charset="0"/>
              </a:rPr>
              <a:t>0，0</a:t>
            </a:r>
          </a:p>
        </p:txBody>
      </p:sp>
      <p:sp>
        <p:nvSpPr>
          <p:cNvPr id="48132" name="文本框 45060">
            <a:extLst>
              <a:ext uri="{FF2B5EF4-FFF2-40B4-BE49-F238E27FC236}">
                <a16:creationId xmlns:a16="http://schemas.microsoft.com/office/drawing/2014/main" id="{3ADDC986-AD6F-EAD2-0B36-4A6994E90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734050"/>
            <a:ext cx="8604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0，Y</a:t>
            </a:r>
          </a:p>
        </p:txBody>
      </p:sp>
      <p:sp>
        <p:nvSpPr>
          <p:cNvPr id="48133" name="文本框 45061">
            <a:extLst>
              <a:ext uri="{FF2B5EF4-FFF2-40B4-BE49-F238E27FC236}">
                <a16:creationId xmlns:a16="http://schemas.microsoft.com/office/drawing/2014/main" id="{4FFE47D8-911A-DE6D-30BA-69016454E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205038"/>
            <a:ext cx="8604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X，0</a:t>
            </a:r>
          </a:p>
        </p:txBody>
      </p:sp>
      <p:sp>
        <p:nvSpPr>
          <p:cNvPr id="48134" name="文本框 45062">
            <a:extLst>
              <a:ext uri="{FF2B5EF4-FFF2-40B4-BE49-F238E27FC236}">
                <a16:creationId xmlns:a16="http://schemas.microsoft.com/office/drawing/2014/main" id="{AD54FDD8-CCAF-3079-0B0F-D34A6C44F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734050"/>
            <a:ext cx="9302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X，Y</a:t>
            </a:r>
          </a:p>
        </p:txBody>
      </p:sp>
      <p:sp>
        <p:nvSpPr>
          <p:cNvPr id="48135" name="日期占位符 1">
            <a:extLst>
              <a:ext uri="{FF2B5EF4-FFF2-40B4-BE49-F238E27FC236}">
                <a16:creationId xmlns:a16="http://schemas.microsoft.com/office/drawing/2014/main" id="{77AB9B1F-E255-5463-990A-F665291FF4B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8193">
            <a:extLst>
              <a:ext uri="{FF2B5EF4-FFF2-40B4-BE49-F238E27FC236}">
                <a16:creationId xmlns:a16="http://schemas.microsoft.com/office/drawing/2014/main" id="{5255BD27-C9EC-1C4B-BDC1-375F9BF5F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49154" name="文本占位符 8194">
            <a:extLst>
              <a:ext uri="{FF2B5EF4-FFF2-40B4-BE49-F238E27FC236}">
                <a16:creationId xmlns:a16="http://schemas.microsoft.com/office/drawing/2014/main" id="{A8E23CB9-E17D-359E-BE02-24C1A32A6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EasyX的使用</a:t>
            </a:r>
          </a:p>
          <a:p>
            <a:pPr marL="533400" indent="-533400">
              <a:buFontTx/>
              <a:buAutoNum type="arabicPeriod"/>
            </a:pPr>
            <a:endParaRPr lang="zh-CN" altLang="en-US" b="1" dirty="0"/>
          </a:p>
          <a:p>
            <a:pPr marL="533400" indent="-533400">
              <a:buFontTx/>
              <a:buAutoNum type="arabicPeriod"/>
            </a:pPr>
            <a:r>
              <a:rPr lang="en-US" altLang="zh-CN" b="1" dirty="0" err="1"/>
              <a:t>eGe</a:t>
            </a:r>
            <a:r>
              <a:rPr lang="zh-CN" altLang="en-US" b="1" dirty="0"/>
              <a:t>库的使用</a:t>
            </a:r>
          </a:p>
          <a:p>
            <a:pPr marL="533400" indent="-533400">
              <a:buFontTx/>
              <a:buAutoNum type="arabicPeriod"/>
            </a:pPr>
            <a:endParaRPr lang="zh-CN" altLang="en-US" b="1" dirty="0"/>
          </a:p>
        </p:txBody>
      </p:sp>
      <p:sp>
        <p:nvSpPr>
          <p:cNvPr id="49155" name="文本框 8195">
            <a:extLst>
              <a:ext uri="{FF2B5EF4-FFF2-40B4-BE49-F238E27FC236}">
                <a16:creationId xmlns:a16="http://schemas.microsoft.com/office/drawing/2014/main" id="{6A2E7BAB-40B4-5187-844A-81244096B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20888"/>
            <a:ext cx="4679950" cy="376237"/>
          </a:xfrm>
          <a:prstGeom prst="rect">
            <a:avLst/>
          </a:prstGeom>
          <a:solidFill>
            <a:srgbClr val="FFFF99">
              <a:alpha val="399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49156" name="日期占位符 1">
            <a:extLst>
              <a:ext uri="{FF2B5EF4-FFF2-40B4-BE49-F238E27FC236}">
                <a16:creationId xmlns:a16="http://schemas.microsoft.com/office/drawing/2014/main" id="{5CF31AF5-ED3C-D874-0FFC-FD2F2C460F9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>
            <a:extLst>
              <a:ext uri="{FF2B5EF4-FFF2-40B4-BE49-F238E27FC236}">
                <a16:creationId xmlns:a16="http://schemas.microsoft.com/office/drawing/2014/main" id="{F37F5034-05AD-792C-2232-399A2B8B08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eGe</a:t>
            </a:r>
            <a:r>
              <a:rPr lang="zh-CN" altLang="en-US"/>
              <a:t>库</a:t>
            </a:r>
            <a:r>
              <a:rPr lang="en-US" altLang="zh-CN"/>
              <a:t>:Easy Graphics Engine</a:t>
            </a:r>
            <a:endParaRPr lang="zh-CN" altLang="en-US"/>
          </a:p>
        </p:txBody>
      </p:sp>
      <p:sp>
        <p:nvSpPr>
          <p:cNvPr id="50178" name="Rectangle 5">
            <a:extLst>
              <a:ext uri="{FF2B5EF4-FFF2-40B4-BE49-F238E27FC236}">
                <a16:creationId xmlns:a16="http://schemas.microsoft.com/office/drawing/2014/main" id="{410B961C-03BC-FB71-035A-8AC4327E82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341438"/>
            <a:ext cx="8278813" cy="4611687"/>
          </a:xfrm>
        </p:spPr>
        <p:txBody>
          <a:bodyPr/>
          <a:lstStyle/>
          <a:p>
            <a:r>
              <a:rPr lang="zh-CN" altLang="en-US" sz="2400" b="1" dirty="0"/>
              <a:t>windows下的简易绘图库，是一个类似BGI(graphics.h)的面向C/C++语言新手的图形库，它的目标也是为了替代TC的BGI库而存在。</a:t>
            </a:r>
          </a:p>
          <a:p>
            <a:r>
              <a:rPr lang="zh-CN" altLang="en-US" sz="2400" b="1" dirty="0"/>
              <a:t>目前，</a:t>
            </a:r>
            <a:r>
              <a:rPr lang="en-US" altLang="zh-CN" sz="2400" b="1" dirty="0" err="1"/>
              <a:t>EGE</a:t>
            </a:r>
            <a:r>
              <a:rPr lang="zh-CN" altLang="en-US" sz="2400" b="1" dirty="0"/>
              <a:t>图形库已经完美支持微软公司 </a:t>
            </a:r>
            <a:r>
              <a:rPr lang="en-US" altLang="zh-CN" sz="2400" b="1" dirty="0"/>
              <a:t>Visual Studio </a:t>
            </a:r>
            <a:r>
              <a:rPr lang="zh-CN" altLang="en-US" sz="2400" b="1" dirty="0"/>
              <a:t>集成开发环境（包括且不限于以下版本：</a:t>
            </a:r>
            <a:r>
              <a:rPr lang="en-US" altLang="zh-CN" sz="2400" b="1" dirty="0" err="1"/>
              <a:t>VC6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VC2008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VC2010</a:t>
            </a:r>
            <a:r>
              <a:rPr lang="zh-CN" altLang="en-US" sz="2400" b="1" dirty="0"/>
              <a:t>）和以使用</a:t>
            </a:r>
            <a:r>
              <a:rPr lang="en-US" altLang="zh-CN" sz="2400" b="1" dirty="0"/>
              <a:t>MinGW </a:t>
            </a:r>
            <a:r>
              <a:rPr lang="zh-CN" altLang="en-US" sz="2400" b="1" dirty="0"/>
              <a:t>为编译器的集成开发环境（包括且不限于：</a:t>
            </a:r>
            <a:r>
              <a:rPr lang="en-US" altLang="zh-CN" sz="2400" b="1" dirty="0"/>
              <a:t>C-Free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Dev-C++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Code::Blocks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CodeLite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Eclipse for C/C++</a:t>
            </a:r>
            <a:r>
              <a:rPr lang="zh-CN" altLang="en-US" sz="2400" b="1" dirty="0"/>
              <a:t>）。</a:t>
            </a:r>
            <a:endParaRPr lang="en-US" altLang="zh-CN" sz="2400" b="1" dirty="0"/>
          </a:p>
          <a:p>
            <a:r>
              <a:rPr lang="zh-CN" altLang="en-US" sz="2400" b="1" dirty="0"/>
              <a:t>适用于</a:t>
            </a:r>
            <a:r>
              <a:rPr lang="zh-CN" altLang="en-US" sz="2400" b="1" dirty="0">
                <a:solidFill>
                  <a:srgbClr val="FF3300"/>
                </a:solidFill>
              </a:rPr>
              <a:t>win32控制台程序</a:t>
            </a:r>
          </a:p>
          <a:p>
            <a:r>
              <a:rPr lang="zh-CN" altLang="en-US" sz="2400" dirty="0"/>
              <a:t>图形库包 </a:t>
            </a:r>
          </a:p>
          <a:p>
            <a:pPr lvl="1"/>
            <a:r>
              <a:rPr lang="zh-CN" altLang="en-US" sz="2400" dirty="0"/>
              <a:t>#include </a:t>
            </a:r>
            <a:r>
              <a:rPr lang="en-US" altLang="zh-CN" sz="2400" dirty="0"/>
              <a:t>&lt;</a:t>
            </a:r>
            <a:r>
              <a:rPr lang="zh-CN" altLang="en-US" sz="2400" dirty="0"/>
              <a:t>graphics.h</a:t>
            </a:r>
            <a:r>
              <a:rPr lang="en-US" altLang="zh-CN" sz="2400" dirty="0"/>
              <a:t>&gt;</a:t>
            </a:r>
            <a:r>
              <a:rPr lang="zh-CN" altLang="en-US" sz="2400" dirty="0"/>
              <a:t> // 引用图形库</a:t>
            </a:r>
          </a:p>
          <a:p>
            <a:endParaRPr lang="zh-CN" altLang="en-US" sz="2200" b="1" dirty="0">
              <a:solidFill>
                <a:srgbClr val="003399"/>
              </a:solidFill>
            </a:endParaRPr>
          </a:p>
        </p:txBody>
      </p:sp>
      <p:sp>
        <p:nvSpPr>
          <p:cNvPr id="50179" name="日期占位符 1">
            <a:extLst>
              <a:ext uri="{FF2B5EF4-FFF2-40B4-BE49-F238E27FC236}">
                <a16:creationId xmlns:a16="http://schemas.microsoft.com/office/drawing/2014/main" id="{07FF1C1A-EBBB-47B0-B27B-16B0948B406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>
            <a:extLst>
              <a:ext uri="{FF2B5EF4-FFF2-40B4-BE49-F238E27FC236}">
                <a16:creationId xmlns:a16="http://schemas.microsoft.com/office/drawing/2014/main" id="{110EC683-A6CA-7260-0BCB-F339F771A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图形库安装</a:t>
            </a:r>
          </a:p>
        </p:txBody>
      </p:sp>
      <p:sp>
        <p:nvSpPr>
          <p:cNvPr id="51202" name="内容占位符 5">
            <a:extLst>
              <a:ext uri="{FF2B5EF4-FFF2-40B4-BE49-F238E27FC236}">
                <a16:creationId xmlns:a16="http://schemas.microsoft.com/office/drawing/2014/main" id="{3BA658EC-A17D-2D7F-A625-C28C9E6DC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640762" cy="4611687"/>
          </a:xfrm>
        </p:spPr>
        <p:txBody>
          <a:bodyPr/>
          <a:lstStyle/>
          <a:p>
            <a:r>
              <a:rPr lang="zh-CN" altLang="en-US" b="1" dirty="0"/>
              <a:t>图形库的安装</a:t>
            </a:r>
          </a:p>
          <a:p>
            <a:pPr lvl="1"/>
            <a:r>
              <a:rPr lang="en-US" altLang="zh-CN" b="1" dirty="0"/>
              <a:t>1.</a:t>
            </a:r>
            <a:r>
              <a:rPr lang="zh-CN" altLang="en-US" b="1" dirty="0"/>
              <a:t>下载压缩包 </a:t>
            </a:r>
            <a:r>
              <a:rPr lang="zh-CN" altLang="en-US" sz="2800" b="1" dirty="0">
                <a:solidFill>
                  <a:srgbClr val="FF0000"/>
                </a:solidFill>
              </a:rPr>
              <a:t>http://xege.org/</a:t>
            </a:r>
            <a:endParaRPr lang="zh-CN" altLang="en-US" b="1" dirty="0"/>
          </a:p>
          <a:p>
            <a:pPr lvl="1"/>
            <a:r>
              <a:rPr lang="en-US" altLang="zh-CN" b="1" dirty="0"/>
              <a:t>2.</a:t>
            </a:r>
            <a:r>
              <a:rPr lang="zh-CN" altLang="en-US" b="1" dirty="0"/>
              <a:t>将压缩包里include目录下所有文件，复制到你的编译器安装目录下的include目录内</a:t>
            </a:r>
          </a:p>
          <a:p>
            <a:pPr lvl="1"/>
            <a:r>
              <a:rPr lang="en-US" altLang="zh-CN" b="1" dirty="0"/>
              <a:t>3.</a:t>
            </a:r>
            <a:r>
              <a:rPr lang="zh-CN" altLang="en-US" b="1" dirty="0"/>
              <a:t>把压缩包目录下对应编译器名目录下的文件，复制到你的编译器安装目录下的lib目录内。</a:t>
            </a:r>
          </a:p>
          <a:p>
            <a:pPr lvl="1"/>
            <a:r>
              <a:rPr lang="zh-CN" altLang="en-US" b="1" dirty="0"/>
              <a:t>遇到问题请查看网站的安装教程。</a:t>
            </a:r>
          </a:p>
          <a:p>
            <a:pPr lvl="1"/>
            <a:endParaRPr lang="en-US" altLang="zh-CN" b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>
            <a:extLst>
              <a:ext uri="{FF2B5EF4-FFF2-40B4-BE49-F238E27FC236}">
                <a16:creationId xmlns:a16="http://schemas.microsoft.com/office/drawing/2014/main" id="{F5AD6E79-3FDF-48C5-AA21-55738DE90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DEV-C++</a:t>
            </a:r>
            <a:r>
              <a:rPr lang="zh-CN" altLang="en-US" b="1"/>
              <a:t>下</a:t>
            </a:r>
            <a:r>
              <a:rPr lang="zh-CN" altLang="en-US"/>
              <a:t>图形库安装</a:t>
            </a:r>
          </a:p>
        </p:txBody>
      </p:sp>
      <p:sp>
        <p:nvSpPr>
          <p:cNvPr id="17410" name="内容占位符 5">
            <a:extLst>
              <a:ext uri="{FF2B5EF4-FFF2-40B4-BE49-F238E27FC236}">
                <a16:creationId xmlns:a16="http://schemas.microsoft.com/office/drawing/2014/main" id="{37C44B66-EC7A-EF07-98A1-B1EE1D37C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640762" cy="4611687"/>
          </a:xfrm>
        </p:spPr>
        <p:txBody>
          <a:bodyPr/>
          <a:lstStyle/>
          <a:p>
            <a:pPr>
              <a:defRPr/>
            </a:pPr>
            <a:r>
              <a:rPr lang="en-US" altLang="zh-CN" b="1" dirty="0"/>
              <a:t>DEV-C++</a:t>
            </a:r>
            <a:r>
              <a:rPr lang="zh-CN" altLang="en-US" b="1" dirty="0"/>
              <a:t>下图形库的安装</a:t>
            </a:r>
          </a:p>
          <a:p>
            <a:pPr lvl="1">
              <a:defRPr/>
            </a:pPr>
            <a:r>
              <a:rPr lang="en-US" altLang="zh-CN" b="1" dirty="0"/>
              <a:t>1. DEV-C++</a:t>
            </a:r>
            <a:r>
              <a:rPr lang="zh-CN" altLang="en-US" b="1" dirty="0"/>
              <a:t>的版本为</a:t>
            </a:r>
            <a:r>
              <a:rPr lang="en-US" altLang="zh-CN" dirty="0"/>
              <a:t>5.11</a:t>
            </a:r>
            <a:r>
              <a:rPr lang="zh-CN" altLang="en-US" dirty="0"/>
              <a:t>，</a:t>
            </a:r>
            <a:r>
              <a:rPr lang="en-US" altLang="zh-CN" dirty="0"/>
              <a:t>TDM-GCC</a:t>
            </a:r>
            <a:r>
              <a:rPr lang="zh-CN" altLang="en-US" b="1" dirty="0"/>
              <a:t>为</a:t>
            </a:r>
            <a:r>
              <a:rPr lang="en-US" altLang="zh-CN" dirty="0"/>
              <a:t>4.9.2</a:t>
            </a:r>
            <a:endParaRPr lang="zh-CN" altLang="en-US" b="1" dirty="0"/>
          </a:p>
          <a:p>
            <a:pPr lvl="1"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将安装包里</a:t>
            </a:r>
            <a:r>
              <a:rPr lang="zh-CN" altLang="en-US" dirty="0"/>
              <a:t>include</a:t>
            </a:r>
            <a:r>
              <a:rPr lang="zh-CN" altLang="en-US" b="1" dirty="0"/>
              <a:t>文件夹的</a:t>
            </a:r>
            <a:r>
              <a:rPr lang="en-US" altLang="zh-CN" dirty="0"/>
              <a:t>(</a:t>
            </a:r>
            <a:r>
              <a:rPr lang="en-US" altLang="zh-CN" dirty="0" err="1"/>
              <a:t>ege</a:t>
            </a:r>
            <a:r>
              <a:rPr lang="zh-CN" altLang="en-US" dirty="0"/>
              <a:t>文件夹</a:t>
            </a:r>
            <a:r>
              <a:rPr lang="en-US" altLang="zh-CN" dirty="0"/>
              <a:t>, </a:t>
            </a:r>
            <a:r>
              <a:rPr lang="en-US" altLang="zh-CN" dirty="0" err="1"/>
              <a:t>ege.h</a:t>
            </a:r>
            <a:r>
              <a:rPr lang="en-US" altLang="zh-CN" dirty="0"/>
              <a:t>, </a:t>
            </a:r>
            <a:r>
              <a:rPr lang="en-US" altLang="zh-CN" dirty="0" err="1"/>
              <a:t>graphics.h</a:t>
            </a:r>
            <a:r>
              <a:rPr lang="en-US" altLang="zh-CN" dirty="0"/>
              <a:t>)</a:t>
            </a:r>
            <a:r>
              <a:rPr lang="zh-CN" altLang="en-US" b="1" dirty="0"/>
              <a:t>复制到 你的</a:t>
            </a:r>
            <a:r>
              <a:rPr lang="en-US" altLang="zh-CN" dirty="0"/>
              <a:t>dev</a:t>
            </a:r>
            <a:r>
              <a:rPr lang="zh-CN" altLang="en-US" dirty="0"/>
              <a:t>的</a:t>
            </a:r>
            <a:r>
              <a:rPr lang="zh-CN" altLang="en-US" b="1" dirty="0"/>
              <a:t>安装目录</a:t>
            </a:r>
            <a:r>
              <a:rPr lang="en-US" altLang="zh-CN" b="1" dirty="0"/>
              <a:t>\Dev-</a:t>
            </a:r>
            <a:r>
              <a:rPr lang="en-US" altLang="zh-CN" b="1" dirty="0" err="1"/>
              <a:t>Cpp</a:t>
            </a:r>
            <a:r>
              <a:rPr lang="en-US" altLang="zh-CN" b="1" dirty="0"/>
              <a:t>\MinGW64\lib\</a:t>
            </a:r>
            <a:r>
              <a:rPr lang="en-US" altLang="zh-CN" b="1" dirty="0" err="1"/>
              <a:t>gcc</a:t>
            </a:r>
            <a:r>
              <a:rPr lang="en-US" altLang="zh-CN" b="1" dirty="0"/>
              <a:t>\x86_64-w64-mingw32\4.9.2\include</a:t>
            </a:r>
            <a:r>
              <a:rPr lang="zh-CN" altLang="en-US" b="1" dirty="0"/>
              <a:t>里</a:t>
            </a:r>
            <a:endParaRPr lang="en-US" altLang="zh-CN" b="1" dirty="0"/>
          </a:p>
          <a:p>
            <a:pPr lvl="1"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将安装包</a:t>
            </a:r>
            <a:r>
              <a:rPr lang="en-US" altLang="zh-CN" dirty="0"/>
              <a:t> lib\mingw64\lib</a:t>
            </a:r>
            <a:r>
              <a:rPr lang="zh-CN" altLang="en-US" b="1" dirty="0"/>
              <a:t>里的</a:t>
            </a:r>
            <a:r>
              <a:rPr lang="en-US" altLang="zh-CN" dirty="0"/>
              <a:t>libgraphics64.a </a:t>
            </a:r>
            <a:r>
              <a:rPr lang="zh-CN" altLang="en-US" b="1" dirty="0"/>
              <a:t>，复制到 你的</a:t>
            </a:r>
            <a:r>
              <a:rPr lang="en-US" altLang="zh-CN" dirty="0"/>
              <a:t>dev</a:t>
            </a:r>
            <a:r>
              <a:rPr lang="zh-CN" altLang="en-US" dirty="0"/>
              <a:t>的</a:t>
            </a:r>
            <a:r>
              <a:rPr lang="zh-CN" altLang="en-US" b="1" dirty="0"/>
              <a:t>安装目录</a:t>
            </a:r>
            <a:r>
              <a:rPr lang="en-US" altLang="zh-CN" b="1" dirty="0"/>
              <a:t>\Dev-</a:t>
            </a:r>
            <a:r>
              <a:rPr lang="en-US" altLang="zh-CN" b="1" dirty="0" err="1"/>
              <a:t>Cpp</a:t>
            </a:r>
            <a:r>
              <a:rPr lang="en-US" altLang="zh-CN" b="1" dirty="0"/>
              <a:t>\MinGW64\lib\</a:t>
            </a:r>
            <a:r>
              <a:rPr lang="en-US" altLang="zh-CN" b="1" dirty="0" err="1"/>
              <a:t>gcc</a:t>
            </a:r>
            <a:r>
              <a:rPr lang="en-US" altLang="zh-CN" b="1" dirty="0"/>
              <a:t>\x86_64-w64-mingw32\4.9.2</a:t>
            </a:r>
            <a:r>
              <a:rPr lang="zh-CN" altLang="en-US" b="1" dirty="0"/>
              <a:t>里</a:t>
            </a:r>
          </a:p>
          <a:p>
            <a:pPr marL="457200" lvl="1" indent="0">
              <a:buFontTx/>
              <a:buNone/>
              <a:defRPr/>
            </a:pPr>
            <a:endParaRPr lang="en-US" altLang="zh-CN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2D823C-77A4-6D44-E94F-3FACCF30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77C6-C25D-49DE-ACFA-7470FF339E84}" type="slidenum">
              <a:rPr lang="en-US" altLang="zh-CN"/>
              <a:pPr/>
              <a:t>14</a:t>
            </a:fld>
            <a:endParaRPr lang="zh-CN" altLang="zh-CN"/>
          </a:p>
        </p:txBody>
      </p:sp>
      <p:sp>
        <p:nvSpPr>
          <p:cNvPr id="52228" name="日期占位符 3">
            <a:extLst>
              <a:ext uri="{FF2B5EF4-FFF2-40B4-BE49-F238E27FC236}">
                <a16:creationId xmlns:a16="http://schemas.microsoft.com/office/drawing/2014/main" id="{1980AC6B-59C0-01D1-7F59-3D1DADED53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DD655A3-6345-436F-A16D-5BC0D787DA2F}" type="datetime10">
              <a:rPr lang="en-US" altLang="en-US" smtClean="0">
                <a:latin typeface="Times New Roman" panose="02020603050405020304" pitchFamily="18" charset="0"/>
              </a:rPr>
              <a:pPr/>
              <a:t>20:01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>
            <a:extLst>
              <a:ext uri="{FF2B5EF4-FFF2-40B4-BE49-F238E27FC236}">
                <a16:creationId xmlns:a16="http://schemas.microsoft.com/office/drawing/2014/main" id="{391BF9DC-D0BF-8A52-6733-39A904159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DEV-C++</a:t>
            </a:r>
            <a:r>
              <a:rPr lang="zh-CN" altLang="en-US" b="1"/>
              <a:t>下</a:t>
            </a:r>
            <a:r>
              <a:rPr lang="zh-CN" altLang="en-US"/>
              <a:t>图形库安装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0BA67E-01C9-C0DB-DC2C-E6F5633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DFD-B554-475B-AA45-02778F0F8348}" type="slidenum">
              <a:rPr lang="en-US" altLang="zh-CN"/>
              <a:pPr/>
              <a:t>15</a:t>
            </a:fld>
            <a:endParaRPr lang="zh-CN" altLang="zh-CN"/>
          </a:p>
        </p:txBody>
      </p:sp>
      <p:sp>
        <p:nvSpPr>
          <p:cNvPr id="54275" name="日期占位符 3">
            <a:extLst>
              <a:ext uri="{FF2B5EF4-FFF2-40B4-BE49-F238E27FC236}">
                <a16:creationId xmlns:a16="http://schemas.microsoft.com/office/drawing/2014/main" id="{278B18D2-C4A1-FFDC-E5F6-47546F9EA8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694ABB1-E651-4D47-9A14-AD314C9D0402}" type="datetime10">
              <a:rPr lang="en-US" altLang="en-US" smtClean="0">
                <a:latin typeface="Times New Roman" panose="02020603050405020304" pitchFamily="18" charset="0"/>
              </a:rPr>
              <a:pPr/>
              <a:t>20:01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内容占位符 5">
            <a:extLst>
              <a:ext uri="{FF2B5EF4-FFF2-40B4-BE49-F238E27FC236}">
                <a16:creationId xmlns:a16="http://schemas.microsoft.com/office/drawing/2014/main" id="{2D6B66B2-9007-7BBF-796D-66ABFCE49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640762" cy="4611687"/>
          </a:xfrm>
        </p:spPr>
        <p:txBody>
          <a:bodyPr/>
          <a:lstStyle/>
          <a:p>
            <a:r>
              <a:rPr lang="en-US" altLang="zh-CN" b="1" dirty="0"/>
              <a:t>DEV-C++</a:t>
            </a:r>
            <a:r>
              <a:rPr lang="zh-CN" altLang="en-US" b="1" dirty="0"/>
              <a:t>下图形库的安装</a:t>
            </a:r>
          </a:p>
          <a:p>
            <a:pPr lvl="1"/>
            <a:r>
              <a:rPr lang="en-US" altLang="zh-CN" b="1" dirty="0"/>
              <a:t>4. </a:t>
            </a:r>
            <a:r>
              <a:rPr lang="zh-CN" altLang="en-US" b="1" dirty="0"/>
              <a:t>运行</a:t>
            </a:r>
            <a:r>
              <a:rPr lang="en-US" altLang="zh-CN" b="1" dirty="0"/>
              <a:t>DEV-C++</a:t>
            </a:r>
            <a:r>
              <a:rPr lang="zh-CN" altLang="en-US" b="1" dirty="0"/>
              <a:t>，在</a:t>
            </a:r>
            <a:r>
              <a:rPr lang="en-US" altLang="zh-CN" b="1" dirty="0"/>
              <a:t>Tools-&gt;Compiler Options (</a:t>
            </a:r>
            <a:r>
              <a:rPr lang="zh-CN" altLang="en-US" b="1" dirty="0"/>
              <a:t>工具</a:t>
            </a:r>
            <a:r>
              <a:rPr lang="en-US" altLang="zh-CN" b="1" dirty="0"/>
              <a:t>-&gt;</a:t>
            </a:r>
            <a:r>
              <a:rPr lang="zh-CN" altLang="en-US" b="1" dirty="0"/>
              <a:t>编译选项</a:t>
            </a:r>
            <a:r>
              <a:rPr lang="en-US" altLang="zh-CN" b="1" dirty="0"/>
              <a:t>) </a:t>
            </a:r>
            <a:r>
              <a:rPr lang="zh-CN" altLang="en-US" b="1" dirty="0"/>
              <a:t>的 在连接器命令行加入以下命令中写入 </a:t>
            </a:r>
            <a:r>
              <a:rPr lang="en-US" altLang="zh-CN" dirty="0"/>
              <a:t>-</a:t>
            </a:r>
            <a:r>
              <a:rPr lang="en-US" altLang="zh-CN" dirty="0" err="1"/>
              <a:t>lgraphics64</a:t>
            </a:r>
            <a:r>
              <a:rPr lang="en-US" altLang="zh-CN" dirty="0"/>
              <a:t> -</a:t>
            </a:r>
            <a:r>
              <a:rPr lang="en-US" altLang="zh-CN" dirty="0" err="1"/>
              <a:t>luuid</a:t>
            </a:r>
            <a:r>
              <a:rPr lang="en-US" altLang="zh-CN" dirty="0"/>
              <a:t> -</a:t>
            </a:r>
            <a:r>
              <a:rPr lang="en-US" altLang="zh-CN" dirty="0" err="1"/>
              <a:t>lmsimg32</a:t>
            </a:r>
            <a:r>
              <a:rPr lang="en-US" altLang="zh-CN" dirty="0"/>
              <a:t> -</a:t>
            </a:r>
            <a:r>
              <a:rPr lang="en-US" altLang="zh-CN" dirty="0" err="1"/>
              <a:t>lgdi32</a:t>
            </a:r>
            <a:r>
              <a:rPr lang="en-US" altLang="zh-CN" dirty="0"/>
              <a:t> -</a:t>
            </a:r>
            <a:r>
              <a:rPr lang="en-US" altLang="zh-CN" dirty="0" err="1"/>
              <a:t>limm32</a:t>
            </a:r>
            <a:r>
              <a:rPr lang="en-US" altLang="zh-CN" dirty="0"/>
              <a:t> -</a:t>
            </a:r>
            <a:r>
              <a:rPr lang="en-US" altLang="zh-CN" dirty="0" err="1"/>
              <a:t>lole32</a:t>
            </a:r>
            <a:r>
              <a:rPr lang="en-US" altLang="zh-CN" dirty="0"/>
              <a:t> -</a:t>
            </a:r>
            <a:r>
              <a:rPr lang="en-US" altLang="zh-CN" dirty="0" err="1"/>
              <a:t>loleaut32</a:t>
            </a:r>
            <a:endParaRPr lang="en-US" altLang="zh-CN" dirty="0"/>
          </a:p>
        </p:txBody>
      </p:sp>
      <p:pic>
        <p:nvPicPr>
          <p:cNvPr id="54277" name="图片 1">
            <a:extLst>
              <a:ext uri="{FF2B5EF4-FFF2-40B4-BE49-F238E27FC236}">
                <a16:creationId xmlns:a16="http://schemas.microsoft.com/office/drawing/2014/main" id="{57F6F8BB-487A-DD56-42DC-A2B2020A5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6" t="16795" r="34370" b="21700"/>
          <a:stretch>
            <a:fillRect/>
          </a:stretch>
        </p:blipFill>
        <p:spPr bwMode="auto">
          <a:xfrm>
            <a:off x="2411760" y="3643585"/>
            <a:ext cx="4987925" cy="264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>
            <a:extLst>
              <a:ext uri="{FF2B5EF4-FFF2-40B4-BE49-F238E27FC236}">
                <a16:creationId xmlns:a16="http://schemas.microsoft.com/office/drawing/2014/main" id="{3677D358-2601-1C50-B9F1-3320196EAF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en-US" altLang="zh-CN"/>
              <a:t>eGe</a:t>
            </a:r>
            <a:r>
              <a:rPr lang="zh-CN" altLang="en-US"/>
              <a:t>库使用方法</a:t>
            </a:r>
          </a:p>
        </p:txBody>
      </p:sp>
      <p:sp>
        <p:nvSpPr>
          <p:cNvPr id="55298" name="Rectangle 5">
            <a:extLst>
              <a:ext uri="{FF2B5EF4-FFF2-40B4-BE49-F238E27FC236}">
                <a16:creationId xmlns:a16="http://schemas.microsoft.com/office/drawing/2014/main" id="{A2ECC63C-4DF7-8208-64DA-0C2963D909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/>
              <a:t>安装</a:t>
            </a:r>
            <a:r>
              <a:rPr lang="en-US" altLang="zh-CN" b="1"/>
              <a:t>eGe</a:t>
            </a:r>
            <a:r>
              <a:rPr lang="zh-CN" altLang="en-US" b="1"/>
              <a:t>库</a:t>
            </a:r>
          </a:p>
          <a:p>
            <a:r>
              <a:rPr lang="zh-CN" altLang="en-US" b="1"/>
              <a:t>创建你的项目工程，编写动画模块源程序</a:t>
            </a:r>
          </a:p>
          <a:p>
            <a:pPr lvl="2"/>
            <a:r>
              <a:rPr lang="zh-CN" altLang="en-US" b="1" u="sng">
                <a:solidFill>
                  <a:srgbClr val="FF0000"/>
                </a:solidFill>
              </a:rPr>
              <a:t>必须在主函数中初始化</a:t>
            </a:r>
            <a:r>
              <a:rPr lang="zh-CN" altLang="en-US" b="1"/>
              <a:t>：</a:t>
            </a:r>
          </a:p>
          <a:p>
            <a:pPr lvl="3"/>
            <a:r>
              <a:rPr lang="zh-CN" altLang="en-US" b="1"/>
              <a:t>初始化绘图窗口 initgraph(宽</a:t>
            </a:r>
            <a:r>
              <a:rPr lang="en-US" altLang="zh-CN" b="1"/>
              <a:t>:</a:t>
            </a:r>
            <a:r>
              <a:rPr lang="zh-CN" altLang="en-US" b="1"/>
              <a:t>像素,高)</a:t>
            </a:r>
          </a:p>
          <a:p>
            <a:pPr lvl="2"/>
            <a:r>
              <a:rPr lang="zh-CN" altLang="en-US" b="1"/>
              <a:t>调用动画模块</a:t>
            </a:r>
          </a:p>
          <a:p>
            <a:pPr lvl="3"/>
            <a:r>
              <a:rPr lang="zh-CN" altLang="en-US" b="1"/>
              <a:t>循环结构，不断绘图/重绘；</a:t>
            </a:r>
          </a:p>
          <a:p>
            <a:pPr lvl="3"/>
            <a:r>
              <a:rPr lang="zh-CN" altLang="en-US" b="1"/>
              <a:t>处理鼠标/键盘事件：getch(),</a:t>
            </a:r>
            <a:r>
              <a:rPr lang="en-US" altLang="zh-CN" b="1"/>
              <a:t>getkey(),g</a:t>
            </a:r>
            <a:r>
              <a:rPr lang="zh-CN" altLang="en-US" b="1"/>
              <a:t>et</a:t>
            </a:r>
            <a:r>
              <a:rPr lang="en-US" altLang="zh-CN" b="1"/>
              <a:t>mouse</a:t>
            </a:r>
            <a:r>
              <a:rPr lang="zh-CN" altLang="en-US" b="1"/>
              <a:t>()</a:t>
            </a:r>
          </a:p>
          <a:p>
            <a:pPr lvl="2"/>
            <a:r>
              <a:rPr lang="zh-CN" altLang="en-US" b="1"/>
              <a:t>关闭绘图窗口closegraph()</a:t>
            </a:r>
          </a:p>
        </p:txBody>
      </p:sp>
      <p:sp>
        <p:nvSpPr>
          <p:cNvPr id="55299" name="日期占位符 1">
            <a:extLst>
              <a:ext uri="{FF2B5EF4-FFF2-40B4-BE49-F238E27FC236}">
                <a16:creationId xmlns:a16="http://schemas.microsoft.com/office/drawing/2014/main" id="{0669728A-A5A2-CBEE-2FEA-5247601439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>
            <a:extLst>
              <a:ext uri="{FF2B5EF4-FFF2-40B4-BE49-F238E27FC236}">
                <a16:creationId xmlns:a16="http://schemas.microsoft.com/office/drawing/2014/main" id="{4A265902-6752-4A41-7A19-CAC51B65CE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27313" y="406400"/>
            <a:ext cx="6408737" cy="720725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</a:p>
        </p:txBody>
      </p:sp>
      <p:sp>
        <p:nvSpPr>
          <p:cNvPr id="56322" name="Rectangle 5">
            <a:extLst>
              <a:ext uri="{FF2B5EF4-FFF2-40B4-BE49-F238E27FC236}">
                <a16:creationId xmlns:a16="http://schemas.microsoft.com/office/drawing/2014/main" id="{D9230CCB-86E1-5FCE-210A-8E4B8CD1F4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graphics.h</a:t>
            </a:r>
            <a:r>
              <a:rPr lang="en-US" altLang="zh-CN" sz="2400" b="1" dirty="0"/>
              <a:t>&gt;      // </a:t>
            </a:r>
            <a:r>
              <a:rPr lang="zh-CN" altLang="en-US" sz="2400" b="1" dirty="0"/>
              <a:t>就是需要引用这个图形库</a:t>
            </a:r>
          </a:p>
          <a:p>
            <a:pPr marL="0" indent="0">
              <a:buFontTx/>
              <a:buNone/>
            </a:pPr>
            <a:r>
              <a:rPr lang="en-US" altLang="zh-CN" sz="2400" b="1" dirty="0"/>
              <a:t>int main()</a:t>
            </a:r>
          </a:p>
          <a:p>
            <a:pPr marL="0" indent="0">
              <a:buFontTx/>
              <a:buNone/>
            </a:pPr>
            <a:r>
              <a:rPr lang="en-US" altLang="zh-CN" sz="2400" b="1" dirty="0"/>
              <a:t>{</a:t>
            </a:r>
          </a:p>
          <a:p>
            <a:pPr marL="0" indent="0"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initgraph</a:t>
            </a:r>
            <a:r>
              <a:rPr lang="en-US" altLang="zh-CN" sz="2400" b="1" dirty="0"/>
              <a:t>(640, 480);   // </a:t>
            </a:r>
            <a:r>
              <a:rPr lang="zh-CN" altLang="en-US" sz="2400" b="1" dirty="0"/>
              <a:t>初始化为</a:t>
            </a:r>
            <a:r>
              <a:rPr lang="en-US" altLang="zh-CN" sz="2400" b="1" dirty="0"/>
              <a:t>640*480</a:t>
            </a:r>
            <a:r>
              <a:rPr lang="zh-CN" altLang="en-US" sz="2400" b="1" dirty="0"/>
              <a:t>大小的窗口</a:t>
            </a:r>
            <a:endParaRPr lang="en-US" altLang="zh-CN" sz="2400" b="1" dirty="0"/>
          </a:p>
          <a:p>
            <a:pPr marL="0" indent="0"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setcolor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EGERGB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0xFF,0x0,0x0</a:t>
            </a:r>
            <a:r>
              <a:rPr lang="en-US" altLang="zh-CN" sz="2400" b="1" dirty="0"/>
              <a:t>));//</a:t>
            </a:r>
            <a:r>
              <a:rPr lang="zh-CN" altLang="en-US" sz="2400" b="1" dirty="0"/>
              <a:t>设置画笔红色</a:t>
            </a:r>
            <a:endParaRPr lang="en-US" altLang="zh-CN" sz="2400" b="1" dirty="0"/>
          </a:p>
          <a:p>
            <a:pPr marL="0" indent="0"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setbkcolor</a:t>
            </a:r>
            <a:r>
              <a:rPr lang="en-US" altLang="zh-CN" sz="2400" b="1" dirty="0"/>
              <a:t>(WHITE); //</a:t>
            </a:r>
            <a:r>
              <a:rPr lang="zh-CN" altLang="en-US" sz="2400" b="1" dirty="0"/>
              <a:t>设置背景色白色</a:t>
            </a:r>
          </a:p>
          <a:p>
            <a:pPr marL="0" indent="0"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circle(200, 200, 100); // </a:t>
            </a:r>
            <a:r>
              <a:rPr lang="zh-CN" altLang="en-US" sz="2400" b="1" dirty="0"/>
              <a:t>画圆，圆心</a:t>
            </a:r>
            <a:r>
              <a:rPr lang="en-US" altLang="zh-CN" sz="2400" b="1" dirty="0"/>
              <a:t>(200, 200)</a:t>
            </a:r>
            <a:r>
              <a:rPr lang="zh-CN" altLang="en-US" sz="2400" b="1" dirty="0"/>
              <a:t>，半径</a:t>
            </a:r>
            <a:r>
              <a:rPr lang="en-US" altLang="zh-CN" sz="2400" b="1" dirty="0"/>
              <a:t>100</a:t>
            </a:r>
          </a:p>
          <a:p>
            <a:pPr marL="0" indent="0"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getch</a:t>
            </a:r>
            <a:r>
              <a:rPr lang="en-US" altLang="zh-CN" sz="2400" b="1" dirty="0"/>
              <a:t>();               // </a:t>
            </a:r>
            <a:r>
              <a:rPr lang="zh-CN" altLang="en-US" sz="2400" b="1" dirty="0"/>
              <a:t>等待用户按键，按任意键继续</a:t>
            </a:r>
          </a:p>
          <a:p>
            <a:pPr marL="0" indent="0"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 err="1"/>
              <a:t>closegraph</a:t>
            </a:r>
            <a:r>
              <a:rPr lang="en-US" altLang="zh-CN" sz="2400" b="1" dirty="0"/>
              <a:t>();          // </a:t>
            </a:r>
            <a:r>
              <a:rPr lang="zh-CN" altLang="en-US" sz="2400" b="1" dirty="0"/>
              <a:t>关闭图形界面</a:t>
            </a:r>
          </a:p>
          <a:p>
            <a:pPr marL="0" indent="0"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return 0;</a:t>
            </a:r>
          </a:p>
          <a:p>
            <a:pPr marL="0" indent="0">
              <a:buFontTx/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56323" name="日期占位符 1">
            <a:extLst>
              <a:ext uri="{FF2B5EF4-FFF2-40B4-BE49-F238E27FC236}">
                <a16:creationId xmlns:a16="http://schemas.microsoft.com/office/drawing/2014/main" id="{9FFE6DB1-1F88-9060-B16A-83370A894A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4">
            <a:extLst>
              <a:ext uri="{FF2B5EF4-FFF2-40B4-BE49-F238E27FC236}">
                <a16:creationId xmlns:a16="http://schemas.microsoft.com/office/drawing/2014/main" id="{CBA0C4F7-9369-781A-D9D4-994C94D10E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27313" y="406400"/>
            <a:ext cx="6408737" cy="720725"/>
          </a:xfrm>
        </p:spPr>
        <p:txBody>
          <a:bodyPr/>
          <a:lstStyle/>
          <a:p>
            <a:r>
              <a:rPr lang="zh-CN" altLang="en-US"/>
              <a:t>注意坐标系Y轴是反向的</a:t>
            </a:r>
          </a:p>
        </p:txBody>
      </p:sp>
      <p:sp>
        <p:nvSpPr>
          <p:cNvPr id="57346" name="Rectangle 5">
            <a:extLst>
              <a:ext uri="{FF2B5EF4-FFF2-40B4-BE49-F238E27FC236}">
                <a16:creationId xmlns:a16="http://schemas.microsoft.com/office/drawing/2014/main" id="{7DDC1E30-6CFE-0EBA-92A0-0A8093DAAC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/>
              <a:t>坐标默认的原点在屏幕的左上角，</a:t>
            </a:r>
            <a:r>
              <a:rPr lang="en-US" altLang="zh-CN" b="1"/>
              <a:t>X </a:t>
            </a:r>
            <a:r>
              <a:rPr lang="zh-CN" altLang="en-US" b="1"/>
              <a:t>轴向右为正，</a:t>
            </a:r>
            <a:r>
              <a:rPr lang="en-US" altLang="zh-CN" b="1"/>
              <a:t>Y </a:t>
            </a:r>
            <a:r>
              <a:rPr lang="zh-CN" altLang="en-US" b="1"/>
              <a:t>轴向下为正，度量单位是象素。</a:t>
            </a:r>
            <a:endParaRPr lang="zh-CN" altLang="en-US" b="1">
              <a:solidFill>
                <a:srgbClr val="003399"/>
              </a:solidFill>
            </a:endParaRPr>
          </a:p>
        </p:txBody>
      </p:sp>
      <p:sp>
        <p:nvSpPr>
          <p:cNvPr id="57347" name="矩形 45059">
            <a:extLst>
              <a:ext uri="{FF2B5EF4-FFF2-40B4-BE49-F238E27FC236}">
                <a16:creationId xmlns:a16="http://schemas.microsoft.com/office/drawing/2014/main" id="{FB7C3FD3-DF0D-C47F-5570-0C1DF060D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349500"/>
            <a:ext cx="5256213" cy="36004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>
            <a:prstShdw prst="shdw17" dist="17961" dir="13500000">
              <a:srgbClr val="1F1F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/>
          <a:lstStyle/>
          <a:p>
            <a:pPr eaLnBrk="0" hangingPunct="0"/>
            <a:r>
              <a:rPr lang="zh-CN" altLang="en-US">
                <a:latin typeface="Times New Roman" panose="02020603050405020304" pitchFamily="18" charset="0"/>
              </a:rPr>
              <a:t>0，0</a:t>
            </a:r>
          </a:p>
        </p:txBody>
      </p:sp>
      <p:sp>
        <p:nvSpPr>
          <p:cNvPr id="57348" name="文本框 45060">
            <a:extLst>
              <a:ext uri="{FF2B5EF4-FFF2-40B4-BE49-F238E27FC236}">
                <a16:creationId xmlns:a16="http://schemas.microsoft.com/office/drawing/2014/main" id="{716C0B7E-51E5-EC25-E5C0-2D12F519E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734050"/>
            <a:ext cx="8604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Times New Roman" panose="02020603050405020304" pitchFamily="18" charset="0"/>
              </a:rPr>
              <a:t>0，Y</a:t>
            </a:r>
          </a:p>
        </p:txBody>
      </p:sp>
      <p:sp>
        <p:nvSpPr>
          <p:cNvPr id="57349" name="文本框 45061">
            <a:extLst>
              <a:ext uri="{FF2B5EF4-FFF2-40B4-BE49-F238E27FC236}">
                <a16:creationId xmlns:a16="http://schemas.microsoft.com/office/drawing/2014/main" id="{B75B65AF-05DE-46FC-6EEB-9487778E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205038"/>
            <a:ext cx="8604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Times New Roman" panose="02020603050405020304" pitchFamily="18" charset="0"/>
              </a:rPr>
              <a:t>X，0</a:t>
            </a:r>
          </a:p>
        </p:txBody>
      </p:sp>
      <p:sp>
        <p:nvSpPr>
          <p:cNvPr id="57350" name="文本框 45062">
            <a:extLst>
              <a:ext uri="{FF2B5EF4-FFF2-40B4-BE49-F238E27FC236}">
                <a16:creationId xmlns:a16="http://schemas.microsoft.com/office/drawing/2014/main" id="{C58C75F2-4243-9C61-3A69-AEFF7E4A8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734050"/>
            <a:ext cx="9302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Times New Roman" panose="02020603050405020304" pitchFamily="18" charset="0"/>
              </a:rPr>
              <a:t>X，Y</a:t>
            </a:r>
          </a:p>
        </p:txBody>
      </p:sp>
      <p:sp>
        <p:nvSpPr>
          <p:cNvPr id="57351" name="日期占位符 1">
            <a:extLst>
              <a:ext uri="{FF2B5EF4-FFF2-40B4-BE49-F238E27FC236}">
                <a16:creationId xmlns:a16="http://schemas.microsoft.com/office/drawing/2014/main" id="{297DE100-6F94-240E-71A9-C2509A0B51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>
            <a:extLst>
              <a:ext uri="{FF2B5EF4-FFF2-40B4-BE49-F238E27FC236}">
                <a16:creationId xmlns:a16="http://schemas.microsoft.com/office/drawing/2014/main" id="{33EC40F1-1562-AEC8-F649-1F909511A4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/>
              <a:t>长度单位：</a:t>
            </a:r>
            <a:r>
              <a:rPr lang="en-US" altLang="zh-CN" sz="2800"/>
              <a:t>“</a:t>
            </a:r>
            <a:r>
              <a:rPr lang="zh-CN" altLang="en-US" sz="2800"/>
              <a:t>像素”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800"/>
              <a:t>在新建立窗口的时候，那个尺寸所用的单位也是像素。比如你建立了一个640x480的窗口，那么最左上角的像素的坐标是(0, 0)，最右下角的坐标是(639, 479)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800"/>
          </a:p>
        </p:txBody>
      </p:sp>
      <p:sp>
        <p:nvSpPr>
          <p:cNvPr id="58370" name="文本框 3">
            <a:extLst>
              <a:ext uri="{FF2B5EF4-FFF2-40B4-BE49-F238E27FC236}">
                <a16:creationId xmlns:a16="http://schemas.microsoft.com/office/drawing/2014/main" id="{0954EBF7-F889-8F7A-4B24-2F13E04A7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4313238"/>
            <a:ext cx="70151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 initgraph(640, 480); // 初始化，显示一个窗口，</a:t>
            </a:r>
          </a:p>
          <a:p>
            <a:r>
              <a:rPr lang="zh-CN" altLang="en-US"/>
              <a:t>                           </a:t>
            </a:r>
            <a:r>
              <a:rPr lang="en-US" altLang="zh-CN"/>
              <a:t>//</a:t>
            </a:r>
            <a:r>
              <a:rPr lang="zh-CN" altLang="en-US"/>
              <a:t>窗口宽为</a:t>
            </a:r>
            <a:r>
              <a:rPr lang="en-US" altLang="zh-CN"/>
              <a:t>640</a:t>
            </a:r>
            <a:r>
              <a:rPr lang="zh-CN" altLang="en-US"/>
              <a:t>像素，长为</a:t>
            </a:r>
            <a:r>
              <a:rPr lang="en-US" altLang="zh-CN"/>
              <a:t>480</a:t>
            </a:r>
            <a:r>
              <a:rPr lang="zh-CN" altLang="en-US"/>
              <a:t>像素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8193">
            <a:extLst>
              <a:ext uri="{FF2B5EF4-FFF2-40B4-BE49-F238E27FC236}">
                <a16:creationId xmlns:a16="http://schemas.microsoft.com/office/drawing/2014/main" id="{AF437AAF-D7C2-ACB4-B381-DC0D1D4BF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8194" name="文本占位符 8194">
            <a:extLst>
              <a:ext uri="{FF2B5EF4-FFF2-40B4-BE49-F238E27FC236}">
                <a16:creationId xmlns:a16="http://schemas.microsoft.com/office/drawing/2014/main" id="{F2187A1E-91F9-F456-78AC-B770680EC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EasyX的使用</a:t>
            </a:r>
          </a:p>
          <a:p>
            <a:pPr marL="533400" indent="-533400">
              <a:buFontTx/>
              <a:buAutoNum type="arabicPeriod"/>
            </a:pPr>
            <a:endParaRPr lang="zh-CN" altLang="en-US" b="1" dirty="0"/>
          </a:p>
          <a:p>
            <a:pPr marL="533400" indent="-533400">
              <a:buFontTx/>
              <a:buAutoNum type="arabicPeriod"/>
            </a:pPr>
            <a:r>
              <a:rPr lang="en-US" altLang="zh-CN" b="1" dirty="0" err="1"/>
              <a:t>eGe</a:t>
            </a:r>
            <a:r>
              <a:rPr lang="zh-CN" altLang="en-US" b="1" dirty="0"/>
              <a:t>库的使用</a:t>
            </a:r>
          </a:p>
          <a:p>
            <a:pPr marL="533400" indent="-533400">
              <a:buFontTx/>
              <a:buAutoNum type="arabicPeriod"/>
            </a:pPr>
            <a:endParaRPr lang="zh-CN" altLang="en-US" b="1" dirty="0"/>
          </a:p>
        </p:txBody>
      </p:sp>
      <p:sp>
        <p:nvSpPr>
          <p:cNvPr id="8195" name="文本框 8195">
            <a:extLst>
              <a:ext uri="{FF2B5EF4-FFF2-40B4-BE49-F238E27FC236}">
                <a16:creationId xmlns:a16="http://schemas.microsoft.com/office/drawing/2014/main" id="{CAC05741-FE59-E246-1C36-DC082FAD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46799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1800" b="0">
              <a:latin typeface="Times New Roman" panose="02020603050405020304" pitchFamily="18" charset="0"/>
            </a:endParaRPr>
          </a:p>
        </p:txBody>
      </p:sp>
      <p:sp>
        <p:nvSpPr>
          <p:cNvPr id="8196" name="日期占位符 1">
            <a:extLst>
              <a:ext uri="{FF2B5EF4-FFF2-40B4-BE49-F238E27FC236}">
                <a16:creationId xmlns:a16="http://schemas.microsoft.com/office/drawing/2014/main" id="{099DF07D-3F73-4A4A-9D81-C3B0F6759D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364D836D-0030-E913-A60A-0192CD7670B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noProof="1"/>
              <a:t>EGE</a:t>
            </a:r>
            <a:r>
              <a:rPr lang="zh-CN" altLang="en-US" b="1" noProof="1"/>
              <a:t>绘图功能：</a:t>
            </a:r>
          </a:p>
          <a:p>
            <a:pPr lvl="1">
              <a:defRPr/>
            </a:pPr>
            <a:r>
              <a:rPr lang="zh-CN" altLang="en-US" b="1" noProof="1"/>
              <a:t>绘制直线</a:t>
            </a:r>
          </a:p>
          <a:p>
            <a:pPr lvl="1">
              <a:defRPr/>
            </a:pPr>
            <a:r>
              <a:rPr lang="zh-CN" altLang="en-US" b="1" noProof="1"/>
              <a:t>绘制矩形</a:t>
            </a:r>
          </a:p>
          <a:p>
            <a:pPr lvl="1">
              <a:defRPr/>
            </a:pPr>
            <a:r>
              <a:rPr lang="zh-CN" altLang="en-US" b="1" noProof="1"/>
              <a:t>绘制曲线（正圆和椭圆）</a:t>
            </a:r>
          </a:p>
          <a:p>
            <a:pPr lvl="1">
              <a:defRPr/>
            </a:pPr>
            <a:r>
              <a:rPr lang="zh-CN" altLang="en-US" b="1" noProof="1"/>
              <a:t>绘制字符串</a:t>
            </a:r>
          </a:p>
          <a:p>
            <a:pPr lvl="1">
              <a:defRPr/>
            </a:pPr>
            <a:r>
              <a:rPr lang="zh-CN" alt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贴图：各种格式图片文件 </a:t>
            </a:r>
          </a:p>
          <a:p>
            <a:pPr lvl="1">
              <a:defRPr/>
            </a:pPr>
            <a:r>
              <a:rPr lang="zh-CN" altLang="en-US" b="1" noProof="1"/>
              <a:t>设置画笔的颜色和线条粗细</a:t>
            </a:r>
          </a:p>
          <a:p>
            <a:pPr lvl="1">
              <a:defRPr/>
            </a:pPr>
            <a:r>
              <a:rPr lang="zh-CN" altLang="en-US" b="1" noProof="1"/>
              <a:t>提供文本输入对话框</a:t>
            </a:r>
          </a:p>
          <a:p>
            <a:pPr lvl="1">
              <a:defRPr/>
            </a:pPr>
            <a:r>
              <a:rPr lang="zh-CN" altLang="en-US" b="1" noProof="1">
                <a:solidFill>
                  <a:srgbClr val="FF0000"/>
                </a:solidFill>
              </a:rPr>
              <a:t>移动画面的某些部分（动画）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>
            <a:extLst>
              <a:ext uri="{FF2B5EF4-FFF2-40B4-BE49-F238E27FC236}">
                <a16:creationId xmlns:a16="http://schemas.microsoft.com/office/drawing/2014/main" id="{45EF097B-8061-795E-617F-95DA3C0084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常用库函数介绍</a:t>
            </a:r>
            <a:endParaRPr lang="en-US" altLang="zh-CN"/>
          </a:p>
        </p:txBody>
      </p:sp>
      <p:sp>
        <p:nvSpPr>
          <p:cNvPr id="60418" name="Rectangle 5">
            <a:extLst>
              <a:ext uri="{FF2B5EF4-FFF2-40B4-BE49-F238E27FC236}">
                <a16:creationId xmlns:a16="http://schemas.microsoft.com/office/drawing/2014/main" id="{4D3F674B-83D3-F287-9C2D-A524AEAC11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258888"/>
            <a:ext cx="7772400" cy="4611687"/>
          </a:xfrm>
        </p:spPr>
        <p:txBody>
          <a:bodyPr/>
          <a:lstStyle/>
          <a:p>
            <a:r>
              <a:rPr lang="zh-CN" altLang="en-US" b="1"/>
              <a:t>setbkcolor 设置当前绘图背景色</a:t>
            </a:r>
          </a:p>
          <a:p>
            <a:r>
              <a:rPr lang="zh-CN" altLang="en-US" b="1"/>
              <a:t>setcolor 	设置当前绘图前景色</a:t>
            </a:r>
          </a:p>
          <a:p>
            <a:r>
              <a:rPr lang="zh-CN" altLang="en-US" b="1"/>
              <a:t>set</a:t>
            </a:r>
            <a:r>
              <a:rPr lang="en-US" altLang="zh-CN" b="1"/>
              <a:t>fill</a:t>
            </a:r>
            <a:r>
              <a:rPr lang="zh-CN" altLang="en-US" b="1"/>
              <a:t>color	设置当前绘图填充色</a:t>
            </a:r>
          </a:p>
          <a:p>
            <a:r>
              <a:rPr lang="zh-CN" altLang="en-US" b="1"/>
              <a:t>arc 画椭圆弧。 </a:t>
            </a:r>
          </a:p>
          <a:p>
            <a:r>
              <a:rPr lang="zh-CN" altLang="en-US" b="1"/>
              <a:t>bar 画无边框填充矩形。 </a:t>
            </a:r>
          </a:p>
          <a:p>
            <a:r>
              <a:rPr lang="zh-CN" altLang="en-US" b="1"/>
              <a:t>circle 画圆。 </a:t>
            </a:r>
          </a:p>
          <a:p>
            <a:r>
              <a:rPr lang="zh-CN" altLang="en-US" b="1"/>
              <a:t>drawpoly 画多边形。 </a:t>
            </a:r>
          </a:p>
          <a:p>
            <a:r>
              <a:rPr lang="zh-CN" altLang="en-US" b="1"/>
              <a:t>ellipse 画椭圆。 </a:t>
            </a:r>
          </a:p>
          <a:p>
            <a:r>
              <a:rPr lang="zh-CN" altLang="en-US" b="1"/>
              <a:t>fillellipse 画填充椭圆。 </a:t>
            </a:r>
          </a:p>
          <a:p>
            <a:r>
              <a:rPr lang="zh-CN" altLang="en-US" b="1"/>
              <a:t>fillpoly 画填充的多边形。 </a:t>
            </a:r>
          </a:p>
        </p:txBody>
      </p:sp>
      <p:sp>
        <p:nvSpPr>
          <p:cNvPr id="60419" name="日期占位符 1">
            <a:extLst>
              <a:ext uri="{FF2B5EF4-FFF2-40B4-BE49-F238E27FC236}">
                <a16:creationId xmlns:a16="http://schemas.microsoft.com/office/drawing/2014/main" id="{EF3F92F0-272A-9295-552A-4369D56CCB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4">
            <a:extLst>
              <a:ext uri="{FF2B5EF4-FFF2-40B4-BE49-F238E27FC236}">
                <a16:creationId xmlns:a16="http://schemas.microsoft.com/office/drawing/2014/main" id="{E2066F76-C9AB-F95A-2480-29A5D11EC1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2-</a:t>
            </a:r>
            <a:r>
              <a:rPr lang="zh-CN" altLang="en-US"/>
              <a:t>移动的方块</a:t>
            </a:r>
          </a:p>
        </p:txBody>
      </p:sp>
      <p:sp>
        <p:nvSpPr>
          <p:cNvPr id="61442" name="Rectangle 5">
            <a:extLst>
              <a:ext uri="{FF2B5EF4-FFF2-40B4-BE49-F238E27FC236}">
                <a16:creationId xmlns:a16="http://schemas.microsoft.com/office/drawing/2014/main" id="{670D283C-32FE-3BC7-AED9-E92332E024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8775" y="1227138"/>
            <a:ext cx="8540750" cy="49657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#include &lt;graphics.h&gt;</a:t>
            </a:r>
          </a:p>
          <a:p>
            <a:pPr marL="0" indent="0">
              <a:buFontTx/>
              <a:buNone/>
            </a:pPr>
            <a:r>
              <a:rPr lang="en-US" altLang="zh-CN"/>
              <a:t>#include &lt;conio.h&gt;</a:t>
            </a:r>
          </a:p>
          <a:p>
            <a:pPr marL="0" indent="0">
              <a:buFontTx/>
              <a:buNone/>
            </a:pPr>
            <a:r>
              <a:rPr lang="en-US" altLang="zh-CN"/>
              <a:t>#include &lt;windows.h&gt;</a:t>
            </a:r>
          </a:p>
          <a:p>
            <a:pPr marL="0" indent="0">
              <a:buFontTx/>
              <a:buNone/>
            </a:pPr>
            <a:r>
              <a:rPr lang="en-US" altLang="zh-CN"/>
              <a:t>int runbar(); //</a:t>
            </a:r>
            <a:r>
              <a:rPr lang="zh-CN" altLang="en-US"/>
              <a:t>上下移动的方块</a:t>
            </a:r>
            <a:endParaRPr lang="en-US" altLang="zh-CN"/>
          </a:p>
          <a:p>
            <a:pPr marL="0" indent="0">
              <a:buFontTx/>
              <a:buNone/>
            </a:pPr>
            <a:r>
              <a:rPr lang="en-US" altLang="zh-CN"/>
              <a:t>int main() {</a:t>
            </a:r>
          </a:p>
          <a:p>
            <a:pPr marL="0" indent="0">
              <a:buFontTx/>
              <a:buNone/>
            </a:pPr>
            <a:r>
              <a:rPr lang="en-US" altLang="zh-CN"/>
              <a:t>    initgraph(640, 480);  </a:t>
            </a:r>
          </a:p>
          <a:p>
            <a:pPr marL="0" indent="0">
              <a:buFontTx/>
              <a:buNone/>
            </a:pPr>
            <a:r>
              <a:rPr lang="en-US" altLang="zh-CN"/>
              <a:t>    runbar();			// </a:t>
            </a:r>
            <a:r>
              <a:rPr lang="zh-CN" altLang="en-US"/>
              <a:t>调用动画函数</a:t>
            </a:r>
            <a:endParaRPr lang="en-US" altLang="zh-CN"/>
          </a:p>
          <a:p>
            <a:pPr marL="0" indent="0">
              <a:buFontTx/>
              <a:buNone/>
            </a:pPr>
            <a:r>
              <a:rPr lang="en-US" altLang="zh-CN"/>
              <a:t>    closegraph();          // 关闭图形界面</a:t>
            </a:r>
          </a:p>
          <a:p>
            <a:pPr marL="0" indent="0">
              <a:buFontTx/>
              <a:buNone/>
            </a:pPr>
            <a:r>
              <a:rPr lang="en-US" altLang="zh-CN"/>
              <a:t>    return 0;</a:t>
            </a:r>
          </a:p>
          <a:p>
            <a:pPr marL="0" indent="0">
              <a:buFontTx/>
              <a:buNone/>
            </a:pPr>
            <a:r>
              <a:rPr lang="en-US" altLang="zh-CN"/>
              <a:t>}</a:t>
            </a:r>
          </a:p>
        </p:txBody>
      </p:sp>
      <p:sp>
        <p:nvSpPr>
          <p:cNvPr id="61443" name="日期占位符 1">
            <a:extLst>
              <a:ext uri="{FF2B5EF4-FFF2-40B4-BE49-F238E27FC236}">
                <a16:creationId xmlns:a16="http://schemas.microsoft.com/office/drawing/2014/main" id="{C4FD0EAA-BD87-CC28-A8EB-C437E7E762B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>
            <a:extLst>
              <a:ext uri="{FF2B5EF4-FFF2-40B4-BE49-F238E27FC236}">
                <a16:creationId xmlns:a16="http://schemas.microsoft.com/office/drawing/2014/main" id="{C370CEB7-75DE-012F-D688-338EE77033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2-</a:t>
            </a:r>
            <a:r>
              <a:rPr lang="zh-CN" altLang="en-US"/>
              <a:t>移动的方块</a:t>
            </a:r>
          </a:p>
        </p:txBody>
      </p:sp>
      <p:sp>
        <p:nvSpPr>
          <p:cNvPr id="62466" name="Rectangle 5">
            <a:extLst>
              <a:ext uri="{FF2B5EF4-FFF2-40B4-BE49-F238E27FC236}">
                <a16:creationId xmlns:a16="http://schemas.microsoft.com/office/drawing/2014/main" id="{EEABB886-0D3A-4F2C-4A1F-E69E4F0FF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1625" y="1117600"/>
            <a:ext cx="8540750" cy="49657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/>
              <a:t>int runbar()//移动的方块 </a:t>
            </a:r>
          </a:p>
          <a:p>
            <a:pPr marL="0" indent="0">
              <a:buFontTx/>
              <a:buNone/>
            </a:pPr>
            <a:r>
              <a:rPr lang="en-US" altLang="zh-CN" sz="2400"/>
              <a:t>{   setbkcolor(WHITE);	</a:t>
            </a:r>
          </a:p>
          <a:p>
            <a:pPr marL="0" indent="0">
              <a:buFontTx/>
              <a:buNone/>
            </a:pPr>
            <a:r>
              <a:rPr lang="en-US" altLang="zh-CN" sz="2400"/>
              <a:t>    int direction=1;</a:t>
            </a:r>
          </a:p>
          <a:p>
            <a:pPr marL="0" indent="0">
              <a:buFontTx/>
              <a:buNone/>
            </a:pPr>
            <a:r>
              <a:rPr lang="en-US" altLang="zh-CN" sz="2400"/>
              <a:t>    int positionY=80;</a:t>
            </a:r>
          </a:p>
          <a:p>
            <a:pPr marL="0" indent="0">
              <a:buFontTx/>
              <a:buNone/>
            </a:pPr>
            <a:r>
              <a:rPr lang="en-US" altLang="zh-CN" sz="2400"/>
              <a:t>    int speed=20;//方块运行速度</a:t>
            </a:r>
          </a:p>
          <a:p>
            <a:pPr marL="0" indent="0">
              <a:buFontTx/>
              <a:buNone/>
            </a:pPr>
            <a:r>
              <a:rPr lang="zh-CN" altLang="en-US" sz="2400"/>
              <a:t>　</a:t>
            </a:r>
            <a:r>
              <a:rPr lang="en-US" altLang="zh-CN" sz="2400"/>
              <a:t>while(!kbhit())//按任意键结束</a:t>
            </a:r>
          </a:p>
          <a:p>
            <a:pPr marL="0" indent="0">
              <a:buFontTx/>
              <a:buNone/>
            </a:pPr>
            <a:r>
              <a:rPr lang="zh-CN" altLang="en-US" sz="2400"/>
              <a:t>　</a:t>
            </a:r>
            <a:r>
              <a:rPr lang="en-US" altLang="zh-CN" sz="2400"/>
              <a:t>{</a:t>
            </a:r>
          </a:p>
          <a:p>
            <a:pPr marL="0" indent="0">
              <a:buFontTx/>
              <a:buNone/>
            </a:pPr>
            <a:r>
              <a:rPr lang="en-US" altLang="zh-CN" sz="2400"/>
              <a:t>	     if(positionY&lt;80||positionY&gt;391)</a:t>
            </a:r>
          </a:p>
          <a:p>
            <a:pPr marL="0" indent="0">
              <a:buFontTx/>
              <a:buNone/>
            </a:pPr>
            <a:r>
              <a:rPr lang="en-US" altLang="zh-CN" sz="2400"/>
              <a:t>			 direction=(direction+1)%2;//改变方向 </a:t>
            </a:r>
          </a:p>
          <a:p>
            <a:pPr marL="0" indent="0">
              <a:buFontTx/>
              <a:buNone/>
            </a:pPr>
            <a:r>
              <a:rPr lang="en-US" altLang="zh-CN" sz="2400"/>
              <a:t>         	     setfillcolor(BLUE);</a:t>
            </a:r>
          </a:p>
          <a:p>
            <a:pPr marL="0" indent="0">
              <a:buFontTx/>
              <a:buNone/>
            </a:pPr>
            <a:r>
              <a:rPr lang="en-US" altLang="zh-CN" sz="2400"/>
              <a:t>	     bar(280,positionY,380,positionY+20);</a:t>
            </a:r>
          </a:p>
          <a:p>
            <a:pPr marL="0" indent="0">
              <a:buFontTx/>
              <a:buNone/>
            </a:pPr>
            <a:endParaRPr lang="en-US" altLang="zh-CN" sz="2400"/>
          </a:p>
        </p:txBody>
      </p:sp>
      <p:sp>
        <p:nvSpPr>
          <p:cNvPr id="62467" name="日期占位符 1">
            <a:extLst>
              <a:ext uri="{FF2B5EF4-FFF2-40B4-BE49-F238E27FC236}">
                <a16:creationId xmlns:a16="http://schemas.microsoft.com/office/drawing/2014/main" id="{98115974-CC74-9C65-D3A2-E8055D5A37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4">
            <a:extLst>
              <a:ext uri="{FF2B5EF4-FFF2-40B4-BE49-F238E27FC236}">
                <a16:creationId xmlns:a16="http://schemas.microsoft.com/office/drawing/2014/main" id="{3BCD63EC-4ECA-BA2C-4315-E7C0E18A15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2-</a:t>
            </a:r>
            <a:r>
              <a:rPr lang="zh-CN" altLang="en-US"/>
              <a:t>移动的方块</a:t>
            </a:r>
          </a:p>
        </p:txBody>
      </p:sp>
      <p:sp>
        <p:nvSpPr>
          <p:cNvPr id="63490" name="Rectangle 5">
            <a:extLst>
              <a:ext uri="{FF2B5EF4-FFF2-40B4-BE49-F238E27FC236}">
                <a16:creationId xmlns:a16="http://schemas.microsoft.com/office/drawing/2014/main" id="{B517E7F1-0DE5-4364-63AB-9BDCC61C69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8775" y="1227138"/>
            <a:ext cx="8540750" cy="49657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/>
              <a:t>	     Sleep(speed);</a:t>
            </a:r>
          </a:p>
          <a:p>
            <a:pPr marL="0" indent="0">
              <a:buFontTx/>
              <a:buNone/>
            </a:pPr>
            <a:r>
              <a:rPr lang="en-US" altLang="zh-CN" sz="2400"/>
              <a:t>                setfillcolor(WHITE);</a:t>
            </a:r>
          </a:p>
          <a:p>
            <a:pPr marL="0" indent="0"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　　</a:t>
            </a:r>
            <a:r>
              <a:rPr lang="en-US" altLang="zh-CN" sz="2400">
                <a:sym typeface="宋体" panose="02010600030101010101" pitchFamily="2" charset="-122"/>
              </a:rPr>
              <a:t>//擦</a:t>
            </a:r>
            <a:r>
              <a:rPr lang="zh-CN" altLang="en-US" sz="2400">
                <a:sym typeface="宋体" panose="02010600030101010101" pitchFamily="2" charset="-122"/>
              </a:rPr>
              <a:t>除</a:t>
            </a:r>
            <a:r>
              <a:rPr lang="en-US" altLang="zh-CN" sz="2400">
                <a:sym typeface="宋体" panose="02010600030101010101" pitchFamily="2" charset="-122"/>
              </a:rPr>
              <a:t>原来的方块，用与背景相同的颜色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/>
              <a:t>	     bar(280,positionY,380,positionY+20);</a:t>
            </a:r>
          </a:p>
          <a:p>
            <a:pPr marL="0" indent="0">
              <a:buFontTx/>
              <a:buNone/>
            </a:pP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/>
              <a:t>	     if(direction==1)    positionY += 10;</a:t>
            </a:r>
          </a:p>
          <a:p>
            <a:pPr marL="0" indent="0">
              <a:buFontTx/>
              <a:buNone/>
            </a:pPr>
            <a:r>
              <a:rPr lang="en-US" altLang="zh-CN" sz="2400"/>
              <a:t>	     else	 positionY -= 10;</a:t>
            </a:r>
          </a:p>
          <a:p>
            <a:pPr marL="0" indent="0">
              <a:buFontTx/>
              <a:buNone/>
            </a:pPr>
            <a:r>
              <a:rPr lang="en-US" altLang="zh-CN" sz="2400"/>
              <a:t>	}</a:t>
            </a:r>
          </a:p>
          <a:p>
            <a:pPr marL="0" indent="0">
              <a:buFontTx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63491" name="日期占位符 1">
            <a:extLst>
              <a:ext uri="{FF2B5EF4-FFF2-40B4-BE49-F238E27FC236}">
                <a16:creationId xmlns:a16="http://schemas.microsoft.com/office/drawing/2014/main" id="{C1280EE9-3321-0A9D-FDC3-460EFDA9FE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4">
            <a:extLst>
              <a:ext uri="{FF2B5EF4-FFF2-40B4-BE49-F238E27FC236}">
                <a16:creationId xmlns:a16="http://schemas.microsoft.com/office/drawing/2014/main" id="{66659DD2-6103-6313-BF41-67C338B3A9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27313" y="406400"/>
            <a:ext cx="6408737" cy="720725"/>
          </a:xfrm>
        </p:spPr>
        <p:txBody>
          <a:bodyPr/>
          <a:lstStyle/>
          <a:p>
            <a:r>
              <a:rPr lang="zh-CN" altLang="en-US"/>
              <a:t>鼠标事件获取</a:t>
            </a:r>
          </a:p>
        </p:txBody>
      </p:sp>
      <p:sp>
        <p:nvSpPr>
          <p:cNvPr id="64514" name="Rectangle 5">
            <a:extLst>
              <a:ext uri="{FF2B5EF4-FFF2-40B4-BE49-F238E27FC236}">
                <a16:creationId xmlns:a16="http://schemas.microsoft.com/office/drawing/2014/main" id="{6A6867B3-990C-CE91-CE6A-E1C38832E5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 b="1"/>
              <a:t>//获取鼠标坐标，此函数不等待。若鼠标移出了窗口，那么坐标值不会更新</a:t>
            </a:r>
          </a:p>
          <a:p>
            <a:pPr marL="0" indent="0">
              <a:buFontTx/>
              <a:buNone/>
            </a:pPr>
            <a:r>
              <a:rPr lang="zh-CN" altLang="en-US" sz="2400" b="1"/>
              <a:t>mousepos(&amp;x, &amp;y);</a:t>
            </a:r>
          </a:p>
          <a:p>
            <a:pPr marL="0" indent="0">
              <a:buFontTx/>
              <a:buNone/>
            </a:pPr>
            <a:endParaRPr lang="zh-CN" altLang="en-US" sz="2400" b="1"/>
          </a:p>
          <a:p>
            <a:pPr marL="0" indent="0">
              <a:buFontTx/>
              <a:buNone/>
            </a:pPr>
            <a:r>
              <a:rPr lang="zh-CN" altLang="en-US" sz="2400" b="1"/>
              <a:t>mouse_msg </a:t>
            </a:r>
            <a:r>
              <a:rPr lang="en-US" altLang="zh-CN" sz="2400" b="1"/>
              <a:t>msg={0};</a:t>
            </a:r>
          </a:p>
          <a:p>
            <a:pPr marL="0" indent="0">
              <a:buFontTx/>
              <a:buNone/>
            </a:pPr>
            <a:r>
              <a:rPr lang="en-US" altLang="zh-CN" sz="2400" b="1"/>
              <a:t>if (mousemsg())</a:t>
            </a:r>
            <a:r>
              <a:rPr lang="zh-CN" altLang="en-US" sz="2400" b="1"/>
              <a:t>用于检测有没有鼠标消息</a:t>
            </a:r>
          </a:p>
          <a:p>
            <a:pPr marL="0" indent="0">
              <a:buFontTx/>
              <a:buNone/>
            </a:pPr>
            <a:r>
              <a:rPr lang="en-US" altLang="zh-CN" sz="2400" b="1"/>
              <a:t>	</a:t>
            </a:r>
            <a:r>
              <a:rPr lang="zh-CN" altLang="en-US" sz="2400" b="1"/>
              <a:t>msg = getmouse();</a:t>
            </a:r>
          </a:p>
          <a:p>
            <a:pPr marL="0" indent="0">
              <a:buFontTx/>
              <a:buNone/>
            </a:pPr>
            <a:r>
              <a:rPr lang="en-US" altLang="zh-CN" sz="2400" b="1"/>
              <a:t>if (msg.is_left()) //</a:t>
            </a:r>
            <a:r>
              <a:rPr lang="zh-CN" altLang="en-US" sz="2400" b="1"/>
              <a:t>判断鼠标左键按下</a:t>
            </a:r>
          </a:p>
          <a:p>
            <a:pPr marL="0" indent="0">
              <a:buFontTx/>
              <a:buNone/>
            </a:pPr>
            <a:r>
              <a:rPr lang="en-US" altLang="zh-CN" sz="2400" b="1"/>
              <a:t>if (msg.is_right()) //</a:t>
            </a:r>
            <a:r>
              <a:rPr lang="zh-CN" altLang="en-US" sz="2400" b="1"/>
              <a:t>判断鼠标右键按下</a:t>
            </a:r>
          </a:p>
          <a:p>
            <a:pPr marL="0" indent="0">
              <a:buFontTx/>
              <a:buNone/>
            </a:pPr>
            <a:endParaRPr lang="zh-CN" altLang="en-US" sz="2400" b="1"/>
          </a:p>
          <a:p>
            <a:pPr marL="0" indent="0">
              <a:buFontTx/>
              <a:buNone/>
            </a:pPr>
            <a:endParaRPr lang="zh-CN" altLang="en-US" sz="2400" b="1"/>
          </a:p>
          <a:p>
            <a:pPr marL="0" indent="0">
              <a:buFontTx/>
              <a:buNone/>
            </a:pPr>
            <a:endParaRPr lang="en-US" altLang="zh-CN" sz="2400" b="1"/>
          </a:p>
        </p:txBody>
      </p:sp>
      <p:sp>
        <p:nvSpPr>
          <p:cNvPr id="64515" name="日期占位符 1">
            <a:extLst>
              <a:ext uri="{FF2B5EF4-FFF2-40B4-BE49-F238E27FC236}">
                <a16:creationId xmlns:a16="http://schemas.microsoft.com/office/drawing/2014/main" id="{AB5EF5D6-A030-E874-5142-084A824E60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4">
            <a:extLst>
              <a:ext uri="{FF2B5EF4-FFF2-40B4-BE49-F238E27FC236}">
                <a16:creationId xmlns:a16="http://schemas.microsoft.com/office/drawing/2014/main" id="{0742B203-C277-B4AE-2602-1AC911A68F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3-</a:t>
            </a:r>
            <a:r>
              <a:rPr lang="zh-CN" altLang="en-US"/>
              <a:t>鼠标控制移动速度</a:t>
            </a:r>
          </a:p>
        </p:txBody>
      </p:sp>
      <p:sp>
        <p:nvSpPr>
          <p:cNvPr id="65538" name="Rectangle 5">
            <a:extLst>
              <a:ext uri="{FF2B5EF4-FFF2-40B4-BE49-F238E27FC236}">
                <a16:creationId xmlns:a16="http://schemas.microsoft.com/office/drawing/2014/main" id="{E64B9B95-565B-7622-95E3-1AB3AA5EEF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8775" y="1227138"/>
            <a:ext cx="8540750" cy="49657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在示例</a:t>
            </a:r>
            <a:r>
              <a:rPr lang="en-US" altLang="zh-CN" sz="2000" b="1">
                <a:sym typeface="宋体" panose="02010600030101010101" pitchFamily="2" charset="-122"/>
              </a:rPr>
              <a:t>2</a:t>
            </a:r>
            <a:r>
              <a:rPr lang="zh-CN" altLang="en-US" sz="2000" b="1">
                <a:sym typeface="宋体" panose="02010600030101010101" pitchFamily="2" charset="-122"/>
              </a:rPr>
              <a:t>程序中，添加几行鼠标控制语句，使得左键加快方块移动，右键相反。</a:t>
            </a:r>
            <a:endParaRPr lang="en-US" altLang="zh-CN" sz="2000" b="1">
              <a:sym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b="1">
                <a:sym typeface="宋体" panose="02010600030101010101" pitchFamily="2" charset="-122"/>
              </a:rPr>
              <a:t>int runbar(){</a:t>
            </a:r>
          </a:p>
          <a:p>
            <a:pPr marL="0" indent="0">
              <a:buFontTx/>
              <a:buNone/>
            </a:pPr>
            <a:r>
              <a:rPr lang="en-US" altLang="zh-CN" sz="2000" b="1">
                <a:sym typeface="宋体" panose="02010600030101010101" pitchFamily="2" charset="-122"/>
              </a:rPr>
              <a:t>...</a:t>
            </a:r>
          </a:p>
          <a:p>
            <a:pPr marL="0" indent="0">
              <a:buFontTx/>
              <a:buNone/>
            </a:pPr>
            <a:r>
              <a:rPr lang="en-US" altLang="zh-CN" sz="2000" b="1">
                <a:sym typeface="宋体" panose="02010600030101010101" pitchFamily="2" charset="-122"/>
              </a:rPr>
              <a:t>	</a:t>
            </a:r>
            <a:r>
              <a:rPr lang="zh-CN" altLang="en-US" sz="2000" b="1">
                <a:sym typeface="宋体" panose="02010600030101010101" pitchFamily="2" charset="-122"/>
              </a:rPr>
              <a:t>mouse_msg </a:t>
            </a:r>
            <a:r>
              <a:rPr lang="en-US" altLang="zh-CN" sz="2000" b="1">
                <a:sym typeface="宋体" panose="02010600030101010101" pitchFamily="2" charset="-122"/>
              </a:rPr>
              <a:t>msg={0};</a:t>
            </a:r>
            <a:endParaRPr lang="en-US" altLang="zh-CN" sz="2000" b="1"/>
          </a:p>
          <a:p>
            <a:pPr marL="0" indent="0">
              <a:buFontTx/>
              <a:buNone/>
            </a:pPr>
            <a:r>
              <a:rPr lang="en-US" altLang="zh-CN" sz="2000"/>
              <a:t>	while(!kbhit())//按任意键结束</a:t>
            </a:r>
          </a:p>
          <a:p>
            <a:pPr marL="0" indent="0">
              <a:buFontTx/>
              <a:buNone/>
            </a:pPr>
            <a:r>
              <a:rPr lang="en-US" altLang="zh-CN" sz="2000"/>
              <a:t>	{</a:t>
            </a:r>
          </a:p>
          <a:p>
            <a:pPr marL="0" indent="0">
              <a:buFontTx/>
              <a:buNone/>
            </a:pPr>
            <a:r>
              <a:rPr lang="en-US" altLang="zh-CN" sz="2000" b="1"/>
              <a:t>		if (mousemsg()){</a:t>
            </a:r>
          </a:p>
          <a:p>
            <a:pPr marL="0" indent="0">
              <a:buFontTx/>
              <a:buNone/>
            </a:pPr>
            <a:r>
              <a:rPr lang="en-US" altLang="zh-CN" sz="2000" b="1"/>
              <a:t>		    </a:t>
            </a:r>
            <a:r>
              <a:rPr lang="zh-CN" altLang="en-US" sz="2000" b="1"/>
              <a:t>msg = getmouse();</a:t>
            </a:r>
          </a:p>
          <a:p>
            <a:pPr marL="0" indent="0">
              <a:buFontTx/>
              <a:buNone/>
            </a:pPr>
            <a:r>
              <a:rPr lang="en-US" altLang="zh-CN" sz="2000"/>
              <a:t>		    </a:t>
            </a:r>
            <a:r>
              <a:rPr lang="en-US" altLang="zh-CN" sz="2000" b="1"/>
              <a:t>if (msg.is_left()) s</a:t>
            </a:r>
            <a:r>
              <a:rPr lang="en-US" altLang="zh-CN" sz="2000"/>
              <a:t>peed -= 30;</a:t>
            </a:r>
          </a:p>
          <a:p>
            <a:pPr marL="0" indent="0">
              <a:buFontTx/>
              <a:buNone/>
            </a:pPr>
            <a:r>
              <a:rPr lang="en-US" altLang="zh-CN" sz="2000"/>
              <a:t>		    </a:t>
            </a:r>
            <a:r>
              <a:rPr lang="en-US" altLang="zh-CN" sz="2000" b="1">
                <a:sym typeface="宋体" panose="02010600030101010101" pitchFamily="2" charset="-122"/>
              </a:rPr>
              <a:t>if (msg.is_right()) s</a:t>
            </a:r>
            <a:r>
              <a:rPr lang="en-US" altLang="zh-CN" sz="2000">
                <a:sym typeface="宋体" panose="02010600030101010101" pitchFamily="2" charset="-122"/>
              </a:rPr>
              <a:t>peed += 30;</a:t>
            </a:r>
          </a:p>
          <a:p>
            <a:pPr marL="0" indent="0">
              <a:buFontTx/>
              <a:buNone/>
            </a:pPr>
            <a:r>
              <a:rPr lang="en-US" altLang="zh-CN" sz="2000">
                <a:sym typeface="宋体" panose="02010600030101010101" pitchFamily="2" charset="-122"/>
              </a:rPr>
              <a:t>                          }</a:t>
            </a:r>
            <a:endParaRPr lang="en-US" altLang="zh-CN" sz="2000"/>
          </a:p>
          <a:p>
            <a:pPr marL="0" indent="0">
              <a:buFontTx/>
              <a:buNone/>
            </a:pPr>
            <a:r>
              <a:rPr lang="en-US" altLang="zh-CN" sz="2000"/>
              <a:t>		...</a:t>
            </a:r>
          </a:p>
          <a:p>
            <a:pPr marL="0" indent="0">
              <a:buFontTx/>
              <a:buNone/>
            </a:pPr>
            <a:r>
              <a:rPr lang="en-US" altLang="zh-CN" sz="2000"/>
              <a:t>	}</a:t>
            </a:r>
            <a:br>
              <a:rPr lang="en-US" altLang="zh-CN" sz="2000"/>
            </a:br>
            <a:r>
              <a:rPr lang="en-US" altLang="zh-CN" sz="2000"/>
              <a:t>	...</a:t>
            </a:r>
          </a:p>
          <a:p>
            <a:pPr marL="0" indent="0">
              <a:buFontTx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65539" name="日期占位符 1">
            <a:extLst>
              <a:ext uri="{FF2B5EF4-FFF2-40B4-BE49-F238E27FC236}">
                <a16:creationId xmlns:a16="http://schemas.microsoft.com/office/drawing/2014/main" id="{FF06D2E3-FB15-897D-9A8B-903E90B4877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4">
            <a:extLst>
              <a:ext uri="{FF2B5EF4-FFF2-40B4-BE49-F238E27FC236}">
                <a16:creationId xmlns:a16="http://schemas.microsoft.com/office/drawing/2014/main" id="{79F5B02D-A134-E23F-C33A-9AF253BE09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贴图库函数</a:t>
            </a:r>
            <a:endParaRPr lang="en-US" altLang="zh-CN"/>
          </a:p>
        </p:txBody>
      </p:sp>
      <p:sp>
        <p:nvSpPr>
          <p:cNvPr id="66562" name="Rectangle 5">
            <a:extLst>
              <a:ext uri="{FF2B5EF4-FFF2-40B4-BE49-F238E27FC236}">
                <a16:creationId xmlns:a16="http://schemas.microsoft.com/office/drawing/2014/main" id="{6FBE75A0-2EBB-EAE7-5E74-CE82D53AE5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1325" y="1209675"/>
            <a:ext cx="7772400" cy="46116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b="1"/>
              <a:t>P</a:t>
            </a:r>
            <a:r>
              <a:rPr lang="zh-CN" altLang="en-US" b="1"/>
              <a:t>IMAGE img;</a:t>
            </a:r>
            <a:r>
              <a:rPr lang="en-US" altLang="zh-CN" b="1"/>
              <a:t>	//</a:t>
            </a:r>
            <a:r>
              <a:rPr lang="zh-CN" altLang="en-US" b="1"/>
              <a:t>定义图像对象</a:t>
            </a:r>
          </a:p>
          <a:p>
            <a:pPr marL="0" indent="0">
              <a:buFontTx/>
              <a:buNone/>
            </a:pPr>
            <a:r>
              <a:rPr lang="en-US" altLang="zh-CN" b="1"/>
              <a:t>img=newimage();</a:t>
            </a:r>
            <a:r>
              <a:rPr lang="zh-CN" altLang="en-US" b="1"/>
              <a:t>　</a:t>
            </a:r>
            <a:r>
              <a:rPr lang="en-US" altLang="zh-CN" b="1"/>
              <a:t>//</a:t>
            </a:r>
            <a:r>
              <a:rPr lang="zh-CN" altLang="en-US" b="1"/>
              <a:t>创建图像对象</a:t>
            </a:r>
          </a:p>
          <a:p>
            <a:pPr marL="0" indent="0">
              <a:buFontTx/>
              <a:buNone/>
            </a:pPr>
            <a:r>
              <a:rPr lang="en-US" altLang="zh-CN" b="1"/>
              <a:t>get</a:t>
            </a:r>
            <a:r>
              <a:rPr lang="zh-CN" altLang="en-US" b="1"/>
              <a:t>image(img, "图片</a:t>
            </a:r>
            <a:r>
              <a:rPr lang="en-US" altLang="zh-CN" b="1"/>
              <a:t>/</a:t>
            </a:r>
            <a:r>
              <a:rPr lang="zh-CN" altLang="en-US" b="1"/>
              <a:t>1.jpg"</a:t>
            </a:r>
            <a:r>
              <a:rPr lang="en-US" altLang="zh-CN" b="1"/>
              <a:t>,</a:t>
            </a:r>
            <a:r>
              <a:rPr lang="zh-CN" altLang="en-US" b="1"/>
              <a:t>100, 100);</a:t>
            </a:r>
          </a:p>
          <a:p>
            <a:pPr marL="0" indent="0">
              <a:buFontTx/>
              <a:buNone/>
            </a:pPr>
            <a:r>
              <a:rPr lang="en-US" altLang="zh-CN" b="1"/>
              <a:t>	//</a:t>
            </a:r>
            <a:r>
              <a:rPr lang="zh-CN" altLang="en-US" b="1"/>
              <a:t>将图片读到图像对象，指定宽度高度</a:t>
            </a:r>
          </a:p>
          <a:p>
            <a:pPr marL="0" indent="0">
              <a:buFontTx/>
              <a:buNone/>
            </a:pPr>
            <a:r>
              <a:rPr lang="zh-CN" altLang="en-US" b="1"/>
              <a:t>putimage(200, 200, &amp;img);</a:t>
            </a:r>
          </a:p>
          <a:p>
            <a:pPr marL="0" indent="0">
              <a:buFontTx/>
              <a:buNone/>
            </a:pPr>
            <a:r>
              <a:rPr lang="en-US" altLang="zh-CN" b="1"/>
              <a:t>	//</a:t>
            </a:r>
            <a:r>
              <a:rPr lang="zh-CN" altLang="en-US" b="1"/>
              <a:t>贴图</a:t>
            </a:r>
            <a:endParaRPr lang="en-US" altLang="zh-CN" b="1"/>
          </a:p>
          <a:p>
            <a:pPr marL="0" indent="0">
              <a:buFontTx/>
              <a:buNone/>
            </a:pPr>
            <a:r>
              <a:rPr lang="zh-CN" altLang="en-US" b="1"/>
              <a:t>getimage(img, 0, 0, 100, 100);</a:t>
            </a:r>
          </a:p>
          <a:p>
            <a:pPr marL="0" indent="0">
              <a:buFontTx/>
              <a:buNone/>
            </a:pPr>
            <a:r>
              <a:rPr lang="en-US" altLang="zh-CN" b="1"/>
              <a:t>	//</a:t>
            </a:r>
            <a:r>
              <a:rPr lang="zh-CN" altLang="en-US" b="1"/>
              <a:t>从窗口中指定范围，抓取图像内容</a:t>
            </a:r>
          </a:p>
          <a:p>
            <a:pPr marL="0" indent="0">
              <a:buFontTx/>
              <a:buNone/>
            </a:pPr>
            <a:r>
              <a:rPr lang="zh-CN" altLang="en-US" b="1"/>
              <a:t>delimage(img);　</a:t>
            </a:r>
            <a:r>
              <a:rPr lang="en-US" altLang="zh-CN" b="1">
                <a:sym typeface="宋体" panose="02010600030101010101" pitchFamily="2" charset="-122"/>
              </a:rPr>
              <a:t>//</a:t>
            </a:r>
            <a:r>
              <a:rPr lang="zh-CN" altLang="en-US" b="1">
                <a:sym typeface="宋体" panose="02010600030101010101" pitchFamily="2" charset="-122"/>
              </a:rPr>
              <a:t>删除图像对象</a:t>
            </a:r>
            <a:endParaRPr lang="zh-CN" altLang="en-US" b="1"/>
          </a:p>
        </p:txBody>
      </p:sp>
      <p:sp>
        <p:nvSpPr>
          <p:cNvPr id="66563" name="日期占位符 1">
            <a:extLst>
              <a:ext uri="{FF2B5EF4-FFF2-40B4-BE49-F238E27FC236}">
                <a16:creationId xmlns:a16="http://schemas.microsoft.com/office/drawing/2014/main" id="{851C2FE3-B5D7-AF6D-F9E3-6CF038F24B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4">
            <a:extLst>
              <a:ext uri="{FF2B5EF4-FFF2-40B4-BE49-F238E27FC236}">
                <a16:creationId xmlns:a16="http://schemas.microsoft.com/office/drawing/2014/main" id="{D04F12F4-C69D-5A38-091B-183661BE82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4-</a:t>
            </a:r>
            <a:r>
              <a:rPr lang="zh-CN" altLang="en-US"/>
              <a:t>反复贴图形成的动画</a:t>
            </a:r>
          </a:p>
        </p:txBody>
      </p:sp>
      <p:sp>
        <p:nvSpPr>
          <p:cNvPr id="67586" name="Rectangle 5">
            <a:extLst>
              <a:ext uri="{FF2B5EF4-FFF2-40B4-BE49-F238E27FC236}">
                <a16:creationId xmlns:a16="http://schemas.microsoft.com/office/drawing/2014/main" id="{9682A247-2530-A2DB-91A0-A7F3E677CC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8775" y="1227138"/>
            <a:ext cx="8540750" cy="49657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int draw()//贴图的简单动画</a:t>
            </a:r>
          </a:p>
          <a:p>
            <a:pPr marL="0" indent="0">
              <a:buFontTx/>
              <a:buNone/>
            </a:pPr>
            <a:r>
              <a:rPr lang="en-US" altLang="zh-CN" sz="2000" b="1">
                <a:sym typeface="宋体" panose="02010600030101010101" pitchFamily="2" charset="-122"/>
              </a:rPr>
              <a:t>{</a:t>
            </a:r>
            <a:r>
              <a:rPr lang="zh-CN" altLang="zh-CN" sz="2000" b="1">
                <a:sym typeface="宋体" panose="02010600030101010101" pitchFamily="2" charset="-122"/>
              </a:rPr>
              <a:t>   PIMAGE img[2];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img[0]=newimage();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img[1]=newimage();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getimage(img[0],"1.jpg",200,100);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getimage(img[1],"2.jpg",200,100);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while(!kbhit()) </a:t>
            </a:r>
            <a:r>
              <a:rPr lang="en-US" altLang="zh-CN" sz="2000" b="1">
                <a:sym typeface="宋体" panose="02010600030101010101" pitchFamily="2" charset="-122"/>
              </a:rPr>
              <a:t>{</a:t>
            </a:r>
            <a:r>
              <a:rPr lang="zh-CN" altLang="zh-CN" sz="2000" b="1">
                <a:sym typeface="宋体" panose="02010600030101010101" pitchFamily="2" charset="-122"/>
              </a:rPr>
              <a:t>//按任意键结束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 </a:t>
            </a:r>
            <a:r>
              <a:rPr lang="en-US" altLang="zh-CN" sz="2000" b="1">
                <a:sym typeface="宋体" panose="02010600030101010101" pitchFamily="2" charset="-122"/>
              </a:rPr>
              <a:t>	</a:t>
            </a:r>
            <a:r>
              <a:rPr lang="zh-CN" altLang="zh-CN" sz="2000" b="1">
                <a:sym typeface="宋体" panose="02010600030101010101" pitchFamily="2" charset="-122"/>
              </a:rPr>
              <a:t>putimage(150, 150, img[0]);//放一个图像到指定位置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 </a:t>
            </a:r>
            <a:r>
              <a:rPr lang="en-US" altLang="zh-CN" sz="2000" b="1">
                <a:sym typeface="宋体" panose="02010600030101010101" pitchFamily="2" charset="-122"/>
              </a:rPr>
              <a:t>	</a:t>
            </a:r>
            <a:r>
              <a:rPr lang="zh-CN" altLang="zh-CN" sz="2000" b="1">
                <a:sym typeface="宋体" panose="02010600030101010101" pitchFamily="2" charset="-122"/>
              </a:rPr>
              <a:t>Sleep(250);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 </a:t>
            </a:r>
            <a:r>
              <a:rPr lang="en-US" altLang="zh-CN" sz="2000" b="1">
                <a:sym typeface="宋体" panose="02010600030101010101" pitchFamily="2" charset="-122"/>
              </a:rPr>
              <a:t>	</a:t>
            </a:r>
            <a:r>
              <a:rPr lang="zh-CN" altLang="zh-CN" sz="2000" b="1">
                <a:sym typeface="宋体" panose="02010600030101010101" pitchFamily="2" charset="-122"/>
              </a:rPr>
              <a:t>putimage(150, 150, img[1]);//变成另一个图像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 </a:t>
            </a:r>
            <a:r>
              <a:rPr lang="en-US" altLang="zh-CN" sz="2000" b="1">
                <a:sym typeface="宋体" panose="02010600030101010101" pitchFamily="2" charset="-122"/>
              </a:rPr>
              <a:t>	</a:t>
            </a:r>
            <a:r>
              <a:rPr lang="zh-CN" altLang="zh-CN" sz="2000" b="1">
                <a:sym typeface="宋体" panose="02010600030101010101" pitchFamily="2" charset="-122"/>
              </a:rPr>
              <a:t>Sleep(250);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}  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delimage(img[0]);    delimage(img[1]);    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return 0;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>
            <a:extLst>
              <a:ext uri="{FF2B5EF4-FFF2-40B4-BE49-F238E27FC236}">
                <a16:creationId xmlns:a16="http://schemas.microsoft.com/office/drawing/2014/main" id="{9EC7441B-3475-82DA-34B2-BBF24F8E87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对话框库函数</a:t>
            </a:r>
            <a:endParaRPr lang="en-US" altLang="zh-CN"/>
          </a:p>
        </p:txBody>
      </p:sp>
      <p:sp>
        <p:nvSpPr>
          <p:cNvPr id="68610" name="Rectangle 5">
            <a:extLst>
              <a:ext uri="{FF2B5EF4-FFF2-40B4-BE49-F238E27FC236}">
                <a16:creationId xmlns:a16="http://schemas.microsoft.com/office/drawing/2014/main" id="{44C92405-6260-3F4B-CFFC-EC73A08E74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6850" y="1209675"/>
            <a:ext cx="8480425" cy="46101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/>
              <a:t>功能：使用对话框让用户输入一个字符串</a:t>
            </a:r>
          </a:p>
          <a:p>
            <a:pPr marL="0" indent="0">
              <a:buFontTx/>
              <a:buNone/>
            </a:pPr>
            <a:r>
              <a:rPr lang="zh-CN" altLang="en-US" sz="2400"/>
              <a:t>int inputbox_getline(LPCSTR  title, LPCSTR  text, LPSTR  buf, int len);</a:t>
            </a:r>
          </a:p>
          <a:p>
            <a:pPr marL="0" indent="0">
              <a:buFontTx/>
              <a:buNone/>
            </a:pPr>
            <a:r>
              <a:rPr lang="zh-CN" altLang="en-US" sz="2400"/>
              <a:t>title对话框标题；</a:t>
            </a:r>
          </a:p>
          <a:p>
            <a:pPr marL="0" indent="0">
              <a:buFontTx/>
              <a:buNone/>
            </a:pPr>
            <a:r>
              <a:rPr lang="zh-CN" altLang="en-US" sz="2400"/>
              <a:t>text对话框内显示的提示文字，可以使用'\n'或者'\t'进行格式控制。</a:t>
            </a:r>
          </a:p>
          <a:p>
            <a:pPr marL="0" indent="0">
              <a:buFontTx/>
              <a:buNone/>
            </a:pPr>
            <a:r>
              <a:rPr lang="zh-CN" altLang="en-US" sz="2400"/>
              <a:t>buf用于接收输入的字符串指针，指向一个缓冲区；</a:t>
            </a:r>
          </a:p>
          <a:p>
            <a:pPr marL="0" indent="0">
              <a:buFontTx/>
              <a:buNone/>
            </a:pPr>
            <a:r>
              <a:rPr lang="zh-CN" altLang="en-US" sz="2400"/>
              <a:t>len　缓冲区的大小，限制输入最大长度；</a:t>
            </a:r>
          </a:p>
          <a:p>
            <a:pPr marL="0" indent="0">
              <a:buFontTx/>
              <a:buNone/>
            </a:pPr>
            <a:r>
              <a:rPr lang="zh-CN" altLang="en-US" sz="2400"/>
              <a:t>返回值：</a:t>
            </a:r>
          </a:p>
          <a:p>
            <a:pPr marL="0" indent="0">
              <a:buFontTx/>
              <a:buNone/>
            </a:pPr>
            <a:r>
              <a:rPr lang="zh-CN" altLang="en-US" sz="2400"/>
              <a:t>返回1表示输入有效，buf中的内容为用户所输入的数据，返回0表示输入无效，同时buf清空。</a:t>
            </a:r>
          </a:p>
        </p:txBody>
      </p:sp>
      <p:sp>
        <p:nvSpPr>
          <p:cNvPr id="68611" name="日期占位符 1">
            <a:extLst>
              <a:ext uri="{FF2B5EF4-FFF2-40B4-BE49-F238E27FC236}">
                <a16:creationId xmlns:a16="http://schemas.microsoft.com/office/drawing/2014/main" id="{83303BCD-51E3-2962-224F-81DF6241530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>
            <a:extLst>
              <a:ext uri="{FF2B5EF4-FFF2-40B4-BE49-F238E27FC236}">
                <a16:creationId xmlns:a16="http://schemas.microsoft.com/office/drawing/2014/main" id="{72D32AAE-59A3-BC33-D7DD-DC29E91AB8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EasyX简介</a:t>
            </a:r>
            <a:r>
              <a:rPr lang="en-US" altLang="zh-CN" dirty="0"/>
              <a:t>-</a:t>
            </a:r>
            <a:r>
              <a:rPr lang="zh-CN" altLang="en-US" dirty="0"/>
              <a:t>适用</a:t>
            </a:r>
            <a:r>
              <a:rPr lang="en-US" altLang="zh-CN" dirty="0"/>
              <a:t>VC</a:t>
            </a:r>
            <a:r>
              <a:rPr lang="zh-CN" altLang="en-US" dirty="0"/>
              <a:t>、</a:t>
            </a:r>
            <a:r>
              <a:rPr lang="en-US" altLang="zh-CN" dirty="0"/>
              <a:t>VS</a:t>
            </a:r>
            <a:r>
              <a:rPr lang="zh-CN" altLang="en-US" dirty="0"/>
              <a:t>开发环境</a:t>
            </a:r>
          </a:p>
        </p:txBody>
      </p:sp>
      <p:sp>
        <p:nvSpPr>
          <p:cNvPr id="40962" name="Rectangle 5">
            <a:extLst>
              <a:ext uri="{FF2B5EF4-FFF2-40B4-BE49-F238E27FC236}">
                <a16:creationId xmlns:a16="http://schemas.microsoft.com/office/drawing/2014/main" id="{21A5C533-677E-1CEE-1A01-50E3201711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341438"/>
            <a:ext cx="8278813" cy="4611687"/>
          </a:xfrm>
        </p:spPr>
        <p:txBody>
          <a:bodyPr/>
          <a:lstStyle/>
          <a:p>
            <a:r>
              <a:rPr lang="zh-CN" altLang="en-US" sz="2400" b="1" dirty="0"/>
              <a:t>集成了VC 方便的开发平台和 TC 简单的绘图功能，支持真彩色，增加了鼠标、批量绘图、读取图片（点阵或矢量）等功能。</a:t>
            </a:r>
          </a:p>
          <a:p>
            <a:r>
              <a:rPr lang="zh-CN" altLang="en-US" sz="2400" b="1" dirty="0"/>
              <a:t>适用于</a:t>
            </a:r>
            <a:r>
              <a:rPr lang="zh-CN" altLang="en-US" sz="2400" b="1" dirty="0">
                <a:solidFill>
                  <a:srgbClr val="FF3300"/>
                </a:solidFill>
              </a:rPr>
              <a:t>win32控制台程序</a:t>
            </a:r>
          </a:p>
          <a:p>
            <a:r>
              <a:rPr lang="zh-CN" altLang="en-US" sz="2400" b="1" dirty="0"/>
              <a:t>EasyX提供多个静态链接库和1个头文件：</a:t>
            </a:r>
          </a:p>
          <a:p>
            <a:pPr lvl="1"/>
            <a:r>
              <a:rPr lang="zh-CN" altLang="en-US" sz="2200" b="1" dirty="0">
                <a:solidFill>
                  <a:srgbClr val="003399"/>
                </a:solidFill>
              </a:rPr>
              <a:t>graphics.h　　　　　// 程序需要引用的头文件</a:t>
            </a:r>
          </a:p>
          <a:p>
            <a:pPr lvl="1"/>
            <a:r>
              <a:rPr lang="zh-CN" altLang="en-US" sz="2200" b="1" dirty="0">
                <a:solidFill>
                  <a:srgbClr val="003399"/>
                </a:solidFill>
              </a:rPr>
              <a:t>amd64 &lt;文件夹&gt;</a:t>
            </a:r>
          </a:p>
          <a:p>
            <a:pPr lvl="1"/>
            <a:r>
              <a:rPr lang="zh-CN" altLang="en-US" sz="2200" b="1" dirty="0">
                <a:solidFill>
                  <a:srgbClr val="003399"/>
                </a:solidFill>
              </a:rPr>
              <a:t>    graphicsw.lib 　// VC2008 / VC2010 MBCS 库文件(x64)</a:t>
            </a:r>
          </a:p>
          <a:p>
            <a:pPr lvl="1"/>
            <a:r>
              <a:rPr lang="zh-CN" altLang="en-US" sz="2200" b="1" dirty="0">
                <a:solidFill>
                  <a:srgbClr val="003399"/>
                </a:solidFill>
              </a:rPr>
              <a:t>　graphicswu.lib　// VC2008 / VC2010 Unicode 库文件(x64)</a:t>
            </a:r>
          </a:p>
          <a:p>
            <a:pPr lvl="1"/>
            <a:r>
              <a:rPr lang="zh-CN" altLang="en-US" sz="2200" b="1" dirty="0">
                <a:solidFill>
                  <a:srgbClr val="003399"/>
                </a:solidFill>
              </a:rPr>
              <a:t>graphics.lib　　　　// VC6 MBCS 库文件</a:t>
            </a:r>
          </a:p>
          <a:p>
            <a:pPr lvl="1"/>
            <a:r>
              <a:rPr lang="zh-CN" altLang="en-US" sz="2200" b="1" dirty="0">
                <a:solidFill>
                  <a:srgbClr val="003399"/>
                </a:solidFill>
              </a:rPr>
              <a:t>graphicsu.lib 　　　// VC6 Unicode 库文件</a:t>
            </a:r>
          </a:p>
          <a:p>
            <a:pPr lvl="1"/>
            <a:r>
              <a:rPr lang="zh-CN" altLang="en-US" sz="2200" b="1" dirty="0">
                <a:solidFill>
                  <a:srgbClr val="003399"/>
                </a:solidFill>
              </a:rPr>
              <a:t>graphicsw.lib 　　　// VC2008 / VC2010 MBCS 库文件(x86)</a:t>
            </a:r>
          </a:p>
          <a:p>
            <a:pPr lvl="1"/>
            <a:r>
              <a:rPr lang="zh-CN" altLang="en-US" sz="2200" b="1" dirty="0">
                <a:solidFill>
                  <a:srgbClr val="003399"/>
                </a:solidFill>
              </a:rPr>
              <a:t>graphicswu.lib　　　// VC2008/VC2010 Unicode库文件(x86)</a:t>
            </a:r>
          </a:p>
        </p:txBody>
      </p:sp>
      <p:sp>
        <p:nvSpPr>
          <p:cNvPr id="40963" name="日期占位符 1">
            <a:extLst>
              <a:ext uri="{FF2B5EF4-FFF2-40B4-BE49-F238E27FC236}">
                <a16:creationId xmlns:a16="http://schemas.microsoft.com/office/drawing/2014/main" id="{BC3F8155-D19F-651E-ADB4-443F586237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4">
            <a:extLst>
              <a:ext uri="{FF2B5EF4-FFF2-40B4-BE49-F238E27FC236}">
                <a16:creationId xmlns:a16="http://schemas.microsoft.com/office/drawing/2014/main" id="{AB4C1900-B879-6812-2C7E-B6CFC7446C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5-</a:t>
            </a:r>
            <a:r>
              <a:rPr lang="zh-CN" altLang="en-US"/>
              <a:t>对话框</a:t>
            </a:r>
          </a:p>
        </p:txBody>
      </p:sp>
      <p:sp>
        <p:nvSpPr>
          <p:cNvPr id="69634" name="Rectangle 5">
            <a:extLst>
              <a:ext uri="{FF2B5EF4-FFF2-40B4-BE49-F238E27FC236}">
                <a16:creationId xmlns:a16="http://schemas.microsoft.com/office/drawing/2014/main" id="{526DCB18-AC20-7F96-951F-55170FFD41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8775" y="1227138"/>
            <a:ext cx="8540750" cy="49657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int box()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{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char s[10];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inputbox_getline("对话框","请输入频率(请输入30-500之间)",s,10);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outtextxy(10, 10, s);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　// 将用户输入转换为数字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　return atoi(s);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zh-CN" sz="2000" b="1">
                <a:sym typeface="宋体" panose="02010600030101010101" pitchFamily="2" charset="-122"/>
              </a:rPr>
              <a:t>int runbar(){</a:t>
            </a:r>
          </a:p>
          <a:p>
            <a:pPr marL="0" indent="0">
              <a:buFontTx/>
              <a:buNone/>
            </a:pPr>
            <a:r>
              <a:rPr lang="en-US" altLang="zh-CN" sz="2000" b="1">
                <a:sym typeface="宋体" panose="02010600030101010101" pitchFamily="2" charset="-122"/>
              </a:rPr>
              <a:t>	...</a:t>
            </a:r>
          </a:p>
          <a:p>
            <a:pPr marL="0" indent="0">
              <a:buFontTx/>
              <a:buNone/>
            </a:pPr>
            <a:r>
              <a:rPr lang="en-US" altLang="zh-CN" sz="2000" b="1">
                <a:sym typeface="宋体" panose="02010600030101010101" pitchFamily="2" charset="-122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sym typeface="宋体" panose="02010600030101010101" pitchFamily="2" charset="-122"/>
              </a:rPr>
              <a:t>speed=box();</a:t>
            </a:r>
          </a:p>
          <a:p>
            <a:pPr marL="0" indent="0">
              <a:buFontTx/>
              <a:buNone/>
            </a:pPr>
            <a:r>
              <a:rPr lang="en-US" altLang="zh-CN" sz="2000" b="1">
                <a:sym typeface="宋体" panose="02010600030101010101" pitchFamily="2" charset="-122"/>
              </a:rPr>
              <a:t>	while(!kbhit())//按任意键结束</a:t>
            </a:r>
          </a:p>
          <a:p>
            <a:pPr marL="0" indent="0">
              <a:buFontTx/>
              <a:buNone/>
            </a:pPr>
            <a:r>
              <a:rPr lang="en-US" altLang="zh-CN" sz="2000" b="1">
                <a:sym typeface="宋体" panose="02010600030101010101" pitchFamily="2" charset="-122"/>
              </a:rPr>
              <a:t>             {...}</a:t>
            </a:r>
          </a:p>
          <a:p>
            <a:pPr marL="0" indent="0">
              <a:buFontTx/>
              <a:buNone/>
            </a:pPr>
            <a:r>
              <a:rPr lang="en-US" altLang="zh-CN" sz="2000" b="1">
                <a:sym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4">
            <a:extLst>
              <a:ext uri="{FF2B5EF4-FFF2-40B4-BE49-F238E27FC236}">
                <a16:creationId xmlns:a16="http://schemas.microsoft.com/office/drawing/2014/main" id="{292DF82C-56E1-9B8F-E76E-0E58FD3C85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文本输出库函数</a:t>
            </a:r>
            <a:endParaRPr lang="en-US" altLang="zh-CN"/>
          </a:p>
        </p:txBody>
      </p:sp>
      <p:sp>
        <p:nvSpPr>
          <p:cNvPr id="70658" name="Rectangle 5">
            <a:extLst>
              <a:ext uri="{FF2B5EF4-FFF2-40B4-BE49-F238E27FC236}">
                <a16:creationId xmlns:a16="http://schemas.microsoft.com/office/drawing/2014/main" id="{3DEBB2E6-3379-0729-44F8-9A3388F3EC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="1"/>
              <a:t>文字输出函数：</a:t>
            </a:r>
          </a:p>
          <a:p>
            <a:pPr marL="0" indent="0">
              <a:buFontTx/>
              <a:buNone/>
            </a:pPr>
            <a:r>
              <a:rPr lang="zh-CN" altLang="en-US" b="1"/>
              <a:t>setfont(30, 0, "华文楷体");</a:t>
            </a:r>
            <a:r>
              <a:rPr lang="en-US" altLang="en-US" b="1"/>
              <a:t>//</a:t>
            </a:r>
            <a:r>
              <a:rPr lang="zh-CN" altLang="en-US" b="1"/>
              <a:t>指定字体高度宽度</a:t>
            </a:r>
          </a:p>
          <a:p>
            <a:pPr marL="0" indent="0">
              <a:buFontTx/>
              <a:buNone/>
            </a:pPr>
            <a:r>
              <a:rPr lang="zh-CN" altLang="en-US" b="1"/>
              <a:t>setcolor(BLACK);</a:t>
            </a:r>
          </a:p>
          <a:p>
            <a:pPr marL="0" indent="0">
              <a:buFontTx/>
              <a:buNone/>
            </a:pPr>
            <a:r>
              <a:rPr lang="zh-CN" altLang="en-US" b="1"/>
              <a:t>outtextxy(270, 20, "演示程序");</a:t>
            </a:r>
          </a:p>
          <a:p>
            <a:pPr marL="0" indent="0">
              <a:buFontTx/>
              <a:buNone/>
            </a:pPr>
            <a:r>
              <a:rPr lang="zh-CN" altLang="en-US" b="1">
                <a:sym typeface="宋体" panose="02010600030101010101" pitchFamily="2" charset="-122"/>
              </a:rPr>
              <a:t>outtextxy(100, 100, "Hello EGE Graphics");</a:t>
            </a:r>
            <a:endParaRPr lang="zh-CN" altLang="en-US" b="1"/>
          </a:p>
          <a:p>
            <a:pPr marL="0" indent="0">
              <a:buFontTx/>
              <a:buNone/>
            </a:pPr>
            <a:r>
              <a:rPr lang="zh-CN" altLang="en-US" b="1"/>
              <a:t>//写文字，outtextxy不支持\t \n这类格式化用的特殊字符</a:t>
            </a:r>
          </a:p>
          <a:p>
            <a:pPr marL="0" indent="0">
              <a:buFontTx/>
              <a:buNone/>
            </a:pPr>
            <a:r>
              <a:rPr lang="zh-CN" altLang="en-US" b="1"/>
              <a:t>//要使用特殊格式化字符请用outtextrect</a:t>
            </a:r>
          </a:p>
          <a:p>
            <a:pPr marL="0" indent="0">
              <a:buFontTx/>
              <a:buNone/>
            </a:pPr>
            <a:r>
              <a:rPr lang="zh-CN" altLang="en-US" b="1"/>
              <a:t>outtextrect(100, 120, 200, 100, "\tHello EGE Graphics\nHere is the next line.")；</a:t>
            </a:r>
          </a:p>
          <a:p>
            <a:pPr marL="0" indent="0">
              <a:buFontTx/>
              <a:buNone/>
            </a:pPr>
            <a:endParaRPr lang="zh-CN" altLang="en-US" b="1"/>
          </a:p>
        </p:txBody>
      </p:sp>
      <p:sp>
        <p:nvSpPr>
          <p:cNvPr id="70659" name="日期占位符 1">
            <a:extLst>
              <a:ext uri="{FF2B5EF4-FFF2-40B4-BE49-F238E27FC236}">
                <a16:creationId xmlns:a16="http://schemas.microsoft.com/office/drawing/2014/main" id="{1BF97B87-2DE0-866C-D1F0-906AABA19E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4">
            <a:extLst>
              <a:ext uri="{FF2B5EF4-FFF2-40B4-BE49-F238E27FC236}">
                <a16:creationId xmlns:a16="http://schemas.microsoft.com/office/drawing/2014/main" id="{D89724E6-F40C-0F03-C0BC-F2B72B6A06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6-</a:t>
            </a:r>
            <a:r>
              <a:rPr lang="zh-CN" altLang="en-US"/>
              <a:t>文本输出</a:t>
            </a:r>
          </a:p>
        </p:txBody>
      </p:sp>
      <p:sp>
        <p:nvSpPr>
          <p:cNvPr id="71682" name="Rectangle 5">
            <a:extLst>
              <a:ext uri="{FF2B5EF4-FFF2-40B4-BE49-F238E27FC236}">
                <a16:creationId xmlns:a16="http://schemas.microsoft.com/office/drawing/2014/main" id="{D70976B4-8441-7682-C209-52BC185AD4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8775" y="1227138"/>
            <a:ext cx="8540750" cy="49657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int output(){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    	//文字背景色（注意setbkcolor函数也会同时改变文字背景色）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	setfontbkcolor(EGERGB(0x80, 0x00, 0x80));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	//设置字体，第一个参数是字体的高度（像素），第二个参数是字体的宽度，第二个参数如果为0，就使用默认比例值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	//如果高度为12，即相当于小五号字，或者9磅字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	setfont(20, 0, "宋体");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	outtextxy(100, 100, "Hello EGE Graphics");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	outtextrect(100, 120, 200, 100, "\tHello EGE Graphics\nHere is the next line.");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	//设置文字背景填充方式为透明，默认为OPAQUE不透明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	setbkmode(TRANSPARENT);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	outtextxy(100, 250, "Hello EGE Graphics, 中文也是支持的");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	getch();</a:t>
            </a:r>
          </a:p>
          <a:p>
            <a:pPr marL="0" indent="0">
              <a:buFontTx/>
              <a:buNone/>
            </a:pPr>
            <a:r>
              <a:rPr lang="zh-CN" altLang="zh-CN" sz="2000" b="1">
                <a:sym typeface="宋体" panose="02010600030101010101" pitchFamily="2" charset="-122"/>
              </a:rPr>
              <a:t>}</a:t>
            </a:r>
          </a:p>
        </p:txBody>
      </p:sp>
      <p:sp>
        <p:nvSpPr>
          <p:cNvPr id="71683" name="日期占位符 1">
            <a:extLst>
              <a:ext uri="{FF2B5EF4-FFF2-40B4-BE49-F238E27FC236}">
                <a16:creationId xmlns:a16="http://schemas.microsoft.com/office/drawing/2014/main" id="{3C2CF01C-D05C-43E6-4903-5B0EF549576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>
            <a:extLst>
              <a:ext uri="{FF2B5EF4-FFF2-40B4-BE49-F238E27FC236}">
                <a16:creationId xmlns:a16="http://schemas.microsoft.com/office/drawing/2014/main" id="{D25DC129-7BBA-E715-5FBD-57355FA8E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格式化输出字符串</a:t>
            </a:r>
          </a:p>
        </p:txBody>
      </p:sp>
      <p:sp>
        <p:nvSpPr>
          <p:cNvPr id="72706" name="内容占位符 2">
            <a:extLst>
              <a:ext uri="{FF2B5EF4-FFF2-40B4-BE49-F238E27FC236}">
                <a16:creationId xmlns:a16="http://schemas.microsoft.com/office/drawing/2014/main" id="{9B7A7F7E-1D91-79EA-5F5B-E3A016F1A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2725" y="1319213"/>
            <a:ext cx="8626475" cy="46116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/>
              <a:t> int mousePos(){</a:t>
            </a:r>
          </a:p>
          <a:p>
            <a:pPr marL="0" indent="0">
              <a:buFontTx/>
              <a:buNone/>
            </a:pPr>
            <a:r>
              <a:rPr lang="zh-CN" altLang="en-US" sz="2400"/>
              <a:t>        setbkcolor(WHITE);    setfont(18, 0, "宋体");</a:t>
            </a:r>
          </a:p>
          <a:p>
            <a:pPr marL="0" indent="0">
              <a:buFontTx/>
              <a:buNone/>
            </a:pPr>
            <a:r>
              <a:rPr lang="zh-CN" altLang="en-US" sz="2400"/>
              <a:t>//is_run判断窗口是否还在，delay_fps是延时</a:t>
            </a:r>
          </a:p>
          <a:p>
            <a:pPr marL="0" indent="0">
              <a:buFontTx/>
              <a:buNone/>
            </a:pPr>
            <a:r>
              <a:rPr lang="zh-CN" altLang="en-US" sz="2400"/>
              <a:t>        for ( ; is_run(); delay_fps(60)){</a:t>
            </a:r>
          </a:p>
          <a:p>
            <a:pPr marL="0" indent="0">
              <a:buFontTx/>
              <a:buNone/>
            </a:pPr>
            <a:r>
              <a:rPr lang="zh-CN" altLang="en-US" sz="2400"/>
              <a:t>                char str[32];         int x, y;</a:t>
            </a:r>
          </a:p>
          <a:p>
            <a:pPr marL="0" indent="0">
              <a:buFontTx/>
              <a:buNone/>
            </a:pPr>
            <a:r>
              <a:rPr lang="zh-CN" altLang="en-US" sz="2400"/>
              <a:t>/</a:t>
            </a:r>
            <a:r>
              <a:rPr lang="en-US" altLang="zh-CN" sz="2400"/>
              <a:t>*</a:t>
            </a:r>
            <a:r>
              <a:rPr lang="zh-CN" altLang="en-US" sz="2400"/>
              <a:t>获取鼠标坐标，此函数不等待。若鼠标移出了窗口，那么坐标值不会更新</a:t>
            </a:r>
            <a:r>
              <a:rPr lang="en-US" altLang="zh-CN" sz="2400"/>
              <a:t>;</a:t>
            </a:r>
            <a:r>
              <a:rPr lang="zh-CN" altLang="en-US" sz="2400"/>
              <a:t>特殊情况是，你按着鼠标键不放，拖出窗口，这样坐标值会依然更新</a:t>
            </a:r>
            <a:r>
              <a:rPr lang="en-US" altLang="zh-CN" sz="2400"/>
              <a:t>*/</a:t>
            </a:r>
            <a:endParaRPr lang="zh-CN" altLang="en-US" sz="2400"/>
          </a:p>
          <a:p>
            <a:pPr marL="0" indent="0">
              <a:buFontTx/>
              <a:buNone/>
            </a:pPr>
            <a:r>
              <a:rPr lang="zh-CN" altLang="en-US" sz="2400"/>
              <a:t>                mousepos(&amp;x, &amp;y);</a:t>
            </a:r>
          </a:p>
          <a:p>
            <a:pPr marL="0" indent="0">
              <a:buFontTx/>
              <a:buNone/>
            </a:pPr>
            <a:r>
              <a:rPr lang="zh-CN" altLang="en-US" sz="2400"/>
              <a:t>                //格式化输出为字符串</a:t>
            </a:r>
          </a:p>
          <a:p>
            <a:pPr marL="0" indent="0">
              <a:buFontTx/>
              <a:buNone/>
            </a:pPr>
            <a:r>
              <a:rPr lang="zh-CN" altLang="en-US" sz="2400"/>
              <a:t>                </a:t>
            </a:r>
            <a:r>
              <a:rPr lang="zh-CN" altLang="en-US" sz="2400" b="1">
                <a:solidFill>
                  <a:srgbClr val="FF0000"/>
                </a:solidFill>
              </a:rPr>
              <a:t>xyprintf(0, 0, "%4d %4d",x,y);</a:t>
            </a:r>
          </a:p>
          <a:p>
            <a:pPr marL="0" indent="0">
              <a:buFontTx/>
              <a:buNone/>
            </a:pPr>
            <a:r>
              <a:rPr lang="zh-CN" altLang="en-US" sz="2400"/>
              <a:t>        }</a:t>
            </a:r>
          </a:p>
          <a:p>
            <a:pPr marL="0" indent="0">
              <a:buFontTx/>
              <a:buNone/>
            </a:pPr>
            <a:r>
              <a:rPr lang="zh-CN" altLang="en-US" sz="2400"/>
              <a:t>}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>
            <a:extLst>
              <a:ext uri="{FF2B5EF4-FFF2-40B4-BE49-F238E27FC236}">
                <a16:creationId xmlns:a16="http://schemas.microsoft.com/office/drawing/2014/main" id="{72CAB8BD-4091-DE14-707C-EEBE5D414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图形工具包的优缺点分析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A21A7-9D4A-DFC8-AD2F-CF025F5C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/>
              <a:t>EasyX只支持VC/VS，图片目录必须是unix格式，例：c:\dev\temp\test.bmp;不能是windows格式，c://dev//temp/test.bmp.</a:t>
            </a:r>
          </a:p>
          <a:p>
            <a:r>
              <a:rPr lang="zh-CN" altLang="en-US" noProof="1"/>
              <a:t>eGe必须在主函数中启动;还默认会将main改为winmain方式,导致标准输入输出失效;</a:t>
            </a:r>
          </a:p>
          <a:p>
            <a:pPr marL="0" indent="0">
              <a:buFontTx/>
              <a:buNone/>
            </a:pPr>
            <a:r>
              <a:rPr lang="zh-CN" altLang="en-US" noProof="1"/>
              <a:t>要想恢复就必须去掉连接-mwindow-lwinmm。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3" name="内容占位符 46081">
            <a:extLst>
              <a:ext uri="{FF2B5EF4-FFF2-40B4-BE49-F238E27FC236}">
                <a16:creationId xmlns:a16="http://schemas.microsoft.com/office/drawing/2014/main" id="{D6561368-FE2D-F288-6F52-40E46CC68788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924300" y="2349500"/>
          <a:ext cx="2149475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027" imgH="1054303" progId="MS_ClipArt_Gallery.2">
                  <p:embed/>
                </p:oleObj>
              </mc:Choice>
              <mc:Fallback>
                <p:oleObj r:id="rId2" imgW="1132027" imgH="1054303" progId="MS_ClipArt_Gallery.2">
                  <p:embed/>
                  <p:pic>
                    <p:nvPicPr>
                      <p:cNvPr id="0" name="内容占位符 4608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149475" cy="200183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4" name="日期占位符 1">
            <a:extLst>
              <a:ext uri="{FF2B5EF4-FFF2-40B4-BE49-F238E27FC236}">
                <a16:creationId xmlns:a16="http://schemas.microsoft.com/office/drawing/2014/main" id="{93D6B6F4-B3DB-9CC5-08D2-20AC3E2C0C0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>
            <a:extLst>
              <a:ext uri="{FF2B5EF4-FFF2-40B4-BE49-F238E27FC236}">
                <a16:creationId xmlns:a16="http://schemas.microsoft.com/office/drawing/2014/main" id="{7DA4B090-97D3-615E-3B6C-1BF342A829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EasyX库使用方法</a:t>
            </a:r>
          </a:p>
        </p:txBody>
      </p:sp>
      <p:sp>
        <p:nvSpPr>
          <p:cNvPr id="41986" name="Rectangle 5">
            <a:extLst>
              <a:ext uri="{FF2B5EF4-FFF2-40B4-BE49-F238E27FC236}">
                <a16:creationId xmlns:a16="http://schemas.microsoft.com/office/drawing/2014/main" id="{228E1259-0337-61AB-E17E-2B2EB7B7CE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 dirty="0"/>
              <a:t>EasyX库使用方法：</a:t>
            </a:r>
          </a:p>
          <a:p>
            <a:pPr lvl="1"/>
            <a:r>
              <a:rPr lang="zh-CN" altLang="en-US" b="1" dirty="0"/>
              <a:t>安装EasyX库 </a:t>
            </a:r>
            <a:r>
              <a:rPr lang="en-US" altLang="zh-CN" b="1" dirty="0"/>
              <a:t>https://</a:t>
            </a:r>
            <a:r>
              <a:rPr lang="en-US" altLang="zh-CN" b="1" dirty="0" err="1"/>
              <a:t>easyx.cn</a:t>
            </a:r>
            <a:r>
              <a:rPr lang="en-US" altLang="zh-CN" b="1" dirty="0"/>
              <a:t>/t/download</a:t>
            </a:r>
            <a:endParaRPr lang="zh-CN" altLang="en-US" b="1" dirty="0"/>
          </a:p>
          <a:p>
            <a:pPr lvl="1"/>
            <a:r>
              <a:rPr lang="zh-CN" altLang="en-US" b="1" dirty="0"/>
              <a:t>创建你的项目工程，编写动画模块源程序</a:t>
            </a:r>
          </a:p>
          <a:p>
            <a:pPr lvl="2"/>
            <a:r>
              <a:rPr lang="zh-CN" altLang="en-US" b="1" dirty="0"/>
              <a:t>初始化绘图窗口 initgraph(宽</a:t>
            </a:r>
            <a:r>
              <a:rPr lang="en-US" altLang="zh-CN" b="1" dirty="0"/>
              <a:t>:</a:t>
            </a:r>
            <a:r>
              <a:rPr lang="zh-CN" altLang="en-US" b="1" dirty="0"/>
              <a:t>像素,高)</a:t>
            </a:r>
          </a:p>
          <a:p>
            <a:pPr lvl="2"/>
            <a:r>
              <a:rPr lang="zh-CN" altLang="en-US" b="1" dirty="0"/>
              <a:t>定义循环结构，不断绘图/重绘</a:t>
            </a:r>
          </a:p>
          <a:p>
            <a:pPr lvl="2"/>
            <a:r>
              <a:rPr lang="zh-CN" altLang="en-US" b="1" dirty="0"/>
              <a:t>处理鼠标/键盘事件</a:t>
            </a:r>
          </a:p>
          <a:p>
            <a:pPr marL="1371600" lvl="3" indent="0">
              <a:buNone/>
            </a:pPr>
            <a:r>
              <a:rPr lang="en-US" altLang="zh-CN" b="1" dirty="0"/>
              <a:t>_</a:t>
            </a:r>
            <a:r>
              <a:rPr lang="en-US" altLang="zh-CN" b="1" dirty="0" err="1"/>
              <a:t>getch</a:t>
            </a:r>
            <a:r>
              <a:rPr lang="en-US" altLang="zh-CN" b="1" dirty="0"/>
              <a:t>(),	</a:t>
            </a:r>
            <a:r>
              <a:rPr lang="zh-CN" altLang="en-US" b="1" dirty="0"/>
              <a:t>get</a:t>
            </a:r>
            <a:r>
              <a:rPr lang="en-US" altLang="zh-CN" b="1" dirty="0"/>
              <a:t>message</a:t>
            </a:r>
            <a:r>
              <a:rPr lang="zh-CN" altLang="en-US" b="1" dirty="0"/>
              <a:t>()</a:t>
            </a:r>
          </a:p>
          <a:p>
            <a:pPr lvl="2"/>
            <a:r>
              <a:rPr lang="zh-CN" altLang="en-US" b="1" dirty="0"/>
              <a:t>关闭绘图窗口closegraph()</a:t>
            </a:r>
          </a:p>
        </p:txBody>
      </p:sp>
      <p:sp>
        <p:nvSpPr>
          <p:cNvPr id="41987" name="日期占位符 1">
            <a:extLst>
              <a:ext uri="{FF2B5EF4-FFF2-40B4-BE49-F238E27FC236}">
                <a16:creationId xmlns:a16="http://schemas.microsoft.com/office/drawing/2014/main" id="{5AF37ADA-BA24-1AF1-2C02-649E1B3E66E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">
            <a:extLst>
              <a:ext uri="{FF2B5EF4-FFF2-40B4-BE49-F238E27FC236}">
                <a16:creationId xmlns:a16="http://schemas.microsoft.com/office/drawing/2014/main" id="{9947F7B2-9A04-29B4-49F1-D78A417C55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EasyX库函数介绍</a:t>
            </a:r>
            <a:r>
              <a:rPr lang="en-US" altLang="zh-CN"/>
              <a:t>-1</a:t>
            </a:r>
          </a:p>
        </p:txBody>
      </p:sp>
      <p:sp>
        <p:nvSpPr>
          <p:cNvPr id="43010" name="Rectangle 5">
            <a:extLst>
              <a:ext uri="{FF2B5EF4-FFF2-40B4-BE49-F238E27FC236}">
                <a16:creationId xmlns:a16="http://schemas.microsoft.com/office/drawing/2014/main" id="{1AB312DE-E218-71A4-09F7-9664226BDC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8775" y="1227138"/>
            <a:ext cx="8540750" cy="55641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b="1" dirty="0"/>
              <a:t>void cleardevice();清除屏幕内容。</a:t>
            </a:r>
          </a:p>
          <a:p>
            <a:pPr marL="0" indent="0">
              <a:buFontTx/>
              <a:buNone/>
            </a:pPr>
            <a:r>
              <a:rPr lang="zh-CN" altLang="en-US" b="1" dirty="0"/>
              <a:t>程序示例</a:t>
            </a:r>
            <a:r>
              <a:rPr lang="en-US" altLang="zh-CN" b="1" dirty="0"/>
              <a:t>: </a:t>
            </a:r>
            <a:r>
              <a:rPr lang="zh-CN" altLang="en-US" b="1" dirty="0"/>
              <a:t>不断重绘形成动画</a:t>
            </a:r>
          </a:p>
          <a:p>
            <a:pPr marL="0" indent="0">
              <a:buFontTx/>
              <a:buNone/>
            </a:pPr>
            <a:r>
              <a:rPr lang="en-US" altLang="zh-CN" dirty="0"/>
              <a:t>while(...){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setfillstyle(BLUE); </a:t>
            </a:r>
          </a:p>
          <a:p>
            <a:pPr marL="0" indent="0">
              <a:buFont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fill</a:t>
            </a:r>
            <a:r>
              <a:rPr lang="en-US" altLang="zh-CN" b="0" i="0" dirty="0" err="1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rectangle</a:t>
            </a:r>
            <a:r>
              <a:rPr lang="zh-CN" altLang="en-US" dirty="0"/>
              <a:t>(280,positionY,380,positionY+20);</a:t>
            </a:r>
          </a:p>
          <a:p>
            <a:pPr marL="0" indent="0"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Sleep(speed);</a:t>
            </a:r>
          </a:p>
          <a:p>
            <a:pPr marL="0" indent="0"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//擦除原来的方块，用与背景相同的颜色</a:t>
            </a:r>
          </a:p>
          <a:p>
            <a:pPr marL="0" indent="0"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setfillstyle(WHITE);</a:t>
            </a:r>
          </a:p>
          <a:p>
            <a:pPr marL="0" indent="0">
              <a:buFontTx/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fill</a:t>
            </a:r>
            <a:r>
              <a:rPr lang="en-US" altLang="zh-CN" b="0" i="0" dirty="0" err="1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rectangle</a:t>
            </a:r>
            <a:r>
              <a:rPr lang="zh-CN" altLang="en-US" dirty="0"/>
              <a:t>(280,positionY,380,positionY+20);</a:t>
            </a:r>
          </a:p>
          <a:p>
            <a:pPr marL="0" indent="0"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positionY</a:t>
            </a:r>
            <a:r>
              <a:rPr lang="en-US" altLang="zh-CN" dirty="0"/>
              <a:t>+=10;}</a:t>
            </a:r>
          </a:p>
        </p:txBody>
      </p:sp>
      <p:sp>
        <p:nvSpPr>
          <p:cNvPr id="43011" name="日期占位符 1">
            <a:extLst>
              <a:ext uri="{FF2B5EF4-FFF2-40B4-BE49-F238E27FC236}">
                <a16:creationId xmlns:a16="http://schemas.microsoft.com/office/drawing/2014/main" id="{8179714B-9CBC-12FD-2B89-ED93A7EBFD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>
            <a:extLst>
              <a:ext uri="{FF2B5EF4-FFF2-40B4-BE49-F238E27FC236}">
                <a16:creationId xmlns:a16="http://schemas.microsoft.com/office/drawing/2014/main" id="{1FBB7E3F-7464-2442-7B28-4BFC820AD4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EasyX库函数介绍</a:t>
            </a:r>
            <a:r>
              <a:rPr lang="en-US" altLang="zh-CN"/>
              <a:t>-2</a:t>
            </a:r>
          </a:p>
        </p:txBody>
      </p:sp>
      <p:sp>
        <p:nvSpPr>
          <p:cNvPr id="44034" name="Rectangle 5">
            <a:extLst>
              <a:ext uri="{FF2B5EF4-FFF2-40B4-BE49-F238E27FC236}">
                <a16:creationId xmlns:a16="http://schemas.microsoft.com/office/drawing/2014/main" id="{B6329998-F29C-BE5D-660D-D0ED15C3A4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b="1" dirty="0"/>
              <a:t>line </a:t>
            </a:r>
            <a:r>
              <a:rPr lang="zh-CN" altLang="en-US" b="1" dirty="0"/>
              <a:t>画直线。</a:t>
            </a:r>
            <a:endParaRPr lang="en-US" altLang="zh-CN" b="1" dirty="0"/>
          </a:p>
          <a:p>
            <a:pPr marL="0" indent="0">
              <a:buFontTx/>
              <a:buNone/>
            </a:pPr>
            <a:r>
              <a:rPr lang="zh-CN" altLang="en-US" b="1" dirty="0"/>
              <a:t>arc 画椭圆弧。 </a:t>
            </a:r>
          </a:p>
          <a:p>
            <a:pPr marL="0" indent="0">
              <a:buFontTx/>
              <a:buNone/>
            </a:pPr>
            <a:r>
              <a:rPr lang="zh-CN" altLang="en-US" b="1" dirty="0"/>
              <a:t>circle 画圆。 </a:t>
            </a:r>
          </a:p>
          <a:p>
            <a:pPr marL="0" indent="0">
              <a:buNone/>
            </a:pPr>
            <a:r>
              <a:rPr lang="zh-CN" altLang="en-US" b="1" dirty="0"/>
              <a:t>ellipse 画椭圆。 </a:t>
            </a:r>
          </a:p>
          <a:p>
            <a:pPr marL="0" indent="0">
              <a:buFontTx/>
              <a:buNone/>
            </a:pPr>
            <a:r>
              <a:rPr lang="zh-CN" altLang="en-US" b="1" dirty="0"/>
              <a:t>poly</a:t>
            </a:r>
            <a:r>
              <a:rPr lang="en-US" altLang="zh-CN" b="1" dirty="0" err="1"/>
              <a:t>gon</a:t>
            </a:r>
            <a:r>
              <a:rPr lang="zh-CN" altLang="en-US" b="1" dirty="0"/>
              <a:t> 画多边形。 </a:t>
            </a:r>
          </a:p>
          <a:p>
            <a:pPr marL="0" indent="0">
              <a:buNone/>
            </a:pPr>
            <a:r>
              <a:rPr lang="en-US" altLang="zh-CN" b="1" dirty="0"/>
              <a:t>rectangle</a:t>
            </a:r>
            <a:r>
              <a:rPr lang="zh-CN" altLang="en-US" b="1" dirty="0"/>
              <a:t> 画矩形。 </a:t>
            </a:r>
          </a:p>
          <a:p>
            <a:pPr marL="0" indent="0">
              <a:buFontTx/>
              <a:buNone/>
            </a:pPr>
            <a:r>
              <a:rPr lang="zh-CN" altLang="en-US" b="1" dirty="0"/>
              <a:t>fillcircle 画填充圆。 </a:t>
            </a:r>
          </a:p>
          <a:p>
            <a:pPr marL="0" indent="0">
              <a:buFontTx/>
              <a:buNone/>
            </a:pPr>
            <a:r>
              <a:rPr lang="zh-CN" altLang="en-US" b="1" dirty="0"/>
              <a:t>fillellipse 画填充椭圆。 </a:t>
            </a:r>
          </a:p>
          <a:p>
            <a:pPr marL="0" indent="0">
              <a:buFontTx/>
              <a:buNone/>
            </a:pPr>
            <a:r>
              <a:rPr lang="zh-CN" altLang="en-US" b="1" dirty="0"/>
              <a:t>fillpoly</a:t>
            </a:r>
            <a:r>
              <a:rPr lang="en-US" altLang="zh-CN" b="1" dirty="0" err="1"/>
              <a:t>gon</a:t>
            </a:r>
            <a:r>
              <a:rPr lang="zh-CN" altLang="en-US" b="1" dirty="0"/>
              <a:t> 画填充的多边形。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/>
              <a:t>fillrectangle</a:t>
            </a:r>
            <a:r>
              <a:rPr lang="zh-CN" altLang="en-US" b="1" dirty="0"/>
              <a:t> 画填充矩形。 </a:t>
            </a:r>
          </a:p>
        </p:txBody>
      </p:sp>
      <p:sp>
        <p:nvSpPr>
          <p:cNvPr id="44035" name="日期占位符 1">
            <a:extLst>
              <a:ext uri="{FF2B5EF4-FFF2-40B4-BE49-F238E27FC236}">
                <a16:creationId xmlns:a16="http://schemas.microsoft.com/office/drawing/2014/main" id="{D3C2D7FE-29CF-111E-2AEF-0520DC0489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>
            <a:extLst>
              <a:ext uri="{FF2B5EF4-FFF2-40B4-BE49-F238E27FC236}">
                <a16:creationId xmlns:a16="http://schemas.microsoft.com/office/drawing/2014/main" id="{166197E2-3FFD-B484-0E82-83B2FEF8DC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EasyX库函数介绍</a:t>
            </a:r>
            <a:r>
              <a:rPr lang="en-US" altLang="zh-CN"/>
              <a:t>-3</a:t>
            </a:r>
          </a:p>
        </p:txBody>
      </p:sp>
      <p:sp>
        <p:nvSpPr>
          <p:cNvPr id="45058" name="Rectangle 5">
            <a:extLst>
              <a:ext uri="{FF2B5EF4-FFF2-40B4-BE49-F238E27FC236}">
                <a16:creationId xmlns:a16="http://schemas.microsoft.com/office/drawing/2014/main" id="{8AAE6628-CABF-F006-7712-D2D270C8A8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r>
              <a:rPr lang="zh-CN" altLang="en-US" b="1" dirty="0"/>
              <a:t>贴图</a:t>
            </a:r>
          </a:p>
          <a:p>
            <a:pPr marL="0" indent="0">
              <a:buFontTx/>
              <a:buNone/>
            </a:pPr>
            <a:r>
              <a:rPr lang="zh-CN" altLang="en-US" b="1" dirty="0"/>
              <a:t>IMAGE img;</a:t>
            </a:r>
          </a:p>
          <a:p>
            <a:pPr marL="0" indent="0">
              <a:buFontTx/>
              <a:buNone/>
            </a:pPr>
            <a:r>
              <a:rPr lang="zh-CN" altLang="en-US" b="1" dirty="0"/>
              <a:t>loadimage(&amp;img, "图片</a:t>
            </a:r>
            <a:r>
              <a:rPr lang="en-US" altLang="zh-CN" b="1" dirty="0"/>
              <a:t>/</a:t>
            </a:r>
            <a:r>
              <a:rPr lang="zh-CN" altLang="en-US" b="1" dirty="0"/>
              <a:t>1.jpg");</a:t>
            </a:r>
          </a:p>
          <a:p>
            <a:pPr marL="0" indent="0">
              <a:buFontTx/>
              <a:buNone/>
            </a:pPr>
            <a:r>
              <a:rPr lang="zh-CN" altLang="en-US" b="1" dirty="0"/>
              <a:t>putimage(200, 200, &amp;img);</a:t>
            </a:r>
          </a:p>
          <a:p>
            <a:pPr marL="0" indent="0">
              <a:buFontTx/>
              <a:buNone/>
            </a:pPr>
            <a:endParaRPr lang="zh-CN" altLang="en-US" b="1" dirty="0"/>
          </a:p>
          <a:p>
            <a:pPr marL="0" indent="0">
              <a:buFontTx/>
              <a:buNone/>
            </a:pPr>
            <a:r>
              <a:rPr lang="zh-CN" altLang="en-US" b="1" dirty="0"/>
              <a:t>示例</a:t>
            </a:r>
            <a:r>
              <a:rPr lang="en-US" altLang="zh-CN" b="1" dirty="0"/>
              <a:t>:</a:t>
            </a:r>
            <a:r>
              <a:rPr lang="zh-CN" altLang="en-US" b="1" dirty="0"/>
              <a:t>复制屏幕图像</a:t>
            </a:r>
          </a:p>
          <a:p>
            <a:pPr marL="0" indent="0">
              <a:buFontTx/>
              <a:buNone/>
            </a:pPr>
            <a:r>
              <a:rPr lang="zh-CN" altLang="en-US" b="1" dirty="0"/>
              <a:t>IMAGE img;</a:t>
            </a:r>
          </a:p>
          <a:p>
            <a:pPr marL="0" indent="0">
              <a:buFontTx/>
              <a:buNone/>
            </a:pPr>
            <a:r>
              <a:rPr lang="zh-CN" altLang="en-US" b="1" dirty="0"/>
              <a:t>getimage(&amp;img, 0, 0, 100, 100);</a:t>
            </a:r>
          </a:p>
          <a:p>
            <a:pPr marL="0" indent="0">
              <a:buFontTx/>
              <a:buNone/>
            </a:pPr>
            <a:r>
              <a:rPr lang="zh-CN" altLang="en-US" b="1" dirty="0"/>
              <a:t>putimage(200, 200, &amp;img);</a:t>
            </a:r>
          </a:p>
        </p:txBody>
      </p:sp>
      <p:sp>
        <p:nvSpPr>
          <p:cNvPr id="45059" name="日期占位符 1">
            <a:extLst>
              <a:ext uri="{FF2B5EF4-FFF2-40B4-BE49-F238E27FC236}">
                <a16:creationId xmlns:a16="http://schemas.microsoft.com/office/drawing/2014/main" id="{58F7338D-AF52-44D1-82D4-2D4268B6A4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>
            <a:extLst>
              <a:ext uri="{FF2B5EF4-FFF2-40B4-BE49-F238E27FC236}">
                <a16:creationId xmlns:a16="http://schemas.microsoft.com/office/drawing/2014/main" id="{21FBCED9-5155-0CB3-510E-3949BD634D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EasyX库函数介绍</a:t>
            </a:r>
            <a:r>
              <a:rPr lang="en-US" altLang="zh-CN"/>
              <a:t>-4</a:t>
            </a:r>
          </a:p>
        </p:txBody>
      </p:sp>
      <p:sp>
        <p:nvSpPr>
          <p:cNvPr id="46082" name="Rectangle 5">
            <a:extLst>
              <a:ext uri="{FF2B5EF4-FFF2-40B4-BE49-F238E27FC236}">
                <a16:creationId xmlns:a16="http://schemas.microsoft.com/office/drawing/2014/main" id="{6BBF2652-6DBB-3B23-7058-2A8DFFC250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="1" dirty="0"/>
              <a:t>以对话框形式获取用户输入：</a:t>
            </a:r>
          </a:p>
          <a:p>
            <a:pPr marL="0" indent="0">
              <a:buFontTx/>
              <a:buNone/>
            </a:pPr>
            <a:r>
              <a:rPr lang="zh-CN" altLang="en-US" b="1" dirty="0"/>
              <a:t>InputBox(s, 10, "请输入频率(请输入30-500之间)");</a:t>
            </a:r>
          </a:p>
          <a:p>
            <a:pPr marL="0" indent="0">
              <a:buFontTx/>
              <a:buNone/>
            </a:pPr>
            <a:endParaRPr lang="zh-CN" altLang="en-US" b="1" dirty="0"/>
          </a:p>
          <a:p>
            <a:pPr marL="0" indent="0">
              <a:buFontTx/>
              <a:buNone/>
            </a:pPr>
            <a:r>
              <a:rPr lang="en-US" altLang="zh-CN" dirty="0" err="1"/>
              <a:t>ExMessage</a:t>
            </a:r>
            <a:r>
              <a:rPr lang="en-US" altLang="zh-CN" dirty="0"/>
              <a:t> m;		// </a:t>
            </a:r>
            <a:r>
              <a:rPr lang="zh-CN" altLang="en-US" dirty="0"/>
              <a:t>定义消息变量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// </a:t>
            </a:r>
            <a:r>
              <a:rPr lang="zh-CN" altLang="en-US" dirty="0"/>
              <a:t>获取一条鼠标或按键消息</a:t>
            </a:r>
          </a:p>
          <a:p>
            <a:pPr marL="0" indent="0">
              <a:buFontTx/>
              <a:buNone/>
            </a:pPr>
            <a:r>
              <a:rPr lang="en-US" altLang="zh-CN" dirty="0"/>
              <a:t>m = </a:t>
            </a:r>
            <a:r>
              <a:rPr lang="en-US" altLang="zh-CN" dirty="0" err="1"/>
              <a:t>getmessage</a:t>
            </a:r>
            <a:r>
              <a:rPr lang="en-US" altLang="zh-CN" dirty="0"/>
              <a:t>(</a:t>
            </a:r>
            <a:r>
              <a:rPr lang="en-US" altLang="zh-CN" dirty="0" err="1"/>
              <a:t>EX_MOUSE</a:t>
            </a:r>
            <a:r>
              <a:rPr lang="en-US" altLang="zh-CN" dirty="0"/>
              <a:t> | </a:t>
            </a:r>
            <a:r>
              <a:rPr lang="en-US" altLang="zh-CN" dirty="0" err="1"/>
              <a:t>EX_KEY</a:t>
            </a:r>
            <a:r>
              <a:rPr lang="en-US" altLang="zh-CN" dirty="0"/>
              <a:t>);</a:t>
            </a:r>
            <a:endParaRPr lang="zh-CN" altLang="en-US" dirty="0"/>
          </a:p>
          <a:p>
            <a:pPr marL="0" indent="0">
              <a:buFontTx/>
              <a:buNone/>
            </a:pPr>
            <a:r>
              <a:rPr lang="zh-CN" altLang="en-US" dirty="0"/>
              <a:t>switch(m.</a:t>
            </a:r>
            <a:r>
              <a:rPr lang="en-US" altLang="zh-CN" dirty="0"/>
              <a:t>message</a:t>
            </a:r>
            <a:r>
              <a:rPr lang="zh-CN" altLang="en-US" dirty="0"/>
              <a:t>){</a:t>
            </a:r>
          </a:p>
          <a:p>
            <a:pPr marL="0" indent="0">
              <a:buFontTx/>
              <a:buNone/>
            </a:pPr>
            <a:r>
              <a:rPr lang="en-US" altLang="en-US" dirty="0"/>
              <a:t>	</a:t>
            </a:r>
            <a:r>
              <a:rPr lang="zh-CN" altLang="en-US" dirty="0"/>
              <a:t>case WM_RBUTTONDOWN:</a:t>
            </a:r>
            <a:r>
              <a:rPr lang="en-US" altLang="en-US" dirty="0"/>
              <a:t>...</a:t>
            </a:r>
            <a:r>
              <a:rPr lang="zh-CN" altLang="en-US" dirty="0"/>
              <a:t>;</a:t>
            </a:r>
          </a:p>
          <a:p>
            <a:pPr marL="0" indent="0">
              <a:buFontTx/>
              <a:buNone/>
            </a:pPr>
            <a:r>
              <a:rPr lang="zh-CN" altLang="en-US" dirty="0"/>
              <a:t>	case WM_LBUTTONDOWN:</a:t>
            </a:r>
          </a:p>
          <a:p>
            <a:pPr marL="0" indent="0">
              <a:buFontTx/>
              <a:buNone/>
            </a:pPr>
            <a:r>
              <a:rPr lang="en-US" altLang="en-US" dirty="0"/>
              <a:t>		if (</a:t>
            </a:r>
            <a:r>
              <a:rPr lang="en-US" altLang="en-US" dirty="0" err="1"/>
              <a:t>m.x</a:t>
            </a:r>
            <a:r>
              <a:rPr lang="en-US" altLang="en-US" dirty="0"/>
              <a:t>&lt;10 &amp;&amp;</a:t>
            </a:r>
            <a:r>
              <a:rPr lang="en-US" altLang="en-US" dirty="0" err="1"/>
              <a:t>m.y</a:t>
            </a:r>
            <a:r>
              <a:rPr lang="en-US" altLang="en-US" dirty="0"/>
              <a:t>&lt;10)...;}</a:t>
            </a:r>
            <a:endParaRPr lang="zh-CN" altLang="en-US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6083" name="日期占位符 1">
            <a:extLst>
              <a:ext uri="{FF2B5EF4-FFF2-40B4-BE49-F238E27FC236}">
                <a16:creationId xmlns:a16="http://schemas.microsoft.com/office/drawing/2014/main" id="{A8D5DED7-882F-54AD-098C-9BC8B32A97D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264FA4E-C223-8580-7F71-A9F94409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04704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ExMessage m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定义消息变量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>
            <a:extLst>
              <a:ext uri="{FF2B5EF4-FFF2-40B4-BE49-F238E27FC236}">
                <a16:creationId xmlns:a16="http://schemas.microsoft.com/office/drawing/2014/main" id="{9919BE78-E7F2-A1DB-5996-F198D4852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6400"/>
            <a:ext cx="6265862" cy="720725"/>
          </a:xfrm>
        </p:spPr>
        <p:txBody>
          <a:bodyPr/>
          <a:lstStyle/>
          <a:p>
            <a:r>
              <a:rPr lang="zh-CN" altLang="en-US"/>
              <a:t>EasyX库函数介绍</a:t>
            </a:r>
            <a:r>
              <a:rPr lang="en-US" altLang="zh-CN"/>
              <a:t>-5</a:t>
            </a:r>
          </a:p>
        </p:txBody>
      </p:sp>
      <p:sp>
        <p:nvSpPr>
          <p:cNvPr id="47106" name="Rectangle 5">
            <a:extLst>
              <a:ext uri="{FF2B5EF4-FFF2-40B4-BE49-F238E27FC236}">
                <a16:creationId xmlns:a16="http://schemas.microsoft.com/office/drawing/2014/main" id="{669998A6-2190-9B0C-93AD-CE3BA7AC3D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="1"/>
              <a:t>文字输出函数：</a:t>
            </a:r>
          </a:p>
          <a:p>
            <a:pPr marL="0" indent="0">
              <a:buFontTx/>
              <a:buNone/>
            </a:pPr>
            <a:r>
              <a:rPr lang="zh-CN" altLang="en-US" b="1"/>
              <a:t>setfont(30, 0, "华文楷体");</a:t>
            </a:r>
            <a:r>
              <a:rPr lang="en-US" altLang="en-US" b="1"/>
              <a:t>//</a:t>
            </a:r>
            <a:r>
              <a:rPr lang="zh-CN" altLang="en-US" b="1"/>
              <a:t>指定字体高度宽度</a:t>
            </a:r>
          </a:p>
          <a:p>
            <a:pPr marL="0" indent="0">
              <a:buFontTx/>
              <a:buNone/>
            </a:pPr>
            <a:r>
              <a:rPr lang="zh-CN" altLang="en-US" b="1"/>
              <a:t>setcolor(BLACK);</a:t>
            </a:r>
          </a:p>
          <a:p>
            <a:pPr marL="0" indent="0">
              <a:buFontTx/>
              <a:buNone/>
            </a:pPr>
            <a:r>
              <a:rPr lang="zh-CN" altLang="en-US" b="1"/>
              <a:t>outtextxy(270, 20, "演示程序");</a:t>
            </a:r>
          </a:p>
          <a:p>
            <a:pPr marL="0" indent="0">
              <a:buFontTx/>
              <a:buNone/>
            </a:pPr>
            <a:endParaRPr lang="zh-CN" altLang="en-US" b="1"/>
          </a:p>
        </p:txBody>
      </p:sp>
      <p:sp>
        <p:nvSpPr>
          <p:cNvPr id="47107" name="日期占位符 1">
            <a:extLst>
              <a:ext uri="{FF2B5EF4-FFF2-40B4-BE49-F238E27FC236}">
                <a16:creationId xmlns:a16="http://schemas.microsoft.com/office/drawing/2014/main" id="{0DF22BF4-D8FB-C7EB-F807-6AC00C0D7FC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77</TotalTime>
  <Pages>0</Pages>
  <Words>2754</Words>
  <Characters>0</Characters>
  <Application>Microsoft Office PowerPoint</Application>
  <DocSecurity>0</DocSecurity>
  <PresentationFormat>全屏显示(4:3)</PresentationFormat>
  <Lines>0</Lines>
  <Paragraphs>310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宋体</vt:lpstr>
      <vt:lpstr>Arial</vt:lpstr>
      <vt:lpstr>Calibri</vt:lpstr>
      <vt:lpstr>Consolas</vt:lpstr>
      <vt:lpstr>Segoe UI</vt:lpstr>
      <vt:lpstr>Times New Roman</vt:lpstr>
      <vt:lpstr>Wingdings</vt:lpstr>
      <vt:lpstr>经分互动规范介绍</vt:lpstr>
      <vt:lpstr>2_经分互动规范介绍</vt:lpstr>
      <vt:lpstr>MS_ClipArt_Gallery.2</vt:lpstr>
      <vt:lpstr>PowerPoint 演示文稿</vt:lpstr>
      <vt:lpstr>提纲</vt:lpstr>
      <vt:lpstr>EasyX简介-适用VC、VS开发环境</vt:lpstr>
      <vt:lpstr>EasyX库使用方法</vt:lpstr>
      <vt:lpstr>EasyX库函数介绍-1</vt:lpstr>
      <vt:lpstr>EasyX库函数介绍-2</vt:lpstr>
      <vt:lpstr>EasyX库函数介绍-3</vt:lpstr>
      <vt:lpstr>EasyX库函数介绍-4</vt:lpstr>
      <vt:lpstr>EasyX库函数介绍-5</vt:lpstr>
      <vt:lpstr>EasyX-注意坐标系Y轴是反向的</vt:lpstr>
      <vt:lpstr>提纲</vt:lpstr>
      <vt:lpstr>eGe库:Easy Graphics Engine</vt:lpstr>
      <vt:lpstr>图形库安装</vt:lpstr>
      <vt:lpstr>DEV-C++下图形库安装</vt:lpstr>
      <vt:lpstr>DEV-C++下图形库安装</vt:lpstr>
      <vt:lpstr>eGe库使用方法</vt:lpstr>
      <vt:lpstr>示例1</vt:lpstr>
      <vt:lpstr>注意坐标系Y轴是反向的</vt:lpstr>
      <vt:lpstr>PowerPoint 演示文稿</vt:lpstr>
      <vt:lpstr>PowerPoint 演示文稿</vt:lpstr>
      <vt:lpstr>常用库函数介绍</vt:lpstr>
      <vt:lpstr>示例2-移动的方块</vt:lpstr>
      <vt:lpstr>示例2-移动的方块</vt:lpstr>
      <vt:lpstr>示例2-移动的方块</vt:lpstr>
      <vt:lpstr>鼠标事件获取</vt:lpstr>
      <vt:lpstr>示例3-鼠标控制移动速度</vt:lpstr>
      <vt:lpstr>贴图库函数</vt:lpstr>
      <vt:lpstr>示例4-反复贴图形成的动画</vt:lpstr>
      <vt:lpstr>对话框库函数</vt:lpstr>
      <vt:lpstr>示例5-对话框</vt:lpstr>
      <vt:lpstr>文本输出库函数</vt:lpstr>
      <vt:lpstr>示例6-文本输出</vt:lpstr>
      <vt:lpstr>格式化输出字符串</vt:lpstr>
      <vt:lpstr>图形工具包的优缺点分析</vt:lpstr>
      <vt:lpstr>PowerPoint 演示文稿</vt:lpstr>
    </vt:vector>
  </TitlesOfParts>
  <Manager/>
  <Company>bupt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zhouchunyan</dc:creator>
  <cp:keywords/>
  <dc:description/>
  <cp:lastModifiedBy>zhang yanmei</cp:lastModifiedBy>
  <cp:revision>461</cp:revision>
  <dcterms:created xsi:type="dcterms:W3CDTF">2005-11-27T05:02:51Z</dcterms:created>
  <dcterms:modified xsi:type="dcterms:W3CDTF">2023-05-20T13:17:43Z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