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824" r:id="rId2"/>
    <p:sldId id="1318" r:id="rId3"/>
    <p:sldId id="462" r:id="rId4"/>
    <p:sldId id="1353" r:id="rId5"/>
    <p:sldId id="1354" r:id="rId6"/>
    <p:sldId id="1355" r:id="rId7"/>
    <p:sldId id="1357" r:id="rId8"/>
    <p:sldId id="1356" r:id="rId9"/>
    <p:sldId id="1358" r:id="rId10"/>
    <p:sldId id="1359" r:id="rId11"/>
    <p:sldId id="1360" r:id="rId12"/>
    <p:sldId id="1361" r:id="rId13"/>
    <p:sldId id="1362" r:id="rId14"/>
    <p:sldId id="1363" r:id="rId15"/>
    <p:sldId id="1364" r:id="rId16"/>
    <p:sldId id="464" r:id="rId17"/>
    <p:sldId id="1365" r:id="rId18"/>
    <p:sldId id="1366" r:id="rId19"/>
    <p:sldId id="1367" r:id="rId20"/>
    <p:sldId id="1368" r:id="rId21"/>
    <p:sldId id="1369" r:id="rId22"/>
    <p:sldId id="1370" r:id="rId23"/>
  </p:sldIdLst>
  <p:sldSz cx="9144000" cy="6858000" type="screen4x3"/>
  <p:notesSz cx="6858000" cy="9144000"/>
  <p:defaultTextStyle>
    <a:defPPr>
      <a:defRPr lang="en-US"/>
    </a:defPPr>
    <a:lvl1pPr algn="l" rtl="0" fontAlgn="base">
      <a:lnSpc>
        <a:spcPct val="90000"/>
      </a:lnSpc>
      <a:spcBef>
        <a:spcPct val="20000"/>
      </a:spcBef>
      <a:spcAft>
        <a:spcPct val="0"/>
      </a:spcAft>
      <a:buChar char="•"/>
      <a:defRPr kumimoji="1"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lnSpc>
        <a:spcPct val="90000"/>
      </a:lnSpc>
      <a:spcBef>
        <a:spcPct val="20000"/>
      </a:spcBef>
      <a:spcAft>
        <a:spcPct val="0"/>
      </a:spcAft>
      <a:buChar char="•"/>
      <a:defRPr kumimoji="1"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lnSpc>
        <a:spcPct val="90000"/>
      </a:lnSpc>
      <a:spcBef>
        <a:spcPct val="20000"/>
      </a:spcBef>
      <a:spcAft>
        <a:spcPct val="0"/>
      </a:spcAft>
      <a:buChar char="•"/>
      <a:defRPr kumimoji="1"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lnSpc>
        <a:spcPct val="90000"/>
      </a:lnSpc>
      <a:spcBef>
        <a:spcPct val="20000"/>
      </a:spcBef>
      <a:spcAft>
        <a:spcPct val="0"/>
      </a:spcAft>
      <a:buChar char="•"/>
      <a:defRPr kumimoji="1"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lnSpc>
        <a:spcPct val="90000"/>
      </a:lnSpc>
      <a:spcBef>
        <a:spcPct val="20000"/>
      </a:spcBef>
      <a:spcAft>
        <a:spcPct val="0"/>
      </a:spcAft>
      <a:buChar char="•"/>
      <a:defRPr kumimoji="1"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66FFFF"/>
    <a:srgbClr val="CCFFFF"/>
    <a:srgbClr val="000099"/>
    <a:srgbClr val="003399"/>
    <a:srgbClr val="FF0000"/>
    <a:srgbClr val="FF66CC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07" autoAdjust="0"/>
    <p:restoredTop sz="95414" autoAdjust="0"/>
  </p:normalViewPr>
  <p:slideViewPr>
    <p:cSldViewPr>
      <p:cViewPr varScale="1">
        <p:scale>
          <a:sx n="87" d="100"/>
          <a:sy n="87" d="100"/>
        </p:scale>
        <p:origin x="121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3598"/>
    </p:cViewPr>
  </p:sorterViewPr>
  <p:notesViewPr>
    <p:cSldViewPr>
      <p:cViewPr varScale="1">
        <p:scale>
          <a:sx n="62" d="100"/>
          <a:sy n="62" d="100"/>
        </p:scale>
        <p:origin x="-243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00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00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3A1D5920-E781-45E2-AC47-9045A780A24A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8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445D2F3F-009E-4C69-B954-65C8D576346B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6706353-0EDA-4BC7-80C2-5A7BFEFF0BDC}" type="slidenum">
              <a:rPr lang="zh-CN" altLang="en-US" smtClean="0"/>
              <a:t>1</a:t>
            </a:fld>
            <a:endParaRPr lang="en-US" altLang="zh-CN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737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0CD573-0D49-40E5-93E7-DC3FCED26C56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94583B-E286-4AE6-9615-05A90E07B79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48488" y="404813"/>
            <a:ext cx="2087562" cy="55260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404813"/>
            <a:ext cx="6110288" cy="55260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8E0632-ACB6-4DFF-AFB3-6D1FFBB56EB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404813"/>
            <a:ext cx="8350250" cy="55260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A118F0-02F8-4E30-94D3-5331A22F9A64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63650" y="404813"/>
            <a:ext cx="7772400" cy="720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319213"/>
            <a:ext cx="3810000" cy="46116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319213"/>
            <a:ext cx="3810000" cy="22288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700463"/>
            <a:ext cx="3810000" cy="22304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D265FB-3B64-48F5-8911-E58D7790646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63650" y="404813"/>
            <a:ext cx="7772400" cy="720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319213"/>
            <a:ext cx="3810000" cy="46116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19213"/>
            <a:ext cx="3810000" cy="46116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4FB8C4-260F-4946-A15E-45F800611AC4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>
            <a:noFill/>
          </a:ln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FCF81A-63DF-425F-8382-179C6EBDE7B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C5B4C6-FA0B-43F5-9B36-C09E90DCCB56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319213"/>
            <a:ext cx="3810000" cy="4611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19213"/>
            <a:ext cx="3810000" cy="4611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B816D3-0A73-4BB0-AF78-3AE6E035861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2DCD31-C104-402E-B1B7-C115A793F457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E71CB8-5422-4627-929F-D04EDEDC5496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5ED743-0921-459D-BB2C-FAFFDF8127E6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103091-4486-4721-8A48-5461B5FBD4CC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756985-8F54-43AA-9E3F-A0C553F902D7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63650" y="404813"/>
            <a:ext cx="77724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单击以编辑</a:t>
            </a:r>
            <a:r>
              <a:rPr lang="zh-CN" altLang="en-US"/>
              <a:t>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19213"/>
            <a:ext cx="7772400" cy="461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单击以编辑母版文本样式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976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833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spcBef>
                <a:spcPct val="50000"/>
              </a:spcBef>
              <a:buFontTx/>
              <a:buNone/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76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50000"/>
              </a:spcBef>
              <a:buFontTx/>
              <a:buNone/>
              <a:defRPr sz="1400" b="1"/>
            </a:lvl1pPr>
          </a:lstStyle>
          <a:p>
            <a:pPr>
              <a:defRPr/>
            </a:pPr>
            <a:fld id="{528C3BB1-4401-40CC-883B-BDFB3B36ED38}" type="slidenum">
              <a:rPr lang="zh-CN" altLang="en-US"/>
              <a:t>‹#›</a:t>
            </a:fld>
            <a:endParaRPr lang="en-US" altLang="zh-CN"/>
          </a:p>
        </p:txBody>
      </p:sp>
      <p:grpSp>
        <p:nvGrpSpPr>
          <p:cNvPr id="1030" name="Group 7"/>
          <p:cNvGrpSpPr/>
          <p:nvPr/>
        </p:nvGrpSpPr>
        <p:grpSpPr bwMode="auto">
          <a:xfrm>
            <a:off x="0" y="6553200"/>
            <a:ext cx="9144000" cy="301625"/>
            <a:chOff x="0" y="4032"/>
            <a:chExt cx="5760" cy="288"/>
          </a:xfrm>
        </p:grpSpPr>
        <p:sp>
          <p:nvSpPr>
            <p:cNvPr id="1034" name="Rectangle 8"/>
            <p:cNvSpPr>
              <a:spLocks noChangeArrowheads="1"/>
            </p:cNvSpPr>
            <p:nvPr/>
          </p:nvSpPr>
          <p:spPr bwMode="auto">
            <a:xfrm>
              <a:off x="0" y="4032"/>
              <a:ext cx="5760" cy="288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33CCCC"/>
              </a:solidFill>
              <a:miter lim="800000"/>
            </a:ln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/>
                <a:t>                  </a:t>
              </a:r>
            </a:p>
          </p:txBody>
        </p:sp>
        <p:sp>
          <p:nvSpPr>
            <p:cNvPr id="1035" name="Line 9"/>
            <p:cNvSpPr>
              <a:spLocks noChangeShapeType="1"/>
            </p:cNvSpPr>
            <p:nvPr/>
          </p:nvSpPr>
          <p:spPr bwMode="auto">
            <a:xfrm>
              <a:off x="4464" y="4032"/>
              <a:ext cx="288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6" name="Line 10"/>
            <p:cNvSpPr>
              <a:spLocks noChangeShapeType="1"/>
            </p:cNvSpPr>
            <p:nvPr/>
          </p:nvSpPr>
          <p:spPr bwMode="auto">
            <a:xfrm>
              <a:off x="4176" y="4032"/>
              <a:ext cx="336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7" name="Line 11"/>
            <p:cNvSpPr>
              <a:spLocks noChangeShapeType="1"/>
            </p:cNvSpPr>
            <p:nvPr/>
          </p:nvSpPr>
          <p:spPr bwMode="auto">
            <a:xfrm>
              <a:off x="4704" y="4032"/>
              <a:ext cx="336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8" name="Line 12"/>
            <p:cNvSpPr>
              <a:spLocks noChangeShapeType="1"/>
            </p:cNvSpPr>
            <p:nvPr/>
          </p:nvSpPr>
          <p:spPr bwMode="auto">
            <a:xfrm>
              <a:off x="5376" y="4032"/>
              <a:ext cx="384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9" name="Line 13"/>
            <p:cNvSpPr>
              <a:spLocks noChangeShapeType="1"/>
            </p:cNvSpPr>
            <p:nvPr/>
          </p:nvSpPr>
          <p:spPr bwMode="auto">
            <a:xfrm>
              <a:off x="5184" y="4032"/>
              <a:ext cx="384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0" name="Line 14"/>
            <p:cNvSpPr>
              <a:spLocks noChangeShapeType="1"/>
            </p:cNvSpPr>
            <p:nvPr/>
          </p:nvSpPr>
          <p:spPr bwMode="auto">
            <a:xfrm>
              <a:off x="5568" y="4032"/>
              <a:ext cx="192" cy="144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1" name="Line 15"/>
            <p:cNvSpPr>
              <a:spLocks noChangeShapeType="1"/>
            </p:cNvSpPr>
            <p:nvPr/>
          </p:nvSpPr>
          <p:spPr bwMode="auto">
            <a:xfrm>
              <a:off x="4992" y="4032"/>
              <a:ext cx="336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31" name="Line 16"/>
          <p:cNvSpPr>
            <a:spLocks noChangeShapeType="1"/>
          </p:cNvSpPr>
          <p:nvPr/>
        </p:nvSpPr>
        <p:spPr bwMode="auto">
          <a:xfrm>
            <a:off x="468313" y="1176338"/>
            <a:ext cx="8458200" cy="0"/>
          </a:xfrm>
          <a:prstGeom prst="line">
            <a:avLst/>
          </a:prstGeom>
          <a:noFill/>
          <a:ln w="57150">
            <a:solidFill>
              <a:srgbClr val="33CCCC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032" name="Text Box 17"/>
          <p:cNvSpPr txBox="1">
            <a:spLocks noChangeArrowheads="1"/>
          </p:cNvSpPr>
          <p:nvPr/>
        </p:nvSpPr>
        <p:spPr bwMode="auto">
          <a:xfrm>
            <a:off x="457200" y="2514600"/>
            <a:ext cx="8305800" cy="350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endParaRPr lang="zh-CN" altLang="en-US" sz="3200" b="1">
              <a:solidFill>
                <a:srgbClr val="FFFFFF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endParaRPr lang="zh-CN" altLang="en-US" sz="3200" b="1">
              <a:solidFill>
                <a:srgbClr val="FFFFFF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endParaRPr lang="zh-CN" altLang="en-US" sz="3200" b="1">
              <a:solidFill>
                <a:srgbClr val="FFFFFF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endParaRPr lang="zh-CN" altLang="en-US" sz="3200" b="1">
              <a:solidFill>
                <a:srgbClr val="FFFFFF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endParaRPr lang="zh-CN" altLang="en-US" sz="3200" b="1">
              <a:solidFill>
                <a:srgbClr val="FFFFFF"/>
              </a:solidFill>
            </a:endParaRPr>
          </a:p>
        </p:txBody>
      </p:sp>
      <p:pic>
        <p:nvPicPr>
          <p:cNvPr id="1033" name="Picture 18" descr="bupt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8" y="228600"/>
            <a:ext cx="1970087" cy="661988"/>
          </a:xfrm>
          <a:prstGeom prst="rect">
            <a:avLst/>
          </a:prstGeom>
          <a:solidFill>
            <a:srgbClr val="438A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/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itchFamily="18" charset="0"/>
          <a:ea typeface="宋体" pitchFamily="2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itchFamily="18" charset="0"/>
          <a:ea typeface="宋体" pitchFamily="2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itchFamily="18" charset="0"/>
          <a:ea typeface="宋体" pitchFamily="2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itchFamily="18" charset="0"/>
          <a:ea typeface="宋体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itchFamily="18" charset="0"/>
          <a:ea typeface="宋体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itchFamily="18" charset="0"/>
          <a:ea typeface="宋体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itchFamily="18" charset="0"/>
          <a:ea typeface="宋体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6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8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8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8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8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c.biancheng.net/qt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260564E8-6F9D-4D50-A1EB-C277FCE6E4C9}" type="slidenum">
              <a:rPr lang="zh-CN" altLang="en-US" sz="1400" smtClean="0"/>
              <a:t>1</a:t>
            </a:fld>
            <a:endParaRPr lang="en-US" altLang="zh-CN" sz="1400"/>
          </a:p>
        </p:txBody>
      </p:sp>
      <p:grpSp>
        <p:nvGrpSpPr>
          <p:cNvPr id="2051" name="Group 4"/>
          <p:cNvGrpSpPr/>
          <p:nvPr/>
        </p:nvGrpSpPr>
        <p:grpSpPr bwMode="auto">
          <a:xfrm>
            <a:off x="1161256" y="1917698"/>
            <a:ext cx="6819900" cy="1598599"/>
            <a:chOff x="1488" y="1152"/>
            <a:chExt cx="2736" cy="655"/>
          </a:xfrm>
        </p:grpSpPr>
        <p:sp>
          <p:nvSpPr>
            <p:cNvPr id="2053" name="Rectangle 5"/>
            <p:cNvSpPr>
              <a:spLocks noChangeArrowheads="1"/>
            </p:cNvSpPr>
            <p:nvPr/>
          </p:nvSpPr>
          <p:spPr bwMode="auto">
            <a:xfrm>
              <a:off x="1488" y="1152"/>
              <a:ext cx="2736" cy="624"/>
            </a:xfrm>
            <a:prstGeom prst="rect">
              <a:avLst/>
            </a:prstGeom>
            <a:gradFill rotWithShape="0">
              <a:gsLst>
                <a:gs pos="0">
                  <a:srgbClr val="3E040E"/>
                </a:gs>
                <a:gs pos="50000">
                  <a:srgbClr val="CF0E30"/>
                </a:gs>
                <a:gs pos="100000">
                  <a:srgbClr val="3E040E"/>
                </a:gs>
              </a:gsLst>
              <a:lin ang="2700000" scaled="1"/>
            </a:gradFill>
            <a:ln w="28575">
              <a:solidFill>
                <a:srgbClr val="F68295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2000"/>
            </a:p>
          </p:txBody>
        </p:sp>
        <p:sp>
          <p:nvSpPr>
            <p:cNvPr id="2054" name="Text Box 6"/>
            <p:cNvSpPr txBox="1">
              <a:spLocks noChangeArrowheads="1"/>
            </p:cNvSpPr>
            <p:nvPr/>
          </p:nvSpPr>
          <p:spPr bwMode="auto">
            <a:xfrm>
              <a:off x="1550" y="1361"/>
              <a:ext cx="2612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图形用户接口</a:t>
              </a:r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(GUI)</a:t>
              </a:r>
              <a:r>
                <a:rPr lang="zh-CN" altLang="en-US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基本原理</a:t>
              </a:r>
              <a:endParaRPr lang="zh-CN" altLang="en-US" sz="36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2052" name="Picture 7" descr="地球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363" y="4940300"/>
            <a:ext cx="158432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DEA8B125-D062-4E29-ACED-679CBCC4B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1256" y="4287045"/>
            <a:ext cx="6819900" cy="15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dirty="0"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dirty="0"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北京邮电大学</a:t>
            </a: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计算机学院</a:t>
            </a: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zh-CN" altLang="en-US" dirty="0"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090854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90145B-CE43-40C6-860C-10BAAC598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事件子系统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9202D5-5F0B-4584-9622-661F9C989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268760"/>
            <a:ext cx="8208912" cy="5184427"/>
          </a:xfrm>
        </p:spPr>
        <p:txBody>
          <a:bodyPr>
            <a:noAutofit/>
          </a:bodyPr>
          <a:lstStyle/>
          <a:p>
            <a:pPr algn="just"/>
            <a:r>
              <a:rPr lang="zh-CN" altLang="zh-CN" sz="2500" kern="100" dirty="0">
                <a:cs typeface="Times New Roman" panose="02020603050405020304" pitchFamily="18" charset="0"/>
              </a:rPr>
              <a:t>在高级语言中，当用户与</a:t>
            </a:r>
            <a:r>
              <a:rPr lang="en-US" altLang="zh-CN" sz="2500" kern="100" dirty="0">
                <a:cs typeface="Times New Roman" panose="02020603050405020304" pitchFamily="18" charset="0"/>
              </a:rPr>
              <a:t>GUI</a:t>
            </a:r>
            <a:r>
              <a:rPr lang="zh-CN" altLang="zh-CN" sz="2500" kern="100" dirty="0">
                <a:cs typeface="Times New Roman" panose="02020603050405020304" pitchFamily="18" charset="0"/>
              </a:rPr>
              <a:t>组件交互时，</a:t>
            </a:r>
            <a:r>
              <a:rPr lang="en-US" altLang="zh-CN" sz="2500" kern="100" dirty="0">
                <a:cs typeface="Times New Roman" panose="02020603050405020304" pitchFamily="18" charset="0"/>
              </a:rPr>
              <a:t>GUI</a:t>
            </a:r>
            <a:r>
              <a:rPr lang="zh-CN" altLang="zh-CN" sz="2500" kern="100" dirty="0">
                <a:cs typeface="Times New Roman" panose="02020603050405020304" pitchFamily="18" charset="0"/>
              </a:rPr>
              <a:t>组件能够激发一个相应</a:t>
            </a:r>
            <a:r>
              <a:rPr lang="zh-CN" altLang="zh-CN" sz="2500" b="1" kern="100" dirty="0">
                <a:cs typeface="Times New Roman" panose="02020603050405020304" pitchFamily="18" charset="0"/>
              </a:rPr>
              <a:t>事件</a:t>
            </a:r>
            <a:r>
              <a:rPr lang="zh-CN" altLang="zh-CN" sz="2500" kern="100" dirty="0">
                <a:cs typeface="Times New Roman" panose="02020603050405020304" pitchFamily="18" charset="0"/>
              </a:rPr>
              <a:t>。例如，用户按动按钮、滚动文本、移动鼠标或按下按键等，都将产生一个相应的事件。</a:t>
            </a:r>
            <a:endParaRPr lang="en-US" altLang="zh-CN" sz="2500" kern="100" dirty="0">
              <a:cs typeface="Times New Roman" panose="02020603050405020304" pitchFamily="18" charset="0"/>
            </a:endParaRPr>
          </a:p>
          <a:p>
            <a:pPr algn="just"/>
            <a:r>
              <a:rPr lang="en-US" altLang="zh-CN" sz="25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GUI</a:t>
            </a:r>
            <a:r>
              <a:rPr lang="zh-CN" altLang="zh-CN" sz="25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中常见的事件有</a:t>
            </a:r>
            <a:r>
              <a:rPr lang="zh-CN" altLang="en-US" sz="25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5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/>
            <a:r>
              <a:rPr lang="zh-CN" altLang="zh-CN" sz="25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鼠标事件</a:t>
            </a:r>
            <a:endParaRPr lang="en-US" altLang="zh-CN" sz="25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/>
            <a:r>
              <a:rPr lang="zh-CN" altLang="zh-CN" sz="25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键盘事件</a:t>
            </a:r>
            <a:endParaRPr lang="en-US" altLang="zh-CN" sz="25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/>
            <a:r>
              <a:rPr lang="zh-CN" altLang="zh-CN" sz="25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绘制事件</a:t>
            </a:r>
            <a:endParaRPr lang="en-US" altLang="zh-CN" sz="25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/>
            <a:r>
              <a:rPr lang="zh-CN" altLang="zh-CN" sz="25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窗口尺寸改变</a:t>
            </a:r>
            <a:endParaRPr lang="en-US" altLang="zh-CN" sz="25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/>
            <a:r>
              <a:rPr lang="zh-CN" altLang="zh-CN" sz="25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滚动事件</a:t>
            </a:r>
            <a:endParaRPr lang="en-US" altLang="zh-CN" sz="25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/>
            <a:r>
              <a:rPr lang="zh-CN" altLang="zh-CN" sz="25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控件显示</a:t>
            </a:r>
            <a:endParaRPr lang="en-US" altLang="zh-CN" sz="25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/>
            <a:r>
              <a:rPr lang="zh-CN" altLang="zh-CN" sz="25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控件隐藏</a:t>
            </a:r>
            <a:endParaRPr lang="en-US" altLang="zh-CN" sz="25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/>
            <a:r>
              <a:rPr lang="zh-CN" altLang="zh-CN" sz="25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定时器事件</a:t>
            </a:r>
            <a:endParaRPr lang="en-US" altLang="zh-CN" sz="2500" kern="100" dirty="0"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F7D173-3597-4B24-BAF3-197036E589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FCF81A-63DF-425F-8382-179C6EBDE7B5}" type="slidenum">
              <a:rPr lang="zh-CN" altLang="en-US" smtClean="0"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315693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09F8D4-7A45-4BF9-9B0B-346288DD5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事件子系统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405D2C-AC2C-40C5-94B0-B17BE54B4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580" y="1454429"/>
            <a:ext cx="8361883" cy="1101675"/>
          </a:xfrm>
        </p:spPr>
        <p:txBody>
          <a:bodyPr/>
          <a:lstStyle/>
          <a:p>
            <a:pPr marL="0" indent="0" algn="just">
              <a:buNone/>
            </a:pPr>
            <a:r>
              <a:rPr lang="zh-CN" altLang="en-US" sz="2600" b="1" kern="100" dirty="0">
                <a:cs typeface="Times New Roman" panose="02020603050405020304" pitchFamily="18" charset="0"/>
              </a:rPr>
              <a:t>事件子系统</a:t>
            </a:r>
            <a:r>
              <a:rPr lang="zh-CN" altLang="en-US" sz="2600" kern="100" dirty="0">
                <a:cs typeface="Times New Roman" panose="02020603050405020304" pitchFamily="18" charset="0"/>
              </a:rPr>
              <a:t>提供完善的</a:t>
            </a:r>
            <a:r>
              <a:rPr lang="zh-CN" altLang="zh-CN" sz="2600" kern="100" dirty="0">
                <a:cs typeface="Times New Roman" panose="02020603050405020304" pitchFamily="18" charset="0"/>
              </a:rPr>
              <a:t>事件处理机制</a:t>
            </a:r>
            <a:r>
              <a:rPr lang="zh-CN" altLang="en-US" sz="2600" kern="100" dirty="0">
                <a:cs typeface="Times New Roman" panose="02020603050405020304" pitchFamily="18" charset="0"/>
              </a:rPr>
              <a:t>：</a:t>
            </a:r>
            <a:r>
              <a:rPr lang="zh-CN" altLang="zh-CN" sz="2600" kern="100" dirty="0">
                <a:cs typeface="Times New Roman" panose="02020603050405020304" pitchFamily="18" charset="0"/>
              </a:rPr>
              <a:t>能够监听事件，识别事件源，</a:t>
            </a:r>
            <a:r>
              <a:rPr lang="zh-CN" altLang="zh-CN" sz="2600" dirty="0">
                <a:cs typeface="Times New Roman" panose="02020603050405020304" pitchFamily="18" charset="0"/>
              </a:rPr>
              <a:t>收集各类</a:t>
            </a:r>
            <a:r>
              <a:rPr lang="zh-CN" altLang="en-US" sz="2600" dirty="0">
                <a:cs typeface="Times New Roman" panose="02020603050405020304" pitchFamily="18" charset="0"/>
              </a:rPr>
              <a:t>系统</a:t>
            </a:r>
            <a:r>
              <a:rPr lang="zh-CN" altLang="zh-CN" sz="2600" dirty="0">
                <a:cs typeface="Times New Roman" panose="02020603050405020304" pitchFamily="18" charset="0"/>
              </a:rPr>
              <a:t>消息，</a:t>
            </a:r>
            <a:r>
              <a:rPr lang="zh-CN" altLang="en-US" sz="2600" dirty="0">
                <a:cs typeface="Times New Roman" panose="02020603050405020304" pitchFamily="18" charset="0"/>
              </a:rPr>
              <a:t>并</a:t>
            </a:r>
            <a:r>
              <a:rPr lang="zh-CN" altLang="zh-CN" sz="2600" dirty="0">
                <a:cs typeface="Times New Roman" panose="02020603050405020304" pitchFamily="18" charset="0"/>
              </a:rPr>
              <a:t>分发系统消息和用户消息给各个窗口</a:t>
            </a:r>
            <a:r>
              <a:rPr lang="zh-CN" altLang="en-US" sz="2600" dirty="0">
                <a:cs typeface="Times New Roman" panose="02020603050405020304" pitchFamily="18" charset="0"/>
              </a:rPr>
              <a:t>控件进行事件处理。</a:t>
            </a:r>
            <a:endParaRPr lang="zh-CN" altLang="zh-CN" sz="2600" kern="100" dirty="0">
              <a:cs typeface="Times New Roman" panose="02020603050405020304" pitchFamily="18" charset="0"/>
            </a:endParaRPr>
          </a:p>
          <a:p>
            <a:pPr algn="just"/>
            <a:endParaRPr lang="zh-CN" altLang="en-US" sz="26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83E7E2-D7C4-4F48-ADC6-D2F435D2C6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FCF81A-63DF-425F-8382-179C6EBDE7B5}" type="slidenum">
              <a:rPr lang="zh-CN" altLang="en-US" smtClean="0"/>
              <a:t>11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5C48FF1-78DB-45D2-8D3F-27C2FC5B2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63" y="3068960"/>
            <a:ext cx="815340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93582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136FDB-D539-4A22-94C1-7C872BC0C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事件子系统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9393ED-1F00-4FFA-9727-100D7C1B1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319213"/>
            <a:ext cx="8515672" cy="4774083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zh-CN" altLang="en-US" sz="2600" dirty="0"/>
              <a:t>事件子系统通过将</a:t>
            </a:r>
            <a:r>
              <a:rPr lang="zh-CN" altLang="en-US" sz="2600" b="1" dirty="0"/>
              <a:t>事件</a:t>
            </a:r>
            <a:r>
              <a:rPr lang="en-US" altLang="zh-CN" sz="2600" b="1" dirty="0"/>
              <a:t>(</a:t>
            </a:r>
            <a:r>
              <a:rPr lang="zh-CN" altLang="en-US" sz="2600" b="1" dirty="0"/>
              <a:t>消息</a:t>
            </a:r>
            <a:r>
              <a:rPr lang="en-US" altLang="zh-CN" sz="2600" b="1" dirty="0"/>
              <a:t>)</a:t>
            </a:r>
            <a:r>
              <a:rPr lang="zh-CN" altLang="en-US" sz="2600" dirty="0"/>
              <a:t>和控件内部的处理函数进行</a:t>
            </a:r>
            <a:r>
              <a:rPr lang="zh-CN" altLang="en-US" sz="2600" b="1" dirty="0"/>
              <a:t>绑定</a:t>
            </a:r>
            <a:r>
              <a:rPr lang="en-US" altLang="zh-CN" sz="2600" b="1" dirty="0"/>
              <a:t>(</a:t>
            </a:r>
            <a:r>
              <a:rPr lang="zh-CN" altLang="en-US" sz="2600" b="1" dirty="0"/>
              <a:t>注册</a:t>
            </a:r>
            <a:r>
              <a:rPr lang="en-US" altLang="zh-CN" sz="2600" b="1" dirty="0"/>
              <a:t>)</a:t>
            </a:r>
            <a:r>
              <a:rPr lang="zh-CN" altLang="en-US" sz="2600" dirty="0"/>
              <a:t>，当事件发生时，能正确分发给对应的控件并执行绑定的函数。</a:t>
            </a:r>
            <a:endParaRPr lang="en-US" altLang="zh-CN" sz="26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zh-CN" sz="2600" dirty="0"/>
              <a:t>GUI</a:t>
            </a:r>
            <a:r>
              <a:rPr lang="zh-CN" altLang="en-US" sz="2600" dirty="0"/>
              <a:t>中所有控件都具有接收消息的能力，一个控件还可以接收多个不同的消息。</a:t>
            </a:r>
            <a:endParaRPr lang="en-US" altLang="zh-CN" sz="26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en-US" sz="2600" dirty="0"/>
              <a:t>对于接收到的每个消息，控件都会做出相应的响应动作</a:t>
            </a:r>
            <a:r>
              <a:rPr lang="en-US" altLang="zh-CN" sz="2600" dirty="0"/>
              <a:t>(</a:t>
            </a:r>
            <a:r>
              <a:rPr lang="zh-CN" altLang="en-US" sz="2600" dirty="0"/>
              <a:t>执行绑定函数</a:t>
            </a:r>
            <a:r>
              <a:rPr lang="en-US" altLang="zh-CN" sz="2600" dirty="0"/>
              <a:t>)</a:t>
            </a:r>
            <a:r>
              <a:rPr lang="zh-CN" altLang="en-US" sz="2600" dirty="0"/>
              <a:t>。</a:t>
            </a:r>
            <a:endParaRPr lang="en-US" altLang="zh-CN" sz="2600" dirty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zh-CN" altLang="en-US" sz="2400" dirty="0"/>
              <a:t>例如，按钮所在的窗口接收到“按钮被点击”的信号后，会做出“关闭自己”的响应动作。</a:t>
            </a:r>
            <a:endParaRPr lang="en-US" altLang="zh-CN" sz="2400" dirty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zh-CN" altLang="en-US" sz="2400" dirty="0"/>
              <a:t>再如，输入框自己接收到“输入框被点击”的信号后，会做出“显示闪烁的光标，等待用户输入数据”的响应动作。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4B0C55-2A77-400C-A0C8-0ED2788872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FCF81A-63DF-425F-8382-179C6EBDE7B5}" type="slidenum">
              <a:rPr lang="zh-CN" altLang="en-US" smtClean="0"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465511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2CE569-AB8C-4390-85B7-DC9371EDF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事件子系统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B28F39-AC18-4B33-8EF6-E37BDE843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319213"/>
            <a:ext cx="8712968" cy="4611687"/>
          </a:xfrm>
        </p:spPr>
        <p:txBody>
          <a:bodyPr/>
          <a:lstStyle/>
          <a:p>
            <a:pPr marL="0" indent="0" algn="just">
              <a:buNone/>
            </a:pPr>
            <a:r>
              <a:rPr lang="zh-CN" altLang="en-US" dirty="0"/>
              <a:t>例：通过</a:t>
            </a:r>
            <a:r>
              <a:rPr lang="en-US" altLang="zh-CN" dirty="0"/>
              <a:t>Qt(</a:t>
            </a:r>
            <a:r>
              <a:rPr lang="zh-CN" altLang="en-US" dirty="0"/>
              <a:t>一个基于</a:t>
            </a:r>
            <a:r>
              <a:rPr lang="en-US" altLang="zh-CN" dirty="0"/>
              <a:t>C++</a:t>
            </a:r>
            <a:r>
              <a:rPr lang="zh-CN" altLang="en-US" dirty="0"/>
              <a:t>的</a:t>
            </a:r>
            <a:r>
              <a:rPr lang="en-US" altLang="zh-CN" dirty="0"/>
              <a:t>GUI</a:t>
            </a:r>
            <a:r>
              <a:rPr lang="zh-CN" altLang="en-US" dirty="0"/>
              <a:t>开发框架</a:t>
            </a:r>
            <a:r>
              <a:rPr lang="en-US" altLang="zh-CN" dirty="0"/>
              <a:t>)</a:t>
            </a:r>
            <a:r>
              <a:rPr lang="zh-CN" altLang="en-US" dirty="0"/>
              <a:t>的信号</a:t>
            </a:r>
            <a:r>
              <a:rPr lang="en-US" altLang="zh-CN" dirty="0"/>
              <a:t>(</a:t>
            </a:r>
            <a:r>
              <a:rPr lang="zh-CN" altLang="en-US" dirty="0"/>
              <a:t>事件</a:t>
            </a:r>
            <a:r>
              <a:rPr lang="en-US" altLang="zh-CN" dirty="0"/>
              <a:t>)</a:t>
            </a:r>
            <a:r>
              <a:rPr lang="zh-CN" altLang="en-US" dirty="0"/>
              <a:t>和槽</a:t>
            </a:r>
            <a:r>
              <a:rPr lang="en-US" altLang="zh-CN" dirty="0"/>
              <a:t>(</a:t>
            </a:r>
            <a:r>
              <a:rPr lang="zh-CN" altLang="en-US" dirty="0"/>
              <a:t>事件处理函数</a:t>
            </a:r>
            <a:r>
              <a:rPr lang="en-US" altLang="zh-CN" dirty="0"/>
              <a:t>)</a:t>
            </a:r>
            <a:r>
              <a:rPr lang="zh-CN" altLang="en-US" dirty="0"/>
              <a:t>机制，实现“点击按钮后主窗口关闭”效果。</a:t>
            </a:r>
            <a:endParaRPr lang="en-US" altLang="zh-CN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zh-CN" sz="2600" dirty="0"/>
              <a:t>Qt</a:t>
            </a:r>
            <a:r>
              <a:rPr lang="zh-CN" altLang="en-US" sz="2600" dirty="0"/>
              <a:t>用</a:t>
            </a:r>
            <a:r>
              <a:rPr lang="en-US" altLang="zh-CN" sz="2600" dirty="0"/>
              <a:t>connect</a:t>
            </a:r>
            <a:r>
              <a:rPr lang="zh-CN" altLang="en-US" sz="2600" dirty="0"/>
              <a:t>函数关联信号和槽：</a:t>
            </a:r>
            <a:endParaRPr lang="en-US" altLang="zh-CN" sz="2600" dirty="0"/>
          </a:p>
          <a:p>
            <a:pPr marL="0" indent="0" algn="just">
              <a:buNone/>
            </a:pPr>
            <a:r>
              <a:rPr lang="en-US" altLang="zh-CN" sz="2400" dirty="0">
                <a:solidFill>
                  <a:srgbClr val="D11CED"/>
                </a:solidFill>
                <a:latin typeface="+mj-lt"/>
              </a:rPr>
              <a:t>connect</a:t>
            </a:r>
            <a:r>
              <a:rPr lang="en-US" altLang="zh-CN" sz="2400" dirty="0"/>
              <a:t>(</a:t>
            </a:r>
            <a:r>
              <a:rPr lang="en-US" altLang="zh-CN" sz="2400" dirty="0">
                <a:solidFill>
                  <a:srgbClr val="3030EE"/>
                </a:solidFill>
                <a:latin typeface="+mj-lt"/>
              </a:rPr>
              <a:t>&amp;</a:t>
            </a:r>
            <a:r>
              <a:rPr lang="en-US" altLang="zh-CN" sz="2400" dirty="0">
                <a:solidFill>
                  <a:srgbClr val="666666"/>
                </a:solidFill>
                <a:latin typeface="+mj-lt"/>
              </a:rPr>
              <a:t>But, </a:t>
            </a:r>
            <a:r>
              <a:rPr lang="en-US" altLang="zh-CN" sz="2400" dirty="0">
                <a:solidFill>
                  <a:srgbClr val="3030EE"/>
                </a:solidFill>
                <a:latin typeface="+mj-lt"/>
              </a:rPr>
              <a:t>&amp;</a:t>
            </a:r>
            <a:r>
              <a:rPr lang="en-US" altLang="zh-CN" sz="2400" dirty="0" err="1">
                <a:solidFill>
                  <a:srgbClr val="666666"/>
                </a:solidFill>
                <a:latin typeface="+mj-lt"/>
              </a:rPr>
              <a:t>QPushButton</a:t>
            </a:r>
            <a:r>
              <a:rPr lang="en-US" altLang="zh-CN" sz="2400" dirty="0">
                <a:latin typeface="+mj-lt"/>
              </a:rPr>
              <a:t>::</a:t>
            </a:r>
            <a:r>
              <a:rPr lang="en-US" altLang="zh-CN" sz="2400" dirty="0">
                <a:solidFill>
                  <a:srgbClr val="D11CED"/>
                </a:solidFill>
                <a:latin typeface="+mj-lt"/>
              </a:rPr>
              <a:t>clicked, </a:t>
            </a:r>
            <a:r>
              <a:rPr lang="en-US" altLang="zh-CN" sz="2400" dirty="0">
                <a:solidFill>
                  <a:srgbClr val="3030EE"/>
                </a:solidFill>
                <a:latin typeface="+mj-lt"/>
              </a:rPr>
              <a:t>&amp;</a:t>
            </a:r>
            <a:r>
              <a:rPr lang="en-US" altLang="zh-CN" sz="2400" dirty="0">
                <a:solidFill>
                  <a:srgbClr val="666666"/>
                </a:solidFill>
                <a:latin typeface="+mj-lt"/>
              </a:rPr>
              <a:t>widget</a:t>
            </a:r>
            <a:r>
              <a:rPr lang="en-US" altLang="zh-CN" sz="2400" dirty="0"/>
              <a:t>, </a:t>
            </a:r>
            <a:r>
              <a:rPr lang="en-US" altLang="zh-CN" sz="2400" dirty="0">
                <a:solidFill>
                  <a:srgbClr val="3030EE"/>
                </a:solidFill>
                <a:latin typeface="+mj-lt"/>
              </a:rPr>
              <a:t>&amp;</a:t>
            </a:r>
            <a:r>
              <a:rPr lang="en-US" altLang="zh-CN" sz="2400" dirty="0" err="1">
                <a:solidFill>
                  <a:srgbClr val="666666"/>
                </a:solidFill>
                <a:latin typeface="+mj-lt"/>
              </a:rPr>
              <a:t>QWidget</a:t>
            </a:r>
            <a:r>
              <a:rPr lang="en-US" altLang="zh-CN" sz="2400" dirty="0"/>
              <a:t>::</a:t>
            </a:r>
            <a:r>
              <a:rPr lang="en-US" altLang="zh-CN" sz="2400" dirty="0">
                <a:solidFill>
                  <a:srgbClr val="D11CED"/>
                </a:solidFill>
                <a:latin typeface="+mj-lt"/>
              </a:rPr>
              <a:t>close</a:t>
            </a:r>
            <a:r>
              <a:rPr lang="en-US" altLang="zh-CN" sz="2400" dirty="0"/>
              <a:t>);</a:t>
            </a:r>
          </a:p>
          <a:p>
            <a:pPr marL="0" indent="0" algn="just">
              <a:buNone/>
            </a:pPr>
            <a:endParaRPr lang="en-US" altLang="zh-CN" sz="2000" dirty="0">
              <a:solidFill>
                <a:srgbClr val="666666"/>
              </a:solidFill>
              <a:latin typeface="+mj-lt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zh-CN" sz="2600" kern="100" dirty="0">
                <a:cs typeface="Times New Roman" panose="02020603050405020304" pitchFamily="18" charset="0"/>
              </a:rPr>
              <a:t>连接后，当用户点击按钮</a:t>
            </a:r>
            <a:r>
              <a:rPr lang="en-US" altLang="zh-CN" sz="2600" kern="100" dirty="0">
                <a:cs typeface="Times New Roman" panose="02020603050405020304" pitchFamily="18" charset="0"/>
              </a:rPr>
              <a:t>(</a:t>
            </a:r>
            <a:r>
              <a:rPr lang="en-US" altLang="zh-CN" sz="2800" dirty="0">
                <a:solidFill>
                  <a:srgbClr val="666666"/>
                </a:solidFill>
                <a:latin typeface="+mj-lt"/>
              </a:rPr>
              <a:t>But</a:t>
            </a:r>
            <a:r>
              <a:rPr lang="en-US" altLang="zh-CN" sz="2600" kern="100" dirty="0">
                <a:cs typeface="Times New Roman" panose="02020603050405020304" pitchFamily="18" charset="0"/>
              </a:rPr>
              <a:t>)</a:t>
            </a:r>
            <a:r>
              <a:rPr lang="zh-CN" altLang="en-US" sz="2600" kern="100" dirty="0">
                <a:cs typeface="Times New Roman" panose="02020603050405020304" pitchFamily="18" charset="0"/>
              </a:rPr>
              <a:t>便会触发信号</a:t>
            </a:r>
            <a:r>
              <a:rPr lang="en-US" altLang="zh-CN" sz="2600" dirty="0">
                <a:solidFill>
                  <a:srgbClr val="D11CED"/>
                </a:solidFill>
                <a:latin typeface="+mj-lt"/>
              </a:rPr>
              <a:t>clicked</a:t>
            </a:r>
            <a:r>
              <a:rPr lang="en-US" altLang="zh-CN" sz="2600" dirty="0">
                <a:solidFill>
                  <a:srgbClr val="3030EE"/>
                </a:solidFill>
                <a:latin typeface="Courier New" panose="02070309020205020404" pitchFamily="49" charset="0"/>
              </a:rPr>
              <a:t>()</a:t>
            </a:r>
            <a:r>
              <a:rPr lang="zh-CN" altLang="en-US" sz="2600" dirty="0">
                <a:latin typeface="Courier New" panose="02070309020205020404" pitchFamily="49" charset="0"/>
              </a:rPr>
              <a:t>；</a:t>
            </a:r>
            <a:endParaRPr lang="en-US" altLang="zh-CN" sz="2600" dirty="0">
              <a:latin typeface="Courier New" panose="02070309020205020404" pitchFamily="49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altLang="zh-CN" sz="2600" kern="100" dirty="0"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cs typeface="Times New Roman" panose="02020603050405020304" pitchFamily="18" charset="0"/>
              </a:rPr>
              <a:t>此后，主</a:t>
            </a:r>
            <a:r>
              <a:rPr lang="zh-CN" altLang="zh-CN" sz="2400" kern="100" dirty="0">
                <a:cs typeface="Times New Roman" panose="02020603050405020304" pitchFamily="18" charset="0"/>
              </a:rPr>
              <a:t>窗口</a:t>
            </a:r>
            <a:r>
              <a:rPr lang="en-US" altLang="zh-CN" sz="2400" kern="100" dirty="0">
                <a:cs typeface="Times New Roman" panose="02020603050405020304" pitchFamily="18" charset="0"/>
              </a:rPr>
              <a:t>(</a:t>
            </a:r>
            <a:r>
              <a:rPr lang="en-US" altLang="zh-CN" sz="2600" kern="100" dirty="0">
                <a:cs typeface="Times New Roman" panose="02020603050405020304" pitchFamily="18" charset="0"/>
              </a:rPr>
              <a:t>widget</a:t>
            </a:r>
            <a:r>
              <a:rPr lang="en-US" altLang="zh-CN" sz="2400" kern="100" dirty="0">
                <a:cs typeface="Times New Roman" panose="02020603050405020304" pitchFamily="18" charset="0"/>
              </a:rPr>
              <a:t>)</a:t>
            </a:r>
            <a:r>
              <a:rPr lang="zh-CN" altLang="zh-CN" sz="2400" kern="100" dirty="0">
                <a:cs typeface="Times New Roman" panose="02020603050405020304" pitchFamily="18" charset="0"/>
              </a:rPr>
              <a:t>便会调用</a:t>
            </a:r>
            <a:r>
              <a:rPr lang="zh-CN" altLang="en-US" sz="2400" kern="100" dirty="0">
                <a:cs typeface="Times New Roman" panose="02020603050405020304" pitchFamily="18" charset="0"/>
              </a:rPr>
              <a:t>槽</a:t>
            </a:r>
            <a:r>
              <a:rPr lang="zh-CN" altLang="zh-CN" sz="2400" kern="100" dirty="0">
                <a:cs typeface="Times New Roman" panose="02020603050405020304" pitchFamily="18" charset="0"/>
              </a:rPr>
              <a:t>函数</a:t>
            </a:r>
            <a:r>
              <a:rPr lang="en-US" altLang="zh-CN" sz="2400" dirty="0">
                <a:solidFill>
                  <a:srgbClr val="D11CED"/>
                </a:solidFill>
                <a:latin typeface="+mj-lt"/>
              </a:rPr>
              <a:t>close</a:t>
            </a:r>
            <a:r>
              <a:rPr lang="en-US" altLang="zh-CN" sz="2400" dirty="0">
                <a:solidFill>
                  <a:srgbClr val="3030EE"/>
                </a:solidFill>
                <a:latin typeface="Courier New" panose="02070309020205020404" pitchFamily="49" charset="0"/>
              </a:rPr>
              <a:t>()</a:t>
            </a:r>
            <a:r>
              <a:rPr lang="zh-CN" altLang="zh-CN" sz="2400" kern="100" dirty="0">
                <a:cs typeface="Times New Roman" panose="02020603050405020304" pitchFamily="18" charset="0"/>
              </a:rPr>
              <a:t>关闭自己。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283BF0-1FEF-4369-972F-D2007D5739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FCF81A-63DF-425F-8382-179C6EBDE7B5}" type="slidenum">
              <a:rPr lang="zh-CN" altLang="en-US" smtClean="0"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632953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2739CA-7F41-4EF8-90F9-CD36AE1CD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“点击按钮后主窗口关闭”效果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CF37AD-EAF3-44C5-A994-14F8CA11B9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FCF81A-63DF-425F-8382-179C6EBDE7B5}" type="slidenum">
              <a:rPr lang="zh-CN" altLang="en-US" smtClean="0"/>
              <a:t>14</a:t>
            </a:fld>
            <a:endParaRPr lang="en-US" altLang="zh-CN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04216FC-5341-4F1A-99B8-A4328D97E0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16" y="1268760"/>
            <a:ext cx="8744967" cy="530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81740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30C952-1EB8-431A-B772-E0C371054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事件子系统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052790-D71B-4B43-9DC6-BB253E80F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GUI</a:t>
            </a:r>
            <a:r>
              <a:rPr lang="zh-CN" altLang="en-US" dirty="0"/>
              <a:t>的运行是“</a:t>
            </a:r>
            <a:r>
              <a:rPr lang="zh-CN" altLang="en-US" b="1" dirty="0"/>
              <a:t>事件循环</a:t>
            </a:r>
            <a:r>
              <a:rPr lang="zh-CN" altLang="en-US" dirty="0"/>
              <a:t>”的，本质上是一个不断</a:t>
            </a:r>
            <a:r>
              <a:rPr lang="zh-CN" altLang="en-US" b="1" dirty="0"/>
              <a:t>接收事件</a:t>
            </a:r>
            <a:r>
              <a:rPr lang="zh-CN" altLang="en-US" dirty="0"/>
              <a:t>，</a:t>
            </a:r>
            <a:r>
              <a:rPr lang="zh-CN" altLang="en-US" b="1" dirty="0"/>
              <a:t>分发事件</a:t>
            </a:r>
            <a:r>
              <a:rPr lang="zh-CN" altLang="en-US" dirty="0"/>
              <a:t>，</a:t>
            </a:r>
            <a:r>
              <a:rPr lang="zh-CN" altLang="en-US" b="1" dirty="0"/>
              <a:t>处理事件</a:t>
            </a:r>
            <a:r>
              <a:rPr lang="zh-CN" altLang="en-US" dirty="0"/>
              <a:t>的过程。</a:t>
            </a:r>
            <a:endParaRPr lang="en-US" altLang="zh-CN" dirty="0"/>
          </a:p>
          <a:p>
            <a:r>
              <a:rPr lang="zh-CN" altLang="en-US" dirty="0"/>
              <a:t>当用户按下鼠标、敲下键盘，或者是窗口需要重新绘制的时候，计时器触发的时候，都会发出一个相应的事件。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11E814-F6D8-46A4-844C-4543D0C4AB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FCF81A-63DF-425F-8382-179C6EBDE7B5}" type="slidenum">
              <a:rPr lang="zh-CN" altLang="en-US" smtClean="0"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460900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>
            <a:extLst>
              <a:ext uri="{FF2B5EF4-FFF2-40B4-BE49-F238E27FC236}">
                <a16:creationId xmlns:a16="http://schemas.microsoft.com/office/drawing/2014/main" id="{07B52681-1ACD-492F-B6F7-0F218AFB6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事件子系统</a:t>
            </a:r>
            <a:endParaRPr lang="zh-CN" altLang="en-US" dirty="0"/>
          </a:p>
        </p:txBody>
      </p:sp>
      <p:sp>
        <p:nvSpPr>
          <p:cNvPr id="64515" name="内容占位符 2">
            <a:extLst>
              <a:ext uri="{FF2B5EF4-FFF2-40B4-BE49-F238E27FC236}">
                <a16:creationId xmlns:a16="http://schemas.microsoft.com/office/drawing/2014/main" id="{B5CCF49B-E43A-4974-8795-2516BED5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" y="1196975"/>
            <a:ext cx="8928100" cy="5184775"/>
          </a:xfrm>
        </p:spPr>
        <p:txBody>
          <a:bodyPr/>
          <a:lstStyle/>
          <a:p>
            <a:r>
              <a:rPr lang="zh-CN" altLang="en-US" sz="2400" b="1" dirty="0"/>
              <a:t>一个通用的“</a:t>
            </a:r>
            <a:r>
              <a:rPr lang="zh-CN" altLang="en-US" sz="2400" b="1" dirty="0">
                <a:solidFill>
                  <a:srgbClr val="FF0000"/>
                </a:solidFill>
              </a:rPr>
              <a:t>事件循环</a:t>
            </a:r>
            <a:r>
              <a:rPr lang="zh-CN" altLang="en-US" sz="2400" b="1" dirty="0"/>
              <a:t>”程序架构</a:t>
            </a:r>
            <a:endParaRPr lang="en-US" altLang="zh-CN" sz="2400" b="1" dirty="0"/>
          </a:p>
          <a:p>
            <a:pPr lvl="1" eaLnBrk="1" hangingPunct="1">
              <a:buFontTx/>
              <a:buNone/>
            </a:pPr>
            <a:r>
              <a:rPr lang="zh-CN" altLang="en-US" sz="1800" b="1" dirty="0"/>
              <a:t>程序启动，创建窗口和各种控件</a:t>
            </a:r>
            <a:endParaRPr lang="en-US" altLang="zh-CN" sz="1800" b="1" dirty="0"/>
          </a:p>
          <a:p>
            <a:pPr lvl="1" eaLnBrk="1" hangingPunct="1">
              <a:buFontTx/>
              <a:buNone/>
            </a:pPr>
            <a:r>
              <a:rPr lang="zh-CN" altLang="en-US" sz="1800" b="1" dirty="0"/>
              <a:t>将事件与控件的处理函数进行关联</a:t>
            </a:r>
            <a:endParaRPr lang="en-US" altLang="zh-CN" sz="1800" b="1" dirty="0"/>
          </a:p>
          <a:p>
            <a:pPr lvl="1" eaLnBrk="1" hangingPunct="1">
              <a:buFontTx/>
              <a:buNone/>
            </a:pPr>
            <a:r>
              <a:rPr lang="en-US" altLang="zh-CN" sz="1800" b="1" dirty="0"/>
              <a:t>quit = False</a:t>
            </a:r>
          </a:p>
          <a:p>
            <a:pPr lvl="1" eaLnBrk="1" hangingPunct="1">
              <a:buFontTx/>
              <a:buNone/>
            </a:pPr>
            <a:r>
              <a:rPr lang="en-US" altLang="zh-CN" sz="1800" b="1" dirty="0"/>
              <a:t>while ( not quit )  {                                                                 </a:t>
            </a:r>
          </a:p>
          <a:p>
            <a:pPr lvl="1" eaLnBrk="1" hangingPunct="1">
              <a:buFontTx/>
              <a:buNone/>
            </a:pPr>
            <a:r>
              <a:rPr lang="en-US" altLang="zh-CN" sz="1800" b="1" dirty="0"/>
              <a:t>    </a:t>
            </a:r>
            <a:r>
              <a:rPr lang="zh-CN" altLang="en-US" sz="1800" b="1" dirty="0"/>
              <a:t>从事件队列中取出一个事件</a:t>
            </a:r>
            <a:r>
              <a:rPr lang="en-US" altLang="zh-CN" sz="1800" b="1" dirty="0"/>
              <a:t> event  </a:t>
            </a:r>
          </a:p>
          <a:p>
            <a:pPr lvl="1" eaLnBrk="1" hangingPunct="1">
              <a:buFontTx/>
              <a:buNone/>
            </a:pPr>
            <a:r>
              <a:rPr lang="zh-CN" altLang="en-US" sz="1800" b="1" dirty="0"/>
              <a:t>    </a:t>
            </a:r>
            <a:r>
              <a:rPr lang="en-US" altLang="zh-CN" sz="1800" b="1" dirty="0"/>
              <a:t>switch (</a:t>
            </a:r>
            <a:r>
              <a:rPr lang="en-US" altLang="zh-CN" sz="1800" b="1" dirty="0" err="1"/>
              <a:t>event.type</a:t>
            </a:r>
            <a:r>
              <a:rPr lang="en-US" altLang="zh-CN" sz="1800" b="1" dirty="0"/>
              <a:t>) // </a:t>
            </a:r>
            <a:r>
              <a:rPr lang="zh-CN" altLang="en-US" sz="1800" b="1" dirty="0"/>
              <a:t>判断当前事件类型，进行消息分发和处理</a:t>
            </a:r>
            <a:endParaRPr lang="en-US" altLang="zh-CN" sz="1800" b="1" dirty="0"/>
          </a:p>
          <a:p>
            <a:pPr lvl="1" eaLnBrk="1" hangingPunct="1">
              <a:buFontTx/>
              <a:buNone/>
            </a:pPr>
            <a:r>
              <a:rPr lang="en-US" altLang="zh-CN" sz="1800" b="1" dirty="0"/>
              <a:t>   {</a:t>
            </a:r>
          </a:p>
          <a:p>
            <a:pPr lvl="1" eaLnBrk="1" hangingPunct="1">
              <a:buFontTx/>
              <a:buNone/>
            </a:pPr>
            <a:r>
              <a:rPr lang="en-US" altLang="zh-CN" sz="1800" b="1" dirty="0"/>
              <a:t>       case </a:t>
            </a:r>
            <a:r>
              <a:rPr lang="zh-CN" altLang="en-US" sz="1800" b="1" dirty="0"/>
              <a:t>鼠标事件</a:t>
            </a:r>
            <a:r>
              <a:rPr lang="en-US" altLang="zh-CN" sz="1800" b="1" dirty="0"/>
              <a:t>(</a:t>
            </a:r>
            <a:r>
              <a:rPr lang="en-US" altLang="zh-CN" sz="1800" b="1" dirty="0" err="1"/>
              <a:t>MouseEvent</a:t>
            </a:r>
            <a:r>
              <a:rPr lang="en-US" altLang="zh-CN" sz="1800" b="1" dirty="0"/>
              <a:t>)</a:t>
            </a:r>
            <a:r>
              <a:rPr lang="zh-CN" altLang="en-US" sz="1800" b="1" dirty="0"/>
              <a:t>：分发给控件</a:t>
            </a:r>
            <a:r>
              <a:rPr lang="en-US" altLang="zh-CN" sz="1800" b="1" dirty="0"/>
              <a:t>1</a:t>
            </a:r>
            <a:r>
              <a:rPr lang="zh-CN" altLang="en-US" sz="1800" b="1" dirty="0"/>
              <a:t>处理 </a:t>
            </a:r>
            <a:r>
              <a:rPr lang="en-US" altLang="zh-CN" sz="1800" b="1" dirty="0"/>
              <a:t>(</a:t>
            </a:r>
            <a:r>
              <a:rPr lang="zh-CN" altLang="en-US" sz="1800" b="1" dirty="0"/>
              <a:t>调用控件</a:t>
            </a:r>
            <a:r>
              <a:rPr lang="en-US" altLang="zh-CN" sz="1800" b="1" dirty="0"/>
              <a:t>1</a:t>
            </a:r>
            <a:r>
              <a:rPr lang="zh-CN" altLang="en-US" sz="1800" b="1" dirty="0"/>
              <a:t>关联的处理函数</a:t>
            </a:r>
            <a:r>
              <a:rPr lang="en-US" altLang="zh-CN" sz="1800" b="1" dirty="0"/>
              <a:t>)</a:t>
            </a:r>
          </a:p>
          <a:p>
            <a:pPr lvl="1" eaLnBrk="1" hangingPunct="1">
              <a:buFontTx/>
              <a:buNone/>
            </a:pPr>
            <a:r>
              <a:rPr lang="en-US" altLang="zh-CN" sz="1800" b="1" dirty="0"/>
              <a:t>       case </a:t>
            </a:r>
            <a:r>
              <a:rPr lang="zh-CN" altLang="en-US" sz="1800" b="1" dirty="0"/>
              <a:t>键盘事件</a:t>
            </a:r>
            <a:r>
              <a:rPr lang="en-US" altLang="zh-CN" sz="1800" b="1" dirty="0"/>
              <a:t>(</a:t>
            </a:r>
            <a:r>
              <a:rPr lang="en-US" altLang="zh-CN" sz="1800" b="1" dirty="0" err="1"/>
              <a:t>KeyEvent</a:t>
            </a:r>
            <a:r>
              <a:rPr lang="en-US" altLang="zh-CN" sz="1800" b="1" dirty="0"/>
              <a:t>)</a:t>
            </a:r>
            <a:r>
              <a:rPr lang="zh-CN" altLang="en-US" sz="1800" b="1" dirty="0"/>
              <a:t>：分发给控件</a:t>
            </a:r>
            <a:r>
              <a:rPr lang="en-US" altLang="zh-CN" sz="1800" b="1" dirty="0"/>
              <a:t>2</a:t>
            </a:r>
            <a:r>
              <a:rPr lang="zh-CN" altLang="en-US" sz="1800" b="1" dirty="0"/>
              <a:t>处理 </a:t>
            </a:r>
            <a:r>
              <a:rPr lang="en-US" altLang="zh-CN" sz="1800" b="1" dirty="0"/>
              <a:t>(</a:t>
            </a:r>
            <a:r>
              <a:rPr lang="zh-CN" altLang="en-US" sz="1800" b="1" dirty="0"/>
              <a:t>调用控件</a:t>
            </a:r>
            <a:r>
              <a:rPr lang="en-US" altLang="zh-CN" sz="1800" b="1" dirty="0"/>
              <a:t>2</a:t>
            </a:r>
            <a:r>
              <a:rPr lang="zh-CN" altLang="en-US" sz="1800" b="1" dirty="0"/>
              <a:t>关联的处理函数</a:t>
            </a:r>
            <a:r>
              <a:rPr lang="en-US" altLang="zh-CN" sz="1800" b="1" dirty="0"/>
              <a:t>)</a:t>
            </a:r>
            <a:endParaRPr lang="zh-CN" altLang="en-US" sz="1800" b="1" dirty="0"/>
          </a:p>
          <a:p>
            <a:pPr lvl="1" eaLnBrk="1" hangingPunct="1">
              <a:buNone/>
            </a:pPr>
            <a:r>
              <a:rPr lang="en-US" altLang="zh-CN" sz="1800" b="1" dirty="0"/>
              <a:t>       case </a:t>
            </a:r>
            <a:r>
              <a:rPr lang="zh-CN" altLang="en-US" sz="1800" b="1" dirty="0"/>
              <a:t>定时器事件</a:t>
            </a:r>
            <a:r>
              <a:rPr lang="en-US" altLang="zh-CN" sz="1800" b="1" dirty="0"/>
              <a:t>(</a:t>
            </a:r>
            <a:r>
              <a:rPr lang="en-US" altLang="zh-CN" sz="1800" b="1" dirty="0" err="1"/>
              <a:t>TimerEvent</a:t>
            </a:r>
            <a:r>
              <a:rPr lang="en-US" altLang="zh-CN" sz="1800" b="1" dirty="0"/>
              <a:t>) </a:t>
            </a:r>
            <a:r>
              <a:rPr lang="zh-CN" altLang="en-US" sz="1800" b="1" dirty="0"/>
              <a:t>：分发给控件</a:t>
            </a:r>
            <a:r>
              <a:rPr lang="en-US" altLang="zh-CN" sz="1800" b="1" dirty="0"/>
              <a:t>3</a:t>
            </a:r>
            <a:r>
              <a:rPr lang="zh-CN" altLang="en-US" sz="1800" b="1" dirty="0"/>
              <a:t>处理 </a:t>
            </a:r>
            <a:r>
              <a:rPr lang="en-US" altLang="zh-CN" sz="1800" b="1" dirty="0"/>
              <a:t>(</a:t>
            </a:r>
            <a:r>
              <a:rPr lang="zh-CN" altLang="en-US" sz="1800" b="1" dirty="0"/>
              <a:t>调用控件</a:t>
            </a:r>
            <a:r>
              <a:rPr lang="en-US" altLang="zh-CN" sz="1800" b="1" dirty="0"/>
              <a:t>3</a:t>
            </a:r>
            <a:r>
              <a:rPr lang="zh-CN" altLang="en-US" sz="1800" b="1" dirty="0"/>
              <a:t>关联的处理函数</a:t>
            </a:r>
            <a:r>
              <a:rPr lang="en-US" altLang="zh-CN" sz="1800" b="1" dirty="0"/>
              <a:t>)</a:t>
            </a:r>
          </a:p>
          <a:p>
            <a:pPr lvl="1" eaLnBrk="1" hangingPunct="1">
              <a:buNone/>
            </a:pPr>
            <a:r>
              <a:rPr lang="en-US" altLang="zh-CN" sz="1800" b="1" dirty="0"/>
              <a:t>	  ……</a:t>
            </a:r>
          </a:p>
          <a:p>
            <a:pPr lvl="1" eaLnBrk="1" hangingPunct="1">
              <a:buNone/>
            </a:pPr>
            <a:r>
              <a:rPr lang="en-US" altLang="zh-CN" sz="1800" b="1" dirty="0"/>
              <a:t>	  case </a:t>
            </a:r>
            <a:r>
              <a:rPr lang="zh-CN" altLang="en-US" sz="1800" b="1" dirty="0"/>
              <a:t>程序退出事件</a:t>
            </a:r>
            <a:r>
              <a:rPr lang="en-US" altLang="zh-CN" sz="1800" b="1" dirty="0"/>
              <a:t>(</a:t>
            </a:r>
            <a:r>
              <a:rPr lang="en-US" altLang="zh-CN" sz="1800" b="1" dirty="0" err="1"/>
              <a:t>QuitEvent</a:t>
            </a:r>
            <a:r>
              <a:rPr lang="en-US" altLang="zh-CN" sz="1800" b="1" dirty="0"/>
              <a:t>)</a:t>
            </a:r>
            <a:r>
              <a:rPr lang="zh-CN" altLang="en-US" sz="1800" b="1" dirty="0"/>
              <a:t>：</a:t>
            </a:r>
            <a:r>
              <a:rPr lang="en-US" altLang="zh-CN" sz="1800" b="1" dirty="0"/>
              <a:t>quit = True </a:t>
            </a:r>
          </a:p>
          <a:p>
            <a:pPr lvl="1" eaLnBrk="1" hangingPunct="1">
              <a:buFontTx/>
              <a:buNone/>
            </a:pPr>
            <a:r>
              <a:rPr lang="en-US" altLang="zh-CN" sz="1800" b="1" dirty="0"/>
              <a:t>   }</a:t>
            </a:r>
          </a:p>
          <a:p>
            <a:pPr lvl="1" eaLnBrk="1" hangingPunct="1">
              <a:buFontTx/>
              <a:buNone/>
            </a:pPr>
            <a:r>
              <a:rPr lang="en-US" altLang="zh-CN" sz="1800" b="1" dirty="0"/>
              <a:t>}</a:t>
            </a:r>
          </a:p>
          <a:p>
            <a:pPr lvl="1" eaLnBrk="1" hangingPunct="1">
              <a:buFontTx/>
              <a:buNone/>
            </a:pPr>
            <a:r>
              <a:rPr lang="zh-CN" altLang="en-US" sz="1800" b="1" dirty="0"/>
              <a:t>程序结束</a:t>
            </a:r>
            <a:endParaRPr lang="en-US" altLang="zh-CN" sz="1800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A571854-F690-45F0-8C11-1C4D9F249FAE}"/>
              </a:ext>
            </a:extLst>
          </p:cNvPr>
          <p:cNvSpPr/>
          <p:nvPr/>
        </p:nvSpPr>
        <p:spPr bwMode="auto">
          <a:xfrm>
            <a:off x="251520" y="1628800"/>
            <a:ext cx="8712968" cy="48965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478719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496AD2-CA1B-47B5-ACD2-7FA737A46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图形子系统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2872F0-42CA-407A-BF48-33CDFCC07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319213"/>
            <a:ext cx="8280920" cy="4611687"/>
          </a:xfrm>
        </p:spPr>
        <p:txBody>
          <a:bodyPr/>
          <a:lstStyle/>
          <a:p>
            <a:pPr algn="just"/>
            <a:r>
              <a:rPr lang="en-US" altLang="zh-CN" dirty="0"/>
              <a:t>GUI</a:t>
            </a:r>
            <a:r>
              <a:rPr lang="zh-CN" altLang="en-US" dirty="0"/>
              <a:t>的窗口和控件在创建或响应事件时需要</a:t>
            </a:r>
            <a:r>
              <a:rPr lang="zh-CN" altLang="en-US" b="1" dirty="0"/>
              <a:t>绘制</a:t>
            </a:r>
            <a:r>
              <a:rPr lang="zh-CN" altLang="en-US" dirty="0"/>
              <a:t>。</a:t>
            </a:r>
            <a:endParaRPr lang="en-US" altLang="zh-CN" dirty="0"/>
          </a:p>
          <a:p>
            <a:pPr algn="just"/>
            <a:r>
              <a:rPr lang="zh-CN" altLang="en-US" b="1" dirty="0"/>
              <a:t>图形子系统，</a:t>
            </a:r>
            <a:r>
              <a:rPr lang="zh-CN" altLang="zh-CN" sz="2800" dirty="0">
                <a:cs typeface="Times New Roman" panose="02020603050405020304" pitchFamily="18" charset="0"/>
              </a:rPr>
              <a:t>通常指图形设备接口</a:t>
            </a:r>
            <a:r>
              <a:rPr lang="en-US" altLang="zh-CN" sz="2800" dirty="0"/>
              <a:t>(Graphics Device Interface, GDI)</a:t>
            </a:r>
            <a:r>
              <a:rPr lang="zh-CN" altLang="zh-CN" sz="2800" dirty="0">
                <a:cs typeface="Times New Roman" panose="02020603050405020304" pitchFamily="18" charset="0"/>
              </a:rPr>
              <a:t>，负责系统与绘图程序之间的信息交换，处理所有窗口和控件等图形输出</a:t>
            </a:r>
            <a:r>
              <a:rPr lang="zh-CN" altLang="en-US" dirty="0"/>
              <a:t>。</a:t>
            </a:r>
            <a:endParaRPr lang="en-US" altLang="zh-CN" dirty="0"/>
          </a:p>
          <a:p>
            <a:pPr algn="just"/>
            <a:r>
              <a:rPr lang="en-US" altLang="zh-CN" dirty="0"/>
              <a:t>GDI</a:t>
            </a:r>
            <a:r>
              <a:rPr lang="zh-CN" altLang="en-US" dirty="0"/>
              <a:t>的出现使程序员无需要关心硬件设备及设备正常驱动，就可以将应用程序的输出转化为硬件设备上的输出和构成，实现了程序开发者与硬件设备的隔离，大大方便了开发工作。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65D37E-E428-460C-B7E8-D28186F3CA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FCF81A-63DF-425F-8382-179C6EBDE7B5}" type="slidenum">
              <a:rPr lang="zh-CN" altLang="en-US" smtClean="0"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4431191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E3C0F4-CFB4-4B9F-81A5-F6C461A14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图形子系统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ABD75A-3395-49B6-81BA-19392E8A1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319213"/>
            <a:ext cx="8371656" cy="4611687"/>
          </a:xfrm>
        </p:spPr>
        <p:txBody>
          <a:bodyPr/>
          <a:lstStyle/>
          <a:p>
            <a:r>
              <a:rPr lang="en-US" altLang="zh-CN" dirty="0"/>
              <a:t>GDI</a:t>
            </a:r>
            <a:r>
              <a:rPr lang="zh-CN" altLang="en-US" dirty="0"/>
              <a:t>本质上是应用程序与输出设备之间的</a:t>
            </a:r>
            <a:r>
              <a:rPr lang="zh-CN" altLang="en-US" b="1" dirty="0"/>
              <a:t>中介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一方面，</a:t>
            </a:r>
            <a:r>
              <a:rPr lang="en-US" altLang="zh-CN" dirty="0"/>
              <a:t>GDI</a:t>
            </a:r>
            <a:r>
              <a:rPr lang="zh-CN" altLang="en-US" dirty="0"/>
              <a:t>向应用程序提供一个与设备无关的编程环境，通过一些抽象逻辑实体，如画笔、画刷、调色板、字体等，帮助应用程序绘制窗口和控件。</a:t>
            </a:r>
            <a:endParaRPr lang="en-US" altLang="zh-CN" dirty="0"/>
          </a:p>
          <a:p>
            <a:r>
              <a:rPr lang="zh-CN" altLang="en-US" dirty="0"/>
              <a:t>另一方面，</a:t>
            </a:r>
            <a:r>
              <a:rPr lang="en-US" altLang="zh-CN" dirty="0"/>
              <a:t>GDI</a:t>
            </a:r>
            <a:r>
              <a:rPr lang="zh-CN" altLang="en-US" dirty="0"/>
              <a:t>将应用程序的绘制数据和绘制动作，转换为硬件设备相关的格式和调用，通过具体设备完成图形和图像的输出。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0F8367-C598-45EB-B2E7-1967D9FD49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FCF81A-63DF-425F-8382-179C6EBDE7B5}" type="slidenum">
              <a:rPr lang="zh-CN" altLang="en-US" smtClean="0"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050955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F3A360-38B8-4B83-BB61-D50D7649F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GUI</a:t>
            </a:r>
            <a:r>
              <a:rPr lang="zh-CN" altLang="en-US" b="1" dirty="0"/>
              <a:t>控制逻辑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175F7-9C18-45BC-8C98-6714DA8AA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GUI</a:t>
            </a:r>
            <a:r>
              <a:rPr lang="zh-CN" altLang="en-US" dirty="0"/>
              <a:t>的控制逻辑</a:t>
            </a:r>
            <a:endParaRPr lang="en-US" altLang="zh-CN" dirty="0"/>
          </a:p>
          <a:p>
            <a:pPr lvl="1"/>
            <a:r>
              <a:rPr lang="zh-CN" altLang="en-US" dirty="0"/>
              <a:t>管理用户输入：通过事件子系统处理用户输入的各种事件消息</a:t>
            </a:r>
            <a:endParaRPr lang="en-US" altLang="zh-CN" dirty="0"/>
          </a:p>
          <a:p>
            <a:pPr lvl="1"/>
            <a:r>
              <a:rPr lang="zh-CN" altLang="en-US" dirty="0"/>
              <a:t>处理屏幕输出：通过窗口子系统和图形子系统绘制或重新绘制各种图形图像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B4DE67-E269-4F14-9FA5-CC312579EF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FCF81A-63DF-425F-8382-179C6EBDE7B5}" type="slidenum">
              <a:rPr lang="zh-CN" altLang="en-US" smtClean="0"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23130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E8AEFD87-E3EF-E540-4CE7-C9B419344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1840231"/>
            <a:ext cx="6339020" cy="3177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514350" indent="-514350" algn="just" defTabSz="342900">
              <a:lnSpc>
                <a:spcPct val="130000"/>
              </a:lnSpc>
              <a:buFont typeface="+mj-lt"/>
              <a:buAutoNum type="arabicPeriod"/>
              <a:defRPr/>
            </a:pPr>
            <a:r>
              <a:rPr lang="zh-CN" altLang="en-US" sz="2800" b="1" dirty="0">
                <a:latin typeface="+mn-lt"/>
                <a:ea typeface="+mn-ea"/>
              </a:rPr>
              <a:t>用户接口</a:t>
            </a:r>
            <a:endParaRPr lang="en-US" altLang="zh-CN" sz="2800" b="1" dirty="0">
              <a:latin typeface="+mn-lt"/>
              <a:ea typeface="+mn-ea"/>
            </a:endParaRPr>
          </a:p>
          <a:p>
            <a:pPr marL="514350" indent="-514350" algn="just" defTabSz="342900">
              <a:lnSpc>
                <a:spcPct val="130000"/>
              </a:lnSpc>
              <a:buFont typeface="+mj-lt"/>
              <a:buAutoNum type="arabicPeriod"/>
              <a:defRPr/>
            </a:pPr>
            <a:endParaRPr lang="en-US" altLang="zh-CN" sz="2800" b="1" dirty="0">
              <a:latin typeface="+mn-lt"/>
              <a:ea typeface="+mn-ea"/>
            </a:endParaRPr>
          </a:p>
          <a:p>
            <a:pPr marL="514350" indent="-514350" algn="just" defTabSz="342900">
              <a:lnSpc>
                <a:spcPct val="130000"/>
              </a:lnSpc>
              <a:buFont typeface="+mj-lt"/>
              <a:buAutoNum type="arabicPeriod"/>
              <a:defRPr/>
            </a:pPr>
            <a:r>
              <a:rPr lang="en-US" altLang="zh-CN" sz="2800" b="1" dirty="0">
                <a:latin typeface="+mn-lt"/>
                <a:ea typeface="+mn-ea"/>
              </a:rPr>
              <a:t>GUI</a:t>
            </a:r>
            <a:r>
              <a:rPr lang="zh-CN" altLang="zh-CN" sz="2800" b="1" dirty="0">
                <a:latin typeface="+mn-lt"/>
                <a:ea typeface="+mn-ea"/>
              </a:rPr>
              <a:t>要素</a:t>
            </a:r>
            <a:r>
              <a:rPr lang="zh-CN" altLang="en-US" sz="2800" b="1" dirty="0">
                <a:latin typeface="+mn-lt"/>
                <a:ea typeface="+mn-ea"/>
              </a:rPr>
              <a:t>及控制逻辑</a:t>
            </a:r>
            <a:endParaRPr lang="en-US" altLang="zh-CN" sz="2800" b="1" dirty="0">
              <a:latin typeface="+mn-lt"/>
              <a:ea typeface="+mn-ea"/>
            </a:endParaRPr>
          </a:p>
          <a:p>
            <a:pPr marL="514350" indent="-514350" algn="just" defTabSz="342900">
              <a:lnSpc>
                <a:spcPct val="130000"/>
              </a:lnSpc>
              <a:buFont typeface="+mj-lt"/>
              <a:buAutoNum type="arabicPeriod"/>
              <a:defRPr/>
            </a:pPr>
            <a:endParaRPr lang="zh-CN" altLang="en-US" sz="2800" b="1" dirty="0">
              <a:latin typeface="+mn-lt"/>
              <a:ea typeface="+mn-ea"/>
            </a:endParaRPr>
          </a:p>
          <a:p>
            <a:pPr marL="514350" indent="-514350" algn="just" defTabSz="342900">
              <a:lnSpc>
                <a:spcPct val="130000"/>
              </a:lnSpc>
              <a:buFont typeface="+mj-lt"/>
              <a:buAutoNum type="arabicPeriod"/>
              <a:defRPr/>
            </a:pPr>
            <a:r>
              <a:rPr lang="zh-CN" altLang="en-US" sz="2800" b="1" dirty="0">
                <a:latin typeface="+mn-lt"/>
                <a:ea typeface="+mn-ea"/>
              </a:rPr>
              <a:t>常用</a:t>
            </a:r>
            <a:r>
              <a:rPr lang="en-US" altLang="zh-CN" sz="2800" b="1" dirty="0">
                <a:latin typeface="+mn-lt"/>
                <a:ea typeface="+mn-ea"/>
              </a:rPr>
              <a:t>GUI</a:t>
            </a:r>
            <a:r>
              <a:rPr lang="zh-CN" altLang="en-US" sz="2800" b="1" dirty="0">
                <a:latin typeface="+mn-lt"/>
                <a:ea typeface="+mn-ea"/>
              </a:rPr>
              <a:t>库资源</a:t>
            </a:r>
            <a:endParaRPr lang="en-US" altLang="zh-CN" sz="2800" b="1" dirty="0">
              <a:latin typeface="+mn-lt"/>
              <a:ea typeface="+mn-ea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18163BF-66C8-4A83-9477-8B8662EFA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提纲</a:t>
            </a:r>
          </a:p>
        </p:txBody>
      </p:sp>
    </p:spTree>
    <p:extLst>
      <p:ext uri="{BB962C8B-B14F-4D97-AF65-F5344CB8AC3E}">
        <p14:creationId xmlns:p14="http://schemas.microsoft.com/office/powerpoint/2010/main" val="752166038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6253B5-BBA6-4F5C-BE82-50E192FD9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GUI</a:t>
            </a:r>
            <a:r>
              <a:rPr lang="zh-CN" altLang="en-US" b="1" dirty="0"/>
              <a:t>控制逻辑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5977AE-7E91-4666-9CCF-2E3640998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/>
              <a:t>GUI</a:t>
            </a:r>
            <a:r>
              <a:rPr lang="zh-CN" altLang="en-US" sz="2400" dirty="0"/>
              <a:t>控制逻辑的两大数据流处理：红色部分为用户输入，绿色部分为屏幕输出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F2B77C-DFF6-4368-84E5-4CB126EB5A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FCF81A-63DF-425F-8382-179C6EBDE7B5}" type="slidenum">
              <a:rPr lang="zh-CN" altLang="en-US" smtClean="0"/>
              <a:t>20</a:t>
            </a:fld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57FAC0D-4C70-43FF-BDCD-5D18A7A78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486" y="2204082"/>
            <a:ext cx="5616624" cy="424910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81ADA6F-8EFD-4D98-8799-88ED986CD2BA}"/>
              </a:ext>
            </a:extLst>
          </p:cNvPr>
          <p:cNvSpPr txBox="1"/>
          <p:nvPr/>
        </p:nvSpPr>
        <p:spPr>
          <a:xfrm>
            <a:off x="107504" y="2828223"/>
            <a:ext cx="1383668" cy="3000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1500" dirty="0">
                <a:cs typeface="Times New Roman" panose="02020603050405020304" pitchFamily="18" charset="0"/>
              </a:rPr>
              <a:t>红色的数据流是系统控件</a:t>
            </a:r>
            <a:r>
              <a:rPr lang="en-US" altLang="zh-CN" sz="1500" dirty="0"/>
              <a:t>(</a:t>
            </a:r>
            <a:r>
              <a:rPr lang="zh-CN" altLang="zh-CN" sz="1500" dirty="0">
                <a:cs typeface="Times New Roman" panose="02020603050405020304" pitchFamily="18" charset="0"/>
              </a:rPr>
              <a:t>鼠标、键盘、触摸屏等</a:t>
            </a:r>
            <a:r>
              <a:rPr lang="en-US" altLang="zh-CN" sz="1500" dirty="0"/>
              <a:t>)</a:t>
            </a:r>
            <a:r>
              <a:rPr lang="zh-CN" altLang="zh-CN" sz="1500" dirty="0">
                <a:cs typeface="Times New Roman" panose="02020603050405020304" pitchFamily="18" charset="0"/>
              </a:rPr>
              <a:t>产生的信号，这些信号将由事件管理器转换为事件</a:t>
            </a:r>
            <a:r>
              <a:rPr lang="en-US" altLang="zh-CN" sz="1500" dirty="0"/>
              <a:t>(</a:t>
            </a:r>
            <a:r>
              <a:rPr lang="zh-CN" altLang="zh-CN" sz="1500" dirty="0">
                <a:cs typeface="Times New Roman" panose="02020603050405020304" pitchFamily="18" charset="0"/>
              </a:rPr>
              <a:t>鼠标事件、键盘事件、定时器事件等</a:t>
            </a:r>
            <a:r>
              <a:rPr lang="en-US" altLang="zh-CN" sz="1500" dirty="0"/>
              <a:t>)</a:t>
            </a:r>
            <a:r>
              <a:rPr lang="zh-CN" altLang="zh-CN" sz="1500" dirty="0">
                <a:cs typeface="Times New Roman" panose="02020603050405020304" pitchFamily="18" charset="0"/>
              </a:rPr>
              <a:t>进入消息系统，等待分发给对应的控件处理。</a:t>
            </a:r>
            <a:endParaRPr lang="zh-CN" altLang="en-US" sz="15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32297E2-0D06-456C-8C0C-2148FB536398}"/>
              </a:ext>
            </a:extLst>
          </p:cNvPr>
          <p:cNvSpPr txBox="1"/>
          <p:nvPr/>
        </p:nvSpPr>
        <p:spPr>
          <a:xfrm>
            <a:off x="7275959" y="2446615"/>
            <a:ext cx="1832545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1500" dirty="0">
                <a:cs typeface="Times New Roman" panose="02020603050405020304" pitchFamily="18" charset="0"/>
              </a:rPr>
              <a:t>绿色的数据流是窗口绘制信息流，当窗口中的控件接收到相应的事件消息时，它会做出相应的响应动作</a:t>
            </a:r>
            <a:r>
              <a:rPr lang="zh-CN" altLang="en-US" sz="1500" dirty="0">
                <a:cs typeface="Times New Roman" panose="02020603050405020304" pitchFamily="18" charset="0"/>
              </a:rPr>
              <a:t>。</a:t>
            </a:r>
            <a:endParaRPr lang="en-US" altLang="zh-CN" sz="1500" dirty="0">
              <a:cs typeface="Times New Roman" panose="02020603050405020304" pitchFamily="18" charset="0"/>
            </a:endParaRPr>
          </a:p>
          <a:p>
            <a:pPr algn="just"/>
            <a:r>
              <a:rPr lang="zh-CN" altLang="zh-CN" sz="1500" dirty="0">
                <a:cs typeface="Times New Roman" panose="02020603050405020304" pitchFamily="18" charset="0"/>
              </a:rPr>
              <a:t>例如，输入框接收到“输入框被点击”的信号后，会做出“显示闪烁的光标，等待用户输入数据”的响应动作，这些动作会引起窗口和控件的重新绘制。窗口管理器负责将绘制动作发送给底层的图形设备接口</a:t>
            </a:r>
            <a:r>
              <a:rPr lang="en-US" altLang="zh-CN" sz="1500" dirty="0"/>
              <a:t>(GDI)</a:t>
            </a:r>
            <a:r>
              <a:rPr lang="zh-CN" altLang="zh-CN" sz="1500" dirty="0">
                <a:cs typeface="Times New Roman" panose="02020603050405020304" pitchFamily="18" charset="0"/>
              </a:rPr>
              <a:t>进行图形绘制。</a:t>
            </a:r>
            <a:endParaRPr lang="zh-CN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11084276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8A481E-A291-43D1-8FF1-C00C07E28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latin typeface="+mn-lt"/>
                <a:ea typeface="+mn-ea"/>
              </a:rPr>
              <a:t>常用</a:t>
            </a:r>
            <a:r>
              <a:rPr lang="en-US" altLang="zh-CN" sz="3200" b="1" dirty="0">
                <a:latin typeface="+mn-lt"/>
                <a:ea typeface="+mn-ea"/>
              </a:rPr>
              <a:t>GUI</a:t>
            </a:r>
            <a:r>
              <a:rPr lang="zh-CN" altLang="en-US" sz="3200" b="1" dirty="0">
                <a:latin typeface="+mn-lt"/>
                <a:ea typeface="+mn-ea"/>
              </a:rPr>
              <a:t>库资源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904AA1-26E2-4BFB-9D7F-1BF678D1E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319213"/>
            <a:ext cx="8515672" cy="46116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b="1" dirty="0"/>
              <a:t>Windows </a:t>
            </a:r>
            <a:r>
              <a:rPr lang="zh-CN" altLang="en-US" b="1" dirty="0"/>
              <a:t>下的 </a:t>
            </a:r>
            <a:r>
              <a:rPr lang="en-US" altLang="zh-CN" b="1" dirty="0"/>
              <a:t>GUI </a:t>
            </a:r>
            <a:r>
              <a:rPr lang="zh-CN" altLang="en-US" b="1" dirty="0"/>
              <a:t>库</a:t>
            </a:r>
            <a:endParaRPr lang="en-US" altLang="zh-CN" b="1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zh-CN" altLang="en-US" sz="2600" dirty="0"/>
              <a:t>基于 </a:t>
            </a:r>
            <a:r>
              <a:rPr lang="en-US" altLang="zh-CN" sz="2600" dirty="0"/>
              <a:t>C++:</a:t>
            </a:r>
            <a:r>
              <a:rPr lang="zh-CN" altLang="en-US" sz="2600" dirty="0"/>
              <a:t> </a:t>
            </a:r>
            <a:r>
              <a:rPr lang="en-US" altLang="zh-CN" sz="26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Qt</a:t>
            </a:r>
            <a:r>
              <a:rPr lang="zh-CN" altLang="en-US" sz="2600" dirty="0"/>
              <a:t>、</a:t>
            </a:r>
            <a:r>
              <a:rPr lang="en-US" altLang="zh-CN" sz="2600" dirty="0"/>
              <a:t>MFC</a:t>
            </a:r>
            <a:r>
              <a:rPr lang="zh-CN" altLang="en-US" sz="2600" dirty="0"/>
              <a:t>、</a:t>
            </a:r>
            <a:r>
              <a:rPr lang="en-US" altLang="zh-CN" sz="2600" dirty="0"/>
              <a:t>WTL</a:t>
            </a:r>
            <a:r>
              <a:rPr lang="zh-CN" altLang="en-US" sz="2600" dirty="0"/>
              <a:t>、</a:t>
            </a:r>
            <a:r>
              <a:rPr lang="en-US" altLang="zh-CN" sz="2600" dirty="0" err="1"/>
              <a:t>wxWidgets</a:t>
            </a:r>
            <a:r>
              <a:rPr lang="zh-CN" altLang="en-US" sz="2600" dirty="0"/>
              <a:t>、</a:t>
            </a:r>
            <a:r>
              <a:rPr lang="en-US" altLang="zh-CN" sz="2600" dirty="0" err="1"/>
              <a:t>DirectUI</a:t>
            </a:r>
            <a:r>
              <a:rPr lang="zh-CN" altLang="en-US" sz="2600" dirty="0"/>
              <a:t>、</a:t>
            </a:r>
            <a:r>
              <a:rPr lang="en-US" altLang="zh-CN" sz="2600" dirty="0" err="1"/>
              <a:t>Htmlayout</a:t>
            </a:r>
            <a:endParaRPr lang="zh-CN" altLang="en-US" sz="2600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zh-CN" altLang="en-US" sz="2600" dirty="0"/>
              <a:t>基于 </a:t>
            </a:r>
            <a:r>
              <a:rPr lang="en-US" altLang="zh-CN" sz="2600" dirty="0"/>
              <a:t>C# :</a:t>
            </a:r>
            <a:r>
              <a:rPr lang="zh-CN" altLang="en-US" sz="2600" dirty="0"/>
              <a:t> </a:t>
            </a:r>
            <a:r>
              <a:rPr lang="en-US" altLang="zh-CN" sz="2600" dirty="0" err="1"/>
              <a:t>WinForm</a:t>
            </a:r>
            <a:r>
              <a:rPr lang="zh-CN" altLang="en-US" sz="2600" dirty="0"/>
              <a:t>、</a:t>
            </a:r>
            <a:r>
              <a:rPr lang="en-US" altLang="zh-CN" sz="2600" dirty="0"/>
              <a:t>WPF</a:t>
            </a:r>
            <a:endParaRPr lang="zh-CN" altLang="en-US" sz="2600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zh-CN" altLang="en-US" sz="2600" dirty="0"/>
              <a:t>基于 </a:t>
            </a:r>
            <a:r>
              <a:rPr lang="en-US" altLang="zh-CN" sz="2600" dirty="0"/>
              <a:t>Java: AWT</a:t>
            </a:r>
            <a:r>
              <a:rPr lang="zh-CN" altLang="en-US" sz="2600" dirty="0"/>
              <a:t>、</a:t>
            </a:r>
            <a:r>
              <a:rPr lang="en-US" altLang="zh-CN" sz="2600" dirty="0"/>
              <a:t>Swing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zh-CN" altLang="en-US" sz="2600" dirty="0"/>
              <a:t>基于 </a:t>
            </a:r>
            <a:r>
              <a:rPr lang="en-US" altLang="zh-CN" sz="2600" dirty="0"/>
              <a:t>Python:  </a:t>
            </a:r>
            <a:r>
              <a:rPr lang="en-US" altLang="zh-CN" sz="2600" dirty="0" err="1"/>
              <a:t>Tkinter</a:t>
            </a:r>
            <a:r>
              <a:rPr lang="zh-CN" altLang="en-US" sz="2600" dirty="0"/>
              <a:t>、</a:t>
            </a:r>
            <a:r>
              <a:rPr lang="en-US" altLang="zh-CN" sz="2600" dirty="0" err="1"/>
              <a:t>Flexx</a:t>
            </a:r>
            <a:r>
              <a:rPr lang="zh-CN" altLang="en-US" sz="2600" dirty="0"/>
              <a:t>、</a:t>
            </a:r>
            <a:r>
              <a:rPr lang="en-US" altLang="zh-CN" sz="2600" dirty="0" err="1"/>
              <a:t>Kivy</a:t>
            </a:r>
            <a:endParaRPr lang="zh-CN" altLang="en-US" sz="2600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zh-CN" altLang="en-US" sz="2600" dirty="0"/>
              <a:t>基于 </a:t>
            </a:r>
            <a:r>
              <a:rPr lang="en-US" altLang="zh-CN" sz="2600" dirty="0"/>
              <a:t>Pascal: Delphi</a:t>
            </a:r>
            <a:r>
              <a:rPr lang="zh-CN" altLang="en-US" sz="2600" dirty="0"/>
              <a:t>；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zh-CN" altLang="en-US" sz="2600" dirty="0"/>
              <a:t>基于 </a:t>
            </a:r>
            <a:r>
              <a:rPr lang="en-US" altLang="zh-CN" sz="2600" dirty="0"/>
              <a:t>Go: walk</a:t>
            </a:r>
            <a:r>
              <a:rPr lang="zh-CN" altLang="en-US" sz="2600" dirty="0"/>
              <a:t>、</a:t>
            </a:r>
            <a:r>
              <a:rPr lang="en-US" altLang="zh-CN" sz="2600" dirty="0"/>
              <a:t>electron</a:t>
            </a:r>
            <a:r>
              <a:rPr lang="zh-CN" altLang="en-US" sz="2600" dirty="0"/>
              <a:t>；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zh-CN" sz="2600" dirty="0" err="1"/>
              <a:t>aardio</a:t>
            </a:r>
            <a:r>
              <a:rPr lang="zh-CN" altLang="en-US" sz="2600" dirty="0"/>
              <a:t>：国内初露头角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zh-CN" altLang="en-US" sz="2600" dirty="0"/>
              <a:t>如果有</a:t>
            </a:r>
            <a:r>
              <a:rPr lang="en-US" altLang="zh-CN" sz="2600" dirty="0"/>
              <a:t>Web</a:t>
            </a:r>
            <a:r>
              <a:rPr lang="zh-CN" altLang="en-US" sz="2600" dirty="0"/>
              <a:t>开发经验，也可以基于</a:t>
            </a:r>
            <a:r>
              <a:rPr lang="en-US" altLang="zh-CN" sz="2600" dirty="0" err="1"/>
              <a:t>Webkit</a:t>
            </a:r>
            <a:r>
              <a:rPr lang="zh-CN" altLang="en-US" sz="2600" dirty="0"/>
              <a:t>或 </a:t>
            </a:r>
            <a:r>
              <a:rPr lang="en-US" altLang="zh-CN" sz="2600" dirty="0"/>
              <a:t>Chromium </a:t>
            </a:r>
            <a:r>
              <a:rPr lang="zh-CN" altLang="en-US" sz="2600" dirty="0"/>
              <a:t>将网页转换为桌面程序。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47CB20-AD4B-4B1D-9DD0-A5C6D9D53F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FCF81A-63DF-425F-8382-179C6EBDE7B5}" type="slidenum">
              <a:rPr lang="zh-CN" altLang="en-US" smtClean="0"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9533169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623F7A-B4B1-4D45-B561-CE2EDA3B7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latin typeface="+mn-lt"/>
                <a:ea typeface="+mn-ea"/>
              </a:rPr>
              <a:t>常用</a:t>
            </a:r>
            <a:r>
              <a:rPr lang="en-US" altLang="zh-CN" sz="3200" b="1" dirty="0">
                <a:latin typeface="+mn-lt"/>
                <a:ea typeface="+mn-ea"/>
              </a:rPr>
              <a:t>GUI</a:t>
            </a:r>
            <a:r>
              <a:rPr lang="zh-CN" altLang="en-US" sz="3200" b="1" dirty="0">
                <a:latin typeface="+mn-lt"/>
                <a:ea typeface="+mn-ea"/>
              </a:rPr>
              <a:t>库资源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C3C275-5EE9-4A1B-8D7D-C0E9C7FFA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Linux</a:t>
            </a:r>
            <a:r>
              <a:rPr lang="zh-CN" altLang="en-US" b="1" dirty="0"/>
              <a:t>及</a:t>
            </a:r>
            <a:r>
              <a:rPr lang="en-US" altLang="zh-CN" b="1" dirty="0"/>
              <a:t>Mac OS</a:t>
            </a:r>
            <a:r>
              <a:rPr lang="zh-CN" altLang="en-US" b="1" dirty="0"/>
              <a:t>下的 </a:t>
            </a:r>
            <a:r>
              <a:rPr lang="en-US" altLang="zh-CN" b="1" dirty="0"/>
              <a:t>GUI </a:t>
            </a:r>
            <a:r>
              <a:rPr lang="zh-CN" altLang="en-US" b="1" dirty="0"/>
              <a:t>库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F1B7E0-DB84-47AB-B6E0-1835141B64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FCF81A-63DF-425F-8382-179C6EBDE7B5}" type="slidenum">
              <a:rPr lang="zh-CN" altLang="en-US" smtClean="0"/>
              <a:t>22</a:t>
            </a:fld>
            <a:endParaRPr lang="en-US" altLang="zh-CN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BDC9645-B3B0-4890-9B3D-BC3B5CCEC7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976" y="1796210"/>
            <a:ext cx="5766048" cy="475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05267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Group 2">
            <a:extLst>
              <a:ext uri="{FF2B5EF4-FFF2-40B4-BE49-F238E27FC236}">
                <a16:creationId xmlns:a16="http://schemas.microsoft.com/office/drawing/2014/main" id="{2A3B4BD6-76F1-41BD-B4C7-6E33264748F7}"/>
              </a:ext>
            </a:extLst>
          </p:cNvPr>
          <p:cNvGrpSpPr>
            <a:grpSpLocks/>
          </p:cNvGrpSpPr>
          <p:nvPr/>
        </p:nvGrpSpPr>
        <p:grpSpPr bwMode="auto">
          <a:xfrm>
            <a:off x="1475656" y="2800704"/>
            <a:ext cx="6497822" cy="3580624"/>
            <a:chOff x="0" y="0"/>
            <a:chExt cx="10923" cy="4926"/>
          </a:xfrm>
        </p:grpSpPr>
        <p:sp>
          <p:nvSpPr>
            <p:cNvPr id="28677" name="圆角矩形3 1801">
              <a:extLst>
                <a:ext uri="{FF2B5EF4-FFF2-40B4-BE49-F238E27FC236}">
                  <a16:creationId xmlns:a16="http://schemas.microsoft.com/office/drawing/2014/main" id="{81903C71-2D35-47CE-9FDA-293B41E32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" y="4019"/>
              <a:ext cx="7711" cy="907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8575">
              <a:solidFill>
                <a:srgbClr val="FFB735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628" tIns="35243" rIns="67628" bIns="35243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 dirty="0"/>
                <a:t>硬件</a:t>
              </a:r>
            </a:p>
          </p:txBody>
        </p:sp>
        <p:sp>
          <p:nvSpPr>
            <p:cNvPr id="28678" name="圆角矩形3 1801">
              <a:extLst>
                <a:ext uri="{FF2B5EF4-FFF2-40B4-BE49-F238E27FC236}">
                  <a16:creationId xmlns:a16="http://schemas.microsoft.com/office/drawing/2014/main" id="{941445AF-569E-4AA9-A463-AD12CEF6D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" y="3340"/>
              <a:ext cx="7711" cy="657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rgbClr val="FFB735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628" tIns="35243" rIns="67628" bIns="35243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 dirty="0">
                  <a:solidFill>
                    <a:srgbClr val="FF3300"/>
                  </a:solidFill>
                </a:rPr>
                <a:t>驱动程序</a:t>
              </a:r>
            </a:p>
          </p:txBody>
        </p:sp>
        <p:sp>
          <p:nvSpPr>
            <p:cNvPr id="28679" name="圆角矩形3 1801">
              <a:extLst>
                <a:ext uri="{FF2B5EF4-FFF2-40B4-BE49-F238E27FC236}">
                  <a16:creationId xmlns:a16="http://schemas.microsoft.com/office/drawing/2014/main" id="{8A05A6D5-B4E0-4B56-8FB6-4F2E0FA561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" y="2411"/>
              <a:ext cx="7711" cy="907"/>
            </a:xfrm>
            <a:prstGeom prst="roundRect">
              <a:avLst>
                <a:gd name="adj" fmla="val 16667"/>
              </a:avLst>
            </a:prstGeom>
            <a:solidFill>
              <a:srgbClr val="FFCC99"/>
            </a:solidFill>
            <a:ln w="28575">
              <a:solidFill>
                <a:srgbClr val="FFB735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628" tIns="35243" rIns="67628" bIns="35243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 dirty="0"/>
                <a:t>操作系统</a:t>
              </a:r>
            </a:p>
          </p:txBody>
        </p:sp>
        <p:sp>
          <p:nvSpPr>
            <p:cNvPr id="28680" name="圆角矩形3 1801">
              <a:extLst>
                <a:ext uri="{FF2B5EF4-FFF2-40B4-BE49-F238E27FC236}">
                  <a16:creationId xmlns:a16="http://schemas.microsoft.com/office/drawing/2014/main" id="{ED04DF59-09CD-4927-A366-148944CC0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" y="1732"/>
              <a:ext cx="7711" cy="657"/>
            </a:xfrm>
            <a:prstGeom prst="roundRect">
              <a:avLst>
                <a:gd name="adj" fmla="val 16667"/>
              </a:avLst>
            </a:prstGeom>
            <a:solidFill>
              <a:srgbClr val="33CCCC"/>
            </a:solidFill>
            <a:ln w="28575">
              <a:solidFill>
                <a:srgbClr val="FFB73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628" tIns="35243" rIns="67628" bIns="35243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 dirty="0"/>
                <a:t>用户接口 </a:t>
              </a:r>
              <a:r>
                <a:rPr lang="en-US" altLang="zh-CN" sz="1800" b="1" dirty="0"/>
                <a:t>(</a:t>
              </a:r>
              <a:r>
                <a:rPr lang="zh-CN" altLang="en-US" sz="1800" b="1" dirty="0"/>
                <a:t>命令接口、程序接口、图形接口</a:t>
              </a:r>
              <a:r>
                <a:rPr lang="en-US" altLang="zh-CN" sz="1800" b="1" dirty="0"/>
                <a:t>)</a:t>
              </a:r>
              <a:endParaRPr lang="zh-CN" altLang="en-US" sz="1800" b="1" dirty="0"/>
            </a:p>
          </p:txBody>
        </p:sp>
        <p:sp>
          <p:nvSpPr>
            <p:cNvPr id="28681" name="圆角矩形3 1801">
              <a:extLst>
                <a:ext uri="{FF2B5EF4-FFF2-40B4-BE49-F238E27FC236}">
                  <a16:creationId xmlns:a16="http://schemas.microsoft.com/office/drawing/2014/main" id="{10C577AD-0072-4C23-BF91-D4E59508AA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" y="845"/>
              <a:ext cx="7598" cy="907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FFB73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628" tIns="35243" rIns="67628" bIns="35243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 dirty="0"/>
                <a:t>用户程序</a:t>
              </a:r>
            </a:p>
          </p:txBody>
        </p:sp>
        <p:sp>
          <p:nvSpPr>
            <p:cNvPr id="28682" name="Oval 8">
              <a:extLst>
                <a:ext uri="{FF2B5EF4-FFF2-40B4-BE49-F238E27FC236}">
                  <a16:creationId xmlns:a16="http://schemas.microsoft.com/office/drawing/2014/main" id="{2AFF9D97-548B-482E-888D-CA8CFEEBE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3" y="1071"/>
              <a:ext cx="794" cy="453"/>
            </a:xfrm>
            <a:prstGeom prst="ellipse">
              <a:avLst/>
            </a:prstGeom>
            <a:solidFill>
              <a:srgbClr val="00FF00"/>
            </a:solidFill>
            <a:ln w="28575">
              <a:solidFill>
                <a:srgbClr val="FFB735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350" b="1"/>
            </a:p>
          </p:txBody>
        </p:sp>
        <p:sp>
          <p:nvSpPr>
            <p:cNvPr id="28683" name="Oval 9">
              <a:extLst>
                <a:ext uri="{FF2B5EF4-FFF2-40B4-BE49-F238E27FC236}">
                  <a16:creationId xmlns:a16="http://schemas.microsoft.com/office/drawing/2014/main" id="{84BB8A22-7212-48DE-A8FE-3CB1274922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1071"/>
              <a:ext cx="794" cy="453"/>
            </a:xfrm>
            <a:prstGeom prst="ellipse">
              <a:avLst/>
            </a:prstGeom>
            <a:solidFill>
              <a:srgbClr val="00FF00"/>
            </a:solidFill>
            <a:ln w="28575">
              <a:solidFill>
                <a:srgbClr val="FFB735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350" b="1"/>
            </a:p>
          </p:txBody>
        </p:sp>
        <p:sp>
          <p:nvSpPr>
            <p:cNvPr id="28684" name="Oval 10">
              <a:extLst>
                <a:ext uri="{FF2B5EF4-FFF2-40B4-BE49-F238E27FC236}">
                  <a16:creationId xmlns:a16="http://schemas.microsoft.com/office/drawing/2014/main" id="{A8476152-BAC0-44D2-B683-F8960841A2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6" y="1045"/>
              <a:ext cx="794" cy="453"/>
            </a:xfrm>
            <a:prstGeom prst="ellipse">
              <a:avLst/>
            </a:prstGeom>
            <a:solidFill>
              <a:srgbClr val="00FF00"/>
            </a:solidFill>
            <a:ln w="28575">
              <a:solidFill>
                <a:srgbClr val="FFB735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350" b="1"/>
            </a:p>
          </p:txBody>
        </p:sp>
        <p:sp>
          <p:nvSpPr>
            <p:cNvPr id="28685" name="Text Box 11">
              <a:extLst>
                <a:ext uri="{FF2B5EF4-FFF2-40B4-BE49-F238E27FC236}">
                  <a16:creationId xmlns:a16="http://schemas.microsoft.com/office/drawing/2014/main" id="{1C35F1E0-46C5-42F1-8C33-D6F83DCC5C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6"/>
              <a:ext cx="2383" cy="4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 dirty="0"/>
                <a:t>web浏览器</a:t>
              </a:r>
            </a:p>
          </p:txBody>
        </p:sp>
        <p:sp>
          <p:nvSpPr>
            <p:cNvPr id="28686" name="Text Box 12">
              <a:extLst>
                <a:ext uri="{FF2B5EF4-FFF2-40B4-BE49-F238E27FC236}">
                  <a16:creationId xmlns:a16="http://schemas.microsoft.com/office/drawing/2014/main" id="{B2D5D146-0647-4381-9C2B-0CB8A0103C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7" y="0"/>
              <a:ext cx="2383" cy="4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/>
                <a:t>视频播放器</a:t>
              </a:r>
            </a:p>
          </p:txBody>
        </p:sp>
        <p:sp>
          <p:nvSpPr>
            <p:cNvPr id="28687" name="Text Box 13">
              <a:extLst>
                <a:ext uri="{FF2B5EF4-FFF2-40B4-BE49-F238E27FC236}">
                  <a16:creationId xmlns:a16="http://schemas.microsoft.com/office/drawing/2014/main" id="{37FDE597-B5BC-4C36-997F-0830F47C6D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50"/>
              <a:ext cx="2383" cy="4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 dirty="0"/>
                <a:t>电子邮件</a:t>
              </a:r>
            </a:p>
          </p:txBody>
        </p:sp>
        <p:sp>
          <p:nvSpPr>
            <p:cNvPr id="28688" name="箭头 1820">
              <a:extLst>
                <a:ext uri="{FF2B5EF4-FFF2-40B4-BE49-F238E27FC236}">
                  <a16:creationId xmlns:a16="http://schemas.microsoft.com/office/drawing/2014/main" id="{5CDA468C-ED80-4E1A-9464-4D2C0E3161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7" y="504"/>
              <a:ext cx="226" cy="5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bevel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500" b="1"/>
            </a:p>
          </p:txBody>
        </p:sp>
        <p:sp>
          <p:nvSpPr>
            <p:cNvPr id="28689" name="箭头 1820">
              <a:extLst>
                <a:ext uri="{FF2B5EF4-FFF2-40B4-BE49-F238E27FC236}">
                  <a16:creationId xmlns:a16="http://schemas.microsoft.com/office/drawing/2014/main" id="{CD1E5BAE-7B8B-4849-B6C6-3EE7E20598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3" y="478"/>
              <a:ext cx="226" cy="5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500" b="1"/>
            </a:p>
          </p:txBody>
        </p:sp>
        <p:sp>
          <p:nvSpPr>
            <p:cNvPr id="28690" name="箭头 1820">
              <a:extLst>
                <a:ext uri="{FF2B5EF4-FFF2-40B4-BE49-F238E27FC236}">
                  <a16:creationId xmlns:a16="http://schemas.microsoft.com/office/drawing/2014/main" id="{AFFD785B-1411-4F73-8D33-9E0B7F9F4A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3" y="478"/>
              <a:ext cx="226" cy="5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500" b="1"/>
            </a:p>
          </p:txBody>
        </p:sp>
        <p:sp>
          <p:nvSpPr>
            <p:cNvPr id="28691" name="AutoShape 17">
              <a:extLst>
                <a:ext uri="{FF2B5EF4-FFF2-40B4-BE49-F238E27FC236}">
                  <a16:creationId xmlns:a16="http://schemas.microsoft.com/office/drawing/2014/main" id="{865C2DB3-CCEC-4879-89FC-5E2A74D02C7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91" y="1184"/>
              <a:ext cx="567" cy="2495"/>
            </a:xfrm>
            <a:prstGeom prst="rightBrace">
              <a:avLst>
                <a:gd name="adj1" fmla="val 36670"/>
                <a:gd name="adj2" fmla="val 50000"/>
              </a:avLst>
            </a:prstGeom>
            <a:noFill/>
            <a:ln w="28575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4129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350" b="1"/>
            </a:p>
          </p:txBody>
        </p:sp>
        <p:sp>
          <p:nvSpPr>
            <p:cNvPr id="28692" name="AutoShape 18">
              <a:extLst>
                <a:ext uri="{FF2B5EF4-FFF2-40B4-BE49-F238E27FC236}">
                  <a16:creationId xmlns:a16="http://schemas.microsoft.com/office/drawing/2014/main" id="{32EC4ED0-9BED-445B-9556-32AA533AF8C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92" y="4132"/>
              <a:ext cx="567" cy="794"/>
            </a:xfrm>
            <a:prstGeom prst="rightBrace">
              <a:avLst>
                <a:gd name="adj1" fmla="val 11670"/>
                <a:gd name="adj2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4129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350" b="1"/>
            </a:p>
          </p:txBody>
        </p:sp>
        <p:sp>
          <p:nvSpPr>
            <p:cNvPr id="28693" name="Text Box 19">
              <a:extLst>
                <a:ext uri="{FF2B5EF4-FFF2-40B4-BE49-F238E27FC236}">
                  <a16:creationId xmlns:a16="http://schemas.microsoft.com/office/drawing/2014/main" id="{DC1A26B6-E650-488E-98BC-ECB664D7DA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23" y="1920"/>
              <a:ext cx="1965" cy="5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100" b="1"/>
                <a:t>软件</a:t>
              </a:r>
            </a:p>
          </p:txBody>
        </p:sp>
        <p:sp>
          <p:nvSpPr>
            <p:cNvPr id="28694" name="Text Box 20">
              <a:extLst>
                <a:ext uri="{FF2B5EF4-FFF2-40B4-BE49-F238E27FC236}">
                  <a16:creationId xmlns:a16="http://schemas.microsoft.com/office/drawing/2014/main" id="{07C454B2-7890-467A-8182-48032FD23E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58" y="4132"/>
              <a:ext cx="1965" cy="5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100" b="1"/>
                <a:t>硬件</a:t>
              </a:r>
              <a:endParaRPr lang="zh-CN" altLang="en-US" sz="1350" b="1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47C3B787-43F8-44D4-9AC3-D0D15807E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用户接口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85C9C73-98BB-4E7B-9A95-912D378A75B7}"/>
              </a:ext>
            </a:extLst>
          </p:cNvPr>
          <p:cNvSpPr txBox="1"/>
          <p:nvPr/>
        </p:nvSpPr>
        <p:spPr>
          <a:xfrm>
            <a:off x="323528" y="1286992"/>
            <a:ext cx="864096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zh-CN" altLang="en-US" sz="2400" b="1" dirty="0">
                <a:latin typeface="+mn-lt"/>
                <a:ea typeface="+mn-ea"/>
              </a:rPr>
              <a:t>用户接口（</a:t>
            </a:r>
            <a:r>
              <a:rPr lang="en-US" altLang="zh-CN" sz="2400" b="1" dirty="0">
                <a:latin typeface="+mn-lt"/>
                <a:ea typeface="+mn-ea"/>
              </a:rPr>
              <a:t>User Interface</a:t>
            </a:r>
            <a:r>
              <a:rPr lang="zh-CN" altLang="en-US" sz="2400" b="1" dirty="0">
                <a:latin typeface="+mn-lt"/>
                <a:ea typeface="+mn-ea"/>
              </a:rPr>
              <a:t>，简称 </a:t>
            </a:r>
            <a:r>
              <a:rPr lang="en-US" altLang="zh-CN" sz="2400" b="1" dirty="0">
                <a:latin typeface="+mn-lt"/>
                <a:ea typeface="+mn-ea"/>
              </a:rPr>
              <a:t>UI</a:t>
            </a:r>
            <a:r>
              <a:rPr lang="zh-CN" altLang="en-US" sz="2400" b="1" dirty="0">
                <a:latin typeface="+mn-lt"/>
                <a:ea typeface="+mn-ea"/>
              </a:rPr>
              <a:t>）</a:t>
            </a:r>
            <a:r>
              <a:rPr lang="zh-CN" altLang="en-US" sz="2400" dirty="0">
                <a:latin typeface="+mn-lt"/>
                <a:ea typeface="+mn-ea"/>
              </a:rPr>
              <a:t>是系统和用户之间进行交互和信息交换的媒介，它实现信息的内部形式与人类可以接受形式之间的转换。通常指软件接口，一般有</a:t>
            </a:r>
            <a:r>
              <a:rPr lang="zh-CN" altLang="en-US" sz="2400" b="1" dirty="0">
                <a:latin typeface="+mn-lt"/>
                <a:ea typeface="+mn-ea"/>
              </a:rPr>
              <a:t>命令接口</a:t>
            </a:r>
            <a:r>
              <a:rPr lang="zh-CN" altLang="en-US" sz="2400" dirty="0">
                <a:latin typeface="+mn-lt"/>
                <a:ea typeface="+mn-ea"/>
              </a:rPr>
              <a:t>、</a:t>
            </a:r>
            <a:r>
              <a:rPr lang="zh-CN" altLang="en-US" sz="2400" b="1" dirty="0">
                <a:latin typeface="+mn-lt"/>
                <a:ea typeface="+mn-ea"/>
              </a:rPr>
              <a:t>程序接口</a:t>
            </a:r>
            <a:r>
              <a:rPr lang="zh-CN" altLang="en-US" sz="2400" dirty="0">
                <a:latin typeface="+mn-lt"/>
                <a:ea typeface="+mn-ea"/>
              </a:rPr>
              <a:t>、</a:t>
            </a:r>
            <a:r>
              <a:rPr lang="zh-CN" altLang="en-US" sz="2400" b="1" dirty="0">
                <a:latin typeface="+mn-lt"/>
                <a:ea typeface="+mn-ea"/>
              </a:rPr>
              <a:t>图形接口</a:t>
            </a:r>
            <a:r>
              <a:rPr lang="zh-CN" altLang="en-US" sz="2400" dirty="0">
                <a:latin typeface="+mn-lt"/>
                <a:ea typeface="+mn-ea"/>
              </a:rPr>
              <a:t>三种。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0DE13F-27F8-486E-B7F4-1DFA15A1C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用户接口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30347B-B4F8-4B68-890E-6C0389FD6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792" y="1319213"/>
            <a:ext cx="8731696" cy="4611687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zh-CN" altLang="en-US" b="1" dirty="0"/>
              <a:t>命令行接口：</a:t>
            </a:r>
            <a:r>
              <a:rPr lang="zh-CN" altLang="en-US" dirty="0"/>
              <a:t>在图形用户界面得到普及之前使用最为广泛的用户界面。它通常不支持鼠标，用户通过键盘输入指令，计算机接收到指令后，予以执行。也有人称之为字符用户界面（</a:t>
            </a:r>
            <a:r>
              <a:rPr lang="en-US" altLang="zh-CN" dirty="0"/>
              <a:t>CUI</a:t>
            </a:r>
            <a:r>
              <a:rPr lang="zh-CN" altLang="en-US" dirty="0"/>
              <a:t>）。</a:t>
            </a:r>
            <a:endParaRPr lang="en-US" altLang="zh-CN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en-US" b="1" dirty="0"/>
              <a:t>程序接口：</a:t>
            </a:r>
            <a:r>
              <a:rPr lang="zh-CN" altLang="en-US" dirty="0"/>
              <a:t>由一组系统调用命令组成，这是操作系统提供给编程人员的接口。用户通过在程序中使用系统调用命令来请求操作系统提供服务。每一个系统调用都是一个能完成特定功能的子程序。</a:t>
            </a:r>
            <a:endParaRPr lang="en-US" altLang="zh-CN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en-US" b="1" dirty="0"/>
              <a:t>图形用户接口</a:t>
            </a:r>
            <a:r>
              <a:rPr lang="zh-CN" altLang="en-US" dirty="0"/>
              <a:t>：采用图形方式显示的计算机操作用户界面。</a:t>
            </a:r>
            <a:endParaRPr lang="en-US" altLang="zh-CN" dirty="0"/>
          </a:p>
          <a:p>
            <a:pPr marL="514350" indent="-514350" algn="just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CA8B00-0A3D-4F90-9AA4-5A682DC205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FCF81A-63DF-425F-8382-179C6EBDE7B5}" type="slidenum">
              <a:rPr lang="zh-CN" altLang="en-US" smtClean="0"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891594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3E62E9-2D05-45FF-98E4-9C0352A0E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GUI</a:t>
            </a:r>
            <a:r>
              <a:rPr lang="zh-CN" altLang="en-US" b="1" dirty="0"/>
              <a:t>要素及控制逻辑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BB7BE5-C823-4186-9634-E75E7A5FE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319213"/>
            <a:ext cx="8731696" cy="5133974"/>
          </a:xfrm>
        </p:spPr>
        <p:txBody>
          <a:bodyPr>
            <a:normAutofit/>
          </a:bodyPr>
          <a:lstStyle/>
          <a:p>
            <a:pPr algn="just"/>
            <a:r>
              <a:rPr lang="zh-CN" altLang="zh-CN" sz="2600" b="1" kern="100" dirty="0">
                <a:cs typeface="Times New Roman" panose="02020603050405020304" pitchFamily="18" charset="0"/>
              </a:rPr>
              <a:t>图形用户界面</a:t>
            </a:r>
            <a:r>
              <a:rPr lang="en-US" altLang="zh-CN" sz="2600" kern="100" dirty="0">
                <a:cs typeface="Times New Roman" panose="02020603050405020304" pitchFamily="18" charset="0"/>
              </a:rPr>
              <a:t>(Graphical User Interface</a:t>
            </a:r>
            <a:r>
              <a:rPr lang="zh-CN" altLang="zh-CN" sz="2600" kern="100" dirty="0">
                <a:cs typeface="Times New Roman" panose="02020603050405020304" pitchFamily="18" charset="0"/>
              </a:rPr>
              <a:t>，</a:t>
            </a:r>
            <a:r>
              <a:rPr lang="en-US" altLang="zh-CN" sz="2600" kern="100" dirty="0">
                <a:cs typeface="Times New Roman" panose="02020603050405020304" pitchFamily="18" charset="0"/>
              </a:rPr>
              <a:t>GUI)</a:t>
            </a:r>
            <a:r>
              <a:rPr lang="zh-CN" altLang="en-US" sz="2600" kern="100" dirty="0">
                <a:cs typeface="Times New Roman" panose="02020603050405020304" pitchFamily="18" charset="0"/>
              </a:rPr>
              <a:t>：也称</a:t>
            </a:r>
            <a:r>
              <a:rPr lang="zh-CN" altLang="en-US" sz="2600" b="1" kern="100" dirty="0">
                <a:cs typeface="Times New Roman" panose="02020603050405020304" pitchFamily="18" charset="0"/>
              </a:rPr>
              <a:t>图形用户接口</a:t>
            </a:r>
            <a:r>
              <a:rPr lang="zh-CN" altLang="en-US" sz="2600" kern="100" dirty="0">
                <a:cs typeface="Times New Roman" panose="02020603050405020304" pitchFamily="18" charset="0"/>
              </a:rPr>
              <a:t>，</a:t>
            </a:r>
            <a:r>
              <a:rPr lang="zh-CN" altLang="zh-CN" sz="2600" kern="100" dirty="0">
                <a:cs typeface="Times New Roman" panose="02020603050405020304" pitchFamily="18" charset="0"/>
              </a:rPr>
              <a:t>是指采用图形方式显示的计算机操作用户界面。它允许用户使用键盘、鼠标等输入设备操纵屏幕上的图标或菜单选项，以选择命令、调用文件、启动程序或执行其它一些日常任务。</a:t>
            </a:r>
            <a:r>
              <a:rPr lang="zh-CN" altLang="en-US" sz="2600" kern="100" dirty="0">
                <a:cs typeface="Times New Roman" panose="02020603050405020304" pitchFamily="18" charset="0"/>
              </a:rPr>
              <a:t>。</a:t>
            </a:r>
            <a:endParaRPr lang="en-US" altLang="zh-CN" sz="2600" kern="100" dirty="0">
              <a:cs typeface="Times New Roman" panose="02020603050405020304" pitchFamily="18" charset="0"/>
            </a:endParaRPr>
          </a:p>
          <a:p>
            <a:pPr algn="just"/>
            <a:r>
              <a:rPr lang="zh-CN" altLang="zh-CN" sz="2600" b="1" kern="100" dirty="0">
                <a:cs typeface="Times New Roman" panose="02020603050405020304" pitchFamily="18" charset="0"/>
              </a:rPr>
              <a:t>应用编程接口</a:t>
            </a:r>
            <a:r>
              <a:rPr lang="en-US" altLang="zh-CN" sz="2600" kern="100" dirty="0">
                <a:cs typeface="Times New Roman" panose="02020603050405020304" pitchFamily="18" charset="0"/>
              </a:rPr>
              <a:t>(Application Programming Interface</a:t>
            </a:r>
            <a:r>
              <a:rPr lang="zh-CN" altLang="zh-CN" sz="2600" kern="100" dirty="0">
                <a:cs typeface="Times New Roman" panose="02020603050405020304" pitchFamily="18" charset="0"/>
              </a:rPr>
              <a:t>，</a:t>
            </a:r>
            <a:r>
              <a:rPr lang="en-US" altLang="zh-CN" sz="2600" kern="100" dirty="0">
                <a:cs typeface="Times New Roman" panose="02020603050405020304" pitchFamily="18" charset="0"/>
              </a:rPr>
              <a:t>API)</a:t>
            </a:r>
            <a:r>
              <a:rPr lang="zh-CN" altLang="en-US" sz="2600" kern="100" dirty="0">
                <a:cs typeface="Times New Roman" panose="02020603050405020304" pitchFamily="18" charset="0"/>
              </a:rPr>
              <a:t>：</a:t>
            </a:r>
            <a:r>
              <a:rPr lang="zh-CN" altLang="zh-CN" sz="2600" kern="100" dirty="0">
                <a:cs typeface="Times New Roman" panose="02020603050405020304" pitchFamily="18" charset="0"/>
              </a:rPr>
              <a:t>是软件系统不同组成部分衔接的约定，通常以函数、面向对象类或者网络服务的方式呈现。</a:t>
            </a:r>
            <a:endParaRPr lang="en-US" altLang="zh-CN" sz="2600" kern="100" dirty="0">
              <a:cs typeface="Times New Roman" panose="02020603050405020304" pitchFamily="18" charset="0"/>
            </a:endParaRPr>
          </a:p>
          <a:p>
            <a:pPr algn="just">
              <a:buFontTx/>
              <a:buChar char="•"/>
            </a:pPr>
            <a:r>
              <a:rPr lang="zh-CN" altLang="zh-CN" sz="2600" kern="100" dirty="0">
                <a:cs typeface="Times New Roman" panose="02020603050405020304" pitchFamily="18" charset="0"/>
              </a:rPr>
              <a:t>在编写软件时，如果需要图形用户界面，则要调用</a:t>
            </a:r>
            <a:r>
              <a:rPr lang="en-US" altLang="zh-CN" sz="2600" kern="100" dirty="0">
                <a:cs typeface="Times New Roman" panose="02020603050405020304" pitchFamily="18" charset="0"/>
              </a:rPr>
              <a:t>GUI</a:t>
            </a:r>
            <a:r>
              <a:rPr lang="zh-CN" altLang="zh-CN" sz="2600" kern="100" dirty="0">
                <a:cs typeface="Times New Roman" panose="02020603050405020304" pitchFamily="18" charset="0"/>
              </a:rPr>
              <a:t>资源库。</a:t>
            </a:r>
            <a:r>
              <a:rPr lang="en-US" altLang="zh-CN" sz="2600" kern="100" dirty="0">
                <a:cs typeface="Times New Roman" panose="02020603050405020304" pitchFamily="18" charset="0"/>
              </a:rPr>
              <a:t>GUI</a:t>
            </a:r>
            <a:r>
              <a:rPr lang="zh-CN" altLang="zh-CN" sz="2600" kern="100" dirty="0">
                <a:cs typeface="Times New Roman" panose="02020603050405020304" pitchFamily="18" charset="0"/>
              </a:rPr>
              <a:t>资源库包含有丰富的</a:t>
            </a:r>
            <a:r>
              <a:rPr lang="en-US" altLang="zh-CN" sz="2600" kern="100" dirty="0">
                <a:cs typeface="Times New Roman" panose="02020603050405020304" pitchFamily="18" charset="0"/>
              </a:rPr>
              <a:t>API</a:t>
            </a:r>
            <a:r>
              <a:rPr lang="zh-CN" altLang="zh-CN" sz="2600" kern="100" dirty="0">
                <a:cs typeface="Times New Roman" panose="02020603050405020304" pitchFamily="18" charset="0"/>
              </a:rPr>
              <a:t>，调用这些</a:t>
            </a:r>
            <a:r>
              <a:rPr lang="en-US" altLang="zh-CN" sz="2600" kern="100" dirty="0">
                <a:cs typeface="Times New Roman" panose="02020603050405020304" pitchFamily="18" charset="0"/>
              </a:rPr>
              <a:t>API(</a:t>
            </a:r>
            <a:r>
              <a:rPr lang="zh-CN" altLang="zh-CN" sz="2600" kern="100" dirty="0">
                <a:cs typeface="Times New Roman" panose="02020603050405020304" pitchFamily="18" charset="0"/>
              </a:rPr>
              <a:t>函数或者类</a:t>
            </a:r>
            <a:r>
              <a:rPr lang="en-US" altLang="zh-CN" sz="2600" kern="100" dirty="0">
                <a:cs typeface="Times New Roman" panose="02020603050405020304" pitchFamily="18" charset="0"/>
              </a:rPr>
              <a:t>)</a:t>
            </a:r>
            <a:r>
              <a:rPr lang="zh-CN" altLang="zh-CN" sz="2600" kern="100" dirty="0">
                <a:cs typeface="Times New Roman" panose="02020603050405020304" pitchFamily="18" charset="0"/>
              </a:rPr>
              <a:t>就可以绘制出窗口、标签、按钮等图形。</a:t>
            </a:r>
            <a:endParaRPr lang="en-US" altLang="zh-CN" sz="2600" kern="100" dirty="0"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8AC6BA-9C53-420E-B431-40A50424ED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FCF81A-63DF-425F-8382-179C6EBDE7B5}" type="slidenum">
              <a:rPr lang="zh-CN" altLang="en-US" smtClean="0"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921522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B6A7B0-A6DE-4C9F-B228-9CFCB9278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GUI</a:t>
            </a:r>
            <a:r>
              <a:rPr lang="zh-CN" altLang="en-US" b="1" dirty="0"/>
              <a:t>要素及控制逻辑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CF601E-C46A-45B2-B3BB-2774DD87B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93577"/>
            <a:ext cx="7772400" cy="4611687"/>
          </a:xfrm>
        </p:spPr>
        <p:txBody>
          <a:bodyPr/>
          <a:lstStyle/>
          <a:p>
            <a:pPr algn="just"/>
            <a:r>
              <a:rPr lang="en-US" altLang="zh-CN" sz="2600" dirty="0"/>
              <a:t>GUI</a:t>
            </a:r>
            <a:r>
              <a:rPr lang="zh-CN" altLang="en-US" sz="2600" dirty="0"/>
              <a:t>总体上包含三个要素</a:t>
            </a:r>
            <a:r>
              <a:rPr lang="en-US" altLang="zh-CN" sz="2600" dirty="0"/>
              <a:t>(GWE)</a:t>
            </a:r>
            <a:r>
              <a:rPr lang="zh-CN" altLang="en-US" sz="2600" dirty="0"/>
              <a:t>：</a:t>
            </a:r>
            <a:endParaRPr lang="en-US" altLang="zh-CN" sz="2600" dirty="0"/>
          </a:p>
          <a:p>
            <a:pPr lvl="1" algn="just"/>
            <a:r>
              <a:rPr lang="zh-CN" altLang="en-US" sz="2400" b="1" dirty="0"/>
              <a:t>图形</a:t>
            </a:r>
            <a:r>
              <a:rPr lang="zh-CN" altLang="en-US" sz="2400" dirty="0"/>
              <a:t> </a:t>
            </a:r>
            <a:r>
              <a:rPr lang="en-US" altLang="zh-CN" sz="2400" dirty="0"/>
              <a:t>(Graphic)</a:t>
            </a:r>
            <a:r>
              <a:rPr lang="zh-CN" altLang="en-US" sz="2400" dirty="0"/>
              <a:t>子系统</a:t>
            </a:r>
            <a:endParaRPr lang="en-US" altLang="zh-CN" sz="2400" dirty="0"/>
          </a:p>
          <a:p>
            <a:pPr lvl="1" algn="just"/>
            <a:r>
              <a:rPr lang="zh-CN" altLang="en-US" sz="2400" b="1" dirty="0"/>
              <a:t>窗口</a:t>
            </a:r>
            <a:r>
              <a:rPr lang="zh-CN" altLang="en-US" sz="2400" dirty="0"/>
              <a:t> </a:t>
            </a:r>
            <a:r>
              <a:rPr lang="en-US" altLang="zh-CN" sz="2400" dirty="0"/>
              <a:t>(Windows)</a:t>
            </a:r>
            <a:r>
              <a:rPr lang="zh-CN" altLang="en-US" sz="2400" dirty="0"/>
              <a:t>子系统</a:t>
            </a:r>
            <a:endParaRPr lang="en-US" altLang="zh-CN" sz="2400" dirty="0"/>
          </a:p>
          <a:p>
            <a:pPr lvl="1" algn="just"/>
            <a:r>
              <a:rPr lang="zh-CN" altLang="en-US" sz="2400" b="1" dirty="0"/>
              <a:t>事件 </a:t>
            </a:r>
            <a:r>
              <a:rPr lang="en-US" altLang="zh-CN" sz="2400" dirty="0"/>
              <a:t>(Event)</a:t>
            </a:r>
            <a:r>
              <a:rPr lang="zh-CN" altLang="en-US" sz="2400" dirty="0"/>
              <a:t>子系统</a:t>
            </a:r>
          </a:p>
          <a:p>
            <a:pPr algn="just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21DB94-B41F-4770-A2D5-CA125C5DE6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FCF81A-63DF-425F-8382-179C6EBDE7B5}" type="slidenum">
              <a:rPr lang="zh-CN" altLang="en-US" smtClean="0"/>
              <a:t>6</a:t>
            </a:fld>
            <a:endParaRPr lang="en-US" altLang="zh-CN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9E5F86D3-912F-4AE2-87A4-A8D0390C961D}"/>
              </a:ext>
            </a:extLst>
          </p:cNvPr>
          <p:cNvGrpSpPr/>
          <p:nvPr/>
        </p:nvGrpSpPr>
        <p:grpSpPr>
          <a:xfrm>
            <a:off x="1727217" y="3140968"/>
            <a:ext cx="5725103" cy="3285545"/>
            <a:chOff x="1727217" y="3267655"/>
            <a:chExt cx="5725103" cy="3285545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9677AF0D-F65D-47E7-B7EE-3DC47CE7C4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7217" y="3267655"/>
              <a:ext cx="5688632" cy="328554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9C91E98-7FA6-4B41-8296-73CF2E6AAF1F}"/>
                </a:ext>
              </a:extLst>
            </p:cNvPr>
            <p:cNvSpPr txBox="1"/>
            <p:nvPr/>
          </p:nvSpPr>
          <p:spPr>
            <a:xfrm>
              <a:off x="6302524" y="3284984"/>
              <a:ext cx="1149796" cy="286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zh-CN" altLang="en-US" sz="1400" b="1" dirty="0">
                  <a:solidFill>
                    <a:srgbClr val="FF0000"/>
                  </a:solidFill>
                </a:rPr>
                <a:t>图形子系统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533BD81-DBD2-4A0B-9592-4AC655ECCD90}"/>
                </a:ext>
              </a:extLst>
            </p:cNvPr>
            <p:cNvSpPr txBox="1"/>
            <p:nvPr/>
          </p:nvSpPr>
          <p:spPr>
            <a:xfrm>
              <a:off x="4070276" y="3286784"/>
              <a:ext cx="1149796" cy="286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zh-CN" altLang="en-US" sz="1400" b="1" dirty="0">
                  <a:solidFill>
                    <a:srgbClr val="FF0000"/>
                  </a:solidFill>
                </a:rPr>
                <a:t>窗口子系统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3A2B0F4D-958C-4B88-9A6A-2A27D2327F79}"/>
                </a:ext>
              </a:extLst>
            </p:cNvPr>
            <p:cNvSpPr txBox="1"/>
            <p:nvPr/>
          </p:nvSpPr>
          <p:spPr>
            <a:xfrm>
              <a:off x="1895485" y="3286784"/>
              <a:ext cx="1149796" cy="286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zh-CN" altLang="en-US" sz="1400" b="1" dirty="0">
                  <a:solidFill>
                    <a:srgbClr val="FF0000"/>
                  </a:solidFill>
                </a:rPr>
                <a:t>事件子系统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518327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DE3909-7BD9-4BD4-B6D6-CB57122A0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窗口子系统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5E37AC-A0DF-4845-8902-FA0ACB425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b="1" dirty="0"/>
              <a:t>窗口</a:t>
            </a:r>
            <a:r>
              <a:rPr lang="zh-CN" altLang="en-US" dirty="0"/>
              <a:t>是指采用窗口形式显示计算机操作用户界面，是一种常见的用户界面。</a:t>
            </a:r>
            <a:endParaRPr lang="en-US" altLang="zh-CN" sz="2800" dirty="0">
              <a:cs typeface="Times New Roman" panose="02020603050405020304" pitchFamily="18" charset="0"/>
            </a:endParaRPr>
          </a:p>
          <a:p>
            <a:pPr algn="just"/>
            <a:r>
              <a:rPr lang="zh-CN" altLang="zh-CN" sz="2800" b="1" dirty="0">
                <a:cs typeface="Times New Roman" panose="02020603050405020304" pitchFamily="18" charset="0"/>
              </a:rPr>
              <a:t>控件</a:t>
            </a:r>
            <a:r>
              <a:rPr lang="zh-CN" altLang="zh-CN" sz="2800" dirty="0">
                <a:cs typeface="Times New Roman" panose="02020603050405020304" pitchFamily="18" charset="0"/>
              </a:rPr>
              <a:t>又称组件或者部件，</a:t>
            </a:r>
            <a:r>
              <a:rPr lang="zh-CN" altLang="en-US" sz="2800" dirty="0">
                <a:cs typeface="Times New Roman" panose="02020603050405020304" pitchFamily="18" charset="0"/>
              </a:rPr>
              <a:t>位于窗口内部，</a:t>
            </a:r>
            <a:r>
              <a:rPr lang="zh-CN" altLang="zh-CN" sz="2800" dirty="0">
                <a:cs typeface="Times New Roman" panose="02020603050405020304" pitchFamily="18" charset="0"/>
              </a:rPr>
              <a:t>指用户看到的所有可视化界面以及界面中的各个元素，比如按钮、文本框、输入框等。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10A917-A668-4B53-8636-88488BA420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FCF81A-63DF-425F-8382-179C6EBDE7B5}" type="slidenum">
              <a:rPr lang="zh-CN" altLang="en-US" smtClean="0"/>
              <a:t>7</a:t>
            </a:fld>
            <a:endParaRPr lang="en-US" altLang="zh-CN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5CBD443E-B998-4A80-BAFC-2576D0D83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490" y="3696364"/>
            <a:ext cx="666750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797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43155C-AE59-446D-ADC0-F2BAC45B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窗口子系统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42226C-BD0D-4C1D-A1C6-61281EC62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zh-CN" sz="2800" b="1" dirty="0">
                <a:cs typeface="Times New Roman" panose="02020603050405020304" pitchFamily="18" charset="0"/>
              </a:rPr>
              <a:t>窗口</a:t>
            </a:r>
            <a:r>
              <a:rPr lang="zh-CN" altLang="en-US" sz="2800" b="1" dirty="0"/>
              <a:t>子系统</a:t>
            </a:r>
            <a:r>
              <a:rPr lang="zh-CN" altLang="en-US" sz="2800" dirty="0">
                <a:cs typeface="Times New Roman" panose="02020603050405020304" pitchFamily="18" charset="0"/>
              </a:rPr>
              <a:t>包含</a:t>
            </a:r>
            <a:r>
              <a:rPr lang="zh-CN" altLang="zh-CN" sz="2800" dirty="0">
                <a:cs typeface="Times New Roman" panose="02020603050405020304" pitchFamily="18" charset="0"/>
              </a:rPr>
              <a:t>窗口</a:t>
            </a:r>
            <a:r>
              <a:rPr lang="zh-CN" altLang="en-US" sz="2800" dirty="0">
                <a:cs typeface="Times New Roman" panose="02020603050405020304" pitchFamily="18" charset="0"/>
              </a:rPr>
              <a:t>、控件和窗口</a:t>
            </a:r>
            <a:r>
              <a:rPr lang="zh-CN" altLang="zh-CN" sz="2800" dirty="0">
                <a:cs typeface="Times New Roman" panose="02020603050405020304" pitchFamily="18" charset="0"/>
              </a:rPr>
              <a:t>管理器</a:t>
            </a:r>
            <a:r>
              <a:rPr lang="zh-CN" altLang="en-US" dirty="0">
                <a:cs typeface="Times New Roman" panose="02020603050405020304" pitchFamily="18" charset="0"/>
              </a:rPr>
              <a:t>。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algn="just"/>
            <a:r>
              <a:rPr lang="zh-CN" altLang="en-US" dirty="0">
                <a:cs typeface="Times New Roman" panose="02020603050405020304" pitchFamily="18" charset="0"/>
              </a:rPr>
              <a:t>窗口管理器</a:t>
            </a:r>
            <a:r>
              <a:rPr lang="zh-CN" altLang="zh-CN" sz="2800" dirty="0">
                <a:cs typeface="Times New Roman" panose="02020603050405020304" pitchFamily="18" charset="0"/>
              </a:rPr>
              <a:t>负责</a:t>
            </a:r>
            <a:r>
              <a:rPr lang="zh-CN" altLang="en-US" dirty="0">
                <a:cs typeface="Times New Roman" panose="02020603050405020304" pitchFamily="18" charset="0"/>
              </a:rPr>
              <a:t>：</a:t>
            </a:r>
            <a:endParaRPr lang="en-US" altLang="zh-CN" sz="2800" dirty="0">
              <a:cs typeface="Times New Roman" panose="02020603050405020304" pitchFamily="18" charset="0"/>
            </a:endParaRPr>
          </a:p>
          <a:p>
            <a:pPr lvl="1" algn="just"/>
            <a:r>
              <a:rPr lang="zh-CN" altLang="zh-CN" dirty="0">
                <a:cs typeface="Times New Roman" panose="02020603050405020304" pitchFamily="18" charset="0"/>
              </a:rPr>
              <a:t>窗口的创建、销毁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lvl="1" algn="just"/>
            <a:r>
              <a:rPr lang="zh-CN" altLang="zh-CN" dirty="0">
                <a:cs typeface="Times New Roman" panose="02020603050405020304" pitchFamily="18" charset="0"/>
              </a:rPr>
              <a:t>窗口内控件</a:t>
            </a:r>
            <a:r>
              <a:rPr lang="en-US" altLang="zh-CN" dirty="0"/>
              <a:t>(</a:t>
            </a:r>
            <a:r>
              <a:rPr lang="zh-CN" altLang="zh-CN" dirty="0">
                <a:cs typeface="Times New Roman" panose="02020603050405020304" pitchFamily="18" charset="0"/>
              </a:rPr>
              <a:t>菜单、标签、列表框等</a:t>
            </a:r>
            <a:r>
              <a:rPr lang="en-US" altLang="zh-CN" dirty="0"/>
              <a:t>)</a:t>
            </a:r>
            <a:r>
              <a:rPr lang="zh-CN" altLang="zh-CN" dirty="0">
                <a:cs typeface="Times New Roman" panose="02020603050405020304" pitchFamily="18" charset="0"/>
              </a:rPr>
              <a:t>的实现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lvl="1" algn="just"/>
            <a:r>
              <a:rPr lang="zh-CN" altLang="en-US" dirty="0"/>
              <a:t>活动窗口输入焦点的切换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lvl="1" algn="just"/>
            <a:r>
              <a:rPr lang="zh-CN" altLang="zh-CN" dirty="0">
                <a:cs typeface="Times New Roman" panose="02020603050405020304" pitchFamily="18" charset="0"/>
              </a:rPr>
              <a:t>窗口间关系的管理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4CCFB9-7D94-43B6-8405-D7969C8B49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FCF81A-63DF-425F-8382-179C6EBDE7B5}" type="slidenum">
              <a:rPr lang="zh-CN" altLang="en-US" smtClean="0"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837253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61F23C-00B2-49FA-8D5B-971CD9D14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窗口子系统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C9458F-9C60-4253-850E-F61E7A0958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FCF81A-63DF-425F-8382-179C6EBDE7B5}" type="slidenum">
              <a:rPr lang="zh-CN" altLang="en-US" smtClean="0"/>
              <a:t>9</a:t>
            </a:fld>
            <a:endParaRPr lang="en-US" altLang="zh-CN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9CFB4B0D-DBCE-492B-9023-7A050B6BD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sz="2800" kern="100" dirty="0">
                <a:cs typeface="Times New Roman" panose="02020603050405020304" pitchFamily="18" charset="0"/>
              </a:rPr>
              <a:t>高级语言</a:t>
            </a:r>
            <a:r>
              <a:rPr lang="en-US" altLang="zh-CN" sz="2800" kern="100" dirty="0">
                <a:cs typeface="Times New Roman" panose="02020603050405020304" pitchFamily="18" charset="0"/>
              </a:rPr>
              <a:t>(C++</a:t>
            </a:r>
            <a:r>
              <a:rPr lang="zh-CN" altLang="en-US" sz="2800" kern="100" dirty="0">
                <a:cs typeface="Times New Roman" panose="02020603050405020304" pitchFamily="18" charset="0"/>
              </a:rPr>
              <a:t>、</a:t>
            </a:r>
            <a:r>
              <a:rPr lang="en-US" altLang="zh-CN" sz="2800" kern="100" dirty="0">
                <a:cs typeface="Times New Roman" panose="02020603050405020304" pitchFamily="18" charset="0"/>
              </a:rPr>
              <a:t>Java</a:t>
            </a:r>
            <a:r>
              <a:rPr lang="zh-CN" altLang="en-US" sz="2800" kern="100" dirty="0"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cs typeface="Times New Roman" panose="02020603050405020304" pitchFamily="18" charset="0"/>
              </a:rPr>
              <a:t>Python</a:t>
            </a:r>
            <a:r>
              <a:rPr lang="zh-CN" altLang="en-US" kern="100" dirty="0">
                <a:cs typeface="Times New Roman" panose="02020603050405020304" pitchFamily="18" charset="0"/>
              </a:rPr>
              <a:t>等</a:t>
            </a:r>
            <a:r>
              <a:rPr lang="en-US" altLang="zh-CN" sz="2800" kern="100" dirty="0">
                <a:cs typeface="Times New Roman" panose="02020603050405020304" pitchFamily="18" charset="0"/>
              </a:rPr>
              <a:t>)</a:t>
            </a:r>
            <a:r>
              <a:rPr lang="zh-CN" altLang="en-US" sz="2800" kern="100" dirty="0">
                <a:cs typeface="Times New Roman" panose="02020603050405020304" pitchFamily="18" charset="0"/>
              </a:rPr>
              <a:t>实现的</a:t>
            </a:r>
            <a:r>
              <a:rPr lang="en-US" altLang="zh-CN" sz="2800" kern="100" dirty="0">
                <a:cs typeface="Times New Roman" panose="02020603050405020304" pitchFamily="18" charset="0"/>
              </a:rPr>
              <a:t>GUI</a:t>
            </a:r>
            <a:r>
              <a:rPr lang="zh-CN" altLang="en-US" sz="2800" kern="100" dirty="0">
                <a:cs typeface="Times New Roman" panose="02020603050405020304" pitchFamily="18" charset="0"/>
              </a:rPr>
              <a:t>库中，</a:t>
            </a:r>
            <a:r>
              <a:rPr lang="zh-CN" altLang="zh-CN" sz="2800" kern="100" dirty="0">
                <a:cs typeface="Times New Roman" panose="02020603050405020304" pitchFamily="18" charset="0"/>
              </a:rPr>
              <a:t>每个</a:t>
            </a:r>
            <a:r>
              <a:rPr lang="zh-CN" altLang="en-US" sz="2800" kern="100" dirty="0">
                <a:cs typeface="Times New Roman" panose="02020603050405020304" pitchFamily="18" charset="0"/>
              </a:rPr>
              <a:t>窗口和</a:t>
            </a:r>
            <a:r>
              <a:rPr lang="zh-CN" altLang="zh-CN" sz="2800" kern="100" dirty="0">
                <a:cs typeface="Times New Roman" panose="02020603050405020304" pitchFamily="18" charset="0"/>
              </a:rPr>
              <a:t>控件都由特定的类表示，每个控件类都包含一些常用的属性和方法。</a:t>
            </a:r>
            <a:endParaRPr lang="en-US" altLang="zh-CN" sz="2800" kern="100" dirty="0">
              <a:cs typeface="Times New Roman" panose="02020603050405020304" pitchFamily="18" charset="0"/>
            </a:endParaRPr>
          </a:p>
          <a:p>
            <a:pPr algn="just"/>
            <a:endParaRPr lang="en-US" altLang="zh-CN" sz="2800" kern="100" dirty="0">
              <a:cs typeface="Times New Roman" panose="02020603050405020304" pitchFamily="18" charset="0"/>
            </a:endParaRPr>
          </a:p>
          <a:p>
            <a:pPr algn="just"/>
            <a:r>
              <a:rPr lang="zh-CN" altLang="zh-CN" sz="2800" kern="100" dirty="0">
                <a:cs typeface="Times New Roman" panose="02020603050405020304" pitchFamily="18" charset="0"/>
              </a:rPr>
              <a:t>实际开发中，</a:t>
            </a:r>
            <a:r>
              <a:rPr lang="zh-CN" altLang="en-US" sz="2800" kern="100" dirty="0">
                <a:cs typeface="Times New Roman" panose="02020603050405020304" pitchFamily="18" charset="0"/>
              </a:rPr>
              <a:t>通过调用</a:t>
            </a:r>
            <a:r>
              <a:rPr lang="en-US" altLang="zh-CN" sz="2800" kern="100" dirty="0">
                <a:cs typeface="Times New Roman" panose="02020603050405020304" pitchFamily="18" charset="0"/>
              </a:rPr>
              <a:t>GUI</a:t>
            </a:r>
            <a:r>
              <a:rPr lang="zh-CN" altLang="en-US" sz="2800" kern="100" dirty="0">
                <a:cs typeface="Times New Roman" panose="02020603050405020304" pitchFamily="18" charset="0"/>
              </a:rPr>
              <a:t>提供的</a:t>
            </a:r>
            <a:r>
              <a:rPr lang="en-US" altLang="zh-CN" sz="2800" kern="100" dirty="0">
                <a:cs typeface="Times New Roman" panose="02020603050405020304" pitchFamily="18" charset="0"/>
              </a:rPr>
              <a:t>API(</a:t>
            </a:r>
            <a:r>
              <a:rPr lang="zh-CN" altLang="en-US" sz="2800" kern="100" dirty="0">
                <a:cs typeface="Times New Roman" panose="02020603050405020304" pitchFamily="18" charset="0"/>
              </a:rPr>
              <a:t>类或者函数</a:t>
            </a:r>
            <a:r>
              <a:rPr lang="en-US" altLang="zh-CN" sz="2800" kern="100" dirty="0">
                <a:cs typeface="Times New Roman" panose="02020603050405020304" pitchFamily="18" charset="0"/>
              </a:rPr>
              <a:t>)</a:t>
            </a:r>
            <a:r>
              <a:rPr lang="zh-CN" altLang="zh-CN" sz="2800" kern="100" dirty="0">
                <a:cs typeface="Times New Roman" panose="02020603050405020304" pitchFamily="18" charset="0"/>
              </a:rPr>
              <a:t>就可以绘制出窗口、标签、按钮等图形。</a:t>
            </a:r>
          </a:p>
          <a:p>
            <a:pPr algn="just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187682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经分互动规范介绍">
  <a:themeElements>
    <a:clrScheme name="经分互动规范介绍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经分互动规范介绍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defRPr kumimoji="1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defRPr kumimoji="1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>
    <a:extraClrScheme>
      <a:clrScheme name="经分互动规范介绍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分互动规范介绍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经分互动规范介绍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分互动规范介绍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分互动规范介绍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分互动规范介绍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分互动规范介绍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</Template>
  <TotalTime>922</TotalTime>
  <Words>1630</Words>
  <Application>Microsoft Office PowerPoint</Application>
  <PresentationFormat>全屏显示(4:3)</PresentationFormat>
  <Paragraphs>150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宋体</vt:lpstr>
      <vt:lpstr>微软雅黑</vt:lpstr>
      <vt:lpstr>Arial</vt:lpstr>
      <vt:lpstr>Courier New</vt:lpstr>
      <vt:lpstr>Times New Roman</vt:lpstr>
      <vt:lpstr>Wingdings</vt:lpstr>
      <vt:lpstr>经分互动规范介绍</vt:lpstr>
      <vt:lpstr>PowerPoint 演示文稿</vt:lpstr>
      <vt:lpstr>提纲</vt:lpstr>
      <vt:lpstr>用户接口</vt:lpstr>
      <vt:lpstr>用户接口</vt:lpstr>
      <vt:lpstr>GUI要素及控制逻辑</vt:lpstr>
      <vt:lpstr>GUI要素及控制逻辑</vt:lpstr>
      <vt:lpstr>窗口子系统</vt:lpstr>
      <vt:lpstr>窗口子系统</vt:lpstr>
      <vt:lpstr>窗口子系统</vt:lpstr>
      <vt:lpstr>事件子系统</vt:lpstr>
      <vt:lpstr>事件子系统</vt:lpstr>
      <vt:lpstr>事件子系统</vt:lpstr>
      <vt:lpstr>事件子系统</vt:lpstr>
      <vt:lpstr>“点击按钮后主窗口关闭”效果</vt:lpstr>
      <vt:lpstr>事件子系统</vt:lpstr>
      <vt:lpstr>事件子系统</vt:lpstr>
      <vt:lpstr>图形子系统</vt:lpstr>
      <vt:lpstr>图形子系统</vt:lpstr>
      <vt:lpstr>GUI控制逻辑</vt:lpstr>
      <vt:lpstr>GUI控制逻辑</vt:lpstr>
      <vt:lpstr>常用GUI库资源</vt:lpstr>
      <vt:lpstr>常用GUI库资源</vt:lpstr>
    </vt:vector>
  </TitlesOfParts>
  <Company>bupt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PASCAL程序设计</dc:title>
  <dc:creator>cyzhou</dc:creator>
  <cp:lastModifiedBy>huanghai</cp:lastModifiedBy>
  <cp:revision>1955</cp:revision>
  <dcterms:created xsi:type="dcterms:W3CDTF">2002-12-06T01:10:00Z</dcterms:created>
  <dcterms:modified xsi:type="dcterms:W3CDTF">2022-06-09T05:10:11Z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2052-10.1.0.5399</vt:lpwstr>
  </property>
</Properties>
</file>