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44" r:id="rId2"/>
    <p:sldId id="853" r:id="rId3"/>
    <p:sldId id="854" r:id="rId4"/>
    <p:sldId id="855" r:id="rId5"/>
    <p:sldId id="857" r:id="rId6"/>
    <p:sldId id="901" r:id="rId7"/>
    <p:sldId id="864" r:id="rId8"/>
    <p:sldId id="484" r:id="rId9"/>
    <p:sldId id="258" r:id="rId10"/>
    <p:sldId id="348" r:id="rId11"/>
    <p:sldId id="347" r:id="rId12"/>
    <p:sldId id="842" r:id="rId13"/>
    <p:sldId id="843" r:id="rId14"/>
    <p:sldId id="863" r:id="rId15"/>
    <p:sldId id="884" r:id="rId16"/>
    <p:sldId id="895" r:id="rId17"/>
    <p:sldId id="332" r:id="rId18"/>
    <p:sldId id="402" r:id="rId19"/>
    <p:sldId id="342" r:id="rId20"/>
    <p:sldId id="343" r:id="rId21"/>
    <p:sldId id="661" r:id="rId22"/>
    <p:sldId id="892" r:id="rId23"/>
    <p:sldId id="281" r:id="rId24"/>
    <p:sldId id="285" r:id="rId25"/>
    <p:sldId id="894" r:id="rId26"/>
    <p:sldId id="893" r:id="rId27"/>
    <p:sldId id="902" r:id="rId28"/>
    <p:sldId id="903" r:id="rId29"/>
    <p:sldId id="904" r:id="rId30"/>
    <p:sldId id="905" r:id="rId31"/>
    <p:sldId id="503" r:id="rId32"/>
    <p:sldId id="885" r:id="rId33"/>
    <p:sldId id="652" r:id="rId34"/>
    <p:sldId id="659" r:id="rId35"/>
    <p:sldId id="660" r:id="rId36"/>
    <p:sldId id="654" r:id="rId37"/>
    <p:sldId id="655" r:id="rId38"/>
    <p:sldId id="656" r:id="rId39"/>
    <p:sldId id="504" r:id="rId40"/>
    <p:sldId id="505" r:id="rId41"/>
    <p:sldId id="506" r:id="rId42"/>
    <p:sldId id="507" r:id="rId43"/>
    <p:sldId id="508" r:id="rId44"/>
    <p:sldId id="649" r:id="rId4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9pPr>
  </p:defaultTextStyle>
  <p:extLst>
    <p:ext uri="{521415D9-36F7-43E2-AB2F-B90AF26B5E84}">
      <p14:sectionLst xmlns:p14="http://schemas.microsoft.com/office/powerpoint/2010/main">
        <p14:section name="格式化读写" id="{0A37D1F1-66A1-467D-AD6B-2687D7A65C81}">
          <p14:sldIdLst>
            <p14:sldId id="344"/>
            <p14:sldId id="853"/>
            <p14:sldId id="854"/>
            <p14:sldId id="855"/>
            <p14:sldId id="857"/>
            <p14:sldId id="901"/>
            <p14:sldId id="864"/>
          </p14:sldIdLst>
        </p14:section>
        <p14:section name="二进制块读写" id="{A972F703-3D98-4EE8-AC93-CBA40093AFED}">
          <p14:sldIdLst>
            <p14:sldId id="484"/>
            <p14:sldId id="258"/>
            <p14:sldId id="348"/>
            <p14:sldId id="347"/>
            <p14:sldId id="842"/>
            <p14:sldId id="843"/>
            <p14:sldId id="863"/>
            <p14:sldId id="884"/>
            <p14:sldId id="895"/>
          </p14:sldIdLst>
        </p14:section>
        <p14:section name="随机定位" id="{F1284629-C166-4547-98A3-CB537C5E4D23}">
          <p14:sldIdLst>
            <p14:sldId id="332"/>
            <p14:sldId id="402"/>
            <p14:sldId id="342"/>
            <p14:sldId id="343"/>
            <p14:sldId id="661"/>
            <p14:sldId id="892"/>
          </p14:sldIdLst>
        </p14:section>
        <p14:section name="随机存取文件" id="{4A18C1AD-FA5A-4E13-8503-0D071AE783EB}">
          <p14:sldIdLst>
            <p14:sldId id="281"/>
            <p14:sldId id="285"/>
            <p14:sldId id="894"/>
            <p14:sldId id="893"/>
            <p14:sldId id="902"/>
            <p14:sldId id="903"/>
            <p14:sldId id="904"/>
            <p14:sldId id="905"/>
            <p14:sldId id="503"/>
            <p14:sldId id="885"/>
            <p14:sldId id="652"/>
            <p14:sldId id="659"/>
            <p14:sldId id="660"/>
            <p14:sldId id="654"/>
            <p14:sldId id="655"/>
            <p14:sldId id="656"/>
            <p14:sldId id="504"/>
            <p14:sldId id="505"/>
            <p14:sldId id="506"/>
            <p14:sldId id="507"/>
            <p14:sldId id="508"/>
            <p14:sldId id="649"/>
          </p14:sldIdLst>
        </p14:section>
      </p14:sectionLst>
    </p:ext>
    <p:ext uri="{EFAFB233-063F-42B5-8137-9DF3F51BA10A}">
      <p15:sldGuideLst xmlns:p15="http://schemas.microsoft.com/office/powerpoint/2012/main">
        <p15:guide id="1" orient="horz" pos="216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FFFF"/>
    <a:srgbClr val="CCFF99"/>
    <a:srgbClr val="FF3300"/>
    <a:srgbClr val="FFFF66"/>
    <a:srgbClr val="FF66CC"/>
    <a:srgbClr val="99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26" autoAdjust="0"/>
  </p:normalViewPr>
  <p:slideViewPr>
    <p:cSldViewPr showGuides="1">
      <p:cViewPr varScale="1">
        <p:scale>
          <a:sx n="67" d="100"/>
          <a:sy n="67" d="100"/>
        </p:scale>
        <p:origin x="1260" y="52"/>
      </p:cViewPr>
      <p:guideLst>
        <p:guide orient="horz" pos="2160"/>
        <p:guide pos="2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2" charset="0"/>
                <a:ea typeface="宋体" panose="02010600030101010101" pitchFamily="2" charset="-122"/>
                <a:cs typeface="+mn-ea"/>
              </a:rPr>
              <a:t>2023/4/1</a:t>
            </a:fld>
            <a:endParaRPr lang="zh-CN" altLang="en-US" strike="noStrike" noProof="1">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2"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p>
            <a:pPr lvl="0" eaLnBrk="1" fontAlgn="base" hangingPunct="1"/>
            <a:endParaRPr lang="zh-CN" altLang="en-US" sz="1200" strike="noStrike" noProof="1"/>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lstStyle/>
          <a:p>
            <a:pPr lvl="0" algn="r" eaLnBrk="1" fontAlgn="base" hangingPunct="1"/>
            <a:endParaRPr lang="en-US" altLang="x-none" sz="1200" strike="noStrike" noProof="1"/>
          </a:p>
        </p:txBody>
      </p:sp>
      <p:sp>
        <p:nvSpPr>
          <p:cNvPr id="3076" name="Rectangle 4"/>
          <p:cNvSpPr>
            <a:spLocks noGrp="1" noRot="1" noChangeAspect="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lstStyle/>
          <a:p>
            <a:pPr lvl="0" eaLnBrk="1" fontAlgn="base" hangingPunct="1"/>
            <a:endParaRPr lang="en-US" altLang="x-none" sz="1200" strike="noStrike" noProof="1"/>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lstStyle/>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techDoc/programLanguage/C&#35821;&#35328;&#31243;&#24207;&#35774;&#35745;/c-faq/ccfaq/node323.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techDoc/programLanguage/C&#35821;&#35328;&#31243;&#24207;&#35774;&#35745;/c-faq/ccfaq/node323.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218" name="Rectangle 7"/>
          <p:cNvSpPr txBox="1">
            <a:spLocks noGrp="1"/>
          </p:cNvSpP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dirty="0"/>
              <a:t>9</a:t>
            </a:fld>
            <a:endParaRPr lang="zh-CN" altLang="en-US" dirty="0"/>
          </a:p>
        </p:txBody>
      </p:sp>
      <p:sp>
        <p:nvSpPr>
          <p:cNvPr id="9219" name="Rectangle 2"/>
          <p:cNvSpPr>
            <a:spLocks noGrp="1" noRot="1" noChangeAspect="1" noTextEdit="1"/>
          </p:cNvSpPr>
          <p:nvPr>
            <p:ph type="sldImg"/>
          </p:nvPr>
        </p:nvSpPr>
        <p:spPr/>
      </p:sp>
      <p:sp>
        <p:nvSpPr>
          <p:cNvPr id="9220" name="Rectangle 3"/>
          <p:cNvSpPr>
            <a:spLocks noGrp="1"/>
          </p:cNvSpPr>
          <p:nvPr>
            <p:ph type="body"/>
          </p:nvPr>
        </p:nvSpPr>
        <p:spPr/>
        <p:txBody>
          <a:bodyPr wrap="square" anchor="t"/>
          <a:lstStyle/>
          <a:p>
            <a:pPr lvl="0" indent="0" eaLnBrk="1" hangingPunct="1"/>
            <a:r>
              <a:rPr lang="zh-CN" altLang="en-US" dirty="0"/>
              <a:t>现实世界由对象组成，对象的描述是一类重要的数据（结构化数据），一个对象信息用一条记录来描述。多个对象信息组织成文件。</a:t>
            </a:r>
          </a:p>
          <a:p>
            <a:pPr lvl="0" indent="0" eaLnBrk="1" hangingPunct="1"/>
            <a:r>
              <a:rPr lang="zh-CN" altLang="en-US" dirty="0"/>
              <a:t>对象信息由多个字段组成。</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幻灯片图像占位符 18433"/>
          <p:cNvSpPr>
            <a:spLocks noGrp="1" noRot="1" noChangeAspect="1" noTextEdit="1"/>
          </p:cNvSpPr>
          <p:nvPr>
            <p:ph type="sldImg"/>
          </p:nvPr>
        </p:nvSpPr>
        <p:spPr/>
      </p:sp>
      <p:sp>
        <p:nvSpPr>
          <p:cNvPr id="18435" name="文本占位符 18434"/>
          <p:cNvSpPr>
            <a:spLocks noGrp="1"/>
          </p:cNvSpPr>
          <p:nvPr>
            <p:ph type="body" idx="1"/>
          </p:nvPr>
        </p:nvSpPr>
        <p:spPr/>
        <p:txBody>
          <a:bodyPr anchor="ctr"/>
          <a:lstStyle/>
          <a:p>
            <a:pPr lvl="0"/>
            <a:r>
              <a:rPr lang="en-US" altLang="x-none" dirty="0">
                <a:ea typeface="宋体" panose="02010600030101010101" pitchFamily="2" charset="-122"/>
              </a:rPr>
              <a:t>fread()</a:t>
            </a:r>
            <a:r>
              <a:rPr lang="zh-CN" altLang="en-US" dirty="0">
                <a:ea typeface="宋体" panose="02010600030101010101" pitchFamily="2" charset="-122"/>
              </a:rPr>
              <a:t>返回值：若读取成功，则返回所读取的数据项数；当发生错误或还未读到</a:t>
            </a:r>
            <a:r>
              <a:rPr lang="en-US" altLang="x-none" dirty="0">
                <a:ea typeface="宋体" panose="02010600030101010101" pitchFamily="2" charset="-122"/>
              </a:rPr>
              <a:t>n</a:t>
            </a:r>
            <a:r>
              <a:rPr lang="zh-CN" altLang="en-US" dirty="0">
                <a:ea typeface="宋体" panose="02010600030101010101" pitchFamily="2" charset="-122"/>
              </a:rPr>
              <a:t>个项目就已经遇到文件尾，则返回数目小于</a:t>
            </a:r>
            <a:r>
              <a:rPr lang="en-US" altLang="x-none" dirty="0">
                <a:ea typeface="宋体" panose="02010600030101010101" pitchFamily="2" charset="-122"/>
              </a:rPr>
              <a:t>n</a:t>
            </a:r>
            <a:r>
              <a:rPr lang="zh-CN" altLang="en-US" dirty="0">
                <a:ea typeface="宋体" panose="02010600030101010101" pitchFamily="2" charset="-122"/>
              </a:rPr>
              <a:t>。</a:t>
            </a:r>
          </a:p>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405133385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幻灯片图像占位符 20481"/>
          <p:cNvSpPr>
            <a:spLocks noGrp="1" noRot="1" noChangeAspect="1" noTextEdit="1"/>
          </p:cNvSpPr>
          <p:nvPr>
            <p:ph type="sldImg"/>
          </p:nvPr>
        </p:nvSpPr>
        <p:spPr/>
      </p:sp>
      <p:sp>
        <p:nvSpPr>
          <p:cNvPr id="20483" name="文本占位符 20482"/>
          <p:cNvSpPr>
            <a:spLocks noGrp="1"/>
          </p:cNvSpPr>
          <p:nvPr>
            <p:ph type="body" idx="1"/>
          </p:nvPr>
        </p:nvSpPr>
        <p:spPr/>
        <p:txBody>
          <a:bodyPr anchor="ctr"/>
          <a:lstStyle/>
          <a:p>
            <a:pPr lvl="0"/>
            <a:r>
              <a:rPr lang="en-US" altLang="x-none" dirty="0">
                <a:ea typeface="宋体" panose="02010600030101010101" pitchFamily="2" charset="-122"/>
              </a:rPr>
              <a:t>fread()</a:t>
            </a:r>
            <a:r>
              <a:rPr lang="zh-CN" altLang="en-US" dirty="0">
                <a:ea typeface="宋体" panose="02010600030101010101" pitchFamily="2" charset="-122"/>
              </a:rPr>
              <a:t>返回值：若读取成功，则返回所读取的数据项数；当发生错误或还未读到</a:t>
            </a:r>
            <a:r>
              <a:rPr lang="en-US" altLang="x-none" dirty="0">
                <a:ea typeface="宋体" panose="02010600030101010101" pitchFamily="2" charset="-122"/>
              </a:rPr>
              <a:t>n</a:t>
            </a:r>
            <a:r>
              <a:rPr lang="zh-CN" altLang="en-US" dirty="0">
                <a:ea typeface="宋体" panose="02010600030101010101" pitchFamily="2" charset="-122"/>
              </a:rPr>
              <a:t>个项目就已经遇到文件尾，则返回数目小于</a:t>
            </a:r>
            <a:r>
              <a:rPr lang="en-US" altLang="x-none" dirty="0">
                <a:ea typeface="宋体" panose="02010600030101010101" pitchFamily="2" charset="-122"/>
              </a:rPr>
              <a:t>n</a:t>
            </a:r>
            <a:r>
              <a:rPr lang="zh-CN" altLang="en-US" dirty="0">
                <a:ea typeface="宋体" panose="02010600030101010101" pitchFamily="2" charset="-122"/>
              </a:rPr>
              <a:t>。</a:t>
            </a:r>
          </a:p>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40817022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938" name="幻灯片图像占位符 39937"/>
          <p:cNvSpPr>
            <a:spLocks noGrp="1" noRot="1" noChangeAspect="1" noTextEdit="1"/>
          </p:cNvSpPr>
          <p:nvPr>
            <p:ph type="sldImg"/>
          </p:nvPr>
        </p:nvSpPr>
        <p:spPr/>
      </p:sp>
      <p:sp>
        <p:nvSpPr>
          <p:cNvPr id="39939" name="文本占位符 39938"/>
          <p:cNvSpPr>
            <a:spLocks noGrp="1"/>
          </p:cNvSpPr>
          <p:nvPr>
            <p:ph type="body" idx="1"/>
          </p:nvPr>
        </p:nvSpPr>
        <p:spPr/>
        <p:txBody>
          <a:bodyPr anchor="ctr"/>
          <a:lstStyle/>
          <a:p>
            <a:pPr lvl="0"/>
            <a:r>
              <a:rPr lang="zh-CN" altLang="en-US" b="1" dirty="0">
                <a:ea typeface="宋体" panose="02010600030101010101" pitchFamily="2" charset="-122"/>
              </a:rPr>
              <a:t>来自</a:t>
            </a:r>
            <a:r>
              <a:rPr lang="en-US" altLang="x-none" b="1" dirty="0">
                <a:ea typeface="宋体" panose="02010600030101010101" pitchFamily="2" charset="-122"/>
              </a:rPr>
              <a:t>&lt;C</a:t>
            </a:r>
            <a:r>
              <a:rPr lang="zh-CN" altLang="en-US" b="1" dirty="0">
                <a:ea typeface="宋体" panose="02010600030101010101" pitchFamily="2" charset="-122"/>
              </a:rPr>
              <a:t>常见问题集</a:t>
            </a:r>
            <a:r>
              <a:rPr lang="en-US" altLang="x-none" b="1" dirty="0">
                <a:ea typeface="宋体" panose="02010600030101010101" pitchFamily="2" charset="-122"/>
              </a:rPr>
              <a:t>&gt;</a:t>
            </a:r>
          </a:p>
          <a:p>
            <a:pPr lvl="0"/>
            <a:r>
              <a:rPr lang="en-US" altLang="x-none" b="1" dirty="0">
                <a:ea typeface="宋体" panose="02010600030101010101" pitchFamily="2" charset="-122"/>
              </a:rPr>
              <a:t>13.26 </a:t>
            </a:r>
            <a:r>
              <a:rPr lang="zh-CN" altLang="en-US" b="1" dirty="0">
                <a:ea typeface="宋体" panose="02010600030101010101" pitchFamily="2" charset="-122"/>
              </a:rPr>
              <a:t>我想用 </a:t>
            </a:r>
            <a:r>
              <a:rPr lang="en-US" altLang="x-none" b="1" dirty="0">
                <a:ea typeface="宋体" panose="02010600030101010101" pitchFamily="2" charset="-122"/>
              </a:rPr>
              <a:t>``r+" </a:t>
            </a:r>
            <a:r>
              <a:rPr lang="zh-CN" altLang="en-US" b="1" dirty="0">
                <a:ea typeface="宋体" panose="02010600030101010101" pitchFamily="2" charset="-122"/>
              </a:rPr>
              <a:t>打开一个文件</a:t>
            </a:r>
            <a:r>
              <a:rPr lang="en-US" altLang="x-none" b="1" dirty="0">
                <a:ea typeface="宋体" panose="02010600030101010101" pitchFamily="2" charset="-122"/>
              </a:rPr>
              <a:t>, </a:t>
            </a:r>
            <a:r>
              <a:rPr lang="zh-CN" altLang="en-US" b="1" dirty="0">
                <a:ea typeface="宋体" panose="02010600030101010101" pitchFamily="2" charset="-122"/>
              </a:rPr>
              <a:t>读出一个字符串</a:t>
            </a:r>
            <a:r>
              <a:rPr lang="en-US" altLang="x-none" b="1" dirty="0">
                <a:ea typeface="宋体" panose="02010600030101010101" pitchFamily="2" charset="-122"/>
              </a:rPr>
              <a:t>, </a:t>
            </a:r>
            <a:r>
              <a:rPr lang="zh-CN" altLang="en-US" b="1" dirty="0">
                <a:ea typeface="宋体" panose="02010600030101010101" pitchFamily="2" charset="-122"/>
              </a:rPr>
              <a:t>修改之后再写入</a:t>
            </a:r>
            <a:r>
              <a:rPr lang="en-US" altLang="x-none" b="1" dirty="0">
                <a:ea typeface="宋体" panose="02010600030101010101" pitchFamily="2" charset="-122"/>
              </a:rPr>
              <a:t>, </a:t>
            </a:r>
            <a:r>
              <a:rPr lang="zh-CN" altLang="en-US" b="1" dirty="0">
                <a:ea typeface="宋体" panose="02010600030101010101" pitchFamily="2" charset="-122"/>
              </a:rPr>
              <a:t>从而就地更新一个文件。可是这样不行。 </a:t>
            </a:r>
          </a:p>
          <a:p>
            <a:pPr lvl="0"/>
            <a:r>
              <a:rPr lang="zh-CN" altLang="en-US" dirty="0">
                <a:ea typeface="宋体" panose="02010600030101010101" pitchFamily="2" charset="-122"/>
              </a:rPr>
              <a:t>确保在写操作之前先调用 </a:t>
            </a:r>
            <a:r>
              <a:rPr lang="en-US" altLang="x-none" dirty="0">
                <a:ea typeface="宋体" panose="02010600030101010101" pitchFamily="2" charset="-122"/>
              </a:rPr>
              <a:t>fseek, </a:t>
            </a:r>
            <a:r>
              <a:rPr lang="zh-CN" altLang="en-US" dirty="0">
                <a:ea typeface="宋体" panose="02010600030101010101" pitchFamily="2" charset="-122"/>
              </a:rPr>
              <a:t>回到你准备覆盖的字串的开始</a:t>
            </a:r>
            <a:r>
              <a:rPr lang="en-US" altLang="x-none" dirty="0">
                <a:ea typeface="宋体" panose="02010600030101010101" pitchFamily="2" charset="-122"/>
              </a:rPr>
              <a:t>, </a:t>
            </a:r>
            <a:r>
              <a:rPr lang="zh-CN" altLang="en-US" dirty="0">
                <a:ea typeface="宋体" panose="02010600030101010101" pitchFamily="2" charset="-122"/>
              </a:rPr>
              <a:t>况且在读写  </a:t>
            </a:r>
            <a:r>
              <a:rPr lang="en-US" altLang="x-none" dirty="0">
                <a:ea typeface="宋体" panose="02010600030101010101" pitchFamily="2" charset="-122"/>
              </a:rPr>
              <a:t>``+" </a:t>
            </a:r>
            <a:r>
              <a:rPr lang="zh-CN" altLang="en-US" dirty="0">
                <a:ea typeface="宋体" panose="02010600030101010101" pitchFamily="2" charset="-122"/>
              </a:rPr>
              <a:t>模式下的读和写操作之间总是需要 </a:t>
            </a:r>
            <a:r>
              <a:rPr lang="en-US" altLang="x-none" dirty="0">
                <a:ea typeface="宋体" panose="02010600030101010101" pitchFamily="2" charset="-122"/>
              </a:rPr>
              <a:t>fseek </a:t>
            </a:r>
            <a:r>
              <a:rPr lang="zh-CN" altLang="en-US" dirty="0">
                <a:ea typeface="宋体" panose="02010600030101010101" pitchFamily="2" charset="-122"/>
              </a:rPr>
              <a:t>或 </a:t>
            </a:r>
            <a:r>
              <a:rPr lang="en-US" altLang="x-none" dirty="0">
                <a:ea typeface="宋体" panose="02010600030101010101" pitchFamily="2" charset="-122"/>
              </a:rPr>
              <a:t>fflush</a:t>
            </a:r>
            <a:r>
              <a:rPr lang="zh-CN" altLang="en-US" dirty="0">
                <a:ea typeface="宋体" panose="02010600030101010101" pitchFamily="2" charset="-122"/>
              </a:rPr>
              <a:t>。同时</a:t>
            </a:r>
            <a:r>
              <a:rPr lang="en-US" altLang="x-none" dirty="0">
                <a:ea typeface="宋体" panose="02010600030101010101" pitchFamily="2" charset="-122"/>
              </a:rPr>
              <a:t>, </a:t>
            </a:r>
            <a:r>
              <a:rPr lang="zh-CN" altLang="en-US" dirty="0">
                <a:ea typeface="宋体" panose="02010600030101010101" pitchFamily="2" charset="-122"/>
              </a:rPr>
              <a:t>记住改写同样数量的字符</a:t>
            </a:r>
            <a:r>
              <a:rPr lang="en-US" altLang="x-none" dirty="0">
                <a:ea typeface="宋体" panose="02010600030101010101" pitchFamily="2" charset="-122"/>
              </a:rPr>
              <a:t>, </a:t>
            </a:r>
            <a:r>
              <a:rPr lang="zh-CN" altLang="en-US" dirty="0">
                <a:ea typeface="宋体" panose="02010600030101010101" pitchFamily="2" charset="-122"/>
              </a:rPr>
              <a:t>而且在文本模式下改写可能会在改写处把文件长度截断</a:t>
            </a:r>
            <a:r>
              <a:rPr lang="en-US" altLang="x-none" dirty="0">
                <a:ea typeface="宋体" panose="02010600030101010101" pitchFamily="2" charset="-122"/>
              </a:rPr>
              <a:t>, </a:t>
            </a:r>
            <a:r>
              <a:rPr lang="zh-CN" altLang="en-US" dirty="0">
                <a:ea typeface="宋体" panose="02010600030101010101" pitchFamily="2" charset="-122"/>
              </a:rPr>
              <a:t>因而你可能需要保存行长度。参见问题 </a:t>
            </a:r>
            <a:r>
              <a:rPr lang="en-US" altLang="x-none" dirty="0">
                <a:ea typeface="宋体" panose="02010600030101010101" pitchFamily="2" charset="-122"/>
                <a:hlinkClick r:id="rId3"/>
              </a:rPr>
              <a:t>19.17</a:t>
            </a:r>
            <a:r>
              <a:rPr lang="zh-CN" altLang="en-US" dirty="0">
                <a:ea typeface="宋体" panose="02010600030101010101" pitchFamily="2" charset="-122"/>
              </a:rPr>
              <a:t>。 </a:t>
            </a:r>
          </a:p>
        </p:txBody>
      </p:sp>
    </p:spTree>
    <p:extLst>
      <p:ext uri="{BB962C8B-B14F-4D97-AF65-F5344CB8AC3E}">
        <p14:creationId xmlns:p14="http://schemas.microsoft.com/office/powerpoint/2010/main" val="209169830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1986" name="幻灯片图像占位符 41985"/>
          <p:cNvSpPr>
            <a:spLocks noGrp="1" noRot="1" noChangeAspect="1" noTextEdit="1"/>
          </p:cNvSpPr>
          <p:nvPr>
            <p:ph type="sldImg"/>
          </p:nvPr>
        </p:nvSpPr>
        <p:spPr/>
      </p:sp>
      <p:sp>
        <p:nvSpPr>
          <p:cNvPr id="41987" name="文本占位符 41986"/>
          <p:cNvSpPr>
            <a:spLocks noGrp="1"/>
          </p:cNvSpPr>
          <p:nvPr>
            <p:ph type="body" idx="1"/>
          </p:nvPr>
        </p:nvSpPr>
        <p:spPr/>
        <p:txBody>
          <a:bodyPr anchor="ctr"/>
          <a:lstStyle/>
          <a:p>
            <a:pPr lvl="0"/>
            <a:r>
              <a:rPr lang="zh-CN" altLang="en-US" b="1" dirty="0">
                <a:ea typeface="宋体" panose="02010600030101010101" pitchFamily="2" charset="-122"/>
              </a:rPr>
              <a:t>来自</a:t>
            </a:r>
            <a:r>
              <a:rPr lang="en-US" altLang="x-none" b="1" dirty="0">
                <a:ea typeface="宋体" panose="02010600030101010101" pitchFamily="2" charset="-122"/>
              </a:rPr>
              <a:t>&lt;C</a:t>
            </a:r>
            <a:r>
              <a:rPr lang="zh-CN" altLang="en-US" b="1" dirty="0">
                <a:ea typeface="宋体" panose="02010600030101010101" pitchFamily="2" charset="-122"/>
              </a:rPr>
              <a:t>常见问题集</a:t>
            </a:r>
            <a:r>
              <a:rPr lang="en-US" altLang="x-none" b="1" dirty="0">
                <a:ea typeface="宋体" panose="02010600030101010101" pitchFamily="2" charset="-122"/>
              </a:rPr>
              <a:t>&gt;</a:t>
            </a:r>
          </a:p>
          <a:p>
            <a:pPr lvl="0"/>
            <a:r>
              <a:rPr lang="en-US" altLang="x-none" b="1" dirty="0">
                <a:ea typeface="宋体" panose="02010600030101010101" pitchFamily="2" charset="-122"/>
              </a:rPr>
              <a:t>13.26 </a:t>
            </a:r>
            <a:r>
              <a:rPr lang="zh-CN" altLang="en-US" b="1" dirty="0">
                <a:ea typeface="宋体" panose="02010600030101010101" pitchFamily="2" charset="-122"/>
              </a:rPr>
              <a:t>我想用 </a:t>
            </a:r>
            <a:r>
              <a:rPr lang="en-US" altLang="x-none" b="1" dirty="0">
                <a:ea typeface="宋体" panose="02010600030101010101" pitchFamily="2" charset="-122"/>
              </a:rPr>
              <a:t>``r+" </a:t>
            </a:r>
            <a:r>
              <a:rPr lang="zh-CN" altLang="en-US" b="1" dirty="0">
                <a:ea typeface="宋体" panose="02010600030101010101" pitchFamily="2" charset="-122"/>
              </a:rPr>
              <a:t>打开一个文件</a:t>
            </a:r>
            <a:r>
              <a:rPr lang="en-US" altLang="x-none" b="1" dirty="0">
                <a:ea typeface="宋体" panose="02010600030101010101" pitchFamily="2" charset="-122"/>
              </a:rPr>
              <a:t>, </a:t>
            </a:r>
            <a:r>
              <a:rPr lang="zh-CN" altLang="en-US" b="1" dirty="0">
                <a:ea typeface="宋体" panose="02010600030101010101" pitchFamily="2" charset="-122"/>
              </a:rPr>
              <a:t>读出一个字符串</a:t>
            </a:r>
            <a:r>
              <a:rPr lang="en-US" altLang="x-none" b="1" dirty="0">
                <a:ea typeface="宋体" panose="02010600030101010101" pitchFamily="2" charset="-122"/>
              </a:rPr>
              <a:t>, </a:t>
            </a:r>
            <a:r>
              <a:rPr lang="zh-CN" altLang="en-US" b="1" dirty="0">
                <a:ea typeface="宋体" panose="02010600030101010101" pitchFamily="2" charset="-122"/>
              </a:rPr>
              <a:t>修改之后再写入</a:t>
            </a:r>
            <a:r>
              <a:rPr lang="en-US" altLang="x-none" b="1" dirty="0">
                <a:ea typeface="宋体" panose="02010600030101010101" pitchFamily="2" charset="-122"/>
              </a:rPr>
              <a:t>, </a:t>
            </a:r>
            <a:r>
              <a:rPr lang="zh-CN" altLang="en-US" b="1" dirty="0">
                <a:ea typeface="宋体" panose="02010600030101010101" pitchFamily="2" charset="-122"/>
              </a:rPr>
              <a:t>从而就地更新一个文件。可是这样不行。 </a:t>
            </a:r>
          </a:p>
          <a:p>
            <a:pPr lvl="0"/>
            <a:r>
              <a:rPr lang="zh-CN" altLang="en-US" dirty="0">
                <a:ea typeface="宋体" panose="02010600030101010101" pitchFamily="2" charset="-122"/>
              </a:rPr>
              <a:t>确保在写操作之前先调用 </a:t>
            </a:r>
            <a:r>
              <a:rPr lang="en-US" altLang="x-none" dirty="0">
                <a:ea typeface="宋体" panose="02010600030101010101" pitchFamily="2" charset="-122"/>
              </a:rPr>
              <a:t>fseek, </a:t>
            </a:r>
            <a:r>
              <a:rPr lang="zh-CN" altLang="en-US" dirty="0">
                <a:ea typeface="宋体" panose="02010600030101010101" pitchFamily="2" charset="-122"/>
              </a:rPr>
              <a:t>回到你准备覆盖的字串的开始</a:t>
            </a:r>
            <a:r>
              <a:rPr lang="en-US" altLang="x-none" dirty="0">
                <a:ea typeface="宋体" panose="02010600030101010101" pitchFamily="2" charset="-122"/>
              </a:rPr>
              <a:t>, </a:t>
            </a:r>
            <a:r>
              <a:rPr lang="zh-CN" altLang="en-US" dirty="0">
                <a:ea typeface="宋体" panose="02010600030101010101" pitchFamily="2" charset="-122"/>
              </a:rPr>
              <a:t>况且在读写  </a:t>
            </a:r>
            <a:r>
              <a:rPr lang="en-US" altLang="x-none" dirty="0">
                <a:ea typeface="宋体" panose="02010600030101010101" pitchFamily="2" charset="-122"/>
              </a:rPr>
              <a:t>``+" </a:t>
            </a:r>
            <a:r>
              <a:rPr lang="zh-CN" altLang="en-US" dirty="0">
                <a:ea typeface="宋体" panose="02010600030101010101" pitchFamily="2" charset="-122"/>
              </a:rPr>
              <a:t>模式下的读和写操作之间总是需要 </a:t>
            </a:r>
            <a:r>
              <a:rPr lang="en-US" altLang="x-none" dirty="0">
                <a:ea typeface="宋体" panose="02010600030101010101" pitchFamily="2" charset="-122"/>
              </a:rPr>
              <a:t>fseek </a:t>
            </a:r>
            <a:r>
              <a:rPr lang="zh-CN" altLang="en-US" dirty="0">
                <a:ea typeface="宋体" panose="02010600030101010101" pitchFamily="2" charset="-122"/>
              </a:rPr>
              <a:t>或 </a:t>
            </a:r>
            <a:r>
              <a:rPr lang="en-US" altLang="x-none" dirty="0">
                <a:ea typeface="宋体" panose="02010600030101010101" pitchFamily="2" charset="-122"/>
              </a:rPr>
              <a:t>fflush</a:t>
            </a:r>
            <a:r>
              <a:rPr lang="zh-CN" altLang="en-US" dirty="0">
                <a:ea typeface="宋体" panose="02010600030101010101" pitchFamily="2" charset="-122"/>
              </a:rPr>
              <a:t>。同时</a:t>
            </a:r>
            <a:r>
              <a:rPr lang="en-US" altLang="x-none" dirty="0">
                <a:ea typeface="宋体" panose="02010600030101010101" pitchFamily="2" charset="-122"/>
              </a:rPr>
              <a:t>, </a:t>
            </a:r>
            <a:r>
              <a:rPr lang="zh-CN" altLang="en-US" dirty="0">
                <a:ea typeface="宋体" panose="02010600030101010101" pitchFamily="2" charset="-122"/>
              </a:rPr>
              <a:t>记住改写同样数量的字符</a:t>
            </a:r>
            <a:r>
              <a:rPr lang="en-US" altLang="x-none" dirty="0">
                <a:ea typeface="宋体" panose="02010600030101010101" pitchFamily="2" charset="-122"/>
              </a:rPr>
              <a:t>, </a:t>
            </a:r>
            <a:r>
              <a:rPr lang="zh-CN" altLang="en-US" dirty="0">
                <a:ea typeface="宋体" panose="02010600030101010101" pitchFamily="2" charset="-122"/>
              </a:rPr>
              <a:t>而且在文本模式下改写可能会在改写处把文件长度截断</a:t>
            </a:r>
            <a:r>
              <a:rPr lang="en-US" altLang="x-none" dirty="0">
                <a:ea typeface="宋体" panose="02010600030101010101" pitchFamily="2" charset="-122"/>
              </a:rPr>
              <a:t>, </a:t>
            </a:r>
            <a:r>
              <a:rPr lang="zh-CN" altLang="en-US" dirty="0">
                <a:ea typeface="宋体" panose="02010600030101010101" pitchFamily="2" charset="-122"/>
              </a:rPr>
              <a:t>因而你可能需要保存行长度。参见问题 </a:t>
            </a:r>
            <a:r>
              <a:rPr lang="en-US" altLang="x-none" dirty="0">
                <a:ea typeface="宋体" panose="02010600030101010101" pitchFamily="2" charset="-122"/>
                <a:hlinkClick r:id="rId3"/>
              </a:rPr>
              <a:t>19.17</a:t>
            </a:r>
            <a:r>
              <a:rPr lang="zh-CN" altLang="en-US" dirty="0">
                <a:ea typeface="宋体" panose="02010600030101010101" pitchFamily="2" charset="-122"/>
              </a:rPr>
              <a:t>。 </a:t>
            </a:r>
          </a:p>
        </p:txBody>
      </p:sp>
    </p:spTree>
    <p:extLst>
      <p:ext uri="{BB962C8B-B14F-4D97-AF65-F5344CB8AC3E}">
        <p14:creationId xmlns:p14="http://schemas.microsoft.com/office/powerpoint/2010/main" val="23479360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5" name="灯片编号占位符 4"/>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9724" y="1319213"/>
            <a:ext cx="3808476" cy="46116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6" name="灯片编号占位符 5"/>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8" name="灯片编号占位符 7"/>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4" name="灯片编号占位符 3"/>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3" name="灯片编号占位符 2"/>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6" name="灯片编号占位符 5"/>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spcBef>
                <a:spcPct val="50000"/>
              </a:spcBef>
            </a:pPr>
            <a:endParaRPr lang="en-US" altLang="x-none" strike="noStrike" noProof="1"/>
          </a:p>
        </p:txBody>
      </p:sp>
      <p:sp>
        <p:nvSpPr>
          <p:cNvPr id="6" name="灯片编号占位符 5"/>
          <p:cNvSpPr>
            <a:spLocks noGrp="1"/>
          </p:cNvSpPr>
          <p:nvPr>
            <p:ph type="sldNum" sz="quarter" idx="11"/>
          </p:nvPr>
        </p:nvSpPr>
        <p:spPr/>
        <p:txBody>
          <a:body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263650" y="404813"/>
            <a:ext cx="7772400" cy="720725"/>
          </a:xfrm>
          <a:prstGeom prst="rect">
            <a:avLst/>
          </a:prstGeom>
          <a:noFill/>
          <a:ln w="9525">
            <a:noFill/>
          </a:ln>
        </p:spPr>
        <p:txBody>
          <a:bodyPr anchor="ctr"/>
          <a:lstStyle/>
          <a:p>
            <a:pPr lvl="0" indent="0"/>
            <a:r>
              <a:rPr lang="zh-CN" altLang="en-US"/>
              <a:t>单击以编辑母版标题样式</a:t>
            </a:r>
          </a:p>
        </p:txBody>
      </p:sp>
      <p:sp>
        <p:nvSpPr>
          <p:cNvPr id="1027" name="Rectangle 3"/>
          <p:cNvSpPr>
            <a:spLocks noGrp="1"/>
          </p:cNvSpPr>
          <p:nvPr>
            <p:ph type="body"/>
          </p:nvPr>
        </p:nvSpPr>
        <p:spPr>
          <a:xfrm>
            <a:off x="685800" y="1319213"/>
            <a:ext cx="7772400" cy="4611687"/>
          </a:xfrm>
          <a:prstGeom prst="rect">
            <a:avLst/>
          </a:prstGeom>
          <a:noFill/>
          <a:ln w="9525">
            <a:noFill/>
          </a:ln>
        </p:spPr>
        <p:txBody>
          <a:bodyPr anchor="t"/>
          <a:lstStyle/>
          <a:p>
            <a:pPr lvl="0" indent="-342900"/>
            <a:r>
              <a:rPr lang="zh-CN" altLang="en-US"/>
              <a:t>单击以编辑母版文本样式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5"/>
          <p:cNvSpPr>
            <a:spLocks noGrp="1"/>
          </p:cNvSpPr>
          <p:nvPr>
            <p:ph type="ftr" sz="quarter" idx="3"/>
          </p:nvPr>
        </p:nvSpPr>
        <p:spPr>
          <a:xfrm>
            <a:off x="3124200" y="6083300"/>
            <a:ext cx="2895600" cy="457200"/>
          </a:xfrm>
          <a:prstGeom prst="rect">
            <a:avLst/>
          </a:prstGeom>
          <a:noFill/>
          <a:ln w="9525">
            <a:noFill/>
            <a:miter/>
          </a:ln>
        </p:spPr>
        <p:txBody>
          <a:bodyPr/>
          <a:lstStyle>
            <a:lvl1pPr algn="ctr">
              <a:defRPr sz="1400"/>
            </a:lvl1pPr>
          </a:lstStyle>
          <a:p>
            <a:pPr lvl="0" eaLnBrk="1" fontAlgn="base" hangingPunct="1">
              <a:spcBef>
                <a:spcPct val="50000"/>
              </a:spcBef>
            </a:pPr>
            <a:endParaRPr lang="en-US" altLang="x-none" strike="noStrike" noProof="1"/>
          </a:p>
        </p:txBody>
      </p:sp>
      <p:sp>
        <p:nvSpPr>
          <p:cNvPr id="1029" name="Rectangle 6"/>
          <p:cNvSpPr>
            <a:spLocks noGrp="1"/>
          </p:cNvSpPr>
          <p:nvPr>
            <p:ph type="sldNum" sz="quarter" idx="4"/>
          </p:nvPr>
        </p:nvSpPr>
        <p:spPr>
          <a:xfrm>
            <a:off x="6934200" y="6324600"/>
            <a:ext cx="1905000" cy="457200"/>
          </a:xfrm>
          <a:prstGeom prst="rect">
            <a:avLst/>
          </a:prstGeom>
          <a:noFill/>
          <a:ln w="9525">
            <a:noFill/>
            <a:miter/>
          </a:ln>
        </p:spPr>
        <p:txBody>
          <a:bodyPr/>
          <a:lstStyle>
            <a:lvl1pPr algn="r">
              <a:defRPr sz="1400" b="1"/>
            </a:lvl1pPr>
          </a:lstStyle>
          <a:p>
            <a:pPr lvl="0" eaLnBrk="1" fontAlgn="base" hangingPunct="1">
              <a:spcBef>
                <a:spcPct val="50000"/>
              </a:spcBef>
            </a:pPr>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t>‹#›</a:t>
            </a:fld>
            <a:endParaRPr lang="zh-CN" altLang="en-US" strike="noStrike" noProof="1"/>
          </a:p>
        </p:txBody>
      </p:sp>
      <p:grpSp>
        <p:nvGrpSpPr>
          <p:cNvPr id="1030" name="Group 7"/>
          <p:cNvGrpSpPr/>
          <p:nvPr/>
        </p:nvGrpSpPr>
        <p:grpSpPr>
          <a:xfrm>
            <a:off x="0" y="6553200"/>
            <a:ext cx="9144000" cy="301625"/>
            <a:chOff x="0" y="0"/>
            <a:chExt cx="5760" cy="288"/>
          </a:xfrm>
        </p:grpSpPr>
        <p:sp>
          <p:nvSpPr>
            <p:cNvPr id="1031" name="Rectangle 8"/>
            <p:cNvSpPr/>
            <p:nvPr/>
          </p:nvSpPr>
          <p:spPr>
            <a:xfrm>
              <a:off x="0" y="0"/>
              <a:ext cx="5760" cy="288"/>
            </a:xfrm>
            <a:prstGeom prst="rect">
              <a:avLst/>
            </a:prstGeom>
            <a:solidFill>
              <a:srgbClr val="33CCCC"/>
            </a:solidFill>
            <a:ln w="9525" cap="flat" cmpd="sng">
              <a:solidFill>
                <a:srgbClr val="33CCCC"/>
              </a:solidFill>
              <a:prstDash val="solid"/>
              <a:miter/>
              <a:headEnd type="none" w="med" len="med"/>
              <a:tailEnd type="none" w="med" len="med"/>
            </a:ln>
          </p:spPr>
          <p:txBody>
            <a:bodyPr anchor="t"/>
            <a:lstStyle/>
            <a:p>
              <a:pPr lvl="0" indent="0"/>
              <a:r>
                <a:rPr lang="zh-CN" altLang="en-US" sz="2400" dirty="0">
                  <a:latin typeface="Times New Roman" panose="02020603050405020304" pitchFamily="2" charset="0"/>
                </a:rPr>
                <a:t>                  </a:t>
              </a:r>
            </a:p>
          </p:txBody>
        </p:sp>
        <p:sp>
          <p:nvSpPr>
            <p:cNvPr id="1032" name="Line 9"/>
            <p:cNvSpPr/>
            <p:nvPr/>
          </p:nvSpPr>
          <p:spPr>
            <a:xfrm>
              <a:off x="4464" y="0"/>
              <a:ext cx="288"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3" name="Line 10"/>
            <p:cNvSpPr/>
            <p:nvPr/>
          </p:nvSpPr>
          <p:spPr>
            <a:xfrm>
              <a:off x="4176" y="0"/>
              <a:ext cx="336"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4" name="Line 11"/>
            <p:cNvSpPr/>
            <p:nvPr/>
          </p:nvSpPr>
          <p:spPr>
            <a:xfrm>
              <a:off x="4704" y="0"/>
              <a:ext cx="336"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5" name="Line 12"/>
            <p:cNvSpPr/>
            <p:nvPr/>
          </p:nvSpPr>
          <p:spPr>
            <a:xfrm>
              <a:off x="5376" y="0"/>
              <a:ext cx="384"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6" name="Line 13"/>
            <p:cNvSpPr/>
            <p:nvPr/>
          </p:nvSpPr>
          <p:spPr>
            <a:xfrm>
              <a:off x="5184" y="0"/>
              <a:ext cx="384"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7" name="Line 14"/>
            <p:cNvSpPr/>
            <p:nvPr/>
          </p:nvSpPr>
          <p:spPr>
            <a:xfrm>
              <a:off x="5568" y="0"/>
              <a:ext cx="192" cy="144"/>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38" name="Line 15"/>
            <p:cNvSpPr/>
            <p:nvPr/>
          </p:nvSpPr>
          <p:spPr>
            <a:xfrm>
              <a:off x="4992" y="0"/>
              <a:ext cx="336" cy="288"/>
            </a:xfrm>
            <a:prstGeom prst="line">
              <a:avLst/>
            </a:prstGeom>
            <a:ln w="57150" cap="flat" cmpd="sng">
              <a:solidFill>
                <a:srgbClr val="FFFFFF"/>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grpSp>
      <p:sp>
        <p:nvSpPr>
          <p:cNvPr id="1039" name="Line 16"/>
          <p:cNvSpPr/>
          <p:nvPr/>
        </p:nvSpPr>
        <p:spPr>
          <a:xfrm>
            <a:off x="468313" y="1176338"/>
            <a:ext cx="8458200" cy="0"/>
          </a:xfrm>
          <a:prstGeom prst="line">
            <a:avLst/>
          </a:prstGeom>
          <a:ln w="57150" cap="flat" cmpd="sng">
            <a:solidFill>
              <a:srgbClr val="33CCCC"/>
            </a:solidFill>
            <a:prstDash val="solid"/>
            <a:round/>
            <a:headEnd type="none" w="med" len="med"/>
            <a:tailEnd type="none" w="med" len="med"/>
          </a:ln>
        </p:spPr>
        <p:txBody>
          <a:bodyPr anchor="t"/>
          <a:lstStyle/>
          <a:p>
            <a:pPr lvl="0" indent="0" eaLnBrk="0" hangingPunct="0"/>
            <a:endParaRPr lang="zh-CN" altLang="en-US">
              <a:latin typeface="Times New Roman" panose="02020603050405020304" pitchFamily="2" charset="0"/>
            </a:endParaRPr>
          </a:p>
        </p:txBody>
      </p:sp>
      <p:sp>
        <p:nvSpPr>
          <p:cNvPr id="1040" name="Text Box 17"/>
          <p:cNvSpPr txBox="1"/>
          <p:nvPr/>
        </p:nvSpPr>
        <p:spPr>
          <a:xfrm>
            <a:off x="457200" y="2514600"/>
            <a:ext cx="8305800" cy="3505200"/>
          </a:xfrm>
          <a:prstGeom prst="rect">
            <a:avLst/>
          </a:prstGeom>
          <a:noFill/>
          <a:ln w="9525">
            <a:noFill/>
          </a:ln>
        </p:spPr>
        <p:txBody>
          <a:bodyPr anchor="t">
            <a:spAutoFit/>
          </a:bodyPr>
          <a:lstStyle/>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a:p>
            <a:pPr lvl="0" indent="0">
              <a:spcBef>
                <a:spcPct val="50000"/>
              </a:spcBef>
            </a:pPr>
            <a:endParaRPr lang="zh-CN" altLang="en-US" sz="3200" b="1" dirty="0">
              <a:solidFill>
                <a:srgbClr val="FFFFFF"/>
              </a:solidFill>
              <a:latin typeface="Times New Roman" panose="02020603050405020304" pitchFamily="2" charset="0"/>
            </a:endParaRPr>
          </a:p>
        </p:txBody>
      </p:sp>
      <p:pic>
        <p:nvPicPr>
          <p:cNvPr id="1041" name="Picture 18" descr="bupt"/>
          <p:cNvPicPr>
            <a:picLocks noChangeAspect="1"/>
          </p:cNvPicPr>
          <p:nvPr/>
        </p:nvPicPr>
        <p:blipFill>
          <a:blip r:embed="rId13"/>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r" defTabSz="914400" eaLnBrk="0" fontAlgn="base" latinLnBrk="0" hangingPunct="0">
        <a:spcBef>
          <a:spcPct val="0"/>
        </a:spcBef>
        <a:spcAft>
          <a:spcPct val="0"/>
        </a:spcAft>
        <a:buClr>
          <a:srgbClr val="000000"/>
        </a:buClr>
        <a:buNone/>
        <a:defRPr sz="3200" b="0" i="0" u="none" kern="1200" baseline="0">
          <a:solidFill>
            <a:srgbClr val="FF3300"/>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a:t>
            </a:fld>
            <a:endParaRPr lang="zh-CN" altLang="en-US" sz="1400" b="1" dirty="0">
              <a:latin typeface="Times New Roman" panose="02020603050405020304" pitchFamily="2" charset="0"/>
            </a:endParaRPr>
          </a:p>
        </p:txBody>
      </p:sp>
      <p:sp>
        <p:nvSpPr>
          <p:cNvPr id="59394" name="Rectangle 2"/>
          <p:cNvSpPr>
            <a:spLocks noGrp="1"/>
          </p:cNvSpPr>
          <p:nvPr>
            <p:ph type="title"/>
          </p:nvPr>
        </p:nvSpPr>
        <p:spPr/>
        <p:txBody>
          <a:bodyPr wrap="square" anchor="ctr"/>
          <a:lstStyle/>
          <a:p>
            <a:pPr eaLnBrk="1" hangingPunct="1"/>
            <a:r>
              <a:rPr lang="en-US" altLang="zh-CN" b="1"/>
              <a:t>13.5  </a:t>
            </a:r>
            <a:r>
              <a:rPr lang="zh-CN" altLang="en-US" b="1"/>
              <a:t>文件的读写操作</a:t>
            </a:r>
          </a:p>
        </p:txBody>
      </p:sp>
      <p:sp>
        <p:nvSpPr>
          <p:cNvPr id="59395" name="Rectangle 3"/>
          <p:cNvSpPr>
            <a:spLocks noGrp="1"/>
          </p:cNvSpPr>
          <p:nvPr>
            <p:ph idx="1"/>
          </p:nvPr>
        </p:nvSpPr>
        <p:spPr/>
        <p:txBody>
          <a:bodyPr wrap="square" anchor="t"/>
          <a:lstStyle/>
          <a:p>
            <a:pPr eaLnBrk="1" hangingPunct="1">
              <a:buNone/>
            </a:pPr>
            <a:r>
              <a:rPr lang="zh-CN" altLang="en-US" b="1" dirty="0"/>
              <a:t>文件打开之后，就可以根据数据的解读类型进行读与写的操作了。</a:t>
            </a:r>
          </a:p>
          <a:p>
            <a:pPr eaLnBrk="1" hangingPunct="1">
              <a:buNone/>
            </a:pPr>
            <a:endParaRPr lang="zh-CN" altLang="en-US" sz="900" b="1" dirty="0"/>
          </a:p>
          <a:p>
            <a:pPr eaLnBrk="1" hangingPunct="1">
              <a:buNone/>
            </a:pPr>
            <a:r>
              <a:rPr lang="zh-CN" altLang="en-US" b="1" dirty="0">
                <a:ea typeface="黑体" panose="02010609060101010101" pitchFamily="1" charset="-122"/>
              </a:rPr>
              <a:t>12.3.1  逐字节读／写（通用）</a:t>
            </a:r>
          </a:p>
          <a:p>
            <a:pPr eaLnBrk="1" hangingPunct="1">
              <a:buNone/>
            </a:pPr>
            <a:r>
              <a:rPr lang="zh-CN" altLang="en-US" b="1" dirty="0">
                <a:cs typeface="Arial" panose="020B0604020202020204" pitchFamily="34" charset="0"/>
              </a:rPr>
              <a:t>12.3.2  字符串</a:t>
            </a:r>
            <a:r>
              <a:rPr lang="zh-CN" altLang="en-US" b="1" dirty="0">
                <a:ea typeface="黑体" panose="02010609060101010101" pitchFamily="1" charset="-122"/>
              </a:rPr>
              <a:t>读／写（文本文件）</a:t>
            </a:r>
          </a:p>
          <a:p>
            <a:pPr eaLnBrk="1" hangingPunct="1">
              <a:buNone/>
            </a:pPr>
            <a:r>
              <a:rPr lang="zh-CN" altLang="en-US" b="1" dirty="0">
                <a:cs typeface="Arial" panose="020B0604020202020204" pitchFamily="34" charset="0"/>
              </a:rPr>
              <a:t>12.3.</a:t>
            </a:r>
            <a:r>
              <a:rPr lang="en-US" altLang="x-none" b="1" dirty="0">
                <a:cs typeface="Arial" panose="020B0604020202020204" pitchFamily="34" charset="0"/>
              </a:rPr>
              <a:t>3  </a:t>
            </a:r>
            <a:r>
              <a:rPr lang="zh-CN" altLang="en-US" b="1" dirty="0">
                <a:ea typeface="黑体" panose="02010609060101010101" pitchFamily="1" charset="-122"/>
              </a:rPr>
              <a:t>格式化读／写（文本文件）</a:t>
            </a:r>
          </a:p>
          <a:p>
            <a:pPr eaLnBrk="1" hangingPunct="1">
              <a:buNone/>
            </a:pPr>
            <a:r>
              <a:rPr lang="zh-CN" altLang="en-US" b="1" dirty="0">
                <a:ea typeface="黑体" panose="02010609060101010101" pitchFamily="1" charset="-122"/>
              </a:rPr>
              <a:t>12.3.</a:t>
            </a:r>
            <a:r>
              <a:rPr lang="en-US" altLang="x-none" b="1" dirty="0">
                <a:ea typeface="黑体" panose="02010609060101010101" pitchFamily="1" charset="-122"/>
              </a:rPr>
              <a:t>4  </a:t>
            </a:r>
            <a:r>
              <a:rPr lang="zh-CN" altLang="en-US" b="1" dirty="0">
                <a:ea typeface="黑体" panose="02010609060101010101" pitchFamily="1" charset="-122"/>
              </a:rPr>
              <a:t>数据块读／写（二进制文件）</a:t>
            </a:r>
          </a:p>
          <a:p>
            <a:pPr eaLnBrk="1" hangingPunct="1">
              <a:buNone/>
            </a:pPr>
            <a:endParaRPr lang="zh-CN" altLang="en-US" b="1" dirty="0"/>
          </a:p>
        </p:txBody>
      </p:sp>
    </p:spTree>
    <p:extLst>
      <p:ext uri="{BB962C8B-B14F-4D97-AF65-F5344CB8AC3E}">
        <p14:creationId xmlns:p14="http://schemas.microsoft.com/office/powerpoint/2010/main" val="26777413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10</a:t>
            </a:fld>
            <a:endParaRPr lang="zh-CN" altLang="en-US" sz="1400" b="1" dirty="0">
              <a:latin typeface="Times New Roman" panose="02020603050405020304" pitchFamily="2" charset="0"/>
            </a:endParaRPr>
          </a:p>
        </p:txBody>
      </p:sp>
      <p:sp>
        <p:nvSpPr>
          <p:cNvPr id="87042" name="Rectangle 2"/>
          <p:cNvSpPr>
            <a:spLocks noGrp="1"/>
          </p:cNvSpPr>
          <p:nvPr>
            <p:ph type="title"/>
          </p:nvPr>
        </p:nvSpPr>
        <p:spPr/>
        <p:txBody>
          <a:bodyPr wrap="square" anchor="ctr"/>
          <a:lstStyle/>
          <a:p>
            <a:pPr eaLnBrk="1" hangingPunct="1"/>
            <a:r>
              <a:rPr lang="zh-CN" altLang="en-US" sz="2800" b="1" dirty="0">
                <a:ea typeface="黑体" panose="02010609060101010101" pitchFamily="1" charset="-122"/>
              </a:rPr>
              <a:t>读／写二进制数据块──</a:t>
            </a:r>
            <a:r>
              <a:rPr lang="en-US" altLang="x-none" sz="2800" b="1" dirty="0">
                <a:ea typeface="黑体" panose="02010609060101010101" pitchFamily="1" charset="-122"/>
              </a:rPr>
              <a:t>fread()</a:t>
            </a:r>
            <a:r>
              <a:rPr lang="zh-CN" altLang="en-US" sz="2800" b="1" dirty="0">
                <a:ea typeface="黑体" panose="02010609060101010101" pitchFamily="1" charset="-122"/>
              </a:rPr>
              <a:t>和</a:t>
            </a:r>
            <a:r>
              <a:rPr lang="en-US" altLang="x-none" sz="2800" b="1" dirty="0">
                <a:ea typeface="黑体" panose="02010609060101010101" pitchFamily="1" charset="-122"/>
              </a:rPr>
              <a:t>fwrite()</a:t>
            </a:r>
            <a:endParaRPr lang="zh-CN" altLang="en-US" sz="2800" b="1" dirty="0">
              <a:ea typeface="黑体" panose="02010609060101010101" pitchFamily="1" charset="-122"/>
            </a:endParaRPr>
          </a:p>
        </p:txBody>
      </p:sp>
      <p:sp>
        <p:nvSpPr>
          <p:cNvPr id="87043" name="Rectangle 3"/>
          <p:cNvSpPr>
            <a:spLocks noGrp="1"/>
          </p:cNvSpPr>
          <p:nvPr>
            <p:ph idx="1"/>
          </p:nvPr>
        </p:nvSpPr>
        <p:spPr/>
        <p:txBody>
          <a:bodyPr wrap="square" anchor="t"/>
          <a:lstStyle/>
          <a:p>
            <a:pPr algn="just" eaLnBrk="1" hangingPunct="1">
              <a:lnSpc>
                <a:spcPct val="80000"/>
              </a:lnSpc>
              <a:buNone/>
            </a:pPr>
            <a:r>
              <a:rPr lang="zh-CN" altLang="en-US" b="1" dirty="0"/>
              <a:t>实际应用中，常常要求1次读／写1个数据块。为此，</a:t>
            </a:r>
            <a:r>
              <a:rPr lang="en-US" altLang="x-none" b="1" dirty="0"/>
              <a:t>ANSI  C </a:t>
            </a:r>
            <a:r>
              <a:rPr lang="zh-CN" altLang="en-US" b="1" dirty="0"/>
              <a:t>标准设置了 </a:t>
            </a:r>
            <a:r>
              <a:rPr lang="en-US" altLang="x-none" b="1" dirty="0"/>
              <a:t>fread( ) </a:t>
            </a:r>
            <a:r>
              <a:rPr lang="zh-CN" altLang="en-US" b="1" dirty="0"/>
              <a:t>和</a:t>
            </a:r>
            <a:r>
              <a:rPr lang="en-US" altLang="x-none" b="1" dirty="0"/>
              <a:t>fwrite()</a:t>
            </a:r>
            <a:r>
              <a:rPr lang="zh-CN" altLang="en-US" b="1" dirty="0"/>
              <a:t>函数，用于读写二进制文件。</a:t>
            </a:r>
          </a:p>
          <a:p>
            <a:pPr algn="just" eaLnBrk="1" hangingPunct="1">
              <a:lnSpc>
                <a:spcPct val="80000"/>
              </a:lnSpc>
              <a:buNone/>
            </a:pPr>
            <a:r>
              <a:rPr lang="zh-CN" altLang="en-US" b="1" dirty="0"/>
              <a:t> 1．用法：</a:t>
            </a:r>
          </a:p>
          <a:p>
            <a:pPr algn="just" eaLnBrk="1" hangingPunct="1">
              <a:lnSpc>
                <a:spcPct val="80000"/>
              </a:lnSpc>
              <a:buNone/>
            </a:pPr>
            <a:r>
              <a:rPr lang="en-US" altLang="x-none" b="1" dirty="0"/>
              <a:t>    int  fread(void *buffer，int size，int count，FILE * stream)；</a:t>
            </a:r>
          </a:p>
          <a:p>
            <a:pPr algn="just" eaLnBrk="1" hangingPunct="1">
              <a:lnSpc>
                <a:spcPct val="80000"/>
              </a:lnSpc>
              <a:buNone/>
            </a:pPr>
            <a:r>
              <a:rPr lang="zh-CN" altLang="en-US" b="1" dirty="0"/>
              <a:t>    从</a:t>
            </a:r>
            <a:r>
              <a:rPr lang="en-US" altLang="x-none" b="1" dirty="0"/>
              <a:t>stream</a:t>
            </a:r>
            <a:r>
              <a:rPr lang="zh-CN" altLang="en-US" b="1" dirty="0"/>
              <a:t>所指向的文件中读取数据到</a:t>
            </a:r>
            <a:r>
              <a:rPr lang="en-US" altLang="x-none" b="1" dirty="0"/>
              <a:t>buffer</a:t>
            </a:r>
            <a:r>
              <a:rPr lang="zh-CN" altLang="en-US" b="1" dirty="0"/>
              <a:t>所指向的数组中， </a:t>
            </a:r>
            <a:r>
              <a:rPr lang="en-US" altLang="x-none" b="1" dirty="0"/>
              <a:t>size</a:t>
            </a:r>
            <a:r>
              <a:rPr lang="zh-CN" altLang="en-US" b="1" dirty="0"/>
              <a:t>表示单个数组元素的大小,</a:t>
            </a:r>
            <a:r>
              <a:rPr lang="zh-CN" altLang="en-US" b="1" u="sng" dirty="0"/>
              <a:t>最多读取</a:t>
            </a:r>
            <a:r>
              <a:rPr lang="en-US" altLang="x-none" b="1" dirty="0"/>
              <a:t>count</a:t>
            </a:r>
            <a:r>
              <a:rPr lang="zh-CN" altLang="en-US" b="1" dirty="0"/>
              <a:t>个数组元素。</a:t>
            </a:r>
            <a:endParaRPr lang="en-US" altLang="zh-CN" b="1" dirty="0"/>
          </a:p>
          <a:p>
            <a:pPr algn="just" eaLnBrk="1" hangingPunct="1">
              <a:lnSpc>
                <a:spcPct val="80000"/>
              </a:lnSpc>
              <a:buNone/>
            </a:pPr>
            <a:r>
              <a:rPr lang="en-US" altLang="zh-CN" b="1" dirty="0"/>
              <a:t>	</a:t>
            </a:r>
            <a:r>
              <a:rPr lang="zh-CN" altLang="en-US" b="1" dirty="0"/>
              <a:t>函数返回成功读入的数组元素个数。如果发生读错误，则返回值可能小于</a:t>
            </a:r>
            <a:r>
              <a:rPr lang="en-US" altLang="x-none" b="1" dirty="0"/>
              <a:t>count。</a:t>
            </a:r>
          </a:p>
          <a:p>
            <a:pPr eaLnBrk="1" hangingPunct="1">
              <a:lnSpc>
                <a:spcPct val="80000"/>
              </a:lnSpc>
              <a:buNone/>
            </a:pPr>
            <a:endParaRPr lang="zh-CN" altLang="en-US" sz="2400" b="1" dirty="0"/>
          </a:p>
        </p:txBody>
      </p:sp>
    </p:spTree>
    <p:extLst>
      <p:ext uri="{BB962C8B-B14F-4D97-AF65-F5344CB8AC3E}">
        <p14:creationId xmlns:p14="http://schemas.microsoft.com/office/powerpoint/2010/main" val="40186199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11</a:t>
            </a:fld>
            <a:endParaRPr lang="zh-CN" altLang="en-US" sz="1400" b="1" dirty="0">
              <a:latin typeface="Times New Roman" panose="02020603050405020304" pitchFamily="2" charset="0"/>
            </a:endParaRPr>
          </a:p>
        </p:txBody>
      </p:sp>
      <p:sp>
        <p:nvSpPr>
          <p:cNvPr id="89090" name="Rectangle 2"/>
          <p:cNvSpPr>
            <a:spLocks noGrp="1"/>
          </p:cNvSpPr>
          <p:nvPr>
            <p:ph type="title"/>
          </p:nvPr>
        </p:nvSpPr>
        <p:spPr/>
        <p:txBody>
          <a:bodyPr wrap="square" anchor="ctr"/>
          <a:lstStyle/>
          <a:p>
            <a:pPr eaLnBrk="1" hangingPunct="1"/>
            <a:r>
              <a:rPr lang="zh-CN" altLang="en-US" sz="2800" b="1" dirty="0">
                <a:ea typeface="黑体" panose="02010609060101010101" pitchFamily="1" charset="-122"/>
              </a:rPr>
              <a:t>三、读／写一个数据块──</a:t>
            </a:r>
            <a:r>
              <a:rPr lang="en-US" altLang="x-none" sz="2800" b="1" dirty="0">
                <a:ea typeface="黑体" panose="02010609060101010101" pitchFamily="1" charset="-122"/>
              </a:rPr>
              <a:t>fread()</a:t>
            </a:r>
            <a:r>
              <a:rPr lang="zh-CN" altLang="en-US" sz="2800" b="1" dirty="0">
                <a:ea typeface="黑体" panose="02010609060101010101" pitchFamily="1" charset="-122"/>
              </a:rPr>
              <a:t>和</a:t>
            </a:r>
            <a:r>
              <a:rPr lang="en-US" altLang="x-none" sz="2800" b="1" dirty="0">
                <a:ea typeface="黑体" panose="02010609060101010101" pitchFamily="1" charset="-122"/>
              </a:rPr>
              <a:t>fwrite()</a:t>
            </a:r>
            <a:endParaRPr lang="zh-CN" altLang="en-US" sz="2800" b="1" dirty="0">
              <a:ea typeface="黑体" panose="02010609060101010101" pitchFamily="1" charset="-122"/>
            </a:endParaRPr>
          </a:p>
        </p:txBody>
      </p:sp>
      <p:sp>
        <p:nvSpPr>
          <p:cNvPr id="89091" name="Rectangle 3"/>
          <p:cNvSpPr>
            <a:spLocks noGrp="1"/>
          </p:cNvSpPr>
          <p:nvPr>
            <p:ph idx="1"/>
          </p:nvPr>
        </p:nvSpPr>
        <p:spPr>
          <a:xfrm>
            <a:off x="685800" y="1319213"/>
            <a:ext cx="8153400" cy="4611687"/>
          </a:xfrm>
        </p:spPr>
        <p:txBody>
          <a:bodyPr wrap="square" anchor="t"/>
          <a:lstStyle/>
          <a:p>
            <a:pPr algn="just" eaLnBrk="1" hangingPunct="1">
              <a:lnSpc>
                <a:spcPct val="90000"/>
              </a:lnSpc>
              <a:buNone/>
            </a:pPr>
            <a:r>
              <a:rPr lang="en-US" altLang="x-none" b="1" dirty="0"/>
              <a:t>int  fwrite(void *buffer，int size，int count，FILE * stream)；</a:t>
            </a:r>
          </a:p>
          <a:p>
            <a:pPr algn="just" eaLnBrk="1" hangingPunct="1">
              <a:lnSpc>
                <a:spcPct val="90000"/>
              </a:lnSpc>
              <a:buNone/>
            </a:pPr>
            <a:r>
              <a:rPr lang="en-US" altLang="x-none" b="1" dirty="0"/>
              <a:t>fwrite()──</a:t>
            </a:r>
            <a:r>
              <a:rPr lang="zh-CN" altLang="en-US" b="1" dirty="0"/>
              <a:t>将</a:t>
            </a:r>
            <a:r>
              <a:rPr lang="en-US" altLang="x-none" b="1" dirty="0"/>
              <a:t>buffer</a:t>
            </a:r>
            <a:r>
              <a:rPr lang="zh-CN" altLang="en-US" b="1" dirty="0"/>
              <a:t>所指向的数组的内容写入</a:t>
            </a:r>
            <a:r>
              <a:rPr lang="en-US" altLang="x-none" b="1" dirty="0"/>
              <a:t>stream</a:t>
            </a:r>
            <a:r>
              <a:rPr lang="zh-CN" altLang="en-US" b="1" dirty="0"/>
              <a:t>所指向的文件中。</a:t>
            </a:r>
            <a:r>
              <a:rPr lang="en-US" altLang="x-none" b="1" dirty="0"/>
              <a:t>size</a:t>
            </a:r>
            <a:r>
              <a:rPr lang="zh-CN" altLang="en-US" b="1" dirty="0"/>
              <a:t>表示单个数组元素的大小, 最多写入</a:t>
            </a:r>
            <a:r>
              <a:rPr lang="en-US" altLang="x-none" b="1" dirty="0"/>
              <a:t>count</a:t>
            </a:r>
            <a:r>
              <a:rPr lang="zh-CN" altLang="en-US" b="1" dirty="0"/>
              <a:t> 个数组元素。</a:t>
            </a:r>
            <a:endParaRPr lang="en-US" altLang="zh-CN" b="1" dirty="0"/>
          </a:p>
          <a:p>
            <a:pPr algn="just" eaLnBrk="1" hangingPunct="1">
              <a:lnSpc>
                <a:spcPct val="90000"/>
              </a:lnSpc>
              <a:buNone/>
            </a:pPr>
            <a:r>
              <a:rPr lang="zh-CN" altLang="en-US" b="1" dirty="0"/>
              <a:t>函数返回成功写入的元素个数，如果遇到写错误，返回值可能小于</a:t>
            </a:r>
            <a:r>
              <a:rPr lang="en-US" altLang="x-none" b="1" dirty="0"/>
              <a:t>count。</a:t>
            </a:r>
            <a:endParaRPr lang="zh-CN" altLang="en-US" b="1" dirty="0"/>
          </a:p>
          <a:p>
            <a:pPr algn="just" eaLnBrk="1" hangingPunct="1">
              <a:lnSpc>
                <a:spcPct val="90000"/>
              </a:lnSpc>
              <a:buNone/>
            </a:pPr>
            <a:endParaRPr lang="en-US" altLang="x-none" b="1" dirty="0"/>
          </a:p>
          <a:p>
            <a:pPr eaLnBrk="1" hangingPunct="1">
              <a:lnSpc>
                <a:spcPct val="90000"/>
              </a:lnSpc>
              <a:buNone/>
            </a:pPr>
            <a:r>
              <a:rPr lang="en-US" altLang="x-none" b="1" dirty="0">
                <a:solidFill>
                  <a:schemeClr val="accent2"/>
                </a:solidFill>
              </a:rPr>
              <a:t>fread()</a:t>
            </a:r>
            <a:r>
              <a:rPr lang="zh-CN" altLang="en-US" b="1" dirty="0">
                <a:solidFill>
                  <a:schemeClr val="accent2"/>
                </a:solidFill>
              </a:rPr>
              <a:t>和</a:t>
            </a:r>
            <a:r>
              <a:rPr lang="en-US" altLang="x-none" b="1" dirty="0">
                <a:solidFill>
                  <a:schemeClr val="accent2"/>
                </a:solidFill>
              </a:rPr>
              <a:t>fwrite()</a:t>
            </a:r>
            <a:r>
              <a:rPr lang="zh-CN" altLang="en-US" b="1" dirty="0">
                <a:solidFill>
                  <a:schemeClr val="accent2"/>
                </a:solidFill>
              </a:rPr>
              <a:t>函数，用于二进制文件的处理，二进制文件存储记录时每一个记录是等长的。</a:t>
            </a:r>
          </a:p>
        </p:txBody>
      </p:sp>
    </p:spTree>
    <p:extLst>
      <p:ext uri="{BB962C8B-B14F-4D97-AF65-F5344CB8AC3E}">
        <p14:creationId xmlns:p14="http://schemas.microsoft.com/office/powerpoint/2010/main" val="14482611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p:txBody>
          <a:bodyPr anchor="ctr"/>
          <a:lstStyle/>
          <a:p>
            <a:r>
              <a:rPr lang="zh-CN" altLang="en-US" b="1" dirty="0">
                <a:latin typeface="Arial" panose="020B0604020202020204" pitchFamily="34" charset="0"/>
                <a:ea typeface="黑体" panose="02010609060101010101" pitchFamily="1" charset="-122"/>
              </a:rPr>
              <a:t>块读写函数测试程序</a:t>
            </a:r>
            <a:endParaRPr lang="en-US" altLang="x-none" b="1" dirty="0">
              <a:latin typeface="Arial" panose="020B0604020202020204" pitchFamily="34" charset="0"/>
              <a:ea typeface="黑体" panose="02010609060101010101" pitchFamily="1" charset="-122"/>
            </a:endParaRPr>
          </a:p>
        </p:txBody>
      </p:sp>
      <p:sp>
        <p:nvSpPr>
          <p:cNvPr id="17411" name="文本占位符 17410"/>
          <p:cNvSpPr>
            <a:spLocks noGrp="1"/>
          </p:cNvSpPr>
          <p:nvPr>
            <p:ph idx="1"/>
          </p:nvPr>
        </p:nvSpPr>
        <p:spPr>
          <a:xfrm>
            <a:off x="539552" y="1268760"/>
            <a:ext cx="8299648" cy="4611687"/>
          </a:xfrm>
        </p:spPr>
        <p:txBody>
          <a:bodyPr/>
          <a:lstStyle/>
          <a:p>
            <a:pPr marL="0" indent="0">
              <a:buNone/>
            </a:pPr>
            <a:r>
              <a:rPr lang="en-US" altLang="x-none" sz="2000" dirty="0">
                <a:solidFill>
                  <a:srgbClr val="000000"/>
                </a:solidFill>
                <a:latin typeface="Consolas" panose="020B0609020204030204" pitchFamily="49" charset="0"/>
              </a:rPr>
              <a:t>#include&lt;</a:t>
            </a:r>
            <a:r>
              <a:rPr lang="en-US" altLang="x-none" sz="2000" dirty="0" err="1">
                <a:solidFill>
                  <a:srgbClr val="000000"/>
                </a:solidFill>
                <a:latin typeface="Consolas" panose="020B0609020204030204" pitchFamily="49" charset="0"/>
              </a:rPr>
              <a:t>stdio.h</a:t>
            </a:r>
            <a:r>
              <a:rPr lang="en-US" altLang="x-none" sz="2000" dirty="0">
                <a:solidFill>
                  <a:srgbClr val="000000"/>
                </a:solidFill>
                <a:latin typeface="Consolas" panose="020B0609020204030204" pitchFamily="49" charset="0"/>
              </a:rPr>
              <a:t>&gt;</a:t>
            </a:r>
          </a:p>
          <a:p>
            <a:pPr marL="0" indent="0">
              <a:buNone/>
            </a:pPr>
            <a:r>
              <a:rPr lang="en-US" altLang="x-none" sz="2000" dirty="0">
                <a:solidFill>
                  <a:srgbClr val="000000"/>
                </a:solidFill>
                <a:latin typeface="Consolas" panose="020B0609020204030204" pitchFamily="49" charset="0"/>
              </a:rPr>
              <a:t>#include&lt;</a:t>
            </a:r>
            <a:r>
              <a:rPr lang="en-US" altLang="x-none" sz="2000" dirty="0" err="1">
                <a:solidFill>
                  <a:srgbClr val="000000"/>
                </a:solidFill>
                <a:latin typeface="Consolas" panose="020B0609020204030204" pitchFamily="49" charset="0"/>
              </a:rPr>
              <a:t>stdlib.h</a:t>
            </a:r>
            <a:r>
              <a:rPr lang="en-US" altLang="x-none" sz="2000" dirty="0">
                <a:solidFill>
                  <a:srgbClr val="000000"/>
                </a:solidFill>
                <a:latin typeface="Consolas" panose="020B0609020204030204" pitchFamily="49" charset="0"/>
              </a:rPr>
              <a:t>&gt;</a:t>
            </a:r>
          </a:p>
          <a:p>
            <a:pPr marL="0" indent="0">
              <a:buNone/>
            </a:pPr>
            <a:r>
              <a:rPr lang="en-US" altLang="x-none" sz="2000" dirty="0">
                <a:solidFill>
                  <a:srgbClr val="000000"/>
                </a:solidFill>
                <a:latin typeface="Consolas" panose="020B0609020204030204" pitchFamily="49" charset="0"/>
              </a:rPr>
              <a:t>typedef struct {</a:t>
            </a:r>
          </a:p>
          <a:p>
            <a:pPr marL="0" indent="0">
              <a:buNone/>
            </a:pPr>
            <a:r>
              <a:rPr lang="en-US" altLang="x-none" sz="2000" dirty="0">
                <a:solidFill>
                  <a:srgbClr val="000000"/>
                </a:solidFill>
                <a:latin typeface="Consolas" panose="020B0609020204030204" pitchFamily="49" charset="0"/>
              </a:rPr>
              <a:t>    char name[20];</a:t>
            </a:r>
          </a:p>
          <a:p>
            <a:pPr marL="0" indent="0">
              <a:buNone/>
            </a:pPr>
            <a:r>
              <a:rPr lang="en-US" altLang="x-none" sz="2000" dirty="0">
                <a:solidFill>
                  <a:srgbClr val="000000"/>
                </a:solidFill>
                <a:latin typeface="Consolas" panose="020B0609020204030204" pitchFamily="49" charset="0"/>
              </a:rPr>
              <a:t>    double score;</a:t>
            </a:r>
          </a:p>
          <a:p>
            <a:pPr marL="0" indent="0">
              <a:buNone/>
            </a:pPr>
            <a:r>
              <a:rPr lang="en-US" altLang="x-none" sz="2000" dirty="0">
                <a:solidFill>
                  <a:srgbClr val="000000"/>
                </a:solidFill>
                <a:latin typeface="Consolas" panose="020B0609020204030204" pitchFamily="49" charset="0"/>
              </a:rPr>
              <a:t>    int age;</a:t>
            </a:r>
          </a:p>
          <a:p>
            <a:pPr marL="0" indent="0">
              <a:buNone/>
            </a:pPr>
            <a:r>
              <a:rPr lang="en-US" altLang="x-none" sz="2000" dirty="0">
                <a:solidFill>
                  <a:srgbClr val="000000"/>
                </a:solidFill>
                <a:latin typeface="Consolas" panose="020B0609020204030204" pitchFamily="49" charset="0"/>
              </a:rPr>
              <a:t>}Student;</a:t>
            </a:r>
          </a:p>
          <a:p>
            <a:pPr marL="0" indent="0">
              <a:buNone/>
            </a:pPr>
            <a:r>
              <a:rPr lang="en-US" altLang="x-none" sz="2000" dirty="0">
                <a:solidFill>
                  <a:srgbClr val="000000"/>
                </a:solidFill>
                <a:latin typeface="Consolas" panose="020B0609020204030204" pitchFamily="49" charset="0"/>
              </a:rPr>
              <a:t>int main(void){</a:t>
            </a:r>
          </a:p>
          <a:p>
            <a:pPr marL="0" indent="0">
              <a:buNone/>
            </a:pPr>
            <a:r>
              <a:rPr lang="en-US" altLang="x-none" sz="2000" dirty="0">
                <a:solidFill>
                  <a:srgbClr val="000000"/>
                </a:solidFill>
                <a:latin typeface="Consolas" panose="020B0609020204030204" pitchFamily="49" charset="0"/>
              </a:rPr>
              <a:t>    FILE *</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int </a:t>
            </a:r>
            <a:r>
              <a:rPr lang="en-US" altLang="x-none" sz="2000" dirty="0" err="1">
                <a:solidFill>
                  <a:srgbClr val="000000"/>
                </a:solidFill>
                <a:latin typeface="Consolas" panose="020B0609020204030204" pitchFamily="49" charset="0"/>
              </a:rPr>
              <a:t>i</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Student </a:t>
            </a:r>
            <a:r>
              <a:rPr lang="en-US" altLang="x-none" sz="2000" dirty="0" err="1">
                <a:solidFill>
                  <a:srgbClr val="000000"/>
                </a:solidFill>
                <a:latin typeface="Consolas" panose="020B0609020204030204" pitchFamily="49" charset="0"/>
              </a:rPr>
              <a:t>s1</a:t>
            </a:r>
            <a:r>
              <a:rPr lang="en-US" altLang="x-none" sz="2000" dirty="0">
                <a:solidFill>
                  <a:srgbClr val="000000"/>
                </a:solidFill>
                <a:latin typeface="Consolas" panose="020B0609020204030204" pitchFamily="49" charset="0"/>
              </a:rPr>
              <a:t>[3]={{"</a:t>
            </a:r>
            <a:r>
              <a:rPr lang="en-US" altLang="x-none" sz="2000" dirty="0" err="1">
                <a:solidFill>
                  <a:srgbClr val="000000"/>
                </a:solidFill>
                <a:latin typeface="Consolas" panose="020B0609020204030204" pitchFamily="49" charset="0"/>
              </a:rPr>
              <a:t>liudehua</a:t>
            </a:r>
            <a:r>
              <a:rPr lang="en-US" altLang="x-none" sz="2000" dirty="0">
                <a:solidFill>
                  <a:srgbClr val="000000"/>
                </a:solidFill>
                <a:latin typeface="Consolas" panose="020B0609020204030204" pitchFamily="49" charset="0"/>
              </a:rPr>
              <a:t>",85.5,45}, {"</a:t>
            </a:r>
            <a:r>
              <a:rPr lang="en-US" altLang="x-none" sz="2000" dirty="0" err="1">
                <a:solidFill>
                  <a:srgbClr val="000000"/>
                </a:solidFill>
                <a:latin typeface="Consolas" panose="020B0609020204030204" pitchFamily="49" charset="0"/>
              </a:rPr>
              <a:t>zhangxueyou</a:t>
            </a:r>
            <a:r>
              <a:rPr lang="en-US" altLang="x-none" sz="2000" dirty="0">
                <a:solidFill>
                  <a:srgbClr val="000000"/>
                </a:solidFill>
                <a:latin typeface="Consolas" panose="020B0609020204030204" pitchFamily="49" charset="0"/>
              </a:rPr>
              <a:t>",79.3,47}, {"</a:t>
            </a:r>
            <a:r>
              <a:rPr lang="en-US" altLang="x-none" sz="2000" dirty="0" err="1">
                <a:solidFill>
                  <a:srgbClr val="000000"/>
                </a:solidFill>
                <a:latin typeface="Consolas" panose="020B0609020204030204" pitchFamily="49" charset="0"/>
              </a:rPr>
              <a:t>guofucheng</a:t>
            </a:r>
            <a:r>
              <a:rPr lang="en-US" altLang="x-none" sz="2000" dirty="0">
                <a:solidFill>
                  <a:srgbClr val="000000"/>
                </a:solidFill>
                <a:latin typeface="Consolas" panose="020B0609020204030204" pitchFamily="49" charset="0"/>
              </a:rPr>
              <a:t>",83.4,43}};</a:t>
            </a:r>
          </a:p>
          <a:p>
            <a:pPr marL="0" indent="0">
              <a:buNone/>
            </a:pPr>
            <a:r>
              <a:rPr lang="en-US" altLang="x-none" sz="2000" dirty="0">
                <a:solidFill>
                  <a:srgbClr val="000000"/>
                </a:solidFill>
                <a:latin typeface="Consolas" panose="020B0609020204030204" pitchFamily="49" charset="0"/>
              </a:rPr>
              <a:t>    Student </a:t>
            </a:r>
            <a:r>
              <a:rPr lang="en-US" altLang="x-none" sz="2000" dirty="0" err="1">
                <a:solidFill>
                  <a:srgbClr val="000000"/>
                </a:solidFill>
                <a:latin typeface="Consolas" panose="020B0609020204030204" pitchFamily="49" charset="0"/>
              </a:rPr>
              <a:t>s2</a:t>
            </a:r>
            <a:r>
              <a:rPr lang="en-US" altLang="x-none" sz="2000" dirty="0">
                <a:solidFill>
                  <a:srgbClr val="000000"/>
                </a:solidFill>
                <a:latin typeface="Consolas" panose="020B0609020204030204" pitchFamily="49" charset="0"/>
              </a:rPr>
              <a:t>[3];</a:t>
            </a: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12</a:t>
            </a:fld>
            <a:endParaRPr lang="zh-CN" altLang="en-US" dirty="0"/>
          </a:p>
        </p:txBody>
      </p:sp>
    </p:spTree>
    <p:extLst>
      <p:ext uri="{BB962C8B-B14F-4D97-AF65-F5344CB8AC3E}">
        <p14:creationId xmlns:p14="http://schemas.microsoft.com/office/powerpoint/2010/main" val="36237773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title"/>
          </p:nvPr>
        </p:nvSpPr>
        <p:spPr/>
        <p:txBody>
          <a:bodyPr anchor="ctr"/>
          <a:lstStyle/>
          <a:p>
            <a:r>
              <a:rPr lang="zh-CN" altLang="en-US" b="1" dirty="0">
                <a:latin typeface="Arial" panose="020B0604020202020204" pitchFamily="34" charset="0"/>
                <a:ea typeface="黑体" panose="02010609060101010101" pitchFamily="1" charset="-122"/>
              </a:rPr>
              <a:t>块读写函数测试程序</a:t>
            </a:r>
            <a:endParaRPr lang="en-US" altLang="x-none" b="1" dirty="0">
              <a:latin typeface="Arial" panose="020B0604020202020204" pitchFamily="34" charset="0"/>
              <a:ea typeface="黑体" panose="02010609060101010101" pitchFamily="1" charset="-122"/>
            </a:endParaRPr>
          </a:p>
        </p:txBody>
      </p:sp>
      <p:sp>
        <p:nvSpPr>
          <p:cNvPr id="19459" name="文本占位符 19458"/>
          <p:cNvSpPr>
            <a:spLocks noGrp="1"/>
          </p:cNvSpPr>
          <p:nvPr>
            <p:ph idx="1"/>
          </p:nvPr>
        </p:nvSpPr>
        <p:spPr>
          <a:xfrm>
            <a:off x="539552" y="1268760"/>
            <a:ext cx="8496498" cy="4611687"/>
          </a:xfrm>
        </p:spPr>
        <p:txBody>
          <a:bodyPr/>
          <a:lstStyle/>
          <a:p>
            <a:pPr marL="0" indent="0">
              <a:buNone/>
            </a:pPr>
            <a:r>
              <a:rPr lang="en-US" altLang="x-none" sz="2000" dirty="0">
                <a:solidFill>
                  <a:srgbClr val="000000"/>
                </a:solidFill>
                <a:latin typeface="Consolas" panose="020B0609020204030204" pitchFamily="49" charset="0"/>
              </a:rPr>
              <a:t> if((</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fopen</a:t>
            </a:r>
            <a:r>
              <a:rPr lang="en-US" altLang="x-none" sz="2000" dirty="0">
                <a:solidFill>
                  <a:srgbClr val="000000"/>
                </a:solidFill>
                <a:latin typeface="Consolas" panose="020B0609020204030204" pitchFamily="49" charset="0"/>
              </a:rPr>
              <a:t>("test.</a:t>
            </a:r>
            <a:r>
              <a:rPr lang="en-US" altLang="zh-CN" sz="2000" dirty="0" err="1">
                <a:solidFill>
                  <a:srgbClr val="000000"/>
                </a:solidFill>
                <a:latin typeface="Consolas" panose="020B0609020204030204" pitchFamily="49" charset="0"/>
              </a:rPr>
              <a:t>dat</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wb</a:t>
            </a:r>
            <a:r>
              <a:rPr lang="en-US" altLang="x-none" sz="2000" dirty="0">
                <a:solidFill>
                  <a:srgbClr val="000000"/>
                </a:solidFill>
                <a:latin typeface="Consolas" panose="020B0609020204030204" pitchFamily="49" charset="0"/>
              </a:rPr>
              <a:t>+"))==NULL){</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printf</a:t>
            </a:r>
            <a:r>
              <a:rPr lang="en-US" altLang="x-none" sz="2000" dirty="0">
                <a:solidFill>
                  <a:srgbClr val="000000"/>
                </a:solidFill>
                <a:latin typeface="Consolas" panose="020B0609020204030204" pitchFamily="49" charset="0"/>
              </a:rPr>
              <a:t>("can not open file\n");</a:t>
            </a:r>
          </a:p>
          <a:p>
            <a:pPr marL="0" indent="0">
              <a:buNone/>
            </a:pPr>
            <a:r>
              <a:rPr lang="en-US" altLang="x-none" sz="2000" dirty="0">
                <a:solidFill>
                  <a:srgbClr val="000000"/>
                </a:solidFill>
                <a:latin typeface="Consolas" panose="020B0609020204030204" pitchFamily="49" charset="0"/>
              </a:rPr>
              <a:t>       exit(1);</a:t>
            </a:r>
          </a:p>
          <a:p>
            <a:pPr marL="0" indent="0">
              <a:buNone/>
            </a:pPr>
            <a:r>
              <a:rPr lang="en-US" altLang="x-none" sz="2000" dirty="0">
                <a:solidFill>
                  <a:srgbClr val="000000"/>
                </a:solidFill>
                <a:latin typeface="Consolas" panose="020B0609020204030204" pitchFamily="49" charset="0"/>
              </a:rPr>
              <a:t>    }</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printf</a:t>
            </a:r>
            <a:r>
              <a:rPr lang="en-US" altLang="x-none" sz="2000" dirty="0">
                <a:solidFill>
                  <a:srgbClr val="000000"/>
                </a:solidFill>
                <a:latin typeface="Consolas" panose="020B0609020204030204" pitchFamily="49" charset="0"/>
              </a:rPr>
              <a:t>("%d\n",</a:t>
            </a:r>
            <a:r>
              <a:rPr lang="en-US" altLang="x-none" sz="2000" dirty="0" err="1">
                <a:solidFill>
                  <a:srgbClr val="000000"/>
                </a:solidFill>
                <a:latin typeface="Consolas" panose="020B0609020204030204" pitchFamily="49" charset="0"/>
              </a:rPr>
              <a:t>fwrite</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s1,sizeof</a:t>
            </a:r>
            <a:r>
              <a:rPr lang="en-US" altLang="x-none" sz="2000" dirty="0">
                <a:solidFill>
                  <a:srgbClr val="000000"/>
                </a:solidFill>
                <a:latin typeface="Consolas" panose="020B0609020204030204" pitchFamily="49" charset="0"/>
              </a:rPr>
              <a:t>(Student),</a:t>
            </a:r>
            <a:r>
              <a:rPr lang="en-US" altLang="x-none" sz="2000" dirty="0" err="1">
                <a:solidFill>
                  <a:srgbClr val="000000"/>
                </a:solidFill>
                <a:latin typeface="Consolas" panose="020B0609020204030204" pitchFamily="49" charset="0"/>
              </a:rPr>
              <a:t>3,fp</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rewind(</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printf</a:t>
            </a:r>
            <a:r>
              <a:rPr lang="en-US" altLang="x-none" sz="2000" dirty="0">
                <a:solidFill>
                  <a:srgbClr val="000000"/>
                </a:solidFill>
                <a:latin typeface="Consolas" panose="020B0609020204030204" pitchFamily="49" charset="0"/>
              </a:rPr>
              <a:t>("%d\n",</a:t>
            </a:r>
            <a:r>
              <a:rPr lang="en-US" altLang="x-none" sz="2000" dirty="0" err="1">
                <a:solidFill>
                  <a:srgbClr val="000000"/>
                </a:solidFill>
                <a:latin typeface="Consolas" panose="020B0609020204030204" pitchFamily="49" charset="0"/>
              </a:rPr>
              <a:t>fread</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s2,sizeof</a:t>
            </a:r>
            <a:r>
              <a:rPr lang="en-US" altLang="x-none" sz="2000" dirty="0">
                <a:solidFill>
                  <a:srgbClr val="000000"/>
                </a:solidFill>
                <a:latin typeface="Consolas" panose="020B0609020204030204" pitchFamily="49" charset="0"/>
              </a:rPr>
              <a:t>(Student),</a:t>
            </a:r>
            <a:r>
              <a:rPr lang="en-US" altLang="x-none" sz="2000" dirty="0" err="1">
                <a:solidFill>
                  <a:srgbClr val="000000"/>
                </a:solidFill>
                <a:latin typeface="Consolas" panose="020B0609020204030204" pitchFamily="49" charset="0"/>
              </a:rPr>
              <a:t>3,fp</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for(</a:t>
            </a:r>
            <a:r>
              <a:rPr lang="en-US" altLang="x-none" sz="2000" dirty="0" err="1">
                <a:solidFill>
                  <a:srgbClr val="000000"/>
                </a:solidFill>
                <a:latin typeface="Consolas" panose="020B0609020204030204" pitchFamily="49" charset="0"/>
              </a:rPr>
              <a:t>i</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0;i</a:t>
            </a:r>
            <a:r>
              <a:rPr lang="en-US" altLang="x-none" sz="2000" dirty="0">
                <a:solidFill>
                  <a:srgbClr val="000000"/>
                </a:solidFill>
                <a:latin typeface="Consolas" panose="020B0609020204030204" pitchFamily="49" charset="0"/>
              </a:rPr>
              <a:t>&lt;</a:t>
            </a:r>
            <a:r>
              <a:rPr lang="en-US" altLang="x-none" sz="2000" dirty="0" err="1">
                <a:solidFill>
                  <a:srgbClr val="000000"/>
                </a:solidFill>
                <a:latin typeface="Consolas" panose="020B0609020204030204" pitchFamily="49" charset="0"/>
              </a:rPr>
              <a:t>3;i</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printf</a:t>
            </a:r>
            <a:r>
              <a:rPr lang="en-US" altLang="x-none" sz="2000" dirty="0">
                <a:solidFill>
                  <a:srgbClr val="000000"/>
                </a:solidFill>
                <a:latin typeface="Consolas" panose="020B0609020204030204" pitchFamily="49" charset="0"/>
              </a:rPr>
              <a:t>("%s %</a:t>
            </a:r>
            <a:r>
              <a:rPr lang="en-US" altLang="x-none" sz="2000" dirty="0" err="1">
                <a:solidFill>
                  <a:srgbClr val="000000"/>
                </a:solidFill>
                <a:latin typeface="Consolas" panose="020B0609020204030204" pitchFamily="49" charset="0"/>
              </a:rPr>
              <a:t>lf</a:t>
            </a:r>
            <a:r>
              <a:rPr lang="en-US" altLang="x-none" sz="2000" dirty="0">
                <a:solidFill>
                  <a:srgbClr val="000000"/>
                </a:solidFill>
                <a:latin typeface="Consolas" panose="020B0609020204030204" pitchFamily="49" charset="0"/>
              </a:rPr>
              <a:t> %d\n",</a:t>
            </a:r>
            <a:r>
              <a:rPr lang="en-US" altLang="x-none" sz="2000" dirty="0" err="1">
                <a:solidFill>
                  <a:srgbClr val="000000"/>
                </a:solidFill>
                <a:latin typeface="Consolas" panose="020B0609020204030204" pitchFamily="49" charset="0"/>
              </a:rPr>
              <a:t>s2</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i</a:t>
            </a:r>
            <a:r>
              <a:rPr lang="en-US" altLang="x-none" sz="2000" dirty="0">
                <a:solidFill>
                  <a:srgbClr val="000000"/>
                </a:solidFill>
                <a:latin typeface="Consolas" panose="020B0609020204030204" pitchFamily="49" charset="0"/>
              </a:rPr>
              <a:t>].name, </a:t>
            </a:r>
            <a:r>
              <a:rPr lang="en-US" altLang="x-none" sz="2000" dirty="0" err="1">
                <a:solidFill>
                  <a:srgbClr val="000000"/>
                </a:solidFill>
                <a:latin typeface="Consolas" panose="020B0609020204030204" pitchFamily="49" charset="0"/>
              </a:rPr>
              <a:t>s2</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i</a:t>
            </a:r>
            <a:r>
              <a:rPr lang="en-US" altLang="x-none" sz="2000" dirty="0">
                <a:solidFill>
                  <a:srgbClr val="000000"/>
                </a:solidFill>
                <a:latin typeface="Consolas" panose="020B0609020204030204" pitchFamily="49" charset="0"/>
              </a:rPr>
              <a:t>].score, </a:t>
            </a:r>
            <a:r>
              <a:rPr lang="en-US" altLang="x-none" sz="2000" dirty="0" err="1">
                <a:solidFill>
                  <a:srgbClr val="000000"/>
                </a:solidFill>
                <a:latin typeface="Consolas" panose="020B0609020204030204" pitchFamily="49" charset="0"/>
              </a:rPr>
              <a:t>s2</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i</a:t>
            </a:r>
            <a:r>
              <a:rPr lang="en-US" altLang="x-none" sz="2000" dirty="0">
                <a:solidFill>
                  <a:srgbClr val="000000"/>
                </a:solidFill>
                <a:latin typeface="Consolas" panose="020B0609020204030204" pitchFamily="49" charset="0"/>
              </a:rPr>
              <a:t>].age);</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fclose</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return 0;</a:t>
            </a:r>
          </a:p>
          <a:p>
            <a:pPr marL="0" indent="0">
              <a:buNone/>
            </a:pPr>
            <a:r>
              <a:rPr lang="en-US" altLang="x-none"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13</a:t>
            </a:fld>
            <a:endParaRPr lang="zh-CN" altLang="en-US" dirty="0"/>
          </a:p>
        </p:txBody>
      </p:sp>
    </p:spTree>
    <p:extLst>
      <p:ext uri="{BB962C8B-B14F-4D97-AF65-F5344CB8AC3E}">
        <p14:creationId xmlns:p14="http://schemas.microsoft.com/office/powerpoint/2010/main" val="6363577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0721"/>
          <p:cNvSpPr>
            <a:spLocks noGrp="1"/>
          </p:cNvSpPr>
          <p:nvPr>
            <p:ph type="title"/>
          </p:nvPr>
        </p:nvSpPr>
        <p:spPr/>
        <p:txBody>
          <a:bodyPr anchor="ctr"/>
          <a:lstStyle/>
          <a:p>
            <a:r>
              <a:rPr lang="zh-CN" altLang="en-US" b="1" dirty="0"/>
              <a:t>块读写函数产生二进制文件</a:t>
            </a:r>
            <a:endParaRPr lang="en-US" altLang="x-none" b="1" dirty="0"/>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14</a:t>
            </a:fld>
            <a:endParaRPr lang="zh-CN" altLang="en-US" dirty="0"/>
          </a:p>
        </p:txBody>
      </p:sp>
      <p:pic>
        <p:nvPicPr>
          <p:cNvPr id="30724" name="图片 30723"/>
          <p:cNvPicPr>
            <a:picLocks noChangeAspect="1"/>
          </p:cNvPicPr>
          <p:nvPr/>
        </p:nvPicPr>
        <p:blipFill>
          <a:blip r:embed="rId2"/>
          <a:stretch>
            <a:fillRect/>
          </a:stretch>
        </p:blipFill>
        <p:spPr>
          <a:xfrm>
            <a:off x="215106" y="1809750"/>
            <a:ext cx="8713787" cy="1584325"/>
          </a:xfrm>
          <a:prstGeom prst="rect">
            <a:avLst/>
          </a:prstGeom>
          <a:noFill/>
          <a:ln w="9525">
            <a:noFill/>
          </a:ln>
        </p:spPr>
      </p:pic>
      <p:sp>
        <p:nvSpPr>
          <p:cNvPr id="4" name="内容占位符 3">
            <a:extLst>
              <a:ext uri="{FF2B5EF4-FFF2-40B4-BE49-F238E27FC236}">
                <a16:creationId xmlns:a16="http://schemas.microsoft.com/office/drawing/2014/main" id="{53B31E7A-4E17-4947-8FD3-92A4BBA0BD3E}"/>
              </a:ext>
            </a:extLst>
          </p:cNvPr>
          <p:cNvSpPr>
            <a:spLocks noGrp="1"/>
          </p:cNvSpPr>
          <p:nvPr>
            <p:ph idx="1"/>
          </p:nvPr>
        </p:nvSpPr>
        <p:spPr/>
        <p:txBody>
          <a:bodyPr/>
          <a:lstStyle/>
          <a:p>
            <a:r>
              <a:rPr lang="zh-CN" altLang="en-US" dirty="0"/>
              <a:t>二进制文件中的数据格式</a:t>
            </a:r>
          </a:p>
        </p:txBody>
      </p:sp>
    </p:spTree>
    <p:extLst>
      <p:ext uri="{BB962C8B-B14F-4D97-AF65-F5344CB8AC3E}">
        <p14:creationId xmlns:p14="http://schemas.microsoft.com/office/powerpoint/2010/main" val="17142466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69327-E9FB-4AA8-BB62-2325ABF09F38}"/>
              </a:ext>
            </a:extLst>
          </p:cNvPr>
          <p:cNvSpPr>
            <a:spLocks noGrp="1"/>
          </p:cNvSpPr>
          <p:nvPr>
            <p:ph type="title"/>
          </p:nvPr>
        </p:nvSpPr>
        <p:spPr/>
        <p:txBody>
          <a:bodyPr/>
          <a:lstStyle/>
          <a:p>
            <a:r>
              <a:rPr lang="zh-CN" altLang="en-US" dirty="0"/>
              <a:t>块读写的文件复制程序</a:t>
            </a:r>
            <a:r>
              <a:rPr lang="en-US" altLang="zh-CN" dirty="0"/>
              <a:t>(1)</a:t>
            </a:r>
            <a:endParaRPr lang="zh-CN" altLang="en-US" dirty="0"/>
          </a:p>
        </p:txBody>
      </p:sp>
      <p:sp>
        <p:nvSpPr>
          <p:cNvPr id="3" name="内容占位符 2">
            <a:extLst>
              <a:ext uri="{FF2B5EF4-FFF2-40B4-BE49-F238E27FC236}">
                <a16:creationId xmlns:a16="http://schemas.microsoft.com/office/drawing/2014/main" id="{EF2544CC-29B9-4227-A75B-6C80E8794530}"/>
              </a:ext>
            </a:extLst>
          </p:cNvPr>
          <p:cNvSpPr>
            <a:spLocks noGrp="1"/>
          </p:cNvSpPr>
          <p:nvPr>
            <p:ph idx="1"/>
          </p:nvPr>
        </p:nvSpPr>
        <p:spPr>
          <a:xfrm>
            <a:off x="467544" y="1268760"/>
            <a:ext cx="8496944" cy="4611687"/>
          </a:xfrm>
        </p:spPr>
        <p:txBody>
          <a:bodyPr/>
          <a:lstStyle/>
          <a:p>
            <a:pPr marL="0" indent="0">
              <a:buNone/>
            </a:pPr>
            <a:r>
              <a:rPr lang="en-US" altLang="zh-CN" sz="2000" dirty="0">
                <a:latin typeface="Consolas" panose="020B0609020204030204" pitchFamily="49" charset="0"/>
              </a:rPr>
              <a:t>#define </a:t>
            </a:r>
            <a:r>
              <a:rPr lang="en-US" altLang="zh-CN" sz="2000" dirty="0" err="1">
                <a:latin typeface="Consolas" panose="020B0609020204030204" pitchFamily="49" charset="0"/>
              </a:rPr>
              <a:t>BUFSIZE</a:t>
            </a:r>
            <a:r>
              <a:rPr lang="en-US" altLang="zh-CN" sz="2000" dirty="0">
                <a:latin typeface="Consolas" panose="020B0609020204030204" pitchFamily="49" charset="0"/>
              </a:rPr>
              <a:t> 1000</a:t>
            </a:r>
          </a:p>
          <a:p>
            <a:pPr marL="0" indent="0">
              <a:buNone/>
            </a:pPr>
            <a:r>
              <a:rPr lang="en-US" altLang="zh-CN" sz="2000" dirty="0">
                <a:latin typeface="Consolas" panose="020B0609020204030204" pitchFamily="49" charset="0"/>
              </a:rPr>
              <a:t>void </a:t>
            </a:r>
            <a:r>
              <a:rPr lang="en-US" altLang="zh-CN" sz="2000" dirty="0" err="1">
                <a:latin typeface="Consolas" panose="020B0609020204030204" pitchFamily="49" charset="0"/>
              </a:rPr>
              <a:t>copyFileBuf</a:t>
            </a:r>
            <a:r>
              <a:rPr lang="en-US" altLang="zh-CN" sz="2000" dirty="0">
                <a:latin typeface="Consolas" panose="020B0609020204030204" pitchFamily="49" charset="0"/>
              </a:rPr>
              <a:t>(char * </a:t>
            </a:r>
            <a:r>
              <a:rPr lang="en-US" altLang="zh-CN" sz="2000" dirty="0" err="1">
                <a:latin typeface="Consolas" panose="020B0609020204030204" pitchFamily="49" charset="0"/>
              </a:rPr>
              <a:t>source,char</a:t>
            </a:r>
            <a:r>
              <a:rPr lang="en-US" altLang="zh-CN" sz="2000" dirty="0">
                <a:latin typeface="Consolas" panose="020B0609020204030204" pitchFamily="49" charset="0"/>
              </a:rPr>
              <a:t> * </a:t>
            </a:r>
            <a:r>
              <a:rPr lang="en-US" altLang="zh-CN" sz="2000" dirty="0" err="1">
                <a:latin typeface="Consolas" panose="020B0609020204030204" pitchFamily="49" charset="0"/>
              </a:rPr>
              <a:t>dest</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    char buffer[</a:t>
            </a:r>
            <a:r>
              <a:rPr lang="en-US" altLang="zh-CN" sz="2000" dirty="0" err="1">
                <a:latin typeface="Consolas" panose="020B0609020204030204" pitchFamily="49" charset="0"/>
              </a:rPr>
              <a:t>BUFSIZE</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    FILE * in,* out;    </a:t>
            </a:r>
          </a:p>
          <a:p>
            <a:pPr marL="0" indent="0">
              <a:buNone/>
            </a:pPr>
            <a:r>
              <a:rPr lang="en-US" altLang="zh-CN" sz="2000" dirty="0">
                <a:latin typeface="Consolas" panose="020B0609020204030204" pitchFamily="49" charset="0"/>
              </a:rPr>
              <a:t>    if( (in=</a:t>
            </a:r>
            <a:r>
              <a:rPr lang="en-US" altLang="zh-CN" sz="2000" dirty="0" err="1">
                <a:latin typeface="Consolas" panose="020B0609020204030204" pitchFamily="49" charset="0"/>
              </a:rPr>
              <a:t>fopen</a:t>
            </a:r>
            <a:r>
              <a:rPr lang="en-US" altLang="zh-CN" sz="2000" dirty="0">
                <a:latin typeface="Consolas" panose="020B0609020204030204" pitchFamily="49" charset="0"/>
              </a:rPr>
              <a:t>(source,"</a:t>
            </a:r>
            <a:r>
              <a:rPr lang="en-US" altLang="zh-CN" sz="2000" dirty="0" err="1">
                <a:latin typeface="Consolas" panose="020B0609020204030204" pitchFamily="49" charset="0"/>
              </a:rPr>
              <a:t>rb</a:t>
            </a:r>
            <a:r>
              <a:rPr lang="en-US" altLang="zh-CN" sz="2000" dirty="0">
                <a:latin typeface="Consolas" panose="020B0609020204030204" pitchFamily="49" charset="0"/>
              </a:rPr>
              <a:t>"))==NULL) {</a:t>
            </a:r>
          </a:p>
          <a:p>
            <a:pPr marL="0" indent="0">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stderr,"can't</a:t>
            </a:r>
            <a:r>
              <a:rPr lang="en-US" altLang="zh-CN" sz="2000" dirty="0">
                <a:latin typeface="Consolas" panose="020B0609020204030204" pitchFamily="49" charset="0"/>
              </a:rPr>
              <a:t> open the file \"%s\"\n",</a:t>
            </a:r>
          </a:p>
          <a:p>
            <a:pPr marL="0" indent="0">
              <a:buNone/>
            </a:pPr>
            <a:r>
              <a:rPr lang="en-US" altLang="zh-CN" sz="2000" dirty="0">
                <a:latin typeface="Consolas" panose="020B0609020204030204" pitchFamily="49" charset="0"/>
              </a:rPr>
              <a:t>source);</a:t>
            </a:r>
          </a:p>
          <a:p>
            <a:pPr marL="0" indent="0">
              <a:buNone/>
            </a:pPr>
            <a:r>
              <a:rPr lang="en-US" altLang="zh-CN" sz="2000" dirty="0">
                <a:latin typeface="Consolas" panose="020B0609020204030204" pitchFamily="49" charset="0"/>
              </a:rPr>
              <a:t>        exit(1);</a:t>
            </a:r>
          </a:p>
          <a:p>
            <a:pPr marL="0" indent="0">
              <a:buNone/>
            </a:pPr>
            <a:r>
              <a:rPr lang="en-US" altLang="zh-CN" sz="2000" dirty="0">
                <a:latin typeface="Consolas" panose="020B0609020204030204" pitchFamily="49" charset="0"/>
              </a:rPr>
              <a:t>    }</a:t>
            </a:r>
          </a:p>
          <a:p>
            <a:pPr marL="0" indent="0">
              <a:buNone/>
            </a:pPr>
            <a:r>
              <a:rPr lang="en-US" altLang="zh-CN" sz="2000" dirty="0">
                <a:latin typeface="Consolas" panose="020B0609020204030204" pitchFamily="49" charset="0"/>
              </a:rPr>
              <a:t>    if( (out=</a:t>
            </a:r>
            <a:r>
              <a:rPr lang="en-US" altLang="zh-CN" sz="2000" dirty="0" err="1">
                <a:latin typeface="Consolas" panose="020B0609020204030204" pitchFamily="49" charset="0"/>
              </a:rPr>
              <a:t>fopen</a:t>
            </a:r>
            <a:r>
              <a:rPr lang="en-US" altLang="zh-CN" sz="2000" dirty="0">
                <a:latin typeface="Consolas" panose="020B0609020204030204" pitchFamily="49" charset="0"/>
              </a:rPr>
              <a:t>(</a:t>
            </a:r>
            <a:r>
              <a:rPr lang="en-US" altLang="zh-CN" sz="2000" dirty="0" err="1">
                <a:latin typeface="Consolas" panose="020B0609020204030204" pitchFamily="49" charset="0"/>
              </a:rPr>
              <a:t>dest</a:t>
            </a:r>
            <a:r>
              <a:rPr lang="en-US" altLang="zh-CN" sz="2000" dirty="0">
                <a:latin typeface="Consolas" panose="020B0609020204030204" pitchFamily="49" charset="0"/>
              </a:rPr>
              <a:t>,"</a:t>
            </a:r>
            <a:r>
              <a:rPr lang="en-US" altLang="zh-CN" sz="2000" dirty="0" err="1">
                <a:latin typeface="Consolas" panose="020B0609020204030204" pitchFamily="49" charset="0"/>
              </a:rPr>
              <a:t>wb</a:t>
            </a:r>
            <a:r>
              <a:rPr lang="en-US" altLang="zh-CN" sz="2000" dirty="0">
                <a:latin typeface="Consolas" panose="020B0609020204030204" pitchFamily="49" charset="0"/>
              </a:rPr>
              <a:t>"))==NULL) {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stderr,"can't</a:t>
            </a:r>
            <a:r>
              <a:rPr lang="en-US" altLang="zh-CN" sz="2000" dirty="0">
                <a:latin typeface="Consolas" panose="020B0609020204030204" pitchFamily="49" charset="0"/>
              </a:rPr>
              <a:t> created the file \"%s\"\n", </a:t>
            </a:r>
            <a:r>
              <a:rPr lang="en-US" altLang="zh-CN" sz="2000" dirty="0" err="1">
                <a:latin typeface="Consolas" panose="020B0609020204030204" pitchFamily="49" charset="0"/>
              </a:rPr>
              <a:t>dest</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       exit(2);</a:t>
            </a:r>
          </a:p>
          <a:p>
            <a:pPr marL="0" indent="0">
              <a:buNone/>
            </a:pPr>
            <a:r>
              <a:rPr lang="en-US" altLang="zh-CN" sz="2000" dirty="0">
                <a:latin typeface="Consolas" panose="020B0609020204030204" pitchFamily="49" charset="0"/>
              </a:rPr>
              <a:t>    }</a:t>
            </a:r>
          </a:p>
          <a:p>
            <a:pPr marL="0" indent="0">
              <a:buNone/>
            </a:pPr>
            <a:endParaRPr lang="en-US" altLang="zh-CN" sz="2000" dirty="0">
              <a:latin typeface="Consolas" panose="020B0609020204030204" pitchFamily="49" charset="0"/>
            </a:endParaRPr>
          </a:p>
        </p:txBody>
      </p:sp>
    </p:spTree>
    <p:extLst>
      <p:ext uri="{BB962C8B-B14F-4D97-AF65-F5344CB8AC3E}">
        <p14:creationId xmlns:p14="http://schemas.microsoft.com/office/powerpoint/2010/main" val="30802601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69327-E9FB-4AA8-BB62-2325ABF09F38}"/>
              </a:ext>
            </a:extLst>
          </p:cNvPr>
          <p:cNvSpPr>
            <a:spLocks noGrp="1"/>
          </p:cNvSpPr>
          <p:nvPr>
            <p:ph type="title"/>
          </p:nvPr>
        </p:nvSpPr>
        <p:spPr/>
        <p:txBody>
          <a:bodyPr/>
          <a:lstStyle/>
          <a:p>
            <a:r>
              <a:rPr lang="zh-CN" altLang="en-US" dirty="0"/>
              <a:t>块读写的文件复制程序</a:t>
            </a:r>
            <a:r>
              <a:rPr lang="en-US" altLang="zh-CN" dirty="0"/>
              <a:t>(2)</a:t>
            </a:r>
            <a:endParaRPr lang="zh-CN" altLang="en-US" dirty="0"/>
          </a:p>
        </p:txBody>
      </p:sp>
      <p:sp>
        <p:nvSpPr>
          <p:cNvPr id="3" name="内容占位符 2">
            <a:extLst>
              <a:ext uri="{FF2B5EF4-FFF2-40B4-BE49-F238E27FC236}">
                <a16:creationId xmlns:a16="http://schemas.microsoft.com/office/drawing/2014/main" id="{EF2544CC-29B9-4227-A75B-6C80E8794530}"/>
              </a:ext>
            </a:extLst>
          </p:cNvPr>
          <p:cNvSpPr>
            <a:spLocks noGrp="1"/>
          </p:cNvSpPr>
          <p:nvPr>
            <p:ph idx="1"/>
          </p:nvPr>
        </p:nvSpPr>
        <p:spPr>
          <a:xfrm>
            <a:off x="467544" y="1268760"/>
            <a:ext cx="8352928" cy="4611687"/>
          </a:xfrm>
        </p:spPr>
        <p:txBody>
          <a:bodyPr/>
          <a:lstStyle/>
          <a:p>
            <a:pPr marL="0" indent="0">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a:t>
            </a:r>
            <a:r>
              <a:rPr lang="en-US" altLang="zh-CN" sz="2000" dirty="0" err="1">
                <a:latin typeface="Consolas" panose="020B0609020204030204" pitchFamily="49" charset="0"/>
              </a:rPr>
              <a:t>nCopying</a:t>
            </a:r>
            <a:r>
              <a:rPr lang="en-US" altLang="zh-CN" sz="2000" dirty="0">
                <a:latin typeface="Consolas" panose="020B0609020204030204" pitchFamily="49" charset="0"/>
              </a:rPr>
              <a:t> text file %s to file %s by Block. \n", </a:t>
            </a:r>
            <a:r>
              <a:rPr lang="en-US" altLang="zh-CN" sz="2000" dirty="0" err="1">
                <a:latin typeface="Consolas" panose="020B0609020204030204" pitchFamily="49" charset="0"/>
              </a:rPr>
              <a:t>source,dest</a:t>
            </a:r>
            <a:r>
              <a:rPr lang="en-US" altLang="zh-CN" sz="2000" dirty="0">
                <a:latin typeface="Consolas" panose="020B0609020204030204" pitchFamily="49" charset="0"/>
              </a:rPr>
              <a:t>);</a:t>
            </a:r>
          </a:p>
          <a:p>
            <a:pPr marL="0" indent="0">
              <a:buNone/>
            </a:pP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    int </a:t>
            </a:r>
            <a:r>
              <a:rPr lang="en-US" altLang="zh-CN" sz="2000" dirty="0" err="1">
                <a:latin typeface="Consolas" panose="020B0609020204030204" pitchFamily="49" charset="0"/>
              </a:rPr>
              <a:t>readCount</a:t>
            </a:r>
            <a:r>
              <a:rPr lang="en-US" altLang="zh-CN" sz="2000" dirty="0">
                <a:latin typeface="Consolas" panose="020B0609020204030204" pitchFamily="49" charset="0"/>
              </a:rPr>
              <a:t>; </a:t>
            </a:r>
          </a:p>
          <a:p>
            <a:pPr marL="0" indent="0">
              <a:buNone/>
            </a:pPr>
            <a:r>
              <a:rPr lang="en-US" altLang="zh-CN" sz="2000" dirty="0">
                <a:latin typeface="Consolas" panose="020B0609020204030204" pitchFamily="49" charset="0"/>
              </a:rPr>
              <a:t>    while( (</a:t>
            </a:r>
            <a:r>
              <a:rPr lang="en-US" altLang="zh-CN" sz="2000" dirty="0" err="1">
                <a:latin typeface="Consolas" panose="020B0609020204030204" pitchFamily="49" charset="0"/>
              </a:rPr>
              <a:t>readCount</a:t>
            </a:r>
            <a:r>
              <a:rPr lang="en-US" altLang="zh-CN" sz="2000" dirty="0">
                <a:latin typeface="Consolas" panose="020B0609020204030204" pitchFamily="49" charset="0"/>
              </a:rPr>
              <a:t>=</a:t>
            </a:r>
            <a:r>
              <a:rPr lang="en-US" altLang="zh-CN" sz="2000" dirty="0" err="1">
                <a:latin typeface="Consolas" panose="020B0609020204030204" pitchFamily="49" charset="0"/>
              </a:rPr>
              <a:t>fread</a:t>
            </a:r>
            <a:r>
              <a:rPr lang="en-US" altLang="zh-CN" sz="2000" dirty="0">
                <a:latin typeface="Consolas" panose="020B0609020204030204" pitchFamily="49" charset="0"/>
              </a:rPr>
              <a:t>(</a:t>
            </a:r>
            <a:r>
              <a:rPr lang="en-US" altLang="zh-CN" sz="2000" dirty="0" err="1">
                <a:latin typeface="Consolas" panose="020B0609020204030204" pitchFamily="49" charset="0"/>
              </a:rPr>
              <a:t>buffer,1,BUFSIZE,in</a:t>
            </a:r>
            <a:r>
              <a:rPr lang="en-US" altLang="zh-CN" sz="2000" dirty="0">
                <a:latin typeface="Consolas" panose="020B0609020204030204" pitchFamily="49" charset="0"/>
              </a:rPr>
              <a:t>)) &gt; 0 ){</a:t>
            </a:r>
          </a:p>
          <a:p>
            <a:pPr marL="0" indent="0">
              <a:buNone/>
            </a:pPr>
            <a:r>
              <a:rPr lang="en-US" altLang="zh-CN" sz="2000" dirty="0">
                <a:latin typeface="Consolas" panose="020B0609020204030204" pitchFamily="49" charset="0"/>
              </a:rPr>
              <a:t>		</a:t>
            </a:r>
            <a:r>
              <a:rPr lang="en-US" altLang="zh-CN" sz="2000" dirty="0" err="1">
                <a:latin typeface="Consolas" panose="020B0609020204030204" pitchFamily="49" charset="0"/>
              </a:rPr>
              <a:t>fwrite</a:t>
            </a:r>
            <a:r>
              <a:rPr lang="en-US" altLang="zh-CN" sz="2000" dirty="0">
                <a:latin typeface="Consolas" panose="020B0609020204030204" pitchFamily="49" charset="0"/>
              </a:rPr>
              <a:t>(buffer, </a:t>
            </a:r>
            <a:r>
              <a:rPr lang="en-US" altLang="zh-CN" sz="2000" dirty="0" err="1">
                <a:latin typeface="Consolas" panose="020B0609020204030204" pitchFamily="49" charset="0"/>
              </a:rPr>
              <a:t>readCount</a:t>
            </a:r>
            <a:r>
              <a:rPr lang="en-US" altLang="zh-CN" sz="2000" dirty="0">
                <a:latin typeface="Consolas" panose="020B0609020204030204" pitchFamily="49" charset="0"/>
              </a:rPr>
              <a:t>, 1, out);</a:t>
            </a: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正确且高效地复制所有文件</a:t>
            </a:r>
          </a:p>
          <a:p>
            <a:pPr marL="0" indent="0">
              <a:buNone/>
            </a:pPr>
            <a:r>
              <a:rPr lang="zh-CN" altLang="en-US" sz="2000" dirty="0">
                <a:latin typeface="Consolas" panose="020B0609020204030204" pitchFamily="49" charset="0"/>
              </a:rPr>
              <a:t>    </a:t>
            </a:r>
          </a:p>
          <a:p>
            <a:pPr marL="0" indent="0">
              <a:buNone/>
            </a:pPr>
            <a:r>
              <a:rPr lang="zh-CN" altLang="en-US" sz="2000" dirty="0">
                <a:latin typeface="Consolas" panose="020B0609020204030204" pitchFamily="49" charset="0"/>
              </a:rPr>
              <a:t>    </a:t>
            </a:r>
            <a:r>
              <a:rPr lang="en-US" altLang="zh-CN" sz="2000" dirty="0">
                <a:latin typeface="Consolas" panose="020B0609020204030204" pitchFamily="49" charset="0"/>
              </a:rPr>
              <a:t>if (</a:t>
            </a:r>
            <a:r>
              <a:rPr lang="en-US" altLang="zh-CN" sz="2000" dirty="0" err="1">
                <a:latin typeface="Consolas" panose="020B0609020204030204" pitchFamily="49" charset="0"/>
              </a:rPr>
              <a:t>fclose</a:t>
            </a:r>
            <a:r>
              <a:rPr lang="en-US" altLang="zh-CN" sz="2000" dirty="0">
                <a:latin typeface="Consolas" panose="020B0609020204030204" pitchFamily="49" charset="0"/>
              </a:rPr>
              <a:t>(in) != 0 || </a:t>
            </a:r>
            <a:r>
              <a:rPr lang="en-US" altLang="zh-CN" sz="2000" dirty="0" err="1">
                <a:latin typeface="Consolas" panose="020B0609020204030204" pitchFamily="49" charset="0"/>
              </a:rPr>
              <a:t>fclose</a:t>
            </a:r>
            <a:r>
              <a:rPr lang="en-US" altLang="zh-CN" sz="2000" dirty="0">
                <a:latin typeface="Consolas" panose="020B0609020204030204" pitchFamily="49" charset="0"/>
              </a:rPr>
              <a:t>(out) != 0)</a:t>
            </a:r>
          </a:p>
          <a:p>
            <a:pPr marL="0" indent="0">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stderr,"Error</a:t>
            </a:r>
            <a:r>
              <a:rPr lang="en-US" altLang="zh-CN" sz="2000" dirty="0">
                <a:latin typeface="Consolas" panose="020B0609020204030204" pitchFamily="49" charset="0"/>
              </a:rPr>
              <a:t> in closing files\n");	</a:t>
            </a:r>
          </a:p>
          <a:p>
            <a:pPr marL="0" indent="0">
              <a:buNone/>
            </a:pPr>
            <a:r>
              <a:rPr lang="en-US" altLang="zh-CN" sz="2000" dirty="0">
                <a:latin typeface="Consolas" panose="020B0609020204030204" pitchFamily="49" charset="0"/>
              </a:rPr>
              <a:t>}</a:t>
            </a:r>
          </a:p>
        </p:txBody>
      </p:sp>
    </p:spTree>
    <p:extLst>
      <p:ext uri="{BB962C8B-B14F-4D97-AF65-F5344CB8AC3E}">
        <p14:creationId xmlns:p14="http://schemas.microsoft.com/office/powerpoint/2010/main" val="8775970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17</a:t>
            </a:fld>
            <a:endParaRPr lang="zh-CN" altLang="en-US" sz="1400" b="1" dirty="0">
              <a:latin typeface="Times New Roman" panose="02020603050405020304" pitchFamily="2" charset="0"/>
            </a:endParaRPr>
          </a:p>
        </p:txBody>
      </p:sp>
      <p:sp>
        <p:nvSpPr>
          <p:cNvPr id="51209" name="Rectangle 27"/>
          <p:cNvSpPr>
            <a:spLocks noGrp="1"/>
          </p:cNvSpPr>
          <p:nvPr>
            <p:ph type="title"/>
          </p:nvPr>
        </p:nvSpPr>
        <p:spPr/>
        <p:txBody>
          <a:bodyPr wrap="square" anchor="ctr"/>
          <a:lstStyle/>
          <a:p>
            <a:pPr eaLnBrk="1" hangingPunct="1"/>
            <a:r>
              <a:rPr lang="en-US" altLang="zh-CN" b="1"/>
              <a:t>13.4   </a:t>
            </a:r>
            <a:r>
              <a:rPr lang="zh-CN" altLang="en-US" b="1"/>
              <a:t>位置指针与文件定位</a:t>
            </a:r>
          </a:p>
        </p:txBody>
      </p:sp>
      <p:sp>
        <p:nvSpPr>
          <p:cNvPr id="51202" name="Rectangle 19"/>
          <p:cNvSpPr>
            <a:spLocks noGrp="1"/>
          </p:cNvSpPr>
          <p:nvPr>
            <p:ph idx="1"/>
          </p:nvPr>
        </p:nvSpPr>
        <p:spPr/>
        <p:txBody>
          <a:bodyPr wrap="square" lIns="92075" tIns="46038" rIns="92075" bIns="46038" anchor="t"/>
          <a:lstStyle/>
          <a:p>
            <a:pPr marL="0" indent="476250" eaLnBrk="1" hangingPunct="1">
              <a:lnSpc>
                <a:spcPct val="90000"/>
              </a:lnSpc>
              <a:buNone/>
            </a:pPr>
            <a:r>
              <a:rPr lang="zh-CN" altLang="en-US" sz="2600" b="1" dirty="0"/>
              <a:t>文件操作流中有一个</a:t>
            </a:r>
            <a:r>
              <a:rPr lang="zh-CN" altLang="en-US" sz="2600" b="1" dirty="0">
                <a:latin typeface="宋体" panose="02010600030101010101" pitchFamily="2" charset="-122"/>
              </a:rPr>
              <a:t>"</a:t>
            </a:r>
            <a:r>
              <a:rPr lang="zh-CN" altLang="en-US" sz="2600" b="1" dirty="0">
                <a:solidFill>
                  <a:schemeClr val="accent2"/>
                </a:solidFill>
              </a:rPr>
              <a:t>文件位置指针</a:t>
            </a:r>
            <a:r>
              <a:rPr lang="zh-CN" altLang="en-US" sz="2600" b="1" dirty="0">
                <a:latin typeface="宋体" panose="02010600030101010101" pitchFamily="2" charset="-122"/>
              </a:rPr>
              <a:t>"</a:t>
            </a:r>
            <a:r>
              <a:rPr lang="zh-CN" altLang="en-US" sz="2600" b="1" dirty="0"/>
              <a:t>，指向下一次读写操作所在字节的整数值。每次读写1个（或1组）数据后，系统自动将文件位置指针移动到下一个读写位置上。</a:t>
            </a:r>
          </a:p>
          <a:p>
            <a:pPr marL="0" indent="476250" eaLnBrk="1" hangingPunct="1">
              <a:lnSpc>
                <a:spcPct val="90000"/>
              </a:lnSpc>
              <a:buNone/>
            </a:pPr>
            <a:endParaRPr lang="zh-CN" altLang="en-US" sz="2600" b="1" dirty="0"/>
          </a:p>
          <a:p>
            <a:pPr marL="0" indent="476250" eaLnBrk="1" hangingPunct="1">
              <a:lnSpc>
                <a:spcPct val="90000"/>
              </a:lnSpc>
              <a:buNone/>
            </a:pPr>
            <a:endParaRPr lang="zh-CN" altLang="en-US" sz="2600" b="1" dirty="0"/>
          </a:p>
          <a:p>
            <a:pPr marL="0" indent="476250" eaLnBrk="1" hangingPunct="1">
              <a:lnSpc>
                <a:spcPct val="90000"/>
              </a:lnSpc>
              <a:buNone/>
            </a:pPr>
            <a:endParaRPr lang="zh-CN" altLang="en-US" sz="2600" b="1" dirty="0"/>
          </a:p>
          <a:p>
            <a:pPr marL="0" indent="476250" eaLnBrk="1" hangingPunct="1">
              <a:lnSpc>
                <a:spcPct val="90000"/>
              </a:lnSpc>
              <a:buNone/>
            </a:pPr>
            <a:br>
              <a:rPr lang="en-US" altLang="x-none" sz="2600" b="1" dirty="0"/>
            </a:br>
            <a:endParaRPr lang="en-US" altLang="x-none" sz="2600" b="1" dirty="0"/>
          </a:p>
          <a:p>
            <a:pPr marL="0" indent="476250" eaLnBrk="1" hangingPunct="1">
              <a:lnSpc>
                <a:spcPct val="90000"/>
              </a:lnSpc>
              <a:buNone/>
            </a:pPr>
            <a:endParaRPr lang="zh-CN" altLang="en-US" sz="2600" b="1" dirty="0"/>
          </a:p>
          <a:p>
            <a:pPr marL="0" indent="476250" eaLnBrk="1" hangingPunct="1">
              <a:lnSpc>
                <a:spcPct val="90000"/>
              </a:lnSpc>
              <a:buNone/>
            </a:pPr>
            <a:endParaRPr lang="en-US" altLang="x-none" sz="2600" b="1" dirty="0"/>
          </a:p>
        </p:txBody>
      </p:sp>
      <p:graphicFrame>
        <p:nvGraphicFramePr>
          <p:cNvPr id="51203" name="Object 20"/>
          <p:cNvGraphicFramePr>
            <a:graphicFrameLocks noChangeAspect="1"/>
          </p:cNvGraphicFramePr>
          <p:nvPr/>
        </p:nvGraphicFramePr>
        <p:xfrm>
          <a:off x="1143000" y="2794000"/>
          <a:ext cx="7543800" cy="698500"/>
        </p:xfrm>
        <a:graphic>
          <a:graphicData uri="http://schemas.openxmlformats.org/presentationml/2006/ole">
            <mc:AlternateContent xmlns:mc="http://schemas.openxmlformats.org/markup-compatibility/2006">
              <mc:Choice xmlns:v="urn:schemas-microsoft-com:vml" Requires="v">
                <p:oleObj r:id="rId2" imgW="5497830" imgH="519430" progId="Excel.Sheet.8">
                  <p:embed/>
                </p:oleObj>
              </mc:Choice>
              <mc:Fallback>
                <p:oleObj r:id="rId2" imgW="5497830" imgH="519430" progId="Excel.Sheet.8">
                  <p:embed/>
                  <p:pic>
                    <p:nvPicPr>
                      <p:cNvPr id="0" name="图片 3079"/>
                      <p:cNvPicPr/>
                      <p:nvPr/>
                    </p:nvPicPr>
                    <p:blipFill>
                      <a:blip r:embed="rId3"/>
                      <a:stretch>
                        <a:fillRect/>
                      </a:stretch>
                    </p:blipFill>
                    <p:spPr>
                      <a:xfrm>
                        <a:off x="1143000" y="2794000"/>
                        <a:ext cx="7543800" cy="698500"/>
                      </a:xfrm>
                      <a:prstGeom prst="rect">
                        <a:avLst/>
                      </a:prstGeom>
                      <a:noFill/>
                      <a:ln w="38100">
                        <a:noFill/>
                        <a:miter/>
                      </a:ln>
                    </p:spPr>
                  </p:pic>
                </p:oleObj>
              </mc:Fallback>
            </mc:AlternateContent>
          </a:graphicData>
        </a:graphic>
      </p:graphicFrame>
      <p:sp>
        <p:nvSpPr>
          <p:cNvPr id="50181" name="Text Box 21"/>
          <p:cNvSpPr txBox="1"/>
          <p:nvPr/>
        </p:nvSpPr>
        <p:spPr>
          <a:xfrm>
            <a:off x="838200" y="5334000"/>
            <a:ext cx="7550150" cy="891540"/>
          </a:xfrm>
          <a:prstGeom prst="rect">
            <a:avLst/>
          </a:prstGeom>
          <a:noFill/>
          <a:ln w="9525">
            <a:noFill/>
          </a:ln>
        </p:spPr>
        <p:txBody>
          <a:bodyPr anchor="t">
            <a:spAutoFit/>
          </a:bodyPr>
          <a:lstStyle/>
          <a:p>
            <a:pPr>
              <a:spcBef>
                <a:spcPct val="50000"/>
              </a:spcBef>
            </a:pPr>
            <a:r>
              <a:rPr lang="zh-CN" altLang="en-US" sz="2600" b="1" dirty="0">
                <a:latin typeface="Times New Roman" panose="02020603050405020304" pitchFamily="2" charset="0"/>
              </a:rPr>
              <a:t>所以文件位置指针只是文件数据的下标，不是指针</a:t>
            </a:r>
            <a:r>
              <a:rPr lang="en-US" altLang="zh-CN" sz="2600" b="1" dirty="0">
                <a:latin typeface="Times New Roman" panose="02020603050405020304" pitchFamily="2" charset="0"/>
              </a:rPr>
              <a:t>(</a:t>
            </a:r>
            <a:r>
              <a:rPr lang="zh-CN" altLang="en-US" sz="2600" b="1" dirty="0">
                <a:latin typeface="Times New Roman" panose="02020603050405020304" pitchFamily="2" charset="0"/>
              </a:rPr>
              <a:t>变量地址</a:t>
            </a:r>
            <a:r>
              <a:rPr lang="en-US" altLang="zh-CN" sz="2600" b="1" dirty="0">
                <a:latin typeface="Times New Roman" panose="02020603050405020304" pitchFamily="2" charset="0"/>
              </a:rPr>
              <a:t>)</a:t>
            </a:r>
            <a:r>
              <a:rPr lang="zh-CN" altLang="en-US" sz="2600" b="1" dirty="0"/>
              <a:t>。</a:t>
            </a:r>
            <a:endParaRPr lang="zh-CN" altLang="en-US" sz="2600" b="1" dirty="0">
              <a:latin typeface="Times New Roman" panose="02020603050405020304" pitchFamily="2" charset="0"/>
            </a:endParaRPr>
          </a:p>
        </p:txBody>
      </p:sp>
      <p:sp>
        <p:nvSpPr>
          <p:cNvPr id="50182" name="Text Box 22"/>
          <p:cNvSpPr txBox="1"/>
          <p:nvPr/>
        </p:nvSpPr>
        <p:spPr>
          <a:xfrm>
            <a:off x="1143000" y="3043238"/>
            <a:ext cx="381000" cy="457200"/>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A</a:t>
            </a:r>
          </a:p>
        </p:txBody>
      </p:sp>
      <p:sp>
        <p:nvSpPr>
          <p:cNvPr id="50183" name="Line 23"/>
          <p:cNvSpPr/>
          <p:nvPr/>
        </p:nvSpPr>
        <p:spPr>
          <a:xfrm flipV="1">
            <a:off x="1752600" y="3479800"/>
            <a:ext cx="0" cy="381000"/>
          </a:xfrm>
          <a:prstGeom prst="line">
            <a:avLst/>
          </a:prstGeom>
          <a:ln w="28575" cap="flat" cmpd="sng">
            <a:solidFill>
              <a:srgbClr val="990099"/>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
        <p:nvSpPr>
          <p:cNvPr id="50184" name="Line 24"/>
          <p:cNvSpPr/>
          <p:nvPr/>
        </p:nvSpPr>
        <p:spPr>
          <a:xfrm flipV="1">
            <a:off x="1357313" y="3451225"/>
            <a:ext cx="0" cy="381000"/>
          </a:xfrm>
          <a:prstGeom prst="line">
            <a:avLst/>
          </a:prstGeom>
          <a:ln w="28575" cap="flat" cmpd="sng">
            <a:solidFill>
              <a:srgbClr val="990099"/>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
        <p:nvSpPr>
          <p:cNvPr id="50185" name="Text Box 25"/>
          <p:cNvSpPr txBox="1"/>
          <p:nvPr/>
        </p:nvSpPr>
        <p:spPr>
          <a:xfrm>
            <a:off x="838200" y="3810000"/>
            <a:ext cx="7910513" cy="1789430"/>
          </a:xfrm>
          <a:prstGeom prst="rect">
            <a:avLst/>
          </a:prstGeom>
          <a:noFill/>
          <a:ln w="9525">
            <a:noFill/>
          </a:ln>
        </p:spPr>
        <p:txBody>
          <a:bodyPr anchor="t">
            <a:spAutoFit/>
          </a:bodyPr>
          <a:lstStyle/>
          <a:p>
            <a:pPr>
              <a:spcBef>
                <a:spcPct val="20000"/>
              </a:spcBef>
            </a:pPr>
            <a:r>
              <a:rPr lang="zh-CN" altLang="en-US" sz="2400" b="1" dirty="0">
                <a:latin typeface="Times New Roman" panose="02020603050405020304" pitchFamily="2" charset="0"/>
              </a:rPr>
              <a:t>打开文件时位置指针的起始位置与打开文件的方式有关</a:t>
            </a:r>
          </a:p>
          <a:p>
            <a:pPr marL="1905" lvl="1" indent="455295" algn="l" eaLnBrk="1" fontAlgn="base" latinLnBrk="0" hangingPunct="1">
              <a:lnSpc>
                <a:spcPct val="100000"/>
              </a:lnSpc>
              <a:spcBef>
                <a:spcPct val="20000"/>
              </a:spcBef>
              <a:spcAft>
                <a:spcPct val="0"/>
              </a:spcAft>
              <a:buClrTx/>
              <a:buSzPct val="100000"/>
              <a:buFont typeface="Arial" panose="020B0604020202020204" pitchFamily="34" charset="0"/>
              <a:buNone/>
            </a:pPr>
            <a:r>
              <a:rPr lang="zh-CN" altLang="en-US" sz="2400" b="1" i="1" u="none" baseline="0" dirty="0">
                <a:solidFill>
                  <a:schemeClr val="tx1"/>
                </a:solidFill>
                <a:latin typeface="Arial" panose="020B0604020202020204" pitchFamily="34" charset="0"/>
              </a:rPr>
              <a:t>－以</a:t>
            </a:r>
            <a:r>
              <a:rPr lang="zh-CN" altLang="en-US" sz="2400" b="1" i="1" u="none" baseline="0" dirty="0">
                <a:solidFill>
                  <a:schemeClr val="tx1"/>
                </a:solidFill>
                <a:latin typeface="宋体" panose="02010600030101010101" pitchFamily="2" charset="-122"/>
              </a:rPr>
              <a:t>"</a:t>
            </a:r>
            <a:r>
              <a:rPr lang="en-US" altLang="x-none" sz="2400" b="1" i="1" u="none" baseline="0" dirty="0">
                <a:solidFill>
                  <a:schemeClr val="tx1"/>
                </a:solidFill>
                <a:latin typeface="Arial" panose="020B0604020202020204" pitchFamily="34" charset="0"/>
              </a:rPr>
              <a:t>r</a:t>
            </a:r>
            <a:r>
              <a:rPr lang="en-US" altLang="x-none" sz="2400" b="1" i="1" u="none" baseline="0" dirty="0">
                <a:solidFill>
                  <a:schemeClr val="tx1"/>
                </a:solidFill>
                <a:latin typeface="宋体" panose="02010600030101010101" pitchFamily="2" charset="-122"/>
              </a:rPr>
              <a:t>"</a:t>
            </a:r>
            <a:r>
              <a:rPr lang="zh-CN" altLang="en-US" sz="2400" b="1" i="1" u="none" baseline="0" dirty="0">
                <a:solidFill>
                  <a:schemeClr val="tx1"/>
                </a:solidFill>
                <a:latin typeface="Arial" panose="020B0604020202020204" pitchFamily="34" charset="0"/>
              </a:rPr>
              <a:t>、</a:t>
            </a:r>
            <a:r>
              <a:rPr lang="zh-CN" altLang="en-US" sz="2400" b="1" i="1" u="none" baseline="0" dirty="0">
                <a:solidFill>
                  <a:schemeClr val="tx1"/>
                </a:solidFill>
                <a:latin typeface="宋体" panose="02010600030101010101" pitchFamily="2" charset="-122"/>
              </a:rPr>
              <a:t>"</a:t>
            </a:r>
            <a:r>
              <a:rPr lang="en-US" altLang="x-none" sz="2400" b="1" i="1" u="none" baseline="0" dirty="0">
                <a:solidFill>
                  <a:schemeClr val="tx1"/>
                </a:solidFill>
                <a:latin typeface="Arial" panose="020B0604020202020204" pitchFamily="34" charset="0"/>
              </a:rPr>
              <a:t>w</a:t>
            </a:r>
            <a:r>
              <a:rPr lang="en-US" altLang="x-none" sz="2400" b="1" i="1" u="none" baseline="0" dirty="0">
                <a:solidFill>
                  <a:schemeClr val="tx1"/>
                </a:solidFill>
                <a:latin typeface="宋体" panose="02010600030101010101" pitchFamily="2" charset="-122"/>
              </a:rPr>
              <a:t>"</a:t>
            </a:r>
            <a:r>
              <a:rPr lang="zh-CN" altLang="en-US" sz="2400" b="1" i="1" u="none" baseline="0" dirty="0">
                <a:solidFill>
                  <a:schemeClr val="tx1"/>
                </a:solidFill>
                <a:latin typeface="Arial" panose="020B0604020202020204" pitchFamily="34" charset="0"/>
              </a:rPr>
              <a:t>方式打开文件，位置指针指向文件头</a:t>
            </a:r>
          </a:p>
          <a:p>
            <a:pPr marL="1905" lvl="1" indent="455295" algn="l" eaLnBrk="1" fontAlgn="base" latinLnBrk="0" hangingPunct="1">
              <a:lnSpc>
                <a:spcPct val="100000"/>
              </a:lnSpc>
              <a:spcBef>
                <a:spcPct val="20000"/>
              </a:spcBef>
              <a:spcAft>
                <a:spcPct val="0"/>
              </a:spcAft>
              <a:buClrTx/>
              <a:buSzPct val="100000"/>
              <a:buFont typeface="Arial" panose="020B0604020202020204" pitchFamily="34" charset="0"/>
              <a:buNone/>
            </a:pPr>
            <a:r>
              <a:rPr lang="zh-CN" altLang="en-US" sz="2400" b="1" i="1" u="none" baseline="0" dirty="0">
                <a:solidFill>
                  <a:schemeClr val="tx1"/>
                </a:solidFill>
                <a:latin typeface="Arial" panose="020B0604020202020204" pitchFamily="34" charset="0"/>
              </a:rPr>
              <a:t>－以</a:t>
            </a:r>
            <a:r>
              <a:rPr lang="zh-CN" altLang="en-US" sz="2400" b="1" i="1" u="none" baseline="0" dirty="0">
                <a:solidFill>
                  <a:schemeClr val="tx1"/>
                </a:solidFill>
                <a:latin typeface="宋体" panose="02010600030101010101" pitchFamily="2" charset="-122"/>
              </a:rPr>
              <a:t>"</a:t>
            </a:r>
            <a:r>
              <a:rPr lang="en-US" altLang="x-none" sz="2400" b="1" i="1" u="none" baseline="0" dirty="0">
                <a:solidFill>
                  <a:schemeClr val="tx1"/>
                </a:solidFill>
                <a:latin typeface="Arial" panose="020B0604020202020204" pitchFamily="34" charset="0"/>
              </a:rPr>
              <a:t>a</a:t>
            </a:r>
            <a:r>
              <a:rPr lang="en-US" altLang="x-none" sz="2400" b="1" i="1" u="none" baseline="0" dirty="0">
                <a:solidFill>
                  <a:schemeClr val="tx1"/>
                </a:solidFill>
                <a:latin typeface="宋体" panose="02010600030101010101" pitchFamily="2" charset="-122"/>
              </a:rPr>
              <a:t>"</a:t>
            </a:r>
            <a:r>
              <a:rPr lang="zh-CN" altLang="en-US" sz="2400" b="1" i="1" u="none" baseline="0" dirty="0">
                <a:solidFill>
                  <a:schemeClr val="tx1"/>
                </a:solidFill>
                <a:latin typeface="Arial" panose="020B0604020202020204" pitchFamily="34" charset="0"/>
              </a:rPr>
              <a:t>方式打开文件，位置指针指向文件尾</a:t>
            </a:r>
          </a:p>
          <a:p>
            <a:pPr>
              <a:spcBef>
                <a:spcPct val="20000"/>
              </a:spcBef>
            </a:pPr>
            <a:endParaRPr lang="zh-CN" altLang="en-US" sz="2400" b="1"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dissolve">
                                      <p:cBhvr>
                                        <p:cTn id="7" dur="500"/>
                                        <p:tgtEl>
                                          <p:spTgt spid="501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dissolve">
                                      <p:cBhvr>
                                        <p:cTn id="12" dur="500"/>
                                        <p:tgtEl>
                                          <p:spTgt spid="501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 calcmode="lin" valueType="num">
                                      <p:cBhvr additive="base">
                                        <p:cTn id="17" dur="500" fill="hold"/>
                                        <p:tgtEl>
                                          <p:spTgt spid="50182"/>
                                        </p:tgtEl>
                                        <p:attrNameLst>
                                          <p:attrName>ppt_x</p:attrName>
                                        </p:attrNameLst>
                                      </p:cBhvr>
                                      <p:tavLst>
                                        <p:tav tm="0">
                                          <p:val>
                                            <p:strVal val="0-#ppt_w/2"/>
                                          </p:val>
                                        </p:tav>
                                        <p:tav tm="100000">
                                          <p:val>
                                            <p:strVal val="#ppt_x"/>
                                          </p:val>
                                        </p:tav>
                                      </p:tavLst>
                                    </p:anim>
                                    <p:anim calcmode="lin" valueType="num">
                                      <p:cBhvr additive="base">
                                        <p:cTn id="18"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0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transition="in" filter="dissolve">
                                      <p:cBhvr>
                                        <p:cTn id="27" dur="500"/>
                                        <p:tgtEl>
                                          <p:spTgt spid="5018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81"/>
                                        </p:tgtEl>
                                        <p:attrNameLst>
                                          <p:attrName>style.visibility</p:attrName>
                                        </p:attrNameLst>
                                      </p:cBhvr>
                                      <p:to>
                                        <p:strVal val="visible"/>
                                      </p:to>
                                    </p:set>
                                    <p:animEffect transition="in" filter="dissolve">
                                      <p:cBhvr>
                                        <p:cTn id="32"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18</a:t>
            </a:fld>
            <a:endParaRPr lang="zh-CN" altLang="en-US" sz="1400" b="1" dirty="0">
              <a:latin typeface="Times New Roman" panose="02020603050405020304" pitchFamily="2" charset="0"/>
            </a:endParaRPr>
          </a:p>
        </p:txBody>
      </p:sp>
      <p:sp>
        <p:nvSpPr>
          <p:cNvPr id="52226" name="Rectangle 2"/>
          <p:cNvSpPr>
            <a:spLocks noGrp="1"/>
          </p:cNvSpPr>
          <p:nvPr>
            <p:ph type="title"/>
          </p:nvPr>
        </p:nvSpPr>
        <p:spPr/>
        <p:txBody>
          <a:bodyPr wrap="square" anchor="ctr"/>
          <a:lstStyle/>
          <a:p>
            <a:pPr eaLnBrk="1" hangingPunct="1"/>
            <a:r>
              <a:rPr lang="en-US" altLang="zh-CN" b="1"/>
              <a:t>13.4   </a:t>
            </a:r>
            <a:r>
              <a:rPr lang="zh-CN" altLang="en-US" b="1"/>
              <a:t>位置指针与文件定位</a:t>
            </a:r>
          </a:p>
        </p:txBody>
      </p:sp>
      <p:sp>
        <p:nvSpPr>
          <p:cNvPr id="52227" name="Rectangle 3"/>
          <p:cNvSpPr>
            <a:spLocks noGrp="1"/>
          </p:cNvSpPr>
          <p:nvPr>
            <p:ph idx="1"/>
          </p:nvPr>
        </p:nvSpPr>
        <p:spPr>
          <a:xfrm>
            <a:off x="685800" y="1319213"/>
            <a:ext cx="8062664" cy="4611687"/>
          </a:xfrm>
        </p:spPr>
        <p:txBody>
          <a:bodyPr wrap="square" anchor="t"/>
          <a:lstStyle/>
          <a:p>
            <a:pPr eaLnBrk="1" hangingPunct="1">
              <a:buNone/>
            </a:pPr>
            <a:r>
              <a:rPr lang="zh-CN" altLang="en-US" b="1" dirty="0">
                <a:latin typeface="华文中宋" pitchFamily="2" charset="-122"/>
                <a:ea typeface="华文中宋" pitchFamily="2" charset="-122"/>
              </a:rPr>
              <a:t>文件</a:t>
            </a:r>
            <a:r>
              <a:rPr lang="zh-CN" altLang="en-US" b="1" dirty="0"/>
              <a:t>位置指针相关的</a:t>
            </a:r>
            <a:r>
              <a:rPr lang="en-US" altLang="x-none" b="1" dirty="0">
                <a:latin typeface="华文中宋" pitchFamily="2" charset="-122"/>
                <a:ea typeface="华文中宋" pitchFamily="2" charset="-122"/>
              </a:rPr>
              <a:t>3</a:t>
            </a:r>
            <a:r>
              <a:rPr lang="zh-CN" altLang="en-US" b="1" dirty="0">
                <a:latin typeface="华文中宋" pitchFamily="2" charset="-122"/>
                <a:ea typeface="华文中宋" pitchFamily="2" charset="-122"/>
              </a:rPr>
              <a:t>个函数：</a:t>
            </a:r>
          </a:p>
          <a:p>
            <a:pPr eaLnBrk="1" hangingPunct="1">
              <a:buNone/>
            </a:pPr>
            <a:r>
              <a:rPr lang="en-US" altLang="zh-CN" b="1" dirty="0">
                <a:solidFill>
                  <a:schemeClr val="accent2"/>
                </a:solidFill>
              </a:rPr>
              <a:t>void</a:t>
            </a:r>
            <a:r>
              <a:rPr lang="en-US" altLang="x-none" b="1" dirty="0">
                <a:solidFill>
                  <a:schemeClr val="accent2"/>
                </a:solidFill>
              </a:rPr>
              <a:t>  rewind(FILE * stream); </a:t>
            </a:r>
          </a:p>
          <a:p>
            <a:pPr eaLnBrk="1" hangingPunct="1">
              <a:buNone/>
            </a:pPr>
            <a:r>
              <a:rPr lang="en-US" altLang="zh-CN" b="1" dirty="0">
                <a:solidFill>
                  <a:schemeClr val="accent2"/>
                </a:solidFill>
                <a:latin typeface="华文中宋" pitchFamily="2" charset="-122"/>
                <a:ea typeface="华文中宋" pitchFamily="2" charset="-122"/>
              </a:rPr>
              <a:t>	</a:t>
            </a:r>
            <a:r>
              <a:rPr lang="zh-CN" altLang="en-US" b="1" dirty="0">
                <a:latin typeface="华文中宋" pitchFamily="2" charset="-122"/>
                <a:ea typeface="华文中宋" pitchFamily="2" charset="-122"/>
              </a:rPr>
              <a:t>文件位置指针指向</a:t>
            </a:r>
            <a:r>
              <a:rPr lang="zh-CN" altLang="en-US" b="1" dirty="0"/>
              <a:t>文件的起始位置(即0字节处). </a:t>
            </a:r>
            <a:endParaRPr lang="en-US" altLang="x-none" b="1" dirty="0">
              <a:latin typeface="华文中宋" pitchFamily="2" charset="-122"/>
              <a:ea typeface="华文中宋" pitchFamily="2" charset="-122"/>
            </a:endParaRPr>
          </a:p>
          <a:p>
            <a:pPr eaLnBrk="1" hangingPunct="1">
              <a:buNone/>
            </a:pPr>
            <a:r>
              <a:rPr lang="en-US" altLang="x-none" sz="2800" b="1" dirty="0">
                <a:solidFill>
                  <a:schemeClr val="accent2"/>
                </a:solidFill>
              </a:rPr>
              <a:t>int </a:t>
            </a:r>
            <a:r>
              <a:rPr lang="en-US" altLang="x-none" sz="2800" b="1" dirty="0" err="1">
                <a:solidFill>
                  <a:schemeClr val="accent2"/>
                </a:solidFill>
              </a:rPr>
              <a:t>fseek</a:t>
            </a:r>
            <a:r>
              <a:rPr lang="en-US" altLang="x-none" sz="2800" b="1" dirty="0">
                <a:solidFill>
                  <a:schemeClr val="accent2"/>
                </a:solidFill>
              </a:rPr>
              <a:t>(FILE *stream, long </a:t>
            </a:r>
            <a:r>
              <a:rPr lang="zh-CN" altLang="en-US" sz="2800" b="1" dirty="0">
                <a:solidFill>
                  <a:schemeClr val="accent2"/>
                </a:solidFill>
              </a:rPr>
              <a:t>位移量</a:t>
            </a:r>
            <a:r>
              <a:rPr lang="en-US" altLang="zh-CN" sz="2800" b="1" dirty="0">
                <a:solidFill>
                  <a:schemeClr val="accent2"/>
                </a:solidFill>
              </a:rPr>
              <a:t>, int</a:t>
            </a:r>
            <a:r>
              <a:rPr lang="zh-CN" altLang="en-US" sz="2800" b="1" dirty="0">
                <a:solidFill>
                  <a:schemeClr val="accent2"/>
                </a:solidFill>
              </a:rPr>
              <a:t>参照点); </a:t>
            </a:r>
            <a:endParaRPr lang="en-US" altLang="zh-CN" sz="2800" b="1" dirty="0">
              <a:solidFill>
                <a:schemeClr val="accent2"/>
              </a:solidFill>
            </a:endParaRPr>
          </a:p>
          <a:p>
            <a:pPr eaLnBrk="1" hangingPunct="1">
              <a:buNone/>
            </a:pPr>
            <a:r>
              <a:rPr lang="en-US" altLang="zh-CN" b="1" dirty="0">
                <a:solidFill>
                  <a:schemeClr val="accent2"/>
                </a:solidFill>
                <a:latin typeface="华文中宋" pitchFamily="2" charset="-122"/>
                <a:ea typeface="华文中宋" pitchFamily="2" charset="-122"/>
              </a:rPr>
              <a:t>	</a:t>
            </a:r>
            <a:r>
              <a:rPr lang="zh-CN" altLang="en-US" b="1" dirty="0">
                <a:latin typeface="华文中宋" pitchFamily="2" charset="-122"/>
                <a:ea typeface="华文中宋" pitchFamily="2" charset="-122"/>
              </a:rPr>
              <a:t>修改文件位置指针使其指向任一字节处</a:t>
            </a:r>
            <a:r>
              <a:rPr lang="en-US" altLang="zh-CN" b="1" dirty="0">
                <a:latin typeface="华文中宋" pitchFamily="2" charset="-122"/>
                <a:ea typeface="华文中宋" pitchFamily="2" charset="-122"/>
              </a:rPr>
              <a:t>.</a:t>
            </a:r>
            <a:endParaRPr lang="zh-CN" altLang="en-US" b="1" dirty="0">
              <a:latin typeface="华文中宋" pitchFamily="2" charset="-122"/>
              <a:ea typeface="华文中宋" pitchFamily="2" charset="-122"/>
            </a:endParaRPr>
          </a:p>
          <a:p>
            <a:pPr algn="just" eaLnBrk="1" hangingPunct="1">
              <a:buNone/>
            </a:pPr>
            <a:r>
              <a:rPr lang="en-US" altLang="x-none" sz="2800" b="1" dirty="0">
                <a:solidFill>
                  <a:schemeClr val="accent2"/>
                </a:solidFill>
              </a:rPr>
              <a:t>long  </a:t>
            </a:r>
            <a:r>
              <a:rPr lang="en-US" altLang="x-none" sz="2800" b="1" dirty="0" err="1">
                <a:solidFill>
                  <a:schemeClr val="accent2"/>
                </a:solidFill>
              </a:rPr>
              <a:t>ftell</a:t>
            </a:r>
            <a:r>
              <a:rPr lang="en-US" altLang="x-none" sz="2800" b="1" dirty="0">
                <a:solidFill>
                  <a:schemeClr val="accent2"/>
                </a:solidFill>
              </a:rPr>
              <a:t>(FILE *stream</a:t>
            </a:r>
            <a:r>
              <a:rPr lang="zh-CN" altLang="en-US" sz="2800" b="1" dirty="0">
                <a:solidFill>
                  <a:schemeClr val="accent2"/>
                </a:solidFill>
              </a:rPr>
              <a:t>);</a:t>
            </a:r>
          </a:p>
          <a:p>
            <a:pPr algn="just" eaLnBrk="1" hangingPunct="1">
              <a:buNone/>
            </a:pPr>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返回文件当前位置</a:t>
            </a:r>
            <a:r>
              <a:rPr lang="en-US" altLang="zh-CN" b="1" dirty="0">
                <a:latin typeface="华文中宋" pitchFamily="2" charset="-122"/>
                <a:ea typeface="华文中宋" pitchFamily="2" charset="-122"/>
              </a:rPr>
              <a:t>.</a:t>
            </a:r>
            <a:endParaRPr lang="en-US" altLang="x-none" b="1" dirty="0">
              <a:latin typeface="华文中宋" pitchFamily="2" charset="-122"/>
              <a:ea typeface="华文中宋" pitchFamily="2" charset="-122"/>
            </a:endParaRPr>
          </a:p>
          <a:p>
            <a:pPr eaLnBrk="1" hangingPunct="1">
              <a:buNone/>
            </a:pPr>
            <a:endParaRPr lang="zh-CN" altLang="en-US" b="1" dirty="0">
              <a:latin typeface="华文中宋" pitchFamily="2" charset="-122"/>
              <a:ea typeface="华文中宋" pitchFamily="2" charset="-122"/>
            </a:endParaRPr>
          </a:p>
          <a:p>
            <a:pPr eaLnBrk="1" hangingPunct="1"/>
            <a:endParaRPr lang="zh-CN" altLang="en-US" b="1" dirty="0">
              <a:latin typeface="华文中宋" pitchFamily="2" charset="-122"/>
              <a:ea typeface="华文中宋" pitchFamily="2" charset="-122"/>
            </a:endParaRPr>
          </a:p>
          <a:p>
            <a:pPr eaLnBrk="1" hangingPunct="1"/>
            <a:endParaRPr lang="zh-CN" altLang="en-US" b="1" dirty="0">
              <a:latin typeface="华文中宋" pitchFamily="2" charset="-122"/>
              <a:ea typeface="华文中宋"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19</a:t>
            </a:fld>
            <a:endParaRPr lang="zh-CN" altLang="en-US" sz="1400" b="1" dirty="0">
              <a:latin typeface="Times New Roman" panose="02020603050405020304" pitchFamily="2" charset="0"/>
            </a:endParaRPr>
          </a:p>
        </p:txBody>
      </p:sp>
      <p:sp>
        <p:nvSpPr>
          <p:cNvPr id="55298" name="Rectangle 2"/>
          <p:cNvSpPr>
            <a:spLocks noGrp="1"/>
          </p:cNvSpPr>
          <p:nvPr>
            <p:ph type="title"/>
          </p:nvPr>
        </p:nvSpPr>
        <p:spPr/>
        <p:txBody>
          <a:bodyPr wrap="square" anchor="ctr"/>
          <a:lstStyle/>
          <a:p>
            <a:pPr eaLnBrk="1" hangingPunct="1"/>
            <a:r>
              <a:rPr lang="en-US" altLang="zh-CN" b="1"/>
              <a:t>13.4   </a:t>
            </a:r>
            <a:r>
              <a:rPr lang="zh-CN" altLang="en-US" b="1"/>
              <a:t>位置指针与文件定位</a:t>
            </a:r>
          </a:p>
        </p:txBody>
      </p:sp>
      <p:sp>
        <p:nvSpPr>
          <p:cNvPr id="55299" name="Rectangle 3"/>
          <p:cNvSpPr>
            <a:spLocks noGrp="1"/>
          </p:cNvSpPr>
          <p:nvPr>
            <p:ph idx="1"/>
          </p:nvPr>
        </p:nvSpPr>
        <p:spPr/>
        <p:txBody>
          <a:bodyPr wrap="square" anchor="t"/>
          <a:lstStyle/>
          <a:p>
            <a:pPr algn="just" eaLnBrk="1" hangingPunct="1">
              <a:lnSpc>
                <a:spcPct val="80000"/>
              </a:lnSpc>
              <a:buNone/>
            </a:pPr>
            <a:r>
              <a:rPr lang="en-US" altLang="x-none" sz="2400" b="1" dirty="0">
                <a:solidFill>
                  <a:schemeClr val="accent2"/>
                </a:solidFill>
              </a:rPr>
              <a:t>	int fseek(FILE *stream</a:t>
            </a:r>
            <a:r>
              <a:rPr lang="zh-CN" altLang="en-US" sz="2400" b="1" dirty="0">
                <a:solidFill>
                  <a:schemeClr val="accent2"/>
                </a:solidFill>
              </a:rPr>
              <a:t>，位移量，参照点);</a:t>
            </a:r>
          </a:p>
          <a:p>
            <a:pPr algn="just" eaLnBrk="1" hangingPunct="1">
              <a:lnSpc>
                <a:spcPct val="80000"/>
              </a:lnSpc>
              <a:buNone/>
            </a:pPr>
            <a:r>
              <a:rPr lang="zh-CN" altLang="en-US" sz="2400" b="1" dirty="0"/>
              <a:t> 功能：将指定文件的位置指针，从参照点开始，移动指定的字节数（位移量）。</a:t>
            </a:r>
          </a:p>
          <a:p>
            <a:pPr algn="just" eaLnBrk="1" hangingPunct="1">
              <a:lnSpc>
                <a:spcPct val="80000"/>
              </a:lnSpc>
              <a:buNone/>
            </a:pPr>
            <a:r>
              <a:rPr lang="zh-CN" altLang="en-US" sz="2400" b="1" dirty="0"/>
              <a:t>（1）参照点（</a:t>
            </a:r>
            <a:r>
              <a:rPr lang="en-US" altLang="x-none" sz="2400" b="1" dirty="0"/>
              <a:t>3</a:t>
            </a:r>
            <a:r>
              <a:rPr lang="zh-CN" altLang="en-US" sz="2400" b="1" dirty="0"/>
              <a:t>种取值）：</a:t>
            </a:r>
          </a:p>
          <a:p>
            <a:pPr algn="just" eaLnBrk="1" hangingPunct="1">
              <a:lnSpc>
                <a:spcPct val="80000"/>
              </a:lnSpc>
              <a:buNone/>
            </a:pPr>
            <a:r>
              <a:rPr lang="zh-CN" altLang="en-US" sz="2400" b="1" dirty="0"/>
              <a:t>          </a:t>
            </a:r>
            <a:r>
              <a:rPr lang="en-US" altLang="x-none" sz="2400" b="1" dirty="0"/>
              <a:t>SEEK_SET ──</a:t>
            </a:r>
            <a:r>
              <a:rPr lang="zh-CN" altLang="en-US" sz="2400" b="1" dirty="0"/>
              <a:t>值为</a:t>
            </a:r>
            <a:r>
              <a:rPr lang="en-US" altLang="x-none" sz="2400" b="1" dirty="0"/>
              <a:t>0</a:t>
            </a:r>
            <a:r>
              <a:rPr lang="zh-CN" altLang="en-US" sz="2400" b="1" dirty="0"/>
              <a:t>，表示文件头</a:t>
            </a:r>
            <a:endParaRPr lang="en-US" altLang="x-none" sz="2400" b="1" dirty="0"/>
          </a:p>
          <a:p>
            <a:pPr algn="just" eaLnBrk="1" hangingPunct="1">
              <a:lnSpc>
                <a:spcPct val="80000"/>
              </a:lnSpc>
              <a:buNone/>
            </a:pPr>
            <a:r>
              <a:rPr lang="zh-CN" altLang="en-US" sz="2400" b="1" dirty="0"/>
              <a:t>          </a:t>
            </a:r>
            <a:r>
              <a:rPr lang="en-US" altLang="x-none" sz="2400" b="1" dirty="0"/>
              <a:t>SEEK_CUR──</a:t>
            </a:r>
            <a:r>
              <a:rPr lang="zh-CN" altLang="en-US" sz="2400" b="1" dirty="0"/>
              <a:t>值为</a:t>
            </a:r>
            <a:r>
              <a:rPr lang="en-US" altLang="x-none" sz="2400" b="1" dirty="0"/>
              <a:t>1</a:t>
            </a:r>
            <a:r>
              <a:rPr lang="zh-CN" altLang="en-US" sz="2400" b="1" dirty="0"/>
              <a:t>，表示当前位置</a:t>
            </a:r>
            <a:endParaRPr lang="en-US" altLang="x-none" sz="2400" b="1" dirty="0"/>
          </a:p>
          <a:p>
            <a:pPr algn="just" eaLnBrk="1" hangingPunct="1">
              <a:lnSpc>
                <a:spcPct val="80000"/>
              </a:lnSpc>
              <a:buNone/>
            </a:pPr>
            <a:r>
              <a:rPr lang="zh-CN" altLang="en-US" sz="2400" b="1" dirty="0"/>
              <a:t>          </a:t>
            </a:r>
            <a:r>
              <a:rPr lang="en-US" altLang="x-none" sz="2400" b="1" dirty="0"/>
              <a:t>SEEK_END──</a:t>
            </a:r>
            <a:r>
              <a:rPr lang="zh-CN" altLang="en-US" sz="2400" b="1" dirty="0"/>
              <a:t>值为</a:t>
            </a:r>
            <a:r>
              <a:rPr lang="en-US" altLang="x-none" sz="2400" b="1" dirty="0"/>
              <a:t>2</a:t>
            </a:r>
            <a:r>
              <a:rPr lang="zh-CN" altLang="en-US" sz="2400" b="1" dirty="0"/>
              <a:t>，表示文件尾</a:t>
            </a:r>
            <a:endParaRPr lang="en-US" altLang="x-none" sz="2400" b="1" dirty="0"/>
          </a:p>
          <a:p>
            <a:pPr algn="just" eaLnBrk="1" hangingPunct="1">
              <a:lnSpc>
                <a:spcPct val="80000"/>
              </a:lnSpc>
              <a:buNone/>
            </a:pPr>
            <a:r>
              <a:rPr lang="zh-CN" altLang="en-US" sz="2400" b="1" dirty="0"/>
              <a:t>（2）位移量：以参照点为起点，向文件尾方向（位移量&gt;０）或文件头方向（位移量&lt;０）移动的字节数。在</a:t>
            </a:r>
            <a:r>
              <a:rPr lang="en-US" altLang="x-none" sz="2400" b="1" dirty="0"/>
              <a:t>ANSI C</a:t>
            </a:r>
            <a:r>
              <a:rPr lang="zh-CN" altLang="en-US" sz="2400" b="1" dirty="0"/>
              <a:t>标准中，要求位移量为</a:t>
            </a:r>
            <a:r>
              <a:rPr lang="en-US" altLang="x-none" sz="2400" b="1" dirty="0"/>
              <a:t>long int</a:t>
            </a:r>
            <a:r>
              <a:rPr lang="zh-CN" altLang="en-US" sz="2400" b="1" dirty="0"/>
              <a:t>型数据。          例： </a:t>
            </a:r>
            <a:r>
              <a:rPr lang="en-US" altLang="x-none" sz="2400" b="1" dirty="0"/>
              <a:t>fseek(fPtr,10, SEEK_SET)</a:t>
            </a:r>
            <a:endParaRPr lang="zh-CN" altLang="en-US" sz="2400" b="1" dirty="0"/>
          </a:p>
          <a:p>
            <a:pPr algn="just" eaLnBrk="1" hangingPunct="1">
              <a:lnSpc>
                <a:spcPct val="80000"/>
              </a:lnSpc>
              <a:buNone/>
            </a:pPr>
            <a:endParaRPr lang="en-US" altLang="x-none" sz="2400" b="1" i="1" dirty="0"/>
          </a:p>
          <a:p>
            <a:pPr eaLnBrk="1" hangingPunct="1">
              <a:lnSpc>
                <a:spcPct val="80000"/>
              </a:lnSpc>
              <a:buNone/>
            </a:pPr>
            <a:endParaRPr lang="zh-CN" altLang="en-US" sz="2400" b="1" dirty="0"/>
          </a:p>
        </p:txBody>
      </p:sp>
      <p:graphicFrame>
        <p:nvGraphicFramePr>
          <p:cNvPr id="55300" name="Object 4"/>
          <p:cNvGraphicFramePr>
            <a:graphicFrameLocks noChangeAspect="1"/>
          </p:cNvGraphicFramePr>
          <p:nvPr>
            <p:extLst>
              <p:ext uri="{D42A27DB-BD31-4B8C-83A1-F6EECF244321}">
                <p14:modId xmlns:p14="http://schemas.microsoft.com/office/powerpoint/2010/main" val="3806884010"/>
              </p:ext>
            </p:extLst>
          </p:nvPr>
        </p:nvGraphicFramePr>
        <p:xfrm>
          <a:off x="899592" y="5085184"/>
          <a:ext cx="7543800" cy="698500"/>
        </p:xfrm>
        <a:graphic>
          <a:graphicData uri="http://schemas.openxmlformats.org/presentationml/2006/ole">
            <mc:AlternateContent xmlns:mc="http://schemas.openxmlformats.org/markup-compatibility/2006">
              <mc:Choice xmlns:v="urn:schemas-microsoft-com:vml" Requires="v">
                <p:oleObj r:id="rId2" imgW="5497830" imgH="519430" progId="Excel.Sheet.8">
                  <p:embed/>
                </p:oleObj>
              </mc:Choice>
              <mc:Fallback>
                <p:oleObj r:id="rId2" imgW="5497830" imgH="519430" progId="Excel.Sheet.8">
                  <p:embed/>
                  <p:pic>
                    <p:nvPicPr>
                      <p:cNvPr id="0" name="图片 3081"/>
                      <p:cNvPicPr/>
                      <p:nvPr/>
                    </p:nvPicPr>
                    <p:blipFill>
                      <a:blip r:embed="rId3"/>
                      <a:stretch>
                        <a:fillRect/>
                      </a:stretch>
                    </p:blipFill>
                    <p:spPr>
                      <a:xfrm>
                        <a:off x="899592" y="5085184"/>
                        <a:ext cx="7543800" cy="698500"/>
                      </a:xfrm>
                      <a:prstGeom prst="rect">
                        <a:avLst/>
                      </a:prstGeom>
                      <a:noFill/>
                      <a:ln w="38100">
                        <a:noFill/>
                        <a:miter/>
                      </a:ln>
                    </p:spPr>
                  </p:pic>
                </p:oleObj>
              </mc:Fallback>
            </mc:AlternateContent>
          </a:graphicData>
        </a:graphic>
      </p:graphicFrame>
      <p:sp>
        <p:nvSpPr>
          <p:cNvPr id="54278" name="Line 5"/>
          <p:cNvSpPr/>
          <p:nvPr/>
        </p:nvSpPr>
        <p:spPr>
          <a:xfrm flipV="1">
            <a:off x="5147742" y="5742409"/>
            <a:ext cx="0" cy="381000"/>
          </a:xfrm>
          <a:prstGeom prst="line">
            <a:avLst/>
          </a:prstGeom>
          <a:ln w="38100" cap="flat" cmpd="sng">
            <a:solidFill>
              <a:srgbClr val="990099"/>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dissolve">
                                      <p:cBhvr>
                                        <p:cTn id="7" dur="500"/>
                                        <p:tgtEl>
                                          <p:spTgt spid="54278"/>
                                        </p:tgtEl>
                                      </p:cBhvr>
                                    </p:animEffect>
                                  </p:childTnLst>
                                  <p:subTnLst>
                                    <p:set>
                                      <p:cBhvr override="childStyle">
                                        <p:cTn dur="1" fill="hold" display="0" masterRel="nextClick" afterEffect="1"/>
                                        <p:tgtEl>
                                          <p:spTgt spid="542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a:t>
            </a:fld>
            <a:endParaRPr lang="zh-CN" altLang="en-US" sz="1400" b="1" dirty="0">
              <a:latin typeface="Times New Roman" panose="02020603050405020304" pitchFamily="2" charset="0"/>
            </a:endParaRPr>
          </a:p>
        </p:txBody>
      </p:sp>
      <p:sp>
        <p:nvSpPr>
          <p:cNvPr id="83971" name="Rectangle 5"/>
          <p:cNvSpPr>
            <a:spLocks noGrp="1"/>
          </p:cNvSpPr>
          <p:nvPr>
            <p:ph type="title"/>
          </p:nvPr>
        </p:nvSpPr>
        <p:spPr/>
        <p:txBody>
          <a:bodyPr wrap="square" lIns="92075" tIns="46038" rIns="92075" bIns="46038" anchor="ctr"/>
          <a:lstStyle/>
          <a:p>
            <a:pPr eaLnBrk="1" hangingPunct="1"/>
            <a:r>
              <a:rPr lang="zh-CN" altLang="en-US" sz="2400" b="1" dirty="0">
                <a:ea typeface="黑体" panose="02010609060101010101" pitchFamily="1" charset="-122"/>
              </a:rPr>
              <a:t>格式化读／写──</a:t>
            </a:r>
            <a:r>
              <a:rPr lang="en-US" altLang="x-none" sz="2400" b="1" dirty="0">
                <a:cs typeface="Arial" panose="020B0604020202020204" pitchFamily="34" charset="0"/>
              </a:rPr>
              <a:t>fscanf()</a:t>
            </a:r>
            <a:r>
              <a:rPr lang="zh-CN" altLang="en-US" sz="2400" b="1" dirty="0">
                <a:ea typeface="黑体" panose="02010609060101010101" pitchFamily="1" charset="-122"/>
              </a:rPr>
              <a:t>和</a:t>
            </a:r>
            <a:r>
              <a:rPr lang="en-US" altLang="x-none" sz="2400" b="1" dirty="0">
                <a:cs typeface="Arial" panose="020B0604020202020204" pitchFamily="34" charset="0"/>
              </a:rPr>
              <a:t>fprintf()</a:t>
            </a:r>
            <a:r>
              <a:rPr lang="zh-CN" altLang="en-US" sz="2400" b="1" dirty="0">
                <a:ea typeface="黑体" panose="02010609060101010101" pitchFamily="1" charset="-122"/>
              </a:rPr>
              <a:t>函数</a:t>
            </a:r>
            <a:endParaRPr lang="zh-CN" altLang="en-US" sz="2400" dirty="0"/>
          </a:p>
        </p:txBody>
      </p:sp>
      <p:sp>
        <p:nvSpPr>
          <p:cNvPr id="83970" name="Text Box 4"/>
          <p:cNvSpPr>
            <a:spLocks noGrp="1"/>
          </p:cNvSpPr>
          <p:nvPr>
            <p:ph idx="1"/>
          </p:nvPr>
        </p:nvSpPr>
        <p:spPr/>
        <p:txBody>
          <a:bodyPr wrap="square" lIns="92075" tIns="46038" rIns="92075" bIns="46038" anchor="t"/>
          <a:lstStyle/>
          <a:p>
            <a:pPr eaLnBrk="1" hangingPunct="1">
              <a:lnSpc>
                <a:spcPct val="90000"/>
              </a:lnSpc>
              <a:spcBef>
                <a:spcPct val="50000"/>
              </a:spcBef>
              <a:buNone/>
            </a:pPr>
            <a:r>
              <a:rPr lang="zh-CN" altLang="en-US" sz="2400" b="1" dirty="0"/>
              <a:t>一、再谈</a:t>
            </a:r>
            <a:r>
              <a:rPr lang="en-US" altLang="x-none" sz="2400" b="1" dirty="0"/>
              <a:t>scanf</a:t>
            </a:r>
            <a:r>
              <a:rPr lang="zh-CN" altLang="en-US" sz="2400" b="1" dirty="0"/>
              <a:t>函数：</a:t>
            </a:r>
          </a:p>
          <a:p>
            <a:pPr eaLnBrk="1" hangingPunct="1">
              <a:lnSpc>
                <a:spcPct val="90000"/>
              </a:lnSpc>
              <a:spcBef>
                <a:spcPct val="50000"/>
              </a:spcBef>
              <a:buNone/>
            </a:pPr>
            <a:r>
              <a:rPr lang="en-US" altLang="x-none" sz="2400" b="1" dirty="0"/>
              <a:t>int scanf(const char * format，</a:t>
            </a:r>
            <a:r>
              <a:rPr lang="zh-CN" altLang="en-US" sz="2400" b="1" dirty="0"/>
              <a:t>输入变量首地址表</a:t>
            </a:r>
            <a:r>
              <a:rPr lang="en-US" altLang="x-none" sz="2400" b="1" dirty="0"/>
              <a:t>)</a:t>
            </a:r>
          </a:p>
          <a:p>
            <a:pPr eaLnBrk="1" hangingPunct="1">
              <a:lnSpc>
                <a:spcPct val="90000"/>
              </a:lnSpc>
              <a:spcBef>
                <a:spcPct val="50000"/>
              </a:spcBef>
              <a:buNone/>
            </a:pPr>
            <a:r>
              <a:rPr lang="en-US" altLang="x-none" sz="2400" b="1" dirty="0"/>
              <a:t>scanf</a:t>
            </a:r>
            <a:r>
              <a:rPr lang="zh-CN" altLang="en-US" sz="2400" b="1" dirty="0"/>
              <a:t>函数从</a:t>
            </a:r>
            <a:r>
              <a:rPr lang="en-US" altLang="x-none" sz="2400" b="1" dirty="0"/>
              <a:t>stdin</a:t>
            </a:r>
            <a:r>
              <a:rPr lang="zh-CN" altLang="en-US" sz="2400" b="1" dirty="0"/>
              <a:t>指向的标准输入流中读取字符序列，按照</a:t>
            </a:r>
            <a:r>
              <a:rPr lang="en-US" altLang="x-none" sz="2400" b="1" dirty="0"/>
              <a:t>format</a:t>
            </a:r>
            <a:r>
              <a:rPr lang="zh-CN" altLang="en-US" sz="2400" b="1" dirty="0"/>
              <a:t>中的格式规格说明对字符序列进行解释，并把结果存储在变量中。</a:t>
            </a:r>
          </a:p>
          <a:p>
            <a:pPr eaLnBrk="1" hangingPunct="1">
              <a:lnSpc>
                <a:spcPct val="90000"/>
              </a:lnSpc>
              <a:spcBef>
                <a:spcPct val="50000"/>
              </a:spcBef>
              <a:buNone/>
            </a:pPr>
            <a:r>
              <a:rPr lang="zh-CN" altLang="en-US" sz="2400" b="1" dirty="0"/>
              <a:t>当</a:t>
            </a:r>
            <a:r>
              <a:rPr lang="en-US" altLang="x-none" sz="2400" b="1" dirty="0"/>
              <a:t>scanf</a:t>
            </a:r>
            <a:r>
              <a:rPr lang="zh-CN" altLang="en-US" sz="2400" b="1" dirty="0"/>
              <a:t>函数使用完了格式输入串或当一些输入无法与控制说明相匹配时，它就停止运行，并返回成功匹配和赋值的输入项的个数。遇到文件的结尾，</a:t>
            </a:r>
            <a:r>
              <a:rPr lang="en-US" altLang="x-none" sz="2400" b="1" dirty="0"/>
              <a:t>EOF</a:t>
            </a:r>
            <a:r>
              <a:rPr lang="zh-CN" altLang="en-US" sz="2400" b="1" dirty="0"/>
              <a:t>被返回（</a:t>
            </a:r>
            <a:r>
              <a:rPr lang="en-US" altLang="x-none" sz="2400" b="1" dirty="0"/>
              <a:t>EOF</a:t>
            </a:r>
            <a:r>
              <a:rPr lang="zh-CN" altLang="en-US" sz="2400" b="1" dirty="0"/>
              <a:t>一般是－1）。下一次对这个函数的调用将从上一次转换的最后一个字符的下一个字符开始继续搜索。</a:t>
            </a:r>
          </a:p>
        </p:txBody>
      </p:sp>
    </p:spTree>
    <p:extLst>
      <p:ext uri="{BB962C8B-B14F-4D97-AF65-F5344CB8AC3E}">
        <p14:creationId xmlns:p14="http://schemas.microsoft.com/office/powerpoint/2010/main" val="3754600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20</a:t>
            </a:fld>
            <a:endParaRPr lang="zh-CN" altLang="en-US" sz="1400" b="1" dirty="0">
              <a:latin typeface="Times New Roman" panose="02020603050405020304" pitchFamily="2" charset="0"/>
            </a:endParaRPr>
          </a:p>
        </p:txBody>
      </p:sp>
      <p:sp>
        <p:nvSpPr>
          <p:cNvPr id="56322" name="Rectangle 2"/>
          <p:cNvSpPr>
            <a:spLocks noGrp="1"/>
          </p:cNvSpPr>
          <p:nvPr>
            <p:ph type="title"/>
          </p:nvPr>
        </p:nvSpPr>
        <p:spPr/>
        <p:txBody>
          <a:bodyPr wrap="square" anchor="ctr"/>
          <a:lstStyle/>
          <a:p>
            <a:pPr eaLnBrk="1" hangingPunct="1"/>
            <a:r>
              <a:rPr lang="en-US" altLang="zh-CN" b="1"/>
              <a:t>13.4   </a:t>
            </a:r>
            <a:r>
              <a:rPr lang="zh-CN" altLang="en-US" b="1"/>
              <a:t>位置指针与文件定位</a:t>
            </a:r>
          </a:p>
        </p:txBody>
      </p:sp>
      <p:sp>
        <p:nvSpPr>
          <p:cNvPr id="56323" name="Rectangle 3"/>
          <p:cNvSpPr>
            <a:spLocks noGrp="1"/>
          </p:cNvSpPr>
          <p:nvPr>
            <p:ph idx="1"/>
          </p:nvPr>
        </p:nvSpPr>
        <p:spPr/>
        <p:txBody>
          <a:bodyPr wrap="square" anchor="t"/>
          <a:lstStyle/>
          <a:p>
            <a:pPr algn="just" eaLnBrk="1" hangingPunct="1">
              <a:lnSpc>
                <a:spcPct val="90000"/>
              </a:lnSpc>
              <a:buNone/>
            </a:pPr>
            <a:r>
              <a:rPr lang="zh-CN" altLang="en-US" sz="2600" b="1" dirty="0">
                <a:ea typeface="黑体" panose="02010609060101010101" pitchFamily="1" charset="-122"/>
              </a:rPr>
              <a:t>返回文件当前位置的函数</a:t>
            </a:r>
            <a:r>
              <a:rPr lang="en-US" altLang="x-none" sz="2600" b="1" dirty="0">
                <a:ea typeface="黑体" panose="02010609060101010101" pitchFamily="1" charset="-122"/>
              </a:rPr>
              <a:t>ftell()</a:t>
            </a:r>
          </a:p>
          <a:p>
            <a:pPr algn="just" eaLnBrk="1" hangingPunct="1">
              <a:lnSpc>
                <a:spcPct val="90000"/>
              </a:lnSpc>
              <a:buNone/>
            </a:pPr>
            <a:r>
              <a:rPr lang="zh-CN" altLang="en-US" sz="2600" b="1" dirty="0"/>
              <a:t>    由于文件的位置指针可以任意移动，也经常移动，往往容易迷失当前位置，</a:t>
            </a:r>
            <a:r>
              <a:rPr lang="en-US" altLang="x-none" sz="2600" b="1" dirty="0"/>
              <a:t>ftell()</a:t>
            </a:r>
            <a:r>
              <a:rPr lang="zh-CN" altLang="en-US" sz="2600" b="1" dirty="0"/>
              <a:t>就可以解决这个问题。</a:t>
            </a:r>
          </a:p>
          <a:p>
            <a:pPr algn="just" eaLnBrk="1" hangingPunct="1">
              <a:lnSpc>
                <a:spcPct val="90000"/>
              </a:lnSpc>
              <a:buNone/>
            </a:pPr>
            <a:r>
              <a:rPr lang="en-US" altLang="x-none" sz="2600" b="1" dirty="0">
                <a:solidFill>
                  <a:schemeClr val="accent2"/>
                </a:solidFill>
              </a:rPr>
              <a:t>	long  ftell(FILE *stream</a:t>
            </a:r>
            <a:r>
              <a:rPr lang="zh-CN" altLang="en-US" sz="2600" b="1" dirty="0">
                <a:solidFill>
                  <a:schemeClr val="accent2"/>
                </a:solidFill>
              </a:rPr>
              <a:t>);</a:t>
            </a:r>
          </a:p>
          <a:p>
            <a:pPr algn="just" eaLnBrk="1" hangingPunct="1">
              <a:lnSpc>
                <a:spcPct val="90000"/>
              </a:lnSpc>
              <a:buNone/>
            </a:pPr>
            <a:r>
              <a:rPr lang="en-US" altLang="zh-CN" sz="2600" b="1" dirty="0"/>
              <a:t>	</a:t>
            </a:r>
            <a:r>
              <a:rPr lang="zh-CN" altLang="en-US" sz="2600" b="1" dirty="0"/>
              <a:t>功能：返回文件位置指针的当前值。</a:t>
            </a:r>
          </a:p>
          <a:p>
            <a:pPr algn="just" eaLnBrk="1" hangingPunct="1">
              <a:lnSpc>
                <a:spcPct val="90000"/>
              </a:lnSpc>
              <a:buNone/>
            </a:pPr>
            <a:r>
              <a:rPr lang="zh-CN" altLang="en-US" sz="2600" b="1" dirty="0"/>
              <a:t>    如果返回值为-1</a:t>
            </a:r>
            <a:r>
              <a:rPr lang="en-US" altLang="x-none" sz="2600" b="1" dirty="0"/>
              <a:t>L，</a:t>
            </a:r>
            <a:r>
              <a:rPr lang="zh-CN" altLang="en-US" sz="2600" b="1" dirty="0"/>
              <a:t>则表明函数出错。</a:t>
            </a:r>
            <a:endParaRPr lang="en-US" altLang="zh-CN" sz="2600" b="1" dirty="0"/>
          </a:p>
          <a:p>
            <a:pPr algn="just" eaLnBrk="1" hangingPunct="1">
              <a:lnSpc>
                <a:spcPct val="90000"/>
              </a:lnSpc>
              <a:buNone/>
            </a:pPr>
            <a:r>
              <a:rPr lang="en-US" altLang="zh-CN" sz="2600" b="1" dirty="0"/>
              <a:t>	</a:t>
            </a:r>
            <a:r>
              <a:rPr lang="zh-CN" altLang="en-US" sz="2600" b="1" dirty="0"/>
              <a:t>例如:</a:t>
            </a:r>
          </a:p>
          <a:p>
            <a:pPr algn="just" eaLnBrk="1" hangingPunct="1">
              <a:lnSpc>
                <a:spcPct val="90000"/>
              </a:lnSpc>
              <a:buNone/>
            </a:pPr>
            <a:r>
              <a:rPr lang="zh-CN" altLang="en-US" sz="2600" b="1" dirty="0"/>
              <a:t>          </a:t>
            </a:r>
            <a:r>
              <a:rPr lang="en-US" altLang="x-none" sz="2000" dirty="0">
                <a:latin typeface="Consolas" panose="020B0609020204030204" pitchFamily="49" charset="0"/>
              </a:rPr>
              <a:t>offset=ftell(fp)；</a:t>
            </a:r>
          </a:p>
          <a:p>
            <a:pPr algn="just" eaLnBrk="1" hangingPunct="1">
              <a:lnSpc>
                <a:spcPct val="90000"/>
              </a:lnSpc>
              <a:buNone/>
            </a:pPr>
            <a:r>
              <a:rPr lang="en-US" altLang="x-none" sz="2000" dirty="0">
                <a:latin typeface="Consolas" panose="020B0609020204030204" pitchFamily="49" charset="0"/>
              </a:rPr>
              <a:t>      if(offset= =-1L)</a:t>
            </a:r>
          </a:p>
          <a:p>
            <a:pPr algn="just" eaLnBrk="1" hangingPunct="1">
              <a:lnSpc>
                <a:spcPct val="90000"/>
              </a:lnSpc>
              <a:buNone/>
            </a:pPr>
            <a:r>
              <a:rPr lang="en-US" altLang="x-none" sz="2000" dirty="0">
                <a:latin typeface="Consolas" panose="020B0609020204030204" pitchFamily="49" charset="0"/>
              </a:rPr>
              <a:t>           printf("ftell() error\n")；</a:t>
            </a:r>
            <a:endParaRPr lang="zh-CN" altLang="en-US" sz="2000" dirty="0">
              <a:latin typeface="Consolas" panose="020B0609020204030204" pitchFamily="49"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24578"/>
          <p:cNvSpPr>
            <a:spLocks noGrp="1"/>
          </p:cNvSpPr>
          <p:nvPr>
            <p:ph type="title"/>
          </p:nvPr>
        </p:nvSpPr>
        <p:spPr/>
        <p:txBody>
          <a:bodyPr anchor="ctr"/>
          <a:lstStyle/>
          <a:p>
            <a:r>
              <a:rPr lang="zh-CN" altLang="en-US" b="1" dirty="0"/>
              <a:t>倒序显示文本文件</a:t>
            </a:r>
            <a:r>
              <a:rPr lang="en-US" altLang="zh-CN" b="1" dirty="0"/>
              <a:t>(1)</a:t>
            </a:r>
            <a:endParaRPr lang="en-US" altLang="x-none" b="1" dirty="0"/>
          </a:p>
        </p:txBody>
      </p:sp>
      <p:sp>
        <p:nvSpPr>
          <p:cNvPr id="24578" name="文本占位符 24577"/>
          <p:cNvSpPr>
            <a:spLocks noGrp="1"/>
          </p:cNvSpPr>
          <p:nvPr>
            <p:ph idx="1"/>
          </p:nvPr>
        </p:nvSpPr>
        <p:spPr>
          <a:xfrm>
            <a:off x="323528" y="1268760"/>
            <a:ext cx="8206680" cy="4611687"/>
          </a:xfrm>
        </p:spPr>
        <p:txBody>
          <a:bodyPr/>
          <a:lstStyle/>
          <a:p>
            <a:pPr>
              <a:buNone/>
            </a:pPr>
            <a:r>
              <a:rPr lang="en-US" altLang="x-none" sz="2000" dirty="0">
                <a:latin typeface="Consolas" panose="020B0609020204030204" pitchFamily="49" charset="0"/>
              </a:rPr>
              <a:t>/* </a:t>
            </a:r>
            <a:r>
              <a:rPr lang="en-US" altLang="x-none" sz="2000" dirty="0" err="1">
                <a:latin typeface="Consolas" panose="020B0609020204030204" pitchFamily="49" charset="0"/>
              </a:rPr>
              <a:t>reverse.c</a:t>
            </a:r>
            <a:r>
              <a:rPr lang="en-US" altLang="x-none" sz="2000" dirty="0">
                <a:latin typeface="Consolas" panose="020B0609020204030204" pitchFamily="49" charset="0"/>
              </a:rPr>
              <a:t>--</a:t>
            </a:r>
            <a:r>
              <a:rPr lang="zh-CN" altLang="en-US" sz="2000" dirty="0">
                <a:latin typeface="Consolas" panose="020B0609020204030204" pitchFamily="49" charset="0"/>
              </a:rPr>
              <a:t>倒序显示文件的内容*</a:t>
            </a:r>
            <a:r>
              <a:rPr lang="en-US" altLang="zh-CN" sz="2000" dirty="0">
                <a:latin typeface="Consolas" panose="020B0609020204030204" pitchFamily="49" charset="0"/>
              </a:rPr>
              <a:t>/ </a:t>
            </a:r>
          </a:p>
          <a:p>
            <a:pPr>
              <a:buNone/>
            </a:pPr>
            <a:r>
              <a:rPr lang="en-US" altLang="zh-CN" sz="2000" dirty="0">
                <a:latin typeface="Consolas" panose="020B0609020204030204" pitchFamily="49" charset="0"/>
              </a:rPr>
              <a:t>#</a:t>
            </a:r>
            <a:r>
              <a:rPr lang="en-US" altLang="x-none" sz="2000" dirty="0">
                <a:latin typeface="Consolas" panose="020B0609020204030204" pitchFamily="49" charset="0"/>
              </a:rPr>
              <a:t>include &lt;</a:t>
            </a:r>
            <a:r>
              <a:rPr lang="en-US" altLang="x-none" sz="2000" dirty="0" err="1">
                <a:latin typeface="Consolas" panose="020B0609020204030204" pitchFamily="49" charset="0"/>
              </a:rPr>
              <a:t>stdio.h</a:t>
            </a:r>
            <a:r>
              <a:rPr lang="en-US" altLang="x-none" sz="2000" dirty="0">
                <a:latin typeface="Consolas" panose="020B0609020204030204" pitchFamily="49" charset="0"/>
              </a:rPr>
              <a:t>&gt; </a:t>
            </a:r>
          </a:p>
          <a:p>
            <a:pPr>
              <a:buNone/>
            </a:pPr>
            <a:r>
              <a:rPr lang="en-US" altLang="x-none" sz="2000" dirty="0">
                <a:latin typeface="Consolas" panose="020B0609020204030204" pitchFamily="49" charset="0"/>
              </a:rPr>
              <a:t>#include &lt;</a:t>
            </a:r>
            <a:r>
              <a:rPr lang="en-US" altLang="x-none" sz="2000" dirty="0" err="1">
                <a:latin typeface="Consolas" panose="020B0609020204030204" pitchFamily="49" charset="0"/>
              </a:rPr>
              <a:t>stdlib.h</a:t>
            </a:r>
            <a:r>
              <a:rPr lang="en-US" altLang="x-none" sz="2000" dirty="0">
                <a:latin typeface="Consolas" panose="020B0609020204030204" pitchFamily="49" charset="0"/>
              </a:rPr>
              <a:t>&gt; </a:t>
            </a:r>
          </a:p>
          <a:p>
            <a:pPr>
              <a:buNone/>
            </a:pPr>
            <a:r>
              <a:rPr lang="en-US" altLang="x-none" sz="2000" dirty="0">
                <a:latin typeface="Consolas" panose="020B0609020204030204" pitchFamily="49" charset="0"/>
              </a:rPr>
              <a:t>#define </a:t>
            </a:r>
            <a:r>
              <a:rPr lang="en-US" altLang="x-none" sz="2000" dirty="0" err="1">
                <a:latin typeface="Consolas" panose="020B0609020204030204" pitchFamily="49" charset="0"/>
              </a:rPr>
              <a:t>CNTL_Z</a:t>
            </a:r>
            <a:r>
              <a:rPr lang="en-US" altLang="x-none" sz="2000" dirty="0">
                <a:latin typeface="Consolas" panose="020B0609020204030204" pitchFamily="49" charset="0"/>
              </a:rPr>
              <a:t> '\032' /*DOS</a:t>
            </a:r>
            <a:r>
              <a:rPr lang="zh-CN" altLang="en-US" sz="2000" dirty="0">
                <a:latin typeface="Consolas" panose="020B0609020204030204" pitchFamily="49" charset="0"/>
              </a:rPr>
              <a:t>文本文件中的文件结尾标记*</a:t>
            </a:r>
            <a:r>
              <a:rPr lang="en-US" altLang="zh-CN" sz="2000" dirty="0">
                <a:latin typeface="Consolas" panose="020B0609020204030204" pitchFamily="49" charset="0"/>
              </a:rPr>
              <a:t>/ </a:t>
            </a:r>
          </a:p>
          <a:p>
            <a:pPr>
              <a:buNone/>
            </a:pPr>
            <a:r>
              <a:rPr lang="en-US" altLang="zh-CN" sz="2000" dirty="0">
                <a:latin typeface="Consolas" panose="020B0609020204030204" pitchFamily="49" charset="0"/>
              </a:rPr>
              <a:t>#</a:t>
            </a:r>
            <a:r>
              <a:rPr lang="en-US" altLang="x-none" sz="2000" dirty="0">
                <a:latin typeface="Consolas" panose="020B0609020204030204" pitchFamily="49" charset="0"/>
              </a:rPr>
              <a:t>define </a:t>
            </a:r>
            <a:r>
              <a:rPr lang="en-US" altLang="x-none" sz="2000" dirty="0" err="1">
                <a:latin typeface="Consolas" panose="020B0609020204030204" pitchFamily="49" charset="0"/>
              </a:rPr>
              <a:t>SLEN</a:t>
            </a:r>
            <a:r>
              <a:rPr lang="en-US" altLang="x-none" sz="2000" dirty="0">
                <a:latin typeface="Consolas" panose="020B0609020204030204" pitchFamily="49" charset="0"/>
              </a:rPr>
              <a:t> 81 </a:t>
            </a:r>
          </a:p>
          <a:p>
            <a:pPr>
              <a:buNone/>
            </a:pPr>
            <a:r>
              <a:rPr lang="en-US" altLang="x-none" sz="2000" dirty="0">
                <a:latin typeface="Consolas" panose="020B0609020204030204" pitchFamily="49" charset="0"/>
              </a:rPr>
              <a:t>int main(void) </a:t>
            </a:r>
          </a:p>
          <a:p>
            <a:pPr>
              <a:buNone/>
            </a:pP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char file[</a:t>
            </a:r>
            <a:r>
              <a:rPr lang="en-US" altLang="x-none" sz="2000" dirty="0" err="1">
                <a:latin typeface="Consolas" panose="020B0609020204030204" pitchFamily="49" charset="0"/>
              </a:rPr>
              <a:t>SLEN</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char </a:t>
            </a:r>
            <a:r>
              <a:rPr lang="en-US" altLang="x-none" sz="2000" dirty="0" err="1">
                <a:latin typeface="Consolas" panose="020B0609020204030204" pitchFamily="49" charset="0"/>
              </a:rPr>
              <a:t>ch</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FILE *</a:t>
            </a:r>
            <a:r>
              <a:rPr lang="en-US" altLang="x-none" sz="2000" dirty="0" err="1">
                <a:latin typeface="Consolas" panose="020B0609020204030204" pitchFamily="49" charset="0"/>
              </a:rPr>
              <a:t>fp</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long </a:t>
            </a:r>
            <a:r>
              <a:rPr lang="en-US" altLang="x-none" sz="2000" dirty="0" err="1">
                <a:latin typeface="Consolas" panose="020B0609020204030204" pitchFamily="49" charset="0"/>
              </a:rPr>
              <a:t>count,last</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puts("Enter the name of the file to be processed:"); </a:t>
            </a:r>
          </a:p>
          <a:p>
            <a:pPr>
              <a:buNone/>
            </a:pPr>
            <a:r>
              <a:rPr lang="en-US" altLang="x-none" sz="2000" dirty="0">
                <a:latin typeface="Consolas" panose="020B0609020204030204" pitchFamily="49" charset="0"/>
              </a:rPr>
              <a:t>	</a:t>
            </a:r>
            <a:r>
              <a:rPr lang="en-US" altLang="x-none" sz="2000" dirty="0" err="1">
                <a:latin typeface="Consolas" panose="020B0609020204030204" pitchFamily="49" charset="0"/>
              </a:rPr>
              <a:t>scanf</a:t>
            </a:r>
            <a:r>
              <a:rPr lang="en-US" altLang="x-none" sz="2000" dirty="0">
                <a:latin typeface="Consolas" panose="020B0609020204030204" pitchFamily="49" charset="0"/>
              </a:rPr>
              <a:t>("%</a:t>
            </a:r>
            <a:r>
              <a:rPr lang="en-US" altLang="x-none" sz="2000" dirty="0" err="1">
                <a:latin typeface="Consolas" panose="020B0609020204030204" pitchFamily="49" charset="0"/>
              </a:rPr>
              <a:t>80s</a:t>
            </a:r>
            <a:r>
              <a:rPr lang="en-US" altLang="x-none" sz="2000" dirty="0">
                <a:latin typeface="Consolas" panose="020B0609020204030204" pitchFamily="49" charset="0"/>
              </a:rPr>
              <a:t>",file); </a:t>
            </a:r>
          </a:p>
          <a:p>
            <a:pPr>
              <a:buNone/>
            </a:pPr>
            <a:endParaRPr lang="en-US" altLang="x-none" sz="2000" dirty="0">
              <a:latin typeface="Consolas" panose="020B0609020204030204" pitchFamily="49" charset="0"/>
            </a:endParaRP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21</a:t>
            </a:fld>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24578"/>
          <p:cNvSpPr>
            <a:spLocks noGrp="1"/>
          </p:cNvSpPr>
          <p:nvPr>
            <p:ph type="title"/>
          </p:nvPr>
        </p:nvSpPr>
        <p:spPr/>
        <p:txBody>
          <a:bodyPr anchor="ctr"/>
          <a:lstStyle/>
          <a:p>
            <a:r>
              <a:rPr lang="zh-CN" altLang="en-US" b="1" dirty="0"/>
              <a:t>倒序显示文本文件</a:t>
            </a:r>
            <a:r>
              <a:rPr lang="en-US" altLang="zh-CN" b="1" dirty="0"/>
              <a:t>(2)</a:t>
            </a:r>
            <a:endParaRPr lang="en-US" altLang="x-none" b="1" dirty="0"/>
          </a:p>
        </p:txBody>
      </p:sp>
      <p:sp>
        <p:nvSpPr>
          <p:cNvPr id="24578" name="文本占位符 24577"/>
          <p:cNvSpPr>
            <a:spLocks noGrp="1"/>
          </p:cNvSpPr>
          <p:nvPr>
            <p:ph idx="1"/>
          </p:nvPr>
        </p:nvSpPr>
        <p:spPr>
          <a:xfrm>
            <a:off x="323528" y="1268760"/>
            <a:ext cx="8206680" cy="4611687"/>
          </a:xfrm>
        </p:spPr>
        <p:txBody>
          <a:bodyPr/>
          <a:lstStyle/>
          <a:p>
            <a:pPr>
              <a:buNone/>
            </a:pPr>
            <a:r>
              <a:rPr lang="en-US" altLang="x-none" sz="2000" dirty="0">
                <a:latin typeface="Consolas" panose="020B0609020204030204" pitchFamily="49" charset="0"/>
              </a:rPr>
              <a:t>	if ((</a:t>
            </a:r>
            <a:r>
              <a:rPr lang="en-US" altLang="x-none" sz="2000" dirty="0" err="1">
                <a:latin typeface="Consolas" panose="020B0609020204030204" pitchFamily="49" charset="0"/>
              </a:rPr>
              <a:t>fp</a:t>
            </a:r>
            <a:r>
              <a:rPr lang="en-US" altLang="x-none" sz="2000" dirty="0">
                <a:latin typeface="Consolas" panose="020B0609020204030204" pitchFamily="49" charset="0"/>
              </a:rPr>
              <a:t> = </a:t>
            </a:r>
            <a:r>
              <a:rPr lang="en-US" altLang="x-none" sz="2000" dirty="0" err="1">
                <a:latin typeface="Consolas" panose="020B0609020204030204" pitchFamily="49" charset="0"/>
              </a:rPr>
              <a:t>fopen</a:t>
            </a:r>
            <a:r>
              <a:rPr lang="en-US" altLang="x-none" sz="2000" dirty="0">
                <a:latin typeface="Consolas" panose="020B0609020204030204" pitchFamily="49" charset="0"/>
              </a:rPr>
              <a:t>(file,"</a:t>
            </a:r>
            <a:r>
              <a:rPr lang="en-US" altLang="x-none" sz="2000" dirty="0" err="1">
                <a:latin typeface="Consolas" panose="020B0609020204030204" pitchFamily="49" charset="0"/>
              </a:rPr>
              <a:t>rb</a:t>
            </a:r>
            <a:r>
              <a:rPr lang="en-US" altLang="x-none" sz="2000" dirty="0">
                <a:latin typeface="Consolas" panose="020B0609020204030204" pitchFamily="49" charset="0"/>
              </a:rPr>
              <a:t>")) == NULL) {/*</a:t>
            </a:r>
            <a:r>
              <a:rPr lang="zh-CN" altLang="en-US" sz="2000" dirty="0">
                <a:latin typeface="Consolas" panose="020B0609020204030204" pitchFamily="49" charset="0"/>
              </a:rPr>
              <a:t>只读模式*</a:t>
            </a:r>
            <a:r>
              <a:rPr lang="en-US" altLang="zh-CN" sz="2000" dirty="0">
                <a:latin typeface="Consolas" panose="020B0609020204030204" pitchFamily="49" charset="0"/>
              </a:rPr>
              <a:t>/ </a:t>
            </a:r>
          </a:p>
          <a:p>
            <a:pPr>
              <a:buNone/>
            </a:pPr>
            <a:r>
              <a:rPr lang="en-US" altLang="zh-CN" sz="2000" dirty="0">
                <a:latin typeface="Consolas" panose="020B0609020204030204" pitchFamily="49" charset="0"/>
              </a:rPr>
              <a:t>		</a:t>
            </a:r>
            <a:r>
              <a:rPr lang="en-US" altLang="x-none" sz="2000" dirty="0" err="1">
                <a:latin typeface="Consolas" panose="020B0609020204030204" pitchFamily="49" charset="0"/>
              </a:rPr>
              <a:t>printf</a:t>
            </a:r>
            <a:r>
              <a:rPr lang="en-US" altLang="x-none" sz="2000" dirty="0">
                <a:latin typeface="Consolas" panose="020B0609020204030204" pitchFamily="49" charset="0"/>
              </a:rPr>
              <a:t>("reverse can't open %s\</a:t>
            </a:r>
            <a:r>
              <a:rPr lang="en-US" altLang="x-none" sz="2000" dirty="0" err="1">
                <a:latin typeface="Consolas" panose="020B0609020204030204" pitchFamily="49" charset="0"/>
              </a:rPr>
              <a:t>n",file</a:t>
            </a:r>
            <a:r>
              <a:rPr lang="en-US" altLang="x-none" sz="2000" dirty="0">
                <a:latin typeface="Consolas" panose="020B0609020204030204" pitchFamily="49" charset="0"/>
              </a:rPr>
              <a:t>);</a:t>
            </a:r>
          </a:p>
          <a:p>
            <a:pPr>
              <a:buNone/>
            </a:pPr>
            <a:r>
              <a:rPr lang="en-US" altLang="x-none" sz="2000" dirty="0">
                <a:latin typeface="Consolas" panose="020B0609020204030204" pitchFamily="49" charset="0"/>
              </a:rPr>
              <a:t>		exit(</a:t>
            </a:r>
            <a:r>
              <a:rPr lang="en-US" altLang="x-none" sz="2000" dirty="0" err="1">
                <a:latin typeface="Consolas" panose="020B0609020204030204" pitchFamily="49" charset="0"/>
              </a:rPr>
              <a:t>EXIT_FAILURE</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 </a:t>
            </a:r>
          </a:p>
          <a:p>
            <a:pPr>
              <a:buNone/>
            </a:pPr>
            <a:r>
              <a:rPr lang="en-US" altLang="x-none" sz="2000" dirty="0">
                <a:latin typeface="Consolas" panose="020B0609020204030204" pitchFamily="49" charset="0"/>
              </a:rPr>
              <a:t>	</a:t>
            </a:r>
            <a:r>
              <a:rPr lang="en-US" altLang="x-none" sz="2000" dirty="0" err="1">
                <a:latin typeface="Consolas" panose="020B0609020204030204" pitchFamily="49" charset="0"/>
              </a:rPr>
              <a:t>fseek</a:t>
            </a:r>
            <a:r>
              <a:rPr lang="en-US" altLang="x-none" sz="2000" dirty="0">
                <a:latin typeface="Consolas" panose="020B0609020204030204" pitchFamily="49" charset="0"/>
              </a:rPr>
              <a:t>(</a:t>
            </a:r>
            <a:r>
              <a:rPr lang="en-US" altLang="x-none" sz="2000" dirty="0" err="1">
                <a:latin typeface="Consolas" panose="020B0609020204030204" pitchFamily="49" charset="0"/>
              </a:rPr>
              <a:t>fp,0L,SEEK_END</a:t>
            </a:r>
            <a:r>
              <a:rPr lang="en-US" altLang="x-none" sz="2000" dirty="0">
                <a:latin typeface="Consolas" panose="020B0609020204030204" pitchFamily="49" charset="0"/>
              </a:rPr>
              <a:t>); /*</a:t>
            </a:r>
            <a:r>
              <a:rPr lang="zh-CN" altLang="en-US" sz="2000" dirty="0">
                <a:latin typeface="Consolas" panose="020B0609020204030204" pitchFamily="49" charset="0"/>
              </a:rPr>
              <a:t>定位到文件末尾*</a:t>
            </a:r>
            <a:r>
              <a:rPr lang="en-US" altLang="zh-CN" sz="2000" dirty="0">
                <a:latin typeface="Consolas" panose="020B0609020204030204" pitchFamily="49" charset="0"/>
              </a:rPr>
              <a:t>/ </a:t>
            </a:r>
          </a:p>
          <a:p>
            <a:pPr>
              <a:buNone/>
            </a:pPr>
            <a:r>
              <a:rPr lang="en-US" altLang="zh-CN" sz="2000" dirty="0">
                <a:latin typeface="Consolas" panose="020B0609020204030204" pitchFamily="49" charset="0"/>
              </a:rPr>
              <a:t>	</a:t>
            </a:r>
            <a:r>
              <a:rPr lang="en-US" altLang="x-none" sz="2000" dirty="0">
                <a:latin typeface="Consolas" panose="020B0609020204030204" pitchFamily="49" charset="0"/>
              </a:rPr>
              <a:t>last = </a:t>
            </a:r>
            <a:r>
              <a:rPr lang="en-US" altLang="x-none" sz="2000" dirty="0" err="1">
                <a:latin typeface="Consolas" panose="020B0609020204030204" pitchFamily="49" charset="0"/>
              </a:rPr>
              <a:t>ftell</a:t>
            </a:r>
            <a:r>
              <a:rPr lang="en-US" altLang="x-none" sz="2000" dirty="0">
                <a:latin typeface="Consolas" panose="020B0609020204030204" pitchFamily="49" charset="0"/>
              </a:rPr>
              <a:t>(</a:t>
            </a:r>
            <a:r>
              <a:rPr lang="en-US" altLang="x-none" sz="2000" dirty="0" err="1">
                <a:latin typeface="Consolas" panose="020B0609020204030204" pitchFamily="49" charset="0"/>
              </a:rPr>
              <a:t>fp</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for (count = </a:t>
            </a:r>
            <a:r>
              <a:rPr lang="en-US" altLang="x-none" sz="2000" dirty="0" err="1">
                <a:latin typeface="Consolas" panose="020B0609020204030204" pitchFamily="49" charset="0"/>
              </a:rPr>
              <a:t>1L</a:t>
            </a:r>
            <a:r>
              <a:rPr lang="en-US" altLang="x-none" sz="2000" dirty="0">
                <a:latin typeface="Consolas" panose="020B0609020204030204" pitchFamily="49" charset="0"/>
              </a:rPr>
              <a:t>; count &lt;= last; count++) { </a:t>
            </a:r>
          </a:p>
          <a:p>
            <a:pPr>
              <a:buNone/>
            </a:pPr>
            <a:r>
              <a:rPr lang="en-US" altLang="x-none" sz="2000" dirty="0">
                <a:latin typeface="Consolas" panose="020B0609020204030204" pitchFamily="49" charset="0"/>
              </a:rPr>
              <a:t>		</a:t>
            </a:r>
            <a:r>
              <a:rPr lang="en-US" altLang="x-none" sz="2000" dirty="0" err="1">
                <a:latin typeface="Consolas" panose="020B0609020204030204" pitchFamily="49" charset="0"/>
              </a:rPr>
              <a:t>fseek</a:t>
            </a:r>
            <a:r>
              <a:rPr lang="en-US" altLang="x-none" sz="2000" dirty="0">
                <a:latin typeface="Consolas" panose="020B0609020204030204" pitchFamily="49" charset="0"/>
              </a:rPr>
              <a:t>(</a:t>
            </a:r>
            <a:r>
              <a:rPr lang="en-US" altLang="x-none" sz="2000" dirty="0" err="1">
                <a:latin typeface="Consolas" panose="020B0609020204030204" pitchFamily="49" charset="0"/>
              </a:rPr>
              <a:t>fp</a:t>
            </a:r>
            <a:r>
              <a:rPr lang="en-US" altLang="x-none" sz="2000" dirty="0">
                <a:latin typeface="Consolas" panose="020B0609020204030204" pitchFamily="49" charset="0"/>
              </a:rPr>
              <a:t>, -count, </a:t>
            </a:r>
            <a:r>
              <a:rPr lang="en-US" altLang="x-none" sz="2000" dirty="0" err="1">
                <a:latin typeface="Consolas" panose="020B0609020204030204" pitchFamily="49" charset="0"/>
              </a:rPr>
              <a:t>SEEK_END</a:t>
            </a:r>
            <a:r>
              <a:rPr lang="en-US" altLang="x-none" sz="2000" dirty="0">
                <a:latin typeface="Consolas" panose="020B0609020204030204" pitchFamily="49" charset="0"/>
              </a:rPr>
              <a:t>); /*</a:t>
            </a:r>
            <a:r>
              <a:rPr lang="zh-CN" altLang="en-US" sz="2000" dirty="0">
                <a:latin typeface="Consolas" panose="020B0609020204030204" pitchFamily="49" charset="0"/>
              </a:rPr>
              <a:t>回退*</a:t>
            </a:r>
            <a:r>
              <a:rPr lang="en-US" altLang="zh-CN" sz="2000" dirty="0">
                <a:latin typeface="Consolas" panose="020B0609020204030204" pitchFamily="49" charset="0"/>
              </a:rPr>
              <a:t>/ </a:t>
            </a:r>
          </a:p>
          <a:p>
            <a:pPr>
              <a:buNone/>
            </a:pPr>
            <a:r>
              <a:rPr lang="en-US" altLang="zh-CN" sz="2000" dirty="0">
                <a:latin typeface="Consolas" panose="020B0609020204030204" pitchFamily="49" charset="0"/>
              </a:rPr>
              <a:t>		</a:t>
            </a:r>
            <a:r>
              <a:rPr lang="en-US" altLang="x-none" sz="2000" dirty="0" err="1">
                <a:latin typeface="Consolas" panose="020B0609020204030204" pitchFamily="49" charset="0"/>
              </a:rPr>
              <a:t>ch</a:t>
            </a:r>
            <a:r>
              <a:rPr lang="en-US" altLang="x-none" sz="2000" dirty="0">
                <a:latin typeface="Consolas" panose="020B0609020204030204" pitchFamily="49" charset="0"/>
              </a:rPr>
              <a:t> = </a:t>
            </a:r>
            <a:r>
              <a:rPr lang="en-US" altLang="x-none" sz="2000" dirty="0" err="1">
                <a:latin typeface="Consolas" panose="020B0609020204030204" pitchFamily="49" charset="0"/>
              </a:rPr>
              <a:t>getc</a:t>
            </a:r>
            <a:r>
              <a:rPr lang="en-US" altLang="x-none" sz="2000" dirty="0">
                <a:latin typeface="Consolas" panose="020B0609020204030204" pitchFamily="49" charset="0"/>
              </a:rPr>
              <a:t>(</a:t>
            </a:r>
            <a:r>
              <a:rPr lang="en-US" altLang="x-none" sz="2000" dirty="0" err="1">
                <a:latin typeface="Consolas" panose="020B0609020204030204" pitchFamily="49" charset="0"/>
              </a:rPr>
              <a:t>fp</a:t>
            </a:r>
            <a:r>
              <a:rPr lang="en-US" altLang="x-none" sz="2000" dirty="0">
                <a:latin typeface="Consolas" panose="020B0609020204030204" pitchFamily="49" charset="0"/>
              </a:rPr>
              <a:t>); </a:t>
            </a:r>
          </a:p>
          <a:p>
            <a:pPr>
              <a:buNone/>
            </a:pPr>
            <a:r>
              <a:rPr lang="en-US" altLang="x-none" sz="2000" dirty="0">
                <a:latin typeface="Consolas" panose="020B0609020204030204" pitchFamily="49" charset="0"/>
              </a:rPr>
              <a:t>		if (</a:t>
            </a:r>
            <a:r>
              <a:rPr lang="en-US" altLang="x-none" sz="2000" dirty="0" err="1">
                <a:latin typeface="Consolas" panose="020B0609020204030204" pitchFamily="49" charset="0"/>
              </a:rPr>
              <a:t>ch</a:t>
            </a:r>
            <a:r>
              <a:rPr lang="en-US" altLang="x-none" sz="2000" dirty="0">
                <a:latin typeface="Consolas" panose="020B0609020204030204" pitchFamily="49" charset="0"/>
              </a:rPr>
              <a:t> != </a:t>
            </a:r>
            <a:r>
              <a:rPr lang="en-US" altLang="x-none" sz="2000" dirty="0" err="1">
                <a:latin typeface="Consolas" panose="020B0609020204030204" pitchFamily="49" charset="0"/>
              </a:rPr>
              <a:t>CNTL_Z</a:t>
            </a:r>
            <a:r>
              <a:rPr lang="en-US" altLang="x-none" sz="2000" dirty="0">
                <a:latin typeface="Consolas" panose="020B0609020204030204" pitchFamily="49" charset="0"/>
              </a:rPr>
              <a:t> &amp;&amp; </a:t>
            </a:r>
            <a:r>
              <a:rPr lang="en-US" altLang="x-none" sz="2000" dirty="0" err="1">
                <a:latin typeface="Consolas" panose="020B0609020204030204" pitchFamily="49" charset="0"/>
              </a:rPr>
              <a:t>ch</a:t>
            </a:r>
            <a:r>
              <a:rPr lang="en-US" altLang="x-none" sz="2000" dirty="0">
                <a:latin typeface="Consolas" panose="020B0609020204030204" pitchFamily="49" charset="0"/>
              </a:rPr>
              <a:t> != '\r') /* MS-DOS</a:t>
            </a:r>
            <a:r>
              <a:rPr lang="zh-CN" altLang="en-US" sz="2000" dirty="0">
                <a:latin typeface="Consolas" panose="020B0609020204030204" pitchFamily="49" charset="0"/>
              </a:rPr>
              <a:t>文件*</a:t>
            </a:r>
            <a:r>
              <a:rPr lang="en-US" altLang="zh-CN" sz="2000" dirty="0">
                <a:latin typeface="Consolas" panose="020B0609020204030204" pitchFamily="49" charset="0"/>
              </a:rPr>
              <a:t>/ </a:t>
            </a:r>
          </a:p>
          <a:p>
            <a:pPr>
              <a:buNone/>
            </a:pPr>
            <a:r>
              <a:rPr lang="en-US" altLang="zh-CN" sz="2000" dirty="0">
                <a:latin typeface="Consolas" panose="020B0609020204030204" pitchFamily="49" charset="0"/>
              </a:rPr>
              <a:t>		</a:t>
            </a:r>
            <a:r>
              <a:rPr lang="en-US" altLang="x-none" sz="2000" dirty="0" err="1">
                <a:latin typeface="Consolas" panose="020B0609020204030204" pitchFamily="49" charset="0"/>
              </a:rPr>
              <a:t>putchar</a:t>
            </a:r>
            <a:r>
              <a:rPr lang="en-US" altLang="x-none" sz="2000" dirty="0">
                <a:latin typeface="Consolas" panose="020B0609020204030204" pitchFamily="49" charset="0"/>
              </a:rPr>
              <a:t>(</a:t>
            </a:r>
            <a:r>
              <a:rPr lang="en-US" altLang="x-none" sz="2000" dirty="0" err="1">
                <a:latin typeface="Consolas" panose="020B0609020204030204" pitchFamily="49" charset="0"/>
              </a:rPr>
              <a:t>ch</a:t>
            </a:r>
            <a:r>
              <a:rPr lang="en-US" altLang="x-none" sz="2000" dirty="0">
                <a:latin typeface="Consolas" panose="020B0609020204030204" pitchFamily="49" charset="0"/>
              </a:rPr>
              <a:t>);</a:t>
            </a:r>
          </a:p>
          <a:p>
            <a:pPr>
              <a:buNone/>
            </a:pPr>
            <a:r>
              <a:rPr lang="en-US" altLang="x-none" sz="2000" dirty="0">
                <a:latin typeface="Consolas" panose="020B0609020204030204" pitchFamily="49" charset="0"/>
              </a:rPr>
              <a:t>	} </a:t>
            </a:r>
          </a:p>
          <a:p>
            <a:pPr>
              <a:buNone/>
            </a:pPr>
            <a:r>
              <a:rPr lang="en-US" altLang="x-none" sz="2000" dirty="0">
                <a:latin typeface="Consolas" panose="020B0609020204030204" pitchFamily="49" charset="0"/>
              </a:rPr>
              <a:t>	</a:t>
            </a:r>
            <a:r>
              <a:rPr lang="en-US" altLang="x-none" sz="2000" dirty="0" err="1">
                <a:latin typeface="Consolas" panose="020B0609020204030204" pitchFamily="49" charset="0"/>
              </a:rPr>
              <a:t>putchar</a:t>
            </a:r>
            <a:r>
              <a:rPr lang="en-US" altLang="x-none" sz="2000" dirty="0">
                <a:latin typeface="Consolas" panose="020B0609020204030204" pitchFamily="49" charset="0"/>
              </a:rPr>
              <a:t>('\n'); </a:t>
            </a:r>
          </a:p>
          <a:p>
            <a:pPr>
              <a:buNone/>
            </a:pPr>
            <a:r>
              <a:rPr lang="en-US" altLang="x-none" sz="2000" dirty="0">
                <a:latin typeface="Consolas" panose="020B0609020204030204" pitchFamily="49" charset="0"/>
              </a:rPr>
              <a:t>	</a:t>
            </a:r>
            <a:r>
              <a:rPr lang="en-US" altLang="x-none" sz="2000" dirty="0" err="1">
                <a:latin typeface="Consolas" panose="020B0609020204030204" pitchFamily="49" charset="0"/>
              </a:rPr>
              <a:t>fclose</a:t>
            </a:r>
            <a:r>
              <a:rPr lang="en-US" altLang="x-none" sz="2000" dirty="0">
                <a:latin typeface="Consolas" panose="020B0609020204030204" pitchFamily="49" charset="0"/>
              </a:rPr>
              <a:t>(</a:t>
            </a:r>
            <a:r>
              <a:rPr lang="en-US" altLang="x-none" sz="2000" dirty="0" err="1">
                <a:latin typeface="Consolas" panose="020B0609020204030204" pitchFamily="49" charset="0"/>
              </a:rPr>
              <a:t>fp</a:t>
            </a:r>
            <a:r>
              <a:rPr lang="en-US" altLang="x-none" sz="2000" dirty="0">
                <a:latin typeface="Consolas" panose="020B0609020204030204" pitchFamily="49" charset="0"/>
              </a:rPr>
              <a:t>); 	return 0; </a:t>
            </a:r>
          </a:p>
          <a:p>
            <a:pPr>
              <a:buNone/>
            </a:pPr>
            <a:r>
              <a:rPr lang="en-US" altLang="x-none" sz="2000" dirty="0">
                <a:latin typeface="Consolas" panose="020B0609020204030204" pitchFamily="49" charset="0"/>
              </a:rPr>
              <a:t>}</a:t>
            </a: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22</a:t>
            </a:fld>
            <a:endParaRPr lang="zh-CN" altLang="en-US" dirty="0"/>
          </a:p>
        </p:txBody>
      </p:sp>
    </p:spTree>
    <p:extLst>
      <p:ext uri="{BB962C8B-B14F-4D97-AF65-F5344CB8AC3E}">
        <p14:creationId xmlns:p14="http://schemas.microsoft.com/office/powerpoint/2010/main" val="33582868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23</a:t>
            </a:fld>
            <a:endParaRPr lang="zh-CN" altLang="en-US" sz="1400" b="1" dirty="0">
              <a:latin typeface="Times New Roman" panose="02020603050405020304" pitchFamily="2" charset="0"/>
            </a:endParaRPr>
          </a:p>
        </p:txBody>
      </p:sp>
      <p:sp>
        <p:nvSpPr>
          <p:cNvPr id="101379" name="Rectangle 5"/>
          <p:cNvSpPr>
            <a:spLocks noGrp="1"/>
          </p:cNvSpPr>
          <p:nvPr>
            <p:ph type="title"/>
          </p:nvPr>
        </p:nvSpPr>
        <p:spPr/>
        <p:txBody>
          <a:bodyPr wrap="square" lIns="92075" tIns="46038" rIns="92075" bIns="46038" anchor="ctr"/>
          <a:lstStyle/>
          <a:p>
            <a:pPr eaLnBrk="1" hangingPunct="1"/>
            <a:r>
              <a:rPr lang="zh-CN" altLang="en-US" sz="2800" b="1" dirty="0"/>
              <a:t>随机存取文件的特点</a:t>
            </a:r>
            <a:endParaRPr lang="en-US" altLang="x-none" sz="2800" b="1" dirty="0"/>
          </a:p>
        </p:txBody>
      </p:sp>
      <p:sp>
        <p:nvSpPr>
          <p:cNvPr id="101378" name="Rectangle 4"/>
          <p:cNvSpPr>
            <a:spLocks noGrp="1"/>
          </p:cNvSpPr>
          <p:nvPr>
            <p:ph idx="1"/>
          </p:nvPr>
        </p:nvSpPr>
        <p:spPr/>
        <p:txBody>
          <a:bodyPr wrap="square" lIns="92075" tIns="46038" rIns="92075" bIns="46038" anchor="t"/>
          <a:lstStyle/>
          <a:p>
            <a:pPr eaLnBrk="1" hangingPunct="1">
              <a:lnSpc>
                <a:spcPct val="90000"/>
              </a:lnSpc>
            </a:pPr>
            <a:r>
              <a:rPr lang="zh-CN" altLang="en-US" sz="2400" b="1" dirty="0"/>
              <a:t>顺序存取文件特点：</a:t>
            </a:r>
          </a:p>
          <a:p>
            <a:pPr lvl="1" eaLnBrk="1" hangingPunct="1">
              <a:lnSpc>
                <a:spcPct val="90000"/>
              </a:lnSpc>
            </a:pPr>
            <a:r>
              <a:rPr lang="zh-CN" altLang="en-US" sz="2400" b="1" dirty="0"/>
              <a:t>是文本文件，可使用</a:t>
            </a:r>
            <a:r>
              <a:rPr lang="en-US" altLang="x-none" sz="2400" b="1" dirty="0" err="1"/>
              <a:t>fscanf</a:t>
            </a:r>
            <a:r>
              <a:rPr lang="zh-CN" altLang="en-US" sz="2400" b="1" dirty="0"/>
              <a:t>和</a:t>
            </a:r>
            <a:r>
              <a:rPr lang="en-US" altLang="x-none" sz="2400" b="1" dirty="0"/>
              <a:t>fprintf</a:t>
            </a:r>
            <a:r>
              <a:rPr lang="zh-CN" altLang="en-US" sz="2400" b="1" dirty="0"/>
              <a:t>函数。</a:t>
            </a:r>
          </a:p>
          <a:p>
            <a:pPr lvl="1" eaLnBrk="1" hangingPunct="1">
              <a:lnSpc>
                <a:spcPct val="90000"/>
              </a:lnSpc>
            </a:pPr>
            <a:r>
              <a:rPr lang="zh-CN" altLang="en-US" sz="2400" b="1" dirty="0"/>
              <a:t>文件中的行可以有不同的长度。</a:t>
            </a:r>
          </a:p>
          <a:p>
            <a:pPr lvl="1" eaLnBrk="1" hangingPunct="1">
              <a:lnSpc>
                <a:spcPct val="90000"/>
              </a:lnSpc>
            </a:pPr>
            <a:r>
              <a:rPr lang="zh-CN" altLang="en-US" sz="2400" b="1" dirty="0"/>
              <a:t>不能直接快速地访问文件中的某一行，而必须从文件中第一行开始访问。</a:t>
            </a:r>
          </a:p>
          <a:p>
            <a:pPr lvl="1" eaLnBrk="1" hangingPunct="1">
              <a:lnSpc>
                <a:spcPct val="90000"/>
              </a:lnSpc>
            </a:pPr>
            <a:r>
              <a:rPr lang="zh-CN" altLang="en-US" sz="2400" b="1" dirty="0"/>
              <a:t>新的记录只能添加到文件尾。</a:t>
            </a:r>
          </a:p>
          <a:p>
            <a:pPr eaLnBrk="1" hangingPunct="1">
              <a:lnSpc>
                <a:spcPct val="90000"/>
              </a:lnSpc>
            </a:pPr>
            <a:r>
              <a:rPr lang="zh-CN" altLang="en-US" sz="2400" b="1" dirty="0"/>
              <a:t>随机存取文件特点：</a:t>
            </a:r>
          </a:p>
          <a:p>
            <a:pPr lvl="1" eaLnBrk="1" hangingPunct="1">
              <a:lnSpc>
                <a:spcPct val="90000"/>
              </a:lnSpc>
            </a:pPr>
            <a:r>
              <a:rPr lang="zh-CN" altLang="en-US" sz="2400" b="1" dirty="0"/>
              <a:t>是二进制文件，使用</a:t>
            </a:r>
            <a:r>
              <a:rPr lang="en-US" altLang="x-none" sz="2400" b="1" dirty="0"/>
              <a:t>fread</a:t>
            </a:r>
            <a:r>
              <a:rPr lang="zh-CN" altLang="en-US" sz="2400" b="1" dirty="0"/>
              <a:t>和</a:t>
            </a:r>
            <a:r>
              <a:rPr lang="en-US" altLang="x-none" sz="2400" b="1" dirty="0"/>
              <a:t>fwrite</a:t>
            </a:r>
            <a:r>
              <a:rPr lang="zh-CN" altLang="en-US" sz="2400" b="1" dirty="0"/>
              <a:t>函数</a:t>
            </a:r>
          </a:p>
          <a:p>
            <a:pPr lvl="1" eaLnBrk="1" hangingPunct="1">
              <a:lnSpc>
                <a:spcPct val="90000"/>
              </a:lnSpc>
            </a:pPr>
            <a:r>
              <a:rPr lang="zh-CN" altLang="en-US" sz="2400" b="1" dirty="0"/>
              <a:t>文件中的记录具有相同的长度。</a:t>
            </a:r>
          </a:p>
          <a:p>
            <a:pPr lvl="1" eaLnBrk="1" hangingPunct="1">
              <a:lnSpc>
                <a:spcPct val="90000"/>
              </a:lnSpc>
            </a:pPr>
            <a:r>
              <a:rPr lang="zh-CN" altLang="en-US" sz="2400" b="1" dirty="0"/>
              <a:t>能够直接快速地定位、访问文件中的某一记录。</a:t>
            </a:r>
          </a:p>
          <a:p>
            <a:pPr lvl="1" eaLnBrk="1" hangingPunct="1">
              <a:lnSpc>
                <a:spcPct val="90000"/>
              </a:lnSpc>
            </a:pPr>
            <a:r>
              <a:rPr lang="zh-CN" altLang="en-US" sz="2400" b="1" dirty="0"/>
              <a:t>新记录可以插入到任何位置（要求初始化空白数据）。</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24</a:t>
            </a:fld>
            <a:endParaRPr lang="zh-CN" altLang="en-US" sz="1400" b="1" dirty="0">
              <a:latin typeface="Times New Roman" panose="02020603050405020304" pitchFamily="2" charset="0"/>
            </a:endParaRPr>
          </a:p>
        </p:txBody>
      </p:sp>
      <p:sp>
        <p:nvSpPr>
          <p:cNvPr id="108547" name="Rectangle 8"/>
          <p:cNvSpPr>
            <a:spLocks noGrp="1"/>
          </p:cNvSpPr>
          <p:nvPr>
            <p:ph type="title"/>
          </p:nvPr>
        </p:nvSpPr>
        <p:spPr/>
        <p:txBody>
          <a:bodyPr wrap="square" lIns="92075" tIns="46038" rIns="92075" bIns="46038" anchor="ctr"/>
          <a:lstStyle/>
          <a:p>
            <a:pPr eaLnBrk="1" hangingPunct="1"/>
            <a:r>
              <a:rPr lang="zh-CN" altLang="en-US" sz="2800" b="1" dirty="0"/>
              <a:t>随机存取文件的示例</a:t>
            </a:r>
            <a:r>
              <a:rPr lang="en-US" altLang="zh-CN" sz="2800" b="1" dirty="0"/>
              <a:t>(1)</a:t>
            </a:r>
            <a:endParaRPr lang="en-US" altLang="x-none" sz="2800" b="1" dirty="0"/>
          </a:p>
        </p:txBody>
      </p:sp>
      <p:sp>
        <p:nvSpPr>
          <p:cNvPr id="108546" name="Rectangle 7"/>
          <p:cNvSpPr>
            <a:spLocks noGrp="1"/>
          </p:cNvSpPr>
          <p:nvPr>
            <p:ph idx="1"/>
          </p:nvPr>
        </p:nvSpPr>
        <p:spPr>
          <a:xfrm>
            <a:off x="467544" y="1151856"/>
            <a:ext cx="7772400" cy="5517504"/>
          </a:xfrm>
        </p:spPr>
        <p:txBody>
          <a:bodyPr wrap="square" anchor="t"/>
          <a:lstStyle/>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a:t>
            </a:r>
            <a:r>
              <a:rPr lang="en-US" altLang="zh-CN" sz="2000" dirty="0" err="1">
                <a:latin typeface="Consolas" panose="020B0609020204030204" pitchFamily="49" charset="0"/>
              </a:rPr>
              <a:t>randbin.c</a:t>
            </a:r>
            <a:r>
              <a:rPr lang="en-US" altLang="zh-CN" sz="2000" dirty="0">
                <a:latin typeface="Consolas" panose="020B0609020204030204" pitchFamily="49" charset="0"/>
              </a:rPr>
              <a:t>--</a:t>
            </a:r>
            <a:r>
              <a:rPr lang="zh-CN" altLang="en-US" sz="2000" dirty="0">
                <a:latin typeface="Consolas" panose="020B0609020204030204" pitchFamily="49" charset="0"/>
              </a:rPr>
              <a:t>用二进制 </a:t>
            </a:r>
            <a:r>
              <a:rPr lang="en-US" altLang="zh-CN" sz="2000" dirty="0">
                <a:latin typeface="Consolas" panose="020B0609020204030204" pitchFamily="49" charset="0"/>
              </a:rPr>
              <a:t>I/O</a:t>
            </a:r>
            <a:r>
              <a:rPr lang="zh-CN" altLang="en-US" sz="2000" dirty="0">
                <a:latin typeface="Consolas" panose="020B0609020204030204" pitchFamily="49" charset="0"/>
              </a:rPr>
              <a:t>进行随机访问*</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stdio.h</a:t>
            </a:r>
            <a:r>
              <a:rPr lang="en-US" altLang="zh-CN" sz="2000" dirty="0">
                <a:latin typeface="Consolas" panose="020B0609020204030204" pitchFamily="49" charset="0"/>
              </a:rPr>
              <a:t>&gt;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stdlib.h</a:t>
            </a:r>
            <a:r>
              <a:rPr lang="en-US" altLang="zh-CN" sz="2000" dirty="0">
                <a:latin typeface="Consolas" panose="020B0609020204030204" pitchFamily="49" charset="0"/>
              </a:rPr>
              <a:t>&gt;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#define </a:t>
            </a:r>
            <a:r>
              <a:rPr lang="en-US" altLang="zh-CN" sz="2000" dirty="0" err="1">
                <a:latin typeface="Consolas" panose="020B0609020204030204" pitchFamily="49" charset="0"/>
              </a:rPr>
              <a:t>ARSIZE</a:t>
            </a:r>
            <a:r>
              <a:rPr lang="en-US" altLang="zh-CN" sz="2000" dirty="0">
                <a:latin typeface="Consolas" panose="020B0609020204030204" pitchFamily="49" charset="0"/>
              </a:rPr>
              <a:t> 1000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int main()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double numbers[</a:t>
            </a:r>
            <a:r>
              <a:rPr lang="en-US" altLang="zh-CN" sz="2000" dirty="0" err="1">
                <a:latin typeface="Consolas" panose="020B0609020204030204" pitchFamily="49" charset="0"/>
              </a:rPr>
              <a:t>ARSIZE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double value;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const char * file = "</a:t>
            </a:r>
            <a:r>
              <a:rPr lang="en-US" altLang="zh-CN" sz="2000" dirty="0" err="1">
                <a:latin typeface="Consolas" panose="020B0609020204030204" pitchFamily="49" charset="0"/>
              </a:rPr>
              <a:t>numbers.dat</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int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long pos;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FILE * </a:t>
            </a:r>
            <a:r>
              <a:rPr lang="en-US" altLang="zh-CN" sz="2000" dirty="0" err="1">
                <a:latin typeface="Consolas" panose="020B0609020204030204" pitchFamily="49" charset="0"/>
              </a:rPr>
              <a:t>iofile</a:t>
            </a:r>
            <a:r>
              <a:rPr lang="en-US" altLang="zh-CN" sz="2000" dirty="0">
                <a:latin typeface="Consolas" panose="020B0609020204030204" pitchFamily="49" charset="0"/>
              </a:rPr>
              <a:t>;</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zh-CN" altLang="en-US" sz="2000" dirty="0">
                <a:latin typeface="Consolas" panose="020B0609020204030204" pitchFamily="49" charset="0"/>
              </a:rPr>
              <a:t>创建一组</a:t>
            </a:r>
            <a:r>
              <a:rPr lang="en-US" altLang="zh-CN" sz="2000" dirty="0">
                <a:latin typeface="Consolas" panose="020B0609020204030204" pitchFamily="49" charset="0"/>
              </a:rPr>
              <a:t>double</a:t>
            </a:r>
            <a:r>
              <a:rPr lang="zh-CN" altLang="en-US" sz="2000" dirty="0">
                <a:latin typeface="Consolas" panose="020B0609020204030204" pitchFamily="49" charset="0"/>
              </a:rPr>
              <a:t>类型的值 </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a:latin typeface="Consolas" panose="020B0609020204030204" pitchFamily="49" charset="0"/>
              </a:rPr>
              <a:t>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a:t>
            </a:r>
            <a:r>
              <a:rPr lang="en-US" altLang="zh-CN" sz="2000" dirty="0" err="1">
                <a:latin typeface="Consolas" panose="020B0609020204030204" pitchFamily="49" charset="0"/>
              </a:rPr>
              <a:t>ARSIZE</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numbers[</a:t>
            </a:r>
            <a:r>
              <a:rPr lang="en-US" altLang="zh-CN" sz="2000" dirty="0" err="1">
                <a:latin typeface="Consolas" panose="020B0609020204030204" pitchFamily="49" charset="0"/>
              </a:rPr>
              <a:t>i</a:t>
            </a:r>
            <a:r>
              <a:rPr lang="en-US" altLang="zh-CN" sz="2000" dirty="0">
                <a:latin typeface="Consolas" panose="020B0609020204030204" pitchFamily="49" charset="0"/>
              </a:rPr>
              <a:t>] = 100.0*</a:t>
            </a:r>
            <a:r>
              <a:rPr lang="en-US" altLang="zh-CN" sz="2000" dirty="0" err="1">
                <a:latin typeface="Consolas" panose="020B0609020204030204" pitchFamily="49" charset="0"/>
              </a:rPr>
              <a:t>i</a:t>
            </a:r>
            <a:r>
              <a:rPr lang="en-US" altLang="zh-CN" sz="2000" dirty="0">
                <a:latin typeface="Consolas" panose="020B0609020204030204" pitchFamily="49" charset="0"/>
              </a:rPr>
              <a:t> + 1.0 / (</a:t>
            </a:r>
            <a:r>
              <a:rPr lang="en-US" altLang="zh-CN" sz="2000" dirty="0" err="1">
                <a:latin typeface="Consolas" panose="020B0609020204030204" pitchFamily="49" charset="0"/>
              </a:rPr>
              <a:t>i</a:t>
            </a:r>
            <a:r>
              <a:rPr lang="en-US" altLang="zh-CN" sz="2000" dirty="0">
                <a:latin typeface="Consolas" panose="020B0609020204030204" pitchFamily="49" charset="0"/>
              </a:rPr>
              <a:t> + 1); </a:t>
            </a:r>
          </a:p>
          <a:p>
            <a:pPr marL="342900" indent="-342900">
              <a:spcBef>
                <a:spcPct val="20000"/>
              </a:spcBef>
              <a:buClr>
                <a:schemeClr val="accent2"/>
              </a:buClr>
              <a:buSzPct val="75000"/>
              <a:buFont typeface="Monotype Sorts" charset="2"/>
              <a:buNone/>
            </a:pPr>
            <a:endParaRPr lang="en-US" altLang="zh-CN" sz="2000" dirty="0">
              <a:latin typeface="Consolas" panose="020B0609020204030204"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25</a:t>
            </a:fld>
            <a:endParaRPr lang="zh-CN" altLang="en-US" sz="1400" b="1" dirty="0">
              <a:latin typeface="Times New Roman" panose="02020603050405020304" pitchFamily="2" charset="0"/>
            </a:endParaRPr>
          </a:p>
        </p:txBody>
      </p:sp>
      <p:sp>
        <p:nvSpPr>
          <p:cNvPr id="108547" name="Rectangle 8"/>
          <p:cNvSpPr>
            <a:spLocks noGrp="1"/>
          </p:cNvSpPr>
          <p:nvPr>
            <p:ph type="title"/>
          </p:nvPr>
        </p:nvSpPr>
        <p:spPr/>
        <p:txBody>
          <a:bodyPr wrap="square" lIns="92075" tIns="46038" rIns="92075" bIns="46038" anchor="ctr"/>
          <a:lstStyle/>
          <a:p>
            <a:pPr eaLnBrk="1" hangingPunct="1"/>
            <a:r>
              <a:rPr lang="zh-CN" altLang="en-US" sz="2800" b="1" dirty="0"/>
              <a:t>随机存取文件的示例</a:t>
            </a:r>
            <a:r>
              <a:rPr lang="en-US" altLang="zh-CN" sz="2800" b="1" dirty="0"/>
              <a:t>(2)</a:t>
            </a:r>
            <a:endParaRPr lang="en-US" altLang="x-none" sz="2800" b="1" dirty="0"/>
          </a:p>
        </p:txBody>
      </p:sp>
      <p:sp>
        <p:nvSpPr>
          <p:cNvPr id="108546" name="Rectangle 7"/>
          <p:cNvSpPr>
            <a:spLocks noGrp="1"/>
          </p:cNvSpPr>
          <p:nvPr>
            <p:ph idx="1"/>
          </p:nvPr>
        </p:nvSpPr>
        <p:spPr>
          <a:xfrm>
            <a:off x="539552" y="1132806"/>
            <a:ext cx="8299648" cy="4611687"/>
          </a:xfrm>
        </p:spPr>
        <p:txBody>
          <a:bodyPr wrap="square" anchor="t"/>
          <a:lstStyle/>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zh-CN" altLang="en-US" sz="2000" dirty="0">
                <a:latin typeface="Consolas" panose="020B0609020204030204" pitchFamily="49" charset="0"/>
              </a:rPr>
              <a:t>尝试打开文件 </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a:latin typeface="Consolas" panose="020B0609020204030204" pitchFamily="49" charset="0"/>
              </a:rPr>
              <a:t>if ((</a:t>
            </a:r>
            <a:r>
              <a:rPr lang="en-US" altLang="zh-CN" sz="2000" dirty="0" err="1">
                <a:latin typeface="Consolas" panose="020B0609020204030204" pitchFamily="49" charset="0"/>
              </a:rPr>
              <a:t>iofile</a:t>
            </a:r>
            <a:r>
              <a:rPr lang="en-US" altLang="zh-CN" sz="2000" dirty="0">
                <a:latin typeface="Consolas" panose="020B0609020204030204" pitchFamily="49" charset="0"/>
              </a:rPr>
              <a:t> = </a:t>
            </a:r>
            <a:r>
              <a:rPr lang="en-US" altLang="zh-CN" sz="2000" dirty="0" err="1">
                <a:latin typeface="Consolas" panose="020B0609020204030204" pitchFamily="49" charset="0"/>
              </a:rPr>
              <a:t>fopen</a:t>
            </a:r>
            <a:r>
              <a:rPr lang="en-US" altLang="zh-CN" sz="2000" dirty="0">
                <a:latin typeface="Consolas" panose="020B0609020204030204" pitchFamily="49" charset="0"/>
              </a:rPr>
              <a:t>(file,"</a:t>
            </a:r>
            <a:r>
              <a:rPr lang="en-US" altLang="zh-CN" sz="2000" dirty="0" err="1">
                <a:latin typeface="Consolas" panose="020B0609020204030204" pitchFamily="49" charset="0"/>
              </a:rPr>
              <a:t>wb</a:t>
            </a:r>
            <a:r>
              <a:rPr lang="en-US" altLang="zh-CN" sz="2000" dirty="0">
                <a:latin typeface="Consolas" panose="020B0609020204030204" pitchFamily="49" charset="0"/>
              </a:rPr>
              <a:t>")) == NULL) {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(stderr, "Could not open %s for output.\n", file);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exit(</a:t>
            </a:r>
            <a:r>
              <a:rPr lang="en-US" altLang="zh-CN" sz="2000" dirty="0" err="1">
                <a:latin typeface="Consolas" panose="020B0609020204030204" pitchFamily="49" charset="0"/>
              </a:rPr>
              <a:t>EXIT_FAILURE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zh-CN" altLang="en-US" sz="2000" dirty="0">
                <a:latin typeface="Consolas" panose="020B0609020204030204" pitchFamily="49" charset="0"/>
              </a:rPr>
              <a:t>以二进制格式把数组写入文件 </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fwrite</a:t>
            </a:r>
            <a:r>
              <a:rPr lang="en-US" altLang="zh-CN" sz="2000" dirty="0">
                <a:latin typeface="Consolas" panose="020B0609020204030204" pitchFamily="49" charset="0"/>
              </a:rPr>
              <a:t>(</a:t>
            </a:r>
            <a:r>
              <a:rPr lang="en-US" altLang="zh-CN" sz="2000" dirty="0" err="1">
                <a:latin typeface="Consolas" panose="020B0609020204030204" pitchFamily="49" charset="0"/>
              </a:rPr>
              <a:t>numbers,sizeof</a:t>
            </a:r>
            <a:r>
              <a:rPr lang="en-US" altLang="zh-CN" sz="2000" dirty="0">
                <a:latin typeface="Consolas" panose="020B0609020204030204" pitchFamily="49" charset="0"/>
              </a:rPr>
              <a:t>(double),</a:t>
            </a:r>
            <a:r>
              <a:rPr lang="en-US" altLang="zh-CN" sz="2000" dirty="0" err="1">
                <a:latin typeface="Consolas" panose="020B0609020204030204" pitchFamily="49" charset="0"/>
              </a:rPr>
              <a:t>ARSIZE,iofile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fclose</a:t>
            </a:r>
            <a:r>
              <a:rPr lang="en-US" altLang="zh-CN" sz="2000" dirty="0">
                <a:latin typeface="Consolas" panose="020B0609020204030204" pitchFamily="49" charset="0"/>
              </a:rPr>
              <a:t>(</a:t>
            </a:r>
            <a:r>
              <a:rPr lang="en-US" altLang="zh-CN" sz="2000" dirty="0" err="1">
                <a:latin typeface="Consolas" panose="020B0609020204030204" pitchFamily="49" charset="0"/>
              </a:rPr>
              <a:t>iofile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endParaRPr lang="en-US" altLang="zh-CN" sz="2000" dirty="0">
              <a:latin typeface="Consolas" panose="020B0609020204030204" pitchFamily="49" charset="0"/>
            </a:endParaRP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if ((</a:t>
            </a:r>
            <a:r>
              <a:rPr lang="en-US" altLang="zh-CN" sz="2000" dirty="0" err="1">
                <a:latin typeface="Consolas" panose="020B0609020204030204" pitchFamily="49" charset="0"/>
              </a:rPr>
              <a:t>iofile</a:t>
            </a:r>
            <a:r>
              <a:rPr lang="en-US" altLang="zh-CN" sz="2000" dirty="0">
                <a:latin typeface="Consolas" panose="020B0609020204030204" pitchFamily="49" charset="0"/>
              </a:rPr>
              <a:t> = </a:t>
            </a:r>
            <a:r>
              <a:rPr lang="en-US" altLang="zh-CN" sz="2000" dirty="0" err="1">
                <a:latin typeface="Consolas" panose="020B0609020204030204" pitchFamily="49" charset="0"/>
              </a:rPr>
              <a:t>fopen</a:t>
            </a:r>
            <a:r>
              <a:rPr lang="en-US" altLang="zh-CN" sz="2000" dirty="0">
                <a:latin typeface="Consolas" panose="020B0609020204030204" pitchFamily="49" charset="0"/>
              </a:rPr>
              <a:t>(file,"</a:t>
            </a:r>
            <a:r>
              <a:rPr lang="en-US" altLang="zh-CN" sz="2000" dirty="0" err="1">
                <a:latin typeface="Consolas" panose="020B0609020204030204" pitchFamily="49" charset="0"/>
              </a:rPr>
              <a:t>rb</a:t>
            </a:r>
            <a:r>
              <a:rPr lang="en-US" altLang="zh-CN" sz="2000" dirty="0">
                <a:latin typeface="Consolas" panose="020B0609020204030204" pitchFamily="49" charset="0"/>
              </a:rPr>
              <a:t>")) == NULL) {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fprintf</a:t>
            </a:r>
            <a:r>
              <a:rPr lang="en-US" altLang="zh-CN" sz="2000" dirty="0">
                <a:latin typeface="Consolas" panose="020B0609020204030204" pitchFamily="49" charset="0"/>
              </a:rPr>
              <a:t>(</a:t>
            </a:r>
            <a:r>
              <a:rPr lang="en-US" altLang="zh-CN" sz="2000" dirty="0" err="1">
                <a:latin typeface="Consolas" panose="020B0609020204030204" pitchFamily="49" charset="0"/>
              </a:rPr>
              <a:t>stderr,"Could</a:t>
            </a:r>
            <a:r>
              <a:rPr lang="en-US" altLang="zh-CN" sz="2000" dirty="0">
                <a:latin typeface="Consolas" panose="020B0609020204030204" pitchFamily="49" charset="0"/>
              </a:rPr>
              <a:t> not open %s for random access.\</a:t>
            </a:r>
            <a:r>
              <a:rPr lang="en-US" altLang="zh-CN" sz="2000" dirty="0" err="1">
                <a:latin typeface="Consolas" panose="020B0609020204030204" pitchFamily="49" charset="0"/>
              </a:rPr>
              <a:t>n",file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exit( EXIT_ FAILURE);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 </a:t>
            </a:r>
          </a:p>
        </p:txBody>
      </p:sp>
    </p:spTree>
    <p:extLst>
      <p:ext uri="{BB962C8B-B14F-4D97-AF65-F5344CB8AC3E}">
        <p14:creationId xmlns:p14="http://schemas.microsoft.com/office/powerpoint/2010/main" val="3577273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26</a:t>
            </a:fld>
            <a:endParaRPr lang="zh-CN" altLang="en-US" sz="1400" b="1" dirty="0">
              <a:latin typeface="Times New Roman" panose="02020603050405020304" pitchFamily="2" charset="0"/>
            </a:endParaRPr>
          </a:p>
        </p:txBody>
      </p:sp>
      <p:sp>
        <p:nvSpPr>
          <p:cNvPr id="108547" name="Rectangle 8"/>
          <p:cNvSpPr>
            <a:spLocks noGrp="1"/>
          </p:cNvSpPr>
          <p:nvPr>
            <p:ph type="title"/>
          </p:nvPr>
        </p:nvSpPr>
        <p:spPr/>
        <p:txBody>
          <a:bodyPr wrap="square" lIns="92075" tIns="46038" rIns="92075" bIns="46038" anchor="ctr"/>
          <a:lstStyle/>
          <a:p>
            <a:pPr eaLnBrk="1" hangingPunct="1"/>
            <a:r>
              <a:rPr lang="zh-CN" altLang="en-US" sz="2800" b="1" dirty="0"/>
              <a:t>随机存取文件的示例</a:t>
            </a:r>
            <a:r>
              <a:rPr lang="en-US" altLang="zh-CN" sz="2800" b="1" dirty="0"/>
              <a:t>(3)</a:t>
            </a:r>
            <a:endParaRPr lang="en-US" altLang="x-none" sz="2800" b="1" dirty="0"/>
          </a:p>
        </p:txBody>
      </p:sp>
      <p:sp>
        <p:nvSpPr>
          <p:cNvPr id="108546" name="Rectangle 7"/>
          <p:cNvSpPr>
            <a:spLocks noGrp="1"/>
          </p:cNvSpPr>
          <p:nvPr>
            <p:ph idx="1"/>
          </p:nvPr>
        </p:nvSpPr>
        <p:spPr>
          <a:xfrm>
            <a:off x="323528" y="1146523"/>
            <a:ext cx="8424936" cy="4611687"/>
          </a:xfrm>
        </p:spPr>
        <p:txBody>
          <a:bodyPr wrap="square" anchor="t"/>
          <a:lstStyle/>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zh-CN" altLang="en-US" sz="2000" dirty="0">
                <a:latin typeface="Consolas" panose="020B0609020204030204" pitchFamily="49" charset="0"/>
              </a:rPr>
              <a:t>从文件中读取选定的内容 </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("Enter an index in the range 0-% d.\n",</a:t>
            </a:r>
            <a:r>
              <a:rPr lang="en-US" altLang="zh-CN" sz="2000" dirty="0" err="1">
                <a:latin typeface="Consolas" panose="020B0609020204030204" pitchFamily="49" charset="0"/>
              </a:rPr>
              <a:t>ARSIZE</a:t>
            </a:r>
            <a:r>
              <a:rPr lang="en-US" altLang="zh-CN" sz="2000" dirty="0">
                <a:latin typeface="Consolas" panose="020B0609020204030204" pitchFamily="49" charset="0"/>
              </a:rPr>
              <a:t>-1);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while (</a:t>
            </a:r>
            <a:r>
              <a:rPr lang="en-US" altLang="zh-CN" sz="2000" dirty="0" err="1">
                <a:latin typeface="Consolas" panose="020B0609020204030204" pitchFamily="49" charset="0"/>
              </a:rPr>
              <a:t>scanf</a:t>
            </a:r>
            <a:r>
              <a:rPr lang="en-US" altLang="zh-CN" sz="2000" dirty="0">
                <a:latin typeface="Consolas" panose="020B0609020204030204" pitchFamily="49" charset="0"/>
              </a:rPr>
              <a:t>("%d",&amp;</a:t>
            </a:r>
            <a:r>
              <a:rPr lang="en-US" altLang="zh-CN" sz="2000" dirty="0" err="1">
                <a:latin typeface="Consolas" panose="020B0609020204030204" pitchFamily="49" charset="0"/>
              </a:rPr>
              <a:t>i</a:t>
            </a:r>
            <a:r>
              <a:rPr lang="en-US" altLang="zh-CN" sz="2000" dirty="0">
                <a:latin typeface="Consolas" panose="020B0609020204030204" pitchFamily="49" charset="0"/>
              </a:rPr>
              <a:t>) == 1 &amp;&amp; </a:t>
            </a:r>
            <a:r>
              <a:rPr lang="en-US" altLang="zh-CN" sz="2000" dirty="0" err="1">
                <a:latin typeface="Consolas" panose="020B0609020204030204" pitchFamily="49" charset="0"/>
              </a:rPr>
              <a:t>i</a:t>
            </a:r>
            <a:r>
              <a:rPr lang="en-US" altLang="zh-CN" sz="2000" dirty="0">
                <a:latin typeface="Consolas" panose="020B0609020204030204" pitchFamily="49" charset="0"/>
              </a:rPr>
              <a:t> &gt;= 0 &amp;&amp; </a:t>
            </a:r>
            <a:r>
              <a:rPr lang="en-US" altLang="zh-CN" sz="2000" dirty="0" err="1">
                <a:latin typeface="Consolas" panose="020B0609020204030204" pitchFamily="49" charset="0"/>
              </a:rPr>
              <a:t>i</a:t>
            </a:r>
            <a:r>
              <a:rPr lang="en-US" altLang="zh-CN" sz="2000" dirty="0">
                <a:latin typeface="Consolas" panose="020B0609020204030204" pitchFamily="49" charset="0"/>
              </a:rPr>
              <a:t> &lt; </a:t>
            </a:r>
            <a:r>
              <a:rPr lang="en-US" altLang="zh-CN" sz="2000" dirty="0" err="1">
                <a:latin typeface="Consolas" panose="020B0609020204030204" pitchFamily="49" charset="0"/>
              </a:rPr>
              <a:t>ARSIZE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pos = (long) </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sizeof</a:t>
            </a:r>
            <a:r>
              <a:rPr lang="en-US" altLang="zh-CN" sz="2000" dirty="0">
                <a:latin typeface="Consolas" panose="020B0609020204030204" pitchFamily="49" charset="0"/>
              </a:rPr>
              <a:t>(double); //</a:t>
            </a:r>
            <a:r>
              <a:rPr lang="zh-CN" altLang="en-US" sz="2000" dirty="0">
                <a:latin typeface="Consolas" panose="020B0609020204030204" pitchFamily="49" charset="0"/>
              </a:rPr>
              <a:t>计算偏移量 </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fseek</a:t>
            </a:r>
            <a:r>
              <a:rPr lang="en-US" altLang="zh-CN" sz="2000" dirty="0">
                <a:latin typeface="Consolas" panose="020B0609020204030204" pitchFamily="49" charset="0"/>
              </a:rPr>
              <a:t>(</a:t>
            </a:r>
            <a:r>
              <a:rPr lang="en-US" altLang="zh-CN" sz="2000" dirty="0" err="1">
                <a:latin typeface="Consolas" panose="020B0609020204030204" pitchFamily="49" charset="0"/>
              </a:rPr>
              <a:t>iofile,pos,SEEK_SET</a:t>
            </a:r>
            <a:r>
              <a:rPr lang="en-US" altLang="zh-CN" sz="2000" dirty="0">
                <a:latin typeface="Consolas" panose="020B0609020204030204" pitchFamily="49" charset="0"/>
              </a:rPr>
              <a:t>);//</a:t>
            </a:r>
            <a:r>
              <a:rPr lang="zh-CN" altLang="en-US" sz="2000" dirty="0">
                <a:latin typeface="Consolas" panose="020B0609020204030204" pitchFamily="49" charset="0"/>
              </a:rPr>
              <a:t>定位到此处 </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fread</a:t>
            </a:r>
            <a:r>
              <a:rPr lang="en-US" altLang="zh-CN" sz="2000" dirty="0">
                <a:latin typeface="Consolas" panose="020B0609020204030204" pitchFamily="49" charset="0"/>
              </a:rPr>
              <a:t>(&amp;</a:t>
            </a:r>
            <a:r>
              <a:rPr lang="en-US" altLang="zh-CN" sz="2000" dirty="0" err="1">
                <a:latin typeface="Consolas" panose="020B0609020204030204" pitchFamily="49" charset="0"/>
              </a:rPr>
              <a:t>value,sizeof</a:t>
            </a:r>
            <a:r>
              <a:rPr lang="en-US" altLang="zh-CN" sz="2000" dirty="0">
                <a:latin typeface="Consolas" panose="020B0609020204030204" pitchFamily="49" charset="0"/>
              </a:rPr>
              <a:t>(double),</a:t>
            </a:r>
            <a:r>
              <a:rPr lang="en-US" altLang="zh-CN" sz="2000" dirty="0" err="1">
                <a:latin typeface="Consolas" panose="020B0609020204030204" pitchFamily="49" charset="0"/>
              </a:rPr>
              <a:t>1,iofile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("The value there is %f.\</a:t>
            </a:r>
            <a:r>
              <a:rPr lang="en-US" altLang="zh-CN" sz="2000" dirty="0" err="1">
                <a:latin typeface="Consolas" panose="020B0609020204030204" pitchFamily="49" charset="0"/>
              </a:rPr>
              <a:t>n",value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("Next index (out of range to quit):\n");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a:t>
            </a:r>
            <a:r>
              <a:rPr lang="zh-CN" altLang="en-US" sz="2000" dirty="0">
                <a:latin typeface="Consolas" panose="020B0609020204030204" pitchFamily="49" charset="0"/>
              </a:rPr>
              <a:t>完成</a:t>
            </a:r>
          </a:p>
          <a:p>
            <a:pPr marL="342900" indent="-342900">
              <a:spcBef>
                <a:spcPct val="20000"/>
              </a:spcBef>
              <a:buClr>
                <a:schemeClr val="accent2"/>
              </a:buClr>
              <a:buSzPct val="75000"/>
              <a:buFont typeface="Monotype Sorts"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fclose</a:t>
            </a:r>
            <a:r>
              <a:rPr lang="en-US" altLang="zh-CN" sz="2000" dirty="0">
                <a:latin typeface="Consolas" panose="020B0609020204030204" pitchFamily="49" charset="0"/>
              </a:rPr>
              <a:t>(</a:t>
            </a:r>
            <a:r>
              <a:rPr lang="en-US" altLang="zh-CN" sz="2000" dirty="0" err="1">
                <a:latin typeface="Consolas" panose="020B0609020204030204" pitchFamily="49" charset="0"/>
              </a:rPr>
              <a:t>iofile</a:t>
            </a:r>
            <a:r>
              <a:rPr lang="en-US" altLang="zh-CN" sz="2000" dirty="0">
                <a:latin typeface="Consolas" panose="020B0609020204030204" pitchFamily="49" charset="0"/>
              </a:rPr>
              <a:t>);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puts("Bye!");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	return 0; </a:t>
            </a:r>
          </a:p>
          <a:p>
            <a:pPr marL="342900" indent="-342900">
              <a:spcBef>
                <a:spcPct val="20000"/>
              </a:spcBef>
              <a:buClr>
                <a:schemeClr val="accent2"/>
              </a:buClr>
              <a:buSzPct val="75000"/>
              <a:buFont typeface="Monotype Sorts" charset="2"/>
              <a:buNone/>
            </a:pPr>
            <a:r>
              <a:rPr lang="en-US" altLang="zh-CN" sz="2000" dirty="0">
                <a:latin typeface="Consolas" panose="020B0609020204030204" pitchFamily="49" charset="0"/>
              </a:rPr>
              <a:t>}</a:t>
            </a:r>
          </a:p>
          <a:p>
            <a:pPr eaLnBrk="1" hangingPunct="1">
              <a:buNone/>
            </a:pP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16425515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27</a:t>
            </a:fld>
            <a:endParaRPr lang="zh-CN" altLang="en-US" sz="1400" b="1" dirty="0">
              <a:latin typeface="Times New Roman" panose="02020603050405020304" pitchFamily="2" charset="0"/>
            </a:endParaRPr>
          </a:p>
        </p:txBody>
      </p:sp>
      <p:sp>
        <p:nvSpPr>
          <p:cNvPr id="101379" name="Rectangle 5"/>
          <p:cNvSpPr>
            <a:spLocks noGrp="1"/>
          </p:cNvSpPr>
          <p:nvPr>
            <p:ph type="title"/>
          </p:nvPr>
        </p:nvSpPr>
        <p:spPr/>
        <p:txBody>
          <a:bodyPr wrap="square" lIns="92075" tIns="46038" rIns="92075" bIns="46038" anchor="ctr"/>
          <a:lstStyle/>
          <a:p>
            <a:pPr eaLnBrk="1" hangingPunct="1"/>
            <a:r>
              <a:rPr lang="zh-CN" altLang="en-US" sz="2800" b="1" dirty="0"/>
              <a:t>练习：随机存取文件操作</a:t>
            </a:r>
            <a:endParaRPr lang="en-US" altLang="x-none" sz="2800" b="1" dirty="0"/>
          </a:p>
        </p:txBody>
      </p:sp>
      <p:sp>
        <p:nvSpPr>
          <p:cNvPr id="101378" name="Rectangle 4"/>
          <p:cNvSpPr>
            <a:spLocks noGrp="1"/>
          </p:cNvSpPr>
          <p:nvPr>
            <p:ph idx="1"/>
          </p:nvPr>
        </p:nvSpPr>
        <p:spPr/>
        <p:txBody>
          <a:bodyPr wrap="square" lIns="92075" tIns="46038" rIns="92075" bIns="46038" anchor="t"/>
          <a:lstStyle/>
          <a:p>
            <a:pPr eaLnBrk="1" hangingPunct="1">
              <a:lnSpc>
                <a:spcPct val="90000"/>
              </a:lnSpc>
            </a:pPr>
            <a:r>
              <a:rPr lang="zh-CN" altLang="en-US" sz="2400" b="1" dirty="0"/>
              <a:t>练习：初始化一个</a:t>
            </a:r>
            <a:r>
              <a:rPr lang="en-US" altLang="zh-CN" sz="2400" b="1" dirty="0"/>
              <a:t>100</a:t>
            </a:r>
            <a:r>
              <a:rPr lang="zh-CN" altLang="en-US" sz="2400" b="1" dirty="0"/>
              <a:t>名学生的随机存取文件。</a:t>
            </a:r>
          </a:p>
          <a:p>
            <a:pPr lvl="1" eaLnBrk="1" hangingPunct="1">
              <a:lnSpc>
                <a:spcPct val="90000"/>
              </a:lnSpc>
            </a:pPr>
            <a:r>
              <a:rPr lang="zh-CN" altLang="en-US" sz="2400" b="1" dirty="0"/>
              <a:t>随机定位写入；</a:t>
            </a:r>
          </a:p>
          <a:p>
            <a:pPr lvl="1" eaLnBrk="1" hangingPunct="1">
              <a:lnSpc>
                <a:spcPct val="90000"/>
              </a:lnSpc>
            </a:pPr>
            <a:r>
              <a:rPr lang="zh-CN" altLang="en-US" sz="2400" b="1" dirty="0"/>
              <a:t>然后查看全文件。</a:t>
            </a:r>
            <a:endParaRPr lang="en-US" altLang="zh-CN" sz="2400" b="1" dirty="0"/>
          </a:p>
          <a:p>
            <a:pPr lvl="1" eaLnBrk="1" hangingPunct="1">
              <a:lnSpc>
                <a:spcPct val="90000"/>
              </a:lnSpc>
            </a:pPr>
            <a:endParaRPr lang="en-US" altLang="zh-CN" sz="2400" b="1" dirty="0"/>
          </a:p>
          <a:p>
            <a:pPr marL="0" indent="0">
              <a:buNone/>
            </a:pPr>
            <a:r>
              <a:rPr lang="en-US" altLang="zh-CN" sz="2400" dirty="0">
                <a:latin typeface="Consolas" panose="020B0609020204030204" pitchFamily="49" charset="0"/>
                <a:cs typeface="Arial" panose="020B0604020202020204" pitchFamily="34" charset="0"/>
              </a:rPr>
              <a:t>#include&lt;</a:t>
            </a:r>
            <a:r>
              <a:rPr lang="en-US" altLang="zh-CN" sz="2400" dirty="0" err="1">
                <a:latin typeface="Consolas" panose="020B0609020204030204" pitchFamily="49" charset="0"/>
                <a:cs typeface="Arial" panose="020B0604020202020204" pitchFamily="34" charset="0"/>
              </a:rPr>
              <a:t>stdio.h</a:t>
            </a:r>
            <a:r>
              <a:rPr lang="en-US" altLang="zh-CN" sz="2400" dirty="0">
                <a:latin typeface="Consolas" panose="020B0609020204030204" pitchFamily="49" charset="0"/>
                <a:cs typeface="Arial" panose="020B0604020202020204" pitchFamily="34" charset="0"/>
              </a:rPr>
              <a:t>&gt;</a:t>
            </a:r>
          </a:p>
          <a:p>
            <a:pPr marL="0" indent="0">
              <a:buNone/>
            </a:pPr>
            <a:r>
              <a:rPr lang="en-US" altLang="zh-CN" sz="2400" dirty="0">
                <a:latin typeface="Consolas" panose="020B0609020204030204" pitchFamily="49" charset="0"/>
                <a:cs typeface="Arial" panose="020B0604020202020204" pitchFamily="34" charset="0"/>
              </a:rPr>
              <a:t>#include&lt;</a:t>
            </a:r>
            <a:r>
              <a:rPr lang="en-US" altLang="zh-CN" sz="2400" dirty="0" err="1">
                <a:latin typeface="Consolas" panose="020B0609020204030204" pitchFamily="49" charset="0"/>
                <a:cs typeface="Arial" panose="020B0604020202020204" pitchFamily="34" charset="0"/>
              </a:rPr>
              <a:t>stdlib.h</a:t>
            </a:r>
            <a:r>
              <a:rPr lang="en-US" altLang="zh-CN" sz="2400" dirty="0">
                <a:latin typeface="Consolas" panose="020B0609020204030204" pitchFamily="49" charset="0"/>
                <a:cs typeface="Arial" panose="020B0604020202020204" pitchFamily="34" charset="0"/>
              </a:rPr>
              <a:t>&gt;</a:t>
            </a:r>
          </a:p>
          <a:p>
            <a:pPr marL="0" indent="0">
              <a:buNone/>
            </a:pPr>
            <a:r>
              <a:rPr lang="en-US" altLang="zh-CN" sz="2400" dirty="0">
                <a:latin typeface="Consolas" panose="020B0609020204030204" pitchFamily="49" charset="0"/>
                <a:cs typeface="Arial" panose="020B0604020202020204" pitchFamily="34" charset="0"/>
              </a:rPr>
              <a:t>#define </a:t>
            </a:r>
            <a:r>
              <a:rPr lang="en-US" altLang="zh-CN" sz="2400" dirty="0" err="1">
                <a:latin typeface="Consolas" panose="020B0609020204030204" pitchFamily="49" charset="0"/>
                <a:cs typeface="Arial" panose="020B0604020202020204" pitchFamily="34" charset="0"/>
              </a:rPr>
              <a:t>ARSIZE</a:t>
            </a:r>
            <a:r>
              <a:rPr lang="en-US" altLang="zh-CN" sz="2400" dirty="0">
                <a:latin typeface="Consolas" panose="020B0609020204030204" pitchFamily="49" charset="0"/>
                <a:cs typeface="Arial" panose="020B0604020202020204" pitchFamily="34" charset="0"/>
              </a:rPr>
              <a:t> 100</a:t>
            </a:r>
          </a:p>
          <a:p>
            <a:pPr marL="0" indent="0">
              <a:buNone/>
            </a:pPr>
            <a:r>
              <a:rPr lang="en-US" altLang="zh-CN" sz="2400" dirty="0">
                <a:latin typeface="Consolas" panose="020B0609020204030204" pitchFamily="49" charset="0"/>
                <a:cs typeface="Arial" panose="020B0604020202020204" pitchFamily="34" charset="0"/>
              </a:rPr>
              <a:t>typedef struct {</a:t>
            </a:r>
          </a:p>
          <a:p>
            <a:pPr marL="0" indent="0">
              <a:buNone/>
            </a:pPr>
            <a:r>
              <a:rPr lang="en-US" altLang="zh-CN" sz="2400" dirty="0">
                <a:latin typeface="Consolas" panose="020B0609020204030204" pitchFamily="49" charset="0"/>
                <a:cs typeface="Arial" panose="020B0604020202020204" pitchFamily="34" charset="0"/>
              </a:rPr>
              <a:t>    char name[20];</a:t>
            </a:r>
          </a:p>
          <a:p>
            <a:pPr marL="0" indent="0">
              <a:buNone/>
            </a:pPr>
            <a:r>
              <a:rPr lang="en-US" altLang="zh-CN" sz="2400" dirty="0">
                <a:latin typeface="Consolas" panose="020B0609020204030204" pitchFamily="49" charset="0"/>
                <a:cs typeface="Arial" panose="020B0604020202020204" pitchFamily="34" charset="0"/>
              </a:rPr>
              <a:t>    double score;</a:t>
            </a:r>
          </a:p>
          <a:p>
            <a:pPr marL="0" indent="0">
              <a:buNone/>
            </a:pPr>
            <a:r>
              <a:rPr lang="en-US" altLang="zh-CN" sz="2400" dirty="0">
                <a:latin typeface="Consolas" panose="020B0609020204030204" pitchFamily="49" charset="0"/>
                <a:cs typeface="Arial" panose="020B0604020202020204" pitchFamily="34" charset="0"/>
              </a:rPr>
              <a:t>    int age;</a:t>
            </a:r>
          </a:p>
          <a:p>
            <a:pPr marL="0" indent="0">
              <a:buNone/>
            </a:pPr>
            <a:r>
              <a:rPr lang="en-US" altLang="zh-CN" sz="2400" dirty="0">
                <a:latin typeface="Consolas" panose="020B0609020204030204" pitchFamily="49" charset="0"/>
                <a:cs typeface="Arial" panose="020B0604020202020204" pitchFamily="34" charset="0"/>
              </a:rPr>
              <a:t>}Student;</a:t>
            </a:r>
          </a:p>
        </p:txBody>
      </p:sp>
    </p:spTree>
    <p:extLst>
      <p:ext uri="{BB962C8B-B14F-4D97-AF65-F5344CB8AC3E}">
        <p14:creationId xmlns:p14="http://schemas.microsoft.com/office/powerpoint/2010/main" val="7890890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F14D-0851-E1AB-8369-D31E1E56E7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B3AAACB-C8B2-7835-8A3D-4FF7D37309EE}"/>
              </a:ext>
            </a:extLst>
          </p:cNvPr>
          <p:cNvSpPr>
            <a:spLocks noGrp="1"/>
          </p:cNvSpPr>
          <p:nvPr>
            <p:ph idx="1"/>
          </p:nvPr>
        </p:nvSpPr>
        <p:spPr/>
        <p:txBody>
          <a:bodyPr/>
          <a:lstStyle/>
          <a:p>
            <a:pPr marL="0" indent="0">
              <a:buNone/>
            </a:pPr>
            <a:r>
              <a:rPr lang="en-US" altLang="zh-CN" sz="2000" dirty="0">
                <a:latin typeface="Consolas" panose="020B0609020204030204" pitchFamily="49" charset="0"/>
                <a:cs typeface="Arial" panose="020B0604020202020204" pitchFamily="34" charset="0"/>
              </a:rPr>
              <a:t>int main(void){</a:t>
            </a:r>
          </a:p>
          <a:p>
            <a:pPr marL="0" indent="0">
              <a:buNone/>
            </a:pPr>
            <a:r>
              <a:rPr lang="en-US" altLang="zh-CN" sz="2000" dirty="0">
                <a:latin typeface="Consolas" panose="020B0609020204030204" pitchFamily="49" charset="0"/>
                <a:cs typeface="Arial" panose="020B0604020202020204" pitchFamily="34" charset="0"/>
              </a:rPr>
              <a:t>    FILE *</a:t>
            </a:r>
            <a:r>
              <a:rPr lang="en-US" altLang="zh-CN" sz="2000" dirty="0" err="1">
                <a:latin typeface="Consolas" panose="020B0609020204030204" pitchFamily="49" charset="0"/>
                <a:cs typeface="Arial" panose="020B0604020202020204" pitchFamily="34" charset="0"/>
              </a:rPr>
              <a:t>fp</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int </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Student </a:t>
            </a:r>
            <a:r>
              <a:rPr lang="en-US" altLang="zh-CN" sz="2000" dirty="0" err="1">
                <a:latin typeface="Consolas" panose="020B0609020204030204" pitchFamily="49" charset="0"/>
                <a:cs typeface="Arial" panose="020B0604020202020204" pitchFamily="34" charset="0"/>
              </a:rPr>
              <a:t>s1</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ARSIZE</a:t>
            </a:r>
            <a:r>
              <a:rPr lang="en-US" altLang="zh-CN" sz="2000" dirty="0">
                <a:latin typeface="Consolas" panose="020B0609020204030204" pitchFamily="49" charset="0"/>
                <a:cs typeface="Arial" panose="020B0604020202020204" pitchFamily="34" charset="0"/>
              </a:rPr>
              <a:t>]={"",0.0,0};//blank data</a:t>
            </a:r>
          </a:p>
          <a:p>
            <a:pPr marL="0" indent="0">
              <a:buNone/>
            </a:pPr>
            <a:r>
              <a:rPr lang="en-US" altLang="zh-CN" sz="2000" dirty="0">
                <a:latin typeface="Consolas" panose="020B0609020204030204" pitchFamily="49" charset="0"/>
                <a:cs typeface="Arial" panose="020B0604020202020204" pitchFamily="34" charset="0"/>
              </a:rPr>
              <a:t>    Student </a:t>
            </a:r>
            <a:r>
              <a:rPr lang="en-US" altLang="zh-CN" sz="2000" dirty="0" err="1">
                <a:latin typeface="Consolas" panose="020B0609020204030204" pitchFamily="49" charset="0"/>
                <a:cs typeface="Arial" panose="020B0604020202020204" pitchFamily="34" charset="0"/>
              </a:rPr>
              <a:t>s2</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if((</a:t>
            </a:r>
            <a:r>
              <a:rPr lang="en-US" altLang="zh-CN" sz="2000" dirty="0" err="1">
                <a:latin typeface="Consolas" panose="020B0609020204030204" pitchFamily="49" charset="0"/>
                <a:cs typeface="Arial" panose="020B0604020202020204" pitchFamily="34" charset="0"/>
              </a:rPr>
              <a:t>fp</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fopen</a:t>
            </a:r>
            <a:r>
              <a:rPr lang="en-US" altLang="zh-CN" sz="2000" dirty="0">
                <a:latin typeface="Consolas" panose="020B0609020204030204" pitchFamily="49" charset="0"/>
                <a:cs typeface="Arial" panose="020B0604020202020204" pitchFamily="34" charset="0"/>
              </a:rPr>
              <a:t>("test.</a:t>
            </a:r>
            <a:r>
              <a:rPr lang="en-US" altLang="zh-CN" sz="2000" dirty="0" err="1">
                <a:latin typeface="Consolas" panose="020B0609020204030204" pitchFamily="49" charset="0"/>
                <a:cs typeface="Arial" panose="020B0604020202020204" pitchFamily="34" charset="0"/>
              </a:rPr>
              <a:t>dat</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wb</a:t>
            </a:r>
            <a:r>
              <a:rPr lang="en-US" altLang="zh-CN" sz="2000" dirty="0">
                <a:latin typeface="Consolas" panose="020B0609020204030204" pitchFamily="49" charset="0"/>
                <a:cs typeface="Arial" panose="020B0604020202020204" pitchFamily="34" charset="0"/>
              </a:rPr>
              <a:t>+"))==NULL){</a:t>
            </a:r>
          </a:p>
          <a:p>
            <a:pPr marL="0" indent="0">
              <a:buNone/>
            </a:pP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printf</a:t>
            </a:r>
            <a:r>
              <a:rPr lang="en-US" altLang="zh-CN" sz="2000" dirty="0">
                <a:latin typeface="Consolas" panose="020B0609020204030204" pitchFamily="49" charset="0"/>
                <a:cs typeface="Arial" panose="020B0604020202020204" pitchFamily="34" charset="0"/>
              </a:rPr>
              <a:t>("can not open file\n");</a:t>
            </a:r>
          </a:p>
          <a:p>
            <a:pPr marL="0" indent="0">
              <a:buNone/>
            </a:pPr>
            <a:r>
              <a:rPr lang="en-US" altLang="zh-CN" sz="2000" dirty="0">
                <a:latin typeface="Consolas" panose="020B0609020204030204" pitchFamily="49" charset="0"/>
                <a:cs typeface="Arial" panose="020B0604020202020204" pitchFamily="34" charset="0"/>
              </a:rPr>
              <a:t>       exit(1);</a:t>
            </a:r>
          </a:p>
          <a:p>
            <a:pPr marL="0" indent="0">
              <a:buNone/>
            </a:pPr>
            <a:r>
              <a:rPr lang="en-US" altLang="zh-CN" sz="2000" dirty="0">
                <a:latin typeface="Consolas" panose="020B0609020204030204" pitchFamily="49" charset="0"/>
                <a:cs typeface="Arial" panose="020B0604020202020204" pitchFamily="34" charset="0"/>
              </a:rPr>
              <a:t>    }</a:t>
            </a:r>
          </a:p>
          <a:p>
            <a:pPr marL="0" indent="0">
              <a:buNone/>
            </a:pP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printf</a:t>
            </a:r>
            <a:r>
              <a:rPr lang="en-US" altLang="zh-CN" sz="2000" dirty="0">
                <a:latin typeface="Consolas" panose="020B0609020204030204" pitchFamily="49" charset="0"/>
                <a:cs typeface="Arial" panose="020B0604020202020204" pitchFamily="34" charset="0"/>
              </a:rPr>
              <a:t>("%d\n",</a:t>
            </a:r>
            <a:r>
              <a:rPr lang="en-US" altLang="zh-CN" sz="2000" dirty="0" err="1">
                <a:latin typeface="Consolas" panose="020B0609020204030204" pitchFamily="49" charset="0"/>
                <a:cs typeface="Arial" panose="020B0604020202020204" pitchFamily="34" charset="0"/>
              </a:rPr>
              <a:t>fwrite</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s1,sizeof</a:t>
            </a:r>
            <a:r>
              <a:rPr lang="en-US" altLang="zh-CN" sz="2000" dirty="0">
                <a:latin typeface="Consolas" panose="020B0609020204030204" pitchFamily="49" charset="0"/>
                <a:cs typeface="Arial" panose="020B0604020202020204" pitchFamily="34" charset="0"/>
              </a:rPr>
              <a:t>(Student),</a:t>
            </a:r>
            <a:r>
              <a:rPr lang="en-US" altLang="zh-CN" sz="2000" dirty="0" err="1">
                <a:latin typeface="Consolas" panose="020B0609020204030204" pitchFamily="49" charset="0"/>
                <a:cs typeface="Arial" panose="020B0604020202020204" pitchFamily="34" charset="0"/>
              </a:rPr>
              <a:t>ARSIZE,fp</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7583249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F14D-0851-E1AB-8369-D31E1E56E7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B3AAACB-C8B2-7835-8A3D-4FF7D37309EE}"/>
              </a:ext>
            </a:extLst>
          </p:cNvPr>
          <p:cNvSpPr>
            <a:spLocks noGrp="1"/>
          </p:cNvSpPr>
          <p:nvPr>
            <p:ph idx="1"/>
          </p:nvPr>
        </p:nvSpPr>
        <p:spPr>
          <a:xfrm>
            <a:off x="685800" y="1319213"/>
            <a:ext cx="8062664" cy="4611687"/>
          </a:xfrm>
        </p:spPr>
        <p:txBody>
          <a:bodyPr/>
          <a:lstStyle/>
          <a:p>
            <a:pPr marL="0" indent="0">
              <a:buNone/>
            </a:pPr>
            <a:r>
              <a:rPr lang="en-US" altLang="zh-CN" sz="2000" dirty="0">
                <a:latin typeface="Consolas" panose="020B0609020204030204" pitchFamily="49" charset="0"/>
                <a:cs typeface="Arial" panose="020B0604020202020204" pitchFamily="34" charset="0"/>
              </a:rPr>
              <a:t>	rewind(</a:t>
            </a:r>
            <a:r>
              <a:rPr lang="en-US" altLang="zh-CN" sz="2000" dirty="0" err="1">
                <a:latin typeface="Consolas" panose="020B0609020204030204" pitchFamily="49" charset="0"/>
                <a:cs typeface="Arial" panose="020B0604020202020204" pitchFamily="34" charset="0"/>
              </a:rPr>
              <a:t>fp</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err="1">
                <a:latin typeface="Consolas" panose="020B0609020204030204" pitchFamily="49" charset="0"/>
                <a:cs typeface="Arial" panose="020B0604020202020204" pitchFamily="34" charset="0"/>
              </a:rPr>
              <a:t>printf</a:t>
            </a:r>
            <a:r>
              <a:rPr lang="en-US" altLang="zh-CN" sz="2000" dirty="0">
                <a:latin typeface="Consolas" panose="020B0609020204030204" pitchFamily="49" charset="0"/>
                <a:cs typeface="Arial" panose="020B0604020202020204" pitchFamily="34" charset="0"/>
              </a:rPr>
              <a:t>("Enter an index in the range 0-% d.\n",</a:t>
            </a:r>
            <a:r>
              <a:rPr lang="en-US" altLang="zh-CN" sz="2000" dirty="0" err="1">
                <a:latin typeface="Consolas" panose="020B0609020204030204" pitchFamily="49" charset="0"/>
                <a:cs typeface="Arial" panose="020B0604020202020204" pitchFamily="34" charset="0"/>
              </a:rPr>
              <a:t>ARSIZE</a:t>
            </a:r>
            <a:r>
              <a:rPr lang="en-US" altLang="zh-CN" sz="2000" dirty="0">
                <a:latin typeface="Consolas" panose="020B0609020204030204" pitchFamily="49" charset="0"/>
                <a:cs typeface="Arial" panose="020B0604020202020204" pitchFamily="34" charset="0"/>
              </a:rPr>
              <a:t>-1); </a:t>
            </a:r>
          </a:p>
          <a:p>
            <a:pPr marL="0" indent="0">
              <a:buNone/>
            </a:pPr>
            <a:r>
              <a:rPr lang="en-US" altLang="zh-CN" sz="2000" dirty="0">
                <a:latin typeface="Consolas" panose="020B0609020204030204" pitchFamily="49" charset="0"/>
                <a:cs typeface="Arial" panose="020B0604020202020204" pitchFamily="34" charset="0"/>
              </a:rPr>
              <a:t>	int pos;</a:t>
            </a:r>
          </a:p>
          <a:p>
            <a:pPr marL="0" indent="0">
              <a:buNone/>
            </a:pPr>
            <a:r>
              <a:rPr lang="en-US" altLang="zh-CN" sz="2000" dirty="0">
                <a:latin typeface="Consolas" panose="020B0609020204030204" pitchFamily="49" charset="0"/>
                <a:cs typeface="Arial" panose="020B0604020202020204" pitchFamily="34" charset="0"/>
              </a:rPr>
              <a:t>	while (</a:t>
            </a:r>
            <a:r>
              <a:rPr lang="en-US" altLang="zh-CN" sz="2000" dirty="0" err="1">
                <a:latin typeface="Consolas" panose="020B0609020204030204" pitchFamily="49" charset="0"/>
                <a:cs typeface="Arial" panose="020B0604020202020204" pitchFamily="34" charset="0"/>
              </a:rPr>
              <a:t>scanf</a:t>
            </a:r>
            <a:r>
              <a:rPr lang="en-US" altLang="zh-CN" sz="2000" dirty="0">
                <a:latin typeface="Consolas" panose="020B0609020204030204" pitchFamily="49" charset="0"/>
                <a:cs typeface="Arial" panose="020B0604020202020204" pitchFamily="34" charset="0"/>
              </a:rPr>
              <a:t>("%d",&amp;</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 == 1 &amp;&amp; </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 &gt;= 0 &amp;&amp; </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 &lt; </a:t>
            </a:r>
            <a:r>
              <a:rPr lang="en-US" altLang="zh-CN" sz="2000" dirty="0" err="1">
                <a:latin typeface="Consolas" panose="020B0609020204030204" pitchFamily="49" charset="0"/>
                <a:cs typeface="Arial" panose="020B0604020202020204" pitchFamily="34" charset="0"/>
              </a:rPr>
              <a:t>ARSIZE</a:t>
            </a:r>
            <a:r>
              <a:rPr lang="en-US" altLang="zh-CN" sz="2000" dirty="0">
                <a:latin typeface="Consolas" panose="020B0609020204030204" pitchFamily="49" charset="0"/>
                <a:cs typeface="Arial" panose="020B0604020202020204" pitchFamily="34" charset="0"/>
              </a:rPr>
              <a:t>) {</a:t>
            </a:r>
          </a:p>
          <a:p>
            <a:pPr marL="0" indent="0">
              <a:buNone/>
            </a:pPr>
            <a:r>
              <a:rPr lang="en-US" altLang="zh-CN" sz="2000" dirty="0">
                <a:latin typeface="Consolas" panose="020B0609020204030204" pitchFamily="49" charset="0"/>
                <a:cs typeface="Arial" panose="020B0604020202020204" pitchFamily="34" charset="0"/>
              </a:rPr>
              <a:t>		pos = (long) </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 * </a:t>
            </a:r>
            <a:r>
              <a:rPr lang="en-US" altLang="zh-CN" sz="2000" dirty="0" err="1">
                <a:latin typeface="Consolas" panose="020B0609020204030204" pitchFamily="49" charset="0"/>
                <a:cs typeface="Arial" panose="020B0604020202020204" pitchFamily="34" charset="0"/>
              </a:rPr>
              <a:t>sizeof</a:t>
            </a:r>
            <a:r>
              <a:rPr lang="en-US" altLang="zh-CN" sz="2000" dirty="0">
                <a:latin typeface="Consolas" panose="020B0609020204030204" pitchFamily="49" charset="0"/>
                <a:cs typeface="Arial" panose="020B0604020202020204" pitchFamily="34" charset="0"/>
              </a:rPr>
              <a:t>(Student); </a:t>
            </a:r>
            <a:r>
              <a:rPr lang="zh-CN" altLang="en-US" sz="2000" dirty="0">
                <a:latin typeface="Consolas" panose="020B0609020204030204" pitchFamily="49" charset="0"/>
                <a:cs typeface="Arial" panose="020B0604020202020204" pitchFamily="34" charset="0"/>
              </a:rPr>
              <a:t> </a:t>
            </a:r>
          </a:p>
          <a:p>
            <a:pPr marL="0" indent="0">
              <a:buNone/>
            </a:pPr>
            <a:r>
              <a:rPr lang="zh-CN" altLang="en-US"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fseek</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fp,pos,SEEK_SET</a:t>
            </a:r>
            <a:r>
              <a:rPr lang="en-US" altLang="zh-CN" sz="2000" dirty="0">
                <a:latin typeface="Consolas" panose="020B0609020204030204" pitchFamily="49" charset="0"/>
                <a:cs typeface="Arial" panose="020B0604020202020204" pitchFamily="34" charset="0"/>
              </a:rPr>
              <a:t>);//</a:t>
            </a:r>
            <a:r>
              <a:rPr lang="zh-CN" altLang="en-US" sz="2000" dirty="0">
                <a:latin typeface="Consolas" panose="020B0609020204030204" pitchFamily="49" charset="0"/>
                <a:cs typeface="Arial" panose="020B0604020202020204" pitchFamily="34" charset="0"/>
              </a:rPr>
              <a:t>定位到此处 </a:t>
            </a:r>
          </a:p>
          <a:p>
            <a:pPr marL="0" indent="0">
              <a:buNone/>
            </a:pPr>
            <a:r>
              <a:rPr lang="zh-CN" altLang="en-US"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scanf</a:t>
            </a:r>
            <a:r>
              <a:rPr lang="en-US" altLang="zh-CN" sz="2000" dirty="0">
                <a:latin typeface="Consolas" panose="020B0609020204030204" pitchFamily="49" charset="0"/>
                <a:cs typeface="Arial" panose="020B0604020202020204" pitchFamily="34" charset="0"/>
              </a:rPr>
              <a:t>("%s %</a:t>
            </a:r>
            <a:r>
              <a:rPr lang="en-US" altLang="zh-CN" sz="2000" dirty="0" err="1">
                <a:latin typeface="Consolas" panose="020B0609020204030204" pitchFamily="49" charset="0"/>
                <a:cs typeface="Arial" panose="020B0604020202020204" pitchFamily="34" charset="0"/>
              </a:rPr>
              <a:t>lf</a:t>
            </a:r>
            <a:r>
              <a:rPr lang="en-US" altLang="zh-CN" sz="2000" dirty="0">
                <a:latin typeface="Consolas" panose="020B0609020204030204" pitchFamily="49" charset="0"/>
                <a:cs typeface="Arial" panose="020B0604020202020204" pitchFamily="34" charset="0"/>
              </a:rPr>
              <a:t> %d",s2.name,&amp;s2.score,&amp;</a:t>
            </a:r>
            <a:r>
              <a:rPr lang="en-US" altLang="zh-CN" sz="2000" dirty="0" err="1">
                <a:latin typeface="Consolas" panose="020B0609020204030204" pitchFamily="49" charset="0"/>
                <a:cs typeface="Arial" panose="020B0604020202020204" pitchFamily="34" charset="0"/>
              </a:rPr>
              <a:t>s2.age</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fwrite</a:t>
            </a:r>
            <a:r>
              <a:rPr lang="en-US" altLang="zh-CN" sz="2000" dirty="0">
                <a:latin typeface="Consolas" panose="020B0609020204030204" pitchFamily="49" charset="0"/>
                <a:cs typeface="Arial" panose="020B0604020202020204" pitchFamily="34" charset="0"/>
              </a:rPr>
              <a:t>(&amp;</a:t>
            </a:r>
            <a:r>
              <a:rPr lang="en-US" altLang="zh-CN" sz="2000" dirty="0" err="1">
                <a:latin typeface="Consolas" panose="020B0609020204030204" pitchFamily="49" charset="0"/>
                <a:cs typeface="Arial" panose="020B0604020202020204" pitchFamily="34" charset="0"/>
              </a:rPr>
              <a:t>s2,sizeof</a:t>
            </a:r>
            <a:r>
              <a:rPr lang="en-US" altLang="zh-CN" sz="2000" dirty="0">
                <a:latin typeface="Consolas" panose="020B0609020204030204" pitchFamily="49" charset="0"/>
                <a:cs typeface="Arial" panose="020B0604020202020204" pitchFamily="34" charset="0"/>
              </a:rPr>
              <a:t>(Student),</a:t>
            </a:r>
            <a:r>
              <a:rPr lang="en-US" altLang="zh-CN" sz="2000" dirty="0" err="1">
                <a:latin typeface="Consolas" panose="020B0609020204030204" pitchFamily="49" charset="0"/>
                <a:cs typeface="Arial" panose="020B0604020202020204" pitchFamily="34" charset="0"/>
              </a:rPr>
              <a:t>1,fp</a:t>
            </a:r>
            <a:r>
              <a:rPr lang="en-US" altLang="zh-CN" sz="2000" dirty="0">
                <a:latin typeface="Consolas" panose="020B0609020204030204" pitchFamily="49" charset="0"/>
                <a:cs typeface="Arial" panose="020B0604020202020204" pitchFamily="34" charset="0"/>
              </a:rPr>
              <a:t>); </a:t>
            </a:r>
          </a:p>
          <a:p>
            <a:pPr marL="0" indent="0">
              <a:buNone/>
            </a:pP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printf</a:t>
            </a:r>
            <a:r>
              <a:rPr lang="en-US" altLang="zh-CN" sz="2000" dirty="0">
                <a:latin typeface="Consolas" panose="020B0609020204030204" pitchFamily="49" charset="0"/>
                <a:cs typeface="Arial" panose="020B0604020202020204" pitchFamily="34" charset="0"/>
              </a:rPr>
              <a:t>("Next index (out of range to quit):\n"); </a:t>
            </a:r>
          </a:p>
          <a:p>
            <a:pPr marL="0" indent="0">
              <a:buNone/>
            </a:pPr>
            <a:r>
              <a:rPr lang="en-US" altLang="zh-CN" sz="2000" dirty="0">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2838152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3</a:t>
            </a:fld>
            <a:endParaRPr lang="zh-CN" altLang="en-US" sz="1400" b="1" dirty="0">
              <a:latin typeface="Times New Roman" panose="02020603050405020304" pitchFamily="2" charset="0"/>
            </a:endParaRPr>
          </a:p>
        </p:txBody>
      </p:sp>
      <p:sp>
        <p:nvSpPr>
          <p:cNvPr id="84995" name="Rectangle 9"/>
          <p:cNvSpPr>
            <a:spLocks noGrp="1"/>
          </p:cNvSpPr>
          <p:nvPr>
            <p:ph type="title"/>
          </p:nvPr>
        </p:nvSpPr>
        <p:spPr/>
        <p:txBody>
          <a:bodyPr wrap="square" lIns="92075" tIns="46038" rIns="92075" bIns="46038" anchor="ctr"/>
          <a:lstStyle/>
          <a:p>
            <a:pPr eaLnBrk="1" hangingPunct="1"/>
            <a:r>
              <a:rPr lang="zh-CN" altLang="en-US" sz="2400" b="1" dirty="0">
                <a:ea typeface="黑体" panose="02010609060101010101" pitchFamily="1" charset="-122"/>
                <a:sym typeface="+mn-ea"/>
              </a:rPr>
              <a:t>格式化</a:t>
            </a:r>
            <a:r>
              <a:rPr lang="zh-CN" altLang="en-US" sz="2400" b="1" dirty="0"/>
              <a:t>读／写──</a:t>
            </a:r>
            <a:r>
              <a:rPr lang="en-US" altLang="x-none" sz="2400" b="1" dirty="0"/>
              <a:t>fscanf()</a:t>
            </a:r>
            <a:r>
              <a:rPr lang="zh-CN" altLang="en-US" sz="2400" b="1" dirty="0"/>
              <a:t>和</a:t>
            </a:r>
            <a:r>
              <a:rPr lang="en-US" altLang="x-none" sz="2400" b="1" dirty="0"/>
              <a:t>fprintf()</a:t>
            </a:r>
            <a:r>
              <a:rPr lang="zh-CN" altLang="en-US" sz="2400" b="1" dirty="0"/>
              <a:t>函数</a:t>
            </a:r>
          </a:p>
        </p:txBody>
      </p:sp>
      <p:sp>
        <p:nvSpPr>
          <p:cNvPr id="80899" name="Rectangle 5"/>
          <p:cNvSpPr>
            <a:spLocks noGrp="1"/>
          </p:cNvSpPr>
          <p:nvPr>
            <p:ph idx="1"/>
          </p:nvPr>
        </p:nvSpPr>
        <p:spPr>
          <a:ln>
            <a:miter/>
          </a:ln>
        </p:spPr>
        <p:txBody>
          <a:bodyPr vert="horz" wrap="square" lIns="92075" tIns="46038" rIns="92075" bIns="46038" anchor="t"/>
          <a:lstStyle/>
          <a:p>
            <a:pPr marL="0" lvl="0" indent="374650" algn="just" eaLnBrk="1" fontAlgn="base" hangingPunct="1">
              <a:buNone/>
            </a:pPr>
            <a:r>
              <a:rPr lang="en-US" altLang="x-none" sz="2400" b="1" i="1" strike="noStrike" noProof="1">
                <a:effectLst>
                  <a:outerShdw blurRad="38100" dist="38100" dir="2700000">
                    <a:srgbClr val="C0C0C0"/>
                  </a:outerShdw>
                </a:effectLst>
              </a:rPr>
              <a:t>fscanf()</a:t>
            </a:r>
            <a:r>
              <a:rPr lang="zh-CN" altLang="en-US" sz="2400" b="1" i="1" strike="noStrike" noProof="1">
                <a:effectLst>
                  <a:outerShdw blurRad="38100" dist="38100" dir="2700000">
                    <a:srgbClr val="C0C0C0"/>
                  </a:outerShdw>
                </a:effectLst>
              </a:rPr>
              <a:t>和</a:t>
            </a:r>
            <a:r>
              <a:rPr lang="en-US" altLang="x-none" sz="2400" b="1" i="1" strike="noStrike" noProof="1">
                <a:effectLst>
                  <a:outerShdw blurRad="38100" dist="38100" dir="2700000">
                    <a:srgbClr val="C0C0C0"/>
                  </a:outerShdw>
                </a:effectLst>
              </a:rPr>
              <a:t>fprintf()</a:t>
            </a:r>
            <a:r>
              <a:rPr lang="zh-CN" altLang="en-US" sz="2400" b="1" i="1" strike="noStrike" noProof="1">
                <a:effectLst>
                  <a:outerShdw blurRad="38100" dist="38100" dir="2700000">
                    <a:srgbClr val="C0C0C0"/>
                  </a:outerShdw>
                </a:effectLst>
              </a:rPr>
              <a:t>函数，用于</a:t>
            </a:r>
            <a:r>
              <a:rPr lang="en-US" altLang="x-none" sz="2400" b="1" i="1" strike="noStrike" noProof="1">
                <a:effectLst>
                  <a:outerShdw blurRad="38100" dist="38100" dir="2700000">
                    <a:srgbClr val="C0C0C0"/>
                  </a:outerShdw>
                </a:effectLst>
              </a:rPr>
              <a:t>ASCII</a:t>
            </a:r>
            <a:r>
              <a:rPr lang="zh-CN" altLang="en-US" sz="2400" b="1" i="1" strike="noStrike" noProof="1">
                <a:effectLst>
                  <a:outerShdw blurRad="38100" dist="38100" dir="2700000">
                    <a:srgbClr val="C0C0C0"/>
                  </a:outerShdw>
                </a:effectLst>
              </a:rPr>
              <a:t>文件的处理。</a:t>
            </a:r>
          </a:p>
          <a:p>
            <a:pPr marL="0" lvl="0" indent="374650" algn="just" eaLnBrk="1" fontAlgn="base" hangingPunct="1">
              <a:buNone/>
            </a:pPr>
            <a:r>
              <a:rPr lang="zh-CN" altLang="en-US" sz="2400" b="1" strike="noStrike" noProof="1"/>
              <a:t>其功能与</a:t>
            </a:r>
            <a:r>
              <a:rPr lang="en-US" altLang="x-none" sz="2400" b="1" strike="noStrike" noProof="1"/>
              <a:t>scanf()</a:t>
            </a:r>
            <a:r>
              <a:rPr lang="zh-CN" altLang="en-US" sz="2400" b="1" strike="noStrike" noProof="1"/>
              <a:t>和</a:t>
            </a:r>
            <a:r>
              <a:rPr lang="en-US" altLang="x-none" sz="2400" b="1" strike="noStrike" noProof="1"/>
              <a:t>printf()</a:t>
            </a:r>
            <a:r>
              <a:rPr lang="zh-CN" altLang="en-US" sz="2400" b="1" strike="noStrike" noProof="1"/>
              <a:t>函数相似，区别</a:t>
            </a:r>
            <a:r>
              <a:rPr lang="zh-CN" altLang="en-US" sz="2400" b="1" noProof="1"/>
              <a:t>仅仅</a:t>
            </a:r>
            <a:r>
              <a:rPr lang="zh-CN" altLang="en-US" sz="2400" b="1" strike="noStrike" noProof="1"/>
              <a:t>在于：</a:t>
            </a:r>
            <a:r>
              <a:rPr lang="en-US" altLang="x-none" sz="2400" b="1" strike="noStrike" noProof="1"/>
              <a:t>fscanf()</a:t>
            </a:r>
            <a:r>
              <a:rPr lang="zh-CN" altLang="en-US" sz="2400" b="1" strike="noStrike" noProof="1"/>
              <a:t>和</a:t>
            </a:r>
            <a:r>
              <a:rPr lang="en-US" altLang="x-none" sz="2400" b="1" strike="noStrike" noProof="1"/>
              <a:t>fprintf()</a:t>
            </a:r>
            <a:r>
              <a:rPr lang="zh-CN" altLang="en-US" sz="2400" b="1" strike="noStrike" noProof="1"/>
              <a:t>函数的操作对象是指定文件，而</a:t>
            </a:r>
            <a:r>
              <a:rPr lang="en-US" altLang="x-none" sz="2400" b="1" strike="noStrike" noProof="1"/>
              <a:t>scanf()</a:t>
            </a:r>
            <a:r>
              <a:rPr lang="zh-CN" altLang="en-US" sz="2400" b="1" strike="noStrike" noProof="1"/>
              <a:t>和</a:t>
            </a:r>
            <a:r>
              <a:rPr lang="en-US" altLang="x-none" sz="2400" b="1" strike="noStrike" noProof="1"/>
              <a:t>printf()</a:t>
            </a:r>
            <a:r>
              <a:rPr lang="zh-CN" altLang="en-US" sz="2400" b="1" strike="noStrike" noProof="1"/>
              <a:t>函数的操作对象是标准输入输出文件。</a:t>
            </a:r>
            <a:r>
              <a:rPr lang="en-US" altLang="zh-CN" sz="2400" b="1" noProof="1"/>
              <a:t>	</a:t>
            </a:r>
            <a:r>
              <a:rPr lang="en-US" altLang="x-none" sz="2400" b="1" strike="noStrike" noProof="1">
                <a:solidFill>
                  <a:schemeClr val="accent2"/>
                </a:solidFill>
              </a:rPr>
              <a:t>int  fscanf(FILE * stream，const char * format</a:t>
            </a:r>
            <a:r>
              <a:rPr lang="zh-CN" altLang="en-US" sz="2400" b="1" strike="noStrike" noProof="1">
                <a:solidFill>
                  <a:schemeClr val="accent2"/>
                </a:solidFill>
              </a:rPr>
              <a:t>，输入变量首地址表);</a:t>
            </a:r>
            <a:r>
              <a:rPr lang="en-US" altLang="zh-CN" sz="2400" b="1" noProof="1">
                <a:solidFill>
                  <a:schemeClr val="accent2"/>
                </a:solidFill>
              </a:rPr>
              <a:t>  </a:t>
            </a:r>
            <a:r>
              <a:rPr lang="zh-CN" altLang="en-US" sz="2400" b="1" strike="noStrike" noProof="1">
                <a:solidFill>
                  <a:schemeClr val="accent2"/>
                </a:solidFill>
              </a:rPr>
              <a:t>/*读文本文件*/</a:t>
            </a:r>
          </a:p>
          <a:p>
            <a:pPr marL="0" lvl="0" indent="374650" algn="just" eaLnBrk="1" fontAlgn="base" hangingPunct="1">
              <a:buNone/>
            </a:pPr>
            <a:r>
              <a:rPr lang="zh-CN" altLang="en-US" sz="2400" b="1" strike="noStrike" noProof="1"/>
              <a:t>例：</a:t>
            </a:r>
            <a:r>
              <a:rPr lang="en-US" altLang="x-none" sz="2400" b="1" strike="noStrike" noProof="1"/>
              <a:t>fscanf(f</a:t>
            </a:r>
            <a:r>
              <a:rPr lang="en-US" altLang="zh-CN" sz="2400" b="1" strike="noStrike" noProof="1"/>
              <a:t>p</a:t>
            </a:r>
            <a:r>
              <a:rPr lang="en-US" altLang="x-none" sz="2400" b="1" strike="noStrike" noProof="1"/>
              <a:t>,"%d,%f", &amp;i, &amp;f);</a:t>
            </a:r>
            <a:endParaRPr lang="zh-CN" altLang="en-US" sz="2400" b="1" strike="noStrike" noProof="1">
              <a:solidFill>
                <a:schemeClr val="accent2"/>
              </a:solidFill>
            </a:endParaRPr>
          </a:p>
          <a:p>
            <a:pPr marL="0" lvl="0" indent="374650" algn="just" eaLnBrk="1" fontAlgn="base" hangingPunct="1">
              <a:buNone/>
            </a:pPr>
            <a:endParaRPr lang="en-US" altLang="x-none" sz="2400" b="1" strike="noStrike" noProof="1"/>
          </a:p>
          <a:p>
            <a:pPr marL="0" lvl="0" indent="374650" algn="just" eaLnBrk="1" fontAlgn="base" hangingPunct="1">
              <a:buNone/>
            </a:pPr>
            <a:r>
              <a:rPr lang="en-US" altLang="x-none" sz="2400" b="1" strike="noStrike" noProof="1"/>
              <a:t>fscanf (stdin</a:t>
            </a:r>
            <a:r>
              <a:rPr lang="en-US" altLang="x-none" sz="2400" b="1" noProof="1"/>
              <a:t>,</a:t>
            </a:r>
            <a:r>
              <a:rPr lang="en-US" altLang="x-none" sz="2400" b="1" strike="noStrike" noProof="1"/>
              <a:t>const char * format,</a:t>
            </a:r>
            <a:r>
              <a:rPr lang="zh-CN" altLang="en-US" sz="2400" b="1" strike="noStrike" noProof="1"/>
              <a:t>输入变量首地址表)</a:t>
            </a:r>
          </a:p>
          <a:p>
            <a:pPr marL="0" lvl="0" indent="374650" algn="just" eaLnBrk="1" fontAlgn="base" hangingPunct="1">
              <a:buNone/>
            </a:pPr>
            <a:r>
              <a:rPr lang="zh-CN" altLang="en-US" sz="2400" b="1" strike="noStrike" noProof="1"/>
              <a:t>等价于</a:t>
            </a:r>
            <a:r>
              <a:rPr lang="en-US" altLang="x-none" sz="2400" b="1" strike="noStrike" noProof="1"/>
              <a:t>scanf (const char * format</a:t>
            </a:r>
            <a:r>
              <a:rPr lang="zh-CN" altLang="en-US" sz="2400" b="1" strike="noStrike" noProof="1"/>
              <a:t>，输入变量首地址表)</a:t>
            </a:r>
          </a:p>
          <a:p>
            <a:pPr marL="0" lvl="0" indent="374650" algn="just" eaLnBrk="1" fontAlgn="base" hangingPunct="1">
              <a:buNone/>
            </a:pPr>
            <a:endParaRPr lang="en-US" altLang="x-none" sz="2400" b="1" strike="noStrike" noProof="1"/>
          </a:p>
        </p:txBody>
      </p:sp>
    </p:spTree>
    <p:extLst>
      <p:ext uri="{BB962C8B-B14F-4D97-AF65-F5344CB8AC3E}">
        <p14:creationId xmlns:p14="http://schemas.microsoft.com/office/powerpoint/2010/main" val="3067994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animEffect transition="in" filter="dissolve">
                                      <p:cBhvr>
                                        <p:cTn id="7" dur="500"/>
                                        <p:tgtEl>
                                          <p:spTgt spid="80899">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0899">
                                            <p:txEl>
                                              <p:pRg st="5" end="5"/>
                                            </p:txEl>
                                          </p:spTgt>
                                        </p:tgtEl>
                                        <p:attrNameLst>
                                          <p:attrName>style.visibility</p:attrName>
                                        </p:attrNameLst>
                                      </p:cBhvr>
                                      <p:to>
                                        <p:strVal val="visible"/>
                                      </p:to>
                                    </p:set>
                                    <p:animEffect transition="in" filter="dissolve">
                                      <p:cBhvr>
                                        <p:cTn id="10" dur="500"/>
                                        <p:tgtEl>
                                          <p:spTgt spid="80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F14D-0851-E1AB-8369-D31E1E56E7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B3AAACB-C8B2-7835-8A3D-4FF7D37309EE}"/>
              </a:ext>
            </a:extLst>
          </p:cNvPr>
          <p:cNvSpPr>
            <a:spLocks noGrp="1"/>
          </p:cNvSpPr>
          <p:nvPr>
            <p:ph idx="1"/>
          </p:nvPr>
        </p:nvSpPr>
        <p:spPr/>
        <p:txBody>
          <a:bodyPr/>
          <a:lstStyle/>
          <a:p>
            <a:pPr marL="0" indent="0">
              <a:buNone/>
            </a:pPr>
            <a:r>
              <a:rPr lang="en-US" altLang="zh-CN" sz="2000" dirty="0">
                <a:latin typeface="Consolas" panose="020B0609020204030204" pitchFamily="49" charset="0"/>
                <a:cs typeface="Arial" panose="020B0604020202020204" pitchFamily="34" charset="0"/>
              </a:rPr>
              <a:t>	//</a:t>
            </a:r>
            <a:r>
              <a:rPr lang="zh-CN" altLang="en-US" sz="2000" dirty="0">
                <a:latin typeface="Consolas" panose="020B0609020204030204" pitchFamily="49" charset="0"/>
                <a:cs typeface="Arial" panose="020B0604020202020204" pitchFamily="34" charset="0"/>
              </a:rPr>
              <a:t>读取整个文件内容进行查看</a:t>
            </a:r>
            <a:endParaRPr lang="en-US" altLang="zh-CN" sz="2000" dirty="0">
              <a:latin typeface="Consolas" panose="020B0609020204030204" pitchFamily="49" charset="0"/>
              <a:cs typeface="Arial" panose="020B0604020202020204" pitchFamily="34" charset="0"/>
            </a:endParaRPr>
          </a:p>
          <a:p>
            <a:pPr marL="0" indent="0">
              <a:buNone/>
            </a:pPr>
            <a:r>
              <a:rPr lang="en-US" altLang="zh-CN" sz="2000" dirty="0">
                <a:latin typeface="Consolas" panose="020B0609020204030204" pitchFamily="49" charset="0"/>
                <a:cs typeface="Arial" panose="020B0604020202020204" pitchFamily="34" charset="0"/>
              </a:rPr>
              <a:t>	rewind(</a:t>
            </a:r>
            <a:r>
              <a:rPr lang="en-US" altLang="zh-CN" sz="2000" dirty="0" err="1">
                <a:latin typeface="Consolas" panose="020B0609020204030204" pitchFamily="49" charset="0"/>
                <a:cs typeface="Arial" panose="020B0604020202020204" pitchFamily="34" charset="0"/>
              </a:rPr>
              <a:t>fp</a:t>
            </a: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printf</a:t>
            </a:r>
            <a:r>
              <a:rPr lang="en-US" altLang="zh-CN" sz="2000" dirty="0">
                <a:latin typeface="Consolas" panose="020B0609020204030204" pitchFamily="49" charset="0"/>
                <a:cs typeface="Arial" panose="020B0604020202020204" pitchFamily="34" charset="0"/>
              </a:rPr>
              <a:t>("%d\n",</a:t>
            </a:r>
            <a:r>
              <a:rPr lang="en-US" altLang="zh-CN" sz="2000" dirty="0" err="1">
                <a:latin typeface="Consolas" panose="020B0609020204030204" pitchFamily="49" charset="0"/>
                <a:cs typeface="Arial" panose="020B0604020202020204" pitchFamily="34" charset="0"/>
              </a:rPr>
              <a:t>fread</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s1,sizeof</a:t>
            </a:r>
            <a:r>
              <a:rPr lang="en-US" altLang="zh-CN" sz="2000" dirty="0">
                <a:latin typeface="Consolas" panose="020B0609020204030204" pitchFamily="49" charset="0"/>
                <a:cs typeface="Arial" panose="020B0604020202020204" pitchFamily="34" charset="0"/>
              </a:rPr>
              <a:t>(Student),</a:t>
            </a:r>
            <a:r>
              <a:rPr lang="en-US" altLang="zh-CN" sz="2000" dirty="0" err="1">
                <a:latin typeface="Consolas" panose="020B0609020204030204" pitchFamily="49" charset="0"/>
                <a:cs typeface="Arial" panose="020B0604020202020204" pitchFamily="34" charset="0"/>
              </a:rPr>
              <a:t>ARSIZE,fp</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for(</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0;i</a:t>
            </a:r>
            <a:r>
              <a:rPr lang="en-US" altLang="zh-CN" sz="2000" dirty="0">
                <a:latin typeface="Consolas" panose="020B0609020204030204" pitchFamily="49" charset="0"/>
                <a:cs typeface="Arial" panose="020B0604020202020204" pitchFamily="34" charset="0"/>
              </a:rPr>
              <a:t>&lt;</a:t>
            </a:r>
            <a:r>
              <a:rPr lang="en-US" altLang="zh-CN" sz="2000" dirty="0" err="1">
                <a:latin typeface="Consolas" panose="020B0609020204030204" pitchFamily="49" charset="0"/>
                <a:cs typeface="Arial" panose="020B0604020202020204" pitchFamily="34" charset="0"/>
              </a:rPr>
              <a:t>ARSIZE;i</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printf</a:t>
            </a:r>
            <a:r>
              <a:rPr lang="en-US" altLang="zh-CN" sz="2000" dirty="0">
                <a:latin typeface="Consolas" panose="020B0609020204030204" pitchFamily="49" charset="0"/>
                <a:cs typeface="Arial" panose="020B0604020202020204" pitchFamily="34" charset="0"/>
              </a:rPr>
              <a:t>("%s %</a:t>
            </a:r>
            <a:r>
              <a:rPr lang="en-US" altLang="zh-CN" sz="2000" dirty="0" err="1">
                <a:latin typeface="Consolas" panose="020B0609020204030204" pitchFamily="49" charset="0"/>
                <a:cs typeface="Arial" panose="020B0604020202020204" pitchFamily="34" charset="0"/>
              </a:rPr>
              <a:t>lf</a:t>
            </a:r>
            <a:r>
              <a:rPr lang="en-US" altLang="zh-CN" sz="2000" dirty="0">
                <a:latin typeface="Consolas" panose="020B0609020204030204" pitchFamily="49" charset="0"/>
                <a:cs typeface="Arial" panose="020B0604020202020204" pitchFamily="34" charset="0"/>
              </a:rPr>
              <a:t> %d\n",</a:t>
            </a:r>
            <a:r>
              <a:rPr lang="en-US" altLang="zh-CN" sz="2000" dirty="0" err="1">
                <a:latin typeface="Consolas" panose="020B0609020204030204" pitchFamily="49" charset="0"/>
                <a:cs typeface="Arial" panose="020B0604020202020204" pitchFamily="34" charset="0"/>
              </a:rPr>
              <a:t>s1</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].name, </a:t>
            </a:r>
            <a:r>
              <a:rPr lang="en-US" altLang="zh-CN" sz="2000" dirty="0" err="1">
                <a:latin typeface="Consolas" panose="020B0609020204030204" pitchFamily="49" charset="0"/>
                <a:cs typeface="Arial" panose="020B0604020202020204" pitchFamily="34" charset="0"/>
              </a:rPr>
              <a:t>s1</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].score, </a:t>
            </a:r>
            <a:r>
              <a:rPr lang="en-US" altLang="zh-CN" sz="2000" dirty="0" err="1">
                <a:latin typeface="Consolas" panose="020B0609020204030204" pitchFamily="49" charset="0"/>
                <a:cs typeface="Arial" panose="020B0604020202020204" pitchFamily="34" charset="0"/>
              </a:rPr>
              <a:t>s1</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i</a:t>
            </a:r>
            <a:r>
              <a:rPr lang="en-US" altLang="zh-CN" sz="2000" dirty="0">
                <a:latin typeface="Consolas" panose="020B0609020204030204" pitchFamily="49" charset="0"/>
                <a:cs typeface="Arial" panose="020B0604020202020204" pitchFamily="34" charset="0"/>
              </a:rPr>
              <a:t>].</a:t>
            </a:r>
            <a:r>
              <a:rPr lang="en-US" altLang="zh-CN" sz="2000">
                <a:latin typeface="Consolas" panose="020B0609020204030204" pitchFamily="49" charset="0"/>
                <a:cs typeface="Arial" panose="020B0604020202020204" pitchFamily="34" charset="0"/>
              </a:rPr>
              <a:t>age);</a:t>
            </a:r>
          </a:p>
          <a:p>
            <a:pPr marL="0" indent="0">
              <a:buNone/>
            </a:pPr>
            <a:endParaRPr lang="en-US" altLang="zh-CN" sz="2000" dirty="0">
              <a:latin typeface="Consolas" panose="020B0609020204030204" pitchFamily="49" charset="0"/>
              <a:cs typeface="Arial" panose="020B0604020202020204" pitchFamily="34" charset="0"/>
            </a:endParaRPr>
          </a:p>
          <a:p>
            <a:pPr marL="0" indent="0">
              <a:buNone/>
            </a:pPr>
            <a:r>
              <a:rPr lang="en-US" altLang="zh-CN" sz="2000" dirty="0">
                <a:latin typeface="Consolas" panose="020B0609020204030204" pitchFamily="49" charset="0"/>
                <a:cs typeface="Arial" panose="020B0604020202020204" pitchFamily="34" charset="0"/>
              </a:rPr>
              <a:t>    </a:t>
            </a:r>
            <a:r>
              <a:rPr lang="en-US" altLang="zh-CN" sz="2000" dirty="0" err="1">
                <a:latin typeface="Consolas" panose="020B0609020204030204" pitchFamily="49" charset="0"/>
                <a:cs typeface="Arial" panose="020B0604020202020204" pitchFamily="34" charset="0"/>
              </a:rPr>
              <a:t>fclose</a:t>
            </a:r>
            <a:r>
              <a:rPr lang="en-US" altLang="zh-CN" sz="2000" dirty="0">
                <a:latin typeface="Consolas" panose="020B0609020204030204" pitchFamily="49" charset="0"/>
                <a:cs typeface="Arial" panose="020B0604020202020204" pitchFamily="34" charset="0"/>
              </a:rPr>
              <a:t>(</a:t>
            </a:r>
            <a:r>
              <a:rPr lang="en-US" altLang="zh-CN" sz="2000" dirty="0" err="1">
                <a:latin typeface="Consolas" panose="020B0609020204030204" pitchFamily="49" charset="0"/>
                <a:cs typeface="Arial" panose="020B0604020202020204" pitchFamily="34" charset="0"/>
              </a:rPr>
              <a:t>fp</a:t>
            </a:r>
            <a:r>
              <a:rPr lang="en-US" altLang="zh-CN" sz="2000" dirty="0">
                <a:latin typeface="Consolas" panose="020B0609020204030204" pitchFamily="49" charset="0"/>
                <a:cs typeface="Arial" panose="020B0604020202020204" pitchFamily="34" charset="0"/>
              </a:rPr>
              <a:t>);</a:t>
            </a:r>
          </a:p>
          <a:p>
            <a:pPr marL="0" indent="0">
              <a:buNone/>
            </a:pPr>
            <a:r>
              <a:rPr lang="en-US" altLang="zh-CN" sz="2000" dirty="0">
                <a:latin typeface="Consolas" panose="020B0609020204030204" pitchFamily="49" charset="0"/>
                <a:cs typeface="Arial" panose="020B0604020202020204" pitchFamily="34" charset="0"/>
              </a:rPr>
              <a:t>    return 0;</a:t>
            </a:r>
          </a:p>
          <a:p>
            <a:pPr marL="0" indent="0">
              <a:buNone/>
            </a:pPr>
            <a:r>
              <a:rPr lang="en-US" altLang="zh-CN" sz="2000" dirty="0">
                <a:latin typeface="Consolas" panose="020B0609020204030204" pitchFamily="49" charset="0"/>
                <a:cs typeface="Arial" panose="020B0604020202020204" pitchFamily="34" charset="0"/>
              </a:rPr>
              <a:t>}</a:t>
            </a:r>
            <a:endParaRPr lang="zh-CN" altLang="en-US" sz="2000"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66877132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04449">
            <a:extLst>
              <a:ext uri="{FF2B5EF4-FFF2-40B4-BE49-F238E27FC236}">
                <a16:creationId xmlns:a16="http://schemas.microsoft.com/office/drawing/2014/main" id="{B5151A81-1A6C-4FDB-8B48-1E11E3D0937D}"/>
              </a:ext>
            </a:extLst>
          </p:cNvPr>
          <p:cNvSpPr>
            <a:spLocks noChangeArrowheads="1"/>
          </p:cNvSpPr>
          <p:nvPr/>
        </p:nvSpPr>
        <p:spPr bwMode="auto">
          <a:xfrm>
            <a:off x="1547813" y="1773238"/>
            <a:ext cx="5903912" cy="1800225"/>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5363" name="文本框 104450">
            <a:extLst>
              <a:ext uri="{FF2B5EF4-FFF2-40B4-BE49-F238E27FC236}">
                <a16:creationId xmlns:a16="http://schemas.microsoft.com/office/drawing/2014/main" id="{CCFAF437-67CD-48F0-8578-4872243477AE}"/>
              </a:ext>
            </a:extLst>
          </p:cNvPr>
          <p:cNvSpPr txBox="1">
            <a:spLocks noChangeArrowheads="1"/>
          </p:cNvSpPr>
          <p:nvPr/>
        </p:nvSpPr>
        <p:spPr bwMode="auto">
          <a:xfrm>
            <a:off x="1651000" y="1827213"/>
            <a:ext cx="56372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3600" b="1">
                <a:solidFill>
                  <a:schemeClr val="bg1"/>
                </a:solidFill>
                <a:latin typeface="Times New Roman" panose="02020603050405020304" pitchFamily="18" charset="0"/>
              </a:rPr>
              <a:t>文件读写程序</a:t>
            </a:r>
          </a:p>
          <a:p>
            <a:pPr algn="ctr">
              <a:spcBef>
                <a:spcPct val="50000"/>
              </a:spcBef>
            </a:pPr>
            <a:r>
              <a:rPr lang="zh-CN" altLang="en-US" sz="3600" b="1">
                <a:solidFill>
                  <a:schemeClr val="bg1"/>
                </a:solidFill>
                <a:latin typeface="Times New Roman" panose="02020603050405020304" pitchFamily="18" charset="0"/>
              </a:rPr>
              <a:t>常见问题</a:t>
            </a:r>
          </a:p>
        </p:txBody>
      </p:sp>
      <p:pic>
        <p:nvPicPr>
          <p:cNvPr id="15364" name="图片 104451" descr="地球">
            <a:extLst>
              <a:ext uri="{FF2B5EF4-FFF2-40B4-BE49-F238E27FC236}">
                <a16:creationId xmlns:a16="http://schemas.microsoft.com/office/drawing/2014/main" id="{186FA86C-D798-4FC8-AAA1-9F10D4D67E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42926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灯片编号占位符 1">
            <a:extLst>
              <a:ext uri="{FF2B5EF4-FFF2-40B4-BE49-F238E27FC236}">
                <a16:creationId xmlns:a16="http://schemas.microsoft.com/office/drawing/2014/main" id="{101E7577-1281-41C5-98D1-F3FE4418FF37}"/>
              </a:ext>
            </a:extLst>
          </p:cNvPr>
          <p:cNvSpPr>
            <a:spLocks noGrp="1" noChangeArrowheads="1"/>
          </p:cNvSpPr>
          <p:nvPr>
            <p:ph type="sldNum" sz="quarter" idx="11"/>
          </p:nvPr>
        </p:nvSpPr>
        <p:spPr bwMode="auto"/>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97A2959-85C6-4B9A-83EC-D78949D6693B}" type="slidenum">
              <a:rPr altLang="en-US">
                <a:latin typeface="Times New Roman" panose="02020603050405020304" pitchFamily="18" charset="0"/>
              </a:rPr>
              <a:pPr/>
              <a:t>31</a:t>
            </a:fld>
            <a:endParaRPr lang="zh-CN" altLang="en-US">
              <a:latin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FC02A-0191-489C-A06A-FAF71A157DA5}"/>
              </a:ext>
            </a:extLst>
          </p:cNvPr>
          <p:cNvSpPr>
            <a:spLocks noGrp="1"/>
          </p:cNvSpPr>
          <p:nvPr>
            <p:ph type="title"/>
          </p:nvPr>
        </p:nvSpPr>
        <p:spPr/>
        <p:txBody>
          <a:bodyPr/>
          <a:lstStyle/>
          <a:p>
            <a:r>
              <a:rPr lang="zh-CN" altLang="en-US" dirty="0"/>
              <a:t>文件结尾判断滞后</a:t>
            </a:r>
          </a:p>
        </p:txBody>
      </p:sp>
      <p:sp>
        <p:nvSpPr>
          <p:cNvPr id="3" name="内容占位符 2">
            <a:extLst>
              <a:ext uri="{FF2B5EF4-FFF2-40B4-BE49-F238E27FC236}">
                <a16:creationId xmlns:a16="http://schemas.microsoft.com/office/drawing/2014/main" id="{7D82968E-4140-4302-9D5A-6093CBB209C0}"/>
              </a:ext>
            </a:extLst>
          </p:cNvPr>
          <p:cNvSpPr>
            <a:spLocks noGrp="1"/>
          </p:cNvSpPr>
          <p:nvPr>
            <p:ph idx="1"/>
          </p:nvPr>
        </p:nvSpPr>
        <p:spPr/>
        <p:txBody>
          <a:bodyPr/>
          <a:lstStyle/>
          <a:p>
            <a:r>
              <a:rPr lang="zh-CN" altLang="en-US" dirty="0"/>
              <a:t>从文件中读取数据的程序需要在到达文件结尾时停止。程序怎么才能知道是否己到达文件结尾了呢？</a:t>
            </a:r>
            <a:endParaRPr lang="en-US" altLang="zh-CN" dirty="0"/>
          </a:p>
          <a:p>
            <a:r>
              <a:rPr lang="en-US" altLang="zh-CN" dirty="0"/>
              <a:t>C</a:t>
            </a:r>
            <a:r>
              <a:rPr lang="zh-CN" altLang="en-US" dirty="0"/>
              <a:t>程序只有在读取超出文件结尾以后，才会发现文件的结尾（这是与其他一些使用专用函数在尝试读取之前检测文件结尾的语言的不同之处）。</a:t>
            </a:r>
          </a:p>
        </p:txBody>
      </p:sp>
    </p:spTree>
    <p:extLst>
      <p:ext uri="{BB962C8B-B14F-4D97-AF65-F5344CB8AC3E}">
        <p14:creationId xmlns:p14="http://schemas.microsoft.com/office/powerpoint/2010/main" val="177919533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nvSpPr>
        <p:spPr>
          <a:xfrm>
            <a:off x="540385" y="1255395"/>
            <a:ext cx="8063230" cy="2525395"/>
          </a:xfrm>
          <a:prstGeom prst="rect">
            <a:avLst/>
          </a:prstGeom>
          <a:noFill/>
          <a:ln w="9525">
            <a:noFill/>
          </a:ln>
        </p:spPr>
        <p:txBody>
          <a:bodyPr wrap="square" anchor="t"/>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SzPct val="65000"/>
              <a:buFont typeface="Wingdings" panose="05000000000000000000" pitchFamily="2" charset="2"/>
              <a:buChar char="n"/>
              <a:defRPr sz="2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9pPr>
          </a:lstStyle>
          <a:p>
            <a:pPr algn="just" eaLnBrk="1" hangingPunct="1">
              <a:lnSpc>
                <a:spcPct val="80000"/>
              </a:lnSpc>
              <a:buNone/>
            </a:pPr>
            <a:r>
              <a:rPr lang="zh-CN" altLang="en-US" sz="2400" b="1" dirty="0">
                <a:solidFill>
                  <a:srgbClr val="FF0000"/>
                </a:solidFill>
              </a:rPr>
              <a:t>警告：</a:t>
            </a:r>
          </a:p>
          <a:p>
            <a:pPr algn="just" eaLnBrk="1" hangingPunct="1">
              <a:lnSpc>
                <a:spcPct val="80000"/>
              </a:lnSpc>
              <a:buNone/>
            </a:pPr>
            <a:r>
              <a:rPr lang="zh-CN" altLang="en-US" sz="2400" b="1" dirty="0"/>
              <a:t>当以</a:t>
            </a:r>
            <a:r>
              <a:rPr lang="en-US" altLang="zh-CN" sz="2400" b="1" dirty="0"/>
              <a:t>r+,w+,a+</a:t>
            </a:r>
            <a:r>
              <a:rPr lang="zh-CN" altLang="en-US" sz="2400" b="1" dirty="0"/>
              <a:t>模式开启文件，在读取或写入切换时，须调用以下函数</a:t>
            </a:r>
            <a:r>
              <a:rPr lang="en-US" altLang="zh-CN" sz="2400" b="1" dirty="0"/>
              <a:t>rewind</a:t>
            </a:r>
            <a:r>
              <a:rPr lang="zh-CN" altLang="en-US" sz="2400" b="1" dirty="0"/>
              <a:t>或</a:t>
            </a:r>
            <a:r>
              <a:rPr lang="en-US" altLang="zh-CN" sz="2400" b="1" dirty="0"/>
              <a:t>fseek</a:t>
            </a:r>
            <a:r>
              <a:rPr lang="zh-CN" altLang="en-US" sz="2400" b="1" dirty="0"/>
              <a:t>，利用这些函数可以将文件的位置指针移动正确的位置。</a:t>
            </a:r>
          </a:p>
          <a:p>
            <a:pPr eaLnBrk="1" hangingPunct="1">
              <a:buNone/>
            </a:pPr>
            <a:r>
              <a:rPr lang="en-US" altLang="x-none" sz="2400" b="1" dirty="0">
                <a:latin typeface="华文中宋" pitchFamily="2" charset="-122"/>
                <a:ea typeface="华文中宋" pitchFamily="2" charset="-122"/>
                <a:sym typeface="+mn-ea"/>
              </a:rPr>
              <a:t>	rewind()</a:t>
            </a:r>
            <a:r>
              <a:rPr lang="zh-CN" altLang="en-US" sz="2400" b="1" dirty="0">
                <a:latin typeface="华文中宋" pitchFamily="2" charset="-122"/>
                <a:ea typeface="华文中宋" pitchFamily="2" charset="-122"/>
                <a:sym typeface="+mn-ea"/>
              </a:rPr>
              <a:t>：文件位置指针指向文件头。</a:t>
            </a:r>
            <a:endParaRPr lang="en-US" altLang="x-none" sz="2400" b="1" dirty="0">
              <a:latin typeface="华文中宋" pitchFamily="2" charset="-122"/>
              <a:ea typeface="华文中宋" pitchFamily="2" charset="-122"/>
            </a:endParaRPr>
          </a:p>
          <a:p>
            <a:pPr eaLnBrk="1" hangingPunct="1">
              <a:buNone/>
            </a:pPr>
            <a:r>
              <a:rPr lang="en-US" altLang="x-none" sz="2400" b="1" dirty="0">
                <a:latin typeface="华文中宋" pitchFamily="2" charset="-122"/>
                <a:ea typeface="华文中宋" pitchFamily="2" charset="-122"/>
                <a:sym typeface="+mn-ea"/>
              </a:rPr>
              <a:t>	fseek():</a:t>
            </a:r>
            <a:r>
              <a:rPr lang="zh-CN" altLang="en-US" sz="2400" b="1" dirty="0">
                <a:latin typeface="华文中宋" pitchFamily="2" charset="-122"/>
                <a:ea typeface="华文中宋" pitchFamily="2" charset="-122"/>
                <a:sym typeface="+mn-ea"/>
              </a:rPr>
              <a:t>修改文件位置指针使其指向任一字节处。</a:t>
            </a:r>
            <a:endParaRPr lang="zh-CN" altLang="en-US" sz="2400" b="1" dirty="0">
              <a:latin typeface="华文中宋" pitchFamily="2" charset="-122"/>
              <a:ea typeface="华文中宋" pitchFamily="2" charset="-122"/>
            </a:endParaRPr>
          </a:p>
          <a:p>
            <a:pPr algn="just" eaLnBrk="1" hangingPunct="1">
              <a:buNone/>
            </a:pPr>
            <a:r>
              <a:rPr lang="en-US" altLang="x-none" sz="2400" b="1" dirty="0">
                <a:latin typeface="华文中宋" pitchFamily="2" charset="-122"/>
                <a:ea typeface="华文中宋" pitchFamily="2" charset="-122"/>
                <a:sym typeface="+mn-ea"/>
              </a:rPr>
              <a:t>	ftell()</a:t>
            </a:r>
            <a:r>
              <a:rPr lang="zh-CN" altLang="en-US" sz="2400" b="1" dirty="0">
                <a:latin typeface="华文中宋" pitchFamily="2" charset="-122"/>
                <a:ea typeface="华文中宋" pitchFamily="2" charset="-122"/>
                <a:sym typeface="+mn-ea"/>
              </a:rPr>
              <a:t>：返回文件当前位置的函数</a:t>
            </a:r>
            <a:endParaRPr lang="en-US" altLang="x-none" sz="2400" b="1" dirty="0">
              <a:latin typeface="华文中宋" pitchFamily="2" charset="-122"/>
              <a:ea typeface="华文中宋" pitchFamily="2" charset="-122"/>
            </a:endParaRPr>
          </a:p>
          <a:p>
            <a:pPr algn="just" eaLnBrk="1" hangingPunct="1">
              <a:lnSpc>
                <a:spcPct val="80000"/>
              </a:lnSpc>
              <a:buNone/>
            </a:pPr>
            <a:endParaRPr lang="zh-CN" altLang="en-US" sz="2400" b="1" dirty="0"/>
          </a:p>
          <a:p>
            <a:pPr algn="just" eaLnBrk="1" hangingPunct="1">
              <a:lnSpc>
                <a:spcPct val="80000"/>
              </a:lnSpc>
              <a:buNone/>
            </a:pPr>
            <a:r>
              <a:rPr lang="en-US" altLang="zh-CN" sz="2400" b="1" dirty="0"/>
              <a:t>What? Why?</a:t>
            </a:r>
            <a:endParaRPr lang="zh-CN" altLang="en-US" sz="2400" b="1" dirty="0"/>
          </a:p>
        </p:txBody>
      </p:sp>
      <p:sp>
        <p:nvSpPr>
          <p:cNvPr id="2" name="标题 1">
            <a:extLst>
              <a:ext uri="{FF2B5EF4-FFF2-40B4-BE49-F238E27FC236}">
                <a16:creationId xmlns:a16="http://schemas.microsoft.com/office/drawing/2014/main" id="{67521B8F-E4AF-4EF2-B4FF-622107AF7DC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601924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8913"/>
          <p:cNvSpPr>
            <a:spLocks noGrp="1"/>
          </p:cNvSpPr>
          <p:nvPr>
            <p:ph type="title"/>
          </p:nvPr>
        </p:nvSpPr>
        <p:spPr/>
        <p:txBody>
          <a:bodyPr anchor="ctr"/>
          <a:lstStyle/>
          <a:p>
            <a:r>
              <a:rPr lang="zh-CN" altLang="en-US" b="1" dirty="0">
                <a:latin typeface="宋体" panose="02010600030101010101" pitchFamily="2" charset="-122"/>
              </a:rPr>
              <a:t>文件开启</a:t>
            </a:r>
            <a:r>
              <a:rPr lang="en-US" altLang="zh-CN" b="1" dirty="0">
                <a:latin typeface="宋体" panose="02010600030101010101" pitchFamily="2" charset="-122"/>
              </a:rPr>
              <a:t>+</a:t>
            </a:r>
            <a:r>
              <a:rPr lang="zh-CN" altLang="en-US" b="1" dirty="0">
                <a:latin typeface="宋体" panose="02010600030101010101" pitchFamily="2" charset="-122"/>
              </a:rPr>
              <a:t>模式注意</a:t>
            </a:r>
            <a:r>
              <a:rPr lang="en-US" altLang="x-none" b="1" dirty="0">
                <a:latin typeface="宋体" panose="02010600030101010101" pitchFamily="2" charset="-122"/>
              </a:rPr>
              <a:t>-</a:t>
            </a:r>
            <a:r>
              <a:rPr lang="zh-CN" altLang="en-US" b="1" dirty="0">
                <a:latin typeface="宋体" panose="02010600030101010101" pitchFamily="2" charset="-122"/>
              </a:rPr>
              <a:t>死循环</a:t>
            </a:r>
            <a:endParaRPr lang="zh-CN" altLang="en-US" b="1" dirty="0"/>
          </a:p>
        </p:txBody>
      </p:sp>
      <p:sp>
        <p:nvSpPr>
          <p:cNvPr id="38915" name="文本占位符 38914"/>
          <p:cNvSpPr>
            <a:spLocks noGrp="1"/>
          </p:cNvSpPr>
          <p:nvPr>
            <p:ph idx="1"/>
          </p:nvPr>
        </p:nvSpPr>
        <p:spPr/>
        <p:txBody>
          <a:bodyPr/>
          <a:lstStyle/>
          <a:p>
            <a:pPr>
              <a:lnSpc>
                <a:spcPct val="80000"/>
              </a:lnSpc>
              <a:buNone/>
            </a:pPr>
            <a:r>
              <a:rPr lang="en-US" altLang="x-none" sz="2000" dirty="0">
                <a:latin typeface="Consolas" panose="020B0609020204030204" pitchFamily="49" charset="0"/>
              </a:rPr>
              <a:t>//</a:t>
            </a:r>
            <a:r>
              <a:rPr lang="en-US" altLang="x-none" sz="2000" dirty="0" err="1">
                <a:latin typeface="Consolas" panose="020B0609020204030204" pitchFamily="49" charset="0"/>
              </a:rPr>
              <a:t>测试程序，当</a:t>
            </a:r>
            <a:r>
              <a:rPr lang="zh-CN" altLang="en-US" sz="2000" dirty="0">
                <a:latin typeface="Consolas" panose="020B0609020204030204" pitchFamily="49" charset="0"/>
              </a:rPr>
              <a:t>读写混合模式打开</a:t>
            </a:r>
            <a:r>
              <a:rPr lang="en-US" altLang="x-none" sz="2000" dirty="0" err="1">
                <a:latin typeface="Consolas" panose="020B0609020204030204" pitchFamily="49" charset="0"/>
              </a:rPr>
              <a:t>文件时，常出现死循环的问题</a:t>
            </a:r>
            <a:r>
              <a:rPr lang="en-US" altLang="x-none" sz="2000" dirty="0">
                <a:latin typeface="Consolas" panose="020B0609020204030204" pitchFamily="49" charset="0"/>
              </a:rPr>
              <a:t>。 </a:t>
            </a:r>
          </a:p>
          <a:p>
            <a:pPr>
              <a:lnSpc>
                <a:spcPct val="80000"/>
              </a:lnSpc>
              <a:buNone/>
            </a:pPr>
            <a:r>
              <a:rPr lang="en-US" altLang="x-none" sz="2000" dirty="0">
                <a:latin typeface="Consolas" panose="020B0609020204030204" pitchFamily="49" charset="0"/>
              </a:rPr>
              <a:t>//更新一个文本文件，将其中所有出现的字符'c'变为'd'</a:t>
            </a:r>
            <a:r>
              <a:rPr lang="zh-CN" altLang="en-US" sz="2000" dirty="0">
                <a:latin typeface="Consolas" panose="020B0609020204030204" pitchFamily="49" charset="0"/>
              </a:rPr>
              <a:t>。</a:t>
            </a:r>
          </a:p>
          <a:p>
            <a:pPr>
              <a:lnSpc>
                <a:spcPct val="80000"/>
              </a:lnSpc>
              <a:buNone/>
            </a:pPr>
            <a:r>
              <a:rPr lang="en-US" altLang="x-none" sz="2000" dirty="0">
                <a:latin typeface="Consolas" panose="020B0609020204030204" pitchFamily="49" charset="0"/>
              </a:rPr>
              <a:t>#include"stdio.h"</a:t>
            </a:r>
          </a:p>
          <a:p>
            <a:pPr>
              <a:lnSpc>
                <a:spcPct val="80000"/>
              </a:lnSpc>
              <a:buNone/>
            </a:pPr>
            <a:r>
              <a:rPr lang="en-US" altLang="x-none" sz="2000" dirty="0">
                <a:latin typeface="Consolas" panose="020B0609020204030204" pitchFamily="49" charset="0"/>
              </a:rPr>
              <a:t>int main()</a:t>
            </a:r>
          </a:p>
          <a:p>
            <a:pPr>
              <a:lnSpc>
                <a:spcPct val="80000"/>
              </a:lnSpc>
              <a:buNone/>
            </a:pPr>
            <a:r>
              <a:rPr lang="en-US" altLang="x-none" sz="2000" dirty="0">
                <a:latin typeface="Consolas" panose="020B0609020204030204" pitchFamily="49" charset="0"/>
              </a:rPr>
              <a:t>{  FILE *fp;</a:t>
            </a:r>
          </a:p>
          <a:p>
            <a:pPr>
              <a:lnSpc>
                <a:spcPct val="80000"/>
              </a:lnSpc>
              <a:buNone/>
            </a:pPr>
            <a:r>
              <a:rPr lang="en-US" altLang="x-none" sz="2000" dirty="0">
                <a:latin typeface="Consolas" panose="020B0609020204030204" pitchFamily="49" charset="0"/>
              </a:rPr>
              <a:t>    char ch;</a:t>
            </a:r>
          </a:p>
          <a:p>
            <a:pPr>
              <a:lnSpc>
                <a:spcPct val="80000"/>
              </a:lnSpc>
              <a:buNone/>
            </a:pPr>
            <a:r>
              <a:rPr lang="en-US" altLang="x-none" sz="2000" dirty="0">
                <a:latin typeface="Consolas" panose="020B0609020204030204" pitchFamily="49" charset="0"/>
              </a:rPr>
              <a:t>    if((fp=fopen("file.txt","r+")) ==NULL)</a:t>
            </a:r>
          </a:p>
          <a:p>
            <a:pPr>
              <a:lnSpc>
                <a:spcPct val="80000"/>
              </a:lnSpc>
              <a:buNone/>
            </a:pPr>
            <a:r>
              <a:rPr lang="en-US" altLang="x-none" sz="2000" dirty="0">
                <a:latin typeface="Consolas" panose="020B0609020204030204" pitchFamily="49" charset="0"/>
              </a:rPr>
              <a:t>         printf("Check File Path!\n");</a:t>
            </a:r>
          </a:p>
          <a:p>
            <a:pPr>
              <a:lnSpc>
                <a:spcPct val="80000"/>
              </a:lnSpc>
              <a:buNone/>
            </a:pPr>
            <a:r>
              <a:rPr lang="en-US" altLang="x-none" sz="2000" dirty="0">
                <a:latin typeface="Consolas" panose="020B0609020204030204" pitchFamily="49" charset="0"/>
              </a:rPr>
              <a:t>    else {</a:t>
            </a:r>
          </a:p>
          <a:p>
            <a:pPr>
              <a:lnSpc>
                <a:spcPct val="80000"/>
              </a:lnSpc>
              <a:buNone/>
            </a:pPr>
            <a:r>
              <a:rPr lang="en-US" altLang="x-none" sz="2000" dirty="0">
                <a:latin typeface="Consolas" panose="020B0609020204030204" pitchFamily="49" charset="0"/>
              </a:rPr>
              <a:t>      ch=fgetc(fp);</a:t>
            </a:r>
          </a:p>
          <a:p>
            <a:pPr>
              <a:lnSpc>
                <a:spcPct val="80000"/>
              </a:lnSpc>
              <a:buNone/>
            </a:pPr>
            <a:r>
              <a:rPr lang="en-US" altLang="x-none" sz="2000" dirty="0">
                <a:latin typeface="Consolas" panose="020B0609020204030204" pitchFamily="49" charset="0"/>
              </a:rPr>
              <a:t>      while(!feof(fp))</a:t>
            </a:r>
          </a:p>
          <a:p>
            <a:pPr>
              <a:lnSpc>
                <a:spcPct val="80000"/>
              </a:lnSpc>
              <a:buNone/>
            </a:pPr>
            <a:r>
              <a:rPr lang="en-US" altLang="x-none" sz="2000" dirty="0">
                <a:latin typeface="Consolas" panose="020B0609020204030204" pitchFamily="49" charset="0"/>
              </a:rPr>
              <a:t>      {</a:t>
            </a:r>
          </a:p>
          <a:p>
            <a:pPr>
              <a:lnSpc>
                <a:spcPct val="80000"/>
              </a:lnSpc>
              <a:buNone/>
            </a:pPr>
            <a:r>
              <a:rPr lang="en-US" altLang="x-none" sz="2000" dirty="0">
                <a:latin typeface="Consolas" panose="020B0609020204030204" pitchFamily="49" charset="0"/>
              </a:rPr>
              <a:t>         if(ch == 'c') {</a:t>
            </a:r>
          </a:p>
          <a:p>
            <a:pPr>
              <a:lnSpc>
                <a:spcPct val="80000"/>
              </a:lnSpc>
              <a:buNone/>
            </a:pPr>
            <a:r>
              <a:rPr lang="en-US" altLang="x-none" sz="2000" dirty="0">
                <a:latin typeface="Consolas" panose="020B0609020204030204" pitchFamily="49" charset="0"/>
              </a:rPr>
              <a:t>            printf("c");//跟踪 </a:t>
            </a:r>
          </a:p>
          <a:p>
            <a:pPr>
              <a:lnSpc>
                <a:spcPct val="80000"/>
              </a:lnSpc>
              <a:buNone/>
            </a:pPr>
            <a:r>
              <a:rPr lang="en-US" altLang="x-none" sz="2000" dirty="0">
                <a:latin typeface="Consolas" panose="020B0609020204030204" pitchFamily="49" charset="0"/>
              </a:rPr>
              <a:t> 	      ch='d';</a:t>
            </a:r>
          </a:p>
          <a:p>
            <a:pPr>
              <a:lnSpc>
                <a:spcPct val="80000"/>
              </a:lnSpc>
              <a:buNone/>
            </a:pPr>
            <a:r>
              <a:rPr lang="en-US" altLang="x-none" sz="2000" dirty="0">
                <a:latin typeface="Consolas" panose="020B0609020204030204" pitchFamily="49" charset="0"/>
              </a:rPr>
              <a:t>            fseek(fp,-1L,1);//回上一位            </a:t>
            </a:r>
          </a:p>
          <a:p>
            <a:pPr>
              <a:lnSpc>
                <a:spcPct val="80000"/>
              </a:lnSpc>
              <a:buNone/>
            </a:pPr>
            <a:r>
              <a:rPr lang="en-US" altLang="x-none" sz="2000" dirty="0">
                <a:latin typeface="Consolas" panose="020B0609020204030204" pitchFamily="49" charset="0"/>
              </a:rPr>
              <a:t>            fputc(ch,fp);</a:t>
            </a:r>
          </a:p>
        </p:txBody>
      </p:sp>
      <p:sp>
        <p:nvSpPr>
          <p:cNvPr id="2" name="灯片编号占位符 1"/>
          <p:cNvSpPr>
            <a:spLocks noGrp="1"/>
          </p:cNvSpPr>
          <p:nvPr>
            <p:ph type="sldNum" sz="quarter" idx="11"/>
          </p:nvPr>
        </p:nvSpPr>
        <p:spPr/>
        <p:txBody>
          <a:bodyPr/>
          <a:lstStyle/>
          <a:p>
            <a:pPr lvl="0">
              <a:spcBef>
                <a:spcPct val="50000"/>
              </a:spcBef>
            </a:pPr>
            <a:fld id="{9A0DB2DC-4C9A-4742-B13C-FB6460FD3503}" type="slidenum">
              <a:rPr lang="zh-CN" altLang="en-US" dirty="0"/>
              <a:t>34</a:t>
            </a:fld>
            <a:endParaRPr lang="zh-CN" altLang="en-US" dirty="0"/>
          </a:p>
        </p:txBody>
      </p:sp>
    </p:spTree>
    <p:extLst>
      <p:ext uri="{BB962C8B-B14F-4D97-AF65-F5344CB8AC3E}">
        <p14:creationId xmlns:p14="http://schemas.microsoft.com/office/powerpoint/2010/main" val="133680893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0961"/>
          <p:cNvSpPr>
            <a:spLocks noGrp="1"/>
          </p:cNvSpPr>
          <p:nvPr>
            <p:ph type="title"/>
          </p:nvPr>
        </p:nvSpPr>
        <p:spPr/>
        <p:txBody>
          <a:bodyPr anchor="ctr"/>
          <a:lstStyle/>
          <a:p>
            <a:r>
              <a:rPr lang="zh-CN" altLang="en-US" b="1" dirty="0">
                <a:latin typeface="宋体" panose="02010600030101010101" pitchFamily="2" charset="-122"/>
              </a:rPr>
              <a:t>文件更新注意事项</a:t>
            </a:r>
            <a:r>
              <a:rPr lang="en-US" altLang="x-none" b="1" dirty="0">
                <a:latin typeface="宋体" panose="02010600030101010101" pitchFamily="2" charset="-122"/>
              </a:rPr>
              <a:t>2-</a:t>
            </a:r>
            <a:r>
              <a:rPr lang="zh-CN" altLang="en-US" b="1" dirty="0">
                <a:latin typeface="宋体" panose="02010600030101010101" pitchFamily="2" charset="-122"/>
              </a:rPr>
              <a:t>死循环</a:t>
            </a:r>
            <a:endParaRPr lang="zh-CN" altLang="en-US" b="1" dirty="0"/>
          </a:p>
        </p:txBody>
      </p:sp>
      <p:sp>
        <p:nvSpPr>
          <p:cNvPr id="40963" name="文本占位符 40962"/>
          <p:cNvSpPr>
            <a:spLocks noGrp="1"/>
          </p:cNvSpPr>
          <p:nvPr>
            <p:ph idx="1"/>
          </p:nvPr>
        </p:nvSpPr>
        <p:spPr/>
        <p:txBody>
          <a:bodyPr/>
          <a:lstStyle/>
          <a:p>
            <a:pPr>
              <a:lnSpc>
                <a:spcPct val="80000"/>
              </a:lnSpc>
              <a:buNone/>
            </a:pPr>
            <a:r>
              <a:rPr lang="en-US" altLang="x-none" sz="2000" dirty="0">
                <a:latin typeface="Consolas" panose="020B0609020204030204" pitchFamily="49" charset="0"/>
              </a:rPr>
              <a:t>            fseek(fp,0L,1); //若无这一句，就死循环</a:t>
            </a:r>
          </a:p>
          <a:p>
            <a:pPr>
              <a:lnSpc>
                <a:spcPct val="80000"/>
              </a:lnSpc>
              <a:buNone/>
            </a:pPr>
            <a:r>
              <a:rPr lang="en-US" altLang="x-none" sz="2000" dirty="0">
                <a:latin typeface="Consolas" panose="020B0609020204030204" pitchFamily="49" charset="0"/>
              </a:rPr>
              <a:t>            //fflush(fp); //起的作用和上一句一样</a:t>
            </a:r>
          </a:p>
          <a:p>
            <a:pPr>
              <a:lnSpc>
                <a:spcPct val="80000"/>
              </a:lnSpc>
              <a:buNone/>
            </a:pPr>
            <a:r>
              <a:rPr lang="en-US" altLang="x-none" sz="2000" dirty="0">
                <a:latin typeface="Consolas" panose="020B0609020204030204" pitchFamily="49" charset="0"/>
              </a:rPr>
              <a:t>           }//end if ch=='c'</a:t>
            </a:r>
          </a:p>
          <a:p>
            <a:pPr>
              <a:lnSpc>
                <a:spcPct val="80000"/>
              </a:lnSpc>
              <a:buNone/>
            </a:pPr>
            <a:r>
              <a:rPr lang="en-US" altLang="x-none" sz="2000" dirty="0">
                <a:latin typeface="Consolas" panose="020B0609020204030204" pitchFamily="49" charset="0"/>
              </a:rPr>
              <a:t>         ch=fgetc(fp);</a:t>
            </a:r>
          </a:p>
          <a:p>
            <a:pPr>
              <a:lnSpc>
                <a:spcPct val="80000"/>
              </a:lnSpc>
              <a:buNone/>
            </a:pPr>
            <a:r>
              <a:rPr lang="en-US" altLang="x-none" sz="2000" dirty="0">
                <a:latin typeface="Consolas" panose="020B0609020204030204" pitchFamily="49" charset="0"/>
              </a:rPr>
              <a:t>      }//end while</a:t>
            </a:r>
          </a:p>
          <a:p>
            <a:pPr>
              <a:lnSpc>
                <a:spcPct val="80000"/>
              </a:lnSpc>
              <a:buNone/>
            </a:pPr>
            <a:r>
              <a:rPr lang="en-US" altLang="x-none" sz="2000" dirty="0">
                <a:latin typeface="Consolas" panose="020B0609020204030204" pitchFamily="49" charset="0"/>
              </a:rPr>
              <a:t>      fclose(fp);</a:t>
            </a:r>
          </a:p>
          <a:p>
            <a:pPr>
              <a:lnSpc>
                <a:spcPct val="80000"/>
              </a:lnSpc>
              <a:buNone/>
            </a:pPr>
            <a:r>
              <a:rPr lang="en-US" altLang="x-none" sz="2000" dirty="0">
                <a:latin typeface="Consolas" panose="020B0609020204030204" pitchFamily="49" charset="0"/>
              </a:rPr>
              <a:t>    }//end else 文件打开成功！  </a:t>
            </a:r>
          </a:p>
          <a:p>
            <a:pPr>
              <a:lnSpc>
                <a:spcPct val="80000"/>
              </a:lnSpc>
              <a:buNone/>
            </a:pPr>
            <a:r>
              <a:rPr lang="en-US" altLang="x-none" sz="2000" dirty="0">
                <a:latin typeface="Consolas" panose="020B0609020204030204" pitchFamily="49" charset="0"/>
              </a:rPr>
              <a:t>    return 0;</a:t>
            </a:r>
          </a:p>
          <a:p>
            <a:pPr>
              <a:lnSpc>
                <a:spcPct val="80000"/>
              </a:lnSpc>
              <a:buNone/>
            </a:pPr>
            <a:r>
              <a:rPr lang="en-US" altLang="x-none" sz="2000" dirty="0">
                <a:latin typeface="Consolas" panose="020B0609020204030204" pitchFamily="49" charset="0"/>
              </a:rPr>
              <a:t>}</a:t>
            </a:r>
          </a:p>
          <a:p>
            <a:pPr>
              <a:lnSpc>
                <a:spcPct val="80000"/>
              </a:lnSpc>
              <a:buNone/>
            </a:pP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思考：读取和写入的缓冲区是同一个，还是分开的？</a:t>
            </a:r>
          </a:p>
        </p:txBody>
      </p:sp>
      <p:sp>
        <p:nvSpPr>
          <p:cNvPr id="2" name="灯片编号占位符 1"/>
          <p:cNvSpPr>
            <a:spLocks noGrp="1"/>
          </p:cNvSpPr>
          <p:nvPr>
            <p:ph type="sldNum" sz="quarter" idx="11"/>
          </p:nvPr>
        </p:nvSpPr>
        <p:spPr/>
        <p:txBody>
          <a:bodyPr/>
          <a:lstStyle/>
          <a:p>
            <a:pPr lvl="0">
              <a:spcBef>
                <a:spcPct val="50000"/>
              </a:spcBef>
            </a:pPr>
            <a:fld id="{9A0DB2DC-4C9A-4742-B13C-FB6460FD3503}" type="slidenum">
              <a:rPr lang="zh-CN" altLang="en-US" dirty="0"/>
              <a:t>35</a:t>
            </a:fld>
            <a:endParaRPr lang="zh-CN" altLang="en-US" dirty="0"/>
          </a:p>
        </p:txBody>
      </p:sp>
    </p:spTree>
    <p:extLst>
      <p:ext uri="{BB962C8B-B14F-4D97-AF65-F5344CB8AC3E}">
        <p14:creationId xmlns:p14="http://schemas.microsoft.com/office/powerpoint/2010/main" val="5209275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标题 35842"/>
          <p:cNvSpPr>
            <a:spLocks noGrp="1"/>
          </p:cNvSpPr>
          <p:nvPr>
            <p:ph type="title"/>
          </p:nvPr>
        </p:nvSpPr>
        <p:spPr/>
        <p:txBody>
          <a:bodyPr anchor="ctr"/>
          <a:lstStyle/>
          <a:p>
            <a:r>
              <a:rPr lang="zh-CN" altLang="en-US" b="1" dirty="0">
                <a:latin typeface="宋体" panose="02010600030101010101" pitchFamily="2" charset="-122"/>
                <a:sym typeface="+mn-ea"/>
              </a:rPr>
              <a:t>文件开启</a:t>
            </a:r>
            <a:r>
              <a:rPr lang="en-US" altLang="zh-CN" b="1" dirty="0">
                <a:latin typeface="宋体" panose="02010600030101010101" pitchFamily="2" charset="-122"/>
                <a:sym typeface="+mn-ea"/>
              </a:rPr>
              <a:t>+</a:t>
            </a:r>
            <a:r>
              <a:rPr lang="zh-CN" altLang="en-US" b="1" dirty="0">
                <a:latin typeface="宋体" panose="02010600030101010101" pitchFamily="2" charset="-122"/>
                <a:sym typeface="+mn-ea"/>
              </a:rPr>
              <a:t>模式注意</a:t>
            </a:r>
            <a:r>
              <a:rPr lang="en-US" altLang="x-none" b="1" dirty="0"/>
              <a:t>-</a:t>
            </a:r>
            <a:r>
              <a:rPr lang="zh-CN" altLang="en-US" b="1" dirty="0"/>
              <a:t>写操作无效</a:t>
            </a:r>
          </a:p>
        </p:txBody>
      </p:sp>
      <p:sp>
        <p:nvSpPr>
          <p:cNvPr id="35842" name="文本占位符 35841"/>
          <p:cNvSpPr>
            <a:spLocks noGrp="1"/>
          </p:cNvSpPr>
          <p:nvPr>
            <p:ph idx="1"/>
          </p:nvPr>
        </p:nvSpPr>
        <p:spPr/>
        <p:txBody>
          <a:bodyPr/>
          <a:lstStyle/>
          <a:p>
            <a:pPr>
              <a:lnSpc>
                <a:spcPct val="80000"/>
              </a:lnSpc>
              <a:buNone/>
            </a:pPr>
            <a:r>
              <a:rPr lang="en-US" altLang="x-none" sz="2000" dirty="0">
                <a:solidFill>
                  <a:srgbClr val="008000"/>
                </a:solidFill>
                <a:latin typeface="Consolas" panose="020B0609020204030204" pitchFamily="49" charset="0"/>
              </a:rPr>
              <a:t>/*</a:t>
            </a:r>
            <a:r>
              <a:rPr lang="zh-CN" altLang="en-US" sz="2000" dirty="0">
                <a:solidFill>
                  <a:srgbClr val="008000"/>
                </a:solidFill>
                <a:latin typeface="Consolas" panose="020B0609020204030204" pitchFamily="49" charset="0"/>
              </a:rPr>
              <a:t>测试读操作后能否直接跟写操作 </a:t>
            </a:r>
            <a:r>
              <a:rPr lang="en-US" altLang="x-none" sz="2000" dirty="0">
                <a:solidFill>
                  <a:srgbClr val="008000"/>
                </a:solidFill>
                <a:latin typeface="Consolas" panose="020B0609020204030204" pitchFamily="49" charset="0"/>
              </a:rPr>
              <a:t>2011.10.5*/</a:t>
            </a:r>
          </a:p>
          <a:p>
            <a:pPr>
              <a:lnSpc>
                <a:spcPct val="80000"/>
              </a:lnSpc>
              <a:buNone/>
            </a:pPr>
            <a:r>
              <a:rPr lang="en-US" altLang="x-none" sz="2000" dirty="0">
                <a:solidFill>
                  <a:srgbClr val="000000"/>
                </a:solidFill>
                <a:latin typeface="Consolas" panose="020B0609020204030204" pitchFamily="49" charset="0"/>
              </a:rPr>
              <a:t>#include&lt;stdio.h&gt;</a:t>
            </a:r>
          </a:p>
          <a:p>
            <a:pPr>
              <a:lnSpc>
                <a:spcPct val="80000"/>
              </a:lnSpc>
              <a:buNone/>
            </a:pPr>
            <a:r>
              <a:rPr lang="en-US" altLang="x-none" sz="2000" dirty="0">
                <a:solidFill>
                  <a:srgbClr val="0000FF"/>
                </a:solidFill>
                <a:latin typeface="Consolas" panose="020B0609020204030204" pitchFamily="49" charset="0"/>
              </a:rPr>
              <a:t>int</a:t>
            </a:r>
            <a:r>
              <a:rPr lang="en-US" altLang="x-none" sz="2000" dirty="0">
                <a:solidFill>
                  <a:srgbClr val="000000"/>
                </a:solidFill>
                <a:latin typeface="Consolas" panose="020B0609020204030204" pitchFamily="49" charset="0"/>
              </a:rPr>
              <a:t> main(</a:t>
            </a:r>
            <a:r>
              <a:rPr lang="en-US" altLang="x-none" sz="2000" dirty="0">
                <a:solidFill>
                  <a:srgbClr val="0000FF"/>
                </a:solidFill>
                <a:latin typeface="Consolas" panose="020B0609020204030204" pitchFamily="49" charset="0"/>
              </a:rPr>
              <a:t>void</a:t>
            </a:r>
            <a:r>
              <a:rPr lang="en-US" altLang="x-none" sz="2000" dirty="0">
                <a:solidFill>
                  <a:srgbClr val="000000"/>
                </a:solidFill>
                <a:latin typeface="Consolas" panose="020B0609020204030204" pitchFamily="49" charset="0"/>
              </a:rPr>
              <a:t>)</a:t>
            </a:r>
          </a:p>
          <a:p>
            <a:pPr>
              <a:lnSpc>
                <a:spcPct val="80000"/>
              </a:lnSpc>
              <a:buNone/>
            </a:pPr>
            <a:r>
              <a:rPr lang="en-US" altLang="x-none" sz="2000" dirty="0">
                <a:solidFill>
                  <a:srgbClr val="000000"/>
                </a:solidFill>
                <a:latin typeface="Consolas" panose="020B0609020204030204" pitchFamily="49" charset="0"/>
              </a:rPr>
              <a:t>{</a:t>
            </a:r>
            <a:br>
              <a:rPr lang="en-US" altLang="x-none" sz="2000" dirty="0">
                <a:solidFill>
                  <a:srgbClr val="000000"/>
                </a:solidFill>
                <a:latin typeface="Consolas" panose="020B0609020204030204" pitchFamily="49" charset="0"/>
              </a:rPr>
            </a:br>
            <a:r>
              <a:rPr lang="en-US" altLang="x-none" sz="2000" dirty="0">
                <a:solidFill>
                  <a:srgbClr val="0000FF"/>
                </a:solidFill>
                <a:latin typeface="Consolas" panose="020B0609020204030204" pitchFamily="49" charset="0"/>
              </a:rPr>
              <a:t>int</a:t>
            </a:r>
            <a:r>
              <a:rPr lang="en-US" altLang="x-none" sz="2000" dirty="0">
                <a:solidFill>
                  <a:srgbClr val="000000"/>
                </a:solidFill>
                <a:latin typeface="Consolas" panose="020B0609020204030204" pitchFamily="49" charset="0"/>
              </a:rPr>
              <a:t> ch;</a:t>
            </a:r>
            <a:br>
              <a:rPr lang="en-US" altLang="x-none" sz="2000" dirty="0">
                <a:solidFill>
                  <a:srgbClr val="000000"/>
                </a:solidFill>
                <a:latin typeface="Consolas" panose="020B0609020204030204" pitchFamily="49" charset="0"/>
              </a:rPr>
            </a:br>
            <a:r>
              <a:rPr lang="en-US" altLang="x-none" sz="2000" dirty="0">
                <a:solidFill>
                  <a:srgbClr val="000000"/>
                </a:solidFill>
                <a:latin typeface="Consolas" panose="020B0609020204030204" pitchFamily="49" charset="0"/>
              </a:rPr>
              <a:t>FILE *fp;</a:t>
            </a:r>
            <a:br>
              <a:rPr lang="en-US" altLang="x-none" sz="2000" dirty="0">
                <a:solidFill>
                  <a:srgbClr val="000000"/>
                </a:solidFill>
                <a:latin typeface="Consolas" panose="020B0609020204030204" pitchFamily="49" charset="0"/>
              </a:rPr>
            </a:br>
            <a:r>
              <a:rPr lang="en-US" altLang="x-none" sz="2000" dirty="0">
                <a:solidFill>
                  <a:srgbClr val="0000FF"/>
                </a:solidFill>
                <a:latin typeface="Consolas" panose="020B0609020204030204" pitchFamily="49" charset="0"/>
              </a:rPr>
              <a:t>if</a:t>
            </a:r>
            <a:r>
              <a:rPr lang="en-US" altLang="x-none" sz="2000" dirty="0">
                <a:solidFill>
                  <a:srgbClr val="000000"/>
                </a:solidFill>
                <a:latin typeface="Consolas" panose="020B0609020204030204" pitchFamily="49" charset="0"/>
              </a:rPr>
              <a:t>((fp=fopen(</a:t>
            </a:r>
            <a:r>
              <a:rPr lang="en-US" altLang="x-none" sz="2000" dirty="0">
                <a:solidFill>
                  <a:srgbClr val="800000"/>
                </a:solidFill>
                <a:latin typeface="Consolas" panose="020B0609020204030204" pitchFamily="49" charset="0"/>
              </a:rPr>
              <a:t>"test.txt"</a:t>
            </a:r>
            <a:r>
              <a:rPr lang="en-US" altLang="x-none" sz="2000" dirty="0">
                <a:solidFill>
                  <a:srgbClr val="000000"/>
                </a:solidFill>
                <a:latin typeface="Consolas" panose="020B0609020204030204" pitchFamily="49" charset="0"/>
              </a:rPr>
              <a:t>,</a:t>
            </a:r>
            <a:r>
              <a:rPr lang="en-US" altLang="x-none" sz="2000" dirty="0">
                <a:solidFill>
                  <a:srgbClr val="800000"/>
                </a:solidFill>
                <a:latin typeface="Consolas" panose="020B0609020204030204" pitchFamily="49" charset="0"/>
              </a:rPr>
              <a:t>"r+"</a:t>
            </a:r>
            <a:r>
              <a:rPr lang="en-US" altLang="x-none" sz="2000" dirty="0">
                <a:solidFill>
                  <a:srgbClr val="000000"/>
                </a:solidFill>
                <a:latin typeface="Consolas" panose="020B0609020204030204" pitchFamily="49" charset="0"/>
              </a:rPr>
              <a:t>))==NULL)</a:t>
            </a:r>
            <a:br>
              <a:rPr lang="en-US" altLang="x-none" sz="2000" dirty="0">
                <a:solidFill>
                  <a:srgbClr val="000000"/>
                </a:solidFill>
                <a:latin typeface="Consolas" panose="020B0609020204030204" pitchFamily="49" charset="0"/>
              </a:rPr>
            </a:br>
            <a:r>
              <a:rPr lang="en-US" altLang="x-none" sz="2000" dirty="0">
                <a:solidFill>
                  <a:srgbClr val="000000"/>
                </a:solidFill>
                <a:latin typeface="Consolas" panose="020B0609020204030204" pitchFamily="49" charset="0"/>
              </a:rPr>
              <a:t>{	printf(</a:t>
            </a:r>
            <a:r>
              <a:rPr lang="en-US" altLang="x-none" sz="2000" dirty="0">
                <a:solidFill>
                  <a:srgbClr val="800000"/>
                </a:solidFill>
                <a:latin typeface="Consolas" panose="020B0609020204030204" pitchFamily="49" charset="0"/>
              </a:rPr>
              <a:t>"can not open file\n"</a:t>
            </a:r>
            <a:r>
              <a:rPr lang="en-US" altLang="x-none" sz="2000" dirty="0">
                <a:solidFill>
                  <a:srgbClr val="000000"/>
                </a:solidFill>
                <a:latin typeface="Consolas" panose="020B0609020204030204" pitchFamily="49" charset="0"/>
              </a:rPr>
              <a:t>);</a:t>
            </a:r>
            <a:br>
              <a:rPr lang="en-US" altLang="x-none" sz="2000" dirty="0">
                <a:solidFill>
                  <a:srgbClr val="000000"/>
                </a:solidFill>
                <a:latin typeface="Consolas" panose="020B0609020204030204" pitchFamily="49" charset="0"/>
              </a:rPr>
            </a:br>
            <a:r>
              <a:rPr lang="en-US" altLang="x-none" sz="2000" dirty="0">
                <a:solidFill>
                  <a:srgbClr val="000000"/>
                </a:solidFill>
                <a:latin typeface="Consolas" panose="020B0609020204030204" pitchFamily="49" charset="0"/>
              </a:rPr>
              <a:t>	exit(</a:t>
            </a:r>
            <a:r>
              <a:rPr lang="en-US" altLang="x-none" sz="2000" dirty="0">
                <a:solidFill>
                  <a:srgbClr val="800080"/>
                </a:solidFill>
                <a:latin typeface="Consolas" panose="020B0609020204030204" pitchFamily="49" charset="0"/>
              </a:rPr>
              <a:t>0</a:t>
            </a:r>
            <a:r>
              <a:rPr lang="en-US" altLang="x-none" sz="2000" dirty="0">
                <a:solidFill>
                  <a:srgbClr val="000000"/>
                </a:solidFill>
                <a:latin typeface="Consolas" panose="020B0609020204030204" pitchFamily="49" charset="0"/>
              </a:rPr>
              <a:t>);</a:t>
            </a:r>
            <a:br>
              <a:rPr lang="en-US" altLang="x-none" sz="2000" dirty="0">
                <a:solidFill>
                  <a:srgbClr val="000000"/>
                </a:solidFill>
                <a:latin typeface="Consolas" panose="020B0609020204030204" pitchFamily="49" charset="0"/>
              </a:rPr>
            </a:br>
            <a:r>
              <a:rPr lang="en-US" altLang="x-none" sz="2000" dirty="0">
                <a:solidFill>
                  <a:srgbClr val="000000"/>
                </a:solidFill>
                <a:latin typeface="Consolas" panose="020B0609020204030204" pitchFamily="49" charset="0"/>
              </a:rPr>
              <a:t>}</a:t>
            </a:r>
            <a:br>
              <a:rPr lang="en-US" altLang="x-none" sz="2000" dirty="0">
                <a:solidFill>
                  <a:srgbClr val="000000"/>
                </a:solidFill>
                <a:latin typeface="Consolas" panose="020B0609020204030204" pitchFamily="49" charset="0"/>
              </a:rPr>
            </a:br>
            <a:r>
              <a:rPr lang="en-US" altLang="x-none" sz="2000" dirty="0">
                <a:solidFill>
                  <a:srgbClr val="000000"/>
                </a:solidFill>
                <a:latin typeface="Consolas" panose="020B0609020204030204" pitchFamily="49" charset="0"/>
              </a:rPr>
              <a:t>fseek(fp,</a:t>
            </a:r>
            <a:r>
              <a:rPr lang="en-US" altLang="x-none" sz="2000" dirty="0">
                <a:solidFill>
                  <a:srgbClr val="800080"/>
                </a:solidFill>
                <a:latin typeface="Consolas" panose="020B0609020204030204" pitchFamily="49" charset="0"/>
              </a:rPr>
              <a:t>1L</a:t>
            </a:r>
            <a:r>
              <a:rPr lang="en-US" altLang="x-none" sz="2000" dirty="0">
                <a:solidFill>
                  <a:srgbClr val="000000"/>
                </a:solidFill>
                <a:latin typeface="Consolas" panose="020B0609020204030204" pitchFamily="49" charset="0"/>
              </a:rPr>
              <a:t>,</a:t>
            </a:r>
            <a:r>
              <a:rPr lang="en-US" altLang="x-none" sz="2000" dirty="0">
                <a:solidFill>
                  <a:srgbClr val="800080"/>
                </a:solidFill>
                <a:latin typeface="Consolas" panose="020B0609020204030204" pitchFamily="49" charset="0"/>
              </a:rPr>
              <a:t>0</a:t>
            </a:r>
            <a:r>
              <a:rPr lang="en-US" altLang="x-none" sz="2000" dirty="0">
                <a:solidFill>
                  <a:srgbClr val="000000"/>
                </a:solidFill>
                <a:latin typeface="Consolas" panose="020B0609020204030204" pitchFamily="49" charset="0"/>
              </a:rPr>
              <a:t>); </a:t>
            </a:r>
            <a:r>
              <a:rPr lang="en-US" altLang="x-none"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将</a:t>
            </a:r>
            <a:r>
              <a:rPr lang="en-US" altLang="x-none" sz="2000" dirty="0">
                <a:solidFill>
                  <a:schemeClr val="tx1"/>
                </a:solidFill>
                <a:latin typeface="Consolas" panose="020B0609020204030204" pitchFamily="49" charset="0"/>
              </a:rPr>
              <a:t>fp</a:t>
            </a:r>
            <a:r>
              <a:rPr lang="zh-CN" altLang="en-US" sz="2000" dirty="0">
                <a:solidFill>
                  <a:schemeClr val="tx1"/>
                </a:solidFill>
                <a:latin typeface="Consolas" panose="020B0609020204030204" pitchFamily="49" charset="0"/>
              </a:rPr>
              <a:t>移动到距文件首</a:t>
            </a:r>
            <a:r>
              <a:rPr lang="en-US" altLang="x-none" sz="2000" dirty="0">
                <a:solidFill>
                  <a:schemeClr val="tx1"/>
                </a:solidFill>
                <a:latin typeface="Consolas" panose="020B0609020204030204" pitchFamily="49" charset="0"/>
              </a:rPr>
              <a:t>1</a:t>
            </a:r>
            <a:r>
              <a:rPr lang="zh-CN" altLang="en-US" sz="2000" dirty="0">
                <a:solidFill>
                  <a:schemeClr val="tx1"/>
                </a:solidFill>
                <a:latin typeface="Consolas" panose="020B0609020204030204" pitchFamily="49" charset="0"/>
              </a:rPr>
              <a:t>字节的位置</a:t>
            </a:r>
            <a:r>
              <a:rPr lang="zh-CN" altLang="en-US" sz="2000" dirty="0">
                <a:solidFill>
                  <a:srgbClr val="008000"/>
                </a:solidFill>
                <a:latin typeface="Consolas" panose="020B0609020204030204" pitchFamily="49" charset="0"/>
              </a:rPr>
              <a:t> </a:t>
            </a:r>
            <a:br>
              <a:rPr lang="zh-CN" altLang="en-US" sz="2000" dirty="0">
                <a:solidFill>
                  <a:srgbClr val="008000"/>
                </a:solidFill>
                <a:latin typeface="Consolas" panose="020B0609020204030204" pitchFamily="49" charset="0"/>
              </a:rPr>
            </a:br>
            <a:r>
              <a:rPr lang="en-US" altLang="x-none" sz="2000" dirty="0">
                <a:solidFill>
                  <a:srgbClr val="000000"/>
                </a:solidFill>
                <a:latin typeface="Consolas" panose="020B0609020204030204" pitchFamily="49" charset="0"/>
              </a:rPr>
              <a:t>ch=fgetc(fp);  printf(</a:t>
            </a:r>
            <a:r>
              <a:rPr lang="en-US" altLang="x-none" sz="2000" dirty="0">
                <a:solidFill>
                  <a:srgbClr val="800000"/>
                </a:solidFill>
                <a:latin typeface="Consolas" panose="020B0609020204030204" pitchFamily="49" charset="0"/>
              </a:rPr>
              <a:t>"%c\n"</a:t>
            </a:r>
            <a:r>
              <a:rPr lang="en-US" altLang="x-none" sz="2000" dirty="0">
                <a:solidFill>
                  <a:srgbClr val="000000"/>
                </a:solidFill>
                <a:latin typeface="Consolas" panose="020B0609020204030204" pitchFamily="49" charset="0"/>
              </a:rPr>
              <a:t>,ch);</a:t>
            </a:r>
            <a:br>
              <a:rPr lang="en-US" altLang="x-none" sz="2000" dirty="0">
                <a:solidFill>
                  <a:srgbClr val="000000"/>
                </a:solidFill>
                <a:latin typeface="Consolas" panose="020B0609020204030204" pitchFamily="49" charset="0"/>
              </a:rPr>
            </a:br>
            <a:r>
              <a:rPr lang="en-US" altLang="x-none" sz="2000" dirty="0">
                <a:solidFill>
                  <a:srgbClr val="FF0000"/>
                </a:solidFill>
                <a:latin typeface="Consolas" panose="020B0609020204030204" pitchFamily="49" charset="0"/>
              </a:rPr>
              <a:t>//</a:t>
            </a:r>
            <a:r>
              <a:rPr lang="en-US" altLang="x-none" sz="2000" dirty="0">
                <a:solidFill>
                  <a:srgbClr val="FF0000"/>
                </a:solidFill>
                <a:latin typeface="Consolas" panose="020B0609020204030204" pitchFamily="49" charset="0"/>
                <a:sym typeface="+mn-ea"/>
              </a:rPr>
              <a:t>fseek(fp,1L,0); //</a:t>
            </a:r>
            <a:r>
              <a:rPr lang="zh-CN" altLang="en-US" sz="2000" dirty="0">
                <a:solidFill>
                  <a:srgbClr val="FF0000"/>
                </a:solidFill>
                <a:latin typeface="Consolas" panose="020B0609020204030204" pitchFamily="49" charset="0"/>
                <a:sym typeface="+mn-ea"/>
              </a:rPr>
              <a:t>注释这条读写切换的定位语句导致写操作无效</a:t>
            </a:r>
          </a:p>
          <a:p>
            <a:pPr>
              <a:lnSpc>
                <a:spcPct val="80000"/>
              </a:lnSpc>
              <a:buNone/>
            </a:pPr>
            <a:r>
              <a:rPr lang="en-US" altLang="x-none" sz="2000" dirty="0">
                <a:solidFill>
                  <a:srgbClr val="000000"/>
                </a:solidFill>
                <a:latin typeface="Consolas" panose="020B0609020204030204" pitchFamily="49" charset="0"/>
                <a:sym typeface="+mn-ea"/>
              </a:rPr>
              <a:t>     fputs("test",fp);  </a:t>
            </a:r>
            <a:endParaRPr lang="en-US" altLang="x-none" sz="2000" dirty="0">
              <a:solidFill>
                <a:srgbClr val="000000"/>
              </a:solidFill>
              <a:latin typeface="Consolas" panose="020B0609020204030204" pitchFamily="49" charset="0"/>
            </a:endParaRPr>
          </a:p>
          <a:p>
            <a:pPr>
              <a:lnSpc>
                <a:spcPct val="80000"/>
              </a:lnSpc>
              <a:buNone/>
            </a:pPr>
            <a:r>
              <a:rPr lang="en-US" altLang="x-none" sz="2000" dirty="0">
                <a:solidFill>
                  <a:srgbClr val="000000"/>
                </a:solidFill>
                <a:latin typeface="Consolas" panose="020B0609020204030204" pitchFamily="49" charset="0"/>
                <a:sym typeface="+mn-ea"/>
              </a:rPr>
              <a:t>    ch=fgetc(fp);    //写操作后面紧跟着读操作 </a:t>
            </a:r>
            <a:endParaRPr lang="en-US" altLang="x-none" sz="2000" dirty="0">
              <a:solidFill>
                <a:srgbClr val="000000"/>
              </a:solidFill>
              <a:latin typeface="Consolas" panose="020B0609020204030204" pitchFamily="49" charset="0"/>
            </a:endParaRPr>
          </a:p>
          <a:p>
            <a:pPr>
              <a:lnSpc>
                <a:spcPct val="80000"/>
              </a:lnSpc>
              <a:buNone/>
            </a:pPr>
            <a:r>
              <a:rPr lang="en-US" altLang="x-none" sz="2000" dirty="0">
                <a:solidFill>
                  <a:srgbClr val="000000"/>
                </a:solidFill>
                <a:latin typeface="Consolas" panose="020B0609020204030204" pitchFamily="49" charset="0"/>
                <a:sym typeface="+mn-ea"/>
              </a:rPr>
              <a:t>    printf("%c\n",ch);</a:t>
            </a:r>
            <a:endParaRPr lang="en-US" altLang="x-none" sz="2000" dirty="0">
              <a:solidFill>
                <a:srgbClr val="000000"/>
              </a:solidFill>
              <a:latin typeface="Consolas" panose="020B0609020204030204" pitchFamily="49" charset="0"/>
            </a:endParaRPr>
          </a:p>
          <a:p>
            <a:pPr>
              <a:lnSpc>
                <a:spcPct val="80000"/>
              </a:lnSpc>
              <a:buNone/>
            </a:pPr>
            <a:r>
              <a:rPr lang="en-US" altLang="x-none" sz="2000" dirty="0">
                <a:solidFill>
                  <a:srgbClr val="000000"/>
                </a:solidFill>
                <a:latin typeface="Consolas" panose="020B0609020204030204" pitchFamily="49" charset="0"/>
                <a:sym typeface="+mn-ea"/>
              </a:rPr>
              <a:t>    fclose(fp);</a:t>
            </a:r>
            <a:endParaRPr lang="en-US" altLang="x-none" sz="2000" dirty="0">
              <a:solidFill>
                <a:srgbClr val="000000"/>
              </a:solidFill>
              <a:latin typeface="Consolas" panose="020B0609020204030204" pitchFamily="49" charset="0"/>
            </a:endParaRPr>
          </a:p>
          <a:p>
            <a:pPr>
              <a:lnSpc>
                <a:spcPct val="80000"/>
              </a:lnSpc>
              <a:buNone/>
            </a:pPr>
            <a:r>
              <a:rPr lang="en-US" altLang="x-none" sz="2000" dirty="0">
                <a:solidFill>
                  <a:srgbClr val="000000"/>
                </a:solidFill>
                <a:latin typeface="Consolas" panose="020B0609020204030204" pitchFamily="49" charset="0"/>
                <a:sym typeface="+mn-ea"/>
              </a:rPr>
              <a:t>}</a:t>
            </a:r>
            <a:r>
              <a:rPr lang="en-US" altLang="x-none" sz="2000" dirty="0">
                <a:solidFill>
                  <a:srgbClr val="008000"/>
                </a:solidFill>
                <a:latin typeface="Consolas" panose="020B0609020204030204" pitchFamily="49" charset="0"/>
                <a:sym typeface="+mn-ea"/>
              </a:rPr>
              <a:t> </a:t>
            </a:r>
            <a:endParaRPr lang="en-US" altLang="x-none" sz="2000" dirty="0">
              <a:solidFill>
                <a:srgbClr val="008000"/>
              </a:solidFill>
              <a:latin typeface="Consolas" panose="020B0609020204030204" pitchFamily="49" charset="0"/>
            </a:endParaRPr>
          </a:p>
          <a:p>
            <a:pPr>
              <a:lnSpc>
                <a:spcPct val="80000"/>
              </a:lnSpc>
              <a:buNone/>
            </a:pPr>
            <a:r>
              <a:rPr lang="en-US" altLang="x-none" sz="2000" dirty="0">
                <a:solidFill>
                  <a:srgbClr val="000000"/>
                </a:solidFill>
                <a:latin typeface="Consolas" panose="020B0609020204030204" pitchFamily="49" charset="0"/>
              </a:rPr>
              <a:t>	</a:t>
            </a:r>
            <a:endParaRPr lang="zh-CN" altLang="en-US" sz="2000" dirty="0">
              <a:solidFill>
                <a:srgbClr val="008000"/>
              </a:solidFill>
              <a:latin typeface="Consolas" panose="020B0609020204030204" pitchFamily="49" charset="0"/>
            </a:endParaRP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36</a:t>
            </a:fld>
            <a:endParaRPr lang="zh-CN" altLang="en-US" dirty="0"/>
          </a:p>
        </p:txBody>
      </p:sp>
    </p:spTree>
    <p:extLst>
      <p:ext uri="{BB962C8B-B14F-4D97-AF65-F5344CB8AC3E}">
        <p14:creationId xmlns:p14="http://schemas.microsoft.com/office/powerpoint/2010/main" val="306194711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37890"/>
          <p:cNvSpPr>
            <a:spLocks noGrp="1"/>
          </p:cNvSpPr>
          <p:nvPr>
            <p:ph type="title"/>
          </p:nvPr>
        </p:nvSpPr>
        <p:spPr/>
        <p:txBody>
          <a:bodyPr anchor="ctr"/>
          <a:lstStyle/>
          <a:p>
            <a:r>
              <a:rPr lang="zh-CN" altLang="en-US" b="1" dirty="0"/>
              <a:t>文件更新时注意事项</a:t>
            </a:r>
            <a:r>
              <a:rPr lang="en-US" altLang="x-none" b="1" dirty="0"/>
              <a:t>1-</a:t>
            </a:r>
            <a:r>
              <a:rPr lang="zh-CN" altLang="en-US" b="1" dirty="0"/>
              <a:t>测试程序</a:t>
            </a:r>
          </a:p>
        </p:txBody>
      </p:sp>
      <p:sp>
        <p:nvSpPr>
          <p:cNvPr id="37890" name="文本占位符 37889"/>
          <p:cNvSpPr>
            <a:spLocks noGrp="1"/>
          </p:cNvSpPr>
          <p:nvPr>
            <p:ph idx="1"/>
          </p:nvPr>
        </p:nvSpPr>
        <p:spPr/>
        <p:txBody>
          <a:bodyPr/>
          <a:lstStyle/>
          <a:p>
            <a:pPr>
              <a:lnSpc>
                <a:spcPct val="90000"/>
              </a:lnSpc>
            </a:pPr>
            <a:r>
              <a:rPr lang="zh-CN" altLang="en-US" b="1" dirty="0">
                <a:solidFill>
                  <a:srgbClr val="000000"/>
                </a:solidFill>
                <a:sym typeface="+mn-ea"/>
              </a:rPr>
              <a:t>假设工程已经存在文件</a:t>
            </a:r>
            <a:r>
              <a:rPr lang="en-US" altLang="x-none" b="1" dirty="0">
                <a:solidFill>
                  <a:srgbClr val="000000"/>
                </a:solidFill>
                <a:sym typeface="+mn-ea"/>
              </a:rPr>
              <a:t>test.txt</a:t>
            </a:r>
            <a:r>
              <a:rPr lang="zh-CN" altLang="en-US" b="1" dirty="0">
                <a:solidFill>
                  <a:srgbClr val="000000"/>
                </a:solidFill>
                <a:sym typeface="+mn-ea"/>
              </a:rPr>
              <a:t>，文件中含有字符串</a:t>
            </a:r>
            <a:r>
              <a:rPr lang="en-US" altLang="x-none" b="1" dirty="0">
                <a:solidFill>
                  <a:srgbClr val="000000"/>
                </a:solidFill>
                <a:sym typeface="+mn-ea"/>
              </a:rPr>
              <a:t>"ABCDEFGH"</a:t>
            </a:r>
            <a:r>
              <a:rPr lang="zh-CN" altLang="en-US" b="1" dirty="0">
                <a:solidFill>
                  <a:srgbClr val="000000"/>
                </a:solidFill>
                <a:sym typeface="+mn-ea"/>
              </a:rPr>
              <a:t>。</a:t>
            </a:r>
          </a:p>
          <a:p>
            <a:pPr>
              <a:lnSpc>
                <a:spcPct val="90000"/>
              </a:lnSpc>
            </a:pPr>
            <a:r>
              <a:rPr lang="zh-CN" altLang="en-US" b="1" dirty="0"/>
              <a:t>如果将</a:t>
            </a:r>
            <a:r>
              <a:rPr lang="en-US" altLang="x-none" b="1" dirty="0"/>
              <a:t>fseek(fp,</a:t>
            </a:r>
            <a:r>
              <a:rPr lang="zh-CN" altLang="en-US" b="1" dirty="0"/>
              <a:t>1</a:t>
            </a:r>
            <a:r>
              <a:rPr lang="en-US" altLang="x-none" b="1" dirty="0"/>
              <a:t>L,0)</a:t>
            </a:r>
            <a:r>
              <a:rPr lang="zh-CN" altLang="en-US" b="1" dirty="0"/>
              <a:t>这句注释掉，则执行结果为</a:t>
            </a:r>
            <a:r>
              <a:rPr lang="en-US" altLang="x-none" b="1" dirty="0"/>
              <a:t>:</a:t>
            </a:r>
          </a:p>
          <a:p>
            <a:pPr>
              <a:lnSpc>
                <a:spcPct val="90000"/>
              </a:lnSpc>
              <a:buNone/>
            </a:pPr>
            <a:r>
              <a:rPr lang="en-US" altLang="x-none" b="1" dirty="0"/>
              <a:t>	B</a:t>
            </a:r>
            <a:br>
              <a:rPr lang="en-US" altLang="x-none" b="1" dirty="0"/>
            </a:br>
            <a:r>
              <a:rPr lang="en-US" altLang="x-none" b="1" dirty="0"/>
              <a:t>G</a:t>
            </a:r>
            <a:br>
              <a:rPr lang="en-US" altLang="x-none" b="1" dirty="0"/>
            </a:br>
            <a:r>
              <a:rPr lang="zh-CN" altLang="en-US" b="1" dirty="0"/>
              <a:t>文件中的内容为</a:t>
            </a:r>
            <a:r>
              <a:rPr lang="en-US" altLang="x-none" b="1" dirty="0"/>
              <a:t>"ABCDEFGH"</a:t>
            </a:r>
            <a:r>
              <a:rPr lang="zh-CN" altLang="en-US" b="1" dirty="0"/>
              <a:t>，没有改变！</a:t>
            </a:r>
          </a:p>
          <a:p>
            <a:pPr>
              <a:lnSpc>
                <a:spcPct val="90000"/>
              </a:lnSpc>
            </a:pPr>
            <a:r>
              <a:rPr lang="zh-CN" altLang="en-US" b="1" dirty="0"/>
              <a:t>分析：读取完字符</a:t>
            </a:r>
            <a:r>
              <a:rPr lang="en-US" altLang="x-none" b="1" dirty="0"/>
              <a:t>'B'</a:t>
            </a:r>
            <a:r>
              <a:rPr lang="zh-CN" altLang="en-US" b="1" dirty="0"/>
              <a:t>后，位置指针指向字符</a:t>
            </a:r>
            <a:r>
              <a:rPr lang="en-US" altLang="x-none" b="1" dirty="0"/>
              <a:t>'C'</a:t>
            </a:r>
            <a:r>
              <a:rPr lang="zh-CN" altLang="en-US" b="1" dirty="0"/>
              <a:t>，再进行写操作，位置指针会向后移动</a:t>
            </a:r>
            <a:r>
              <a:rPr lang="en-US" altLang="x-none" b="1" dirty="0"/>
              <a:t>4</a:t>
            </a:r>
            <a:r>
              <a:rPr lang="zh-CN" altLang="en-US" b="1" dirty="0"/>
              <a:t>个字节的位置，指向字符</a:t>
            </a:r>
            <a:r>
              <a:rPr lang="en-US" altLang="x-none" b="1" dirty="0"/>
              <a:t>'G'</a:t>
            </a:r>
            <a:r>
              <a:rPr lang="zh-CN" altLang="en-US" b="1" dirty="0"/>
              <a:t>，因此第二次读取的输出结果为</a:t>
            </a:r>
            <a:r>
              <a:rPr lang="en-US" altLang="x-none" b="1" dirty="0"/>
              <a:t>'G'</a:t>
            </a:r>
            <a:r>
              <a:rPr lang="zh-CN" altLang="en-US" b="1" dirty="0"/>
              <a:t>。</a:t>
            </a:r>
            <a:r>
              <a:rPr lang="zh-CN" altLang="en-US" b="1" dirty="0">
                <a:solidFill>
                  <a:srgbClr val="FF0000"/>
                </a:solidFill>
              </a:rPr>
              <a:t>但是文件中的内容没有被改写，相当于这次写操作是无效操作</a:t>
            </a:r>
            <a:r>
              <a:rPr lang="zh-CN" altLang="en-US" b="1" dirty="0"/>
              <a:t>。</a:t>
            </a: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37</a:t>
            </a:fld>
            <a:endParaRPr lang="zh-CN" altLang="en-US" dirty="0"/>
          </a:p>
        </p:txBody>
      </p:sp>
    </p:spTree>
    <p:extLst>
      <p:ext uri="{BB962C8B-B14F-4D97-AF65-F5344CB8AC3E}">
        <p14:creationId xmlns:p14="http://schemas.microsoft.com/office/powerpoint/2010/main" val="321301229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36866"/>
          <p:cNvSpPr>
            <a:spLocks noGrp="1"/>
          </p:cNvSpPr>
          <p:nvPr>
            <p:ph type="title"/>
          </p:nvPr>
        </p:nvSpPr>
        <p:spPr/>
        <p:txBody>
          <a:bodyPr anchor="ctr"/>
          <a:lstStyle/>
          <a:p>
            <a:r>
              <a:rPr lang="zh-CN" altLang="en-US" b="1" dirty="0"/>
              <a:t>文件更新时注意事项</a:t>
            </a:r>
            <a:r>
              <a:rPr lang="en-US" altLang="x-none" b="1" dirty="0"/>
              <a:t>1-</a:t>
            </a:r>
            <a:r>
              <a:rPr lang="zh-CN" altLang="en-US" b="1" dirty="0"/>
              <a:t>测试程序</a:t>
            </a:r>
          </a:p>
        </p:txBody>
      </p:sp>
      <p:sp>
        <p:nvSpPr>
          <p:cNvPr id="36866" name="文本占位符 36865"/>
          <p:cNvSpPr>
            <a:spLocks noGrp="1"/>
          </p:cNvSpPr>
          <p:nvPr>
            <p:ph idx="1"/>
          </p:nvPr>
        </p:nvSpPr>
        <p:spPr/>
        <p:txBody>
          <a:bodyPr/>
          <a:lstStyle/>
          <a:p>
            <a:pPr>
              <a:lnSpc>
                <a:spcPct val="80000"/>
              </a:lnSpc>
            </a:pPr>
            <a:r>
              <a:rPr lang="zh-CN" altLang="en-US" b="1" dirty="0">
                <a:sym typeface="+mn-ea"/>
              </a:rPr>
              <a:t>如果将</a:t>
            </a:r>
            <a:r>
              <a:rPr lang="en-US" altLang="x-none" b="1" dirty="0">
                <a:sym typeface="+mn-ea"/>
              </a:rPr>
              <a:t>fseek(fp,</a:t>
            </a:r>
            <a:r>
              <a:rPr lang="zh-CN" altLang="en-US" b="1" dirty="0">
                <a:sym typeface="+mn-ea"/>
              </a:rPr>
              <a:t>1</a:t>
            </a:r>
            <a:r>
              <a:rPr lang="en-US" altLang="x-none" b="1" dirty="0">
                <a:sym typeface="+mn-ea"/>
              </a:rPr>
              <a:t>L,0)</a:t>
            </a:r>
            <a:r>
              <a:rPr lang="zh-CN" altLang="en-US" b="1" dirty="0">
                <a:sym typeface="+mn-ea"/>
              </a:rPr>
              <a:t>这句恢复，则</a:t>
            </a:r>
            <a:r>
              <a:rPr lang="zh-CN" altLang="en-US" b="1" dirty="0">
                <a:solidFill>
                  <a:srgbClr val="000000"/>
                </a:solidFill>
              </a:rPr>
              <a:t>上述程序执行结果为</a:t>
            </a:r>
            <a:r>
              <a:rPr lang="en-US" altLang="x-none" b="1" dirty="0">
                <a:solidFill>
                  <a:srgbClr val="000000"/>
                </a:solidFill>
              </a:rPr>
              <a:t>:</a:t>
            </a:r>
          </a:p>
          <a:p>
            <a:pPr>
              <a:lnSpc>
                <a:spcPct val="80000"/>
              </a:lnSpc>
              <a:buNone/>
            </a:pPr>
            <a:r>
              <a:rPr lang="en-US" altLang="x-none" b="1" dirty="0">
                <a:solidFill>
                  <a:srgbClr val="000000"/>
                </a:solidFill>
              </a:rPr>
              <a:t>	B</a:t>
            </a:r>
            <a:br>
              <a:rPr lang="en-US" altLang="x-none" b="1" dirty="0">
                <a:solidFill>
                  <a:srgbClr val="000000"/>
                </a:solidFill>
              </a:rPr>
            </a:br>
            <a:r>
              <a:rPr lang="en-US" altLang="x-none" b="1" dirty="0">
                <a:solidFill>
                  <a:srgbClr val="000000"/>
                </a:solidFill>
              </a:rPr>
              <a:t>F</a:t>
            </a:r>
          </a:p>
          <a:p>
            <a:pPr>
              <a:lnSpc>
                <a:spcPct val="80000"/>
              </a:lnSpc>
              <a:buNone/>
            </a:pPr>
            <a:r>
              <a:rPr lang="en-US" altLang="zh-CN" b="1" dirty="0">
                <a:solidFill>
                  <a:srgbClr val="000000"/>
                </a:solidFill>
              </a:rPr>
              <a:t>	</a:t>
            </a:r>
            <a:r>
              <a:rPr lang="zh-CN" altLang="en-US" b="1" dirty="0">
                <a:solidFill>
                  <a:srgbClr val="000000"/>
                </a:solidFill>
              </a:rPr>
              <a:t>文件内容为：AtestFGH</a:t>
            </a:r>
          </a:p>
          <a:p>
            <a:pPr>
              <a:lnSpc>
                <a:spcPct val="80000"/>
              </a:lnSpc>
            </a:pPr>
            <a:r>
              <a:rPr lang="zh-CN" altLang="en-US" b="1" dirty="0">
                <a:solidFill>
                  <a:srgbClr val="000000"/>
                </a:solidFill>
              </a:rPr>
              <a:t>分析：读取到字符</a:t>
            </a:r>
            <a:r>
              <a:rPr lang="en-US" altLang="x-none" b="1" dirty="0">
                <a:solidFill>
                  <a:srgbClr val="000000"/>
                </a:solidFill>
              </a:rPr>
              <a:t>'B'</a:t>
            </a:r>
            <a:r>
              <a:rPr lang="zh-CN" altLang="en-US" b="1" dirty="0">
                <a:solidFill>
                  <a:srgbClr val="000000"/>
                </a:solidFill>
              </a:rPr>
              <a:t>后，重新定位到当前位置，写入</a:t>
            </a:r>
            <a:r>
              <a:rPr lang="en-US" altLang="x-none" b="1" dirty="0">
                <a:solidFill>
                  <a:srgbClr val="000000"/>
                </a:solidFill>
              </a:rPr>
              <a:t>"test"</a:t>
            </a:r>
            <a:r>
              <a:rPr lang="zh-CN" altLang="en-US" b="1" dirty="0">
                <a:solidFill>
                  <a:srgbClr val="000000"/>
                </a:solidFill>
              </a:rPr>
              <a:t>后，会覆盖掉</a:t>
            </a:r>
            <a:r>
              <a:rPr lang="en-US" altLang="x-none" b="1" dirty="0">
                <a:solidFill>
                  <a:srgbClr val="000000"/>
                </a:solidFill>
              </a:rPr>
              <a:t>"BCDE",</a:t>
            </a:r>
            <a:r>
              <a:rPr lang="zh-CN" altLang="en-US" b="1" dirty="0">
                <a:solidFill>
                  <a:srgbClr val="000000"/>
                </a:solidFill>
              </a:rPr>
              <a:t>写完后位置指针指向字符</a:t>
            </a:r>
            <a:r>
              <a:rPr lang="en-US" altLang="x-none" b="1" dirty="0">
                <a:solidFill>
                  <a:srgbClr val="000000"/>
                </a:solidFill>
              </a:rPr>
              <a:t>'F'</a:t>
            </a:r>
            <a:r>
              <a:rPr lang="zh-CN" altLang="en-US" b="1" dirty="0">
                <a:solidFill>
                  <a:srgbClr val="000000"/>
                </a:solidFill>
              </a:rPr>
              <a:t>，因此此时进行读操作，得到的结果是</a:t>
            </a:r>
            <a:r>
              <a:rPr lang="en-US" altLang="x-none" b="1" dirty="0">
                <a:solidFill>
                  <a:srgbClr val="000000"/>
                </a:solidFill>
              </a:rPr>
              <a:t>'F'</a:t>
            </a:r>
            <a:r>
              <a:rPr lang="zh-CN" altLang="en-US" b="1" dirty="0">
                <a:solidFill>
                  <a:srgbClr val="000000"/>
                </a:solidFill>
              </a:rPr>
              <a:t>。</a:t>
            </a:r>
          </a:p>
          <a:p>
            <a:pPr>
              <a:lnSpc>
                <a:spcPct val="80000"/>
              </a:lnSpc>
            </a:pPr>
            <a:r>
              <a:rPr lang="zh-CN" altLang="en-US" b="1" dirty="0">
                <a:solidFill>
                  <a:srgbClr val="000000"/>
                </a:solidFill>
              </a:rPr>
              <a:t>练习：</a:t>
            </a:r>
            <a:r>
              <a:rPr lang="zh-CN" altLang="en-US" b="1" dirty="0">
                <a:sym typeface="+mn-ea"/>
              </a:rPr>
              <a:t>将</a:t>
            </a:r>
            <a:r>
              <a:rPr lang="en-US" altLang="x-none" b="1" dirty="0">
                <a:sym typeface="+mn-ea"/>
              </a:rPr>
              <a:t>fseek</a:t>
            </a:r>
            <a:r>
              <a:rPr lang="zh-CN" altLang="en-US" b="1" dirty="0">
                <a:sym typeface="+mn-ea"/>
              </a:rPr>
              <a:t>语句改为</a:t>
            </a:r>
            <a:r>
              <a:rPr lang="en-US" altLang="zh-CN" b="1" dirty="0">
                <a:sym typeface="+mn-ea"/>
              </a:rPr>
              <a:t>fseek</a:t>
            </a:r>
            <a:r>
              <a:rPr lang="en-US" altLang="x-none" b="1" dirty="0">
                <a:sym typeface="+mn-ea"/>
              </a:rPr>
              <a:t>(fp,</a:t>
            </a:r>
            <a:r>
              <a:rPr lang="zh-CN" altLang="en-US" b="1" dirty="0">
                <a:sym typeface="+mn-ea"/>
              </a:rPr>
              <a:t>1</a:t>
            </a:r>
            <a:r>
              <a:rPr lang="en-US" altLang="x-none" b="1" dirty="0">
                <a:sym typeface="+mn-ea"/>
              </a:rPr>
              <a:t>L,1),</a:t>
            </a:r>
            <a:r>
              <a:rPr lang="zh-CN" altLang="en-US" b="1" dirty="0">
                <a:sym typeface="+mn-ea"/>
              </a:rPr>
              <a:t>结果怎样？</a:t>
            </a: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38</a:t>
            </a:fld>
            <a:endParaRPr lang="zh-CN" altLang="en-US" dirty="0"/>
          </a:p>
        </p:txBody>
      </p:sp>
    </p:spTree>
    <p:extLst>
      <p:ext uri="{BB962C8B-B14F-4D97-AF65-F5344CB8AC3E}">
        <p14:creationId xmlns:p14="http://schemas.microsoft.com/office/powerpoint/2010/main" val="159740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105473">
            <a:extLst>
              <a:ext uri="{FF2B5EF4-FFF2-40B4-BE49-F238E27FC236}">
                <a16:creationId xmlns:a16="http://schemas.microsoft.com/office/drawing/2014/main" id="{FA517FE5-B37A-45B5-A613-FBA1C7D43524}"/>
              </a:ext>
            </a:extLst>
          </p:cNvPr>
          <p:cNvSpPr>
            <a:spLocks noGrp="1" noChangeArrowheads="1"/>
          </p:cNvSpPr>
          <p:nvPr>
            <p:ph type="body" idx="1"/>
          </p:nvPr>
        </p:nvSpPr>
        <p:spPr/>
        <p:txBody>
          <a:bodyPr/>
          <a:lstStyle/>
          <a:p>
            <a:pPr eaLnBrk="1" hangingPunct="1">
              <a:buFont typeface="Arial" panose="020B0604020202020204" pitchFamily="34" charset="0"/>
              <a:buNone/>
            </a:pPr>
            <a:r>
              <a:rPr lang="zh-CN" altLang="en-US" sz="2400" b="1" dirty="0"/>
              <a:t>写文件以后，再读取出来发现少了最后一条记录。</a:t>
            </a:r>
          </a:p>
          <a:p>
            <a:pPr eaLnBrk="1" hangingPunct="1"/>
            <a:r>
              <a:rPr lang="zh-CN" altLang="en-US" sz="2400" b="1" dirty="0"/>
              <a:t>参考文件复制示例的讲解，内容缺失多是因为用了文本读写函数去处理二进制文件；或者文本文件用</a:t>
            </a:r>
            <a:r>
              <a:rPr lang="en-US" altLang="zh-CN" sz="2400" b="1" dirty="0" err="1"/>
              <a:t>fread</a:t>
            </a:r>
            <a:r>
              <a:rPr lang="zh-CN" altLang="en-US" sz="2400" b="1" dirty="0"/>
              <a:t>读取时块较大导致的。</a:t>
            </a:r>
            <a:endParaRPr lang="en-US" altLang="zh-CN" sz="2400" b="1" dirty="0"/>
          </a:p>
          <a:p>
            <a:pPr eaLnBrk="1" hangingPunct="1"/>
            <a:r>
              <a:rPr lang="zh-CN" altLang="en-US" sz="2400" b="1" dirty="0"/>
              <a:t>另外，</a:t>
            </a:r>
            <a:r>
              <a:rPr lang="en-US" altLang="zh-CN" sz="2400" b="1" dirty="0" err="1"/>
              <a:t>fscanf</a:t>
            </a:r>
            <a:r>
              <a:rPr lang="zh-CN" altLang="en-US" sz="2400" b="1" dirty="0"/>
              <a:t>格式化读函数的问题比较多，如果输入格式不整齐，也会导致读取失败。</a:t>
            </a:r>
            <a:endParaRPr lang="en-US" altLang="zh-CN" sz="2400" b="1" dirty="0"/>
          </a:p>
        </p:txBody>
      </p:sp>
      <p:sp>
        <p:nvSpPr>
          <p:cNvPr id="16387" name="矩形 105474">
            <a:extLst>
              <a:ext uri="{FF2B5EF4-FFF2-40B4-BE49-F238E27FC236}">
                <a16:creationId xmlns:a16="http://schemas.microsoft.com/office/drawing/2014/main" id="{BD5F0A80-748E-4CDA-BCAC-CE85FC66C8CB}"/>
              </a:ext>
            </a:extLst>
          </p:cNvPr>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3200" b="1">
                <a:solidFill>
                  <a:srgbClr val="FF3300"/>
                </a:solidFill>
                <a:latin typeface="Times New Roman" panose="02020603050405020304" pitchFamily="18" charset="0"/>
              </a:rPr>
              <a:t>文件程序问题</a:t>
            </a:r>
            <a:r>
              <a:rPr lang="en-US" altLang="zh-CN" sz="3200" b="1">
                <a:solidFill>
                  <a:srgbClr val="FF3300"/>
                </a:solidFill>
                <a:latin typeface="Times New Roman" panose="02020603050405020304" pitchFamily="18" charset="0"/>
              </a:rPr>
              <a:t>-</a:t>
            </a:r>
            <a:r>
              <a:rPr lang="zh-CN" altLang="en-US" sz="3200" b="1">
                <a:solidFill>
                  <a:srgbClr val="FF3300"/>
                </a:solidFill>
                <a:latin typeface="Times New Roman" panose="02020603050405020304" pitchFamily="18" charset="0"/>
              </a:rPr>
              <a:t>丢失最后一行</a:t>
            </a:r>
          </a:p>
        </p:txBody>
      </p:sp>
      <p:pic>
        <p:nvPicPr>
          <p:cNvPr id="16388" name="图片 105475" descr="页面">
            <a:extLst>
              <a:ext uri="{FF2B5EF4-FFF2-40B4-BE49-F238E27FC236}">
                <a16:creationId xmlns:a16="http://schemas.microsoft.com/office/drawing/2014/main" id="{CC00576A-05DA-4D09-8C70-875626A733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灯片编号占位符 1">
            <a:extLst>
              <a:ext uri="{FF2B5EF4-FFF2-40B4-BE49-F238E27FC236}">
                <a16:creationId xmlns:a16="http://schemas.microsoft.com/office/drawing/2014/main" id="{D3729990-5FCD-4C58-8E2B-32A5E995391C}"/>
              </a:ext>
            </a:extLst>
          </p:cNvPr>
          <p:cNvSpPr>
            <a:spLocks noGrp="1" noChangeArrowheads="1"/>
          </p:cNvSpPr>
          <p:nvPr>
            <p:ph type="sldNum" sz="quarter" idx="11"/>
          </p:nvPr>
        </p:nvSpPr>
        <p:spPr bwMode="auto"/>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DE0270E-4CC2-4E63-85C5-77B2F5BC9457}" type="slidenum">
              <a:rPr altLang="en-US">
                <a:latin typeface="Times New Roman" panose="02020603050405020304" pitchFamily="18" charset="0"/>
              </a:rPr>
              <a:pPr/>
              <a:t>39</a:t>
            </a:fld>
            <a:endParaRPr lang="zh-CN" altLang="en-US">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4</a:t>
            </a:fld>
            <a:endParaRPr lang="zh-CN" altLang="en-US" sz="1400" b="1" dirty="0">
              <a:latin typeface="Times New Roman" panose="02020603050405020304" pitchFamily="2" charset="0"/>
            </a:endParaRPr>
          </a:p>
        </p:txBody>
      </p:sp>
      <p:sp>
        <p:nvSpPr>
          <p:cNvPr id="86019" name="Rectangle 4"/>
          <p:cNvSpPr>
            <a:spLocks noGrp="1"/>
          </p:cNvSpPr>
          <p:nvPr>
            <p:ph type="title"/>
          </p:nvPr>
        </p:nvSpPr>
        <p:spPr/>
        <p:txBody>
          <a:bodyPr wrap="square" lIns="92075" tIns="46038" rIns="92075" bIns="46038" anchor="ctr"/>
          <a:lstStyle/>
          <a:p>
            <a:pPr eaLnBrk="1" hangingPunct="1"/>
            <a:r>
              <a:rPr lang="zh-CN" altLang="en-US" sz="2400" b="1" dirty="0">
                <a:ea typeface="黑体" panose="02010609060101010101" pitchFamily="1" charset="-122"/>
                <a:sym typeface="+mn-ea"/>
              </a:rPr>
              <a:t>格式化</a:t>
            </a:r>
            <a:r>
              <a:rPr lang="zh-CN" altLang="en-US" sz="2400" b="1" dirty="0">
                <a:ea typeface="黑体" panose="02010609060101010101" pitchFamily="1" charset="-122"/>
              </a:rPr>
              <a:t>读／写──</a:t>
            </a:r>
            <a:r>
              <a:rPr lang="en-US" altLang="x-none" sz="2400" b="1" dirty="0">
                <a:cs typeface="Arial" panose="020B0604020202020204" pitchFamily="34" charset="0"/>
              </a:rPr>
              <a:t>fscanf()</a:t>
            </a:r>
            <a:r>
              <a:rPr lang="zh-CN" altLang="en-US" sz="2400" b="1" dirty="0">
                <a:ea typeface="黑体" panose="02010609060101010101" pitchFamily="1" charset="-122"/>
              </a:rPr>
              <a:t>和</a:t>
            </a:r>
            <a:r>
              <a:rPr lang="en-US" altLang="x-none" sz="2400" b="1" dirty="0">
                <a:cs typeface="Arial" panose="020B0604020202020204" pitchFamily="34" charset="0"/>
              </a:rPr>
              <a:t>fprintf()</a:t>
            </a:r>
            <a:r>
              <a:rPr lang="zh-CN" altLang="en-US" sz="2400" b="1" dirty="0">
                <a:ea typeface="黑体" panose="02010609060101010101" pitchFamily="1" charset="-122"/>
              </a:rPr>
              <a:t>函数</a:t>
            </a:r>
            <a:endParaRPr lang="zh-CN" altLang="en-US" sz="2400" dirty="0"/>
          </a:p>
        </p:txBody>
      </p:sp>
      <p:sp>
        <p:nvSpPr>
          <p:cNvPr id="81923" name="Rectangle 3"/>
          <p:cNvSpPr>
            <a:spLocks noGrp="1"/>
          </p:cNvSpPr>
          <p:nvPr>
            <p:ph idx="1"/>
          </p:nvPr>
        </p:nvSpPr>
        <p:spPr/>
        <p:txBody>
          <a:bodyPr wrap="square" anchor="t"/>
          <a:lstStyle/>
          <a:p>
            <a:pPr algn="just" eaLnBrk="1" hangingPunct="1">
              <a:lnSpc>
                <a:spcPct val="80000"/>
              </a:lnSpc>
              <a:buNone/>
            </a:pPr>
            <a:r>
              <a:rPr lang="en-US" altLang="x-none" sz="2400" b="1" dirty="0"/>
              <a:t>	</a:t>
            </a:r>
            <a:r>
              <a:rPr lang="en-US" altLang="x-none" sz="2400" b="1" dirty="0">
                <a:solidFill>
                  <a:schemeClr val="accent2"/>
                </a:solidFill>
              </a:rPr>
              <a:t>int  fprintf(FILE * stream，const char * format</a:t>
            </a:r>
            <a:r>
              <a:rPr lang="zh-CN" altLang="en-US" sz="2400" b="1" dirty="0">
                <a:solidFill>
                  <a:schemeClr val="accent2"/>
                </a:solidFill>
              </a:rPr>
              <a:t> ，输出参量表); </a:t>
            </a:r>
            <a:r>
              <a:rPr lang="en-US" altLang="zh-CN" sz="2400" b="1" dirty="0">
                <a:solidFill>
                  <a:schemeClr val="accent2"/>
                </a:solidFill>
              </a:rPr>
              <a:t>	</a:t>
            </a:r>
            <a:r>
              <a:rPr lang="zh-CN" altLang="en-US" sz="2400" b="1" dirty="0">
                <a:solidFill>
                  <a:schemeClr val="accent2"/>
                </a:solidFill>
              </a:rPr>
              <a:t>/*写文本文件*/</a:t>
            </a:r>
          </a:p>
          <a:p>
            <a:pPr algn="just" eaLnBrk="1" hangingPunct="1">
              <a:lnSpc>
                <a:spcPct val="80000"/>
              </a:lnSpc>
              <a:buNone/>
            </a:pPr>
            <a:r>
              <a:rPr lang="zh-CN" altLang="en-US" sz="2400" b="1" dirty="0"/>
              <a:t> </a:t>
            </a:r>
            <a:r>
              <a:rPr lang="en-US" altLang="zh-CN" sz="2400" b="1" dirty="0"/>
              <a:t>	</a:t>
            </a:r>
            <a:r>
              <a:rPr lang="zh-CN" altLang="en-US" sz="2400" b="1" dirty="0"/>
              <a:t>例</a:t>
            </a:r>
            <a:r>
              <a:rPr lang="en-US" altLang="zh-CN" sz="2400" b="1" dirty="0"/>
              <a:t>:</a:t>
            </a:r>
            <a:endParaRPr lang="zh-CN" altLang="en-US" sz="2400" b="1" dirty="0"/>
          </a:p>
          <a:p>
            <a:pPr algn="just" eaLnBrk="1" hangingPunct="1">
              <a:lnSpc>
                <a:spcPct val="80000"/>
              </a:lnSpc>
              <a:buNone/>
            </a:pPr>
            <a:r>
              <a:rPr lang="zh-CN" altLang="en-US" sz="2400" b="1" dirty="0"/>
              <a:t>        </a:t>
            </a:r>
            <a:r>
              <a:rPr lang="en-US" altLang="x-none" sz="2400" b="1" dirty="0"/>
              <a:t>int i=3; float f=9.80;</a:t>
            </a:r>
          </a:p>
          <a:p>
            <a:pPr algn="just" eaLnBrk="1" hangingPunct="1">
              <a:lnSpc>
                <a:spcPct val="80000"/>
              </a:lnSpc>
              <a:buNone/>
            </a:pPr>
            <a:r>
              <a:rPr lang="en-US" altLang="x-none" sz="2400" b="1" dirty="0"/>
              <a:t>        fprintf(fPtr,"%2d,%6.2f", i, f);</a:t>
            </a:r>
          </a:p>
          <a:p>
            <a:pPr algn="just" eaLnBrk="1" hangingPunct="1">
              <a:lnSpc>
                <a:spcPct val="80000"/>
              </a:lnSpc>
              <a:buNone/>
            </a:pPr>
            <a:r>
              <a:rPr lang="zh-CN" altLang="en-US" sz="2400" b="1" dirty="0"/>
              <a:t>作用是</a:t>
            </a:r>
            <a:r>
              <a:rPr lang="en-US" altLang="zh-CN" sz="2400" b="1" dirty="0"/>
              <a:t>:</a:t>
            </a:r>
            <a:r>
              <a:rPr lang="zh-CN" altLang="en-US" sz="2400" b="1" dirty="0"/>
              <a:t>将变量</a:t>
            </a:r>
            <a:r>
              <a:rPr lang="en-US" altLang="x-none" sz="2400" b="1" dirty="0"/>
              <a:t>i</a:t>
            </a:r>
            <a:r>
              <a:rPr lang="zh-CN" altLang="en-US" sz="2400" b="1" dirty="0"/>
              <a:t>按%2</a:t>
            </a:r>
            <a:r>
              <a:rPr lang="en-US" altLang="x-none" sz="2400" b="1" dirty="0"/>
              <a:t>d</a:t>
            </a:r>
            <a:r>
              <a:rPr lang="zh-CN" altLang="en-US" sz="2400" b="1" dirty="0"/>
              <a:t>格式、变量</a:t>
            </a:r>
            <a:r>
              <a:rPr lang="en-US" altLang="x-none" sz="2400" b="1" dirty="0"/>
              <a:t>f</a:t>
            </a:r>
            <a:r>
              <a:rPr lang="zh-CN" altLang="en-US" sz="2400" b="1" dirty="0"/>
              <a:t>按%6.2</a:t>
            </a:r>
            <a:r>
              <a:rPr lang="en-US" altLang="x-none" sz="2400" b="1" dirty="0"/>
              <a:t>f</a:t>
            </a:r>
            <a:r>
              <a:rPr lang="zh-CN" altLang="en-US" sz="2400" b="1" dirty="0"/>
              <a:t>格式， 以逗号作分隔符，输出到</a:t>
            </a:r>
            <a:r>
              <a:rPr lang="en-US" altLang="x-none" sz="2400" b="1" dirty="0"/>
              <a:t>fPtr</a:t>
            </a:r>
            <a:r>
              <a:rPr lang="zh-CN" altLang="en-US" sz="2400" b="1" dirty="0"/>
              <a:t>所指向的文件中：□3,□□9.80（□表示1个空格）。</a:t>
            </a:r>
            <a:endParaRPr lang="en-US" altLang="zh-CN" sz="2400" b="1" dirty="0"/>
          </a:p>
          <a:p>
            <a:pPr algn="just" eaLnBrk="1" hangingPunct="1">
              <a:lnSpc>
                <a:spcPct val="80000"/>
              </a:lnSpc>
              <a:buNone/>
            </a:pPr>
            <a:endParaRPr lang="zh-CN" altLang="en-US" sz="2400" b="1" dirty="0"/>
          </a:p>
          <a:p>
            <a:pPr algn="just" eaLnBrk="1" hangingPunct="1">
              <a:lnSpc>
                <a:spcPct val="80000"/>
              </a:lnSpc>
              <a:buNone/>
            </a:pPr>
            <a:r>
              <a:rPr lang="en-US" altLang="x-none" sz="2400" b="1" dirty="0"/>
              <a:t>fprintf (</a:t>
            </a:r>
            <a:r>
              <a:rPr lang="en-US" altLang="x-none" sz="2400" b="1" dirty="0" err="1"/>
              <a:t>stdout,const</a:t>
            </a:r>
            <a:r>
              <a:rPr lang="en-US" altLang="x-none" sz="2400" b="1" dirty="0"/>
              <a:t> char * format,</a:t>
            </a:r>
            <a:r>
              <a:rPr lang="zh-CN" altLang="en-US" sz="2400" b="1" dirty="0"/>
              <a:t>输出变量首地址表) 等价于</a:t>
            </a:r>
            <a:r>
              <a:rPr lang="en-US" altLang="x-none" sz="2400" b="1" dirty="0" err="1"/>
              <a:t>printf</a:t>
            </a:r>
            <a:r>
              <a:rPr lang="en-US" altLang="x-none" sz="2400" b="1" dirty="0"/>
              <a:t>(const char * format,</a:t>
            </a:r>
            <a:r>
              <a:rPr lang="zh-CN" altLang="en-US" sz="2400" b="1" dirty="0"/>
              <a:t>输出变量首地址表)</a:t>
            </a:r>
          </a:p>
          <a:p>
            <a:pPr algn="just" eaLnBrk="1" hangingPunct="1">
              <a:lnSpc>
                <a:spcPct val="80000"/>
              </a:lnSpc>
              <a:buNone/>
            </a:pPr>
            <a:endParaRPr lang="zh-CN" altLang="en-US" sz="2400" b="1" dirty="0"/>
          </a:p>
          <a:p>
            <a:pPr algn="just" eaLnBrk="1" hangingPunct="1">
              <a:lnSpc>
                <a:spcPct val="80000"/>
              </a:lnSpc>
              <a:buNone/>
            </a:pPr>
            <a:endParaRPr lang="zh-CN" altLang="en-US" sz="2400" b="1" dirty="0"/>
          </a:p>
          <a:p>
            <a:pPr eaLnBrk="1" hangingPunct="1">
              <a:lnSpc>
                <a:spcPct val="80000"/>
              </a:lnSpc>
              <a:buNone/>
            </a:pPr>
            <a:endParaRPr lang="zh-CN" altLang="en-US" sz="2400" b="1" dirty="0"/>
          </a:p>
        </p:txBody>
      </p:sp>
    </p:spTree>
    <p:extLst>
      <p:ext uri="{BB962C8B-B14F-4D97-AF65-F5344CB8AC3E}">
        <p14:creationId xmlns:p14="http://schemas.microsoft.com/office/powerpoint/2010/main" val="1627701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animEffect transition="in" filter="dissolve">
                                      <p:cBhvr>
                                        <p:cTn id="7" dur="500"/>
                                        <p:tgtEl>
                                          <p:spTgt spid="81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06497">
            <a:extLst>
              <a:ext uri="{FF2B5EF4-FFF2-40B4-BE49-F238E27FC236}">
                <a16:creationId xmlns:a16="http://schemas.microsoft.com/office/drawing/2014/main" id="{BF49F1EF-DE4C-4EA9-BDCD-DF7D49776650}"/>
              </a:ext>
            </a:extLst>
          </p:cNvPr>
          <p:cNvSpPr>
            <a:spLocks noGrp="1" noChangeArrowheads="1"/>
          </p:cNvSpPr>
          <p:nvPr>
            <p:ph type="title"/>
          </p:nvPr>
        </p:nvSpPr>
        <p:spPr/>
        <p:txBody>
          <a:bodyPr/>
          <a:lstStyle/>
          <a:p>
            <a:pPr eaLnBrk="1" hangingPunct="1"/>
            <a:r>
              <a:rPr lang="zh-CN" altLang="en-US" b="1"/>
              <a:t>文件程序问题</a:t>
            </a:r>
            <a:r>
              <a:rPr lang="en-US" altLang="zh-CN" b="1"/>
              <a:t>-</a:t>
            </a:r>
            <a:r>
              <a:rPr lang="zh-CN" altLang="en-US" b="1"/>
              <a:t>文件读出来是乱码</a:t>
            </a:r>
            <a:endParaRPr lang="en-US" altLang="zh-CN" b="1"/>
          </a:p>
        </p:txBody>
      </p:sp>
      <p:sp>
        <p:nvSpPr>
          <p:cNvPr id="17411" name="文本占位符 106498">
            <a:extLst>
              <a:ext uri="{FF2B5EF4-FFF2-40B4-BE49-F238E27FC236}">
                <a16:creationId xmlns:a16="http://schemas.microsoft.com/office/drawing/2014/main" id="{701D5C82-F12C-4C3D-A44F-C17B7C554B73}"/>
              </a:ext>
            </a:extLst>
          </p:cNvPr>
          <p:cNvSpPr>
            <a:spLocks noGrp="1" noChangeArrowheads="1"/>
          </p:cNvSpPr>
          <p:nvPr>
            <p:ph type="body" idx="1"/>
          </p:nvPr>
        </p:nvSpPr>
        <p:spPr/>
        <p:txBody>
          <a:bodyPr/>
          <a:lstStyle/>
          <a:p>
            <a:pPr algn="just" eaLnBrk="1" hangingPunct="1">
              <a:buFont typeface="Arial" panose="020B0604020202020204" pitchFamily="34" charset="0"/>
              <a:buNone/>
            </a:pPr>
            <a:r>
              <a:rPr lang="zh-CN" altLang="en-US" b="1"/>
              <a:t>原因：用</a:t>
            </a:r>
            <a:r>
              <a:rPr lang="en-US" altLang="zh-CN" b="1"/>
              <a:t>fprintf</a:t>
            </a:r>
            <a:r>
              <a:rPr lang="zh-CN" altLang="en-US" b="1"/>
              <a:t>向二进制文件写记录，然后</a:t>
            </a:r>
            <a:r>
              <a:rPr lang="en-US" altLang="zh-CN" b="1"/>
              <a:t>fread</a:t>
            </a:r>
            <a:r>
              <a:rPr lang="zh-CN" altLang="en-US" b="1"/>
              <a:t>读。</a:t>
            </a:r>
          </a:p>
          <a:p>
            <a:pPr algn="just" eaLnBrk="1" hangingPunct="1"/>
            <a:r>
              <a:rPr lang="en-US" altLang="zh-CN" b="1"/>
              <a:t>fprintf()</a:t>
            </a:r>
            <a:r>
              <a:rPr lang="zh-CN" altLang="en-US" b="1"/>
              <a:t>函数，将指定的数据以</a:t>
            </a:r>
            <a:r>
              <a:rPr lang="zh-CN" altLang="en-US" b="1">
                <a:latin typeface="宋体" panose="02010600030101010101" pitchFamily="2" charset="-122"/>
              </a:rPr>
              <a:t>“</a:t>
            </a:r>
            <a:r>
              <a:rPr lang="zh-CN" altLang="en-US" b="1"/>
              <a:t>可读</a:t>
            </a:r>
            <a:r>
              <a:rPr lang="zh-CN" altLang="en-US" b="1">
                <a:latin typeface="宋体" panose="02010600030101010101" pitchFamily="2" charset="-122"/>
              </a:rPr>
              <a:t>”</a:t>
            </a:r>
            <a:r>
              <a:rPr lang="zh-CN" altLang="en-US" b="1"/>
              <a:t>的格式写入文件，与</a:t>
            </a:r>
            <a:r>
              <a:rPr lang="en-US" altLang="zh-CN" b="1"/>
              <a:t>printf</a:t>
            </a:r>
            <a:r>
              <a:rPr lang="zh-CN" altLang="en-US" b="1"/>
              <a:t>的输出格式相同。因此，它只能用于写文本文件！书上例子</a:t>
            </a:r>
            <a:r>
              <a:rPr lang="en-US" altLang="zh-CN" b="1"/>
              <a:t>P358</a:t>
            </a:r>
            <a:r>
              <a:rPr lang="zh-CN" altLang="en-US" b="1"/>
              <a:t>页的</a:t>
            </a:r>
            <a:r>
              <a:rPr lang="en-US" altLang="zh-CN" b="1"/>
              <a:t>textfile()</a:t>
            </a:r>
            <a:r>
              <a:rPr lang="zh-CN" altLang="en-US" b="1"/>
              <a:t>函数，清楚表明了这点，该函数从一个二进制文件</a:t>
            </a:r>
            <a:r>
              <a:rPr lang="en-US" altLang="zh-CN" b="1"/>
              <a:t>fread</a:t>
            </a:r>
            <a:r>
              <a:rPr lang="zh-CN" altLang="en-US" b="1"/>
              <a:t>读取</a:t>
            </a:r>
            <a:r>
              <a:rPr lang="zh-CN" altLang="en-US" b="1">
                <a:latin typeface="宋体" panose="02010600030101010101" pitchFamily="2" charset="-122"/>
              </a:rPr>
              <a:t>“</a:t>
            </a:r>
            <a:r>
              <a:rPr lang="zh-CN" altLang="en-US" b="1"/>
              <a:t>原始</a:t>
            </a:r>
            <a:r>
              <a:rPr lang="zh-CN" altLang="en-US" b="1">
                <a:latin typeface="宋体" panose="02010600030101010101" pitchFamily="2" charset="-122"/>
              </a:rPr>
              <a:t>”</a:t>
            </a:r>
            <a:r>
              <a:rPr lang="zh-CN" altLang="en-US" b="1"/>
              <a:t>格式的数据，然后以</a:t>
            </a:r>
            <a:r>
              <a:rPr lang="zh-CN" altLang="en-US" b="1">
                <a:latin typeface="宋体" panose="02010600030101010101" pitchFamily="2" charset="-122"/>
              </a:rPr>
              <a:t>“</a:t>
            </a:r>
            <a:r>
              <a:rPr lang="zh-CN" altLang="en-US" b="1"/>
              <a:t>可读</a:t>
            </a:r>
            <a:r>
              <a:rPr lang="zh-CN" altLang="en-US" b="1">
                <a:latin typeface="宋体" panose="02010600030101010101" pitchFamily="2" charset="-122"/>
              </a:rPr>
              <a:t>”</a:t>
            </a:r>
            <a:r>
              <a:rPr lang="zh-CN" altLang="en-US" b="1"/>
              <a:t>格式写入文本文件中。</a:t>
            </a:r>
          </a:p>
          <a:p>
            <a:pPr algn="just" eaLnBrk="1" hangingPunct="1"/>
            <a:r>
              <a:rPr lang="zh-CN" altLang="en-US" b="1">
                <a:latin typeface="宋体" panose="02010600030101010101" pitchFamily="2" charset="-122"/>
              </a:rPr>
              <a:t>“</a:t>
            </a:r>
            <a:r>
              <a:rPr lang="zh-CN" altLang="en-US" b="1"/>
              <a:t>可读</a:t>
            </a:r>
            <a:r>
              <a:rPr lang="zh-CN" altLang="en-US" b="1">
                <a:latin typeface="宋体" panose="02010600030101010101" pitchFamily="2" charset="-122"/>
              </a:rPr>
              <a:t>”</a:t>
            </a:r>
            <a:r>
              <a:rPr lang="zh-CN" altLang="en-US" b="1"/>
              <a:t>格式就是</a:t>
            </a:r>
            <a:r>
              <a:rPr lang="en-US" altLang="zh-CN" b="1"/>
              <a:t>ASCII</a:t>
            </a:r>
            <a:r>
              <a:rPr lang="zh-CN" altLang="en-US" b="1"/>
              <a:t>字符形式。</a:t>
            </a:r>
          </a:p>
        </p:txBody>
      </p:sp>
      <p:sp>
        <p:nvSpPr>
          <p:cNvPr id="55299" name="灯片编号占位符 1">
            <a:extLst>
              <a:ext uri="{FF2B5EF4-FFF2-40B4-BE49-F238E27FC236}">
                <a16:creationId xmlns:a16="http://schemas.microsoft.com/office/drawing/2014/main" id="{8D526EF7-C32C-48A8-91CF-8B5111261CBC}"/>
              </a:ext>
            </a:extLst>
          </p:cNvPr>
          <p:cNvSpPr>
            <a:spLocks noGrp="1" noChangeArrowheads="1"/>
          </p:cNvSpPr>
          <p:nvPr>
            <p:ph type="sldNum" sz="quarter" idx="11"/>
          </p:nvPr>
        </p:nvSpPr>
        <p:spPr bwMode="auto"/>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43397F4-6083-4077-8A9E-5687179609A1}" type="slidenum">
              <a:rPr altLang="en-US">
                <a:latin typeface="Times New Roman" panose="02020603050405020304" pitchFamily="18" charset="0"/>
              </a:rPr>
              <a:pPr/>
              <a:t>40</a:t>
            </a:fld>
            <a:endParaRPr lang="zh-CN" altLang="en-US">
              <a:latin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07521">
            <a:extLst>
              <a:ext uri="{FF2B5EF4-FFF2-40B4-BE49-F238E27FC236}">
                <a16:creationId xmlns:a16="http://schemas.microsoft.com/office/drawing/2014/main" id="{7F17716A-C6F7-47E4-99A8-C06BCDF3F78F}"/>
              </a:ext>
            </a:extLst>
          </p:cNvPr>
          <p:cNvSpPr>
            <a:spLocks noGrp="1" noChangeArrowheads="1"/>
          </p:cNvSpPr>
          <p:nvPr>
            <p:ph type="title"/>
          </p:nvPr>
        </p:nvSpPr>
        <p:spPr/>
        <p:txBody>
          <a:bodyPr/>
          <a:lstStyle/>
          <a:p>
            <a:pPr eaLnBrk="1" hangingPunct="1"/>
            <a:r>
              <a:rPr lang="zh-CN" altLang="en-US" b="1"/>
              <a:t>文件程序问题</a:t>
            </a:r>
            <a:r>
              <a:rPr lang="en-US" altLang="zh-CN" b="1"/>
              <a:t>-</a:t>
            </a:r>
            <a:r>
              <a:rPr lang="zh-CN" altLang="en-US" b="1"/>
              <a:t>对某些数据敏感</a:t>
            </a:r>
          </a:p>
        </p:txBody>
      </p:sp>
      <p:sp>
        <p:nvSpPr>
          <p:cNvPr id="18435" name="文本占位符 107522">
            <a:extLst>
              <a:ext uri="{FF2B5EF4-FFF2-40B4-BE49-F238E27FC236}">
                <a16:creationId xmlns:a16="http://schemas.microsoft.com/office/drawing/2014/main" id="{BDB84FF3-76F0-4FDE-883E-1BAAE652269A}"/>
              </a:ext>
            </a:extLst>
          </p:cNvPr>
          <p:cNvSpPr>
            <a:spLocks noGrp="1" noChangeArrowheads="1"/>
          </p:cNvSpPr>
          <p:nvPr>
            <p:ph type="body" idx="1"/>
          </p:nvPr>
        </p:nvSpPr>
        <p:spPr>
          <a:xfrm>
            <a:off x="468313" y="1319213"/>
            <a:ext cx="8278812" cy="5205412"/>
          </a:xfrm>
        </p:spPr>
        <p:txBody>
          <a:bodyPr/>
          <a:lstStyle/>
          <a:p>
            <a:pPr eaLnBrk="1" hangingPunct="1">
              <a:lnSpc>
                <a:spcPct val="80000"/>
              </a:lnSpc>
              <a:spcBef>
                <a:spcPct val="0"/>
              </a:spcBef>
              <a:buFont typeface="Arial" panose="020B0604020202020204" pitchFamily="34" charset="0"/>
              <a:buNone/>
            </a:pPr>
            <a:r>
              <a:rPr lang="zh-CN" altLang="en-US" sz="3000" b="1"/>
              <a:t>二进制文件读写记录时遇到</a:t>
            </a:r>
            <a:r>
              <a:rPr lang="en-US" altLang="zh-CN" sz="3000" b="1"/>
              <a:t>11.99</a:t>
            </a:r>
            <a:r>
              <a:rPr lang="zh-CN" altLang="en-US" sz="3000" b="1"/>
              <a:t>浮点数就发生错误，或添加到记录号为</a:t>
            </a:r>
            <a:r>
              <a:rPr lang="en-US" altLang="zh-CN" sz="3000" b="1"/>
              <a:t>10</a:t>
            </a:r>
            <a:r>
              <a:rPr lang="zh-CN" altLang="en-US" sz="3000" b="1"/>
              <a:t>以上的数据会出现乱码，如何避免？</a:t>
            </a:r>
          </a:p>
          <a:p>
            <a:pPr eaLnBrk="1" hangingPunct="1">
              <a:lnSpc>
                <a:spcPct val="80000"/>
              </a:lnSpc>
              <a:spcBef>
                <a:spcPct val="0"/>
              </a:spcBef>
            </a:pPr>
            <a:endParaRPr lang="zh-CN" altLang="en-US" sz="3000" b="1"/>
          </a:p>
          <a:p>
            <a:pPr eaLnBrk="1" hangingPunct="1">
              <a:lnSpc>
                <a:spcPct val="80000"/>
              </a:lnSpc>
              <a:spcBef>
                <a:spcPct val="0"/>
              </a:spcBef>
            </a:pPr>
            <a:r>
              <a:rPr lang="zh-CN" altLang="en-US" sz="3000" b="1"/>
              <a:t>读取二进制数据文件的时候你应该用</a:t>
            </a:r>
            <a:r>
              <a:rPr lang="zh-CN" altLang="en-US" sz="3000" b="1">
                <a:latin typeface="宋体" panose="02010600030101010101" pitchFamily="2" charset="-122"/>
              </a:rPr>
              <a:t> </a:t>
            </a:r>
            <a:r>
              <a:rPr lang="en-US" altLang="zh-CN" sz="3000" b="1"/>
              <a:t>``rb``</a:t>
            </a:r>
            <a:r>
              <a:rPr lang="en-US" altLang="zh-CN" sz="3000" b="1">
                <a:latin typeface="宋体" panose="02010600030101010101" pitchFamily="2" charset="-122"/>
              </a:rPr>
              <a:t> </a:t>
            </a:r>
            <a:r>
              <a:rPr lang="zh-CN" altLang="en-US" sz="3000" b="1"/>
              <a:t>调用</a:t>
            </a:r>
            <a:r>
              <a:rPr lang="zh-CN" altLang="en-US" sz="3000" b="1">
                <a:latin typeface="宋体" panose="02010600030101010101" pitchFamily="2" charset="-122"/>
              </a:rPr>
              <a:t> </a:t>
            </a:r>
            <a:r>
              <a:rPr lang="en-US" altLang="zh-CN" sz="3000" b="1"/>
              <a:t>fopen(), </a:t>
            </a:r>
            <a:r>
              <a:rPr lang="zh-CN" altLang="en-US" sz="3000" b="1"/>
              <a:t>确保不会发生文本文件的解释。类似的</a:t>
            </a:r>
            <a:r>
              <a:rPr lang="en-US" altLang="zh-CN" sz="3000" b="1"/>
              <a:t>, </a:t>
            </a:r>
            <a:r>
              <a:rPr lang="zh-CN" altLang="en-US" sz="3000" b="1"/>
              <a:t>写二进制文件时</a:t>
            </a:r>
            <a:r>
              <a:rPr lang="en-US" altLang="zh-CN" sz="3000" b="1"/>
              <a:t>, </a:t>
            </a:r>
            <a:r>
              <a:rPr lang="zh-CN" altLang="en-US" sz="3000" b="1"/>
              <a:t>使用</a:t>
            </a:r>
            <a:r>
              <a:rPr lang="zh-CN" altLang="en-US" sz="3000" b="1">
                <a:latin typeface="宋体" panose="02010600030101010101" pitchFamily="2" charset="-122"/>
              </a:rPr>
              <a:t> </a:t>
            </a:r>
            <a:r>
              <a:rPr lang="en-US" altLang="zh-CN" sz="3000" b="1"/>
              <a:t>``wb``</a:t>
            </a:r>
            <a:r>
              <a:rPr lang="zh-CN" altLang="en-US" sz="3000" b="1"/>
              <a:t>。否则，你的文件数据中某些数据都要被插入或减少一个字节。</a:t>
            </a:r>
            <a:endParaRPr lang="en-US" altLang="zh-CN" sz="3000" b="1"/>
          </a:p>
        </p:txBody>
      </p:sp>
      <p:sp>
        <p:nvSpPr>
          <p:cNvPr id="56323" name="灯片编号占位符 1">
            <a:extLst>
              <a:ext uri="{FF2B5EF4-FFF2-40B4-BE49-F238E27FC236}">
                <a16:creationId xmlns:a16="http://schemas.microsoft.com/office/drawing/2014/main" id="{2EE72F86-6A04-4D59-8978-01AB163F915B}"/>
              </a:ext>
            </a:extLst>
          </p:cNvPr>
          <p:cNvSpPr>
            <a:spLocks noGrp="1" noChangeArrowheads="1"/>
          </p:cNvSpPr>
          <p:nvPr>
            <p:ph type="sldNum" sz="quarter" idx="11"/>
          </p:nvPr>
        </p:nvSpPr>
        <p:spPr bwMode="auto"/>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73C238F-130C-4FD3-A219-F86F869A8920}" type="slidenum">
              <a:rPr altLang="en-US">
                <a:latin typeface="Times New Roman" panose="02020603050405020304" pitchFamily="18" charset="0"/>
              </a:rPr>
              <a:pPr/>
              <a:t>41</a:t>
            </a:fld>
            <a:endParaRPr lang="zh-CN" altLang="en-US">
              <a:latin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08545">
            <a:extLst>
              <a:ext uri="{FF2B5EF4-FFF2-40B4-BE49-F238E27FC236}">
                <a16:creationId xmlns:a16="http://schemas.microsoft.com/office/drawing/2014/main" id="{E8C1B5F7-0748-4B83-84B6-F12D47847641}"/>
              </a:ext>
            </a:extLst>
          </p:cNvPr>
          <p:cNvSpPr>
            <a:spLocks noGrp="1" noChangeArrowheads="1"/>
          </p:cNvSpPr>
          <p:nvPr>
            <p:ph type="title"/>
          </p:nvPr>
        </p:nvSpPr>
        <p:spPr/>
        <p:txBody>
          <a:bodyPr/>
          <a:lstStyle/>
          <a:p>
            <a:pPr eaLnBrk="1" hangingPunct="1"/>
            <a:r>
              <a:rPr lang="zh-CN" altLang="en-US" b="1"/>
              <a:t>文件程序问题</a:t>
            </a:r>
            <a:r>
              <a:rPr lang="en-US" altLang="zh-CN" b="1"/>
              <a:t>-</a:t>
            </a:r>
            <a:r>
              <a:rPr lang="zh-CN" altLang="en-US" b="1"/>
              <a:t>文件不能打开</a:t>
            </a:r>
            <a:endParaRPr lang="en-US" altLang="zh-CN" b="1"/>
          </a:p>
        </p:txBody>
      </p:sp>
      <p:sp>
        <p:nvSpPr>
          <p:cNvPr id="19459" name="文本占位符 108546">
            <a:extLst>
              <a:ext uri="{FF2B5EF4-FFF2-40B4-BE49-F238E27FC236}">
                <a16:creationId xmlns:a16="http://schemas.microsoft.com/office/drawing/2014/main" id="{6314D97A-5349-4C78-9EAB-F11B5FDAD278}"/>
              </a:ext>
            </a:extLst>
          </p:cNvPr>
          <p:cNvSpPr>
            <a:spLocks noGrp="1" noChangeArrowheads="1"/>
          </p:cNvSpPr>
          <p:nvPr>
            <p:ph type="body" idx="1"/>
          </p:nvPr>
        </p:nvSpPr>
        <p:spPr>
          <a:xfrm>
            <a:off x="468313" y="1319213"/>
            <a:ext cx="8278812" cy="4611687"/>
          </a:xfrm>
        </p:spPr>
        <p:txBody>
          <a:bodyPr/>
          <a:lstStyle/>
          <a:p>
            <a:pPr eaLnBrk="1" hangingPunct="1">
              <a:buFont typeface="Arial" panose="020B0604020202020204" pitchFamily="34" charset="0"/>
              <a:buNone/>
            </a:pPr>
            <a:r>
              <a:rPr lang="zh-CN" altLang="en-US" sz="2400" b="1"/>
              <a:t>为什么用了详尽的路径还不能打开文件？</a:t>
            </a:r>
            <a:r>
              <a:rPr lang="en-US" altLang="zh-CN" sz="2400" b="1"/>
              <a:t>fopen("c:\newdir\file.dat", "r")</a:t>
            </a:r>
            <a:r>
              <a:rPr lang="en-US" altLang="zh-CN" sz="2400" b="1">
                <a:latin typeface="宋体" panose="02010600030101010101" pitchFamily="2" charset="-122"/>
              </a:rPr>
              <a:t> </a:t>
            </a:r>
            <a:r>
              <a:rPr lang="en-US" altLang="zh-CN" sz="2400" b="1"/>
              <a:t> </a:t>
            </a:r>
            <a:r>
              <a:rPr lang="zh-CN" altLang="en-US" sz="2400" b="1"/>
              <a:t>返回错误。 </a:t>
            </a:r>
          </a:p>
          <a:p>
            <a:pPr eaLnBrk="1" hangingPunct="1"/>
            <a:r>
              <a:rPr lang="zh-CN" altLang="en-US" sz="2400" b="1"/>
              <a:t>你实际请求的文件名内含有字符 </a:t>
            </a:r>
            <a:r>
              <a:rPr lang="en-US" altLang="zh-CN" sz="2400" b="1"/>
              <a:t>\n</a:t>
            </a:r>
            <a:r>
              <a:rPr lang="en-US" altLang="zh-CN" sz="2400" b="1">
                <a:latin typeface="宋体" panose="02010600030101010101" pitchFamily="2" charset="-122"/>
              </a:rPr>
              <a:t> </a:t>
            </a:r>
            <a:r>
              <a:rPr lang="zh-CN" altLang="en-US" sz="2400" b="1"/>
              <a:t>和</a:t>
            </a:r>
            <a:r>
              <a:rPr lang="zh-CN" altLang="en-US" sz="2400" b="1">
                <a:latin typeface="宋体" panose="02010600030101010101" pitchFamily="2" charset="-122"/>
              </a:rPr>
              <a:t> </a:t>
            </a:r>
            <a:r>
              <a:rPr lang="en-US" altLang="zh-CN" sz="2400" b="1"/>
              <a:t>\f, </a:t>
            </a:r>
            <a:r>
              <a:rPr lang="zh-CN" altLang="en-US" sz="2400" b="1"/>
              <a:t>或者</a:t>
            </a:r>
            <a:r>
              <a:rPr lang="en-US" altLang="zh-CN" sz="2400" b="1"/>
              <a:t>\d</a:t>
            </a:r>
            <a:r>
              <a:rPr lang="zh-CN" altLang="en-US" sz="2400" b="1"/>
              <a:t>等转义字符。在字符常量和字符串中</a:t>
            </a:r>
            <a:r>
              <a:rPr lang="en-US" altLang="zh-CN" sz="2400" b="1"/>
              <a:t>, </a:t>
            </a:r>
            <a:r>
              <a:rPr lang="zh-CN" altLang="en-US" sz="2400" b="1"/>
              <a:t>反斜杠</a:t>
            </a:r>
            <a:r>
              <a:rPr lang="zh-CN" altLang="en-US" sz="2400" b="1">
                <a:latin typeface="宋体" panose="02010600030101010101" pitchFamily="2" charset="-122"/>
              </a:rPr>
              <a:t> </a:t>
            </a:r>
            <a:r>
              <a:rPr lang="en-US" altLang="zh-CN" sz="2400" b="1"/>
              <a:t>\</a:t>
            </a:r>
            <a:r>
              <a:rPr lang="en-US" altLang="zh-CN" sz="2400" b="1">
                <a:latin typeface="宋体" panose="02010600030101010101" pitchFamily="2" charset="-122"/>
              </a:rPr>
              <a:t> </a:t>
            </a:r>
            <a:r>
              <a:rPr lang="zh-CN" altLang="en-US" sz="2400" b="1"/>
              <a:t>是逃逸字符</a:t>
            </a:r>
            <a:r>
              <a:rPr lang="en-US" altLang="zh-CN" sz="2400" b="1"/>
              <a:t>, </a:t>
            </a:r>
            <a:r>
              <a:rPr lang="zh-CN" altLang="en-US" sz="2400" b="1"/>
              <a:t>它赋予后面紧跟的字符特殊意义。为了正确的把反斜杠传递给</a:t>
            </a:r>
            <a:r>
              <a:rPr lang="en-US" altLang="zh-CN" sz="2400" b="1"/>
              <a:t>fopen() (</a:t>
            </a:r>
            <a:r>
              <a:rPr lang="zh-CN" altLang="en-US" sz="2400" b="1"/>
              <a:t>或其它函数</a:t>
            </a:r>
            <a:r>
              <a:rPr lang="en-US" altLang="zh-CN" sz="2400" b="1"/>
              <a:t>), </a:t>
            </a:r>
            <a:r>
              <a:rPr lang="zh-CN" altLang="en-US" sz="2400" b="1"/>
              <a:t>必须成双的使用</a:t>
            </a:r>
            <a:r>
              <a:rPr lang="en-US" altLang="zh-CN" sz="2400" b="1"/>
              <a:t>, </a:t>
            </a:r>
            <a:r>
              <a:rPr lang="zh-CN" altLang="en-US" sz="2400" b="1"/>
              <a:t>这样第一个反斜杠引述了第二个</a:t>
            </a:r>
            <a:r>
              <a:rPr lang="en-US" altLang="zh-CN" sz="2400" b="1"/>
              <a:t>:fopen("c:\\newdir\\file.dat", "r") </a:t>
            </a:r>
          </a:p>
          <a:p>
            <a:pPr eaLnBrk="1" hangingPunct="1"/>
            <a:r>
              <a:rPr lang="zh-CN" altLang="en-US" sz="2400" b="1"/>
              <a:t>另一个选择</a:t>
            </a:r>
            <a:r>
              <a:rPr lang="en-US" altLang="zh-CN" sz="2400" b="1"/>
              <a:t>, </a:t>
            </a:r>
            <a:r>
              <a:rPr lang="zh-CN" altLang="en-US" sz="2400" b="1"/>
              <a:t>在</a:t>
            </a:r>
            <a:r>
              <a:rPr lang="zh-CN" altLang="en-US" sz="2400" b="1">
                <a:latin typeface="宋体" panose="02010600030101010101" pitchFamily="2" charset="-122"/>
              </a:rPr>
              <a:t> </a:t>
            </a:r>
            <a:r>
              <a:rPr lang="en-US" altLang="zh-CN" sz="2400" b="1"/>
              <a:t>MS-DOS</a:t>
            </a:r>
            <a:r>
              <a:rPr lang="en-US" altLang="zh-CN" sz="2400" b="1">
                <a:latin typeface="宋体" panose="02010600030101010101" pitchFamily="2" charset="-122"/>
              </a:rPr>
              <a:t> </a:t>
            </a:r>
            <a:r>
              <a:rPr lang="zh-CN" altLang="en-US" sz="2400" b="1"/>
              <a:t>下</a:t>
            </a:r>
            <a:r>
              <a:rPr lang="en-US" altLang="zh-CN" sz="2400" b="1"/>
              <a:t>, </a:t>
            </a:r>
            <a:r>
              <a:rPr lang="zh-CN" altLang="en-US" sz="2400" b="1"/>
              <a:t>正斜杠也被接受为路径分隔符</a:t>
            </a:r>
            <a:r>
              <a:rPr lang="en-US" altLang="zh-CN" sz="2400" b="1"/>
              <a:t>, </a:t>
            </a:r>
            <a:r>
              <a:rPr lang="zh-CN" altLang="en-US" sz="2400" b="1"/>
              <a:t>所以也可以这样用：</a:t>
            </a:r>
            <a:r>
              <a:rPr lang="en-US" altLang="zh-CN" sz="2400" b="1"/>
              <a:t>fopen("c:/newdir/file.dat", "r") </a:t>
            </a:r>
          </a:p>
          <a:p>
            <a:pPr eaLnBrk="1" hangingPunct="1"/>
            <a:r>
              <a:rPr lang="zh-CN" altLang="en-US" sz="2400" b="1"/>
              <a:t>注意</a:t>
            </a:r>
            <a:r>
              <a:rPr lang="en-US" altLang="zh-CN" sz="2400" b="1"/>
              <a:t>,  </a:t>
            </a:r>
            <a:r>
              <a:rPr lang="zh-CN" altLang="en-US" sz="2400" b="1"/>
              <a:t>用于预处理</a:t>
            </a:r>
            <a:r>
              <a:rPr lang="zh-CN" altLang="en-US" sz="2400" b="1">
                <a:latin typeface="宋体" panose="02010600030101010101" pitchFamily="2" charset="-122"/>
              </a:rPr>
              <a:t> </a:t>
            </a:r>
            <a:r>
              <a:rPr lang="en-US" altLang="zh-CN" sz="2400" b="1"/>
              <a:t>#include</a:t>
            </a:r>
            <a:r>
              <a:rPr lang="en-US" altLang="zh-CN" sz="2400" b="1">
                <a:latin typeface="宋体" panose="02010600030101010101" pitchFamily="2" charset="-122"/>
              </a:rPr>
              <a:t> </a:t>
            </a:r>
            <a:r>
              <a:rPr lang="zh-CN" altLang="en-US" sz="2400" b="1"/>
              <a:t>指令的头文件名不是字符串文字</a:t>
            </a:r>
            <a:r>
              <a:rPr lang="en-US" altLang="zh-CN" sz="2400" b="1"/>
              <a:t>, </a:t>
            </a:r>
            <a:r>
              <a:rPr lang="zh-CN" altLang="en-US" sz="2400" b="1"/>
              <a:t>所以不必担心反斜杠的问题。</a:t>
            </a:r>
          </a:p>
        </p:txBody>
      </p:sp>
      <p:sp>
        <p:nvSpPr>
          <p:cNvPr id="57347" name="灯片编号占位符 1">
            <a:extLst>
              <a:ext uri="{FF2B5EF4-FFF2-40B4-BE49-F238E27FC236}">
                <a16:creationId xmlns:a16="http://schemas.microsoft.com/office/drawing/2014/main" id="{9B157EBD-4BD9-4419-97A4-2EDA480E7F56}"/>
              </a:ext>
            </a:extLst>
          </p:cNvPr>
          <p:cNvSpPr>
            <a:spLocks noGrp="1" noChangeArrowheads="1"/>
          </p:cNvSpPr>
          <p:nvPr>
            <p:ph type="sldNum" sz="quarter" idx="11"/>
          </p:nvPr>
        </p:nvSpPr>
        <p:spPr bwMode="auto"/>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71879B4-B31C-4D69-9706-B04171B255DA}" type="slidenum">
              <a:rPr altLang="en-US">
                <a:latin typeface="Times New Roman" panose="02020603050405020304" pitchFamily="18" charset="0"/>
              </a:rPr>
              <a:pPr/>
              <a:t>42</a:t>
            </a:fld>
            <a:endParaRPr lang="zh-CN" altLang="en-US">
              <a:latin typeface="Times New Roman" panose="02020603050405020304"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09569">
            <a:extLst>
              <a:ext uri="{FF2B5EF4-FFF2-40B4-BE49-F238E27FC236}">
                <a16:creationId xmlns:a16="http://schemas.microsoft.com/office/drawing/2014/main" id="{E2DF4E20-628D-4F06-89E8-2CD7419A4FFA}"/>
              </a:ext>
            </a:extLst>
          </p:cNvPr>
          <p:cNvSpPr>
            <a:spLocks noGrp="1" noChangeArrowheads="1"/>
          </p:cNvSpPr>
          <p:nvPr>
            <p:ph type="title"/>
          </p:nvPr>
        </p:nvSpPr>
        <p:spPr/>
        <p:txBody>
          <a:bodyPr/>
          <a:lstStyle/>
          <a:p>
            <a:pPr eaLnBrk="1" hangingPunct="1"/>
            <a:r>
              <a:rPr lang="zh-CN" altLang="en-US" b="1"/>
              <a:t>文件程序问题</a:t>
            </a:r>
            <a:r>
              <a:rPr lang="en-US" altLang="zh-CN" b="1"/>
              <a:t>-</a:t>
            </a:r>
            <a:r>
              <a:rPr lang="zh-CN" altLang="en-US" b="1"/>
              <a:t>读写结果混乱</a:t>
            </a:r>
          </a:p>
        </p:txBody>
      </p:sp>
      <p:sp>
        <p:nvSpPr>
          <p:cNvPr id="20483" name="文本占位符 109570">
            <a:extLst>
              <a:ext uri="{FF2B5EF4-FFF2-40B4-BE49-F238E27FC236}">
                <a16:creationId xmlns:a16="http://schemas.microsoft.com/office/drawing/2014/main" id="{105A2C00-5CB4-4A7A-8870-12AF6E65A6D1}"/>
              </a:ext>
            </a:extLst>
          </p:cNvPr>
          <p:cNvSpPr>
            <a:spLocks noGrp="1" noChangeArrowheads="1"/>
          </p:cNvSpPr>
          <p:nvPr>
            <p:ph type="body" idx="1"/>
          </p:nvPr>
        </p:nvSpPr>
        <p:spPr>
          <a:xfrm>
            <a:off x="468313" y="1319213"/>
            <a:ext cx="8278812" cy="4611687"/>
          </a:xfrm>
        </p:spPr>
        <p:txBody>
          <a:bodyPr/>
          <a:lstStyle/>
          <a:p>
            <a:pPr eaLnBrk="1" hangingPunct="1">
              <a:lnSpc>
                <a:spcPct val="90000"/>
              </a:lnSpc>
              <a:buFont typeface="Arial" panose="020B0604020202020204" pitchFamily="34" charset="0"/>
              <a:buNone/>
            </a:pPr>
            <a:r>
              <a:rPr lang="zh-CN" altLang="en-US" sz="2000" b="1"/>
              <a:t>程序中将文件读、写设计为多个函数实现，多次函数调用之后，谁也搞不清文件的开关状态和位置指针。因此导致了文件各种异常。</a:t>
            </a:r>
          </a:p>
          <a:p>
            <a:pPr eaLnBrk="1" hangingPunct="1">
              <a:lnSpc>
                <a:spcPct val="90000"/>
              </a:lnSpc>
              <a:buFont typeface="Arial" panose="020B0604020202020204" pitchFamily="34" charset="0"/>
              <a:buNone/>
            </a:pPr>
            <a:r>
              <a:rPr lang="en-US" altLang="zh-CN" sz="2000"/>
              <a:t>1</a:t>
            </a:r>
            <a:r>
              <a:rPr lang="zh-CN" altLang="en-US" sz="2000"/>
              <a:t>、用</a:t>
            </a:r>
            <a:r>
              <a:rPr lang="zh-CN" altLang="en-US" sz="2000">
                <a:latin typeface="宋体" panose="02010600030101010101" pitchFamily="2" charset="-122"/>
              </a:rPr>
              <a:t>“</a:t>
            </a:r>
            <a:r>
              <a:rPr lang="en-US" altLang="zh-CN" sz="2000"/>
              <a:t>w</a:t>
            </a:r>
            <a:r>
              <a:rPr lang="en-US" altLang="zh-CN" sz="2000">
                <a:latin typeface="宋体" panose="02010600030101010101" pitchFamily="2" charset="-122"/>
              </a:rPr>
              <a:t>”</a:t>
            </a:r>
            <a:r>
              <a:rPr lang="zh-CN" altLang="en-US" sz="2000"/>
              <a:t>模式创建文件写入</a:t>
            </a:r>
            <a:r>
              <a:rPr lang="en-US" altLang="zh-CN" sz="2000"/>
              <a:t>100</a:t>
            </a:r>
            <a:r>
              <a:rPr lang="zh-CN" altLang="en-US" sz="2000"/>
              <a:t>条空记录之后关闭文件，又用</a:t>
            </a:r>
            <a:r>
              <a:rPr lang="zh-CN" altLang="en-US" sz="2000">
                <a:latin typeface="宋体" panose="02010600030101010101" pitchFamily="2" charset="-122"/>
              </a:rPr>
              <a:t>“</a:t>
            </a:r>
            <a:r>
              <a:rPr lang="en-US" altLang="zh-CN" sz="2000"/>
              <a:t>w</a:t>
            </a:r>
            <a:r>
              <a:rPr lang="en-US" altLang="zh-CN" sz="2000">
                <a:latin typeface="宋体" panose="02010600030101010101" pitchFamily="2" charset="-122"/>
              </a:rPr>
              <a:t>”</a:t>
            </a:r>
            <a:r>
              <a:rPr lang="zh-CN" altLang="en-US" sz="2000"/>
              <a:t>或</a:t>
            </a:r>
            <a:r>
              <a:rPr lang="en-US" altLang="zh-CN" sz="2000"/>
              <a:t>w+</a:t>
            </a:r>
            <a:r>
              <a:rPr lang="zh-CN" altLang="en-US" sz="2000"/>
              <a:t>模式往里添加数据，导致最后数据混乱。原因是没有理解清楚打开文件模式的区别，</a:t>
            </a:r>
            <a:r>
              <a:rPr lang="zh-CN" altLang="en-US" sz="2000">
                <a:latin typeface="宋体" panose="02010600030101010101" pitchFamily="2" charset="-122"/>
              </a:rPr>
              <a:t>“</a:t>
            </a:r>
            <a:r>
              <a:rPr lang="en-US" altLang="zh-CN" sz="2000"/>
              <a:t>w</a:t>
            </a:r>
            <a:r>
              <a:rPr lang="en-US" altLang="zh-CN" sz="2000">
                <a:latin typeface="宋体" panose="02010600030101010101" pitchFamily="2" charset="-122"/>
              </a:rPr>
              <a:t>”</a:t>
            </a:r>
            <a:r>
              <a:rPr lang="zh-CN" altLang="en-US" sz="2000"/>
              <a:t>或</a:t>
            </a:r>
            <a:r>
              <a:rPr lang="en-US" altLang="zh-CN" sz="2000"/>
              <a:t>w+</a:t>
            </a:r>
            <a:r>
              <a:rPr lang="zh-CN" altLang="en-US" sz="2000"/>
              <a:t>模式添加数据会将之前原有的内容废除，重新写入，这样之前初始化的</a:t>
            </a:r>
            <a:r>
              <a:rPr lang="en-US" altLang="zh-CN" sz="2000"/>
              <a:t>100</a:t>
            </a:r>
            <a:r>
              <a:rPr lang="zh-CN" altLang="en-US" sz="2000"/>
              <a:t>条空记录就没有了。</a:t>
            </a:r>
          </a:p>
          <a:p>
            <a:pPr eaLnBrk="1" hangingPunct="1">
              <a:lnSpc>
                <a:spcPct val="90000"/>
              </a:lnSpc>
              <a:buFont typeface="Arial" panose="020B0604020202020204" pitchFamily="34" charset="0"/>
              <a:buNone/>
            </a:pPr>
            <a:r>
              <a:rPr lang="en-US" altLang="zh-CN" sz="2000"/>
              <a:t>2</a:t>
            </a:r>
            <a:r>
              <a:rPr lang="zh-CN" altLang="en-US" sz="2000"/>
              <a:t>、程序中只用</a:t>
            </a:r>
            <a:r>
              <a:rPr lang="zh-CN" altLang="en-US" sz="2000">
                <a:latin typeface="宋体" panose="02010600030101010101" pitchFamily="2" charset="-122"/>
              </a:rPr>
              <a:t>“</a:t>
            </a:r>
            <a:r>
              <a:rPr lang="en-US" altLang="zh-CN" sz="2000"/>
              <a:t>w</a:t>
            </a:r>
            <a:r>
              <a:rPr lang="en-US" altLang="zh-CN" sz="2000">
                <a:latin typeface="宋体" panose="02010600030101010101" pitchFamily="2" charset="-122"/>
              </a:rPr>
              <a:t>”</a:t>
            </a:r>
            <a:r>
              <a:rPr lang="zh-CN" altLang="en-US" sz="2000"/>
              <a:t>打开了一次文件，中间要作更新操作，结果只是将数据追加到文件末尾了。</a:t>
            </a:r>
            <a:endParaRPr lang="en-US" altLang="zh-CN" sz="2000"/>
          </a:p>
          <a:p>
            <a:pPr eaLnBrk="1" hangingPunct="1">
              <a:lnSpc>
                <a:spcPct val="90000"/>
              </a:lnSpc>
              <a:buFont typeface="Arial" panose="020B0604020202020204" pitchFamily="34" charset="0"/>
              <a:buNone/>
            </a:pPr>
            <a:r>
              <a:rPr lang="en-US" altLang="zh-CN" sz="2000"/>
              <a:t>3</a:t>
            </a:r>
            <a:r>
              <a:rPr lang="zh-CN" altLang="en-US" sz="2000"/>
              <a:t>、在读取文件中的一项之后，文件就自动读取结束了。在读取文件前，应该先</a:t>
            </a:r>
            <a:r>
              <a:rPr lang="en-US" altLang="zh-CN" sz="2000"/>
              <a:t>rewind</a:t>
            </a:r>
            <a:r>
              <a:rPr lang="zh-CN" altLang="en-US" sz="2000"/>
              <a:t>把指针复位到文件头。 </a:t>
            </a:r>
          </a:p>
          <a:p>
            <a:pPr eaLnBrk="1" hangingPunct="1">
              <a:lnSpc>
                <a:spcPct val="90000"/>
              </a:lnSpc>
              <a:buFont typeface="Arial" panose="020B0604020202020204" pitchFamily="34" charset="0"/>
              <a:buNone/>
            </a:pPr>
            <a:r>
              <a:rPr lang="en-US" altLang="zh-CN" sz="2000"/>
              <a:t>4</a:t>
            </a:r>
            <a:r>
              <a:rPr lang="zh-CN" altLang="en-US" sz="2000"/>
              <a:t>、打开文件关闭文件操作混乱，</a:t>
            </a:r>
            <a:r>
              <a:rPr lang="en-US" altLang="zh-CN" sz="2000"/>
              <a:t>main</a:t>
            </a:r>
            <a:r>
              <a:rPr lang="zh-CN" altLang="en-US" sz="2000"/>
              <a:t>函数和子函数中都有打开关闭文件的操作，但有的地方开了忘记关，或者没有打开文件，就进行读写操作，导致错误。 </a:t>
            </a:r>
          </a:p>
          <a:p>
            <a:pPr eaLnBrk="1" hangingPunct="1">
              <a:lnSpc>
                <a:spcPct val="90000"/>
              </a:lnSpc>
              <a:buFont typeface="Arial" panose="020B0604020202020204" pitchFamily="34" charset="0"/>
              <a:buNone/>
            </a:pPr>
            <a:r>
              <a:rPr lang="en-US" altLang="zh-CN" sz="2000"/>
              <a:t>5</a:t>
            </a:r>
            <a:r>
              <a:rPr lang="zh-CN" altLang="en-US" sz="2000"/>
              <a:t>、用</a:t>
            </a:r>
            <a:r>
              <a:rPr lang="en-US" altLang="zh-CN" sz="2000"/>
              <a:t>scanf</a:t>
            </a:r>
            <a:r>
              <a:rPr lang="zh-CN" altLang="en-US" sz="2000"/>
              <a:t>语句之前，未用</a:t>
            </a:r>
            <a:r>
              <a:rPr lang="en-US" altLang="zh-CN" sz="2000"/>
              <a:t>fflush</a:t>
            </a:r>
            <a:r>
              <a:rPr lang="zh-CN" altLang="en-US" sz="2000"/>
              <a:t>清空缓冲区导致还没有从键盘输入程序就结束了。 </a:t>
            </a:r>
          </a:p>
        </p:txBody>
      </p:sp>
      <p:sp>
        <p:nvSpPr>
          <p:cNvPr id="58371" name="灯片编号占位符 1">
            <a:extLst>
              <a:ext uri="{FF2B5EF4-FFF2-40B4-BE49-F238E27FC236}">
                <a16:creationId xmlns:a16="http://schemas.microsoft.com/office/drawing/2014/main" id="{E9CCD17F-E334-4D7B-BEFC-679BDF0A8D6C}"/>
              </a:ext>
            </a:extLst>
          </p:cNvPr>
          <p:cNvSpPr>
            <a:spLocks noGrp="1" noChangeArrowheads="1"/>
          </p:cNvSpPr>
          <p:nvPr>
            <p:ph type="sldNum" sz="quarter" idx="11"/>
          </p:nvPr>
        </p:nvSpPr>
        <p:spPr bwMode="auto"/>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8644062-58FC-4D20-8AF2-77FB24BD1555}" type="slidenum">
              <a:rPr altLang="en-US">
                <a:latin typeface="Times New Roman" panose="02020603050405020304" pitchFamily="18" charset="0"/>
              </a:rPr>
              <a:pPr/>
              <a:t>43</a:t>
            </a:fld>
            <a:endParaRPr lang="zh-CN" altLang="en-US">
              <a:latin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4"/>
          <p:cNvSpPr>
            <a:spLocks noGrp="1"/>
          </p:cNvSpPr>
          <p:nvPr>
            <p:ph type="sldNum" sz="quarter" idx="11"/>
          </p:nvPr>
        </p:nvSpPr>
        <p:spPr/>
        <p:txBody>
          <a:bodyPr wrap="square" anchor="t"/>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dirty="0"/>
              <a:t>44</a:t>
            </a:fld>
            <a:endParaRPr lang="zh-CN" altLang="en-US" sz="1400" b="1" dirty="0"/>
          </a:p>
        </p:txBody>
      </p:sp>
      <p:pic>
        <p:nvPicPr>
          <p:cNvPr id="119810" name="Object 4"/>
          <p:cNvPicPr>
            <a:picLocks noChangeAspect="1"/>
          </p:cNvPicPr>
          <p:nvPr/>
        </p:nvPicPr>
        <p:blipFill>
          <a:blip r:embed="rId2"/>
          <a:stretch>
            <a:fillRect/>
          </a:stretch>
        </p:blipFill>
        <p:spPr>
          <a:xfrm>
            <a:off x="3348038" y="2640013"/>
            <a:ext cx="2376487" cy="2212975"/>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p:txBody>
          <a:bodyPr anchor="ctr"/>
          <a:lstStyle/>
          <a:p>
            <a:r>
              <a:rPr lang="zh-CN" altLang="en-US" b="1" dirty="0"/>
              <a:t>添加单词程序</a:t>
            </a:r>
            <a:r>
              <a:rPr lang="en-US" altLang="zh-CN" b="1" dirty="0" err="1"/>
              <a:t>addaword</a:t>
            </a:r>
            <a:r>
              <a:rPr lang="en-US" altLang="zh-CN" b="1" dirty="0"/>
              <a:t>. c (1)</a:t>
            </a:r>
            <a:endParaRPr lang="en-US" altLang="x-none" b="1" dirty="0"/>
          </a:p>
        </p:txBody>
      </p:sp>
      <p:sp>
        <p:nvSpPr>
          <p:cNvPr id="25603" name="文本占位符 25602"/>
          <p:cNvSpPr>
            <a:spLocks noGrp="1"/>
          </p:cNvSpPr>
          <p:nvPr>
            <p:ph idx="1"/>
          </p:nvPr>
        </p:nvSpPr>
        <p:spPr>
          <a:xfrm>
            <a:off x="467544" y="1196752"/>
            <a:ext cx="8371656" cy="4611687"/>
          </a:xfrm>
        </p:spPr>
        <p:txBody>
          <a:bodyPr/>
          <a:lstStyle/>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addaword.c</a:t>
            </a:r>
            <a:r>
              <a:rPr lang="zh-CN" altLang="en-US" sz="2000" dirty="0">
                <a:solidFill>
                  <a:srgbClr val="000000"/>
                </a:solidFill>
                <a:latin typeface="Consolas" panose="020B0609020204030204" pitchFamily="49" charset="0"/>
              </a:rPr>
              <a:t>使用 </a:t>
            </a:r>
            <a:r>
              <a:rPr lang="en-US" altLang="x-none" sz="2000" dirty="0" err="1">
                <a:solidFill>
                  <a:srgbClr val="000000"/>
                </a:solidFill>
                <a:latin typeface="Consolas" panose="020B0609020204030204" pitchFamily="49" charset="0"/>
              </a:rPr>
              <a:t>fprintf</a:t>
            </a: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fscanf</a:t>
            </a:r>
            <a:r>
              <a:rPr lang="en-US" altLang="x-none" sz="2000" dirty="0">
                <a:solidFill>
                  <a:srgbClr val="000000"/>
                </a:solidFill>
                <a:latin typeface="Consolas" panose="020B0609020204030204" pitchFamily="49" charset="0"/>
              </a:rPr>
              <a:t>() </a:t>
            </a:r>
            <a:r>
              <a:rPr lang="zh-CN" altLang="en-US" sz="2000" dirty="0">
                <a:solidFill>
                  <a:srgbClr val="000000"/>
                </a:solidFill>
                <a:latin typeface="Consolas" panose="020B0609020204030204" pitchFamily="49" charset="0"/>
              </a:rPr>
              <a:t>和 </a:t>
            </a:r>
            <a:r>
              <a:rPr lang="en-US" altLang="x-none" sz="2000" dirty="0">
                <a:solidFill>
                  <a:srgbClr val="000000"/>
                </a:solidFill>
                <a:latin typeface="Consolas" panose="020B0609020204030204" pitchFamily="49" charset="0"/>
              </a:rPr>
              <a:t>rewind() */</a:t>
            </a:r>
          </a:p>
          <a:p>
            <a:pPr marL="0" indent="0">
              <a:buNone/>
            </a:pPr>
            <a:r>
              <a:rPr lang="en-US" altLang="x-none" sz="2000" dirty="0">
                <a:solidFill>
                  <a:srgbClr val="000000"/>
                </a:solidFill>
                <a:latin typeface="Consolas" panose="020B0609020204030204" pitchFamily="49" charset="0"/>
              </a:rPr>
              <a:t>#include &lt;</a:t>
            </a:r>
            <a:r>
              <a:rPr lang="en-US" altLang="x-none" sz="2000" dirty="0" err="1">
                <a:solidFill>
                  <a:srgbClr val="000000"/>
                </a:solidFill>
                <a:latin typeface="Consolas" panose="020B0609020204030204" pitchFamily="49" charset="0"/>
              </a:rPr>
              <a:t>stdio.h</a:t>
            </a:r>
            <a:r>
              <a:rPr lang="en-US" altLang="x-none" sz="2000" dirty="0">
                <a:solidFill>
                  <a:srgbClr val="000000"/>
                </a:solidFill>
                <a:latin typeface="Consolas" panose="020B0609020204030204" pitchFamily="49" charset="0"/>
              </a:rPr>
              <a:t>&gt; </a:t>
            </a:r>
          </a:p>
          <a:p>
            <a:pPr marL="0" indent="0">
              <a:buNone/>
            </a:pPr>
            <a:r>
              <a:rPr lang="en-US" altLang="x-none" sz="2000" dirty="0">
                <a:solidFill>
                  <a:srgbClr val="000000"/>
                </a:solidFill>
                <a:latin typeface="Consolas" panose="020B0609020204030204" pitchFamily="49" charset="0"/>
              </a:rPr>
              <a:t>#include &lt;</a:t>
            </a:r>
            <a:r>
              <a:rPr lang="en-US" altLang="x-none" sz="2000" dirty="0" err="1">
                <a:solidFill>
                  <a:srgbClr val="000000"/>
                </a:solidFill>
                <a:latin typeface="Consolas" panose="020B0609020204030204" pitchFamily="49" charset="0"/>
              </a:rPr>
              <a:t>stdlib.h</a:t>
            </a:r>
            <a:r>
              <a:rPr lang="en-US" altLang="x-none" sz="2000" dirty="0">
                <a:solidFill>
                  <a:srgbClr val="000000"/>
                </a:solidFill>
                <a:latin typeface="Consolas" panose="020B0609020204030204" pitchFamily="49" charset="0"/>
              </a:rPr>
              <a:t>&gt; </a:t>
            </a:r>
          </a:p>
          <a:p>
            <a:pPr marL="0" indent="0">
              <a:buNone/>
            </a:pPr>
            <a:r>
              <a:rPr lang="en-US" altLang="x-none" sz="2000" dirty="0">
                <a:solidFill>
                  <a:srgbClr val="000000"/>
                </a:solidFill>
                <a:latin typeface="Consolas" panose="020B0609020204030204" pitchFamily="49" charset="0"/>
              </a:rPr>
              <a:t>#include &lt;</a:t>
            </a:r>
            <a:r>
              <a:rPr lang="en-US" altLang="x-none" sz="2000" dirty="0" err="1">
                <a:solidFill>
                  <a:srgbClr val="000000"/>
                </a:solidFill>
                <a:latin typeface="Consolas" panose="020B0609020204030204" pitchFamily="49" charset="0"/>
              </a:rPr>
              <a:t>string.h</a:t>
            </a:r>
            <a:r>
              <a:rPr lang="en-US" altLang="x-none" sz="2000" dirty="0">
                <a:solidFill>
                  <a:srgbClr val="000000"/>
                </a:solidFill>
                <a:latin typeface="Consolas" panose="020B0609020204030204" pitchFamily="49" charset="0"/>
              </a:rPr>
              <a:t>&gt; </a:t>
            </a:r>
          </a:p>
          <a:p>
            <a:pPr marL="0" indent="0">
              <a:buNone/>
            </a:pPr>
            <a:r>
              <a:rPr lang="en-US" altLang="x-none" sz="2000" dirty="0">
                <a:solidFill>
                  <a:srgbClr val="000000"/>
                </a:solidFill>
                <a:latin typeface="Consolas" panose="020B0609020204030204" pitchFamily="49" charset="0"/>
              </a:rPr>
              <a:t>#define MAX 41 </a:t>
            </a:r>
          </a:p>
          <a:p>
            <a:pPr marL="0" indent="0">
              <a:buNone/>
            </a:pPr>
            <a:r>
              <a:rPr lang="en-US" altLang="x-none" sz="2000" dirty="0">
                <a:solidFill>
                  <a:srgbClr val="000000"/>
                </a:solidFill>
                <a:latin typeface="Consolas" panose="020B0609020204030204" pitchFamily="49" charset="0"/>
              </a:rPr>
              <a:t>int main(void) </a:t>
            </a:r>
          </a:p>
          <a:p>
            <a:pPr marL="0" indent="0">
              <a:buNone/>
            </a:pP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FILE * </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a:t>
            </a:r>
          </a:p>
          <a:p>
            <a:pPr marL="0" indent="0">
              <a:buNone/>
            </a:pPr>
            <a:r>
              <a:rPr lang="en-US" altLang="x-none" sz="2000" dirty="0">
                <a:solidFill>
                  <a:srgbClr val="000000"/>
                </a:solidFill>
                <a:latin typeface="Consolas" panose="020B0609020204030204" pitchFamily="49" charset="0"/>
              </a:rPr>
              <a:t>	char words[MAX]; </a:t>
            </a:r>
          </a:p>
          <a:p>
            <a:pPr marL="0" indent="0">
              <a:buNone/>
            </a:pPr>
            <a:r>
              <a:rPr lang="en-US" altLang="x-none" sz="2000" dirty="0">
                <a:solidFill>
                  <a:srgbClr val="000000"/>
                </a:solidFill>
                <a:latin typeface="Consolas" panose="020B0609020204030204" pitchFamily="49" charset="0"/>
              </a:rPr>
              <a:t>	if ((</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 = </a:t>
            </a:r>
            <a:r>
              <a:rPr lang="en-US" altLang="x-none" sz="2000" dirty="0" err="1">
                <a:solidFill>
                  <a:srgbClr val="000000"/>
                </a:solidFill>
                <a:latin typeface="Consolas" panose="020B0609020204030204" pitchFamily="49" charset="0"/>
              </a:rPr>
              <a:t>fopen</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wordy","</a:t>
            </a:r>
            <a:r>
              <a:rPr lang="en-US" altLang="x-none" sz="2000" dirty="0" err="1">
                <a:solidFill>
                  <a:srgbClr val="FF0000"/>
                </a:solidFill>
                <a:latin typeface="Consolas" panose="020B0609020204030204" pitchFamily="49" charset="0"/>
              </a:rPr>
              <a:t>a</a:t>
            </a:r>
            <a:r>
              <a:rPr lang="en-US" altLang="x-none" sz="2000" dirty="0">
                <a:solidFill>
                  <a:srgbClr val="FF0000"/>
                </a:solidFill>
                <a:latin typeface="Consolas" panose="020B0609020204030204" pitchFamily="49" charset="0"/>
              </a:rPr>
              <a:t>+</a:t>
            </a:r>
            <a:r>
              <a:rPr lang="en-US" altLang="x-none" sz="2000" dirty="0">
                <a:solidFill>
                  <a:srgbClr val="000000"/>
                </a:solidFill>
                <a:latin typeface="Consolas" panose="020B0609020204030204" pitchFamily="49" charset="0"/>
              </a:rPr>
              <a:t>")) == NULL) </a:t>
            </a:r>
          </a:p>
          <a:p>
            <a:pPr marL="0" indent="0">
              <a:buNone/>
            </a:pPr>
            <a:r>
              <a:rPr lang="en-US" altLang="x-none" sz="2000" dirty="0">
                <a:solidFill>
                  <a:srgbClr val="000000"/>
                </a:solidFill>
                <a:latin typeface="Consolas" panose="020B0609020204030204" pitchFamily="49" charset="0"/>
              </a:rPr>
              <a:t>	{</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fprintf</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stderr,"Can't</a:t>
            </a:r>
            <a:r>
              <a:rPr lang="en-US" altLang="x-none" sz="2000" dirty="0">
                <a:solidFill>
                  <a:srgbClr val="000000"/>
                </a:solidFill>
                <a:latin typeface="Consolas" panose="020B0609020204030204" pitchFamily="49" charset="0"/>
              </a:rPr>
              <a:t> open \"wordy\" file.\ n"); </a:t>
            </a:r>
          </a:p>
          <a:p>
            <a:pPr marL="0" indent="0">
              <a:buNone/>
            </a:pPr>
            <a:r>
              <a:rPr lang="en-US" altLang="x-none" sz="2000" dirty="0">
                <a:solidFill>
                  <a:srgbClr val="000000"/>
                </a:solidFill>
                <a:latin typeface="Consolas" panose="020B0609020204030204" pitchFamily="49" charset="0"/>
              </a:rPr>
              <a:t>		exit(</a:t>
            </a:r>
            <a:r>
              <a:rPr lang="en-US" altLang="x-none" sz="2000" dirty="0" err="1">
                <a:solidFill>
                  <a:srgbClr val="000000"/>
                </a:solidFill>
                <a:latin typeface="Consolas" panose="020B0609020204030204" pitchFamily="49" charset="0"/>
              </a:rPr>
              <a:t>EXIT_FAILURE</a:t>
            </a:r>
            <a:r>
              <a:rPr lang="en-US" altLang="x-none" sz="2000" dirty="0">
                <a:solidFill>
                  <a:srgbClr val="000000"/>
                </a:solidFill>
                <a:latin typeface="Consolas" panose="020B0609020204030204" pitchFamily="49" charset="0"/>
              </a:rPr>
              <a:t>); </a:t>
            </a:r>
          </a:p>
          <a:p>
            <a:pPr marL="0" indent="0">
              <a:buNone/>
            </a:pPr>
            <a:r>
              <a:rPr lang="en-US" altLang="x-none" sz="2000" dirty="0">
                <a:solidFill>
                  <a:srgbClr val="000000"/>
                </a:solidFill>
                <a:latin typeface="Consolas" panose="020B0609020204030204" pitchFamily="49" charset="0"/>
              </a:rPr>
              <a:t>	}</a:t>
            </a: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5</a:t>
            </a:fld>
            <a:endParaRPr lang="zh-CN" altLang="en-US" dirty="0"/>
          </a:p>
        </p:txBody>
      </p:sp>
    </p:spTree>
    <p:extLst>
      <p:ext uri="{BB962C8B-B14F-4D97-AF65-F5344CB8AC3E}">
        <p14:creationId xmlns:p14="http://schemas.microsoft.com/office/powerpoint/2010/main" val="16179558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p:txBody>
          <a:bodyPr anchor="ctr"/>
          <a:lstStyle/>
          <a:p>
            <a:r>
              <a:rPr lang="zh-CN" altLang="en-US" b="1" dirty="0"/>
              <a:t>添加单词程序</a:t>
            </a:r>
            <a:r>
              <a:rPr lang="en-US" altLang="zh-CN" b="1" dirty="0" err="1"/>
              <a:t>addaword.c</a:t>
            </a:r>
            <a:r>
              <a:rPr lang="en-US" altLang="zh-CN" b="1" dirty="0"/>
              <a:t> (2)</a:t>
            </a:r>
            <a:endParaRPr lang="en-US" altLang="x-none" b="1" dirty="0"/>
          </a:p>
        </p:txBody>
      </p:sp>
      <p:sp>
        <p:nvSpPr>
          <p:cNvPr id="25603" name="文本占位符 25602"/>
          <p:cNvSpPr>
            <a:spLocks noGrp="1"/>
          </p:cNvSpPr>
          <p:nvPr>
            <p:ph idx="1"/>
          </p:nvPr>
        </p:nvSpPr>
        <p:spPr>
          <a:xfrm>
            <a:off x="124247" y="1196752"/>
            <a:ext cx="8748464" cy="4611687"/>
          </a:xfrm>
        </p:spPr>
        <p:txBody>
          <a:bodyPr/>
          <a:lstStyle/>
          <a:p>
            <a:pPr marL="0" indent="0">
              <a:buNone/>
            </a:pPr>
            <a:r>
              <a:rPr lang="en-US" altLang="x-none" sz="2000" dirty="0">
                <a:solidFill>
                  <a:srgbClr val="000000"/>
                </a:solidFill>
                <a:latin typeface="Consolas" panose="020B0609020204030204" pitchFamily="49" charset="0"/>
              </a:rPr>
              <a:t>	puts("Enter words to add to the file; press the #");</a:t>
            </a:r>
          </a:p>
          <a:p>
            <a:pPr marL="0" indent="0">
              <a:buNone/>
            </a:pPr>
            <a:r>
              <a:rPr lang="en-US" altLang="x-none" sz="2000" dirty="0">
                <a:solidFill>
                  <a:srgbClr val="000000"/>
                </a:solidFill>
                <a:latin typeface="Consolas" panose="020B0609020204030204" pitchFamily="49" charset="0"/>
              </a:rPr>
              <a:t>	puts("key at the beginning of a line to terminate.");</a:t>
            </a:r>
          </a:p>
          <a:p>
            <a:pPr marL="0" indent="0">
              <a:buNone/>
            </a:pPr>
            <a:r>
              <a:rPr lang="en-US" altLang="x-none" sz="2000" dirty="0">
                <a:solidFill>
                  <a:srgbClr val="000000"/>
                </a:solidFill>
                <a:latin typeface="Consolas" panose="020B0609020204030204" pitchFamily="49" charset="0"/>
              </a:rPr>
              <a:t>	while ((</a:t>
            </a:r>
            <a:r>
              <a:rPr lang="en-US" altLang="x-none" sz="2000" dirty="0" err="1">
                <a:solidFill>
                  <a:srgbClr val="000000"/>
                </a:solidFill>
                <a:latin typeface="Consolas" panose="020B0609020204030204" pitchFamily="49" charset="0"/>
              </a:rPr>
              <a:t>scanf</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40s</a:t>
            </a:r>
            <a:r>
              <a:rPr lang="en-US" altLang="x-none" sz="2000" dirty="0">
                <a:solidFill>
                  <a:srgbClr val="000000"/>
                </a:solidFill>
                <a:latin typeface="Consolas" panose="020B0609020204030204" pitchFamily="49" charset="0"/>
              </a:rPr>
              <a:t>",words)==1) &amp;&amp; (words[0]!='#'))</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fprintf</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,"%s\</a:t>
            </a:r>
            <a:r>
              <a:rPr lang="en-US" altLang="x-none" sz="2000" dirty="0" err="1">
                <a:solidFill>
                  <a:srgbClr val="000000"/>
                </a:solidFill>
                <a:latin typeface="Consolas" panose="020B0609020204030204" pitchFamily="49" charset="0"/>
              </a:rPr>
              <a:t>n",words</a:t>
            </a:r>
            <a:r>
              <a:rPr lang="en-US" altLang="x-none" sz="2000" dirty="0">
                <a:solidFill>
                  <a:srgbClr val="000000"/>
                </a:solidFill>
                <a:latin typeface="Consolas" panose="020B0609020204030204" pitchFamily="49" charset="0"/>
              </a:rPr>
              <a:t>);</a:t>
            </a:r>
          </a:p>
          <a:p>
            <a:pPr marL="0" indent="0">
              <a:buNone/>
            </a:pPr>
            <a:endParaRPr lang="en-US" altLang="x-none" sz="2000" dirty="0">
              <a:solidFill>
                <a:srgbClr val="000000"/>
              </a:solidFill>
              <a:latin typeface="Consolas" panose="020B0609020204030204" pitchFamily="49" charset="0"/>
            </a:endParaRPr>
          </a:p>
          <a:p>
            <a:pPr marL="0" indent="0">
              <a:buNone/>
            </a:pPr>
            <a:r>
              <a:rPr lang="en-US" altLang="x-none" sz="2000" dirty="0">
                <a:solidFill>
                  <a:srgbClr val="000000"/>
                </a:solidFill>
                <a:latin typeface="Consolas" panose="020B0609020204030204" pitchFamily="49" charset="0"/>
              </a:rPr>
              <a:t>	puts("File contents:");</a:t>
            </a:r>
          </a:p>
          <a:p>
            <a:pPr marL="0" indent="0">
              <a:buNone/>
            </a:pPr>
            <a:r>
              <a:rPr lang="en-US" altLang="x-none" sz="2000" dirty="0">
                <a:solidFill>
                  <a:srgbClr val="000000"/>
                </a:solidFill>
                <a:latin typeface="Consolas" panose="020B0609020204030204" pitchFamily="49" charset="0"/>
              </a:rPr>
              <a:t>	rewind(</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 /*</a:t>
            </a:r>
            <a:r>
              <a:rPr lang="zh-CN" altLang="en-US" sz="2000" dirty="0">
                <a:solidFill>
                  <a:srgbClr val="000000"/>
                </a:solidFill>
                <a:latin typeface="Consolas" panose="020B0609020204030204" pitchFamily="49" charset="0"/>
              </a:rPr>
              <a:t>返回到文件开始处*</a:t>
            </a:r>
            <a:r>
              <a:rPr lang="en-US" altLang="zh-CN" sz="2000" dirty="0">
                <a:solidFill>
                  <a:srgbClr val="000000"/>
                </a:solidFill>
                <a:latin typeface="Consolas" panose="020B0609020204030204" pitchFamily="49" charset="0"/>
              </a:rPr>
              <a:t>/ </a:t>
            </a:r>
          </a:p>
          <a:p>
            <a:pPr marL="0" indent="0">
              <a:buNone/>
            </a:pPr>
            <a:r>
              <a:rPr lang="en-US" altLang="zh-CN" sz="2000" dirty="0">
                <a:solidFill>
                  <a:srgbClr val="000000"/>
                </a:solidFill>
                <a:latin typeface="Consolas" panose="020B0609020204030204" pitchFamily="49" charset="0"/>
              </a:rPr>
              <a:t>	</a:t>
            </a:r>
            <a:r>
              <a:rPr lang="en-US" altLang="x-none" sz="2000" dirty="0">
                <a:solidFill>
                  <a:srgbClr val="000000"/>
                </a:solidFill>
                <a:latin typeface="Consolas" panose="020B0609020204030204" pitchFamily="49" charset="0"/>
              </a:rPr>
              <a:t>while (</a:t>
            </a:r>
            <a:r>
              <a:rPr lang="en-US" altLang="x-none" sz="2000" dirty="0" err="1">
                <a:solidFill>
                  <a:srgbClr val="000000"/>
                </a:solidFill>
                <a:latin typeface="Consolas" panose="020B0609020204030204" pitchFamily="49" charset="0"/>
              </a:rPr>
              <a:t>fscanf</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s",words</a:t>
            </a:r>
            <a:r>
              <a:rPr lang="en-US" altLang="x-none" sz="2000" dirty="0">
                <a:solidFill>
                  <a:srgbClr val="000000"/>
                </a:solidFill>
                <a:latin typeface="Consolas" panose="020B0609020204030204" pitchFamily="49" charset="0"/>
              </a:rPr>
              <a:t>)==1) </a:t>
            </a:r>
          </a:p>
          <a:p>
            <a:pPr marL="0" indent="0">
              <a:buNone/>
            </a:pPr>
            <a:r>
              <a:rPr lang="en-US" altLang="x-none" sz="2000" dirty="0">
                <a:solidFill>
                  <a:srgbClr val="000000"/>
                </a:solidFill>
                <a:latin typeface="Consolas" panose="020B0609020204030204" pitchFamily="49" charset="0"/>
              </a:rPr>
              <a:t>		puts( words); </a:t>
            </a:r>
          </a:p>
          <a:p>
            <a:pPr marL="0" indent="0">
              <a:buNone/>
            </a:pPr>
            <a:r>
              <a:rPr lang="en-US" altLang="x-none" sz="2000" dirty="0">
                <a:solidFill>
                  <a:srgbClr val="000000"/>
                </a:solidFill>
                <a:latin typeface="Consolas" panose="020B0609020204030204" pitchFamily="49" charset="0"/>
              </a:rPr>
              <a:t>	puts("Done!"); </a:t>
            </a:r>
          </a:p>
          <a:p>
            <a:pPr marL="0" indent="0">
              <a:buNone/>
            </a:pPr>
            <a:r>
              <a:rPr lang="en-US" altLang="x-none" sz="2000" dirty="0">
                <a:solidFill>
                  <a:srgbClr val="000000"/>
                </a:solidFill>
                <a:latin typeface="Consolas" panose="020B0609020204030204" pitchFamily="49" charset="0"/>
              </a:rPr>
              <a:t>	</a:t>
            </a:r>
          </a:p>
          <a:p>
            <a:pPr marL="0" indent="0">
              <a:buNone/>
            </a:pPr>
            <a:r>
              <a:rPr lang="en-US" altLang="x-none" sz="2000" dirty="0">
                <a:solidFill>
                  <a:srgbClr val="000000"/>
                </a:solidFill>
                <a:latin typeface="Consolas" panose="020B0609020204030204" pitchFamily="49" charset="0"/>
              </a:rPr>
              <a:t>	if (</a:t>
            </a:r>
            <a:r>
              <a:rPr lang="en-US" altLang="x-none" sz="2000" dirty="0" err="1">
                <a:solidFill>
                  <a:srgbClr val="000000"/>
                </a:solidFill>
                <a:latin typeface="Consolas" panose="020B0609020204030204" pitchFamily="49" charset="0"/>
              </a:rPr>
              <a:t>fclose</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fp</a:t>
            </a:r>
            <a:r>
              <a:rPr lang="en-US" altLang="x-none" sz="2000" dirty="0">
                <a:solidFill>
                  <a:srgbClr val="000000"/>
                </a:solidFill>
                <a:latin typeface="Consolas" panose="020B0609020204030204" pitchFamily="49" charset="0"/>
              </a:rPr>
              <a:t>)!=0) </a:t>
            </a:r>
          </a:p>
          <a:p>
            <a:pPr marL="0" indent="0">
              <a:buNone/>
            </a:pPr>
            <a:r>
              <a:rPr lang="en-US" altLang="x-none" sz="2000" dirty="0">
                <a:solidFill>
                  <a:srgbClr val="000000"/>
                </a:solidFill>
                <a:latin typeface="Consolas" panose="020B0609020204030204" pitchFamily="49" charset="0"/>
              </a:rPr>
              <a:t>		</a:t>
            </a:r>
            <a:r>
              <a:rPr lang="en-US" altLang="x-none" sz="2000" dirty="0" err="1">
                <a:solidFill>
                  <a:srgbClr val="000000"/>
                </a:solidFill>
                <a:latin typeface="Consolas" panose="020B0609020204030204" pitchFamily="49" charset="0"/>
              </a:rPr>
              <a:t>fprintf</a:t>
            </a:r>
            <a:r>
              <a:rPr lang="en-US" altLang="x-none" sz="2000" dirty="0">
                <a:solidFill>
                  <a:srgbClr val="000000"/>
                </a:solidFill>
                <a:latin typeface="Consolas" panose="020B0609020204030204" pitchFamily="49" charset="0"/>
              </a:rPr>
              <a:t>(</a:t>
            </a:r>
            <a:r>
              <a:rPr lang="en-US" altLang="x-none" sz="2000" dirty="0" err="1">
                <a:solidFill>
                  <a:srgbClr val="000000"/>
                </a:solidFill>
                <a:latin typeface="Consolas" panose="020B0609020204030204" pitchFamily="49" charset="0"/>
              </a:rPr>
              <a:t>stderr,"Error</a:t>
            </a:r>
            <a:r>
              <a:rPr lang="en-US" altLang="x-none" sz="2000" dirty="0">
                <a:solidFill>
                  <a:srgbClr val="000000"/>
                </a:solidFill>
                <a:latin typeface="Consolas" panose="020B0609020204030204" pitchFamily="49" charset="0"/>
              </a:rPr>
              <a:t> closing file\n");</a:t>
            </a:r>
          </a:p>
          <a:p>
            <a:pPr marL="0" indent="0">
              <a:buNone/>
            </a:pPr>
            <a:r>
              <a:rPr lang="en-US" altLang="x-none" sz="2000" dirty="0">
                <a:solidFill>
                  <a:srgbClr val="000000"/>
                </a:solidFill>
                <a:latin typeface="Consolas" panose="020B0609020204030204" pitchFamily="49" charset="0"/>
              </a:rPr>
              <a:t>	return 0;</a:t>
            </a:r>
          </a:p>
          <a:p>
            <a:pPr marL="0" indent="0">
              <a:buNone/>
            </a:pPr>
            <a:r>
              <a:rPr lang="en-US" altLang="x-none" sz="2000" dirty="0">
                <a:solidFill>
                  <a:srgbClr val="000000"/>
                </a:solidFill>
                <a:latin typeface="Consolas" panose="020B0609020204030204" pitchFamily="49" charset="0"/>
              </a:rPr>
              <a:t>}</a:t>
            </a:r>
          </a:p>
          <a:p>
            <a:pPr marL="0" indent="0">
              <a:buNone/>
            </a:pPr>
            <a:endParaRPr lang="en-US" altLang="x-none" sz="2000" dirty="0">
              <a:solidFill>
                <a:srgbClr val="000000"/>
              </a:solidFill>
              <a:latin typeface="Consolas" panose="020B0609020204030204" pitchFamily="49" charset="0"/>
            </a:endParaRPr>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6</a:t>
            </a:fld>
            <a:endParaRPr lang="zh-CN" altLang="en-US" dirty="0"/>
          </a:p>
        </p:txBody>
      </p:sp>
    </p:spTree>
    <p:extLst>
      <p:ext uri="{BB962C8B-B14F-4D97-AF65-F5344CB8AC3E}">
        <p14:creationId xmlns:p14="http://schemas.microsoft.com/office/powerpoint/2010/main" val="40197016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31746"/>
          <p:cNvSpPr>
            <a:spLocks noGrp="1"/>
          </p:cNvSpPr>
          <p:nvPr>
            <p:ph type="title"/>
          </p:nvPr>
        </p:nvSpPr>
        <p:spPr/>
        <p:txBody>
          <a:bodyPr anchor="ctr"/>
          <a:lstStyle/>
          <a:p>
            <a:r>
              <a:rPr lang="zh-CN" altLang="en-US" b="1" dirty="0"/>
              <a:t>格式化读写常见问题</a:t>
            </a:r>
            <a:r>
              <a:rPr lang="en-US" altLang="x-none" b="1" dirty="0"/>
              <a:t>-</a:t>
            </a:r>
            <a:r>
              <a:rPr lang="zh-CN" altLang="en-US" b="1" dirty="0"/>
              <a:t>写入必须指定宽度</a:t>
            </a:r>
          </a:p>
        </p:txBody>
      </p:sp>
      <p:sp>
        <p:nvSpPr>
          <p:cNvPr id="31746" name="文本占位符 31745"/>
          <p:cNvSpPr>
            <a:spLocks noGrp="1"/>
          </p:cNvSpPr>
          <p:nvPr>
            <p:ph idx="1"/>
          </p:nvPr>
        </p:nvSpPr>
        <p:spPr>
          <a:xfrm>
            <a:off x="685800" y="1319213"/>
            <a:ext cx="7918648" cy="4611687"/>
          </a:xfrm>
        </p:spPr>
        <p:txBody>
          <a:bodyPr/>
          <a:lstStyle/>
          <a:p>
            <a:pPr>
              <a:spcBef>
                <a:spcPct val="50000"/>
              </a:spcBef>
              <a:buNone/>
            </a:pPr>
            <a:r>
              <a:rPr lang="zh-CN" altLang="en-US" sz="2400" b="1" dirty="0"/>
              <a:t>当格式化读取文本文件时发生读取错误，应检查写入语句的格式。</a:t>
            </a:r>
          </a:p>
          <a:p>
            <a:pPr>
              <a:spcBef>
                <a:spcPct val="50000"/>
              </a:spcBef>
              <a:buNone/>
            </a:pPr>
            <a:r>
              <a:rPr lang="zh-CN" altLang="en-US" sz="2400" b="1" dirty="0"/>
              <a:t>例：</a:t>
            </a:r>
            <a:r>
              <a:rPr lang="en-US" altLang="x-none" sz="2400" b="1" dirty="0"/>
              <a:t>fprintf(cfPtr,"%d%s%.2f\n",account,name,balance);</a:t>
            </a:r>
            <a:endParaRPr lang="zh-CN" altLang="en-US" sz="2400" b="1" dirty="0"/>
          </a:p>
          <a:p>
            <a:pPr>
              <a:spcBef>
                <a:spcPct val="50000"/>
              </a:spcBef>
              <a:buNone/>
            </a:pPr>
            <a:r>
              <a:rPr lang="zh-CN" altLang="en-US" sz="2400" b="1" dirty="0"/>
              <a:t>改成：</a:t>
            </a:r>
          </a:p>
          <a:p>
            <a:pPr>
              <a:spcBef>
                <a:spcPct val="50000"/>
              </a:spcBef>
              <a:buNone/>
            </a:pPr>
            <a:r>
              <a:rPr lang="en-US" altLang="x-none" sz="2400" b="1" dirty="0"/>
              <a:t>fprintf(cfPtr,"%5d%13s%10.2f\n",account,name,balance);</a:t>
            </a:r>
          </a:p>
          <a:p>
            <a:pPr>
              <a:spcBef>
                <a:spcPct val="50000"/>
              </a:spcBef>
              <a:buNone/>
            </a:pPr>
            <a:r>
              <a:rPr lang="zh-CN" altLang="en-US" sz="2400" b="1" dirty="0"/>
              <a:t>即可成功用</a:t>
            </a:r>
            <a:r>
              <a:rPr lang="en-US" altLang="zh-CN" sz="2400" b="1" dirty="0"/>
              <a:t>fscanf</a:t>
            </a:r>
            <a:r>
              <a:rPr lang="zh-CN" altLang="en-US" sz="2400" b="1" dirty="0"/>
              <a:t>读取。</a:t>
            </a:r>
          </a:p>
          <a:p>
            <a:endParaRPr lang="zh-CN" altLang="en-US" sz="2400" dirty="0"/>
          </a:p>
        </p:txBody>
      </p:sp>
      <p:sp>
        <p:nvSpPr>
          <p:cNvPr id="2" name="灯片编号占位符 1"/>
          <p:cNvSpPr>
            <a:spLocks noGrp="1"/>
          </p:cNvSpPr>
          <p:nvPr>
            <p:ph type="sldNum" sz="quarter" idx="4294967295"/>
          </p:nvPr>
        </p:nvSpPr>
        <p:spPr/>
        <p:txBody>
          <a:bodyPr/>
          <a:lstStyle/>
          <a:p>
            <a:pPr lvl="0">
              <a:spcBef>
                <a:spcPct val="50000"/>
              </a:spcBef>
            </a:pPr>
            <a:fld id="{9A0DB2DC-4C9A-4742-B13C-FB6460FD3503}" type="slidenum">
              <a:rPr lang="zh-CN" altLang="en-US" dirty="0"/>
              <a:t>7</a:t>
            </a:fld>
            <a:endParaRPr lang="zh-CN" altLang="en-US" dirty="0"/>
          </a:p>
        </p:txBody>
      </p:sp>
    </p:spTree>
    <p:extLst>
      <p:ext uri="{BB962C8B-B14F-4D97-AF65-F5344CB8AC3E}">
        <p14:creationId xmlns:p14="http://schemas.microsoft.com/office/powerpoint/2010/main" val="41749971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6145"/>
          <p:cNvSpPr>
            <a:spLocks noGrp="1"/>
          </p:cNvSpPr>
          <p:nvPr>
            <p:ph idx="1"/>
          </p:nvPr>
        </p:nvSpPr>
        <p:spPr>
          <a:ln>
            <a:miter/>
          </a:ln>
        </p:spPr>
        <p:txBody>
          <a:bodyPr anchor="t"/>
          <a:lstStyle/>
          <a:p>
            <a:pPr marL="1905" indent="-344805" fontAlgn="base">
              <a:buNone/>
            </a:pPr>
            <a:r>
              <a:rPr lang="zh-CN" altLang="en-US" b="1" strike="noStrike" noProof="1"/>
              <a:t>文件数据按照是否规范地按结构存储，分为：</a:t>
            </a:r>
          </a:p>
          <a:p>
            <a:pPr marL="514350" indent="-514350" fontAlgn="base">
              <a:buFont typeface="+mj-lt"/>
              <a:buAutoNum type="arabicPeriod"/>
            </a:pPr>
            <a:r>
              <a:rPr lang="zh-CN" altLang="en-US" b="1" strike="noStrike" noProof="1">
                <a:solidFill>
                  <a:srgbClr val="FF3300"/>
                </a:solidFill>
              </a:rPr>
              <a:t>结构化数据</a:t>
            </a:r>
            <a:r>
              <a:rPr lang="zh-CN" altLang="en-US" b="1" strike="noStrike" noProof="1"/>
              <a:t>：即明确分行数据，且每行数据有结构规范，可以存储在关系数据库中。如学生的信息是结构化数据，包括姓名、年龄、籍贯、身高等。</a:t>
            </a:r>
          </a:p>
          <a:p>
            <a:pPr marL="514350" indent="-514350" fontAlgn="base">
              <a:buFont typeface="+mj-lt"/>
              <a:buAutoNum type="arabicPeriod"/>
            </a:pPr>
            <a:r>
              <a:rPr lang="zh-CN" altLang="en-US" b="1" strike="noStrike" noProof="1">
                <a:solidFill>
                  <a:srgbClr val="FF3300"/>
                </a:solidFill>
              </a:rPr>
              <a:t>非结构化数据</a:t>
            </a:r>
            <a:r>
              <a:rPr lang="zh-CN" altLang="en-US" b="1" strike="noStrike" noProof="1"/>
              <a:t>：数据没有明确的结构，如全文文本、图像、声音、视频等。</a:t>
            </a:r>
          </a:p>
          <a:p>
            <a:pPr marL="514350" indent="-514350" fontAlgn="base">
              <a:buFont typeface="+mj-lt"/>
              <a:buAutoNum type="arabicPeriod"/>
            </a:pPr>
            <a:r>
              <a:rPr lang="zh-CN" altLang="en-US" b="1" strike="noStrike" noProof="1">
                <a:solidFill>
                  <a:srgbClr val="FF3300"/>
                </a:solidFill>
              </a:rPr>
              <a:t>半结构化数据</a:t>
            </a:r>
            <a:r>
              <a:rPr lang="zh-CN" altLang="en-US" b="1" strike="noStrike" noProof="1"/>
              <a:t>：介于完全结构化和完全无结构化数据之间的数据，如</a:t>
            </a:r>
            <a:r>
              <a:rPr lang="en-US" altLang="zh-CN" b="1" strike="noStrike" noProof="1"/>
              <a:t>HTML</a:t>
            </a:r>
            <a:r>
              <a:rPr lang="zh-CN" altLang="en-US" b="1" strike="noStrike" noProof="1"/>
              <a:t>文档。</a:t>
            </a:r>
          </a:p>
        </p:txBody>
      </p:sp>
      <p:sp>
        <p:nvSpPr>
          <p:cNvPr id="7170" name="Rectangle 2"/>
          <p:cNvSpPr>
            <a:spLocks noGrp="1"/>
          </p:cNvSpPr>
          <p:nvPr/>
        </p:nvSpPr>
        <p:spPr>
          <a:xfrm>
            <a:off x="1187450" y="188913"/>
            <a:ext cx="7772400" cy="1104900"/>
          </a:xfrm>
          <a:prstGeom prst="rect">
            <a:avLst/>
          </a:prstGeom>
          <a:noFill/>
          <a:ln w="9525">
            <a:noFill/>
          </a:ln>
        </p:spPr>
        <p:txBody>
          <a:bodyPr wrap="square" anchor="ctr"/>
          <a:lstStyle/>
          <a:p>
            <a:pPr algn="r"/>
            <a:r>
              <a:rPr lang="zh-CN" altLang="en-US" sz="3200" b="1" dirty="0">
                <a:solidFill>
                  <a:srgbClr val="FF3300"/>
                </a:solidFill>
                <a:latin typeface="Times New Roman" panose="02020603050405020304" pitchFamily="2" charset="0"/>
              </a:rPr>
              <a:t>13.1  数据的层次结构</a:t>
            </a:r>
            <a:endParaRPr lang="en-US" altLang="x-none" sz="3200" b="1" dirty="0">
              <a:solidFill>
                <a:srgbClr val="FF3300"/>
              </a:solidFill>
              <a:latin typeface="Times New Roman" panose="02020603050405020304" pitchFamily="2"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4"/>
          <p:cNvSpPr txBox="1">
            <a:spLocks noGrp="1"/>
          </p:cNvSpPr>
          <p:nvPr/>
        </p:nvSpPr>
        <p:spPr>
          <a:xfrm>
            <a:off x="6934200" y="6324600"/>
            <a:ext cx="1905000" cy="457200"/>
          </a:xfrm>
          <a:prstGeom prst="rect">
            <a:avLst/>
          </a:prstGeom>
          <a:noFill/>
          <a:ln w="9525">
            <a:noFill/>
          </a:ln>
        </p:spPr>
        <p:txBody>
          <a:bodyPr anchor="t"/>
          <a:lstStyle/>
          <a:p>
            <a:pPr algn="r">
              <a:spcBef>
                <a:spcPct val="50000"/>
              </a:spcBef>
            </a:pPr>
            <a:fld id="{9A0DB2DC-4C9A-4742-B13C-FB6460FD3503}" type="slidenum">
              <a:rPr lang="zh-CN" altLang="en-US" sz="1400" b="1" dirty="0">
                <a:latin typeface="Times New Roman" panose="02020603050405020304" pitchFamily="2" charset="0"/>
              </a:rPr>
              <a:t>9</a:t>
            </a:fld>
            <a:endParaRPr lang="zh-CN" altLang="en-US" sz="1400" b="1" dirty="0">
              <a:latin typeface="Times New Roman" panose="02020603050405020304" pitchFamily="2" charset="0"/>
            </a:endParaRPr>
          </a:p>
        </p:txBody>
      </p:sp>
      <p:sp>
        <p:nvSpPr>
          <p:cNvPr id="8194" name="Rectangle 2"/>
          <p:cNvSpPr>
            <a:spLocks noGrp="1"/>
          </p:cNvSpPr>
          <p:nvPr>
            <p:ph type="title"/>
          </p:nvPr>
        </p:nvSpPr>
        <p:spPr/>
        <p:txBody>
          <a:bodyPr wrap="square" anchor="ctr"/>
          <a:lstStyle/>
          <a:p>
            <a:pPr eaLnBrk="1" hangingPunct="1"/>
            <a:r>
              <a:rPr lang="zh-CN" altLang="en-US" b="1" dirty="0"/>
              <a:t>13.1  数据的层次结构</a:t>
            </a:r>
            <a:endParaRPr lang="en-US" altLang="x-none" b="1" dirty="0"/>
          </a:p>
        </p:txBody>
      </p:sp>
      <p:grpSp>
        <p:nvGrpSpPr>
          <p:cNvPr id="8195" name="Group 10"/>
          <p:cNvGrpSpPr/>
          <p:nvPr/>
        </p:nvGrpSpPr>
        <p:grpSpPr>
          <a:xfrm>
            <a:off x="1905000" y="1447800"/>
            <a:ext cx="3048000" cy="466725"/>
            <a:chOff x="0" y="0"/>
            <a:chExt cx="1920" cy="294"/>
          </a:xfrm>
        </p:grpSpPr>
        <p:sp>
          <p:nvSpPr>
            <p:cNvPr id="8196" name="Text Box 5"/>
            <p:cNvSpPr txBox="1"/>
            <p:nvPr/>
          </p:nvSpPr>
          <p:spPr>
            <a:xfrm>
              <a:off x="0" y="0"/>
              <a:ext cx="1920"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spcBef>
                  <a:spcPct val="50000"/>
                </a:spcBef>
              </a:pPr>
              <a:r>
                <a:rPr lang="en-US" altLang="x-none" sz="2400" dirty="0">
                  <a:latin typeface="Times New Roman" panose="02020603050405020304" pitchFamily="2" charset="0"/>
                </a:rPr>
                <a:t>001  Sally   34</a:t>
              </a:r>
            </a:p>
          </p:txBody>
        </p:sp>
        <p:sp>
          <p:nvSpPr>
            <p:cNvPr id="8197" name="Line 6"/>
            <p:cNvSpPr/>
            <p:nvPr/>
          </p:nvSpPr>
          <p:spPr>
            <a:xfrm>
              <a:off x="38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198" name="Line 7"/>
            <p:cNvSpPr/>
            <p:nvPr/>
          </p:nvSpPr>
          <p:spPr>
            <a:xfrm>
              <a:off x="86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199" name="Line 9"/>
            <p:cNvSpPr/>
            <p:nvPr/>
          </p:nvSpPr>
          <p:spPr>
            <a:xfrm>
              <a:off x="1392"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grpSp>
      <p:grpSp>
        <p:nvGrpSpPr>
          <p:cNvPr id="8200" name="Group 11"/>
          <p:cNvGrpSpPr/>
          <p:nvPr/>
        </p:nvGrpSpPr>
        <p:grpSpPr>
          <a:xfrm>
            <a:off x="1905000" y="2047875"/>
            <a:ext cx="3048000" cy="466725"/>
            <a:chOff x="0" y="0"/>
            <a:chExt cx="1920" cy="294"/>
          </a:xfrm>
        </p:grpSpPr>
        <p:sp>
          <p:nvSpPr>
            <p:cNvPr id="8201" name="Text Box 12"/>
            <p:cNvSpPr txBox="1"/>
            <p:nvPr/>
          </p:nvSpPr>
          <p:spPr>
            <a:xfrm>
              <a:off x="0" y="0"/>
              <a:ext cx="1920"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spcBef>
                  <a:spcPct val="50000"/>
                </a:spcBef>
              </a:pPr>
              <a:r>
                <a:rPr lang="en-US" altLang="x-none" sz="2400" dirty="0">
                  <a:latin typeface="Times New Roman" panose="02020603050405020304" pitchFamily="2" charset="0"/>
                </a:rPr>
                <a:t>002  Judy   29</a:t>
              </a:r>
            </a:p>
          </p:txBody>
        </p:sp>
        <p:sp>
          <p:nvSpPr>
            <p:cNvPr id="8202" name="Line 13"/>
            <p:cNvSpPr/>
            <p:nvPr/>
          </p:nvSpPr>
          <p:spPr>
            <a:xfrm>
              <a:off x="38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203" name="Line 14"/>
            <p:cNvSpPr/>
            <p:nvPr/>
          </p:nvSpPr>
          <p:spPr>
            <a:xfrm>
              <a:off x="86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204" name="Line 15"/>
            <p:cNvSpPr/>
            <p:nvPr/>
          </p:nvSpPr>
          <p:spPr>
            <a:xfrm>
              <a:off x="1392"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grpSp>
      <p:grpSp>
        <p:nvGrpSpPr>
          <p:cNvPr id="8205" name="Group 16"/>
          <p:cNvGrpSpPr/>
          <p:nvPr/>
        </p:nvGrpSpPr>
        <p:grpSpPr>
          <a:xfrm>
            <a:off x="1905000" y="2657475"/>
            <a:ext cx="3048000" cy="466725"/>
            <a:chOff x="0" y="0"/>
            <a:chExt cx="1920" cy="294"/>
          </a:xfrm>
        </p:grpSpPr>
        <p:sp>
          <p:nvSpPr>
            <p:cNvPr id="8206" name="Text Box 17"/>
            <p:cNvSpPr txBox="1"/>
            <p:nvPr/>
          </p:nvSpPr>
          <p:spPr>
            <a:xfrm>
              <a:off x="0" y="0"/>
              <a:ext cx="1920"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spcBef>
                  <a:spcPct val="50000"/>
                </a:spcBef>
              </a:pPr>
              <a:r>
                <a:rPr lang="en-US" altLang="x-none" sz="2400" dirty="0">
                  <a:latin typeface="Times New Roman" panose="02020603050405020304" pitchFamily="2" charset="0"/>
                </a:rPr>
                <a:t>003  Rose   30</a:t>
              </a:r>
            </a:p>
          </p:txBody>
        </p:sp>
        <p:sp>
          <p:nvSpPr>
            <p:cNvPr id="8207" name="Line 18"/>
            <p:cNvSpPr/>
            <p:nvPr/>
          </p:nvSpPr>
          <p:spPr>
            <a:xfrm>
              <a:off x="38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208" name="Line 19"/>
            <p:cNvSpPr/>
            <p:nvPr/>
          </p:nvSpPr>
          <p:spPr>
            <a:xfrm>
              <a:off x="86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209" name="Line 20"/>
            <p:cNvSpPr/>
            <p:nvPr/>
          </p:nvSpPr>
          <p:spPr>
            <a:xfrm>
              <a:off x="1392"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grpSp>
      <p:sp>
        <p:nvSpPr>
          <p:cNvPr id="8210" name="Text Box 26"/>
          <p:cNvSpPr txBox="1"/>
          <p:nvPr/>
        </p:nvSpPr>
        <p:spPr>
          <a:xfrm>
            <a:off x="5334000" y="1905000"/>
            <a:ext cx="1614488"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2" charset="0"/>
              </a:rPr>
              <a:t>文件</a:t>
            </a:r>
            <a:r>
              <a:rPr lang="en-US" altLang="x-none" sz="2400" b="1" dirty="0">
                <a:latin typeface="Times New Roman" panose="02020603050405020304" pitchFamily="2" charset="0"/>
              </a:rPr>
              <a:t>(file)</a:t>
            </a:r>
          </a:p>
        </p:txBody>
      </p:sp>
      <p:grpSp>
        <p:nvGrpSpPr>
          <p:cNvPr id="8211" name="Group 21"/>
          <p:cNvGrpSpPr/>
          <p:nvPr/>
        </p:nvGrpSpPr>
        <p:grpSpPr>
          <a:xfrm>
            <a:off x="1447800" y="3505200"/>
            <a:ext cx="3048000" cy="466725"/>
            <a:chOff x="0" y="0"/>
            <a:chExt cx="1920" cy="294"/>
          </a:xfrm>
        </p:grpSpPr>
        <p:sp>
          <p:nvSpPr>
            <p:cNvPr id="8212" name="Text Box 22"/>
            <p:cNvSpPr txBox="1"/>
            <p:nvPr/>
          </p:nvSpPr>
          <p:spPr>
            <a:xfrm>
              <a:off x="0" y="0"/>
              <a:ext cx="1920"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spcBef>
                  <a:spcPct val="50000"/>
                </a:spcBef>
              </a:pPr>
              <a:r>
                <a:rPr lang="en-US" altLang="x-none" sz="2400" dirty="0">
                  <a:latin typeface="Times New Roman" panose="02020603050405020304" pitchFamily="2" charset="0"/>
                </a:rPr>
                <a:t>001   Judy 34</a:t>
              </a:r>
            </a:p>
          </p:txBody>
        </p:sp>
        <p:sp>
          <p:nvSpPr>
            <p:cNvPr id="8213" name="Line 23"/>
            <p:cNvSpPr/>
            <p:nvPr/>
          </p:nvSpPr>
          <p:spPr>
            <a:xfrm>
              <a:off x="38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214" name="Line 24"/>
            <p:cNvSpPr/>
            <p:nvPr/>
          </p:nvSpPr>
          <p:spPr>
            <a:xfrm>
              <a:off x="864"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sp>
          <p:nvSpPr>
            <p:cNvPr id="8215" name="Line 25"/>
            <p:cNvSpPr/>
            <p:nvPr/>
          </p:nvSpPr>
          <p:spPr>
            <a:xfrm>
              <a:off x="1392" y="0"/>
              <a:ext cx="0" cy="288"/>
            </a:xfrm>
            <a:prstGeom prst="line">
              <a:avLst/>
            </a:prstGeom>
            <a:ln w="9525" cap="flat" cmpd="sng">
              <a:solidFill>
                <a:schemeClr val="tx1"/>
              </a:solidFill>
              <a:prstDash val="solid"/>
              <a:round/>
              <a:headEnd type="none" w="med" len="med"/>
              <a:tailEnd type="none" w="med" len="med"/>
            </a:ln>
          </p:spPr>
          <p:txBody>
            <a:bodyPr anchor="t"/>
            <a:lstStyle/>
            <a:p>
              <a:pPr eaLnBrk="0" hangingPunct="0"/>
              <a:endParaRPr lang="zh-CN" altLang="en-US">
                <a:latin typeface="Times New Roman" panose="02020603050405020304" pitchFamily="2" charset="0"/>
              </a:endParaRPr>
            </a:p>
          </p:txBody>
        </p:sp>
      </p:grpSp>
      <p:sp>
        <p:nvSpPr>
          <p:cNvPr id="8216" name="Text Box 27"/>
          <p:cNvSpPr txBox="1"/>
          <p:nvPr/>
        </p:nvSpPr>
        <p:spPr>
          <a:xfrm>
            <a:off x="4876800" y="3505200"/>
            <a:ext cx="1927225"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2" charset="0"/>
              </a:rPr>
              <a:t>记录</a:t>
            </a:r>
            <a:r>
              <a:rPr lang="en-US" altLang="x-none" sz="2400" b="1" dirty="0">
                <a:latin typeface="Times New Roman" panose="02020603050405020304" pitchFamily="2" charset="0"/>
              </a:rPr>
              <a:t>(record)</a:t>
            </a:r>
          </a:p>
        </p:txBody>
      </p:sp>
      <p:sp>
        <p:nvSpPr>
          <p:cNvPr id="8217" name="Text Box 28"/>
          <p:cNvSpPr txBox="1"/>
          <p:nvPr/>
        </p:nvSpPr>
        <p:spPr>
          <a:xfrm>
            <a:off x="2133600" y="4343400"/>
            <a:ext cx="1066800" cy="457200"/>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Judy</a:t>
            </a:r>
          </a:p>
        </p:txBody>
      </p:sp>
      <p:sp>
        <p:nvSpPr>
          <p:cNvPr id="8218" name="Text Box 29"/>
          <p:cNvSpPr txBox="1"/>
          <p:nvPr/>
        </p:nvSpPr>
        <p:spPr>
          <a:xfrm>
            <a:off x="3429000" y="4343400"/>
            <a:ext cx="17907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2" charset="0"/>
              </a:rPr>
              <a:t>字段</a:t>
            </a:r>
            <a:r>
              <a:rPr lang="en-US" altLang="x-none" sz="2400" b="1" dirty="0">
                <a:latin typeface="Times New Roman" panose="02020603050405020304" pitchFamily="2" charset="0"/>
              </a:rPr>
              <a:t>(field)</a:t>
            </a:r>
          </a:p>
        </p:txBody>
      </p:sp>
      <p:sp>
        <p:nvSpPr>
          <p:cNvPr id="8219" name="Line 30"/>
          <p:cNvSpPr/>
          <p:nvPr/>
        </p:nvSpPr>
        <p:spPr>
          <a:xfrm flipV="1">
            <a:off x="2257425" y="4724400"/>
            <a:ext cx="0" cy="381000"/>
          </a:xfrm>
          <a:prstGeom prst="line">
            <a:avLst/>
          </a:prstGeom>
          <a:ln w="38100" cap="flat" cmpd="sng">
            <a:solidFill>
              <a:schemeClr val="tx1"/>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
        <p:nvSpPr>
          <p:cNvPr id="8220" name="Text Box 31"/>
          <p:cNvSpPr txBox="1"/>
          <p:nvPr/>
        </p:nvSpPr>
        <p:spPr>
          <a:xfrm>
            <a:off x="1600200" y="5105400"/>
            <a:ext cx="1524000" cy="457200"/>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01001010</a:t>
            </a:r>
          </a:p>
        </p:txBody>
      </p:sp>
      <p:sp>
        <p:nvSpPr>
          <p:cNvPr id="8221" name="Text Box 32"/>
          <p:cNvSpPr txBox="1"/>
          <p:nvPr/>
        </p:nvSpPr>
        <p:spPr>
          <a:xfrm>
            <a:off x="3276600" y="5105400"/>
            <a:ext cx="1871663"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2" charset="0"/>
              </a:rPr>
              <a:t>字节</a:t>
            </a:r>
            <a:r>
              <a:rPr lang="en-US" altLang="x-none" sz="2400" b="1" dirty="0">
                <a:latin typeface="Times New Roman" panose="02020603050405020304" pitchFamily="2" charset="0"/>
              </a:rPr>
              <a:t>(Byte)</a:t>
            </a:r>
            <a:endParaRPr lang="zh-CN" altLang="en-US" sz="2400" b="1" dirty="0">
              <a:latin typeface="Times New Roman" panose="02020603050405020304" pitchFamily="2" charset="0"/>
            </a:endParaRPr>
          </a:p>
        </p:txBody>
      </p:sp>
      <p:sp>
        <p:nvSpPr>
          <p:cNvPr id="8222" name="Line 33"/>
          <p:cNvSpPr/>
          <p:nvPr/>
        </p:nvSpPr>
        <p:spPr>
          <a:xfrm flipV="1">
            <a:off x="2362200" y="5486400"/>
            <a:ext cx="0" cy="381000"/>
          </a:xfrm>
          <a:prstGeom prst="line">
            <a:avLst/>
          </a:prstGeom>
          <a:ln w="38100" cap="flat" cmpd="sng">
            <a:solidFill>
              <a:schemeClr val="tx1"/>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
        <p:nvSpPr>
          <p:cNvPr id="8223" name="Text Box 34"/>
          <p:cNvSpPr txBox="1"/>
          <p:nvPr/>
        </p:nvSpPr>
        <p:spPr>
          <a:xfrm>
            <a:off x="1981200" y="5791200"/>
            <a:ext cx="685800" cy="457200"/>
          </a:xfrm>
          <a:prstGeom prst="rect">
            <a:avLst/>
          </a:prstGeom>
          <a:noFill/>
          <a:ln w="9525">
            <a:noFill/>
          </a:ln>
        </p:spPr>
        <p:txBody>
          <a:bodyPr anchor="t">
            <a:spAutoFit/>
          </a:bodyPr>
          <a:lstStyle/>
          <a:p>
            <a:pPr>
              <a:spcBef>
                <a:spcPct val="50000"/>
              </a:spcBef>
            </a:pPr>
            <a:r>
              <a:rPr lang="en-US" altLang="x-none" sz="2400" dirty="0">
                <a:latin typeface="Times New Roman" panose="02020603050405020304" pitchFamily="2" charset="0"/>
              </a:rPr>
              <a:t>   1</a:t>
            </a:r>
          </a:p>
        </p:txBody>
      </p:sp>
      <p:sp>
        <p:nvSpPr>
          <p:cNvPr id="8224" name="Text Box 35"/>
          <p:cNvSpPr txBox="1"/>
          <p:nvPr/>
        </p:nvSpPr>
        <p:spPr>
          <a:xfrm>
            <a:off x="2743200" y="5791200"/>
            <a:ext cx="1541463"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2" charset="0"/>
              </a:rPr>
              <a:t>位</a:t>
            </a:r>
            <a:r>
              <a:rPr lang="en-US" altLang="x-none" sz="2400" b="1" dirty="0">
                <a:latin typeface="Times New Roman" panose="02020603050405020304" pitchFamily="2" charset="0"/>
              </a:rPr>
              <a:t>(bit)</a:t>
            </a:r>
          </a:p>
        </p:txBody>
      </p:sp>
      <p:sp>
        <p:nvSpPr>
          <p:cNvPr id="8225" name="Line 36"/>
          <p:cNvSpPr/>
          <p:nvPr/>
        </p:nvSpPr>
        <p:spPr>
          <a:xfrm flipV="1">
            <a:off x="2438400" y="4038600"/>
            <a:ext cx="0" cy="381000"/>
          </a:xfrm>
          <a:prstGeom prst="line">
            <a:avLst/>
          </a:prstGeom>
          <a:ln w="38100" cap="flat" cmpd="sng">
            <a:solidFill>
              <a:schemeClr val="tx1"/>
            </a:solidFill>
            <a:prstDash val="solid"/>
            <a:round/>
            <a:headEnd type="none" w="med" len="med"/>
            <a:tailEnd type="triangle" w="med" len="med"/>
          </a:ln>
        </p:spPr>
        <p:txBody>
          <a:bodyPr anchor="t"/>
          <a:lstStyle/>
          <a:p>
            <a:pPr eaLnBrk="0" hangingPunct="0"/>
            <a:endParaRPr lang="zh-CN" altLang="en-US">
              <a:latin typeface="Times New Roman" panose="02020603050405020304" pitchFamily="2" charset="0"/>
            </a:endParaRPr>
          </a:p>
        </p:txBody>
      </p:sp>
      <p:sp>
        <p:nvSpPr>
          <p:cNvPr id="8226" name="Freeform 42"/>
          <p:cNvSpPr/>
          <p:nvPr/>
        </p:nvSpPr>
        <p:spPr>
          <a:xfrm>
            <a:off x="1524000" y="2286000"/>
            <a:ext cx="381000" cy="1219200"/>
          </a:xfrm>
          <a:custGeom>
            <a:avLst/>
            <a:gdLst/>
            <a:ahLst/>
            <a:cxnLst>
              <a:cxn ang="0">
                <a:pos x="2147483646" y="2147483646"/>
              </a:cxn>
              <a:cxn ang="0">
                <a:pos x="2147483646" y="2147483646"/>
              </a:cxn>
              <a:cxn ang="0">
                <a:pos x="2147483646" y="0"/>
              </a:cxn>
            </a:cxnLst>
            <a:rect l="0" t="0" r="0" b="0"/>
            <a:pathLst>
              <a:path w="336" h="864">
                <a:moveTo>
                  <a:pt x="48" y="864"/>
                </a:moveTo>
                <a:cubicBezTo>
                  <a:pt x="24" y="576"/>
                  <a:pt x="0" y="288"/>
                  <a:pt x="48" y="144"/>
                </a:cubicBezTo>
                <a:cubicBezTo>
                  <a:pt x="96" y="0"/>
                  <a:pt x="296" y="24"/>
                  <a:pt x="336" y="0"/>
                </a:cubicBezTo>
              </a:path>
            </a:pathLst>
          </a:custGeom>
          <a:noFill/>
          <a:ln w="28575" cap="flat" cmpd="sng">
            <a:solidFill>
              <a:schemeClr val="tx1"/>
            </a:solidFill>
            <a:prstDash val="solid"/>
            <a:round/>
            <a:headEnd type="none" w="med" len="med"/>
            <a:tailEnd type="triangle" w="med" len="med"/>
          </a:ln>
        </p:spPr>
        <p:txBody>
          <a:bodyPr/>
          <a:lstStyle/>
          <a:p>
            <a:endParaRPr lang="zh-CN" altLang="en-US"/>
          </a:p>
        </p:txBody>
      </p:sp>
      <p:sp>
        <p:nvSpPr>
          <p:cNvPr id="8227" name="Text Box 43"/>
          <p:cNvSpPr txBox="1"/>
          <p:nvPr/>
        </p:nvSpPr>
        <p:spPr>
          <a:xfrm>
            <a:off x="5257800" y="4419600"/>
            <a:ext cx="3581400" cy="118745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2" charset="0"/>
              </a:rPr>
              <a:t>为了检索文件中的记录，记录中至少要选出一个字段作为记录关键字。</a:t>
            </a:r>
          </a:p>
        </p:txBody>
      </p:sp>
      <p:sp>
        <p:nvSpPr>
          <p:cNvPr id="8228" name="文本框 7204"/>
          <p:cNvSpPr txBox="1"/>
          <p:nvPr/>
        </p:nvSpPr>
        <p:spPr>
          <a:xfrm>
            <a:off x="539750" y="1557338"/>
            <a:ext cx="503238" cy="2654300"/>
          </a:xfrm>
          <a:prstGeom prst="rect">
            <a:avLst/>
          </a:prstGeom>
          <a:solidFill>
            <a:srgbClr val="00FFFF"/>
          </a:solidFill>
          <a:ln w="9525">
            <a:noFill/>
          </a:ln>
        </p:spPr>
        <p:txBody>
          <a:bodyPr wrap="square" lIns="90170" tIns="46990" rIns="90170" bIns="46990" anchor="t">
            <a:spAutoFit/>
          </a:bodyPr>
          <a:lstStyle/>
          <a:p>
            <a:pPr eaLnBrk="0" hangingPunct="0"/>
            <a:r>
              <a:rPr lang="zh-CN" altLang="en-US" sz="2400" b="1" dirty="0">
                <a:latin typeface="Times New Roman" panose="02020603050405020304" pitchFamily="2" charset="0"/>
              </a:rPr>
              <a:t>结构化数据示例</a:t>
            </a:r>
          </a:p>
        </p:txBody>
      </p:sp>
    </p:spTree>
  </p:cSld>
  <p:clrMapOvr>
    <a:masterClrMapping/>
  </p:clrMapOvr>
  <p:transition/>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877</TotalTime>
  <Words>5059</Words>
  <Application>Microsoft Office PowerPoint</Application>
  <PresentationFormat>全屏显示(4:3)</PresentationFormat>
  <Paragraphs>450</Paragraphs>
  <Slides>44</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4" baseType="lpstr">
      <vt:lpstr>Monotype Sorts</vt:lpstr>
      <vt:lpstr>华文中宋</vt:lpstr>
      <vt:lpstr>宋体</vt:lpstr>
      <vt:lpstr>Arial</vt:lpstr>
      <vt:lpstr>Calibri</vt:lpstr>
      <vt:lpstr>Consolas</vt:lpstr>
      <vt:lpstr>Times New Roman</vt:lpstr>
      <vt:lpstr>Wingdings</vt:lpstr>
      <vt:lpstr>经分互动规范介绍</vt:lpstr>
      <vt:lpstr>Microsoft Excel 97-2003 Worksheet</vt:lpstr>
      <vt:lpstr>13.5  文件的读写操作</vt:lpstr>
      <vt:lpstr>格式化读／写──fscanf()和fprintf()函数</vt:lpstr>
      <vt:lpstr>格式化读／写──fscanf()和fprintf()函数</vt:lpstr>
      <vt:lpstr>格式化读／写──fscanf()和fprintf()函数</vt:lpstr>
      <vt:lpstr>添加单词程序addaword. c (1)</vt:lpstr>
      <vt:lpstr>添加单词程序addaword.c (2)</vt:lpstr>
      <vt:lpstr>格式化读写常见问题-写入必须指定宽度</vt:lpstr>
      <vt:lpstr>PowerPoint 演示文稿</vt:lpstr>
      <vt:lpstr>13.1  数据的层次结构</vt:lpstr>
      <vt:lpstr>读／写二进制数据块──fread()和fwrite()</vt:lpstr>
      <vt:lpstr>三、读／写一个数据块──fread()和fwrite()</vt:lpstr>
      <vt:lpstr>块读写函数测试程序</vt:lpstr>
      <vt:lpstr>块读写函数测试程序</vt:lpstr>
      <vt:lpstr>块读写函数产生二进制文件</vt:lpstr>
      <vt:lpstr>块读写的文件复制程序(1)</vt:lpstr>
      <vt:lpstr>块读写的文件复制程序(2)</vt:lpstr>
      <vt:lpstr>13.4   位置指针与文件定位</vt:lpstr>
      <vt:lpstr>13.4   位置指针与文件定位</vt:lpstr>
      <vt:lpstr>13.4   位置指针与文件定位</vt:lpstr>
      <vt:lpstr>13.4   位置指针与文件定位</vt:lpstr>
      <vt:lpstr>倒序显示文本文件(1)</vt:lpstr>
      <vt:lpstr>倒序显示文本文件(2)</vt:lpstr>
      <vt:lpstr>随机存取文件的特点</vt:lpstr>
      <vt:lpstr>随机存取文件的示例(1)</vt:lpstr>
      <vt:lpstr>随机存取文件的示例(2)</vt:lpstr>
      <vt:lpstr>随机存取文件的示例(3)</vt:lpstr>
      <vt:lpstr>练习：随机存取文件操作</vt:lpstr>
      <vt:lpstr>PowerPoint 演示文稿</vt:lpstr>
      <vt:lpstr>PowerPoint 演示文稿</vt:lpstr>
      <vt:lpstr>PowerPoint 演示文稿</vt:lpstr>
      <vt:lpstr>PowerPoint 演示文稿</vt:lpstr>
      <vt:lpstr>文件结尾判断滞后</vt:lpstr>
      <vt:lpstr>PowerPoint 演示文稿</vt:lpstr>
      <vt:lpstr>文件开启+模式注意-死循环</vt:lpstr>
      <vt:lpstr>文件更新注意事项2-死循环</vt:lpstr>
      <vt:lpstr>文件开启+模式注意-写操作无效</vt:lpstr>
      <vt:lpstr>文件更新时注意事项1-测试程序</vt:lpstr>
      <vt:lpstr>文件更新时注意事项1-测试程序</vt:lpstr>
      <vt:lpstr>PowerPoint 演示文稿</vt:lpstr>
      <vt:lpstr>文件程序问题-文件读出来是乱码</vt:lpstr>
      <vt:lpstr>文件程序问题-对某些数据敏感</vt:lpstr>
      <vt:lpstr>文件程序问题-文件不能打开</vt:lpstr>
      <vt:lpstr>文件程序问题-读写结果混乱</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zhang yanmei</cp:lastModifiedBy>
  <cp:revision>1324</cp:revision>
  <dcterms:created xsi:type="dcterms:W3CDTF">2002-12-06T01:10:00Z</dcterms:created>
  <dcterms:modified xsi:type="dcterms:W3CDTF">2023-04-01T05:08:46Z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