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2"/>
    <p:sldId id="257" r:id="rId3"/>
    <p:sldId id="388" r:id="rId4"/>
    <p:sldId id="493" r:id="rId5"/>
    <p:sldId id="494" r:id="rId6"/>
    <p:sldId id="495" r:id="rId7"/>
    <p:sldId id="489" r:id="rId8"/>
    <p:sldId id="492" r:id="rId9"/>
    <p:sldId id="505" r:id="rId10"/>
    <p:sldId id="506" r:id="rId11"/>
    <p:sldId id="507" r:id="rId12"/>
    <p:sldId id="509" r:id="rId13"/>
    <p:sldId id="510" r:id="rId14"/>
    <p:sldId id="511" r:id="rId15"/>
    <p:sldId id="512" r:id="rId16"/>
    <p:sldId id="513" r:id="rId17"/>
    <p:sldId id="514" r:id="rId18"/>
    <p:sldId id="481" r:id="rId19"/>
    <p:sldId id="502" r:id="rId20"/>
    <p:sldId id="490" r:id="rId21"/>
    <p:sldId id="306" r:id="rId22"/>
    <p:sldId id="273" r:id="rId23"/>
    <p:sldId id="287" r:id="rId24"/>
    <p:sldId id="275" r:id="rId25"/>
    <p:sldId id="504" r:id="rId26"/>
    <p:sldId id="503" r:id="rId27"/>
    <p:sldId id="491" r:id="rId28"/>
    <p:sldId id="358" r:id="rId29"/>
    <p:sldId id="469" r:id="rId3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7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0488" autoAdjust="0"/>
  </p:normalViewPr>
  <p:slideViewPr>
    <p:cSldViewPr>
      <p:cViewPr varScale="1">
        <p:scale>
          <a:sx n="61" d="100"/>
          <a:sy n="61" d="100"/>
        </p:scale>
        <p:origin x="1388" y="44"/>
      </p:cViewPr>
      <p:guideLst>
        <p:guide orient="horz" pos="2160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pPr/>
              <a:t>2024/4/24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kumimoji="0" sz="1200" b="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kumimoji="0" sz="1200" b="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737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737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37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kumimoji="0" sz="1200" b="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737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kumimoji="0" sz="1200" b="0">
                <a:latin typeface="Arial" panose="020B0604020202020204" pitchFamily="34" charset="0"/>
              </a:defRPr>
            </a:lvl1pPr>
          </a:lstStyle>
          <a:p>
            <a:fld id="{D8B30D35-D3C5-4BC2-8781-E83307F4A09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B30D35-D3C5-4BC2-8781-E83307F4A09E}" type="slidenum">
              <a:rPr lang="en-US" altLang="zh-CN" smtClean="0"/>
              <a:pPr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689098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B30D35-D3C5-4BC2-8781-E83307F4A09E}" type="slidenum">
              <a:rPr lang="en-US" altLang="zh-CN" smtClean="0"/>
              <a:pPr/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312041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B30D35-D3C5-4BC2-8781-E83307F4A09E}" type="slidenum">
              <a:rPr lang="en-US" altLang="zh-CN" smtClean="0"/>
              <a:pPr/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514429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B30D35-D3C5-4BC2-8781-E83307F4A09E}" type="slidenum">
              <a:rPr lang="en-US" altLang="zh-CN" smtClean="0"/>
              <a:pPr/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21169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B30D35-D3C5-4BC2-8781-E83307F4A09E}" type="slidenum">
              <a:rPr lang="en-US" altLang="zh-CN" smtClean="0"/>
              <a:pPr/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179368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B30D35-D3C5-4BC2-8781-E83307F4A09E}" type="slidenum">
              <a:rPr lang="en-US" altLang="zh-CN" smtClean="0"/>
              <a:pPr/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540299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B30D35-D3C5-4BC2-8781-E83307F4A09E}" type="slidenum">
              <a:rPr lang="en-US" altLang="zh-CN" smtClean="0"/>
              <a:pPr/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117796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B30D35-D3C5-4BC2-8781-E83307F4A09E}" type="slidenum">
              <a:rPr lang="en-US" altLang="zh-CN" smtClean="0"/>
              <a:pPr/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143039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B30D35-D3C5-4BC2-8781-E83307F4A09E}" type="slidenum">
              <a:rPr lang="en-US" altLang="zh-CN" smtClean="0"/>
              <a:pPr/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882546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B30D35-D3C5-4BC2-8781-E83307F4A09E}" type="slidenum">
              <a:rPr lang="en-US" altLang="zh-CN" smtClean="0"/>
              <a:pPr/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2547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24FD28-0BC8-4791-89BD-384C31403B9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E38FBB-4367-4BB3-BFD9-D84C14DDDB2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48488" y="404813"/>
            <a:ext cx="2087562" cy="55260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404813"/>
            <a:ext cx="6110288" cy="55260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35A4B1-D373-40D4-9F52-598A8562F92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63650" y="404813"/>
            <a:ext cx="7772400" cy="7207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319213"/>
            <a:ext cx="3810000" cy="46116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19213"/>
            <a:ext cx="3810000" cy="46116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85800" y="60833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0833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9342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EE787815-BBE9-4787-93E5-2FB40F2172F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D9E107-7CBE-4420-B8A8-046F950C4F5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CAE55A-102E-4B1F-B4B9-44296CC3B02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319213"/>
            <a:ext cx="3810000" cy="46116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19213"/>
            <a:ext cx="3810000" cy="46116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BBE79B-AC07-4E9E-ABB6-3F65A68FBB5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5ECD18-2692-46EB-AFBB-26EDEAD2BB6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1942B2-F0E5-4726-819D-E2324929C7F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960098-0B5C-4B60-8013-B04E0E4727F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8BCAC9-E5E0-414B-A18D-1B840B54320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478D77-C6DB-4422-BAD0-70B218FAF28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63650" y="404813"/>
            <a:ext cx="7772400" cy="7207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zh-CN"/>
              <a:t>单击以编辑</a:t>
            </a:r>
            <a:r>
              <a:rPr lang="zh-CN" altLang="en-US"/>
              <a:t>母版标题样式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19213"/>
            <a:ext cx="7772400" cy="46116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单击以编辑母版文本样式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0833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50000"/>
              </a:spcBef>
              <a:defRPr sz="1400" b="0"/>
            </a:lvl1pPr>
          </a:lstStyle>
          <a:p>
            <a:endParaRPr lang="en-US" altLang="zh-CN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0833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>
              <a:spcBef>
                <a:spcPct val="50000"/>
              </a:spcBef>
              <a:defRPr sz="1400" b="0"/>
            </a:lvl1pPr>
          </a:lstStyle>
          <a:p>
            <a:endParaRPr lang="en-US" altLang="zh-CN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50000"/>
              </a:spcBef>
              <a:defRPr sz="1400"/>
            </a:lvl1pPr>
          </a:lstStyle>
          <a:p>
            <a:fld id="{BEC3F92F-6BCA-489E-AF9E-3806E3C91804}" type="slidenum">
              <a:rPr lang="en-US" altLang="zh-CN"/>
              <a:pPr/>
              <a:t>‹#›</a:t>
            </a:fld>
            <a:endParaRPr lang="en-US" altLang="zh-CN"/>
          </a:p>
        </p:txBody>
      </p:sp>
      <p:grpSp>
        <p:nvGrpSpPr>
          <p:cNvPr id="4103" name="Group 7"/>
          <p:cNvGrpSpPr/>
          <p:nvPr/>
        </p:nvGrpSpPr>
        <p:grpSpPr bwMode="auto">
          <a:xfrm>
            <a:off x="0" y="6553200"/>
            <a:ext cx="9144000" cy="301625"/>
            <a:chOff x="0" y="4032"/>
            <a:chExt cx="5760" cy="288"/>
          </a:xfrm>
        </p:grpSpPr>
        <p:sp>
          <p:nvSpPr>
            <p:cNvPr id="4104" name="Rectangle 8"/>
            <p:cNvSpPr>
              <a:spLocks noChangeArrowheads="1"/>
            </p:cNvSpPr>
            <p:nvPr/>
          </p:nvSpPr>
          <p:spPr bwMode="auto">
            <a:xfrm>
              <a:off x="0" y="4032"/>
              <a:ext cx="5760" cy="288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rgbClr val="33CCCC"/>
              </a:solidFill>
              <a:miter lim="800000"/>
            </a:ln>
          </p:spPr>
          <p:txBody>
            <a:bodyPr/>
            <a:lstStyle/>
            <a:p>
              <a:r>
                <a:rPr lang="en-US" altLang="zh-CN" sz="2400" b="0"/>
                <a:t>                  </a:t>
              </a:r>
            </a:p>
          </p:txBody>
        </p:sp>
        <p:sp>
          <p:nvSpPr>
            <p:cNvPr id="4105" name="Line 9"/>
            <p:cNvSpPr>
              <a:spLocks noChangeShapeType="1"/>
            </p:cNvSpPr>
            <p:nvPr/>
          </p:nvSpPr>
          <p:spPr bwMode="auto">
            <a:xfrm>
              <a:off x="4464" y="4032"/>
              <a:ext cx="288" cy="288"/>
            </a:xfrm>
            <a:prstGeom prst="line">
              <a:avLst/>
            </a:prstGeom>
            <a:noFill/>
            <a:ln w="57150">
              <a:solidFill>
                <a:srgbClr val="FFFFFF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6" name="Line 10"/>
            <p:cNvSpPr>
              <a:spLocks noChangeShapeType="1"/>
            </p:cNvSpPr>
            <p:nvPr/>
          </p:nvSpPr>
          <p:spPr bwMode="auto">
            <a:xfrm>
              <a:off x="4176" y="4032"/>
              <a:ext cx="336" cy="288"/>
            </a:xfrm>
            <a:prstGeom prst="line">
              <a:avLst/>
            </a:prstGeom>
            <a:noFill/>
            <a:ln w="57150">
              <a:solidFill>
                <a:srgbClr val="FFFFFF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7" name="Line 11"/>
            <p:cNvSpPr>
              <a:spLocks noChangeShapeType="1"/>
            </p:cNvSpPr>
            <p:nvPr/>
          </p:nvSpPr>
          <p:spPr bwMode="auto">
            <a:xfrm>
              <a:off x="4704" y="4032"/>
              <a:ext cx="336" cy="288"/>
            </a:xfrm>
            <a:prstGeom prst="line">
              <a:avLst/>
            </a:prstGeom>
            <a:noFill/>
            <a:ln w="57150">
              <a:solidFill>
                <a:srgbClr val="FFFFFF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8" name="Line 12"/>
            <p:cNvSpPr>
              <a:spLocks noChangeShapeType="1"/>
            </p:cNvSpPr>
            <p:nvPr/>
          </p:nvSpPr>
          <p:spPr bwMode="auto">
            <a:xfrm>
              <a:off x="5376" y="4032"/>
              <a:ext cx="384" cy="288"/>
            </a:xfrm>
            <a:prstGeom prst="line">
              <a:avLst/>
            </a:prstGeom>
            <a:noFill/>
            <a:ln w="57150">
              <a:solidFill>
                <a:srgbClr val="FFFFFF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9" name="Line 13"/>
            <p:cNvSpPr>
              <a:spLocks noChangeShapeType="1"/>
            </p:cNvSpPr>
            <p:nvPr/>
          </p:nvSpPr>
          <p:spPr bwMode="auto">
            <a:xfrm>
              <a:off x="5184" y="4032"/>
              <a:ext cx="384" cy="288"/>
            </a:xfrm>
            <a:prstGeom prst="line">
              <a:avLst/>
            </a:prstGeom>
            <a:noFill/>
            <a:ln w="57150">
              <a:solidFill>
                <a:srgbClr val="FFFFFF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0" name="Line 14"/>
            <p:cNvSpPr>
              <a:spLocks noChangeShapeType="1"/>
            </p:cNvSpPr>
            <p:nvPr/>
          </p:nvSpPr>
          <p:spPr bwMode="auto">
            <a:xfrm>
              <a:off x="5568" y="4032"/>
              <a:ext cx="192" cy="144"/>
            </a:xfrm>
            <a:prstGeom prst="line">
              <a:avLst/>
            </a:prstGeom>
            <a:noFill/>
            <a:ln w="57150">
              <a:solidFill>
                <a:srgbClr val="FFFFFF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1" name="Line 15"/>
            <p:cNvSpPr>
              <a:spLocks noChangeShapeType="1"/>
            </p:cNvSpPr>
            <p:nvPr/>
          </p:nvSpPr>
          <p:spPr bwMode="auto">
            <a:xfrm>
              <a:off x="4992" y="4032"/>
              <a:ext cx="336" cy="288"/>
            </a:xfrm>
            <a:prstGeom prst="line">
              <a:avLst/>
            </a:prstGeom>
            <a:noFill/>
            <a:ln w="57150">
              <a:solidFill>
                <a:srgbClr val="FFFFFF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112" name="Line 16"/>
          <p:cNvSpPr>
            <a:spLocks noChangeShapeType="1"/>
          </p:cNvSpPr>
          <p:nvPr/>
        </p:nvSpPr>
        <p:spPr bwMode="auto">
          <a:xfrm>
            <a:off x="468313" y="1176338"/>
            <a:ext cx="8458200" cy="0"/>
          </a:xfrm>
          <a:prstGeom prst="line">
            <a:avLst/>
          </a:prstGeom>
          <a:noFill/>
          <a:ln w="57150">
            <a:solidFill>
              <a:srgbClr val="33CCCC"/>
            </a:solidFill>
            <a:round/>
          </a:ln>
          <a:effectLst/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4113" name="Text Box 17"/>
          <p:cNvSpPr txBox="1">
            <a:spLocks noChangeArrowheads="1"/>
          </p:cNvSpPr>
          <p:nvPr/>
        </p:nvSpPr>
        <p:spPr bwMode="auto">
          <a:xfrm>
            <a:off x="457200" y="2514600"/>
            <a:ext cx="8305800" cy="35067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CN" sz="3200">
              <a:solidFill>
                <a:srgbClr val="FFFFFF"/>
              </a:solidFill>
            </a:endParaRPr>
          </a:p>
          <a:p>
            <a:pPr>
              <a:spcBef>
                <a:spcPct val="50000"/>
              </a:spcBef>
            </a:pPr>
            <a:endParaRPr lang="en-US" altLang="zh-CN" sz="3200">
              <a:solidFill>
                <a:srgbClr val="FFFFFF"/>
              </a:solidFill>
            </a:endParaRPr>
          </a:p>
          <a:p>
            <a:pPr>
              <a:spcBef>
                <a:spcPct val="50000"/>
              </a:spcBef>
            </a:pPr>
            <a:endParaRPr lang="en-US" altLang="zh-CN" sz="3200">
              <a:solidFill>
                <a:srgbClr val="FFFFFF"/>
              </a:solidFill>
            </a:endParaRPr>
          </a:p>
          <a:p>
            <a:pPr>
              <a:spcBef>
                <a:spcPct val="50000"/>
              </a:spcBef>
            </a:pPr>
            <a:endParaRPr lang="en-US" altLang="zh-CN" sz="3200">
              <a:solidFill>
                <a:srgbClr val="FFFFFF"/>
              </a:solidFill>
            </a:endParaRPr>
          </a:p>
          <a:p>
            <a:pPr>
              <a:spcBef>
                <a:spcPct val="50000"/>
              </a:spcBef>
            </a:pPr>
            <a:endParaRPr lang="en-US" altLang="zh-CN" sz="3200">
              <a:solidFill>
                <a:srgbClr val="FFFFFF"/>
              </a:solidFill>
            </a:endParaRPr>
          </a:p>
        </p:txBody>
      </p:sp>
      <p:pic>
        <p:nvPicPr>
          <p:cNvPr id="4114" name="Picture 18" descr="bupt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211138" y="228600"/>
            <a:ext cx="1970087" cy="661988"/>
          </a:xfrm>
          <a:prstGeom prst="rect">
            <a:avLst/>
          </a:prstGeom>
          <a:solidFill>
            <a:srgbClr val="438ACB"/>
          </a:solidFill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/>
  <p:hf hdr="0" ftr="0" dt="0"/>
  <p:txStyles>
    <p:titleStyle>
      <a:lvl1pPr algn="r" rtl="0" fontAlgn="base">
        <a:spcBef>
          <a:spcPct val="0"/>
        </a:spcBef>
        <a:spcAft>
          <a:spcPct val="0"/>
        </a:spcAft>
        <a:defRPr kumimoji="1" sz="3200">
          <a:solidFill>
            <a:srgbClr val="FF3300"/>
          </a:solidFill>
          <a:latin typeface="+mj-lt"/>
          <a:ea typeface="+mj-ea"/>
          <a:cs typeface="+mj-cs"/>
        </a:defRPr>
      </a:lvl1pPr>
      <a:lvl2pPr algn="r" rtl="0" fontAlgn="base">
        <a:spcBef>
          <a:spcPct val="0"/>
        </a:spcBef>
        <a:spcAft>
          <a:spcPct val="0"/>
        </a:spcAft>
        <a:defRPr kumimoji="1" sz="3200">
          <a:solidFill>
            <a:srgbClr val="FF3300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r" rtl="0" fontAlgn="base">
        <a:spcBef>
          <a:spcPct val="0"/>
        </a:spcBef>
        <a:spcAft>
          <a:spcPct val="0"/>
        </a:spcAft>
        <a:defRPr kumimoji="1" sz="3200">
          <a:solidFill>
            <a:srgbClr val="FF3300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r" rtl="0" fontAlgn="base">
        <a:spcBef>
          <a:spcPct val="0"/>
        </a:spcBef>
        <a:spcAft>
          <a:spcPct val="0"/>
        </a:spcAft>
        <a:defRPr kumimoji="1" sz="3200">
          <a:solidFill>
            <a:srgbClr val="FF3300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r" rtl="0" fontAlgn="base">
        <a:spcBef>
          <a:spcPct val="0"/>
        </a:spcBef>
        <a:spcAft>
          <a:spcPct val="0"/>
        </a:spcAft>
        <a:defRPr kumimoji="1" sz="3200">
          <a:solidFill>
            <a:srgbClr val="FF3300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r" rtl="0" fontAlgn="base">
        <a:spcBef>
          <a:spcPct val="0"/>
        </a:spcBef>
        <a:spcAft>
          <a:spcPct val="0"/>
        </a:spcAft>
        <a:defRPr kumimoji="1" sz="3200">
          <a:solidFill>
            <a:srgbClr val="FF3300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r" rtl="0" fontAlgn="base">
        <a:spcBef>
          <a:spcPct val="0"/>
        </a:spcBef>
        <a:spcAft>
          <a:spcPct val="0"/>
        </a:spcAft>
        <a:defRPr kumimoji="1" sz="3200">
          <a:solidFill>
            <a:srgbClr val="FF3300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kumimoji="1" sz="3200">
          <a:solidFill>
            <a:srgbClr val="FF3300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kumimoji="1" sz="3200">
          <a:solidFill>
            <a:srgbClr val="FF3300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SzPct val="65000"/>
        <a:buFont typeface="Wingdings" panose="05000000000000000000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8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8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8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8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8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2" name="Group 4"/>
          <p:cNvGrpSpPr/>
          <p:nvPr/>
        </p:nvGrpSpPr>
        <p:grpSpPr bwMode="auto">
          <a:xfrm>
            <a:off x="1619250" y="1917700"/>
            <a:ext cx="5903913" cy="863600"/>
            <a:chOff x="1488" y="1152"/>
            <a:chExt cx="2736" cy="624"/>
          </a:xfrm>
        </p:grpSpPr>
        <p:sp>
          <p:nvSpPr>
            <p:cNvPr id="2053" name="Rectangle 5"/>
            <p:cNvSpPr>
              <a:spLocks noChangeArrowheads="1"/>
            </p:cNvSpPr>
            <p:nvPr/>
          </p:nvSpPr>
          <p:spPr bwMode="auto">
            <a:xfrm>
              <a:off x="1488" y="1152"/>
              <a:ext cx="2736" cy="624"/>
            </a:xfrm>
            <a:prstGeom prst="rect">
              <a:avLst/>
            </a:prstGeom>
            <a:gradFill rotWithShape="0">
              <a:gsLst>
                <a:gs pos="0">
                  <a:srgbClr val="CF0E30">
                    <a:gamma/>
                    <a:shade val="29804"/>
                    <a:invGamma/>
                  </a:srgbClr>
                </a:gs>
                <a:gs pos="50000">
                  <a:srgbClr val="CF0E30"/>
                </a:gs>
                <a:gs pos="100000">
                  <a:srgbClr val="CF0E30">
                    <a:gamma/>
                    <a:shade val="29804"/>
                    <a:invGamma/>
                  </a:srgbClr>
                </a:gs>
              </a:gsLst>
              <a:lin ang="2700000" scaled="1"/>
            </a:gradFill>
            <a:ln w="28575">
              <a:solidFill>
                <a:srgbClr val="F68295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4" name="Text Box 6"/>
            <p:cNvSpPr txBox="1">
              <a:spLocks noChangeArrowheads="1"/>
            </p:cNvSpPr>
            <p:nvPr/>
          </p:nvSpPr>
          <p:spPr bwMode="auto">
            <a:xfrm>
              <a:off x="1536" y="1200"/>
              <a:ext cx="2612" cy="46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 sz="3600" dirty="0">
                  <a:solidFill>
                    <a:schemeClr val="bg1"/>
                  </a:solidFill>
                </a:rPr>
                <a:t>课程设计作业布置</a:t>
              </a:r>
            </a:p>
          </p:txBody>
        </p:sp>
      </p:grpSp>
      <p:pic>
        <p:nvPicPr>
          <p:cNvPr id="2055" name="Picture 7" descr="地球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1363" y="4940300"/>
            <a:ext cx="1584325" cy="151447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麦当劳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725960"/>
            <a:ext cx="8136904" cy="4439344"/>
          </a:xfrm>
        </p:spPr>
        <p:txBody>
          <a:bodyPr>
            <a:normAutofit fontScale="85000" lnSpcReduction="10000"/>
          </a:bodyPr>
          <a:lstStyle/>
          <a:p>
            <a:pPr algn="just">
              <a:lnSpc>
                <a:spcPct val="150000"/>
              </a:lnSpc>
            </a:pPr>
            <a:r>
              <a:rPr lang="zh-CN" altLang="en-US" b="1" dirty="0"/>
              <a:t>从</a:t>
            </a:r>
            <a:r>
              <a:rPr lang="en-US" altLang="zh-CN" b="1" dirty="0"/>
              <a:t>07:00:00</a:t>
            </a:r>
            <a:r>
              <a:rPr lang="zh-CN" altLang="en-US" b="1" dirty="0"/>
              <a:t>到</a:t>
            </a:r>
            <a:r>
              <a:rPr lang="en-US" altLang="zh-CN" b="1" dirty="0"/>
              <a:t>22:00:00(</a:t>
            </a:r>
            <a:r>
              <a:rPr lang="zh-CN" altLang="en-US" b="1" dirty="0"/>
              <a:t>含</a:t>
            </a:r>
            <a:r>
              <a:rPr lang="en-US" altLang="zh-CN" b="1" dirty="0"/>
              <a:t>)</a:t>
            </a:r>
            <a:r>
              <a:rPr lang="zh-CN" altLang="en-US" b="1" dirty="0"/>
              <a:t>，学生可以在系统中点餐</a:t>
            </a:r>
            <a:r>
              <a:rPr lang="en-US" altLang="zh-CN" b="1" dirty="0"/>
              <a:t>(</a:t>
            </a:r>
            <a:r>
              <a:rPr lang="zh-CN" altLang="en-US" b="1" dirty="0"/>
              <a:t>如果系统未关闭</a:t>
            </a:r>
            <a:r>
              <a:rPr lang="en-US" altLang="zh-CN" b="1" dirty="0"/>
              <a:t>)</a:t>
            </a:r>
            <a:r>
              <a:rPr lang="zh-CN" altLang="en-US" b="1" dirty="0"/>
              <a:t>。每天（只有一天）按照顺序有</a:t>
            </a:r>
            <a:r>
              <a:rPr lang="en-US" altLang="zh-CN" b="1" dirty="0"/>
              <a:t>n</a:t>
            </a:r>
            <a:r>
              <a:rPr lang="zh-CN" altLang="en-US" b="1" dirty="0"/>
              <a:t>个订单，第</a:t>
            </a:r>
            <a:r>
              <a:rPr lang="en-US" altLang="zh-CN" b="1" dirty="0" err="1"/>
              <a:t>i</a:t>
            </a:r>
            <a:r>
              <a:rPr lang="zh-CN" altLang="en-US" b="1" dirty="0"/>
              <a:t>个订单发生在时间</a:t>
            </a:r>
            <a:r>
              <a:rPr lang="en-US" altLang="zh-CN" b="1" dirty="0" err="1"/>
              <a:t>a</a:t>
            </a:r>
            <a:r>
              <a:rPr lang="en-US" altLang="zh-CN" b="1" baseline="-25000" dirty="0" err="1"/>
              <a:t>i</a:t>
            </a:r>
            <a:r>
              <a:rPr lang="en-US" altLang="zh-CN" b="1" baseline="-25000" dirty="0"/>
              <a:t> </a:t>
            </a:r>
            <a:r>
              <a:rPr lang="en-US" altLang="zh-CN" b="1" dirty="0"/>
              <a:t>:b</a:t>
            </a:r>
            <a:r>
              <a:rPr lang="en-US" altLang="zh-CN" b="1" baseline="-25000" dirty="0"/>
              <a:t>i </a:t>
            </a:r>
            <a:r>
              <a:rPr lang="en-US" altLang="zh-CN" b="1" dirty="0"/>
              <a:t>:c</a:t>
            </a:r>
            <a:r>
              <a:rPr lang="en-US" altLang="zh-CN" b="1" baseline="-25000" dirty="0"/>
              <a:t>i </a:t>
            </a:r>
            <a:r>
              <a:rPr lang="zh-CN" altLang="en-US" b="1" dirty="0"/>
              <a:t>。第</a:t>
            </a:r>
            <a:r>
              <a:rPr lang="en-US" altLang="zh-CN" b="1" dirty="0" err="1"/>
              <a:t>i</a:t>
            </a:r>
            <a:r>
              <a:rPr lang="zh-CN" altLang="en-US" b="1" dirty="0"/>
              <a:t>个订单要求一份</a:t>
            </a:r>
            <a:r>
              <a:rPr lang="en-US" altLang="zh-CN" b="1" dirty="0" err="1"/>
              <a:t>type</a:t>
            </a:r>
            <a:r>
              <a:rPr lang="en-US" altLang="zh-CN" b="1" baseline="-25000" dirty="0" err="1"/>
              <a:t>i</a:t>
            </a:r>
            <a:r>
              <a:rPr lang="en-US" altLang="zh-CN" b="1" baseline="-25000" dirty="0"/>
              <a:t> </a:t>
            </a:r>
            <a:r>
              <a:rPr lang="zh-CN" altLang="en-US" b="1" dirty="0"/>
              <a:t>（</a:t>
            </a:r>
            <a:r>
              <a:rPr lang="en-US" altLang="zh-CN" b="1" dirty="0" err="1"/>
              <a:t>type</a:t>
            </a:r>
            <a:r>
              <a:rPr lang="en-US" altLang="zh-CN" b="1" baseline="-25000" dirty="0" err="1"/>
              <a:t>i</a:t>
            </a:r>
            <a:r>
              <a:rPr lang="en-US" altLang="zh-CN" b="1" baseline="-25000" dirty="0"/>
              <a:t> </a:t>
            </a:r>
            <a:r>
              <a:rPr lang="en-US" altLang="zh-CN" b="1" dirty="0"/>
              <a:t>∈</a:t>
            </a:r>
            <a:r>
              <a:rPr lang="en-US" altLang="zh-CN" b="1" dirty="0" err="1"/>
              <a:t>M</a:t>
            </a:r>
            <a:r>
              <a:rPr lang="en-US" altLang="zh-CN" b="1" baseline="-25000" dirty="0" err="1"/>
              <a:t>combo</a:t>
            </a:r>
            <a:r>
              <a:rPr lang="en-US" altLang="zh-CN" b="1" dirty="0" err="1"/>
              <a:t>∪N</a:t>
            </a:r>
            <a:r>
              <a:rPr lang="en-US" altLang="zh-CN" b="1" baseline="-25000" dirty="0" err="1"/>
              <a:t>food</a:t>
            </a:r>
            <a:r>
              <a:rPr lang="zh-CN" altLang="en-US" b="1" dirty="0"/>
              <a:t>，其中</a:t>
            </a:r>
            <a:r>
              <a:rPr lang="en-US" altLang="zh-CN" b="1" dirty="0" err="1"/>
              <a:t>M</a:t>
            </a:r>
            <a:r>
              <a:rPr lang="en-US" altLang="zh-CN" b="1" baseline="-25000" dirty="0" err="1"/>
              <a:t>combo</a:t>
            </a:r>
            <a:r>
              <a:rPr lang="zh-CN" altLang="en-US" b="1" dirty="0"/>
              <a:t>和</a:t>
            </a:r>
            <a:r>
              <a:rPr lang="en-US" altLang="zh-CN" b="1" dirty="0" err="1"/>
              <a:t>N</a:t>
            </a:r>
            <a:r>
              <a:rPr lang="en-US" altLang="zh-CN" b="1" baseline="-25000" dirty="0" err="1"/>
              <a:t>food</a:t>
            </a:r>
            <a:r>
              <a:rPr lang="zh-CN" altLang="en-US" b="1" dirty="0"/>
              <a:t>分别表示全体的套餐和食物的集合）类型的套餐或食物。如果点餐时系统关闭，会导致点餐失败。</a:t>
            </a:r>
            <a:endParaRPr lang="en-US" altLang="zh-CN" b="1" dirty="0"/>
          </a:p>
          <a:p>
            <a:pPr algn="just">
              <a:lnSpc>
                <a:spcPct val="150000"/>
              </a:lnSpc>
            </a:pPr>
            <a:r>
              <a:rPr lang="en-US" altLang="zh-CN" b="1" dirty="0"/>
              <a:t>22:00</a:t>
            </a:r>
            <a:r>
              <a:rPr lang="zh-CN" altLang="en-US" b="1" dirty="0"/>
              <a:t>以后如果还有之前的订单未完成，则麦当劳会继续加班，且保证</a:t>
            </a:r>
            <a:r>
              <a:rPr lang="en-US" altLang="zh-CN" b="1" dirty="0"/>
              <a:t>23:59:59(</a:t>
            </a:r>
            <a:r>
              <a:rPr lang="zh-CN" altLang="en-US" b="1" dirty="0"/>
              <a:t>含</a:t>
            </a:r>
            <a:r>
              <a:rPr lang="en-US" altLang="zh-CN" b="1" dirty="0"/>
              <a:t>)</a:t>
            </a:r>
            <a:r>
              <a:rPr lang="zh-CN" altLang="en-US" b="1" dirty="0"/>
              <a:t>前一定能完成所有订单。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9E107-7CBE-4420-B8A8-046F950C4F52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611560" y="1268760"/>
            <a:ext cx="2808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课题任务</a:t>
            </a:r>
            <a:r>
              <a:rPr lang="en-US" altLang="zh-CN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</a:p>
        </p:txBody>
      </p:sp>
    </p:spTree>
    <p:extLst>
      <p:ext uri="{BB962C8B-B14F-4D97-AF65-F5344CB8AC3E}">
        <p14:creationId xmlns:p14="http://schemas.microsoft.com/office/powerpoint/2010/main" val="2842187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麦当劳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998" y="1725960"/>
            <a:ext cx="8352482" cy="4439344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zh-CN" altLang="en-US" sz="2400" b="1" dirty="0"/>
              <a:t>在每一秒的开始，如果有新的食物完成，则首先存储食物，然后接受订单</a:t>
            </a:r>
            <a:r>
              <a:rPr lang="en-US" altLang="zh-CN" sz="2400" b="1" dirty="0"/>
              <a:t>(</a:t>
            </a:r>
            <a:r>
              <a:rPr lang="zh-CN" altLang="en-US" sz="2400" b="1" dirty="0"/>
              <a:t>如果存在</a:t>
            </a:r>
            <a:r>
              <a:rPr lang="en-US" altLang="zh-CN" sz="2400" b="1" dirty="0"/>
              <a:t>)</a:t>
            </a:r>
            <a:r>
              <a:rPr lang="zh-CN" altLang="en-US" sz="2400" b="1" dirty="0"/>
              <a:t>。</a:t>
            </a:r>
          </a:p>
          <a:p>
            <a:pPr algn="just">
              <a:lnSpc>
                <a:spcPct val="150000"/>
              </a:lnSpc>
            </a:pPr>
            <a:r>
              <a:rPr lang="zh-CN" altLang="en-US" sz="2400" b="1" dirty="0"/>
              <a:t>订单按照“先来先到，异步处理”原则进行处理。</a:t>
            </a:r>
            <a:endParaRPr lang="en-US" altLang="zh-CN" sz="2400" b="1" dirty="0"/>
          </a:p>
          <a:p>
            <a:pPr lvl="1" algn="just">
              <a:lnSpc>
                <a:spcPct val="150000"/>
              </a:lnSpc>
            </a:pPr>
            <a:r>
              <a:rPr lang="zh-CN" altLang="en-US" sz="2400" b="1" dirty="0"/>
              <a:t>先来先到：指的是对于有存量的食物，总会被分配给时间最早的订单</a:t>
            </a:r>
            <a:r>
              <a:rPr lang="en-US" altLang="zh-CN" sz="2400" b="1" dirty="0"/>
              <a:t>(</a:t>
            </a:r>
            <a:r>
              <a:rPr lang="zh-CN" altLang="en-US" sz="2400" b="1" dirty="0"/>
              <a:t>套餐或单点</a:t>
            </a:r>
            <a:r>
              <a:rPr lang="en-US" altLang="zh-CN" sz="2400" b="1" dirty="0"/>
              <a:t>)</a:t>
            </a:r>
            <a:r>
              <a:rPr lang="zh-CN" altLang="en-US" sz="2400" b="1" dirty="0"/>
              <a:t>；</a:t>
            </a:r>
            <a:endParaRPr lang="en-US" altLang="zh-CN" sz="2400" b="1" dirty="0"/>
          </a:p>
          <a:p>
            <a:pPr lvl="1" algn="just">
              <a:lnSpc>
                <a:spcPct val="150000"/>
              </a:lnSpc>
            </a:pPr>
            <a:r>
              <a:rPr lang="zh-CN" altLang="en-US" sz="2400" b="1" dirty="0"/>
              <a:t>异步处理：指的是当一个订单</a:t>
            </a:r>
            <a:r>
              <a:rPr lang="en-US" altLang="zh-CN" sz="2400" b="1" dirty="0"/>
              <a:t>(</a:t>
            </a:r>
            <a:r>
              <a:rPr lang="zh-CN" altLang="en-US" sz="2400" b="1" dirty="0"/>
              <a:t>套餐或单点</a:t>
            </a:r>
            <a:r>
              <a:rPr lang="en-US" altLang="zh-CN" sz="2400" b="1" dirty="0"/>
              <a:t>)</a:t>
            </a:r>
            <a:r>
              <a:rPr lang="zh-CN" altLang="en-US" sz="2400" b="1" dirty="0"/>
              <a:t>因为请求的食物没有被全部满足时，不必等待该订单完成，可以直接处理下一个订单。</a:t>
            </a:r>
            <a:endParaRPr lang="en-US" altLang="zh-CN" sz="2400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9E107-7CBE-4420-B8A8-046F950C4F52}" type="slidenum">
              <a:rPr lang="en-US" altLang="zh-CN"/>
              <a:pPr/>
              <a:t>11</a:t>
            </a:fld>
            <a:endParaRPr lang="en-US" alt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611560" y="1268760"/>
            <a:ext cx="2808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课题任务</a:t>
            </a:r>
            <a:r>
              <a:rPr lang="en-US" altLang="zh-CN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规则</a:t>
            </a:r>
          </a:p>
        </p:txBody>
      </p:sp>
    </p:spTree>
    <p:extLst>
      <p:ext uri="{BB962C8B-B14F-4D97-AF65-F5344CB8AC3E}">
        <p14:creationId xmlns:p14="http://schemas.microsoft.com/office/powerpoint/2010/main" val="2815297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麦当劳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725959"/>
            <a:ext cx="8640514" cy="4727227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400" b="1" dirty="0"/>
              <a:t>食物一旦被分配给订单，就不能撤销。食物被分配给订单后，即便该订单尚未完成，该食物也不再占用对应类型的容量。</a:t>
            </a:r>
            <a:endParaRPr lang="en-US" altLang="zh-CN" sz="2400" b="1" dirty="0"/>
          </a:p>
          <a:p>
            <a:pPr algn="just">
              <a:lnSpc>
                <a:spcPct val="150000"/>
              </a:lnSpc>
            </a:pPr>
            <a:r>
              <a:rPr lang="zh-CN" altLang="en-US" sz="2400" b="1" dirty="0"/>
              <a:t>当订单</a:t>
            </a:r>
            <a:r>
              <a:rPr lang="en-US" altLang="zh-CN" sz="2400" b="1" dirty="0"/>
              <a:t>(</a:t>
            </a:r>
            <a:r>
              <a:rPr lang="zh-CN" altLang="en-US" sz="2400" b="1" dirty="0"/>
              <a:t>套餐或单点</a:t>
            </a:r>
            <a:r>
              <a:rPr lang="en-US" altLang="zh-CN" sz="2400" b="1" dirty="0"/>
              <a:t>)</a:t>
            </a:r>
            <a:r>
              <a:rPr lang="zh-CN" altLang="en-US" sz="2400" b="1" dirty="0"/>
              <a:t>中要求的所有食物，均已被分配给该订单，则该订单会立刻完成。</a:t>
            </a:r>
            <a:endParaRPr lang="en-US" altLang="zh-CN" sz="2400" b="1" dirty="0"/>
          </a:p>
          <a:p>
            <a:pPr algn="just">
              <a:lnSpc>
                <a:spcPct val="150000"/>
              </a:lnSpc>
            </a:pPr>
            <a:r>
              <a:rPr lang="zh-CN" altLang="en-US" sz="2400" b="1" dirty="0"/>
              <a:t>如果在某个时刻</a:t>
            </a:r>
            <a:r>
              <a:rPr lang="en-US" altLang="zh-CN" sz="2400" b="1" dirty="0"/>
              <a:t>t</a:t>
            </a:r>
            <a:r>
              <a:rPr lang="en-US" altLang="zh-CN" sz="2400" b="1" baseline="-25000" dirty="0"/>
              <a:t>0</a:t>
            </a:r>
            <a:r>
              <a:rPr lang="zh-CN" altLang="en-US" sz="2400" b="1" dirty="0"/>
              <a:t>，有人下了一个订单，并且该订单无法立刻完成，导致未完成订单的数量大于</a:t>
            </a:r>
            <a:r>
              <a:rPr lang="en-US" altLang="zh-CN" sz="2400" b="1" dirty="0"/>
              <a:t>W</a:t>
            </a:r>
            <a:r>
              <a:rPr lang="en-US" altLang="zh-CN" sz="2400" b="1" baseline="-25000" dirty="0"/>
              <a:t>1</a:t>
            </a:r>
            <a:r>
              <a:rPr lang="zh-CN" altLang="en-US" sz="2400" b="1" dirty="0"/>
              <a:t>，则系统立即自动关闭</a:t>
            </a:r>
            <a:r>
              <a:rPr lang="en-US" altLang="zh-CN" sz="2400" b="1" dirty="0"/>
              <a:t>(</a:t>
            </a:r>
            <a:r>
              <a:rPr lang="zh-CN" altLang="en-US" sz="2400" b="1" dirty="0"/>
              <a:t>不再接受订单</a:t>
            </a:r>
            <a:r>
              <a:rPr lang="en-US" altLang="zh-CN" sz="2400" b="1" dirty="0"/>
              <a:t>)</a:t>
            </a:r>
            <a:r>
              <a:rPr lang="zh-CN" altLang="en-US" sz="2400" b="1" dirty="0"/>
              <a:t>，但该订单仍然算作成功下单。 </a:t>
            </a:r>
          </a:p>
          <a:p>
            <a:pPr algn="just">
              <a:lnSpc>
                <a:spcPct val="150000"/>
              </a:lnSpc>
            </a:pPr>
            <a:r>
              <a:rPr lang="zh-CN" altLang="en-US" sz="2400" b="1" dirty="0"/>
              <a:t>如果在某个时刻</a:t>
            </a:r>
            <a:r>
              <a:rPr lang="en-US" altLang="zh-CN" sz="2400" b="1" dirty="0"/>
              <a:t>t</a:t>
            </a:r>
            <a:r>
              <a:rPr lang="en-US" altLang="zh-CN" sz="2400" b="1" baseline="-25000" dirty="0"/>
              <a:t>1</a:t>
            </a:r>
            <a:r>
              <a:rPr lang="zh-CN" altLang="en-US" sz="2400" b="1" dirty="0"/>
              <a:t>，未完成订单的数量小于</a:t>
            </a:r>
            <a:r>
              <a:rPr lang="en-US" altLang="zh-CN" sz="2400" b="1" dirty="0"/>
              <a:t>W</a:t>
            </a:r>
            <a:r>
              <a:rPr lang="en-US" altLang="zh-CN" sz="2400" b="1" baseline="-25000" dirty="0"/>
              <a:t>2</a:t>
            </a:r>
            <a:r>
              <a:rPr lang="zh-CN" altLang="en-US" sz="2400" b="1" dirty="0"/>
              <a:t>，则系统将在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秒后重新打开。即系统可以接受</a:t>
            </a:r>
            <a:r>
              <a:rPr lang="en-US" altLang="zh-CN" sz="2400" b="1" dirty="0"/>
              <a:t>t</a:t>
            </a:r>
            <a:r>
              <a:rPr lang="en-US" altLang="zh-CN" sz="2400" b="1" baseline="-25000" dirty="0"/>
              <a:t>1</a:t>
            </a:r>
            <a:r>
              <a:rPr lang="en-US" altLang="zh-CN" sz="2400" b="1" dirty="0"/>
              <a:t>+1</a:t>
            </a:r>
            <a:r>
              <a:rPr lang="zh-CN" altLang="en-US" sz="2400" b="1" dirty="0"/>
              <a:t>时刻的订单，而不能接受</a:t>
            </a:r>
            <a:r>
              <a:rPr lang="en-US" altLang="zh-CN" sz="2400" b="1" dirty="0"/>
              <a:t>t</a:t>
            </a:r>
            <a:r>
              <a:rPr lang="en-US" altLang="zh-CN" sz="2400" b="1" baseline="-25000" dirty="0"/>
              <a:t>1</a:t>
            </a:r>
            <a:r>
              <a:rPr lang="zh-CN" altLang="en-US" sz="2400" b="1" dirty="0"/>
              <a:t>时刻的订单。</a:t>
            </a:r>
            <a:r>
              <a:rPr lang="zh-CN" altLang="en-US" b="1" dirty="0"/>
              <a:t>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9E107-7CBE-4420-B8A8-046F950C4F52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611560" y="1268760"/>
            <a:ext cx="2808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课题任务</a:t>
            </a:r>
            <a:r>
              <a:rPr lang="en-US" altLang="zh-CN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规则</a:t>
            </a:r>
          </a:p>
        </p:txBody>
      </p:sp>
    </p:spTree>
    <p:extLst>
      <p:ext uri="{BB962C8B-B14F-4D97-AF65-F5344CB8AC3E}">
        <p14:creationId xmlns:p14="http://schemas.microsoft.com/office/powerpoint/2010/main" val="135396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麦当劳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815264"/>
            <a:ext cx="8155632" cy="3773976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zh-CN" altLang="en-US" b="1" dirty="0"/>
              <a:t>第一行包含一个整数</a:t>
            </a:r>
            <a:r>
              <a:rPr lang="en-US" altLang="zh-CN" b="1" dirty="0"/>
              <a:t>n(1≤n≤54001)</a:t>
            </a:r>
            <a:r>
              <a:rPr lang="zh-CN" altLang="en-US" b="1" dirty="0"/>
              <a:t>表示订单个数。</a:t>
            </a:r>
            <a:endParaRPr lang="en-US" altLang="zh-CN" b="1" dirty="0"/>
          </a:p>
          <a:p>
            <a:pPr algn="just">
              <a:lnSpc>
                <a:spcPct val="150000"/>
              </a:lnSpc>
            </a:pPr>
            <a:r>
              <a:rPr lang="zh-CN" altLang="en-US" b="1" dirty="0"/>
              <a:t>对于接下来的</a:t>
            </a:r>
            <a:r>
              <a:rPr lang="en-US" altLang="zh-CN" b="1" dirty="0"/>
              <a:t>n</a:t>
            </a:r>
            <a:r>
              <a:rPr lang="zh-CN" altLang="en-US" b="1" dirty="0"/>
              <a:t>行，用格式类似于</a:t>
            </a:r>
            <a:r>
              <a:rPr lang="en-US" altLang="zh-CN" b="1" dirty="0"/>
              <a:t>11:11:11</a:t>
            </a:r>
            <a:r>
              <a:rPr lang="zh-CN" altLang="en-US" b="1" dirty="0"/>
              <a:t>的方式，给出第</a:t>
            </a:r>
            <a:r>
              <a:rPr lang="en-US" altLang="zh-CN" b="1" dirty="0" err="1"/>
              <a:t>i</a:t>
            </a:r>
            <a:r>
              <a:rPr lang="zh-CN" altLang="en-US" b="1" dirty="0"/>
              <a:t>个订单的时间。然后输入一个字符串</a:t>
            </a:r>
            <a:r>
              <a:rPr lang="en-US" altLang="zh-CN" b="1" dirty="0" err="1"/>
              <a:t>type</a:t>
            </a:r>
            <a:r>
              <a:rPr lang="en-US" altLang="zh-CN" b="1" baseline="-25000" dirty="0" err="1"/>
              <a:t>i</a:t>
            </a:r>
            <a:r>
              <a:rPr lang="zh-CN" altLang="en-US" b="1" dirty="0"/>
              <a:t>，（</a:t>
            </a:r>
            <a:r>
              <a:rPr lang="en-US" altLang="zh-CN" b="1" dirty="0" err="1"/>
              <a:t>type</a:t>
            </a:r>
            <a:r>
              <a:rPr lang="en-US" altLang="zh-CN" b="1" baseline="-25000" dirty="0" err="1"/>
              <a:t>i</a:t>
            </a:r>
            <a:r>
              <a:rPr lang="en-US" altLang="zh-CN" b="1" baseline="-25000" dirty="0"/>
              <a:t> </a:t>
            </a:r>
            <a:r>
              <a:rPr lang="en-US" altLang="zh-CN" b="1" dirty="0"/>
              <a:t>∈</a:t>
            </a:r>
            <a:r>
              <a:rPr lang="en-US" altLang="zh-CN" b="1" dirty="0" err="1"/>
              <a:t>M</a:t>
            </a:r>
            <a:r>
              <a:rPr lang="en-US" altLang="zh-CN" b="1" baseline="-25000" dirty="0" err="1"/>
              <a:t>combo</a:t>
            </a:r>
            <a:r>
              <a:rPr lang="en-US" altLang="zh-CN" b="1" dirty="0" err="1"/>
              <a:t>∪N</a:t>
            </a:r>
            <a:r>
              <a:rPr lang="en-US" altLang="zh-CN" b="1" baseline="-25000" dirty="0" err="1"/>
              <a:t>food</a:t>
            </a:r>
            <a:r>
              <a:rPr lang="zh-CN" altLang="en-US" b="1" dirty="0"/>
              <a:t>）表示套餐或食物的名称</a:t>
            </a:r>
            <a:r>
              <a:rPr lang="en-US" altLang="zh-CN" b="1" dirty="0"/>
              <a:t>(</a:t>
            </a:r>
            <a:r>
              <a:rPr lang="zh-CN" altLang="en-US" b="1" dirty="0"/>
              <a:t>参见</a:t>
            </a:r>
            <a:r>
              <a:rPr lang="en-US" altLang="zh-CN" b="1" dirty="0" err="1"/>
              <a:t>dict.dic</a:t>
            </a:r>
            <a:r>
              <a:rPr lang="en-US" altLang="zh-CN" b="1" dirty="0"/>
              <a:t>)</a:t>
            </a:r>
            <a:r>
              <a:rPr lang="zh-CN" altLang="en-US" b="1" dirty="0"/>
              <a:t>。</a:t>
            </a:r>
            <a:endParaRPr lang="en-US" altLang="zh-CN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9E107-7CBE-4420-B8A8-046F950C4F52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611560" y="1268760"/>
            <a:ext cx="36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课题任务</a:t>
            </a:r>
            <a:r>
              <a:rPr lang="en-US" altLang="zh-CN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-OJ</a:t>
            </a: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版输入</a:t>
            </a:r>
          </a:p>
        </p:txBody>
      </p:sp>
    </p:spTree>
    <p:extLst>
      <p:ext uri="{BB962C8B-B14F-4D97-AF65-F5344CB8AC3E}">
        <p14:creationId xmlns:p14="http://schemas.microsoft.com/office/powerpoint/2010/main" val="1585488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麦当劳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849753"/>
            <a:ext cx="8784530" cy="459864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b="1" dirty="0"/>
              <a:t>测试用例保证</a:t>
            </a:r>
            <a:endParaRPr lang="en-US" altLang="zh-CN" b="1" dirty="0"/>
          </a:p>
          <a:p>
            <a:pPr lvl="1" algn="just">
              <a:lnSpc>
                <a:spcPct val="150000"/>
              </a:lnSpc>
            </a:pPr>
            <a:r>
              <a:rPr lang="zh-CN" altLang="en-US" b="1" dirty="0"/>
              <a:t>订单时间在</a:t>
            </a:r>
            <a:r>
              <a:rPr lang="en-US" altLang="zh-CN" b="1" dirty="0"/>
              <a:t>[07:00:00,22:00:00]</a:t>
            </a:r>
            <a:r>
              <a:rPr lang="zh-CN" altLang="en-US" b="1" dirty="0"/>
              <a:t>内，</a:t>
            </a:r>
            <a:endParaRPr lang="en-US" altLang="zh-CN" b="1" dirty="0"/>
          </a:p>
          <a:p>
            <a:pPr lvl="1" algn="just">
              <a:lnSpc>
                <a:spcPct val="150000"/>
              </a:lnSpc>
            </a:pPr>
            <a:r>
              <a:rPr lang="zh-CN" altLang="en-US" b="1" dirty="0"/>
              <a:t>同一个时间点不可能出现多个订单，第</a:t>
            </a:r>
            <a:r>
              <a:rPr lang="en-US" altLang="zh-CN" b="1" dirty="0"/>
              <a:t>i-1</a:t>
            </a:r>
            <a:r>
              <a:rPr lang="zh-CN" altLang="en-US" b="1" dirty="0"/>
              <a:t>个订单一定早于第</a:t>
            </a:r>
            <a:r>
              <a:rPr lang="en-US" altLang="zh-CN" b="1" dirty="0" err="1"/>
              <a:t>i</a:t>
            </a:r>
            <a:r>
              <a:rPr lang="zh-CN" altLang="en-US" b="1" dirty="0"/>
              <a:t>个</a:t>
            </a:r>
            <a:r>
              <a:rPr lang="en-US" altLang="zh-CN" b="1" dirty="0"/>
              <a:t>(2≤i≤n)</a:t>
            </a:r>
            <a:r>
              <a:rPr lang="zh-CN" altLang="en-US" b="1" dirty="0"/>
              <a:t>，</a:t>
            </a:r>
            <a:endParaRPr lang="en-US" altLang="zh-CN" b="1" dirty="0"/>
          </a:p>
          <a:p>
            <a:pPr lvl="1" algn="just">
              <a:lnSpc>
                <a:spcPct val="150000"/>
              </a:lnSpc>
            </a:pPr>
            <a:r>
              <a:rPr lang="zh-CN" altLang="en-US" b="1" dirty="0"/>
              <a:t>且</a:t>
            </a:r>
            <a:r>
              <a:rPr lang="en-US" altLang="zh-CN" b="1" dirty="0"/>
              <a:t>23:59:59(</a:t>
            </a:r>
            <a:r>
              <a:rPr lang="zh-CN" altLang="en-US" b="1" dirty="0"/>
              <a:t>含</a:t>
            </a:r>
            <a:r>
              <a:rPr lang="en-US" altLang="zh-CN" b="1" dirty="0"/>
              <a:t>)</a:t>
            </a:r>
            <a:r>
              <a:rPr lang="zh-CN" altLang="en-US" b="1" dirty="0"/>
              <a:t>前麦当劳一定能完成所有订单。</a:t>
            </a:r>
            <a:endParaRPr lang="en-US" altLang="zh-CN" b="1" dirty="0"/>
          </a:p>
          <a:p>
            <a:pPr lvl="1" algn="just">
              <a:lnSpc>
                <a:spcPct val="150000"/>
              </a:lnSpc>
            </a:pPr>
            <a:r>
              <a:rPr lang="zh-CN" altLang="en-US" b="1" dirty="0"/>
              <a:t>具体见</a:t>
            </a:r>
            <a:r>
              <a:rPr lang="en-US" altLang="zh-CN" b="1" dirty="0"/>
              <a:t>input.txt</a:t>
            </a:r>
            <a:r>
              <a:rPr lang="zh-CN" altLang="en-US" b="1" dirty="0"/>
              <a:t>。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9E107-7CBE-4420-B8A8-046F950C4F52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611560" y="1268760"/>
            <a:ext cx="36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课题任务</a:t>
            </a:r>
            <a:r>
              <a:rPr lang="en-US" altLang="zh-CN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-OJ</a:t>
            </a: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版输入</a:t>
            </a:r>
          </a:p>
        </p:txBody>
      </p:sp>
    </p:spTree>
    <p:extLst>
      <p:ext uri="{BB962C8B-B14F-4D97-AF65-F5344CB8AC3E}">
        <p14:creationId xmlns:p14="http://schemas.microsoft.com/office/powerpoint/2010/main" val="2346064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麦当劳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5967" y="1897050"/>
            <a:ext cx="8155632" cy="4598640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zh-CN" altLang="en-US" b="1" dirty="0"/>
              <a:t>输出包括</a:t>
            </a:r>
            <a:r>
              <a:rPr lang="en-US" altLang="zh-CN" b="1" dirty="0"/>
              <a:t>n</a:t>
            </a:r>
            <a:r>
              <a:rPr lang="zh-CN" altLang="en-US" b="1" dirty="0"/>
              <a:t>行。</a:t>
            </a:r>
            <a:r>
              <a:rPr lang="zh-CN" altLang="en-US" b="1" dirty="0">
                <a:solidFill>
                  <a:srgbClr val="FF0000"/>
                </a:solidFill>
              </a:rPr>
              <a:t>按照订单顺序输出订单完成时间。</a:t>
            </a:r>
            <a:r>
              <a:rPr lang="zh-CN" altLang="en-US" b="1" dirty="0"/>
              <a:t>对于第</a:t>
            </a:r>
            <a:r>
              <a:rPr lang="en-US" altLang="zh-CN" b="1" dirty="0" err="1"/>
              <a:t>i</a:t>
            </a:r>
            <a:r>
              <a:rPr lang="zh-CN" altLang="en-US" b="1" dirty="0"/>
              <a:t>行，如果第</a:t>
            </a:r>
            <a:r>
              <a:rPr lang="en-US" altLang="zh-CN" b="1" dirty="0" err="1"/>
              <a:t>i</a:t>
            </a:r>
            <a:r>
              <a:rPr lang="zh-CN" altLang="en-US" b="1" dirty="0"/>
              <a:t>个订单不成功，则输出</a:t>
            </a:r>
            <a:r>
              <a:rPr lang="en-US" altLang="zh-CN" b="1" dirty="0"/>
              <a:t>Fail</a:t>
            </a:r>
            <a:r>
              <a:rPr lang="zh-CN" altLang="en-US" b="1" dirty="0"/>
              <a:t>。否则，输出这个订单完成的时间。时间格式与输入格式</a:t>
            </a:r>
            <a:r>
              <a:rPr lang="en-US" altLang="zh-CN" b="1" dirty="0"/>
              <a:t>(11:11:11)</a:t>
            </a:r>
            <a:r>
              <a:rPr lang="zh-CN" altLang="en-US" b="1" dirty="0"/>
              <a:t>一致。</a:t>
            </a:r>
            <a:endParaRPr lang="en-US" altLang="zh-CN" b="1" dirty="0"/>
          </a:p>
          <a:p>
            <a:pPr algn="just">
              <a:lnSpc>
                <a:spcPct val="150000"/>
              </a:lnSpc>
            </a:pPr>
            <a:r>
              <a:rPr lang="zh-CN" altLang="en-US" b="1" dirty="0"/>
              <a:t>具体见</a:t>
            </a:r>
            <a:r>
              <a:rPr lang="en-US" altLang="zh-CN" b="1" dirty="0"/>
              <a:t>output.txt</a:t>
            </a:r>
            <a:r>
              <a:rPr lang="zh-CN" altLang="en-US" b="1" dirty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9E107-7CBE-4420-B8A8-046F950C4F52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611560" y="1268760"/>
            <a:ext cx="36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课题任务</a:t>
            </a:r>
            <a:r>
              <a:rPr lang="en-US" altLang="zh-CN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-OJ</a:t>
            </a: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版输出</a:t>
            </a:r>
          </a:p>
        </p:txBody>
      </p:sp>
    </p:spTree>
    <p:extLst>
      <p:ext uri="{BB962C8B-B14F-4D97-AF65-F5344CB8AC3E}">
        <p14:creationId xmlns:p14="http://schemas.microsoft.com/office/powerpoint/2010/main" val="2265880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麦当劳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11560" y="1725960"/>
                <a:ext cx="8155632" cy="4598640"/>
              </a:xfrm>
            </p:spPr>
            <p:txBody>
              <a:bodyPr/>
              <a:lstStyle/>
              <a:p>
                <a:r>
                  <a:rPr lang="en-US" altLang="zh-CN" sz="2600" b="1" dirty="0" err="1"/>
                  <a:t>第一行给出</a:t>
                </a:r>
                <a14:m>
                  <m:oMath xmlns:m="http://schemas.openxmlformats.org/officeDocument/2006/math">
                    <m:r>
                      <a:rPr lang="en-US" altLang="zh-CN" sz="2600" b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zh-CN" sz="2600" b="1" dirty="0"/>
                  <a:t>和</a:t>
                </a:r>
                <a14:m>
                  <m:oMath xmlns:m="http://schemas.openxmlformats.org/officeDocument/2006/math">
                    <m:r>
                      <a:rPr lang="en-US" altLang="zh-CN" sz="2600" b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altLang="zh-CN" sz="2600" b="1" dirty="0"/>
                  <a:t>。</a:t>
                </a:r>
                <a:r>
                  <a:rPr lang="en-US" altLang="zh-CN" sz="2600" b="1" dirty="0" err="1"/>
                  <a:t>其中</a:t>
                </a:r>
                <a14:m>
                  <m:oMath xmlns:m="http://schemas.openxmlformats.org/officeDocument/2006/math">
                    <m:r>
                      <a:rPr lang="en-US" altLang="zh-CN" sz="2600" b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zh-CN" sz="2600" b="1" dirty="0" err="1"/>
                  <a:t>表示食物的种类数</a:t>
                </a:r>
                <a:r>
                  <a:rPr lang="en-US" altLang="zh-CN" dirty="0"/>
                  <a:t>(</a:t>
                </a:r>
                <a14:m>
                  <m:oMath xmlns:m="http://schemas.openxmlformats.org/officeDocument/2006/math">
                    <m:r>
                      <a:rPr lang="en-US" altLang="zh-CN" i="1"/>
                      <m:t>1</m:t>
                    </m:r>
                    <m:r>
                      <a:rPr lang="en-US" altLang="zh-CN"/>
                      <m:t>≤</m:t>
                    </m:r>
                    <m:r>
                      <a:rPr lang="en-US" altLang="zh-CN" i="1"/>
                      <m:t>𝑁</m:t>
                    </m:r>
                    <m:r>
                      <a:rPr lang="en-US" altLang="zh-CN"/>
                      <m:t>≤100</m:t>
                    </m:r>
                  </m:oMath>
                </a14:m>
                <a:r>
                  <a:rPr lang="en-US" altLang="zh-CN" dirty="0"/>
                  <a:t>)</a:t>
                </a:r>
                <a:r>
                  <a:rPr lang="en-US" altLang="zh-CN" sz="2600" b="1" dirty="0"/>
                  <a:t>，</a:t>
                </a:r>
                <a14:m>
                  <m:oMath xmlns:m="http://schemas.openxmlformats.org/officeDocument/2006/math">
                    <m:r>
                      <a:rPr lang="en-US" altLang="zh-CN" sz="2600" b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altLang="zh-CN" sz="2600" b="1" dirty="0" err="1"/>
                  <a:t>表示套餐的种类数</a:t>
                </a:r>
                <a:r>
                  <a:rPr lang="en-US" altLang="zh-CN" dirty="0"/>
                  <a:t>(</a:t>
                </a:r>
                <a14:m>
                  <m:oMath xmlns:m="http://schemas.openxmlformats.org/officeDocument/2006/math">
                    <m:r>
                      <a:rPr lang="en-US" altLang="zh-CN" i="1"/>
                      <m:t>1</m:t>
                    </m:r>
                    <m:r>
                      <a:rPr lang="en-US" altLang="zh-CN"/>
                      <m:t>≤</m:t>
                    </m:r>
                    <m:r>
                      <a:rPr lang="en-US" altLang="zh-CN" i="1"/>
                      <m:t>𝑀</m:t>
                    </m:r>
                    <m:r>
                      <a:rPr lang="en-US" altLang="zh-CN"/>
                      <m:t>≤100</m:t>
                    </m:r>
                  </m:oMath>
                </a14:m>
                <a:r>
                  <a:rPr lang="en-US" altLang="zh-CN" dirty="0"/>
                  <a:t>)</a:t>
                </a:r>
                <a:r>
                  <a:rPr lang="en-US" altLang="zh-CN" sz="2600" b="1" dirty="0"/>
                  <a:t>。</a:t>
                </a:r>
                <a:endParaRPr lang="zh-CN" altLang="zh-CN" sz="2600" b="1" dirty="0"/>
              </a:p>
              <a:p>
                <a:r>
                  <a:rPr lang="en-US" altLang="zh-CN" sz="2600" b="1" dirty="0" err="1"/>
                  <a:t>第二行包含</a:t>
                </a:r>
                <a14:m>
                  <m:oMath xmlns:m="http://schemas.openxmlformats.org/officeDocument/2006/math">
                    <m:r>
                      <a:rPr lang="en-US" altLang="zh-CN" sz="2600" b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zh-CN" sz="2600" b="1" dirty="0" err="1"/>
                  <a:t>个字符串</a:t>
                </a:r>
                <a:r>
                  <a:rPr lang="en-US" altLang="zh-CN" sz="2600" b="1" dirty="0"/>
                  <a:t>，</a:t>
                </a:r>
                <a:r>
                  <a:rPr lang="zh-CN" altLang="en-US" sz="2600" b="1" dirty="0"/>
                  <a:t>每个字符串</a:t>
                </a:r>
                <a14:m>
                  <m:oMath xmlns:m="http://schemas.openxmlformats.org/officeDocument/2006/math">
                    <m:r>
                      <a:rPr lang="en-US" altLang="zh-CN" sz="2600" b="1">
                        <a:latin typeface="Cambria Math" panose="02040503050406030204" pitchFamily="18" charset="0"/>
                      </a:rPr>
                      <m:t>𝑛𝑎𝑚</m:t>
                    </m:r>
                    <m:sSubSup>
                      <m:sSubSupPr>
                        <m:ctrlPr>
                          <a:rPr lang="zh-CN" altLang="zh-CN" sz="26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600" b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2600" b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2600" b="1">
                            <a:latin typeface="Cambria Math" panose="02040503050406030204" pitchFamily="18" charset="0"/>
                          </a:rPr>
                          <m:t>𝑓𝑜𝑜𝑑</m:t>
                        </m:r>
                      </m:sup>
                    </m:sSubSup>
                  </m:oMath>
                </a14:m>
                <a:r>
                  <a:rPr lang="en-US" altLang="zh-CN" sz="2600" b="1" dirty="0" err="1"/>
                  <a:t>表示第</a:t>
                </a:r>
                <a14:m>
                  <m:oMath xmlns:m="http://schemas.openxmlformats.org/officeDocument/2006/math">
                    <m:r>
                      <a:rPr lang="en-US" altLang="zh-CN" sz="2600" b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600" b="1" dirty="0" err="1"/>
                  <a:t>种食物的名称</a:t>
                </a:r>
                <a:r>
                  <a:rPr lang="en-US" altLang="zh-CN" dirty="0"/>
                  <a:t>(</a:t>
                </a:r>
                <a:r>
                  <a:rPr lang="zh-CN" altLang="zh-CN" dirty="0"/>
                  <a:t>不超过</a:t>
                </a:r>
                <a:r>
                  <a:rPr lang="en-US" altLang="zh-CN" dirty="0"/>
                  <a:t>50</a:t>
                </a:r>
                <a:r>
                  <a:rPr lang="zh-CN" altLang="zh-CN" dirty="0"/>
                  <a:t>个字符</a:t>
                </a:r>
                <a:r>
                  <a:rPr lang="en-US" altLang="zh-CN" dirty="0"/>
                  <a:t>)</a:t>
                </a:r>
                <a:r>
                  <a:rPr lang="en-US" altLang="zh-CN" sz="2600" b="1" dirty="0"/>
                  <a:t>。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zh-CN" altLang="en-US" sz="2400" b="1" dirty="0"/>
                  <a:t>第三行包含</a:t>
                </a:r>
                <a:r>
                  <a:rPr lang="en-US" altLang="zh-CN" sz="2400" b="1" dirty="0"/>
                  <a:t>N</a:t>
                </a:r>
                <a:r>
                  <a:rPr lang="zh-CN" altLang="en-US" sz="2400" b="1" dirty="0"/>
                  <a:t>个整数</a:t>
                </a:r>
                <a:r>
                  <a:rPr lang="en-US" altLang="zh-CN" sz="2400" b="1" dirty="0" err="1"/>
                  <a:t>t</a:t>
                </a:r>
                <a:r>
                  <a:rPr lang="en-US" altLang="zh-CN" sz="2400" b="1" baseline="-25000" dirty="0" err="1"/>
                  <a:t>1</a:t>
                </a:r>
                <a:r>
                  <a:rPr lang="en-US" altLang="zh-CN" sz="2400" b="1" dirty="0"/>
                  <a:t>, </a:t>
                </a:r>
                <a:r>
                  <a:rPr lang="en-US" altLang="zh-CN" sz="2400" b="1" dirty="0" err="1"/>
                  <a:t>t</a:t>
                </a:r>
                <a:r>
                  <a:rPr lang="en-US" altLang="zh-CN" sz="2400" b="1" baseline="-25000" dirty="0" err="1"/>
                  <a:t>2</a:t>
                </a:r>
                <a:r>
                  <a:rPr lang="en-US" altLang="zh-CN" sz="2400" b="1" dirty="0"/>
                  <a:t>,...,</a:t>
                </a:r>
                <a:r>
                  <a:rPr lang="en-US" altLang="zh-CN" sz="2400" b="1" dirty="0" err="1"/>
                  <a:t>t</a:t>
                </a:r>
                <a:r>
                  <a:rPr lang="en-US" altLang="zh-CN" sz="2400" b="1" baseline="-25000" dirty="0" err="1"/>
                  <a:t>N</a:t>
                </a:r>
                <a:r>
                  <a:rPr lang="en-US" altLang="zh-CN" sz="2400" b="1" dirty="0"/>
                  <a:t>(</a:t>
                </a:r>
                <a:r>
                  <a:rPr lang="en-US" altLang="zh-CN" sz="2400" b="1" dirty="0" err="1"/>
                  <a:t>1≤t</a:t>
                </a:r>
                <a:r>
                  <a:rPr lang="en-US" altLang="zh-CN" sz="2400" b="1" baseline="-25000" dirty="0" err="1"/>
                  <a:t>i</a:t>
                </a:r>
                <a:r>
                  <a:rPr lang="en-US" altLang="zh-CN" sz="2400" b="1" dirty="0" err="1"/>
                  <a:t>≤70</a:t>
                </a:r>
                <a:r>
                  <a:rPr lang="en-US" altLang="zh-CN" sz="2400" b="1" dirty="0"/>
                  <a:t>)</a:t>
                </a:r>
                <a:r>
                  <a:rPr lang="zh-CN" altLang="en-US" sz="2400" b="1" dirty="0"/>
                  <a:t>，其中</a:t>
                </a:r>
                <a:r>
                  <a:rPr lang="en-US" altLang="zh-CN" sz="2400" b="1" dirty="0" err="1"/>
                  <a:t>t</a:t>
                </a:r>
                <a:r>
                  <a:rPr lang="en-US" altLang="zh-CN" sz="2400" b="1" baseline="-25000" dirty="0" err="1"/>
                  <a:t>i</a:t>
                </a:r>
                <a:r>
                  <a:rPr lang="zh-CN" altLang="en-US" sz="2400" b="1" dirty="0"/>
                  <a:t>表示第</a:t>
                </a:r>
                <a:r>
                  <a:rPr lang="en-US" altLang="zh-CN" sz="2400" b="1" dirty="0" err="1"/>
                  <a:t>i</a:t>
                </a:r>
                <a:r>
                  <a:rPr lang="zh-CN" altLang="en-US" sz="2400" b="1" dirty="0"/>
                  <a:t>种食物的制作时长。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zh-CN" altLang="en-US" sz="2400" b="1" dirty="0"/>
                  <a:t>第四行包含</a:t>
                </a:r>
                <a:r>
                  <a:rPr lang="en-US" altLang="zh-CN" sz="2400" b="1" dirty="0"/>
                  <a:t>N</a:t>
                </a:r>
                <a:r>
                  <a:rPr lang="zh-CN" altLang="en-US" sz="2400" b="1" dirty="0"/>
                  <a:t>个整数</a:t>
                </a:r>
                <a:r>
                  <a:rPr lang="en-US" altLang="zh-CN" sz="2400" b="1" dirty="0" err="1"/>
                  <a:t>cap</a:t>
                </a:r>
                <a:r>
                  <a:rPr lang="en-US" altLang="zh-CN" sz="2400" b="1" baseline="-25000" dirty="0" err="1"/>
                  <a:t>1</a:t>
                </a:r>
                <a:r>
                  <a:rPr lang="en-US" altLang="zh-CN" sz="2400" b="1" dirty="0" err="1"/>
                  <a:t>,cap</a:t>
                </a:r>
                <a:r>
                  <a:rPr lang="en-US" altLang="zh-CN" sz="2400" b="1" baseline="-25000" dirty="0" err="1"/>
                  <a:t>2</a:t>
                </a:r>
                <a:r>
                  <a:rPr lang="en-US" altLang="zh-CN" sz="2400" b="1" dirty="0"/>
                  <a:t>,...,</a:t>
                </a:r>
                <a:r>
                  <a:rPr lang="en-US" altLang="zh-CN" sz="2400" b="1" dirty="0" err="1"/>
                  <a:t>cap</a:t>
                </a:r>
                <a:r>
                  <a:rPr lang="en-US" altLang="zh-CN" sz="2400" b="1" baseline="-25000" dirty="0" err="1"/>
                  <a:t>N</a:t>
                </a:r>
                <a:r>
                  <a:rPr lang="en-US" altLang="zh-CN" sz="2400" b="1" baseline="-25000" dirty="0"/>
                  <a:t> </a:t>
                </a:r>
                <a:r>
                  <a:rPr lang="en-US" altLang="zh-CN" sz="2400" b="1" dirty="0"/>
                  <a:t>(</a:t>
                </a:r>
                <a:r>
                  <a:rPr lang="en-US" altLang="zh-CN" sz="2400" b="1" dirty="0" err="1"/>
                  <a:t>1≤cap</a:t>
                </a:r>
                <a:r>
                  <a:rPr lang="en-US" altLang="zh-CN" sz="2400" b="1" baseline="-25000" dirty="0" err="1"/>
                  <a:t>i</a:t>
                </a:r>
                <a:r>
                  <a:rPr lang="en-US" altLang="zh-CN" sz="2400" b="1" dirty="0" err="1"/>
                  <a:t>≤54001</a:t>
                </a:r>
                <a:r>
                  <a:rPr lang="en-US" altLang="zh-CN" sz="2400" b="1" dirty="0"/>
                  <a:t>)</a:t>
                </a:r>
                <a:r>
                  <a:rPr lang="zh-CN" altLang="en-US" sz="2400" b="1" dirty="0"/>
                  <a:t>，其中</a:t>
                </a:r>
                <a:r>
                  <a:rPr lang="en-US" altLang="zh-CN" sz="2400" b="1" dirty="0" err="1"/>
                  <a:t>cap</a:t>
                </a:r>
                <a:r>
                  <a:rPr lang="en-US" altLang="zh-CN" sz="2400" b="1" baseline="-25000" dirty="0" err="1"/>
                  <a:t>i</a:t>
                </a:r>
                <a:r>
                  <a:rPr lang="zh-CN" altLang="en-US" sz="2400" b="1" dirty="0"/>
                  <a:t>表示第</a:t>
                </a:r>
                <a:r>
                  <a:rPr lang="en-US" altLang="zh-CN" sz="2400" b="1" dirty="0" err="1"/>
                  <a:t>i</a:t>
                </a:r>
                <a:r>
                  <a:rPr lang="zh-CN" altLang="en-US" sz="2400" b="1" dirty="0"/>
                  <a:t>种食物的最大存储容量。</a:t>
                </a:r>
              </a:p>
              <a:p>
                <a:r>
                  <a:rPr lang="zh-CN" altLang="en-US" sz="2400" b="1" dirty="0"/>
                  <a:t>第五行包含两个整数</a:t>
                </a:r>
                <a:r>
                  <a:rPr lang="en-US" altLang="zh-CN" sz="2400" b="1" dirty="0" err="1"/>
                  <a:t>W</a:t>
                </a:r>
                <a:r>
                  <a:rPr lang="en-US" altLang="zh-CN" sz="2400" b="1" baseline="-25000" dirty="0" err="1"/>
                  <a:t>1</a:t>
                </a:r>
                <a:r>
                  <a:rPr lang="en-US" altLang="zh-CN" sz="2400" b="1" dirty="0" err="1"/>
                  <a:t>,W</a:t>
                </a:r>
                <a:r>
                  <a:rPr lang="en-US" altLang="zh-CN" sz="2400" b="1" baseline="-25000" dirty="0" err="1"/>
                  <a:t>2</a:t>
                </a:r>
                <a:r>
                  <a:rPr lang="en-US" altLang="zh-CN" sz="2400" b="1" dirty="0"/>
                  <a:t>(</a:t>
                </a:r>
                <a:r>
                  <a:rPr lang="en-US" altLang="zh-CN" sz="2400" b="1" dirty="0" err="1"/>
                  <a:t>2≤W</a:t>
                </a:r>
                <a:r>
                  <a:rPr lang="en-US" altLang="zh-CN" sz="2400" b="1" baseline="-25000" dirty="0" err="1"/>
                  <a:t>2</a:t>
                </a:r>
                <a:r>
                  <a:rPr lang="en-US" altLang="zh-CN" sz="2400" b="1" dirty="0" err="1"/>
                  <a:t>≤W</a:t>
                </a:r>
                <a:r>
                  <a:rPr lang="en-US" altLang="zh-CN" sz="2400" b="1" baseline="-25000" dirty="0" err="1"/>
                  <a:t>1</a:t>
                </a:r>
                <a:r>
                  <a:rPr lang="en-US" altLang="zh-CN" sz="2400" b="1" dirty="0" err="1"/>
                  <a:t>≤100</a:t>
                </a:r>
                <a:r>
                  <a:rPr lang="en-US" altLang="zh-CN" sz="2400" b="1" dirty="0"/>
                  <a:t>)</a:t>
                </a:r>
                <a:r>
                  <a:rPr lang="zh-CN" altLang="en-US" sz="2400" b="1" dirty="0"/>
                  <a:t>。 </a:t>
                </a:r>
                <a:endParaRPr lang="zh-CN" altLang="zh-CN" sz="2400" b="1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1560" y="1725960"/>
                <a:ext cx="8155632" cy="4598640"/>
              </a:xfrm>
              <a:blipFill>
                <a:blip r:embed="rId3"/>
                <a:stretch>
                  <a:fillRect l="-1121" t="-1325" r="-1196" b="-60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9E107-7CBE-4420-B8A8-046F950C4F52}" type="slidenum">
              <a:rPr lang="en-US" altLang="zh-CN"/>
              <a:pPr/>
              <a:t>16</a:t>
            </a:fld>
            <a:endParaRPr lang="en-US" alt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611560" y="1268760"/>
            <a:ext cx="8227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课题任务</a:t>
            </a:r>
            <a:r>
              <a:rPr lang="en-US" altLang="zh-CN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菜单文件</a:t>
            </a:r>
            <a:r>
              <a:rPr lang="en-US" altLang="zh-CN" sz="28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dict.dic</a:t>
            </a:r>
            <a:r>
              <a:rPr lang="en-US" altLang="zh-CN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读取 </a:t>
            </a:r>
            <a:r>
              <a:rPr lang="en-US" altLang="zh-CN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两个版本都要作</a:t>
            </a:r>
            <a:r>
              <a:rPr lang="en-US" altLang="zh-CN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8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72962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麦当劳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3392" y="1904491"/>
                <a:ext cx="8155632" cy="4191744"/>
              </a:xfrm>
            </p:spPr>
            <p:txBody>
              <a:bodyPr/>
              <a:lstStyle/>
              <a:p>
                <a:r>
                  <a:rPr lang="en-US" altLang="zh-CN" sz="2600" b="1" dirty="0" err="1"/>
                  <a:t>接下来</a:t>
                </a:r>
                <a14:m>
                  <m:oMath xmlns:m="http://schemas.openxmlformats.org/officeDocument/2006/math">
                    <m:r>
                      <a:rPr lang="en-US" altLang="zh-CN" sz="2600" b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altLang="zh-CN" sz="2600" b="1" dirty="0" err="1"/>
                  <a:t>行，其中的第</a:t>
                </a:r>
                <a14:m>
                  <m:oMath xmlns:m="http://schemas.openxmlformats.org/officeDocument/2006/math">
                    <m:r>
                      <a:rPr lang="en-US" altLang="zh-CN" sz="2600" b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600" b="1" dirty="0" err="1"/>
                  <a:t>行包含多个字符串，第一个字符串</a:t>
                </a:r>
                <a14:m>
                  <m:oMath xmlns:m="http://schemas.openxmlformats.org/officeDocument/2006/math">
                    <m:r>
                      <a:rPr lang="en-US" altLang="zh-CN" sz="2600" b="1">
                        <a:latin typeface="Cambria Math" panose="02040503050406030204" pitchFamily="18" charset="0"/>
                      </a:rPr>
                      <m:t>𝑛𝑎𝑚</m:t>
                    </m:r>
                    <m:sSubSup>
                      <m:sSubSupPr>
                        <m:ctrlPr>
                          <a:rPr lang="zh-CN" altLang="zh-CN" sz="26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600" b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2600" b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2600" b="1">
                            <a:latin typeface="Cambria Math" panose="02040503050406030204" pitchFamily="18" charset="0"/>
                          </a:rPr>
                          <m:t>𝑐𝑜𝑚𝑏𝑜</m:t>
                        </m:r>
                      </m:sup>
                    </m:sSubSup>
                  </m:oMath>
                </a14:m>
                <a:r>
                  <a:rPr lang="en-US" altLang="zh-CN" sz="2600" b="1" dirty="0" err="1"/>
                  <a:t>表示第</a:t>
                </a:r>
                <a14:m>
                  <m:oMath xmlns:m="http://schemas.openxmlformats.org/officeDocument/2006/math">
                    <m:r>
                      <a:rPr lang="en-US" altLang="zh-CN" sz="2600" b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600" b="1" dirty="0" err="1"/>
                  <a:t>个套餐的名称</a:t>
                </a:r>
                <a:r>
                  <a:rPr lang="en-US" altLang="zh-CN" dirty="0"/>
                  <a:t>(</a:t>
                </a:r>
                <a:r>
                  <a:rPr lang="zh-CN" altLang="zh-CN" dirty="0"/>
                  <a:t>不超过</a:t>
                </a:r>
                <a:r>
                  <a:rPr lang="en-US" altLang="zh-CN" dirty="0"/>
                  <a:t>50</a:t>
                </a:r>
                <a:r>
                  <a:rPr lang="zh-CN" altLang="zh-CN" dirty="0"/>
                  <a:t>个字符</a:t>
                </a:r>
                <a:r>
                  <a:rPr lang="en-US" altLang="zh-CN" dirty="0"/>
                  <a:t>)</a:t>
                </a:r>
                <a:r>
                  <a:rPr lang="en-US" altLang="zh-CN" sz="2600" b="1" dirty="0"/>
                  <a:t>，</a:t>
                </a:r>
                <a:r>
                  <a:rPr lang="en-US" altLang="zh-CN" sz="2600" b="1" dirty="0" err="1"/>
                  <a:t>后续的第</a:t>
                </a:r>
                <a14:m>
                  <m:oMath xmlns:m="http://schemas.openxmlformats.org/officeDocument/2006/math">
                    <m:r>
                      <a:rPr lang="en-US" altLang="zh-CN" sz="2600" b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CN" sz="2600" b="1" dirty="0" err="1"/>
                  <a:t>个字符串</a:t>
                </a:r>
                <a14:m>
                  <m:oMath xmlns:m="http://schemas.openxmlformats.org/officeDocument/2006/math">
                    <m:r>
                      <a:rPr lang="en-US" altLang="zh-CN" sz="2600" b="1">
                        <a:latin typeface="Cambria Math" panose="02040503050406030204" pitchFamily="18" charset="0"/>
                      </a:rPr>
                      <m:t>𝑛𝑎𝑚</m:t>
                    </m:r>
                    <m:sSubSup>
                      <m:sSubSupPr>
                        <m:ctrlPr>
                          <a:rPr lang="zh-CN" altLang="zh-CN" sz="26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600" b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2600" b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600" b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600" b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CN" sz="2600" b="1">
                            <a:latin typeface="Cambria Math" panose="02040503050406030204" pitchFamily="18" charset="0"/>
                          </a:rPr>
                          <m:t>𝑓𝑜𝑜𝑑</m:t>
                        </m:r>
                      </m:sup>
                    </m:sSubSup>
                  </m:oMath>
                </a14:m>
                <a:r>
                  <a:rPr lang="en-US" altLang="zh-CN" sz="2600" b="1" dirty="0" err="1"/>
                  <a:t>表示第</a:t>
                </a:r>
                <a14:m>
                  <m:oMath xmlns:m="http://schemas.openxmlformats.org/officeDocument/2006/math">
                    <m:r>
                      <a:rPr lang="en-US" altLang="zh-CN" sz="2600" b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600" b="1" dirty="0" err="1"/>
                  <a:t>个套餐中</a:t>
                </a:r>
                <a:r>
                  <a:rPr lang="zh-CN" altLang="en-US" sz="2600" b="1" dirty="0"/>
                  <a:t>包含的</a:t>
                </a:r>
                <a:r>
                  <a:rPr lang="en-US" altLang="zh-CN" sz="2600" b="1" dirty="0" err="1"/>
                  <a:t>第</a:t>
                </a:r>
                <a14:m>
                  <m:oMath xmlns:m="http://schemas.openxmlformats.org/officeDocument/2006/math">
                    <m:r>
                      <a:rPr lang="en-US" altLang="zh-CN" sz="2600" b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CN" sz="2600" b="1" dirty="0" err="1"/>
                  <a:t>种食物的名称</a:t>
                </a:r>
                <a:r>
                  <a:rPr lang="en-US" altLang="zh-CN" sz="2600" b="1" dirty="0"/>
                  <a:t>。</a:t>
                </a:r>
                <a:r>
                  <a:rPr lang="zh-CN" altLang="en-US" sz="2600" b="1" dirty="0"/>
                  <a:t>一个套餐包含的食物种类不超过</a:t>
                </a:r>
                <a:r>
                  <a:rPr lang="en-US" altLang="zh-CN" sz="2600" b="1" dirty="0"/>
                  <a:t>5</a:t>
                </a:r>
                <a:r>
                  <a:rPr lang="zh-CN" altLang="en-US" sz="2600" b="1" dirty="0"/>
                  <a:t>，每种食物只有</a:t>
                </a:r>
                <a:r>
                  <a:rPr lang="en-US" altLang="zh-CN" sz="2600" b="1" dirty="0"/>
                  <a:t>1</a:t>
                </a:r>
                <a:r>
                  <a:rPr lang="zh-CN" altLang="en-US" sz="2600" b="1" dirty="0"/>
                  <a:t>个。</a:t>
                </a:r>
                <a:endParaRPr lang="en-US" altLang="zh-CN" sz="2600" b="1" dirty="0"/>
              </a:p>
              <a:p>
                <a:r>
                  <a:rPr lang="zh-CN" altLang="en-US" sz="2600" b="1" dirty="0"/>
                  <a:t>格式示例具体见</a:t>
                </a:r>
                <a:r>
                  <a:rPr lang="en-US" altLang="zh-CN" sz="2600" b="1" dirty="0" err="1"/>
                  <a:t>dict.dic</a:t>
                </a:r>
                <a:r>
                  <a:rPr lang="zh-CN" altLang="en-US" sz="2600" b="1" dirty="0"/>
                  <a:t>。</a:t>
                </a:r>
                <a:endParaRPr lang="en-US" altLang="zh-CN" sz="2600" b="1" dirty="0"/>
              </a:p>
              <a:p>
                <a:pPr marL="0" indent="0">
                  <a:buNone/>
                </a:pPr>
                <a:r>
                  <a:rPr lang="zh-CN" altLang="en-US" sz="2600" b="1" dirty="0"/>
                  <a:t>注：系统每次运行时所读取的菜单文件内容可能不一样。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3392" y="1904491"/>
                <a:ext cx="8155632" cy="4191744"/>
              </a:xfrm>
              <a:blipFill>
                <a:blip r:embed="rId3"/>
                <a:stretch>
                  <a:fillRect l="-1345" t="-1599" r="-53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9E107-7CBE-4420-B8A8-046F950C4F52}" type="slidenum">
              <a:rPr lang="en-US" altLang="zh-CN"/>
              <a:pPr/>
              <a:t>17</a:t>
            </a:fld>
            <a:endParaRPr lang="en-US" alt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611560" y="1268760"/>
            <a:ext cx="8227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课题任务</a:t>
            </a:r>
            <a:r>
              <a:rPr lang="en-US" altLang="zh-CN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菜单文件</a:t>
            </a:r>
            <a:r>
              <a:rPr lang="en-US" altLang="zh-CN" sz="28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dict.dic</a:t>
            </a:r>
            <a:r>
              <a:rPr lang="en-US" altLang="zh-CN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读取 </a:t>
            </a:r>
            <a:r>
              <a:rPr lang="en-US" altLang="zh-CN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两个版本都要作</a:t>
            </a:r>
            <a:r>
              <a:rPr lang="en-US" altLang="zh-CN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8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70567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课题要求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9368" y="1859663"/>
            <a:ext cx="7903071" cy="422332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b="1" dirty="0"/>
              <a:t>控制台版本，即</a:t>
            </a:r>
            <a:r>
              <a:rPr lang="en-US" altLang="zh-CN" sz="2400" b="1" dirty="0"/>
              <a:t>OJ</a:t>
            </a:r>
            <a:r>
              <a:rPr lang="zh-CN" altLang="en-US" sz="2400" b="1" dirty="0"/>
              <a:t>版，限定</a:t>
            </a:r>
            <a:r>
              <a:rPr lang="en-US" altLang="zh-CN" sz="2400" b="1" dirty="0"/>
              <a:t>C</a:t>
            </a:r>
            <a:r>
              <a:rPr lang="zh-CN" altLang="en-US" sz="2400" b="1" dirty="0"/>
              <a:t>语言。</a:t>
            </a:r>
            <a:endParaRPr lang="en-US" altLang="zh-CN" sz="2400" b="1" dirty="0"/>
          </a:p>
          <a:p>
            <a:pPr>
              <a:lnSpc>
                <a:spcPct val="150000"/>
              </a:lnSpc>
            </a:pPr>
            <a:r>
              <a:rPr lang="zh-CN" altLang="en-US" sz="2400" b="1" dirty="0"/>
              <a:t>图形化版本：图形化技术自选，但限定只能使用</a:t>
            </a:r>
            <a:r>
              <a:rPr lang="en-US" altLang="zh-CN" sz="2400" b="1" dirty="0"/>
              <a:t>C</a:t>
            </a:r>
            <a:r>
              <a:rPr lang="zh-CN" altLang="en-US" sz="2400" b="1" dirty="0"/>
              <a:t>语言或</a:t>
            </a:r>
            <a:r>
              <a:rPr lang="en-US" altLang="zh-CN" sz="2400" b="1" dirty="0"/>
              <a:t>C++</a:t>
            </a:r>
            <a:r>
              <a:rPr lang="zh-CN" altLang="en-US" sz="2400" b="1" dirty="0"/>
              <a:t>语言。</a:t>
            </a:r>
          </a:p>
          <a:p>
            <a:pPr>
              <a:lnSpc>
                <a:spcPct val="150000"/>
              </a:lnSpc>
            </a:pPr>
            <a:endParaRPr lang="zh-CN" altLang="en-US" sz="2200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9E107-7CBE-4420-B8A8-046F950C4F52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611560" y="1268760"/>
            <a:ext cx="2808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开发两个版本</a:t>
            </a:r>
          </a:p>
        </p:txBody>
      </p:sp>
    </p:spTree>
    <p:extLst>
      <p:ext uri="{BB962C8B-B14F-4D97-AF65-F5344CB8AC3E}">
        <p14:creationId xmlns:p14="http://schemas.microsoft.com/office/powerpoint/2010/main" val="1616195852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课题要求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9368" y="1859663"/>
            <a:ext cx="7903071" cy="185736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400" b="1" dirty="0"/>
              <a:t>OJ</a:t>
            </a:r>
            <a:r>
              <a:rPr lang="zh-CN" altLang="en-US" sz="2400" b="1" dirty="0"/>
              <a:t>版：一个人一组，即个人完成。</a:t>
            </a:r>
            <a:endParaRPr lang="en-US" altLang="zh-CN" sz="2400" b="1" dirty="0"/>
          </a:p>
          <a:p>
            <a:pPr>
              <a:lnSpc>
                <a:spcPct val="150000"/>
              </a:lnSpc>
            </a:pPr>
            <a:r>
              <a:rPr lang="zh-CN" altLang="en-US" sz="2400" b="1" dirty="0"/>
              <a:t>图形化版本：</a:t>
            </a:r>
            <a:r>
              <a:rPr lang="en-US" altLang="zh-CN" sz="2400" b="1" dirty="0"/>
              <a:t>3</a:t>
            </a:r>
            <a:r>
              <a:rPr lang="zh-CN" altLang="en-US" sz="2400" b="1" dirty="0"/>
              <a:t>人一组，自行组队。</a:t>
            </a:r>
          </a:p>
          <a:p>
            <a:pPr>
              <a:lnSpc>
                <a:spcPct val="150000"/>
              </a:lnSpc>
            </a:pPr>
            <a:endParaRPr lang="zh-CN" altLang="en-US" sz="2200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9E107-7CBE-4420-B8A8-046F950C4F52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611560" y="1268760"/>
            <a:ext cx="2808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分组</a:t>
            </a:r>
          </a:p>
        </p:txBody>
      </p:sp>
    </p:spTree>
    <p:extLst>
      <p:ext uri="{BB962C8B-B14F-4D97-AF65-F5344CB8AC3E}">
        <p14:creationId xmlns:p14="http://schemas.microsoft.com/office/powerpoint/2010/main" val="436139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68D2C-3469-41CD-BF92-F34B9771F8B1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提纲</a:t>
            </a:r>
          </a:p>
        </p:txBody>
      </p:sp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468313" y="1412875"/>
            <a:ext cx="4032250" cy="376238"/>
          </a:xfrm>
          <a:prstGeom prst="rect">
            <a:avLst/>
          </a:prstGeom>
          <a:solidFill>
            <a:srgbClr val="FFFF99">
              <a:alpha val="39999"/>
            </a:srgbClr>
          </a:solidFill>
          <a:ln w="9525" algn="ctr">
            <a:solidFill>
              <a:schemeClr val="tx1"/>
            </a:solidFill>
            <a:miter lim="800000"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endParaRPr lang="zh-CN" altLang="zh-CN" b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buFontTx/>
              <a:buAutoNum type="arabicPeriod"/>
            </a:pPr>
            <a:r>
              <a:rPr lang="zh-CN" altLang="en-US" b="1" dirty="0"/>
              <a:t>学术诚信</a:t>
            </a:r>
            <a:endParaRPr lang="en-US" altLang="zh-CN" b="1" dirty="0"/>
          </a:p>
          <a:p>
            <a:pPr marL="533400" indent="-533400">
              <a:buFontTx/>
              <a:buAutoNum type="arabicPeriod"/>
            </a:pPr>
            <a:r>
              <a:rPr lang="zh-CN" altLang="en-US" b="1" dirty="0"/>
              <a:t>课题任务说明</a:t>
            </a:r>
          </a:p>
          <a:p>
            <a:pPr marL="533400" indent="-533400">
              <a:buFontTx/>
              <a:buAutoNum type="arabicPeriod"/>
            </a:pPr>
            <a:r>
              <a:rPr lang="zh-CN" altLang="en-US" b="1" dirty="0"/>
              <a:t>课程设计进度安排及提交内容</a:t>
            </a:r>
          </a:p>
          <a:p>
            <a:pPr marL="533400" indent="-533400">
              <a:buFontTx/>
              <a:buAutoNum type="arabicPeriod"/>
            </a:pPr>
            <a:r>
              <a:rPr lang="zh-CN" altLang="en-US" b="1" dirty="0"/>
              <a:t>接下去的工作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68D2C-3469-41CD-BF92-F34B9771F8B1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提纲</a:t>
            </a:r>
          </a:p>
        </p:txBody>
      </p:sp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539750" y="2420888"/>
            <a:ext cx="5544418" cy="376238"/>
          </a:xfrm>
          <a:prstGeom prst="rect">
            <a:avLst/>
          </a:prstGeom>
          <a:solidFill>
            <a:srgbClr val="FFFF99">
              <a:alpha val="39999"/>
            </a:srgbClr>
          </a:solidFill>
          <a:ln w="9525" algn="ctr">
            <a:solidFill>
              <a:schemeClr val="tx1"/>
            </a:solidFill>
            <a:miter lim="800000"/>
          </a:ln>
          <a:effectLst/>
        </p:spPr>
        <p:txBody>
          <a:bodyPr wrap="square">
            <a:spAutoFit/>
          </a:bodyPr>
          <a:lstStyle/>
          <a:p>
            <a:pPr marL="342900" indent="-342900">
              <a:spcBef>
                <a:spcPct val="50000"/>
              </a:spcBef>
            </a:pPr>
            <a:endParaRPr lang="zh-CN" altLang="zh-CN" b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buFontTx/>
              <a:buAutoNum type="arabicPeriod"/>
            </a:pPr>
            <a:r>
              <a:rPr lang="zh-CN" altLang="en-US" b="1" dirty="0"/>
              <a:t>学术诚信</a:t>
            </a:r>
            <a:endParaRPr lang="en-US" altLang="zh-CN" b="1" dirty="0"/>
          </a:p>
          <a:p>
            <a:pPr marL="533400" indent="-533400">
              <a:buFontTx/>
              <a:buAutoNum type="arabicPeriod"/>
            </a:pPr>
            <a:r>
              <a:rPr lang="zh-CN" altLang="en-US" b="1" dirty="0"/>
              <a:t>课题任务说明</a:t>
            </a:r>
          </a:p>
          <a:p>
            <a:pPr marL="533400" indent="-533400">
              <a:buFontTx/>
              <a:buAutoNum type="arabicPeriod"/>
            </a:pPr>
            <a:r>
              <a:rPr lang="zh-CN" altLang="en-US" b="1" dirty="0"/>
              <a:t>课程设计进度安排及提交内容</a:t>
            </a:r>
          </a:p>
          <a:p>
            <a:pPr marL="533400" indent="-533400">
              <a:buFontTx/>
              <a:buAutoNum type="arabicPeriod"/>
            </a:pPr>
            <a:r>
              <a:rPr lang="zh-CN" altLang="en-US" b="1" dirty="0"/>
              <a:t>接下去的工作</a:t>
            </a:r>
          </a:p>
        </p:txBody>
      </p:sp>
    </p:spTree>
    <p:extLst>
      <p:ext uri="{BB962C8B-B14F-4D97-AF65-F5344CB8AC3E}">
        <p14:creationId xmlns:p14="http://schemas.microsoft.com/office/powerpoint/2010/main" val="2356716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65939-711F-4F9E-B304-50DBE4B8BE0F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进度要求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360" y="1340485"/>
            <a:ext cx="8203565" cy="47053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400" b="1" dirty="0"/>
              <a:t>第</a:t>
            </a:r>
            <a:r>
              <a:rPr lang="en-US" altLang="zh-CN" sz="2400" b="1" dirty="0"/>
              <a:t>10</a:t>
            </a:r>
            <a:r>
              <a:rPr lang="zh-CN" altLang="en-US" sz="2400" b="1" dirty="0"/>
              <a:t>周 提交概要设计书</a:t>
            </a:r>
          </a:p>
          <a:p>
            <a:pPr>
              <a:lnSpc>
                <a:spcPct val="90000"/>
              </a:lnSpc>
            </a:pPr>
            <a:r>
              <a:rPr lang="zh-CN" altLang="en-US" sz="2400" b="1" dirty="0"/>
              <a:t>第</a:t>
            </a:r>
            <a:r>
              <a:rPr lang="en-US" altLang="zh-CN" sz="2400" b="1" dirty="0"/>
              <a:t>13</a:t>
            </a:r>
            <a:r>
              <a:rPr lang="zh-CN" altLang="en-US" sz="2400" b="1" dirty="0"/>
              <a:t>周 验收</a:t>
            </a:r>
            <a:r>
              <a:rPr lang="en-US" altLang="zh-CN" sz="2400" b="1" dirty="0"/>
              <a:t>OJ</a:t>
            </a:r>
            <a:r>
              <a:rPr lang="zh-CN" altLang="en-US" sz="2400" b="1" dirty="0"/>
              <a:t>版</a:t>
            </a:r>
          </a:p>
          <a:p>
            <a:pPr>
              <a:lnSpc>
                <a:spcPct val="90000"/>
              </a:lnSpc>
            </a:pPr>
            <a:r>
              <a:rPr lang="zh-CN" altLang="en-US" sz="2400" b="1" dirty="0"/>
              <a:t>第</a:t>
            </a:r>
            <a:r>
              <a:rPr lang="en-US" altLang="zh-CN" sz="2400" b="1" dirty="0"/>
              <a:t>16</a:t>
            </a:r>
            <a:r>
              <a:rPr lang="zh-CN" altLang="en-US" sz="2400" b="1" dirty="0"/>
              <a:t>周 </a:t>
            </a:r>
            <a:r>
              <a:rPr lang="zh-CN" altLang="en-US" sz="2400" b="1" dirty="0">
                <a:sym typeface="+mn-ea"/>
              </a:rPr>
              <a:t>验收图形化版</a:t>
            </a:r>
            <a:endParaRPr lang="en-US" altLang="zh-CN" sz="24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82345" y="3760475"/>
            <a:ext cx="7772400" cy="9505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en-US" kern="0" dirty="0">
                <a:solidFill>
                  <a:srgbClr val="FF0000"/>
                </a:solidFill>
              </a:rPr>
              <a:t>注：设计文档与程序实现要一致，开发时如果发现设计逻辑缺陷问题，需要修改完善。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A2085-F4F2-4A6A-B8C3-7C26E7B480E8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课程设计提交内容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b="1" dirty="0"/>
              <a:t>1.</a:t>
            </a:r>
            <a:r>
              <a:rPr lang="zh-CN" altLang="en-US" b="1" dirty="0"/>
              <a:t>概要设计报告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/>
              <a:t>1.1 </a:t>
            </a:r>
            <a:r>
              <a:rPr lang="zh-CN" altLang="en-US" sz="2400" b="1" dirty="0"/>
              <a:t>输入、输出设计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/>
              <a:t>OJ</a:t>
            </a:r>
            <a:r>
              <a:rPr lang="zh-CN" altLang="en-US" sz="2400" b="1" dirty="0"/>
              <a:t>版本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/>
              <a:t>图形化版本（可在</a:t>
            </a:r>
            <a:r>
              <a:rPr lang="en-US" altLang="zh-CN" sz="2400" b="1" dirty="0"/>
              <a:t>OJ</a:t>
            </a:r>
            <a:r>
              <a:rPr lang="zh-CN" altLang="en-US" sz="2400" b="1" dirty="0"/>
              <a:t>版本开发时再完善）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/>
              <a:t>1.2 </a:t>
            </a:r>
            <a:r>
              <a:rPr lang="zh-CN" altLang="en-US" sz="2400" b="1" dirty="0"/>
              <a:t>算法设计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/>
              <a:t>1.3 </a:t>
            </a:r>
            <a:r>
              <a:rPr lang="zh-CN" altLang="en-US" sz="2400" b="1" dirty="0"/>
              <a:t>高层数据结构定义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b="1" dirty="0"/>
              <a:t>     包括：全局常量定义、全局数据结构定义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/>
              <a:t>1.4 </a:t>
            </a:r>
            <a:r>
              <a:rPr lang="zh-CN" altLang="en-US" sz="2400" b="1" dirty="0"/>
              <a:t>系统模块划分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b="1" dirty="0"/>
              <a:t>画出系统模块的调用关系图；并详细说明各个模块的功能。</a:t>
            </a: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4378E-8E7E-487A-A4B7-97B07FFF5DAE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课程设计提交内容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/>
              <a:t>具体内容和结构参见实验指导书</a:t>
            </a:r>
            <a:r>
              <a:rPr lang="en-US" altLang="zh-CN" b="1" dirty="0"/>
              <a:t>【</a:t>
            </a:r>
            <a:r>
              <a:rPr lang="zh-CN" altLang="en-US" b="1" dirty="0"/>
              <a:t>模板：概要设计</a:t>
            </a:r>
            <a:r>
              <a:rPr lang="en-US" altLang="zh-CN" b="1" dirty="0"/>
              <a:t>】</a:t>
            </a:r>
            <a:r>
              <a:rPr lang="en-US" altLang="zh-CN" dirty="0"/>
              <a:t> </a:t>
            </a:r>
            <a:r>
              <a:rPr lang="en-US" altLang="zh-CN" b="1" dirty="0"/>
              <a:t> </a:t>
            </a:r>
          </a:p>
          <a:p>
            <a:r>
              <a:rPr lang="zh-CN" altLang="en-US" b="1" dirty="0"/>
              <a:t>要求：按照时间要求提交。</a:t>
            </a:r>
          </a:p>
          <a:p>
            <a:pPr>
              <a:buFontTx/>
              <a:buNone/>
            </a:pPr>
            <a:endParaRPr lang="zh-CN" altLang="en-US" b="1" dirty="0"/>
          </a:p>
          <a:p>
            <a:pPr>
              <a:buFontTx/>
              <a:buNone/>
            </a:pPr>
            <a:r>
              <a:rPr lang="zh-CN" altLang="en-US" b="1" dirty="0"/>
              <a:t>文档</a:t>
            </a:r>
            <a:r>
              <a:rPr lang="en-US" altLang="zh-CN" b="1" dirty="0"/>
              <a:t>1</a:t>
            </a:r>
            <a:r>
              <a:rPr lang="zh-CN" altLang="en-US" b="1" dirty="0"/>
              <a:t>：</a:t>
            </a:r>
            <a:r>
              <a:rPr lang="zh-CN" altLang="en-US" b="1" dirty="0">
                <a:solidFill>
                  <a:srgbClr val="FF3300"/>
                </a:solidFill>
              </a:rPr>
              <a:t>班级</a:t>
            </a:r>
            <a:r>
              <a:rPr lang="en-US" altLang="zh-CN" b="1" dirty="0">
                <a:solidFill>
                  <a:srgbClr val="FF3300"/>
                </a:solidFill>
              </a:rPr>
              <a:t>_</a:t>
            </a:r>
            <a:r>
              <a:rPr lang="zh-CN" altLang="en-US" b="1" dirty="0">
                <a:solidFill>
                  <a:srgbClr val="FF3300"/>
                </a:solidFill>
              </a:rPr>
              <a:t>学号</a:t>
            </a:r>
            <a:r>
              <a:rPr lang="en-US" altLang="zh-CN" b="1" dirty="0">
                <a:solidFill>
                  <a:srgbClr val="FF3300"/>
                </a:solidFill>
              </a:rPr>
              <a:t>_</a:t>
            </a:r>
            <a:r>
              <a:rPr lang="zh-CN" altLang="en-US" b="1" dirty="0">
                <a:solidFill>
                  <a:srgbClr val="FF3300"/>
                </a:solidFill>
              </a:rPr>
              <a:t>概要设计</a:t>
            </a:r>
            <a:r>
              <a:rPr lang="en-US" altLang="zh-CN" b="1" dirty="0">
                <a:solidFill>
                  <a:srgbClr val="FF3300"/>
                </a:solidFill>
              </a:rPr>
              <a:t>.doc</a:t>
            </a:r>
          </a:p>
          <a:p>
            <a:pPr>
              <a:buFontTx/>
              <a:buNone/>
            </a:pPr>
            <a:endParaRPr lang="en-US" altLang="zh-CN" b="1" dirty="0">
              <a:solidFill>
                <a:srgbClr val="FF3300"/>
              </a:solidFill>
            </a:endParaRPr>
          </a:p>
          <a:p>
            <a:pPr>
              <a:buFontTx/>
              <a:buNone/>
            </a:pPr>
            <a:r>
              <a:rPr lang="en-US" altLang="zh-CN" b="1" dirty="0"/>
              <a:t> </a:t>
            </a:r>
          </a:p>
          <a:p>
            <a:endParaRPr lang="en-US" altLang="zh-CN" dirty="0"/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6C4D-9CC9-4AB0-97AE-95745F97103E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课程设计提交内容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584" y="1268760"/>
            <a:ext cx="7772400" cy="5256584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z="2400" b="1" dirty="0"/>
              <a:t>2. </a:t>
            </a:r>
            <a:r>
              <a:rPr lang="zh-CN" altLang="en-US" sz="2400" b="1" dirty="0"/>
              <a:t>源程序清单</a:t>
            </a:r>
          </a:p>
          <a:p>
            <a:pPr>
              <a:buFontTx/>
              <a:buNone/>
            </a:pPr>
            <a:r>
              <a:rPr lang="zh-CN" altLang="en-US" b="1" dirty="0"/>
              <a:t>文档</a:t>
            </a:r>
            <a:r>
              <a:rPr lang="en-US" altLang="zh-CN" b="1" dirty="0"/>
              <a:t>2</a:t>
            </a:r>
            <a:r>
              <a:rPr lang="zh-CN" altLang="en-US" b="1" dirty="0"/>
              <a:t>：</a:t>
            </a:r>
            <a:r>
              <a:rPr lang="zh-CN" altLang="en-US" sz="2400" b="1" dirty="0">
                <a:solidFill>
                  <a:srgbClr val="FF3300"/>
                </a:solidFill>
              </a:rPr>
              <a:t>班级</a:t>
            </a:r>
            <a:r>
              <a:rPr lang="en-US" altLang="zh-CN" sz="2400" b="1" dirty="0">
                <a:solidFill>
                  <a:srgbClr val="FF3300"/>
                </a:solidFill>
              </a:rPr>
              <a:t>_</a:t>
            </a:r>
            <a:r>
              <a:rPr lang="zh-CN" altLang="en-US" sz="2400" b="1" dirty="0">
                <a:solidFill>
                  <a:srgbClr val="FF3300"/>
                </a:solidFill>
              </a:rPr>
              <a:t>学号</a:t>
            </a:r>
            <a:r>
              <a:rPr lang="en-US" altLang="zh-CN" sz="2400" b="1" dirty="0">
                <a:solidFill>
                  <a:srgbClr val="FF3300"/>
                </a:solidFill>
              </a:rPr>
              <a:t>_</a:t>
            </a:r>
            <a:r>
              <a:rPr lang="zh-CN" altLang="en-US" sz="2400" b="1" dirty="0">
                <a:solidFill>
                  <a:srgbClr val="FF3300"/>
                </a:solidFill>
              </a:rPr>
              <a:t>版本</a:t>
            </a:r>
            <a:r>
              <a:rPr lang="en-US" altLang="zh-CN" sz="2400" b="1" dirty="0">
                <a:solidFill>
                  <a:srgbClr val="FF3300"/>
                </a:solidFill>
              </a:rPr>
              <a:t>n_</a:t>
            </a:r>
            <a:r>
              <a:rPr lang="zh-CN" altLang="en-US" sz="2400" b="1" dirty="0">
                <a:solidFill>
                  <a:srgbClr val="FF3300"/>
                </a:solidFill>
              </a:rPr>
              <a:t>源程序清单</a:t>
            </a:r>
            <a:r>
              <a:rPr lang="en-US" altLang="zh-CN" sz="2400" b="1" dirty="0">
                <a:solidFill>
                  <a:srgbClr val="FF3300"/>
                </a:solidFill>
              </a:rPr>
              <a:t>.</a:t>
            </a:r>
            <a:r>
              <a:rPr lang="en-US" altLang="zh-CN" sz="2400" b="1" dirty="0" err="1">
                <a:solidFill>
                  <a:srgbClr val="FF3300"/>
                </a:solidFill>
              </a:rPr>
              <a:t>rar</a:t>
            </a:r>
            <a:endParaRPr lang="en-US" altLang="zh-CN" sz="2400" b="1" dirty="0"/>
          </a:p>
          <a:p>
            <a:pPr>
              <a:buFontTx/>
              <a:buNone/>
            </a:pPr>
            <a:r>
              <a:rPr lang="en-US" altLang="zh-CN" sz="2400" b="1" dirty="0"/>
              <a:t>3.</a:t>
            </a:r>
            <a:r>
              <a:rPr lang="zh-CN" altLang="en-US" sz="2400" b="1" dirty="0"/>
              <a:t>实验总结</a:t>
            </a:r>
            <a:r>
              <a:rPr lang="zh-CN" altLang="en-US" sz="2400" dirty="0"/>
              <a:t> </a:t>
            </a:r>
          </a:p>
          <a:p>
            <a:pPr>
              <a:buFontTx/>
              <a:buNone/>
            </a:pPr>
            <a:r>
              <a:rPr lang="zh-CN" altLang="en-US" b="1" dirty="0"/>
              <a:t>文档</a:t>
            </a:r>
            <a:r>
              <a:rPr lang="en-US" altLang="zh-CN" b="1" dirty="0"/>
              <a:t>3</a:t>
            </a:r>
            <a:r>
              <a:rPr lang="zh-CN" altLang="en-US" b="1" dirty="0"/>
              <a:t>：</a:t>
            </a:r>
            <a:r>
              <a:rPr lang="zh-CN" altLang="en-US" sz="2400" b="1" dirty="0">
                <a:solidFill>
                  <a:srgbClr val="FF3300"/>
                </a:solidFill>
              </a:rPr>
              <a:t>班级</a:t>
            </a:r>
            <a:r>
              <a:rPr lang="en-US" altLang="zh-CN" sz="2400" b="1" dirty="0">
                <a:solidFill>
                  <a:srgbClr val="FF3300"/>
                </a:solidFill>
              </a:rPr>
              <a:t>_</a:t>
            </a:r>
            <a:r>
              <a:rPr lang="zh-CN" altLang="en-US" sz="2400" b="1" dirty="0">
                <a:solidFill>
                  <a:srgbClr val="FF3300"/>
                </a:solidFill>
              </a:rPr>
              <a:t>学号</a:t>
            </a:r>
            <a:r>
              <a:rPr lang="en-US" altLang="zh-CN" sz="2400" b="1" dirty="0">
                <a:solidFill>
                  <a:srgbClr val="FF3300"/>
                </a:solidFill>
              </a:rPr>
              <a:t>_</a:t>
            </a:r>
            <a:r>
              <a:rPr lang="zh-CN" altLang="en-US" sz="2400" b="1" dirty="0">
                <a:solidFill>
                  <a:srgbClr val="FF3300"/>
                </a:solidFill>
              </a:rPr>
              <a:t>实验总结</a:t>
            </a:r>
            <a:r>
              <a:rPr lang="en-US" altLang="zh-CN" sz="2400" b="1" dirty="0">
                <a:solidFill>
                  <a:srgbClr val="FF3300"/>
                </a:solidFill>
              </a:rPr>
              <a:t>.doc</a:t>
            </a: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6C4D-9CC9-4AB0-97AE-95745F97103E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课程设计提交内容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提交方式：</a:t>
            </a:r>
            <a:endParaRPr lang="en-US" altLang="zh-CN" dirty="0"/>
          </a:p>
          <a:p>
            <a:pPr lvl="1"/>
            <a:r>
              <a:rPr lang="zh-CN" altLang="en-US" dirty="0"/>
              <a:t>所有文档及代码随时提交到自搭建</a:t>
            </a:r>
            <a:r>
              <a:rPr lang="en-US" altLang="zh-CN" dirty="0" err="1"/>
              <a:t>GitLab</a:t>
            </a:r>
            <a:r>
              <a:rPr lang="zh-CN" altLang="en-US" dirty="0"/>
              <a:t>代码托管服务器。（具体使用可见我们提供的相关文档）</a:t>
            </a:r>
            <a:endParaRPr lang="en-US" altLang="zh-CN" dirty="0"/>
          </a:p>
          <a:p>
            <a:pPr lvl="1"/>
            <a:r>
              <a:rPr lang="zh-CN" altLang="en-US" dirty="0"/>
              <a:t>建议大家每周都有提交，这样表明不是突击完成作业；</a:t>
            </a:r>
            <a:endParaRPr lang="en-US" altLang="zh-CN" dirty="0"/>
          </a:p>
          <a:p>
            <a:pPr lvl="1"/>
            <a:r>
              <a:rPr lang="zh-CN" altLang="en-US" dirty="0"/>
              <a:t>建议小组内每个人都有差不多的提交，这样表明不存在所谓“抱大腿”行为。</a:t>
            </a:r>
          </a:p>
        </p:txBody>
      </p:sp>
    </p:spTree>
    <p:extLst>
      <p:ext uri="{BB962C8B-B14F-4D97-AF65-F5344CB8AC3E}">
        <p14:creationId xmlns:p14="http://schemas.microsoft.com/office/powerpoint/2010/main" val="640784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6C4D-9CC9-4AB0-97AE-95745F97103E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验收说明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验收时间：</a:t>
            </a:r>
            <a:r>
              <a:rPr lang="en-US" altLang="zh-CN" dirty="0"/>
              <a:t>13</a:t>
            </a:r>
            <a:r>
              <a:rPr lang="zh-CN" altLang="en-US" dirty="0"/>
              <a:t>周、</a:t>
            </a:r>
            <a:r>
              <a:rPr lang="en-US" altLang="zh-CN" dirty="0"/>
              <a:t>16</a:t>
            </a:r>
            <a:r>
              <a:rPr lang="zh-CN" altLang="en-US" dirty="0"/>
              <a:t>周周末。</a:t>
            </a:r>
          </a:p>
          <a:p>
            <a:r>
              <a:rPr lang="zh-CN" altLang="en-US" dirty="0"/>
              <a:t>验收方式：</a:t>
            </a:r>
          </a:p>
          <a:p>
            <a:pPr lvl="1"/>
            <a:r>
              <a:rPr lang="en-US" altLang="zh-CN" dirty="0"/>
              <a:t>OJ</a:t>
            </a:r>
            <a:r>
              <a:rPr lang="zh-CN" altLang="en-US" dirty="0"/>
              <a:t>版直接将代码提交到</a:t>
            </a:r>
            <a:r>
              <a:rPr lang="en-US" altLang="zh-CN" dirty="0"/>
              <a:t>OJ</a:t>
            </a:r>
            <a:r>
              <a:rPr lang="zh-CN" altLang="en-US" dirty="0"/>
              <a:t>上。</a:t>
            </a:r>
          </a:p>
          <a:p>
            <a:pPr lvl="1"/>
            <a:r>
              <a:rPr lang="zh-CN" altLang="en-US" dirty="0"/>
              <a:t>图形化版现场验收。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3321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68D2C-3469-41CD-BF92-F34B9771F8B1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提纲</a:t>
            </a:r>
          </a:p>
        </p:txBody>
      </p:sp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467545" y="2852936"/>
            <a:ext cx="3096344" cy="469900"/>
          </a:xfrm>
          <a:prstGeom prst="rect">
            <a:avLst/>
          </a:prstGeom>
          <a:solidFill>
            <a:srgbClr val="FFFF99">
              <a:alpha val="39999"/>
            </a:srgbClr>
          </a:solidFill>
          <a:ln w="9525" algn="ctr">
            <a:solidFill>
              <a:schemeClr val="tx1"/>
            </a:solidFill>
            <a:miter lim="800000"/>
          </a:ln>
          <a:effectLst/>
        </p:spPr>
        <p:txBody>
          <a:bodyPr wrap="square">
            <a:spAutoFit/>
          </a:bodyPr>
          <a:lstStyle/>
          <a:p>
            <a:pPr marL="342900" indent="-342900">
              <a:spcBef>
                <a:spcPct val="50000"/>
              </a:spcBef>
            </a:pPr>
            <a:endParaRPr lang="zh-CN" altLang="zh-CN" b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buFontTx/>
              <a:buAutoNum type="arabicPeriod"/>
            </a:pPr>
            <a:r>
              <a:rPr lang="zh-CN" altLang="en-US" b="1" dirty="0"/>
              <a:t>学术诚信</a:t>
            </a:r>
            <a:endParaRPr lang="en-US" altLang="zh-CN" b="1" dirty="0"/>
          </a:p>
          <a:p>
            <a:pPr marL="533400" indent="-533400">
              <a:buFontTx/>
              <a:buAutoNum type="arabicPeriod"/>
            </a:pPr>
            <a:r>
              <a:rPr lang="zh-CN" altLang="en-US" b="1" dirty="0"/>
              <a:t>课题任务说明</a:t>
            </a:r>
          </a:p>
          <a:p>
            <a:pPr marL="533400" indent="-533400">
              <a:buFontTx/>
              <a:buAutoNum type="arabicPeriod"/>
            </a:pPr>
            <a:r>
              <a:rPr lang="zh-CN" altLang="en-US" b="1" dirty="0"/>
              <a:t>课程设计进度安排及提交内容</a:t>
            </a:r>
          </a:p>
          <a:p>
            <a:pPr marL="533400" indent="-533400">
              <a:buFontTx/>
              <a:buAutoNum type="arabicPeriod"/>
            </a:pPr>
            <a:r>
              <a:rPr lang="zh-CN" altLang="en-US" b="1" dirty="0"/>
              <a:t>接下去的工作</a:t>
            </a:r>
          </a:p>
        </p:txBody>
      </p:sp>
    </p:spTree>
    <p:extLst>
      <p:ext uri="{BB962C8B-B14F-4D97-AF65-F5344CB8AC3E}">
        <p14:creationId xmlns:p14="http://schemas.microsoft.com/office/powerpoint/2010/main" val="325194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ym typeface="+mn-ea"/>
              </a:rPr>
              <a:t>接下去的工作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/>
              <a:t>学习概要设计要包含哪些工作</a:t>
            </a:r>
          </a:p>
          <a:p>
            <a:r>
              <a:rPr lang="zh-CN" altLang="en-US" b="1"/>
              <a:t>学习如何对程序的功能进行分解</a:t>
            </a:r>
            <a:r>
              <a:rPr lang="en-US" altLang="zh-CN" b="1">
                <a:sym typeface="+mn-ea"/>
              </a:rPr>
              <a:t>----</a:t>
            </a:r>
            <a:r>
              <a:rPr lang="zh-CN" altLang="en-US" b="1">
                <a:sym typeface="+mn-ea"/>
              </a:rPr>
              <a:t>模块化</a:t>
            </a:r>
            <a:endParaRPr lang="zh-CN" altLang="en-US" b="1"/>
          </a:p>
          <a:p>
            <a:r>
              <a:rPr lang="zh-CN" altLang="en-US" b="1"/>
              <a:t>学习如何实现算法的并发执行</a:t>
            </a:r>
            <a:r>
              <a:rPr lang="en-US" altLang="zh-CN" b="1"/>
              <a:t>---</a:t>
            </a:r>
            <a:r>
              <a:rPr lang="zh-CN" altLang="en-US" b="1"/>
              <a:t>线程</a:t>
            </a:r>
          </a:p>
          <a:p>
            <a:r>
              <a:rPr lang="zh-CN" altLang="en-US" b="1"/>
              <a:t>简单学习软件单元测试和集成测试方法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9E107-7CBE-4420-B8A8-046F950C4F52}" type="slidenum">
              <a:rPr lang="en-US" altLang="zh-CN"/>
              <a:pPr/>
              <a:t>28</a:t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灯片编号占位符 4"/>
          <p:cNvSpPr txBox="1">
            <a:spLocks noGrp="1"/>
          </p:cNvSpPr>
          <p:nvPr/>
        </p:nvSpPr>
        <p:spPr>
          <a:xfrm>
            <a:off x="6934200" y="63246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algn="r">
              <a:spcBef>
                <a:spcPct val="50000"/>
              </a:spcBef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</a:rPr>
              <a:pPr algn="r">
                <a:spcBef>
                  <a:spcPct val="50000"/>
                </a:spcBef>
              </a:pPr>
              <a:t>29</a:t>
            </a:fld>
            <a:endParaRPr lang="zh-CN" altLang="en-US" sz="14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55299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2916238" y="2638425"/>
          <a:ext cx="2376487" cy="221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132027" imgH="1054303" progId="">
                  <p:embed/>
                </p:oleObj>
              </mc:Choice>
              <mc:Fallback>
                <p:oleObj r:id="rId2" imgW="1132027" imgH="1054303" progId="">
                  <p:embed/>
                  <p:pic>
                    <p:nvPicPr>
                      <p:cNvPr id="0" name="Picture 1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2638425"/>
                        <a:ext cx="2376487" cy="221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学术诚信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725960"/>
            <a:ext cx="7772400" cy="443934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b="1" dirty="0"/>
              <a:t>参考或复制其他同学的代码；</a:t>
            </a:r>
            <a:endParaRPr lang="en-US" altLang="zh-CN" sz="2400" b="1" dirty="0"/>
          </a:p>
          <a:p>
            <a:pPr>
              <a:lnSpc>
                <a:spcPct val="150000"/>
              </a:lnSpc>
            </a:pPr>
            <a:r>
              <a:rPr lang="zh-CN" altLang="en-US" sz="2400" b="1" dirty="0"/>
              <a:t>向其他同学提供参考或代码；</a:t>
            </a:r>
            <a:endParaRPr lang="en-US" altLang="zh-CN" sz="2400" b="1" dirty="0"/>
          </a:p>
          <a:p>
            <a:pPr>
              <a:lnSpc>
                <a:spcPct val="150000"/>
              </a:lnSpc>
            </a:pPr>
            <a:r>
              <a:rPr lang="zh-CN" altLang="en-US" sz="2400" b="1" dirty="0"/>
              <a:t>通过互联网获取相关代码；</a:t>
            </a:r>
            <a:endParaRPr lang="en-US" altLang="zh-CN" sz="2400" b="1" dirty="0"/>
          </a:p>
          <a:p>
            <a:pPr>
              <a:lnSpc>
                <a:spcPct val="150000"/>
              </a:lnSpc>
            </a:pPr>
            <a:r>
              <a:rPr lang="zh-CN" altLang="en-US" sz="2400" b="1" dirty="0"/>
              <a:t>通过互联网展示自己的代码；</a:t>
            </a:r>
            <a:endParaRPr lang="en-US" altLang="zh-CN" sz="2400" b="1" dirty="0"/>
          </a:p>
          <a:p>
            <a:pPr>
              <a:lnSpc>
                <a:spcPct val="150000"/>
              </a:lnSpc>
            </a:pPr>
            <a:r>
              <a:rPr lang="zh-CN" altLang="en-US" sz="2400" b="1" dirty="0"/>
              <a:t>找其他人帮忙；</a:t>
            </a:r>
            <a:endParaRPr lang="en-US" altLang="zh-CN" sz="2400" b="1" dirty="0"/>
          </a:p>
          <a:p>
            <a:pPr>
              <a:lnSpc>
                <a:spcPct val="150000"/>
              </a:lnSpc>
            </a:pPr>
            <a:r>
              <a:rPr lang="zh-CN" altLang="en-US" sz="2400" b="1" dirty="0"/>
              <a:t>攻击我们的网站。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9E107-7CBE-4420-B8A8-046F950C4F52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611560" y="1268760"/>
            <a:ext cx="3528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哪些行为是被禁止的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学术诚信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725960"/>
            <a:ext cx="7772400" cy="443934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b="1" dirty="0"/>
              <a:t>我们会把网上我们能找到的代码以及全部北邮同学提交的代码，包括往届的代码（如果有）放在一起查重；</a:t>
            </a:r>
            <a:endParaRPr lang="en-US" altLang="zh-CN" sz="2400" b="1" dirty="0"/>
          </a:p>
          <a:p>
            <a:pPr>
              <a:lnSpc>
                <a:spcPct val="150000"/>
              </a:lnSpc>
            </a:pPr>
            <a:r>
              <a:rPr lang="zh-CN" altLang="en-US" sz="2400" b="1" dirty="0"/>
              <a:t>一旦相似度高于我们的标准，我们不接受任何理由；</a:t>
            </a:r>
            <a:endParaRPr lang="en-US" altLang="zh-CN" sz="2400" b="1" dirty="0"/>
          </a:p>
          <a:p>
            <a:pPr>
              <a:lnSpc>
                <a:spcPct val="150000"/>
              </a:lnSpc>
            </a:pPr>
            <a:r>
              <a:rPr lang="zh-CN" altLang="en-US" sz="2400" b="1" dirty="0"/>
              <a:t>请相信，如果所有代码都是你自己写的且你的代码没有泄露，查重结果一定没问题。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9E107-7CBE-4420-B8A8-046F950C4F52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611560" y="1268760"/>
            <a:ext cx="3528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我们主要的检测手段</a:t>
            </a:r>
          </a:p>
        </p:txBody>
      </p:sp>
    </p:spTree>
    <p:extLst>
      <p:ext uri="{BB962C8B-B14F-4D97-AF65-F5344CB8AC3E}">
        <p14:creationId xmlns:p14="http://schemas.microsoft.com/office/powerpoint/2010/main" val="929972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学术诚信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725960"/>
            <a:ext cx="7772400" cy="443934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b="1" dirty="0"/>
              <a:t>总体原则是不区分谁抄谁的，不区分个人行为还是小组行为，相关小组所有成员本课程的成绩一律按</a:t>
            </a:r>
            <a:r>
              <a:rPr lang="en-US" altLang="zh-CN" sz="2400" b="1" dirty="0"/>
              <a:t>0</a:t>
            </a:r>
            <a:r>
              <a:rPr lang="zh-CN" altLang="en-US" sz="2400" b="1" dirty="0"/>
              <a:t>分记。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9E107-7CBE-4420-B8A8-046F950C4F52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611560" y="1268760"/>
            <a:ext cx="3528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处罚措施</a:t>
            </a:r>
          </a:p>
        </p:txBody>
      </p:sp>
    </p:spTree>
    <p:extLst>
      <p:ext uri="{BB962C8B-B14F-4D97-AF65-F5344CB8AC3E}">
        <p14:creationId xmlns:p14="http://schemas.microsoft.com/office/powerpoint/2010/main" val="1780581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学术诚信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725960"/>
            <a:ext cx="7772400" cy="443934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b="1" dirty="0"/>
              <a:t>保护好自己的代码，以避免不必要的损失；</a:t>
            </a:r>
            <a:endParaRPr lang="en-US" altLang="zh-CN" sz="2400" b="1" dirty="0"/>
          </a:p>
          <a:p>
            <a:pPr>
              <a:lnSpc>
                <a:spcPct val="150000"/>
              </a:lnSpc>
            </a:pPr>
            <a:r>
              <a:rPr lang="zh-CN" altLang="en-US" sz="2400" b="1" dirty="0"/>
              <a:t>不要参考网上的代码。你搜得到，别人（包括我们）也搜得到；</a:t>
            </a:r>
            <a:endParaRPr lang="en-US" altLang="zh-CN" sz="2400" b="1" dirty="0"/>
          </a:p>
          <a:p>
            <a:pPr>
              <a:lnSpc>
                <a:spcPct val="150000"/>
              </a:lnSpc>
            </a:pPr>
            <a:r>
              <a:rPr lang="zh-CN" altLang="en-US" sz="2400" b="1" dirty="0"/>
              <a:t>不要找别人帮你，他可能帮助过很多人。</a:t>
            </a:r>
            <a:endParaRPr lang="en-US" altLang="zh-CN" sz="2400" b="1" dirty="0"/>
          </a:p>
          <a:p>
            <a:pPr>
              <a:lnSpc>
                <a:spcPct val="150000"/>
              </a:lnSpc>
            </a:pPr>
            <a:endParaRPr lang="zh-CN" altLang="en-US" sz="2400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9E107-7CBE-4420-B8A8-046F950C4F52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611560" y="1268760"/>
            <a:ext cx="3528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特别提醒：</a:t>
            </a:r>
          </a:p>
        </p:txBody>
      </p:sp>
    </p:spTree>
    <p:extLst>
      <p:ext uri="{BB962C8B-B14F-4D97-AF65-F5344CB8AC3E}">
        <p14:creationId xmlns:p14="http://schemas.microsoft.com/office/powerpoint/2010/main" val="279645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68D2C-3469-41CD-BF92-F34B9771F8B1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提纲</a:t>
            </a:r>
          </a:p>
        </p:txBody>
      </p:sp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395536" y="1916832"/>
            <a:ext cx="3168352" cy="376238"/>
          </a:xfrm>
          <a:prstGeom prst="rect">
            <a:avLst/>
          </a:prstGeom>
          <a:solidFill>
            <a:srgbClr val="FFFF99">
              <a:alpha val="39999"/>
            </a:srgbClr>
          </a:solidFill>
          <a:ln w="9525" algn="ctr">
            <a:solidFill>
              <a:schemeClr val="tx1"/>
            </a:solidFill>
            <a:miter lim="800000"/>
          </a:ln>
          <a:effectLst/>
        </p:spPr>
        <p:txBody>
          <a:bodyPr wrap="square">
            <a:spAutoFit/>
          </a:bodyPr>
          <a:lstStyle/>
          <a:p>
            <a:pPr marL="342900" indent="-342900">
              <a:spcBef>
                <a:spcPct val="50000"/>
              </a:spcBef>
            </a:pPr>
            <a:endParaRPr lang="zh-CN" altLang="zh-CN" b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buFontTx/>
              <a:buAutoNum type="arabicPeriod"/>
            </a:pPr>
            <a:r>
              <a:rPr lang="zh-CN" altLang="en-US" b="1" dirty="0"/>
              <a:t>学术诚信</a:t>
            </a:r>
            <a:endParaRPr lang="en-US" altLang="zh-CN" b="1" dirty="0"/>
          </a:p>
          <a:p>
            <a:pPr marL="533400" indent="-533400">
              <a:buFontTx/>
              <a:buAutoNum type="arabicPeriod"/>
            </a:pPr>
            <a:r>
              <a:rPr lang="zh-CN" altLang="en-US" b="1" dirty="0"/>
              <a:t>课题任务说明</a:t>
            </a:r>
          </a:p>
          <a:p>
            <a:pPr marL="533400" indent="-533400">
              <a:buFontTx/>
              <a:buAutoNum type="arabicPeriod"/>
            </a:pPr>
            <a:r>
              <a:rPr lang="zh-CN" altLang="en-US" b="1" dirty="0"/>
              <a:t>课程设计进度安排及提交内容</a:t>
            </a:r>
          </a:p>
          <a:p>
            <a:pPr marL="533400" indent="-533400">
              <a:buFontTx/>
              <a:buAutoNum type="arabicPeriod"/>
            </a:pPr>
            <a:r>
              <a:rPr lang="zh-CN" altLang="en-US" b="1" dirty="0"/>
              <a:t>接下去的工作</a:t>
            </a:r>
          </a:p>
        </p:txBody>
      </p:sp>
    </p:spTree>
    <p:extLst>
      <p:ext uri="{BB962C8B-B14F-4D97-AF65-F5344CB8AC3E}">
        <p14:creationId xmlns:p14="http://schemas.microsoft.com/office/powerpoint/2010/main" val="3435672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麦当劳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725960"/>
            <a:ext cx="8155632" cy="4598640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altLang="zh-CN" sz="2400" b="1" dirty="0"/>
              <a:t>2023</a:t>
            </a:r>
            <a:r>
              <a:rPr lang="zh-CN" altLang="en-US" sz="2400" b="1" dirty="0"/>
              <a:t>年</a:t>
            </a:r>
            <a:r>
              <a:rPr lang="en-US" altLang="zh-CN" sz="2400" b="1" dirty="0"/>
              <a:t>5</a:t>
            </a:r>
            <a:r>
              <a:rPr lang="zh-CN" altLang="en-US" sz="2400" b="1" dirty="0"/>
              <a:t>月，麦当劳在北邮开业。大量的学生去那里订餐。正因为如此，麦当劳的在线点餐系统经常关闭以避免拥挤，尤其是在午餐和晚餐时间。该系统的关闭时间不确定。北邮的学生认为这非常麻烦。然而，北邮学生无所畏惧。北京邮电大学最优秀的学生之一</a:t>
            </a:r>
            <a:r>
              <a:rPr lang="en-US" altLang="zh-CN" sz="2400" b="1" dirty="0"/>
              <a:t>(</a:t>
            </a:r>
            <a:r>
              <a:rPr lang="zh-CN" altLang="en-US" sz="2400" b="1" dirty="0"/>
              <a:t>也是北邮</a:t>
            </a:r>
            <a:r>
              <a:rPr lang="en-US" altLang="zh-CN" sz="2400" b="1" dirty="0"/>
              <a:t>ICPC</a:t>
            </a:r>
            <a:r>
              <a:rPr lang="zh-CN" altLang="en-US" sz="2400" b="1" dirty="0"/>
              <a:t>团队的一员</a:t>
            </a:r>
            <a:r>
              <a:rPr lang="en-US" altLang="zh-CN" sz="2400" b="1" dirty="0"/>
              <a:t>)Zhai Xie (</a:t>
            </a:r>
            <a:r>
              <a:rPr lang="en-US" altLang="zh-CN" sz="2400" b="1" dirty="0" err="1"/>
              <a:t>ThomasX</a:t>
            </a:r>
            <a:r>
              <a:rPr lang="en-US" altLang="zh-CN" sz="2400" b="1" dirty="0"/>
              <a:t>)</a:t>
            </a:r>
            <a:r>
              <a:rPr lang="zh-CN" altLang="en-US" sz="2400" b="1" dirty="0"/>
              <a:t>在飞书上开发了一个实时监控机器人，它告诉我们麦当劳在线点餐系统的实时状态。有了这个机器人，北邮学生可以更方便地点餐。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9E107-7CBE-4420-B8A8-046F950C4F52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611560" y="1268760"/>
            <a:ext cx="2808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课题任务</a:t>
            </a:r>
            <a:r>
              <a:rPr lang="en-US" altLang="zh-CN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</a:p>
        </p:txBody>
      </p:sp>
    </p:spTree>
    <p:extLst>
      <p:ext uri="{BB962C8B-B14F-4D97-AF65-F5344CB8AC3E}">
        <p14:creationId xmlns:p14="http://schemas.microsoft.com/office/powerpoint/2010/main" val="1885751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麦当劳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720121"/>
            <a:ext cx="8885904" cy="4805223"/>
          </a:xfrm>
        </p:spPr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400" b="1" dirty="0"/>
              <a:t>北邮的麦当劳和它的点餐系统在</a:t>
            </a:r>
            <a:r>
              <a:rPr lang="en-US" altLang="zh-CN" sz="2400" b="1" dirty="0"/>
              <a:t>07:00:00</a:t>
            </a:r>
            <a:r>
              <a:rPr lang="zh-CN" altLang="en-US" sz="2400" b="1" dirty="0"/>
              <a:t>开始工作，点餐系统在</a:t>
            </a:r>
            <a:r>
              <a:rPr lang="en-US" altLang="zh-CN" sz="2400" b="1" dirty="0"/>
              <a:t>22:00:01</a:t>
            </a:r>
            <a:r>
              <a:rPr lang="zh-CN" altLang="en-US" sz="2400" b="1" dirty="0"/>
              <a:t>关闭。麦当劳一共有</a:t>
            </a:r>
            <a:r>
              <a:rPr lang="en-US" altLang="zh-CN" sz="2400" b="1" dirty="0"/>
              <a:t>N</a:t>
            </a:r>
            <a:r>
              <a:rPr lang="zh-CN" altLang="en-US" sz="2400" b="1" dirty="0"/>
              <a:t>种食物和</a:t>
            </a:r>
            <a:r>
              <a:rPr lang="en-US" altLang="zh-CN" sz="2400" b="1" dirty="0"/>
              <a:t>M</a:t>
            </a:r>
            <a:r>
              <a:rPr lang="zh-CN" altLang="en-US" sz="2400" b="1" dirty="0"/>
              <a:t>种套餐类型。每种套餐中包含多种食物。具体配置信息将在菜单文件（</a:t>
            </a:r>
            <a:r>
              <a:rPr lang="en-US" altLang="zh-CN" sz="2400" b="1" dirty="0"/>
              <a:t>menu.txt</a:t>
            </a:r>
            <a:r>
              <a:rPr lang="zh-CN" altLang="en-US" sz="2400" b="1" dirty="0"/>
              <a:t>）中提供。对于制作和存储每种食物，规定第</a:t>
            </a:r>
            <a:r>
              <a:rPr lang="en-US" altLang="zh-CN" sz="2400" b="1" dirty="0" err="1"/>
              <a:t>i</a:t>
            </a:r>
            <a:r>
              <a:rPr lang="zh-CN" altLang="en-US" sz="2400" b="1" dirty="0"/>
              <a:t>种食物在</a:t>
            </a:r>
            <a:r>
              <a:rPr lang="en-US" altLang="zh-CN" sz="2400" b="1" dirty="0" err="1"/>
              <a:t>t</a:t>
            </a:r>
            <a:r>
              <a:rPr lang="en-US" altLang="zh-CN" sz="2400" b="1" baseline="-25000" dirty="0" err="1"/>
              <a:t>i</a:t>
            </a:r>
            <a:r>
              <a:rPr lang="zh-CN" altLang="en-US" sz="2400" b="1" dirty="0"/>
              <a:t>秒内完成，其最大存储容量为</a:t>
            </a:r>
            <a:r>
              <a:rPr lang="en-US" altLang="zh-CN" sz="2400" b="1" dirty="0" err="1"/>
              <a:t>cap</a:t>
            </a:r>
            <a:r>
              <a:rPr lang="en-US" altLang="zh-CN" sz="2400" b="1" baseline="-25000" dirty="0" err="1"/>
              <a:t>i</a:t>
            </a:r>
            <a:r>
              <a:rPr lang="zh-CN" altLang="en-US" sz="2400" b="1" dirty="0"/>
              <a:t>，表示该种食物最多可以存储</a:t>
            </a:r>
            <a:r>
              <a:rPr lang="en-US" altLang="zh-CN" sz="2400" b="1" dirty="0" err="1"/>
              <a:t>cap</a:t>
            </a:r>
            <a:r>
              <a:rPr lang="en-US" altLang="zh-CN" sz="2400" b="1" baseline="-25000" dirty="0" err="1"/>
              <a:t>i</a:t>
            </a:r>
            <a:r>
              <a:rPr lang="zh-CN" altLang="en-US" sz="2400" b="1" dirty="0"/>
              <a:t>个。</a:t>
            </a:r>
            <a:endParaRPr lang="en-US" altLang="zh-CN" sz="2400" b="1" dirty="0"/>
          </a:p>
          <a:p>
            <a:pPr algn="just">
              <a:lnSpc>
                <a:spcPct val="150000"/>
              </a:lnSpc>
            </a:pPr>
            <a:r>
              <a:rPr lang="zh-CN" altLang="en-US" sz="2400" b="1" dirty="0"/>
              <a:t>麦当劳系统每天开放前，所有食物存储容量都为</a:t>
            </a:r>
            <a:r>
              <a:rPr lang="en-US" altLang="zh-CN" sz="2400" b="1" dirty="0"/>
              <a:t>0</a:t>
            </a:r>
            <a:r>
              <a:rPr lang="zh-CN" altLang="en-US" sz="2400" b="1" dirty="0"/>
              <a:t>，在任何时间点如果某种食物的存储量小于</a:t>
            </a:r>
            <a:r>
              <a:rPr lang="en-US" altLang="zh-CN" sz="2400" b="1" dirty="0" err="1"/>
              <a:t>cap</a:t>
            </a:r>
            <a:r>
              <a:rPr lang="en-US" altLang="zh-CN" sz="2400" b="1" baseline="-25000" dirty="0" err="1"/>
              <a:t>i</a:t>
            </a:r>
            <a:r>
              <a:rPr lang="en-US" altLang="zh-CN" sz="2400" b="1" baseline="-25000" dirty="0"/>
              <a:t> </a:t>
            </a:r>
            <a:r>
              <a:rPr lang="zh-CN" altLang="en-US" sz="2400" b="1" dirty="0"/>
              <a:t>，则会立即制作该食物，直到达到</a:t>
            </a:r>
            <a:r>
              <a:rPr lang="en-US" altLang="zh-CN" sz="2400" b="1" dirty="0" err="1"/>
              <a:t>cap</a:t>
            </a:r>
            <a:r>
              <a:rPr lang="en-US" altLang="zh-CN" sz="2400" b="1" baseline="-25000" dirty="0" err="1"/>
              <a:t>i</a:t>
            </a:r>
            <a:r>
              <a:rPr lang="en-US" altLang="zh-CN" sz="2400" b="1" baseline="-25000" dirty="0"/>
              <a:t> </a:t>
            </a:r>
            <a:r>
              <a:rPr lang="zh-CN" altLang="en-US" sz="2400" b="1" dirty="0"/>
              <a:t>。其中，不同种类食物可以同时制作，同种类食物只能依次制作。</a:t>
            </a:r>
            <a:endParaRPr lang="en-US" altLang="zh-CN" sz="2400" b="1" dirty="0"/>
          </a:p>
          <a:p>
            <a:pPr marL="0" indent="0" algn="just">
              <a:lnSpc>
                <a:spcPct val="150000"/>
              </a:lnSpc>
              <a:buNone/>
            </a:pPr>
            <a:r>
              <a:rPr lang="zh-CN" altLang="en-US" sz="2400" b="1" dirty="0">
                <a:solidFill>
                  <a:srgbClr val="FF0000"/>
                </a:solidFill>
              </a:rPr>
              <a:t>注：开店</a:t>
            </a:r>
            <a:r>
              <a:rPr lang="en-US" altLang="zh-CN" sz="2400" b="1" dirty="0">
                <a:solidFill>
                  <a:srgbClr val="FF0000"/>
                </a:solidFill>
              </a:rPr>
              <a:t>07:00:00</a:t>
            </a:r>
            <a:r>
              <a:rPr lang="zh-CN" altLang="en-US" sz="2400" b="1" dirty="0">
                <a:solidFill>
                  <a:srgbClr val="FF0000"/>
                </a:solidFill>
              </a:rPr>
              <a:t>立刻开始制作食物，不必等待订单。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9E107-7CBE-4420-B8A8-046F950C4F52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611560" y="1124744"/>
            <a:ext cx="2808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课题任务</a:t>
            </a:r>
            <a:r>
              <a:rPr lang="en-US" altLang="zh-CN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</a:p>
        </p:txBody>
      </p:sp>
    </p:spTree>
    <p:extLst>
      <p:ext uri="{BB962C8B-B14F-4D97-AF65-F5344CB8AC3E}">
        <p14:creationId xmlns:p14="http://schemas.microsoft.com/office/powerpoint/2010/main" val="800733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经分互动规范介绍">
  <a:themeElements>
    <a:clrScheme name="经分互动规范介绍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经分互动规范介绍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prstShdw prst="shdw18" dist="17961" dir="13500000">
            <a:schemeClr val="tx1">
              <a:gamma/>
              <a:shade val="60000"/>
              <a:invGamma/>
            </a:schemeClr>
          </a:prstShdw>
        </a:effectLst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prstShdw prst="shdw18" dist="17961" dir="13500000">
            <a:schemeClr val="tx1">
              <a:gamma/>
              <a:shade val="60000"/>
              <a:invGamma/>
            </a:schemeClr>
          </a:prstShdw>
        </a:effectLst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经分互动规范介绍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经分互动规范介绍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经分互动规范介绍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经分互动规范介绍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经分互动规范介绍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经分互动规范介绍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经分互动规范介绍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模板</Template>
  <TotalTime>1371</TotalTime>
  <Words>1790</Words>
  <Application>Microsoft Office PowerPoint</Application>
  <PresentationFormat>全屏显示(4:3)</PresentationFormat>
  <Paragraphs>181</Paragraphs>
  <Slides>29</Slides>
  <Notes>10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29</vt:i4>
      </vt:variant>
    </vt:vector>
  </HeadingPairs>
  <TitlesOfParts>
    <vt:vector size="35" baseType="lpstr">
      <vt:lpstr>微软雅黑</vt:lpstr>
      <vt:lpstr>Arial</vt:lpstr>
      <vt:lpstr>Cambria Math</vt:lpstr>
      <vt:lpstr>Times New Roman</vt:lpstr>
      <vt:lpstr>Wingdings</vt:lpstr>
      <vt:lpstr>经分互动规范介绍</vt:lpstr>
      <vt:lpstr>PowerPoint 演示文稿</vt:lpstr>
      <vt:lpstr>提纲</vt:lpstr>
      <vt:lpstr>学术诚信</vt:lpstr>
      <vt:lpstr>学术诚信</vt:lpstr>
      <vt:lpstr>学术诚信</vt:lpstr>
      <vt:lpstr>学术诚信</vt:lpstr>
      <vt:lpstr>提纲</vt:lpstr>
      <vt:lpstr>麦当劳</vt:lpstr>
      <vt:lpstr>麦当劳</vt:lpstr>
      <vt:lpstr>麦当劳</vt:lpstr>
      <vt:lpstr>麦当劳</vt:lpstr>
      <vt:lpstr>麦当劳</vt:lpstr>
      <vt:lpstr>麦当劳</vt:lpstr>
      <vt:lpstr>麦当劳</vt:lpstr>
      <vt:lpstr>麦当劳</vt:lpstr>
      <vt:lpstr>麦当劳</vt:lpstr>
      <vt:lpstr>麦当劳</vt:lpstr>
      <vt:lpstr>课题要求</vt:lpstr>
      <vt:lpstr>课题要求</vt:lpstr>
      <vt:lpstr>提纲</vt:lpstr>
      <vt:lpstr>进度要求</vt:lpstr>
      <vt:lpstr>课程设计提交内容</vt:lpstr>
      <vt:lpstr>课程设计提交内容</vt:lpstr>
      <vt:lpstr>课程设计提交内容</vt:lpstr>
      <vt:lpstr>课程设计提交内容</vt:lpstr>
      <vt:lpstr>验收说明</vt:lpstr>
      <vt:lpstr>提纲</vt:lpstr>
      <vt:lpstr>接下去的工作</vt:lpstr>
      <vt:lpstr>PowerPoint 演示文稿</vt:lpstr>
    </vt:vector>
  </TitlesOfParts>
  <Company>bupt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zhouchunyan</dc:creator>
  <cp:lastModifiedBy>yanmei zhang</cp:lastModifiedBy>
  <cp:revision>585</cp:revision>
  <dcterms:created xsi:type="dcterms:W3CDTF">2005-11-27T05:02:00Z</dcterms:created>
  <dcterms:modified xsi:type="dcterms:W3CDTF">2024-04-24T07:30:04Z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