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2"/>
  </p:notesMasterIdLst>
  <p:sldIdLst>
    <p:sldId id="256" r:id="rId2"/>
    <p:sldId id="257" r:id="rId3"/>
    <p:sldId id="259" r:id="rId4"/>
    <p:sldId id="322" r:id="rId5"/>
    <p:sldId id="323" r:id="rId6"/>
    <p:sldId id="324" r:id="rId7"/>
    <p:sldId id="284" r:id="rId8"/>
    <p:sldId id="325" r:id="rId9"/>
    <p:sldId id="327" r:id="rId10"/>
    <p:sldId id="328" r:id="rId11"/>
    <p:sldId id="285" r:id="rId12"/>
    <p:sldId id="329" r:id="rId13"/>
    <p:sldId id="330" r:id="rId14"/>
    <p:sldId id="331" r:id="rId15"/>
    <p:sldId id="286" r:id="rId16"/>
    <p:sldId id="290" r:id="rId17"/>
    <p:sldId id="292" r:id="rId18"/>
    <p:sldId id="293" r:id="rId19"/>
    <p:sldId id="287" r:id="rId20"/>
    <p:sldId id="294" r:id="rId21"/>
    <p:sldId id="295" r:id="rId22"/>
    <p:sldId id="296" r:id="rId23"/>
    <p:sldId id="297" r:id="rId24"/>
    <p:sldId id="298" r:id="rId25"/>
    <p:sldId id="299" r:id="rId26"/>
    <p:sldId id="300" r:id="rId27"/>
    <p:sldId id="301" r:id="rId28"/>
    <p:sldId id="302" r:id="rId29"/>
    <p:sldId id="288" r:id="rId30"/>
    <p:sldId id="303" r:id="rId31"/>
    <p:sldId id="304" r:id="rId32"/>
    <p:sldId id="305" r:id="rId33"/>
    <p:sldId id="317" r:id="rId34"/>
    <p:sldId id="316" r:id="rId35"/>
    <p:sldId id="312" r:id="rId36"/>
    <p:sldId id="319" r:id="rId37"/>
    <p:sldId id="313" r:id="rId38"/>
    <p:sldId id="321" r:id="rId39"/>
    <p:sldId id="315" r:id="rId40"/>
    <p:sldId id="31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F7B6421-6660-9A41-A8E8-ABEC41C1A3BB}">
          <p14:sldIdLst>
            <p14:sldId id="256"/>
            <p14:sldId id="257"/>
            <p14:sldId id="259"/>
            <p14:sldId id="322"/>
            <p14:sldId id="323"/>
            <p14:sldId id="324"/>
            <p14:sldId id="284"/>
            <p14:sldId id="325"/>
            <p14:sldId id="327"/>
            <p14:sldId id="328"/>
            <p14:sldId id="285"/>
            <p14:sldId id="329"/>
            <p14:sldId id="330"/>
            <p14:sldId id="331"/>
            <p14:sldId id="286"/>
            <p14:sldId id="290"/>
            <p14:sldId id="292"/>
            <p14:sldId id="293"/>
            <p14:sldId id="287"/>
            <p14:sldId id="294"/>
            <p14:sldId id="295"/>
            <p14:sldId id="296"/>
            <p14:sldId id="297"/>
            <p14:sldId id="298"/>
            <p14:sldId id="299"/>
            <p14:sldId id="300"/>
            <p14:sldId id="301"/>
            <p14:sldId id="302"/>
            <p14:sldId id="288"/>
            <p14:sldId id="303"/>
            <p14:sldId id="304"/>
            <p14:sldId id="305"/>
            <p14:sldId id="317"/>
            <p14:sldId id="316"/>
            <p14:sldId id="312"/>
            <p14:sldId id="319"/>
            <p14:sldId id="313"/>
            <p14:sldId id="321"/>
            <p14:sldId id="315"/>
            <p14:sldId id="3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1"/>
    <a:srgbClr val="FFFF66"/>
    <a:srgbClr val="CCFF66"/>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A15B5F-26FD-4A49-A2FA-6E04912C0824}">
  <a:tblStyle styleId="{E8A15B5F-26FD-4A49-A2FA-6E04912C082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snapToObjects="1">
      <p:cViewPr varScale="1">
        <p:scale>
          <a:sx n="108" d="100"/>
          <a:sy n="108" d="100"/>
        </p:scale>
        <p:origin x="-111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586962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In clinical trial simulations, data are generated repeatedly for a given dose–time-response model. Then the operating characteristics are evaluated by statistical methods based on the data obtained. </a:t>
            </a:r>
          </a:p>
          <a:p>
            <a:r>
              <a:rPr lang="en-US" sz="1100" u="none" kern="1200" baseline="0" dirty="0" smtClean="0">
                <a:solidFill>
                  <a:schemeClr val="tx1"/>
                </a:solidFill>
                <a:latin typeface="+mn-lt"/>
                <a:ea typeface="+mn-ea"/>
                <a:cs typeface="+mn-cs"/>
              </a:rPr>
              <a:t>2. Here, a clinical trial where a </a:t>
            </a:r>
            <a:r>
              <a:rPr lang="en-US" sz="1100" u="none" kern="1200" baseline="0" dirty="0" err="1" smtClean="0">
                <a:solidFill>
                  <a:schemeClr val="tx1"/>
                </a:solidFill>
                <a:latin typeface="+mn-lt"/>
                <a:ea typeface="+mn-ea"/>
                <a:cs typeface="+mn-cs"/>
              </a:rPr>
              <a:t>mAb</a:t>
            </a:r>
            <a:r>
              <a:rPr lang="en-US" sz="1100" u="none" kern="1200" baseline="0" dirty="0" smtClean="0">
                <a:solidFill>
                  <a:schemeClr val="tx1"/>
                </a:solidFill>
                <a:latin typeface="+mn-lt"/>
                <a:ea typeface="+mn-ea"/>
                <a:cs typeface="+mn-cs"/>
              </a:rPr>
              <a:t> is administered by subcutaneous injection is considered. 1000 datasets are generated using a multivariate normal distribution.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model is used to asses the expected value, and the results are shown in Table 1. </a:t>
            </a:r>
          </a:p>
          <a:p>
            <a:r>
              <a:rPr lang="en-US" sz="1100" u="none" kern="1200" baseline="0" dirty="0" smtClean="0">
                <a:solidFill>
                  <a:schemeClr val="tx1"/>
                </a:solidFill>
                <a:latin typeface="+mn-lt"/>
                <a:ea typeface="+mn-ea"/>
                <a:cs typeface="+mn-cs"/>
              </a:rPr>
              <a:t>3. For the expected value, we used the (5), with true parameters shown in Table I (The true values of the  error covariance matrix were set to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Dose-time-response models are used to analyze a clinical trail where the effects of </a:t>
            </a:r>
            <a:r>
              <a:rPr lang="en-US" sz="1100" u="none" kern="1200" baseline="0" dirty="0" err="1" smtClean="0">
                <a:solidFill>
                  <a:schemeClr val="tx1"/>
                </a:solidFill>
                <a:latin typeface="+mn-lt"/>
                <a:ea typeface="+mn-ea"/>
                <a:cs typeface="+mn-cs"/>
              </a:rPr>
              <a:t>canakinumab</a:t>
            </a:r>
            <a:r>
              <a:rPr lang="en-US" sz="1100" u="none" kern="1200" baseline="0" dirty="0" smtClean="0">
                <a:solidFill>
                  <a:schemeClr val="tx1"/>
                </a:solidFill>
                <a:latin typeface="+mn-lt"/>
                <a:ea typeface="+mn-ea"/>
                <a:cs typeface="+mn-cs"/>
              </a:rPr>
              <a:t> subcutaneous injection were examined. Active control was used in this 24-week double-blinded dose-ranging study.</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Ideally, the model should describe the data well for each single-dose group, and also predict the actual observed response of the treatment group with multiple injections with a reasonable level of accuracy.</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ML methods make inferences based on asymptotic theory, but it may not be valid for small samples in the experiments. </a:t>
            </a:r>
          </a:p>
          <a:p>
            <a:r>
              <a:rPr lang="en-US" sz="1100" u="none" kern="1200" baseline="0" dirty="0" smtClean="0">
                <a:solidFill>
                  <a:schemeClr val="tx1"/>
                </a:solidFill>
                <a:latin typeface="+mn-lt"/>
                <a:ea typeface="+mn-ea"/>
                <a:cs typeface="+mn-cs"/>
              </a:rPr>
              <a:t>2. In a Bayesian framework, unintended informative prior problems may occur because of inappropriate prior distributions for nonlinear models.</a:t>
            </a:r>
          </a:p>
          <a:p>
            <a:r>
              <a:rPr lang="en-US" sz="1100" u="none" kern="1200" baseline="0" dirty="0" smtClean="0">
                <a:solidFill>
                  <a:schemeClr val="tx1"/>
                </a:solidFill>
                <a:latin typeface="+mn-lt"/>
                <a:ea typeface="+mn-ea"/>
                <a:cs typeface="+mn-cs"/>
              </a:rPr>
              <a:t>3. Samples from the posterior are generated using MCMC methods, rather than direct calculations. Therefore, the estimation results are subject to the validity problem.</a:t>
            </a:r>
          </a:p>
          <a:p>
            <a:r>
              <a:rPr lang="en-US" sz="1100" u="none" kern="1200" baseline="0" dirty="0" smtClean="0">
                <a:solidFill>
                  <a:schemeClr val="tx1"/>
                </a:solidFill>
                <a:latin typeface="+mn-lt"/>
                <a:ea typeface="+mn-ea"/>
                <a:cs typeface="+mn-cs"/>
              </a:rPr>
              <a:t>4. In the clinical trail, only five single-dose arms and one multiple-dose arm are carried out for assessment, which may not be complete enough to achieve the accuracy of the model evaluation.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Form both technical and conceptual perspectives, It is often challenging to ensure the fitness of nonlinear regression models.</a:t>
            </a:r>
          </a:p>
          <a:p>
            <a:r>
              <a:rPr lang="en-US" sz="1100" u="none" kern="1200" baseline="0" dirty="0" smtClean="0">
                <a:solidFill>
                  <a:schemeClr val="tx1"/>
                </a:solidFill>
                <a:latin typeface="+mn-lt"/>
                <a:ea typeface="+mn-ea"/>
                <a:cs typeface="+mn-cs"/>
              </a:rPr>
              <a:t>2. Convergence problems, </a:t>
            </a:r>
            <a:r>
              <a:rPr lang="en-US" sz="1100" u="none" kern="1200" baseline="0" dirty="0" err="1" smtClean="0">
                <a:solidFill>
                  <a:schemeClr val="tx1"/>
                </a:solidFill>
                <a:latin typeface="+mn-lt"/>
                <a:ea typeface="+mn-ea"/>
                <a:cs typeface="+mn-cs"/>
              </a:rPr>
              <a:t>identifiability</a:t>
            </a:r>
            <a:r>
              <a:rPr lang="en-US" sz="1100" u="none" kern="1200" baseline="0" dirty="0" smtClean="0">
                <a:solidFill>
                  <a:schemeClr val="tx1"/>
                </a:solidFill>
                <a:latin typeface="+mn-lt"/>
                <a:ea typeface="+mn-ea"/>
                <a:cs typeface="+mn-cs"/>
              </a:rPr>
              <a:t> problems, and ill-conditioning problems are commonly encountered in the experiments.</a:t>
            </a:r>
          </a:p>
          <a:p>
            <a:r>
              <a:rPr lang="en-US" sz="1100" u="none" kern="1200" baseline="0" dirty="0" smtClean="0">
                <a:solidFill>
                  <a:schemeClr val="tx1"/>
                </a:solidFill>
                <a:latin typeface="+mn-lt"/>
                <a:ea typeface="+mn-ea"/>
                <a:cs typeface="+mn-cs"/>
              </a:rPr>
              <a:t>3. Bayesian analysis requiring MCMC algorithms is computer-intensive and time-consuming. Doing so for many simulated datasets need a significant amount of computing powers and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dirty="0"/>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dirty="0"/>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mathworld.wolfram.com/MaximumLikelihood.html" TargetMode="External"/><Relationship Id="rId4" Type="http://schemas.openxmlformats.org/officeDocument/2006/relationships/hyperlink" Target="http://statweb.stanford.edu/~susan/courses/s200/lectures/lect11.pdf" TargetMode="External"/><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mathworld.wolfram.com/BayesianAnalysi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mathworld.wolfram.com/MonteCarloMethod.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mathworld.wolfram.com/MonteCarloMethod.html" TargetMode="Externa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hyperlink" Target="http://www.mathworks.com/help/stats/multivariate-normal-distribution.html" TargetMode="External"/><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9" y="1453207"/>
            <a:ext cx="7893689" cy="1710480"/>
          </a:xfrm>
          <a:prstGeom prst="rect">
            <a:avLst/>
          </a:prstGeom>
        </p:spPr>
        <p:txBody>
          <a:bodyPr lIns="91425" tIns="91425" rIns="91425" bIns="91425" anchor="b" anchorCtr="0">
            <a:noAutofit/>
          </a:bodyPr>
          <a:lstStyle/>
          <a:p>
            <a:r>
              <a:rPr lang="en-US" dirty="0">
                <a:solidFill>
                  <a:srgbClr val="FFCD01"/>
                </a:solidFill>
                <a:latin typeface="Rockwell"/>
                <a:cs typeface="Rockwell"/>
              </a:rPr>
              <a:t>Analysis of </a:t>
            </a:r>
            <a:r>
              <a:rPr lang="en-US" dirty="0" smtClean="0">
                <a:solidFill>
                  <a:srgbClr val="FFCD01"/>
                </a:solidFill>
                <a:latin typeface="Rockwell"/>
                <a:cs typeface="Rockwell"/>
              </a:rPr>
              <a:t>Clinical </a:t>
            </a:r>
            <a:r>
              <a:rPr lang="en-US" dirty="0">
                <a:solidFill>
                  <a:srgbClr val="FFCD01"/>
                </a:solidFill>
                <a:latin typeface="Rockwell"/>
                <a:cs typeface="Rockwell"/>
              </a:rPr>
              <a:t>T</a:t>
            </a:r>
            <a:r>
              <a:rPr lang="en-US" dirty="0" smtClean="0">
                <a:solidFill>
                  <a:srgbClr val="FFCD01"/>
                </a:solidFill>
                <a:latin typeface="Rockwell"/>
                <a:cs typeface="Rockwell"/>
              </a:rPr>
              <a:t>rials </a:t>
            </a:r>
            <a:r>
              <a:rPr lang="en-US" dirty="0">
                <a:solidFill>
                  <a:srgbClr val="FFCD01"/>
                </a:solidFill>
                <a:latin typeface="Rockwell"/>
                <a:cs typeface="Rockwell"/>
              </a:rPr>
              <a:t>with </a:t>
            </a:r>
            <a:r>
              <a:rPr lang="en-US" dirty="0" smtClean="0">
                <a:solidFill>
                  <a:srgbClr val="FFCD01"/>
                </a:solidFill>
                <a:latin typeface="Rockwell"/>
                <a:cs typeface="Rockwell"/>
              </a:rPr>
              <a:t>Biologics </a:t>
            </a:r>
            <a:r>
              <a:rPr lang="en-US" dirty="0">
                <a:solidFill>
                  <a:srgbClr val="FFCD01"/>
                </a:solidFill>
                <a:latin typeface="Rockwell"/>
                <a:cs typeface="Rockwell"/>
              </a:rPr>
              <a:t>U</a:t>
            </a:r>
            <a:r>
              <a:rPr lang="en-US" dirty="0" smtClean="0">
                <a:solidFill>
                  <a:srgbClr val="FFCD01"/>
                </a:solidFill>
                <a:latin typeface="Rockwell"/>
                <a:cs typeface="Rockwell"/>
              </a:rPr>
              <a:t>sing </a:t>
            </a:r>
            <a:r>
              <a:rPr lang="en-US" dirty="0">
                <a:solidFill>
                  <a:srgbClr val="FFCD01"/>
                </a:solidFill>
                <a:latin typeface="Rockwell"/>
                <a:cs typeface="Rockwell"/>
              </a:rPr>
              <a:t>D</a:t>
            </a:r>
            <a:r>
              <a:rPr lang="en-US" dirty="0" smtClean="0">
                <a:solidFill>
                  <a:srgbClr val="FFCD01"/>
                </a:solidFill>
                <a:latin typeface="Rockwell"/>
                <a:cs typeface="Rockwell"/>
              </a:rPr>
              <a:t>ose-Time-Response </a:t>
            </a:r>
            <a:r>
              <a:rPr lang="en-US" dirty="0">
                <a:solidFill>
                  <a:srgbClr val="FFCD01"/>
                </a:solidFill>
                <a:latin typeface="Rockwell"/>
                <a:cs typeface="Rockwell"/>
              </a:rPr>
              <a:t>M</a:t>
            </a:r>
            <a:r>
              <a:rPr lang="en-US" dirty="0" smtClean="0">
                <a:solidFill>
                  <a:srgbClr val="FFCD01"/>
                </a:solidFill>
                <a:latin typeface="Rockwell"/>
                <a:cs typeface="Rockwell"/>
              </a:rPr>
              <a:t>odels </a:t>
            </a:r>
            <a:endParaRPr lang="en-US" dirty="0">
              <a:solidFill>
                <a:srgbClr val="FFCD01"/>
              </a:solidFill>
              <a:latin typeface="Rockwell"/>
              <a:cs typeface="Rockwell"/>
            </a:endParaRP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1981169" y="3853821"/>
            <a:ext cx="1492635" cy="861774"/>
          </a:xfrm>
          <a:prstGeom prst="rect">
            <a:avLst/>
          </a:prstGeom>
          <a:noFill/>
        </p:spPr>
        <p:txBody>
          <a:bodyPr wrap="square" rtlCol="0">
            <a:spAutoFit/>
          </a:bodyPr>
          <a:lstStyle/>
          <a:p>
            <a:r>
              <a:rPr lang="en-US" b="1" dirty="0" smtClean="0">
                <a:solidFill>
                  <a:srgbClr val="FFFF66"/>
                </a:solidFill>
                <a:latin typeface="Rockwell"/>
                <a:cs typeface="Rockwell"/>
              </a:rPr>
              <a:t>Group 2</a:t>
            </a:r>
          </a:p>
          <a:p>
            <a:endParaRPr lang="en-US" sz="800" b="1" dirty="0" smtClean="0">
              <a:solidFill>
                <a:srgbClr val="FFFF66"/>
              </a:solidFill>
              <a:latin typeface="Rockwell"/>
              <a:cs typeface="Rockwell"/>
            </a:endParaRPr>
          </a:p>
          <a:p>
            <a:r>
              <a:rPr lang="en-US" i="1" dirty="0" smtClean="0">
                <a:solidFill>
                  <a:srgbClr val="FFFF66"/>
                </a:solidFill>
                <a:latin typeface="Rockwell"/>
                <a:cs typeface="Rockwell"/>
              </a:rPr>
              <a:t>Lin </a:t>
            </a:r>
            <a:r>
              <a:rPr lang="en-US" i="1" dirty="0" err="1" smtClean="0">
                <a:solidFill>
                  <a:srgbClr val="FFFF66"/>
                </a:solidFill>
                <a:latin typeface="Rockwell"/>
                <a:cs typeface="Rockwell"/>
              </a:rPr>
              <a:t>Baoyu</a:t>
            </a:r>
            <a:endParaRPr lang="en-US" i="1" dirty="0" smtClean="0">
              <a:solidFill>
                <a:srgbClr val="FFFF66"/>
              </a:solidFill>
              <a:latin typeface="Rockwell"/>
              <a:cs typeface="Rockwell"/>
            </a:endParaRPr>
          </a:p>
          <a:p>
            <a:r>
              <a:rPr lang="en-US" i="1" dirty="0" smtClean="0">
                <a:solidFill>
                  <a:srgbClr val="FFFF66"/>
                </a:solidFill>
                <a:latin typeface="Rockwell"/>
                <a:cs typeface="Rockwell"/>
              </a:rPr>
              <a:t>Zhang </a:t>
            </a:r>
            <a:r>
              <a:rPr lang="en-US" i="1" dirty="0" err="1" smtClean="0">
                <a:solidFill>
                  <a:srgbClr val="FFFF66"/>
                </a:solidFill>
                <a:latin typeface="Rockwell"/>
                <a:cs typeface="Rockwell"/>
              </a:rPr>
              <a:t>Yaowen</a:t>
            </a:r>
            <a:endParaRPr lang="en-US" i="1" dirty="0">
              <a:solidFill>
                <a:srgbClr val="FFFF66"/>
              </a:solidFill>
              <a:latin typeface="Rockwell"/>
              <a:cs typeface="Rockwell"/>
            </a:endParaRPr>
          </a:p>
        </p:txBody>
      </p:sp>
      <p:sp>
        <p:nvSpPr>
          <p:cNvPr id="3" name="TextBox 2"/>
          <p:cNvSpPr txBox="1"/>
          <p:nvPr/>
        </p:nvSpPr>
        <p:spPr>
          <a:xfrm>
            <a:off x="4915212" y="834955"/>
            <a:ext cx="184666" cy="307777"/>
          </a:xfrm>
          <a:prstGeom prst="rect">
            <a:avLst/>
          </a:prstGeom>
          <a:noFill/>
        </p:spPr>
        <p:txBody>
          <a:bodyPr wrap="none" rtlCol="0">
            <a:spAutoFit/>
          </a:bodyPr>
          <a:lstStyle/>
          <a:p>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Maximum Likelihood</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98"/>
          <p:cNvPicPr preferRelativeResize="0"/>
          <p:nvPr/>
        </p:nvPicPr>
        <p:blipFill>
          <a:blip r:embed="rId3">
            <a:alphaModFix/>
          </a:blip>
          <a:stretch>
            <a:fillRect/>
          </a:stretch>
        </p:blipFill>
        <p:spPr>
          <a:xfrm>
            <a:off x="2684150" y="2150670"/>
            <a:ext cx="3775700" cy="495300"/>
          </a:xfrm>
          <a:prstGeom prst="rect">
            <a:avLst/>
          </a:prstGeom>
          <a:noFill/>
          <a:ln>
            <a:noFill/>
          </a:ln>
        </p:spPr>
      </p:pic>
    </p:spTree>
    <p:extLst>
      <p:ext uri="{BB962C8B-B14F-4D97-AF65-F5344CB8AC3E}">
        <p14:creationId xmlns:p14="http://schemas.microsoft.com/office/powerpoint/2010/main" val="9265994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5621048"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Dose-Time-Response Model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3</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7961521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Basic Model</a:t>
            </a:r>
            <a:endParaRPr lang="en-US" sz="1800" dirty="0">
              <a:latin typeface="Garamond"/>
              <a:cs typeface="Garamond"/>
            </a:endParaRPr>
          </a:p>
          <a:p>
            <a:pPr marL="228600" lvl="0">
              <a:lnSpc>
                <a:spcPct val="120000"/>
              </a:lnSpc>
              <a:spcBef>
                <a:spcPts val="0"/>
              </a:spcBef>
              <a:buNone/>
            </a:pPr>
            <a:r>
              <a:rPr lang="en-US" sz="1800" dirty="0">
                <a:latin typeface="Garamond"/>
                <a:cs typeface="Garamond"/>
              </a:rPr>
              <a:t>pharmacokinetic–</a:t>
            </a:r>
            <a:r>
              <a:rPr lang="en-US" sz="1800" dirty="0" err="1">
                <a:latin typeface="Garamond"/>
                <a:cs typeface="Garamond"/>
              </a:rPr>
              <a:t>pharmacodynamic</a:t>
            </a:r>
            <a:r>
              <a:rPr lang="en-US" sz="1800" dirty="0">
                <a:latin typeface="Garamond"/>
                <a:cs typeface="Garamond"/>
              </a:rPr>
              <a:t> (PKPD) </a:t>
            </a:r>
            <a:r>
              <a:rPr lang="en-US" sz="1800" dirty="0" smtClean="0">
                <a:latin typeface="Garamond"/>
                <a:cs typeface="Garamond"/>
              </a:rPr>
              <a:t>model</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4" name="Shape 105"/>
          <p:cNvPicPr preferRelativeResize="0"/>
          <p:nvPr/>
        </p:nvPicPr>
        <p:blipFill>
          <a:blip r:embed="rId3">
            <a:alphaModFix/>
          </a:blip>
          <a:stretch>
            <a:fillRect/>
          </a:stretch>
        </p:blipFill>
        <p:spPr>
          <a:xfrm>
            <a:off x="1830294" y="2475142"/>
            <a:ext cx="2837982" cy="2239257"/>
          </a:xfrm>
          <a:prstGeom prst="rect">
            <a:avLst/>
          </a:prstGeom>
          <a:noFill/>
          <a:ln>
            <a:noFill/>
          </a:ln>
        </p:spPr>
      </p:pic>
      <p:pic>
        <p:nvPicPr>
          <p:cNvPr id="15" name="Shape 106"/>
          <p:cNvPicPr preferRelativeResize="0"/>
          <p:nvPr/>
        </p:nvPicPr>
        <p:blipFill>
          <a:blip r:embed="rId4">
            <a:alphaModFix/>
          </a:blip>
          <a:stretch>
            <a:fillRect/>
          </a:stretch>
        </p:blipFill>
        <p:spPr>
          <a:xfrm>
            <a:off x="5053714" y="2808105"/>
            <a:ext cx="2133600" cy="619125"/>
          </a:xfrm>
          <a:prstGeom prst="rect">
            <a:avLst/>
          </a:prstGeom>
          <a:noFill/>
          <a:ln>
            <a:noFill/>
          </a:ln>
        </p:spPr>
      </p:pic>
      <p:pic>
        <p:nvPicPr>
          <p:cNvPr id="16" name="Shape 107"/>
          <p:cNvPicPr preferRelativeResize="0"/>
          <p:nvPr/>
        </p:nvPicPr>
        <p:blipFill>
          <a:blip r:embed="rId5">
            <a:alphaModFix/>
          </a:blip>
          <a:stretch>
            <a:fillRect/>
          </a:stretch>
        </p:blipFill>
        <p:spPr>
          <a:xfrm>
            <a:off x="5053714" y="3664780"/>
            <a:ext cx="2543175" cy="619125"/>
          </a:xfrm>
          <a:prstGeom prst="rect">
            <a:avLst/>
          </a:prstGeom>
          <a:noFill/>
          <a:ln>
            <a:noFill/>
          </a:ln>
        </p:spPr>
      </p:pic>
    </p:spTree>
    <p:extLst>
      <p:ext uri="{BB962C8B-B14F-4D97-AF65-F5344CB8AC3E}">
        <p14:creationId xmlns:p14="http://schemas.microsoft.com/office/powerpoint/2010/main" val="13783191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Direct-Response </a:t>
            </a:r>
            <a:r>
              <a:rPr lang="en-US" sz="2000" b="1" dirty="0" err="1" smtClean="0">
                <a:latin typeface="Garamond"/>
                <a:cs typeface="Garamond"/>
              </a:rPr>
              <a:t>E</a:t>
            </a:r>
            <a:r>
              <a:rPr lang="en-US" sz="2000" b="1" baseline="-25000" dirty="0" err="1" smtClean="0">
                <a:latin typeface="Garamond"/>
                <a:cs typeface="Garamond"/>
              </a:rPr>
              <a:t>max</a:t>
            </a:r>
            <a:r>
              <a:rPr lang="en-US" sz="2000" b="1" dirty="0" smtClean="0">
                <a:latin typeface="Garamond"/>
                <a:cs typeface="Garamond"/>
              </a:rPr>
              <a:t>-model</a:t>
            </a:r>
            <a:endParaRPr lang="en-US" sz="2000" b="1"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a:lnSpc>
                <a:spcPct val="120000"/>
              </a:lnSpc>
              <a:spcBef>
                <a:spcPts val="0"/>
              </a:spcBef>
              <a:buNone/>
            </a:pPr>
            <a:r>
              <a:rPr lang="en-US" sz="2000" b="1" dirty="0">
                <a:solidFill>
                  <a:srgbClr val="FF6600"/>
                </a:solidFill>
                <a:latin typeface="Garamond"/>
                <a:cs typeface="Garamond"/>
              </a:rPr>
              <a:t>The Basic </a:t>
            </a:r>
            <a:r>
              <a:rPr lang="en-US" sz="2000" b="1" dirty="0" smtClean="0">
                <a:solidFill>
                  <a:srgbClr val="FF6600"/>
                </a:solidFill>
                <a:latin typeface="Garamond"/>
                <a:cs typeface="Garamond"/>
              </a:rPr>
              <a:t>Model</a:t>
            </a:r>
            <a:endParaRPr lang="en-US" sz="2000" b="1" dirty="0">
              <a:solidFill>
                <a:srgbClr val="FF6600"/>
              </a:solidFill>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Shape 114"/>
          <p:cNvPicPr preferRelativeResize="0"/>
          <p:nvPr/>
        </p:nvPicPr>
        <p:blipFill>
          <a:blip r:embed="rId3">
            <a:alphaModFix/>
          </a:blip>
          <a:stretch>
            <a:fillRect/>
          </a:stretch>
        </p:blipFill>
        <p:spPr>
          <a:xfrm>
            <a:off x="3254797" y="2010474"/>
            <a:ext cx="2634407" cy="714375"/>
          </a:xfrm>
          <a:prstGeom prst="rect">
            <a:avLst/>
          </a:prstGeom>
          <a:noFill/>
          <a:ln>
            <a:noFill/>
          </a:ln>
        </p:spPr>
      </p:pic>
      <p:pic>
        <p:nvPicPr>
          <p:cNvPr id="10" name="Shape 115"/>
          <p:cNvPicPr preferRelativeResize="0"/>
          <p:nvPr/>
        </p:nvPicPr>
        <p:blipFill>
          <a:blip r:embed="rId4">
            <a:alphaModFix/>
          </a:blip>
          <a:stretch>
            <a:fillRect/>
          </a:stretch>
        </p:blipFill>
        <p:spPr>
          <a:xfrm>
            <a:off x="2268833" y="3478554"/>
            <a:ext cx="4606335" cy="837340"/>
          </a:xfrm>
          <a:prstGeom prst="rect">
            <a:avLst/>
          </a:prstGeom>
          <a:noFill/>
          <a:ln>
            <a:noFill/>
          </a:ln>
        </p:spPr>
      </p:pic>
    </p:spTree>
    <p:extLst>
      <p:ext uri="{BB962C8B-B14F-4D97-AF65-F5344CB8AC3E}">
        <p14:creationId xmlns:p14="http://schemas.microsoft.com/office/powerpoint/2010/main" val="18999085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Model </a:t>
            </a:r>
            <a:r>
              <a:rPr lang="en-US" sz="2000" b="1" dirty="0" smtClean="0">
                <a:latin typeface="Garamond"/>
                <a:cs typeface="Garamond"/>
              </a:rPr>
              <a:t>Extension</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Placebo response</a:t>
            </a:r>
          </a:p>
          <a:p>
            <a:pPr marL="514350" lvl="0" indent="-285750">
              <a:lnSpc>
                <a:spcPct val="120000"/>
              </a:lnSpc>
              <a:spcBef>
                <a:spcPts val="0"/>
              </a:spcBef>
              <a:buFont typeface="Wingdings" charset="2"/>
              <a:buChar char="v"/>
            </a:pPr>
            <a:r>
              <a:rPr lang="en-US" sz="1800" dirty="0">
                <a:latin typeface="Garamond"/>
                <a:cs typeface="Garamond"/>
              </a:rPr>
              <a:t>Baseline covariates</a:t>
            </a:r>
          </a:p>
          <a:p>
            <a:pPr marL="514350" lvl="0" indent="-285750">
              <a:lnSpc>
                <a:spcPct val="120000"/>
              </a:lnSpc>
              <a:spcBef>
                <a:spcPts val="0"/>
              </a:spcBef>
              <a:buFont typeface="Wingdings" charset="2"/>
              <a:buChar char="v"/>
            </a:pPr>
            <a:r>
              <a:rPr lang="en-US" sz="1800" dirty="0">
                <a:latin typeface="Garamond"/>
                <a:cs typeface="Garamond"/>
              </a:rPr>
              <a:t>Multiple doses</a:t>
            </a:r>
          </a:p>
          <a:p>
            <a:pPr marL="514350" lvl="0" indent="-285750">
              <a:lnSpc>
                <a:spcPct val="120000"/>
              </a:lnSpc>
              <a:spcBef>
                <a:spcPts val="0"/>
              </a:spcBef>
              <a:buFont typeface="Wingdings" charset="2"/>
              <a:buChar char="v"/>
            </a:pPr>
            <a:r>
              <a:rPr lang="en-US" sz="1800" dirty="0">
                <a:latin typeface="Garamond"/>
                <a:cs typeface="Garamond"/>
              </a:rPr>
              <a:t>Route of administration</a:t>
            </a:r>
          </a:p>
          <a:p>
            <a:pPr marL="514350" lvl="0" indent="-285750">
              <a:lnSpc>
                <a:spcPct val="120000"/>
              </a:lnSpc>
              <a:spcBef>
                <a:spcPts val="0"/>
              </a:spcBef>
              <a:buFont typeface="Wingdings" charset="2"/>
              <a:buChar char="v"/>
            </a:pPr>
            <a:r>
              <a:rPr lang="en-US" sz="1800" dirty="0">
                <a:latin typeface="Garamond"/>
                <a:cs typeface="Garamond"/>
              </a:rPr>
              <a:t>Residual error</a:t>
            </a:r>
          </a:p>
          <a:p>
            <a:pPr marL="514350" lvl="0" indent="-285750">
              <a:lnSpc>
                <a:spcPct val="120000"/>
              </a:lnSpc>
              <a:spcBef>
                <a:spcPts val="0"/>
              </a:spcBef>
              <a:buFont typeface="Wingdings" charset="2"/>
              <a:buChar char="v"/>
            </a:pPr>
            <a:r>
              <a:rPr lang="en-US" sz="1800" dirty="0">
                <a:latin typeface="Garamond"/>
                <a:cs typeface="Garamond"/>
              </a:rPr>
              <a:t>Indirect-response models and turnover models</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49769502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Simulation</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4</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4684731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To estimate the operating </a:t>
            </a:r>
            <a:r>
              <a:rPr lang="en-US" sz="2000" b="1" dirty="0" smtClean="0">
                <a:latin typeface="Garamond"/>
                <a:cs typeface="Garamond"/>
              </a:rPr>
              <a:t>characteristics </a:t>
            </a:r>
            <a:r>
              <a:rPr lang="en-US" sz="2000" b="1" dirty="0" smtClean="0">
                <a:latin typeface="Garamond"/>
                <a:cs typeface="Garamond"/>
              </a:rPr>
              <a:t>of the basic model</a:t>
            </a:r>
          </a:p>
          <a:p>
            <a:pPr marL="228600" lvl="0" rtl="0">
              <a:lnSpc>
                <a:spcPct val="120000"/>
              </a:lnSpc>
              <a:spcBef>
                <a:spcPts val="0"/>
              </a:spcBef>
              <a:spcAft>
                <a:spcPts val="1000"/>
              </a:spcAft>
              <a:buNone/>
            </a:pPr>
            <a:endParaRPr lang="en-US" sz="2000" b="1" dirty="0" smtClean="0">
              <a:latin typeface="Garamond"/>
              <a:cs typeface="Garamond"/>
            </a:endParaRPr>
          </a:p>
          <a:p>
            <a:pPr marL="228600" lvl="0" rtl="0">
              <a:lnSpc>
                <a:spcPct val="120000"/>
              </a:lnSpc>
              <a:spcBef>
                <a:spcPts val="0"/>
              </a:spcBef>
              <a:spcAft>
                <a:spcPts val="1000"/>
              </a:spcAft>
              <a:buNone/>
            </a:pP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 </a:t>
            </a:r>
            <a:r>
              <a:rPr lang="en-US" sz="1800" dirty="0" err="1">
                <a:latin typeface="Garamond"/>
                <a:cs typeface="Garamond"/>
              </a:rPr>
              <a:t>mAb</a:t>
            </a:r>
            <a:r>
              <a:rPr lang="en-US" sz="1800" dirty="0">
                <a:latin typeface="Garamond"/>
                <a:cs typeface="Garamond"/>
              </a:rPr>
              <a:t> is administered by subcutaneous injection</a:t>
            </a:r>
            <a:endParaRPr lang="en" sz="1800" dirty="0" smtClean="0">
              <a:latin typeface="Garamond"/>
              <a:cs typeface="Garamond"/>
            </a:endParaRPr>
          </a:p>
          <a:p>
            <a:pPr marL="514350" lvl="0" indent="-285750">
              <a:lnSpc>
                <a:spcPct val="120000"/>
              </a:lnSpc>
              <a:spcBef>
                <a:spcPts val="0"/>
              </a:spcBef>
              <a:buFont typeface="Wingdings" charset="2"/>
              <a:buChar char="v"/>
            </a:pPr>
            <a:r>
              <a:rPr lang="en" sz="1800" dirty="0">
                <a:latin typeface="Garamond"/>
                <a:cs typeface="Garamond"/>
              </a:rPr>
              <a:t>1000 datasets generated using a multivariate normal distribution</a:t>
            </a:r>
          </a:p>
          <a:p>
            <a:pPr marL="514350" lvl="0" indent="-285750">
              <a:lnSpc>
                <a:spcPct val="120000"/>
              </a:lnSpc>
              <a:spcBef>
                <a:spcPts val="0"/>
              </a:spcBef>
              <a:buFont typeface="Wingdings" charset="2"/>
              <a:buChar char="v"/>
            </a:pPr>
            <a:r>
              <a:rPr lang="en" sz="1800" dirty="0">
                <a:latin typeface="Garamond"/>
                <a:cs typeface="Garamond"/>
              </a:rPr>
              <a:t>E</a:t>
            </a:r>
            <a:r>
              <a:rPr lang="en" sz="1800" baseline="-25000" dirty="0">
                <a:latin typeface="Garamond"/>
                <a:cs typeface="Garamond"/>
              </a:rPr>
              <a:t>max</a:t>
            </a:r>
            <a:r>
              <a:rPr lang="en" sz="1800" dirty="0">
                <a:latin typeface="Garamond"/>
                <a:cs typeface="Garamond"/>
              </a:rPr>
              <a:t> model is used to assess the expected value</a:t>
            </a:r>
          </a:p>
          <a:p>
            <a:pPr lvl="0" rtl="0">
              <a:lnSpc>
                <a:spcPct val="120000"/>
              </a:lnSpc>
              <a:spcBef>
                <a:spcPts val="0"/>
              </a:spcBef>
              <a:buClr>
                <a:schemeClr val="dk1"/>
              </a:buClr>
              <a:buSzPct val="45833"/>
              <a:buFont typeface="Arial"/>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10.4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250" y="1979927"/>
            <a:ext cx="4635500" cy="838200"/>
          </a:xfrm>
          <a:prstGeom prst="rect">
            <a:avLst/>
          </a:prstGeom>
        </p:spPr>
      </p:pic>
    </p:spTree>
    <p:extLst>
      <p:ext uri="{BB962C8B-B14F-4D97-AF65-F5344CB8AC3E}">
        <p14:creationId xmlns:p14="http://schemas.microsoft.com/office/powerpoint/2010/main" val="2852975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Summary of the </a:t>
            </a:r>
            <a:r>
              <a:rPr lang="en-US" sz="2000" b="1" dirty="0" smtClean="0">
                <a:latin typeface="Garamond"/>
                <a:cs typeface="Garamond"/>
              </a:rPr>
              <a:t>simulation results</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384" y="2107283"/>
            <a:ext cx="5091232" cy="2715817"/>
          </a:xfrm>
          <a:prstGeom prst="rect">
            <a:avLst/>
          </a:prstGeom>
        </p:spPr>
      </p:pic>
    </p:spTree>
    <p:extLst>
      <p:ext uri="{BB962C8B-B14F-4D97-AF65-F5344CB8AC3E}">
        <p14:creationId xmlns:p14="http://schemas.microsoft.com/office/powerpoint/2010/main" val="3426369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91872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Simulation results</a:t>
            </a:r>
          </a:p>
          <a:p>
            <a:pPr marL="514350" lvl="0" indent="-285750">
              <a:lnSpc>
                <a:spcPct val="120000"/>
              </a:lnSpc>
              <a:spcBef>
                <a:spcPts val="0"/>
              </a:spcBef>
              <a:buFont typeface="Wingdings" charset="2"/>
              <a:buChar char="v"/>
            </a:pPr>
            <a:r>
              <a:rPr lang="en-US" sz="1800" dirty="0" smtClean="0">
                <a:latin typeface="Garamond"/>
                <a:cs typeface="Garamond"/>
              </a:rPr>
              <a:t>Point </a:t>
            </a:r>
            <a:r>
              <a:rPr lang="en-US" sz="1800" dirty="0">
                <a:latin typeface="Garamond"/>
                <a:cs typeface="Garamond"/>
              </a:rPr>
              <a:t>estimates </a:t>
            </a:r>
            <a:r>
              <a:rPr lang="en-US" sz="1800" dirty="0" smtClean="0">
                <a:latin typeface="Garamond"/>
                <a:cs typeface="Garamond"/>
              </a:rPr>
              <a:t>near </a:t>
            </a:r>
            <a:r>
              <a:rPr lang="en-US" sz="1800" dirty="0">
                <a:latin typeface="Garamond"/>
                <a:cs typeface="Garamond"/>
              </a:rPr>
              <a:t>to the true parameter values</a:t>
            </a:r>
          </a:p>
          <a:p>
            <a:pPr marL="514350" lvl="0" indent="-285750">
              <a:lnSpc>
                <a:spcPct val="120000"/>
              </a:lnSpc>
              <a:spcBef>
                <a:spcPts val="0"/>
              </a:spcBef>
              <a:buFont typeface="Wingdings" charset="2"/>
              <a:buChar char="v"/>
            </a:pPr>
            <a:r>
              <a:rPr lang="en-US" sz="1800" dirty="0">
                <a:latin typeface="Garamond"/>
                <a:cs typeface="Garamond"/>
              </a:rPr>
              <a:t>ML estimates </a:t>
            </a:r>
            <a:r>
              <a:rPr lang="en-US" sz="1800" dirty="0" smtClean="0">
                <a:latin typeface="Garamond"/>
                <a:cs typeface="Garamond"/>
              </a:rPr>
              <a:t>close </a:t>
            </a:r>
            <a:r>
              <a:rPr lang="en-US" sz="1800" dirty="0">
                <a:latin typeface="Garamond"/>
                <a:cs typeface="Garamond"/>
              </a:rPr>
              <a:t>to the true values on average</a:t>
            </a:r>
          </a:p>
          <a:p>
            <a:pPr marL="514350" lvl="0" indent="-285750">
              <a:lnSpc>
                <a:spcPct val="120000"/>
              </a:lnSpc>
              <a:spcBef>
                <a:spcPts val="0"/>
              </a:spcBef>
              <a:buFont typeface="Wingdings" charset="2"/>
              <a:buChar char="v"/>
            </a:pPr>
            <a:r>
              <a:rPr lang="en-US" sz="1800" dirty="0" smtClean="0">
                <a:latin typeface="Garamond"/>
                <a:cs typeface="Garamond"/>
              </a:rPr>
              <a:t>Acceptable confidence </a:t>
            </a:r>
            <a:r>
              <a:rPr lang="en-US" sz="1800" dirty="0">
                <a:latin typeface="Garamond"/>
                <a:cs typeface="Garamond"/>
              </a:rPr>
              <a:t>and probability interval </a:t>
            </a:r>
            <a:r>
              <a:rPr lang="en-US" sz="1800" dirty="0" smtClean="0">
                <a:latin typeface="Garamond"/>
                <a:cs typeface="Garamond"/>
              </a:rPr>
              <a:t>coverage</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Slightly better Bayesian </a:t>
            </a:r>
            <a:r>
              <a:rPr lang="en-US" sz="1800" dirty="0">
                <a:latin typeface="Garamond"/>
                <a:cs typeface="Garamond"/>
              </a:rPr>
              <a:t>probability interval </a:t>
            </a:r>
            <a:r>
              <a:rPr lang="en-US" sz="1800" dirty="0" smtClean="0">
                <a:latin typeface="Garamond"/>
                <a:cs typeface="Garamond"/>
              </a:rPr>
              <a:t>coverage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141" y="2175589"/>
            <a:ext cx="3370996" cy="1798191"/>
          </a:xfrm>
          <a:prstGeom prst="rect">
            <a:avLst/>
          </a:prstGeom>
        </p:spPr>
      </p:pic>
    </p:spTree>
    <p:extLst>
      <p:ext uri="{BB962C8B-B14F-4D97-AF65-F5344CB8AC3E}">
        <p14:creationId xmlns:p14="http://schemas.microsoft.com/office/powerpoint/2010/main" val="27329507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Clinical </a:t>
            </a:r>
            <a:r>
              <a:rPr lang="en-US" dirty="0" smtClean="0">
                <a:latin typeface="Rockwell"/>
                <a:cs typeface="Rockwell"/>
              </a:rPr>
              <a:t>Trail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5</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81047663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7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title"/>
          </p:nvPr>
        </p:nvSpPr>
        <p:spPr>
          <a:xfrm>
            <a:off x="1381250" y="857208"/>
            <a:ext cx="3878399" cy="435599"/>
          </a:xfrm>
          <a:prstGeom prst="rect">
            <a:avLst/>
          </a:prstGeom>
        </p:spPr>
        <p:txBody>
          <a:bodyPr lIns="91425" tIns="91425" rIns="91425" bIns="91425" anchor="ctr" anchorCtr="0">
            <a:noAutofit/>
          </a:bodyPr>
          <a:lstStyle/>
          <a:p>
            <a:pPr lvl="0" rtl="0">
              <a:spcBef>
                <a:spcPts val="0"/>
              </a:spcBef>
              <a:buNone/>
            </a:pPr>
            <a:r>
              <a:rPr lang="en-US" sz="2800" dirty="0" smtClean="0">
                <a:latin typeface="Rockwell"/>
                <a:cs typeface="Rockwell"/>
              </a:rPr>
              <a:t>Agenda</a:t>
            </a:r>
            <a:endParaRPr lang="en" sz="2800" dirty="0">
              <a:latin typeface="Rockwell"/>
              <a:cs typeface="Rockwell"/>
            </a:endParaRPr>
          </a:p>
        </p:txBody>
      </p:sp>
      <p:grpSp>
        <p:nvGrpSpPr>
          <p:cNvPr id="77" name="Shape 77"/>
          <p:cNvGrpSpPr/>
          <p:nvPr/>
        </p:nvGrpSpPr>
        <p:grpSpPr>
          <a:xfrm>
            <a:off x="916458" y="1019750"/>
            <a:ext cx="214624" cy="214624"/>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112"/>
          <p:cNvSpPr txBox="1">
            <a:spLocks noGrp="1"/>
          </p:cNvSpPr>
          <p:nvPr>
            <p:ph type="body" idx="1"/>
          </p:nvPr>
        </p:nvSpPr>
        <p:spPr>
          <a:xfrm>
            <a:off x="1381250" y="1459366"/>
            <a:ext cx="6809700" cy="3112200"/>
          </a:xfrm>
          <a:prstGeom prst="rect">
            <a:avLst/>
          </a:prstGeom>
        </p:spPr>
        <p:txBody>
          <a:bodyPr lIns="91425" tIns="91425" rIns="91425" bIns="91425" anchor="t" anchorCtr="0">
            <a:noAutofit/>
          </a:bodyPr>
          <a:lstStyle/>
          <a:p>
            <a:pPr marL="571500" lvl="0" indent="-342900" rtl="0">
              <a:lnSpc>
                <a:spcPct val="120000"/>
              </a:lnSpc>
              <a:spcBef>
                <a:spcPts val="0"/>
              </a:spcBef>
              <a:buFont typeface="Wingdings" charset="2"/>
              <a:buChar char="v"/>
            </a:pPr>
            <a:r>
              <a:rPr lang="en-US" dirty="0" smtClean="0">
                <a:latin typeface="Rockwell"/>
                <a:cs typeface="Rockwell"/>
              </a:rPr>
              <a:t>Background</a:t>
            </a:r>
          </a:p>
          <a:p>
            <a:pPr marL="571500" lvl="0" indent="-342900" rtl="0">
              <a:lnSpc>
                <a:spcPct val="120000"/>
              </a:lnSpc>
              <a:spcBef>
                <a:spcPts val="0"/>
              </a:spcBef>
              <a:buFont typeface="Wingdings" charset="2"/>
              <a:buChar char="v"/>
            </a:pPr>
            <a:r>
              <a:rPr lang="en-US" dirty="0" smtClean="0">
                <a:latin typeface="Rockwell"/>
                <a:cs typeface="Rockwell"/>
              </a:rPr>
              <a:t>Methodology</a:t>
            </a:r>
            <a:endParaRPr lang="en" dirty="0">
              <a:latin typeface="Rockwell"/>
              <a:cs typeface="Rockwell"/>
            </a:endParaRPr>
          </a:p>
          <a:p>
            <a:pPr marL="571500" lvl="0" indent="-342900">
              <a:lnSpc>
                <a:spcPct val="120000"/>
              </a:lnSpc>
              <a:buFont typeface="Wingdings" charset="2"/>
              <a:buChar char="v"/>
            </a:pPr>
            <a:r>
              <a:rPr lang="en-US" dirty="0" smtClean="0">
                <a:latin typeface="Rockwell"/>
                <a:cs typeface="Rockwell"/>
              </a:rPr>
              <a:t>Dose</a:t>
            </a:r>
            <a:r>
              <a:rPr lang="en-US" dirty="0">
                <a:latin typeface="Rockwell"/>
                <a:cs typeface="Rockwell"/>
              </a:rPr>
              <a:t>-Time-Response </a:t>
            </a:r>
            <a:r>
              <a:rPr lang="en-US" dirty="0" smtClean="0">
                <a:latin typeface="Rockwell"/>
                <a:cs typeface="Rockwell"/>
              </a:rPr>
              <a:t>Model</a:t>
            </a:r>
          </a:p>
          <a:p>
            <a:pPr marL="571500" lvl="0" indent="-342900" rtl="0">
              <a:lnSpc>
                <a:spcPct val="120000"/>
              </a:lnSpc>
              <a:spcBef>
                <a:spcPts val="0"/>
              </a:spcBef>
              <a:buFont typeface="Wingdings" charset="2"/>
              <a:buChar char="v"/>
            </a:pPr>
            <a:r>
              <a:rPr lang="en-US" dirty="0" smtClean="0">
                <a:latin typeface="Rockwell"/>
                <a:cs typeface="Rockwell"/>
              </a:rPr>
              <a:t>Simulation</a:t>
            </a:r>
            <a:endParaRPr lang="en-US" dirty="0" smtClean="0">
              <a:latin typeface="Rockwell"/>
              <a:cs typeface="Rockwell"/>
            </a:endParaRPr>
          </a:p>
          <a:p>
            <a:pPr marL="571500" lvl="0" indent="-342900" rtl="0">
              <a:lnSpc>
                <a:spcPct val="120000"/>
              </a:lnSpc>
              <a:spcBef>
                <a:spcPts val="0"/>
              </a:spcBef>
              <a:buFont typeface="Wingdings" charset="2"/>
              <a:buChar char="v"/>
            </a:pPr>
            <a:r>
              <a:rPr lang="en-US" dirty="0" smtClean="0">
                <a:latin typeface="Rockwell"/>
                <a:cs typeface="Rockwell"/>
              </a:rPr>
              <a:t>Clinical </a:t>
            </a:r>
            <a:r>
              <a:rPr lang="en-US" dirty="0" smtClean="0">
                <a:latin typeface="Rockwell"/>
                <a:cs typeface="Rockwell"/>
              </a:rPr>
              <a:t>Trail</a:t>
            </a:r>
            <a:endParaRPr lang="en-US" dirty="0" smtClean="0">
              <a:latin typeface="Rockwell"/>
              <a:cs typeface="Rockwell"/>
            </a:endParaRPr>
          </a:p>
          <a:p>
            <a:pPr marL="571500" lvl="0" indent="-342900" rtl="0">
              <a:lnSpc>
                <a:spcPct val="120000"/>
              </a:lnSpc>
              <a:spcBef>
                <a:spcPts val="0"/>
              </a:spcBef>
              <a:buFont typeface="Wingdings" charset="2"/>
              <a:buChar char="v"/>
            </a:pPr>
            <a:r>
              <a:rPr lang="en-US" dirty="0" smtClean="0">
                <a:latin typeface="Rockwell"/>
                <a:cs typeface="Rockwell"/>
              </a:rPr>
              <a:t>Evaluations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Dose-time</a:t>
            </a:r>
            <a:r>
              <a:rPr lang="en-US" sz="2000" b="1" dirty="0">
                <a:latin typeface="Garamond"/>
                <a:cs typeface="Garamond"/>
              </a:rPr>
              <a:t>-response models </a:t>
            </a:r>
            <a:r>
              <a:rPr lang="en-US" sz="2000" b="1" dirty="0" smtClean="0">
                <a:latin typeface="Garamond"/>
                <a:cs typeface="Garamond"/>
              </a:rPr>
              <a:t>used </a:t>
            </a:r>
            <a:r>
              <a:rPr lang="en-US" sz="2000" b="1" dirty="0">
                <a:latin typeface="Garamond"/>
                <a:cs typeface="Garamond"/>
              </a:rPr>
              <a:t>to analyze the clinical trail </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The effects of </a:t>
            </a:r>
            <a:r>
              <a:rPr lang="en-US" sz="1800" dirty="0" err="1">
                <a:latin typeface="Garamond"/>
                <a:cs typeface="Garamond"/>
              </a:rPr>
              <a:t>canakinumab</a:t>
            </a:r>
            <a:r>
              <a:rPr lang="en-US" sz="1800" dirty="0">
                <a:latin typeface="Garamond"/>
                <a:cs typeface="Garamond"/>
              </a:rPr>
              <a:t> subcutaneous injection were </a:t>
            </a:r>
            <a:r>
              <a:rPr lang="en-US" sz="1800" dirty="0" smtClean="0">
                <a:latin typeface="Garamond"/>
                <a:cs typeface="Garamond"/>
              </a:rPr>
              <a:t>examined</a:t>
            </a:r>
          </a:p>
          <a:p>
            <a:pPr marL="514350" lvl="0" indent="-285750">
              <a:lnSpc>
                <a:spcPct val="120000"/>
              </a:lnSpc>
              <a:spcBef>
                <a:spcPts val="0"/>
              </a:spcBef>
              <a:buFont typeface="Wingdings" charset="2"/>
              <a:buChar char="v"/>
            </a:pPr>
            <a:r>
              <a:rPr lang="en-US" sz="1800" dirty="0" smtClean="0">
                <a:latin typeface="Garamond"/>
                <a:cs typeface="Garamond"/>
              </a:rPr>
              <a:t>24 weeks, 400 patients</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Participants randomly divided into seven groups</a:t>
            </a:r>
          </a:p>
          <a:p>
            <a:pPr marL="766800" lvl="2" indent="-285750">
              <a:lnSpc>
                <a:spcPct val="120000"/>
              </a:lnSpc>
              <a:spcBef>
                <a:spcPts val="0"/>
              </a:spcBef>
              <a:buFont typeface="Wingdings" charset="2"/>
              <a:buChar char="²"/>
            </a:pPr>
            <a:r>
              <a:rPr lang="en-US" sz="1400" dirty="0">
                <a:latin typeface="Garamond"/>
                <a:cs typeface="Garamond"/>
              </a:rPr>
              <a:t>Five </a:t>
            </a:r>
            <a:r>
              <a:rPr lang="en-US" sz="1400" dirty="0" smtClean="0">
                <a:latin typeface="Garamond"/>
                <a:cs typeface="Garamond"/>
              </a:rPr>
              <a:t>groups </a:t>
            </a:r>
            <a:r>
              <a:rPr lang="en-US" sz="1400" dirty="0">
                <a:latin typeface="Garamond"/>
                <a:cs typeface="Garamond"/>
              </a:rPr>
              <a:t>received single doses (either 25 mg, 50 mg, 100 mg, 200 mg, or 300 mg at day 1)</a:t>
            </a:r>
          </a:p>
          <a:p>
            <a:pPr marL="766800" lvl="2" indent="-285750">
              <a:lnSpc>
                <a:spcPct val="120000"/>
              </a:lnSpc>
              <a:spcBef>
                <a:spcPts val="0"/>
              </a:spcBef>
              <a:buFont typeface="Wingdings" charset="2"/>
              <a:buChar char="²"/>
            </a:pPr>
            <a:r>
              <a:rPr lang="en-US" sz="1400" dirty="0">
                <a:latin typeface="Garamond"/>
                <a:cs typeface="Garamond"/>
              </a:rPr>
              <a:t>One group received multiple doses (50 mg at day 1, 50 mg at week 4, 25 mg at week 8, and 25 mg at week 12)</a:t>
            </a:r>
          </a:p>
          <a:p>
            <a:pPr marL="766800" lvl="2" indent="-285750">
              <a:lnSpc>
                <a:spcPct val="120000"/>
              </a:lnSpc>
              <a:spcBef>
                <a:spcPts val="0"/>
              </a:spcBef>
              <a:buFont typeface="Wingdings" charset="2"/>
              <a:buChar char="²"/>
            </a:pPr>
            <a:r>
              <a:rPr lang="en-US" sz="1400" dirty="0">
                <a:latin typeface="Garamond"/>
                <a:cs typeface="Garamond"/>
              </a:rPr>
              <a:t>The last group </a:t>
            </a:r>
            <a:r>
              <a:rPr lang="en-US" sz="1400" dirty="0" smtClean="0">
                <a:latin typeface="Garamond"/>
                <a:cs typeface="Garamond"/>
              </a:rPr>
              <a:t>as the </a:t>
            </a:r>
            <a:r>
              <a:rPr lang="en-US" sz="1400" dirty="0">
                <a:latin typeface="Garamond"/>
                <a:cs typeface="Garamond"/>
              </a:rPr>
              <a:t>placebo</a:t>
            </a:r>
          </a:p>
          <a:p>
            <a:pPr marL="514350" lvl="0" indent="-285750">
              <a:lnSpc>
                <a:spcPct val="120000"/>
              </a:lnSpc>
              <a:spcBef>
                <a:spcPts val="0"/>
              </a:spcBef>
              <a:buFont typeface="Wingdings" charset="2"/>
              <a:buChar char="v"/>
            </a:pPr>
            <a:r>
              <a:rPr lang="en-US" sz="1800" dirty="0">
                <a:latin typeface="Garamond"/>
                <a:cs typeface="Garamond"/>
              </a:rPr>
              <a:t>The logarithm of C-reactive protein (CRP) levels as a proxy of the </a:t>
            </a:r>
            <a:r>
              <a:rPr lang="en-US" sz="1800" dirty="0" smtClean="0">
                <a:latin typeface="Garamond"/>
                <a:cs typeface="Garamond"/>
              </a:rPr>
              <a:t>response</a:t>
            </a:r>
            <a:endParaRPr lang="en-US" sz="1800" dirty="0">
              <a:latin typeface="Garamond"/>
              <a:cs typeface="Garamond"/>
            </a:endParaRPr>
          </a:p>
          <a:p>
            <a:pPr marL="766800" lvl="1" indent="-285750">
              <a:lnSpc>
                <a:spcPct val="120000"/>
              </a:lnSpc>
              <a:spcBef>
                <a:spcPts val="0"/>
              </a:spcBef>
              <a:buFont typeface="Wingdings" charset="2"/>
              <a:buChar char="²"/>
            </a:pPr>
            <a:r>
              <a:rPr lang="en-US" sz="1400" dirty="0">
                <a:latin typeface="Garamond"/>
                <a:cs typeface="Garamond"/>
              </a:rPr>
              <a:t>CRP</a:t>
            </a:r>
            <a:r>
              <a:rPr lang="en-US" sz="1400" dirty="0" smtClean="0">
                <a:latin typeface="Garamond"/>
                <a:cs typeface="Garamond"/>
              </a:rPr>
              <a:t> </a:t>
            </a:r>
            <a:r>
              <a:rPr lang="en-US" sz="1400" dirty="0">
                <a:latin typeface="Garamond"/>
                <a:cs typeface="Garamond"/>
              </a:rPr>
              <a:t>is a biomarker signaling the </a:t>
            </a:r>
            <a:r>
              <a:rPr lang="en-US" sz="1400" dirty="0" err="1">
                <a:latin typeface="Garamond"/>
                <a:cs typeface="Garamond"/>
              </a:rPr>
              <a:t>severeness</a:t>
            </a:r>
            <a:r>
              <a:rPr lang="en-US" sz="1400" dirty="0">
                <a:latin typeface="Garamond"/>
                <a:cs typeface="Garamond"/>
              </a:rPr>
              <a:t> of the disease</a:t>
            </a:r>
            <a:endParaRPr sz="14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06108145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Objectives</a:t>
            </a:r>
          </a:p>
          <a:p>
            <a:pPr marL="514350" lvl="0" indent="-285750">
              <a:lnSpc>
                <a:spcPct val="120000"/>
              </a:lnSpc>
              <a:spcBef>
                <a:spcPts val="0"/>
              </a:spcBef>
              <a:buFont typeface="Wingdings" charset="2"/>
              <a:buChar char="v"/>
            </a:pPr>
            <a:r>
              <a:rPr lang="en-US" sz="1800" dirty="0" smtClean="0">
                <a:latin typeface="Garamond"/>
                <a:cs typeface="Garamond"/>
              </a:rPr>
              <a:t>To evaluate the </a:t>
            </a:r>
            <a:r>
              <a:rPr lang="en-US" sz="1800" dirty="0">
                <a:latin typeface="Garamond"/>
                <a:cs typeface="Garamond"/>
              </a:rPr>
              <a:t>fitness of the dose-time-response model in the clinical trail</a:t>
            </a:r>
          </a:p>
          <a:p>
            <a:pPr marL="514350" lvl="0" indent="-285750">
              <a:lnSpc>
                <a:spcPct val="120000"/>
              </a:lnSpc>
              <a:spcBef>
                <a:spcPts val="0"/>
              </a:spcBef>
              <a:buFont typeface="Wingdings" charset="2"/>
              <a:buChar char="v"/>
            </a:pPr>
            <a:r>
              <a:rPr lang="en-US" sz="1800" dirty="0">
                <a:latin typeface="Garamond"/>
                <a:cs typeface="Garamond"/>
              </a:rPr>
              <a:t>To evaluate the accuracy </a:t>
            </a:r>
            <a:r>
              <a:rPr lang="en-US" sz="1800" dirty="0">
                <a:latin typeface="Garamond"/>
                <a:cs typeface="Garamond"/>
              </a:rPr>
              <a:t>of the dose-time-response model predictions of the untested treatment regimens response</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324211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Bayesian </a:t>
            </a:r>
            <a:r>
              <a:rPr lang="en-US" sz="2000" b="1" dirty="0">
                <a:latin typeface="Garamond"/>
                <a:cs typeface="Garamond"/>
              </a:rPr>
              <a:t>analysis </a:t>
            </a:r>
            <a:r>
              <a:rPr lang="en-US" sz="2000" b="1" dirty="0" smtClean="0">
                <a:latin typeface="Garamond"/>
                <a:cs typeface="Garamond"/>
              </a:rPr>
              <a:t>for </a:t>
            </a:r>
            <a:r>
              <a:rPr lang="en-US" sz="2000" b="1" dirty="0">
                <a:latin typeface="Garamond"/>
                <a:cs typeface="Garamond"/>
              </a:rPr>
              <a:t>the five single-dose </a:t>
            </a:r>
            <a:r>
              <a:rPr lang="en-US" sz="2000" b="1" dirty="0" smtClean="0">
                <a:latin typeface="Garamond"/>
                <a:cs typeface="Garamond"/>
              </a:rPr>
              <a:t>groups</a:t>
            </a: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04.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103" y="1979591"/>
            <a:ext cx="4091795" cy="2414413"/>
          </a:xfrm>
          <a:prstGeom prst="rect">
            <a:avLst/>
          </a:prstGeom>
        </p:spPr>
      </p:pic>
      <p:sp>
        <p:nvSpPr>
          <p:cNvPr id="3" name="TextBox 2"/>
          <p:cNvSpPr txBox="1"/>
          <p:nvPr/>
        </p:nvSpPr>
        <p:spPr>
          <a:xfrm>
            <a:off x="1578821" y="4359685"/>
            <a:ext cx="6143670" cy="307777"/>
          </a:xfrm>
          <a:prstGeom prst="rect">
            <a:avLst/>
          </a:prstGeom>
          <a:noFill/>
        </p:spPr>
        <p:txBody>
          <a:bodyPr wrap="square" rtlCol="0">
            <a:spAutoFit/>
          </a:bodyPr>
          <a:lstStyle/>
          <a:p>
            <a:pPr algn="ctr"/>
            <a:r>
              <a:rPr lang="en-US" dirty="0">
                <a:latin typeface="Garamond"/>
                <a:cs typeface="Garamond"/>
              </a:rPr>
              <a:t>𝜃</a:t>
            </a:r>
            <a:r>
              <a:rPr lang="en-US" baseline="-25000" dirty="0">
                <a:latin typeface="Garamond"/>
                <a:cs typeface="Garamond"/>
              </a:rPr>
              <a:t>6</a:t>
            </a:r>
            <a:r>
              <a:rPr lang="en-US" dirty="0">
                <a:latin typeface="Garamond"/>
                <a:cs typeface="Garamond"/>
              </a:rPr>
              <a:t> is added to the basic model to measure the effect of the baseline CRP levels (X</a:t>
            </a:r>
            <a:r>
              <a:rPr lang="en-US" baseline="-25000" dirty="0">
                <a:latin typeface="Garamond"/>
                <a:cs typeface="Garamond"/>
              </a:rPr>
              <a:t>0</a:t>
            </a:r>
            <a:r>
              <a:rPr lang="en-US" dirty="0">
                <a:latin typeface="Garamond"/>
                <a:cs typeface="Garamond"/>
              </a:rPr>
              <a:t>)</a:t>
            </a:r>
          </a:p>
        </p:txBody>
      </p:sp>
    </p:spTree>
    <p:extLst>
      <p:ext uri="{BB962C8B-B14F-4D97-AF65-F5344CB8AC3E}">
        <p14:creationId xmlns:p14="http://schemas.microsoft.com/office/powerpoint/2010/main" val="1154523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Comparison of observed values and the fitted Bayesian model</a:t>
            </a: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28" y="1991350"/>
            <a:ext cx="4023413" cy="2935055"/>
          </a:xfrm>
          <a:prstGeom prst="rect">
            <a:avLst/>
          </a:prstGeom>
        </p:spPr>
      </p:pic>
      <p:sp>
        <p:nvSpPr>
          <p:cNvPr id="11" name="Shape 112"/>
          <p:cNvSpPr txBox="1">
            <a:spLocks/>
          </p:cNvSpPr>
          <p:nvPr/>
        </p:nvSpPr>
        <p:spPr>
          <a:xfrm>
            <a:off x="4669415" y="1991350"/>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curve: CRP median</a:t>
            </a:r>
          </a:p>
          <a:p>
            <a:pPr marL="514350" indent="-285750">
              <a:lnSpc>
                <a:spcPct val="120000"/>
              </a:lnSpc>
              <a:spcBef>
                <a:spcPts val="0"/>
              </a:spcBef>
              <a:buFont typeface="Wingdings" charset="2"/>
              <a:buChar char="²"/>
            </a:pPr>
            <a:r>
              <a:rPr lang="en-US" sz="1800" dirty="0" smtClean="0">
                <a:latin typeface="Garamond"/>
                <a:cs typeface="Garamond"/>
              </a:rPr>
              <a:t>Grey area: 95</a:t>
            </a:r>
            <a:r>
              <a:rPr lang="en-US" sz="1800" dirty="0">
                <a:latin typeface="Garamond"/>
                <a:cs typeface="Garamond"/>
              </a:rPr>
              <a:t>% posterior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Vertical lines: 95</a:t>
            </a:r>
            <a:r>
              <a:rPr lang="en-US" sz="1800" dirty="0">
                <a:latin typeface="Garamond"/>
                <a:cs typeface="Garamond"/>
              </a:rPr>
              <a:t>% prediction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Last plot: all </a:t>
            </a:r>
            <a:r>
              <a:rPr lang="en-US" sz="1800" dirty="0">
                <a:latin typeface="Garamond"/>
                <a:cs typeface="Garamond"/>
              </a:rPr>
              <a:t>posterior median curves relative to their baseline </a:t>
            </a:r>
            <a:r>
              <a:rPr lang="en-US" sz="1800" dirty="0" smtClean="0">
                <a:latin typeface="Garamond"/>
                <a:cs typeface="Garamond"/>
              </a:rPr>
              <a:t>value</a:t>
            </a:r>
            <a:endParaRPr lang="en-US" sz="1800" dirty="0">
              <a:latin typeface="Garamond"/>
              <a:cs typeface="Garamond"/>
            </a:endParaRPr>
          </a:p>
        </p:txBody>
      </p:sp>
    </p:spTree>
    <p:extLst>
      <p:ext uri="{BB962C8B-B14F-4D97-AF65-F5344CB8AC3E}">
        <p14:creationId xmlns:p14="http://schemas.microsoft.com/office/powerpoint/2010/main" val="8931907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9" y="1399053"/>
            <a:ext cx="493238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Accuracy evaluation</a:t>
            </a: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dose-time-response model describes the single-dose data well with  R</a:t>
            </a:r>
            <a:r>
              <a:rPr lang="en-US" sz="1800" baseline="30000" dirty="0">
                <a:latin typeface="Garamond"/>
                <a:cs typeface="Garamond"/>
              </a:rPr>
              <a:t>2</a:t>
            </a:r>
            <a:r>
              <a:rPr lang="en-US" sz="1800" dirty="0">
                <a:latin typeface="Garamond"/>
                <a:cs typeface="Garamond"/>
              </a:rPr>
              <a:t> = </a:t>
            </a:r>
            <a:r>
              <a:rPr lang="en-US" sz="1800" dirty="0" smtClean="0">
                <a:latin typeface="Garamond"/>
                <a:cs typeface="Garamond"/>
              </a:rPr>
              <a:t>0.82</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Picture 9"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541" y="1620000"/>
            <a:ext cx="3379336" cy="2465205"/>
          </a:xfrm>
          <a:prstGeom prst="rect">
            <a:avLst/>
          </a:prstGeom>
        </p:spPr>
      </p:pic>
    </p:spTree>
    <p:extLst>
      <p:ext uri="{BB962C8B-B14F-4D97-AF65-F5344CB8AC3E}">
        <p14:creationId xmlns:p14="http://schemas.microsoft.com/office/powerpoint/2010/main" val="5965050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prediction for the multiple dose </a:t>
            </a:r>
            <a:r>
              <a:rPr lang="en-US" sz="2000" b="1" dirty="0" smtClean="0">
                <a:latin typeface="Garamond"/>
                <a:cs typeface="Garamond"/>
              </a:rPr>
              <a:t>treatment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37.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64430"/>
            <a:ext cx="7416800" cy="2628900"/>
          </a:xfrm>
          <a:prstGeom prst="rect">
            <a:avLst/>
          </a:prstGeom>
        </p:spPr>
      </p:pic>
    </p:spTree>
    <p:extLst>
      <p:ext uri="{BB962C8B-B14F-4D97-AF65-F5344CB8AC3E}">
        <p14:creationId xmlns:p14="http://schemas.microsoft.com/office/powerpoint/2010/main" val="14201140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5191557"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Results </a:t>
            </a:r>
            <a:r>
              <a:rPr lang="en-US" sz="2000" b="1" dirty="0">
                <a:latin typeface="Garamond"/>
                <a:cs typeface="Garamond"/>
              </a:rPr>
              <a:t>of the Bayesian prediction</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All </a:t>
            </a:r>
            <a:r>
              <a:rPr lang="en-US" sz="1800" dirty="0" smtClean="0">
                <a:latin typeface="Garamond"/>
                <a:cs typeface="Garamond"/>
              </a:rPr>
              <a:t>data </a:t>
            </a:r>
            <a:r>
              <a:rPr lang="en-US" sz="1800" dirty="0">
                <a:latin typeface="Garamond"/>
                <a:cs typeface="Garamond"/>
              </a:rPr>
              <a:t>points </a:t>
            </a:r>
            <a:r>
              <a:rPr lang="en-US" sz="1800" dirty="0" smtClean="0">
                <a:latin typeface="Garamond"/>
                <a:cs typeface="Garamond"/>
              </a:rPr>
              <a:t>within </a:t>
            </a:r>
            <a:r>
              <a:rPr lang="en-US" sz="1800" dirty="0">
                <a:latin typeface="Garamond"/>
                <a:cs typeface="Garamond"/>
              </a:rPr>
              <a:t>the 95% prediction </a:t>
            </a:r>
            <a:r>
              <a:rPr lang="en-US" sz="1800" dirty="0" smtClean="0">
                <a:latin typeface="Garamond"/>
                <a:cs typeface="Garamond"/>
              </a:rPr>
              <a:t>intervals</a:t>
            </a:r>
          </a:p>
          <a:p>
            <a:pPr marL="514350" lvl="0" indent="-285750">
              <a:lnSpc>
                <a:spcPct val="120000"/>
              </a:lnSpc>
              <a:spcBef>
                <a:spcPts val="0"/>
              </a:spcBef>
              <a:buFont typeface="Wingdings" charset="2"/>
              <a:buChar char="v"/>
            </a:pPr>
            <a:r>
              <a:rPr lang="en-US" sz="1800" dirty="0">
                <a:latin typeface="Garamond"/>
                <a:cs typeface="Garamond"/>
              </a:rPr>
              <a:t>G</a:t>
            </a:r>
            <a:r>
              <a:rPr lang="en-US" sz="1800" dirty="0" smtClean="0">
                <a:latin typeface="Garamond"/>
                <a:cs typeface="Garamond"/>
              </a:rPr>
              <a:t>ood </a:t>
            </a:r>
            <a:r>
              <a:rPr lang="en-US" sz="1800" dirty="0">
                <a:latin typeface="Garamond"/>
                <a:cs typeface="Garamond"/>
              </a:rPr>
              <a:t>accuracy of the dose-time-response model predictions of the response over time for the multiple dose </a:t>
            </a:r>
            <a:r>
              <a:rPr lang="en-US" sz="1800" dirty="0" smtClean="0">
                <a:latin typeface="Garamond"/>
                <a:cs typeface="Garamond"/>
              </a:rPr>
              <a:t>treatment</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32" y="1221414"/>
            <a:ext cx="2409732" cy="1682087"/>
          </a:xfrm>
          <a:prstGeom prst="rect">
            <a:avLst/>
          </a:prstGeom>
        </p:spPr>
      </p:pic>
      <p:pic>
        <p:nvPicPr>
          <p:cNvPr id="3" name="Picture 2" descr="Screen Shot 2016-04-02 at 6.00.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233" y="3115048"/>
            <a:ext cx="2409732" cy="1670492"/>
          </a:xfrm>
          <a:prstGeom prst="rect">
            <a:avLst/>
          </a:prstGeom>
        </p:spPr>
      </p:pic>
    </p:spTree>
    <p:extLst>
      <p:ext uri="{BB962C8B-B14F-4D97-AF65-F5344CB8AC3E}">
        <p14:creationId xmlns:p14="http://schemas.microsoft.com/office/powerpoint/2010/main" val="9098671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a:t>
            </a:r>
            <a:r>
              <a:rPr lang="en-US" sz="2000" b="1" dirty="0" smtClean="0">
                <a:latin typeface="Garamond"/>
                <a:cs typeface="Garamond"/>
              </a:rPr>
              <a:t>ose</a:t>
            </a:r>
            <a:r>
              <a:rPr lang="en-US" sz="2000" b="1" dirty="0">
                <a:latin typeface="Garamond"/>
                <a:cs typeface="Garamond"/>
              </a:rPr>
              <a:t>-time-response model </a:t>
            </a:r>
            <a:r>
              <a:rPr lang="en-US" sz="2000" b="1" dirty="0" smtClean="0">
                <a:latin typeface="Garamond"/>
                <a:cs typeface="Garamond"/>
              </a:rPr>
              <a:t>VS Standard </a:t>
            </a:r>
            <a:r>
              <a:rPr lang="en-US" sz="2000" b="1" dirty="0" err="1">
                <a:latin typeface="Garamond"/>
                <a:cs typeface="Garamond"/>
              </a:rPr>
              <a:t>E</a:t>
            </a:r>
            <a:r>
              <a:rPr lang="en-US" sz="2000" b="1" baseline="-25000" dirty="0" err="1">
                <a:latin typeface="Garamond"/>
                <a:cs typeface="Garamond"/>
              </a:rPr>
              <a:t>max</a:t>
            </a:r>
            <a:r>
              <a:rPr lang="en-US" sz="2000" b="1" dirty="0">
                <a:latin typeface="Garamond"/>
                <a:cs typeface="Garamond"/>
              </a:rPr>
              <a:t> </a:t>
            </a:r>
            <a:r>
              <a:rPr lang="en-US" sz="2000" b="1" dirty="0" smtClean="0">
                <a:latin typeface="Garamond"/>
                <a:cs typeface="Garamond"/>
              </a:rPr>
              <a:t>model</a:t>
            </a:r>
            <a:endParaRPr lang="en-US" sz="1800" dirty="0" smtClean="0">
              <a:latin typeface="Garamond"/>
              <a:cs typeface="Garamond"/>
            </a:endParaRPr>
          </a:p>
          <a:p>
            <a:pPr marL="228600" lvl="0">
              <a:lnSpc>
                <a:spcPct val="120000"/>
              </a:lnSpc>
              <a:spcBef>
                <a:spcPts val="0"/>
              </a:spcBef>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48" y="2014826"/>
            <a:ext cx="3326264" cy="2777333"/>
          </a:xfrm>
          <a:prstGeom prst="rect">
            <a:avLst/>
          </a:prstGeom>
        </p:spPr>
      </p:pic>
      <p:sp>
        <p:nvSpPr>
          <p:cNvPr id="10" name="Shape 112"/>
          <p:cNvSpPr txBox="1">
            <a:spLocks/>
          </p:cNvSpPr>
          <p:nvPr/>
        </p:nvSpPr>
        <p:spPr>
          <a:xfrm>
            <a:off x="4516548" y="1971109"/>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line: fitted </a:t>
            </a:r>
            <a:r>
              <a:rPr lang="en-US" sz="1800" dirty="0" err="1" smtClean="0">
                <a:latin typeface="Garamond"/>
                <a:cs typeface="Garamond"/>
              </a:rPr>
              <a:t>E</a:t>
            </a:r>
            <a:r>
              <a:rPr lang="en-US" sz="1800" baseline="-25000" dirty="0" err="1" smtClean="0">
                <a:latin typeface="Garamond"/>
                <a:cs typeface="Garamond"/>
              </a:rPr>
              <a:t>max</a:t>
            </a:r>
            <a:r>
              <a:rPr lang="en-US" sz="1800" dirty="0" smtClean="0">
                <a:latin typeface="Garamond"/>
                <a:cs typeface="Garamond"/>
              </a:rPr>
              <a:t> model </a:t>
            </a:r>
          </a:p>
          <a:p>
            <a:pPr marL="514350" indent="-285750">
              <a:lnSpc>
                <a:spcPct val="120000"/>
              </a:lnSpc>
              <a:spcBef>
                <a:spcPts val="0"/>
              </a:spcBef>
              <a:buFont typeface="Wingdings" charset="2"/>
              <a:buChar char="²"/>
            </a:pPr>
            <a:r>
              <a:rPr lang="en-US" sz="1800" dirty="0" smtClean="0">
                <a:latin typeface="Garamond"/>
                <a:cs typeface="Garamond"/>
              </a:rPr>
              <a:t>Dashed line: fitted </a:t>
            </a:r>
            <a:r>
              <a:rPr lang="en-US" sz="1800" dirty="0">
                <a:latin typeface="Garamond"/>
                <a:cs typeface="Garamond"/>
              </a:rPr>
              <a:t>dose–time-response </a:t>
            </a:r>
            <a:r>
              <a:rPr lang="en-US" sz="1800" dirty="0" smtClean="0">
                <a:latin typeface="Garamond"/>
                <a:cs typeface="Garamond"/>
              </a:rPr>
              <a:t>model</a:t>
            </a:r>
          </a:p>
          <a:p>
            <a:pPr marL="514350" indent="-285750">
              <a:lnSpc>
                <a:spcPct val="120000"/>
              </a:lnSpc>
              <a:spcBef>
                <a:spcPts val="0"/>
              </a:spcBef>
              <a:buFont typeface="Wingdings" charset="2"/>
              <a:buChar char="²"/>
            </a:pPr>
            <a:r>
              <a:rPr lang="en-US" sz="1800" dirty="0" smtClean="0">
                <a:latin typeface="Garamond"/>
                <a:cs typeface="Garamond"/>
              </a:rPr>
              <a:t>Light/Dark </a:t>
            </a:r>
            <a:r>
              <a:rPr lang="en-US" sz="1800" dirty="0">
                <a:latin typeface="Garamond"/>
                <a:cs typeface="Garamond"/>
              </a:rPr>
              <a:t>grey area: </a:t>
            </a:r>
            <a:r>
              <a:rPr lang="en-US" sz="1800" dirty="0" smtClean="0">
                <a:latin typeface="Garamond"/>
                <a:cs typeface="Garamond"/>
              </a:rPr>
              <a:t>respective 95</a:t>
            </a:r>
            <a:r>
              <a:rPr lang="en-US" sz="1800" dirty="0">
                <a:latin typeface="Garamond"/>
                <a:cs typeface="Garamond"/>
              </a:rPr>
              <a:t>%</a:t>
            </a:r>
            <a:r>
              <a:rPr lang="en-US" sz="1800" dirty="0" smtClean="0">
                <a:latin typeface="Garamond"/>
                <a:cs typeface="Garamond"/>
              </a:rPr>
              <a:t> confidence </a:t>
            </a:r>
            <a:r>
              <a:rPr lang="en-US" sz="1800" dirty="0">
                <a:latin typeface="Garamond"/>
                <a:cs typeface="Garamond"/>
              </a:rPr>
              <a:t>bands of the expected </a:t>
            </a:r>
            <a:r>
              <a:rPr lang="en-US" sz="1800" dirty="0" smtClean="0">
                <a:latin typeface="Garamond"/>
                <a:cs typeface="Garamond"/>
              </a:rPr>
              <a:t>response</a:t>
            </a:r>
            <a:endParaRPr lang="en-US" sz="1800" dirty="0">
              <a:latin typeface="Garamond"/>
              <a:cs typeface="Garamond"/>
            </a:endParaRPr>
          </a:p>
        </p:txBody>
      </p:sp>
    </p:spTree>
    <p:extLst>
      <p:ext uri="{BB962C8B-B14F-4D97-AF65-F5344CB8AC3E}">
        <p14:creationId xmlns:p14="http://schemas.microsoft.com/office/powerpoint/2010/main" val="6874844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a:latin typeface="Rockwell"/>
                <a:cs typeface="Rockwell"/>
              </a:rPr>
              <a:t>Trail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815754"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Results of Comparison </a:t>
            </a:r>
          </a:p>
          <a:p>
            <a:pPr marL="514350" lvl="0" indent="-285750">
              <a:lnSpc>
                <a:spcPct val="120000"/>
              </a:lnSpc>
              <a:spcBef>
                <a:spcPts val="0"/>
              </a:spcBef>
              <a:buFont typeface="Wingdings" charset="2"/>
              <a:buChar char="v"/>
            </a:pPr>
            <a:r>
              <a:rPr lang="en-US" sz="1800" dirty="0" smtClean="0">
                <a:latin typeface="Garamond"/>
                <a:cs typeface="Garamond"/>
              </a:rPr>
              <a:t>Similar </a:t>
            </a:r>
            <a:r>
              <a:rPr lang="en-US" sz="1800" dirty="0">
                <a:latin typeface="Garamond"/>
                <a:cs typeface="Garamond"/>
              </a:rPr>
              <a:t>f</a:t>
            </a:r>
            <a:r>
              <a:rPr lang="en-US" sz="1800" dirty="0" smtClean="0">
                <a:latin typeface="Garamond"/>
                <a:cs typeface="Garamond"/>
              </a:rPr>
              <a:t>its </a:t>
            </a:r>
            <a:r>
              <a:rPr lang="en-US" sz="1800" dirty="0">
                <a:latin typeface="Garamond"/>
                <a:cs typeface="Garamond"/>
              </a:rPr>
              <a:t>of data </a:t>
            </a:r>
            <a:r>
              <a:rPr lang="en-US" sz="1800" dirty="0" smtClean="0">
                <a:latin typeface="Garamond"/>
                <a:cs typeface="Garamond"/>
              </a:rPr>
              <a:t>for </a:t>
            </a:r>
            <a:r>
              <a:rPr lang="en-US" sz="1800" dirty="0">
                <a:latin typeface="Garamond"/>
                <a:cs typeface="Garamond"/>
              </a:rPr>
              <a:t>both </a:t>
            </a:r>
            <a:r>
              <a:rPr lang="en-US" sz="1800" dirty="0" smtClean="0">
                <a:latin typeface="Garamond"/>
                <a:cs typeface="Garamond"/>
              </a:rPr>
              <a:t>models</a:t>
            </a:r>
          </a:p>
          <a:p>
            <a:pPr marL="514350" lvl="0" indent="-285750">
              <a:lnSpc>
                <a:spcPct val="120000"/>
              </a:lnSpc>
              <a:spcBef>
                <a:spcPts val="0"/>
              </a:spcBef>
              <a:buFont typeface="Wingdings" charset="2"/>
              <a:buChar char="v"/>
            </a:pPr>
            <a:r>
              <a:rPr lang="en-US" sz="1800" dirty="0" smtClean="0">
                <a:latin typeface="Garamond"/>
                <a:cs typeface="Garamond"/>
              </a:rPr>
              <a:t>More </a:t>
            </a:r>
            <a:r>
              <a:rPr lang="en-US" sz="1800" dirty="0">
                <a:latin typeface="Garamond"/>
                <a:cs typeface="Garamond"/>
              </a:rPr>
              <a:t>accurate p</a:t>
            </a:r>
            <a:r>
              <a:rPr lang="en-US" sz="1800" dirty="0" smtClean="0">
                <a:latin typeface="Garamond"/>
                <a:cs typeface="Garamond"/>
              </a:rPr>
              <a:t>redictions </a:t>
            </a:r>
            <a:r>
              <a:rPr lang="en-US" sz="1800" dirty="0">
                <a:latin typeface="Garamond"/>
                <a:cs typeface="Garamond"/>
              </a:rPr>
              <a:t>for higher doses in the dose-time-</a:t>
            </a:r>
            <a:r>
              <a:rPr lang="en-US" sz="1800" dirty="0" smtClean="0">
                <a:latin typeface="Garamond"/>
                <a:cs typeface="Garamond"/>
              </a:rPr>
              <a:t>response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594080"/>
            <a:ext cx="2898879" cy="2420479"/>
          </a:xfrm>
          <a:prstGeom prst="rect">
            <a:avLst/>
          </a:prstGeom>
        </p:spPr>
      </p:pic>
    </p:spTree>
    <p:extLst>
      <p:ext uri="{BB962C8B-B14F-4D97-AF65-F5344CB8AC3E}">
        <p14:creationId xmlns:p14="http://schemas.microsoft.com/office/powerpoint/2010/main" val="157320933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Evaluations</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6</a:t>
            </a:r>
          </a:p>
        </p:txBody>
      </p:sp>
    </p:spTree>
    <p:extLst>
      <p:ext uri="{BB962C8B-B14F-4D97-AF65-F5344CB8AC3E}">
        <p14:creationId xmlns:p14="http://schemas.microsoft.com/office/powerpoint/2010/main" val="32625290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Background</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b="1" dirty="0">
                <a:solidFill>
                  <a:schemeClr val="dk1"/>
                </a:solidFill>
                <a:latin typeface="Rockwell"/>
                <a:ea typeface="Lora"/>
                <a:cs typeface="Rockwell"/>
                <a:sym typeface="Lora"/>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Limitations</a:t>
            </a:r>
          </a:p>
          <a:p>
            <a:pPr marL="571500" lvl="0" indent="-342900">
              <a:lnSpc>
                <a:spcPct val="120000"/>
              </a:lnSpc>
              <a:spcBef>
                <a:spcPts val="0"/>
              </a:spcBef>
              <a:buFont typeface="Wingdings" charset="2"/>
              <a:buChar char="v"/>
            </a:pPr>
            <a:r>
              <a:rPr lang="en-US" sz="1800" dirty="0">
                <a:latin typeface="Garamond"/>
                <a:cs typeface="Garamond"/>
              </a:rPr>
              <a:t>ML methods </a:t>
            </a:r>
            <a:r>
              <a:rPr lang="en-US" sz="1800" dirty="0" smtClean="0">
                <a:latin typeface="Garamond"/>
                <a:cs typeface="Garamond"/>
              </a:rPr>
              <a:t>may </a:t>
            </a:r>
            <a:r>
              <a:rPr lang="en-US" sz="1800" dirty="0">
                <a:latin typeface="Garamond"/>
                <a:cs typeface="Garamond"/>
              </a:rPr>
              <a:t>not be valid for small samples in the </a:t>
            </a:r>
            <a:r>
              <a:rPr lang="en-US" sz="1800" dirty="0" smtClean="0">
                <a:latin typeface="Garamond"/>
                <a:cs typeface="Garamond"/>
              </a:rPr>
              <a:t>experiments </a:t>
            </a:r>
            <a:endParaRPr lang="en-US" sz="1800" dirty="0">
              <a:latin typeface="Garamond"/>
              <a:cs typeface="Garamond"/>
            </a:endParaRPr>
          </a:p>
          <a:p>
            <a:pPr marL="571500" lvl="0" indent="-342900">
              <a:lnSpc>
                <a:spcPct val="120000"/>
              </a:lnSpc>
              <a:spcBef>
                <a:spcPts val="0"/>
              </a:spcBef>
              <a:buFont typeface="Wingdings" charset="2"/>
              <a:buChar char="v"/>
            </a:pPr>
            <a:r>
              <a:rPr lang="en-US" sz="1800" dirty="0" smtClean="0">
                <a:latin typeface="Garamond"/>
                <a:cs typeface="Garamond"/>
              </a:rPr>
              <a:t>Bayesian framework</a:t>
            </a:r>
            <a:r>
              <a:rPr lang="en-US" sz="1800" dirty="0">
                <a:latin typeface="Garamond"/>
                <a:cs typeface="Garamond"/>
              </a:rPr>
              <a:t> </a:t>
            </a:r>
            <a:r>
              <a:rPr lang="en-US" sz="1800" dirty="0" smtClean="0">
                <a:latin typeface="Garamond"/>
                <a:cs typeface="Garamond"/>
              </a:rPr>
              <a:t>may cause unintended </a:t>
            </a:r>
            <a:r>
              <a:rPr lang="en-US" sz="1800" dirty="0">
                <a:latin typeface="Garamond"/>
                <a:cs typeface="Garamond"/>
              </a:rPr>
              <a:t>informative prior </a:t>
            </a:r>
            <a:r>
              <a:rPr lang="en-US" sz="1800" dirty="0" smtClean="0">
                <a:latin typeface="Garamond"/>
                <a:cs typeface="Garamond"/>
              </a:rPr>
              <a:t>problems</a:t>
            </a:r>
          </a:p>
          <a:p>
            <a:pPr marL="571500" lvl="0" indent="-342900">
              <a:lnSpc>
                <a:spcPct val="120000"/>
              </a:lnSpc>
              <a:spcBef>
                <a:spcPts val="0"/>
              </a:spcBef>
              <a:buFont typeface="Wingdings" charset="2"/>
              <a:buChar char="v"/>
            </a:pPr>
            <a:r>
              <a:rPr lang="en-US" sz="1800" dirty="0">
                <a:latin typeface="Garamond"/>
                <a:cs typeface="Garamond"/>
              </a:rPr>
              <a:t>S</a:t>
            </a:r>
            <a:r>
              <a:rPr lang="en-US" sz="1800" dirty="0" smtClean="0">
                <a:latin typeface="Garamond"/>
                <a:cs typeface="Garamond"/>
              </a:rPr>
              <a:t>ample generated </a:t>
            </a:r>
            <a:r>
              <a:rPr lang="en-US" sz="1800" dirty="0">
                <a:latin typeface="Garamond"/>
                <a:cs typeface="Garamond"/>
              </a:rPr>
              <a:t>using MCMC </a:t>
            </a:r>
            <a:r>
              <a:rPr lang="en-US" sz="1800" dirty="0" smtClean="0">
                <a:latin typeface="Garamond"/>
                <a:cs typeface="Garamond"/>
              </a:rPr>
              <a:t>methods</a:t>
            </a:r>
            <a:r>
              <a:rPr lang="en-US" sz="1800" dirty="0">
                <a:latin typeface="Garamond"/>
                <a:cs typeface="Garamond"/>
              </a:rPr>
              <a:t> </a:t>
            </a:r>
            <a:r>
              <a:rPr lang="en-US" sz="1800" dirty="0" smtClean="0">
                <a:latin typeface="Garamond"/>
                <a:cs typeface="Garamond"/>
              </a:rPr>
              <a:t>are </a:t>
            </a:r>
            <a:r>
              <a:rPr lang="en-US" sz="1800" dirty="0">
                <a:latin typeface="Garamond"/>
                <a:cs typeface="Garamond"/>
              </a:rPr>
              <a:t>subject to the </a:t>
            </a:r>
            <a:r>
              <a:rPr lang="en-US" sz="1800" dirty="0" smtClean="0">
                <a:latin typeface="Garamond"/>
                <a:cs typeface="Garamond"/>
              </a:rPr>
              <a:t>validity problem</a:t>
            </a:r>
            <a:endParaRPr lang="en-US" sz="1800" dirty="0">
              <a:latin typeface="Garamond"/>
              <a:cs typeface="Garamond"/>
            </a:endParaRPr>
          </a:p>
          <a:p>
            <a:pPr marL="571500" lvl="0" indent="-342900">
              <a:lnSpc>
                <a:spcPct val="120000"/>
              </a:lnSpc>
              <a:spcBef>
                <a:spcPts val="0"/>
              </a:spcBef>
              <a:buFont typeface="Wingdings" charset="2"/>
              <a:buChar char="v"/>
            </a:pPr>
            <a:r>
              <a:rPr lang="en-US" sz="1800" dirty="0">
                <a:latin typeface="Garamond"/>
                <a:cs typeface="Garamond"/>
              </a:rPr>
              <a:t>In the clinical trail, </a:t>
            </a:r>
            <a:r>
              <a:rPr lang="en-US" sz="1800" dirty="0" smtClean="0">
                <a:latin typeface="Garamond"/>
                <a:cs typeface="Garamond"/>
              </a:rPr>
              <a:t>data may </a:t>
            </a:r>
            <a:r>
              <a:rPr lang="en-US" sz="1800" dirty="0">
                <a:latin typeface="Garamond"/>
                <a:cs typeface="Garamond"/>
              </a:rPr>
              <a:t>not be complete enough to achieve the accuracy of the model </a:t>
            </a:r>
            <a:r>
              <a:rPr lang="en-US" sz="1800" dirty="0" smtClean="0">
                <a:latin typeface="Garamond"/>
                <a:cs typeface="Garamond"/>
              </a:rPr>
              <a:t>evaluation</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400381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Issues &amp; Challenges</a:t>
            </a:r>
          </a:p>
          <a:p>
            <a:pPr marL="514350" lvl="0" indent="-285750">
              <a:lnSpc>
                <a:spcPct val="120000"/>
              </a:lnSpc>
              <a:spcBef>
                <a:spcPts val="0"/>
              </a:spcBef>
              <a:buFont typeface="Wingdings" charset="2"/>
              <a:buChar char="v"/>
            </a:pPr>
            <a:r>
              <a:rPr lang="en-US" sz="1800" dirty="0" smtClean="0">
                <a:latin typeface="Garamond"/>
                <a:cs typeface="Garamond"/>
              </a:rPr>
              <a:t>Challenging to </a:t>
            </a:r>
            <a:r>
              <a:rPr lang="en-US" sz="1800" dirty="0">
                <a:latin typeface="Garamond"/>
                <a:cs typeface="Garamond"/>
              </a:rPr>
              <a:t>ensure the fitness of nonlinear regression </a:t>
            </a:r>
            <a:r>
              <a:rPr lang="en-US" sz="1800" dirty="0" smtClean="0">
                <a:latin typeface="Garamond"/>
                <a:cs typeface="Garamond"/>
              </a:rPr>
              <a:t>models</a:t>
            </a:r>
            <a:endParaRPr lang="en-US" sz="1800" dirty="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Bayesian analysis </a:t>
            </a:r>
            <a:r>
              <a:rPr lang="en-US" sz="1800" dirty="0" smtClean="0">
                <a:latin typeface="Garamond"/>
                <a:cs typeface="Garamond"/>
              </a:rPr>
              <a:t>requires </a:t>
            </a:r>
            <a:r>
              <a:rPr lang="en-US" sz="1800" dirty="0">
                <a:latin typeface="Garamond"/>
                <a:cs typeface="Garamond"/>
              </a:rPr>
              <a:t>MCMC </a:t>
            </a:r>
            <a:r>
              <a:rPr lang="en-US" sz="1800" dirty="0" smtClean="0">
                <a:latin typeface="Garamond"/>
                <a:cs typeface="Garamond"/>
              </a:rPr>
              <a:t>algorithms, which </a:t>
            </a:r>
            <a:r>
              <a:rPr lang="en-US" sz="1800" dirty="0">
                <a:latin typeface="Garamond"/>
                <a:cs typeface="Garamond"/>
              </a:rPr>
              <a:t>is computer-intensive and time-</a:t>
            </a:r>
            <a:r>
              <a:rPr lang="en-US" sz="1800" dirty="0" smtClean="0">
                <a:latin typeface="Garamond"/>
                <a:cs typeface="Garamond"/>
              </a:rPr>
              <a:t>consuming</a:t>
            </a: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14871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Rockwell"/>
                <a:ea typeface="Lora"/>
                <a:cs typeface="Rockwell"/>
                <a:sym typeface="Lora"/>
              </a:rPr>
              <a:t>Any </a:t>
            </a:r>
            <a:r>
              <a:rPr lang="en" sz="3600" b="1" i="1" dirty="0">
                <a:highlight>
                  <a:srgbClr val="FFCD00"/>
                </a:highlight>
                <a:latin typeface="Rockwell"/>
                <a:ea typeface="Lora"/>
                <a:cs typeface="Rockwell"/>
                <a:sym typeface="Lora"/>
              </a:rPr>
              <a:t>questions</a:t>
            </a:r>
            <a:r>
              <a:rPr lang="en" sz="3600" b="1" i="1" dirty="0">
                <a:latin typeface="Rockwell"/>
                <a:ea typeface="Lora"/>
                <a:cs typeface="Rockwell"/>
                <a:sym typeface="Lora"/>
              </a:rPr>
              <a:t> ?</a:t>
            </a:r>
          </a:p>
          <a:p>
            <a:pPr lvl="0" rtl="0">
              <a:spcBef>
                <a:spcPts val="0"/>
              </a:spcBef>
              <a:buNone/>
            </a:pPr>
            <a:endParaRPr sz="1800" dirty="0">
              <a:solidFill>
                <a:schemeClr val="dk1"/>
              </a:solidFill>
            </a:endParaRP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dirty="0">
                <a:latin typeface="Rockwell"/>
                <a:cs typeface="Rockwell"/>
              </a:rPr>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8038310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168942" cy="435599"/>
          </a:xfrm>
          <a:prstGeom prst="rect">
            <a:avLst/>
          </a:prstGeom>
        </p:spPr>
        <p:txBody>
          <a:bodyPr lIns="91425" tIns="91425" rIns="91425" bIns="91425" anchor="ctr" anchorCtr="0">
            <a:noAutofit/>
          </a:bodyPr>
          <a:lstStyle/>
          <a:p>
            <a:pPr lvl="0"/>
            <a:r>
              <a:rPr lang="en-US" sz="2800" dirty="0">
                <a:latin typeface="Rockwell"/>
                <a:cs typeface="Rockwell"/>
              </a:rPr>
              <a:t>Maximum Likelihood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Maximum </a:t>
            </a:r>
            <a:r>
              <a:rPr lang="en-US" sz="1800" dirty="0" smtClean="0">
                <a:latin typeface="Garamond"/>
                <a:cs typeface="Garamond"/>
              </a:rPr>
              <a:t>likelihood </a:t>
            </a:r>
            <a:r>
              <a:rPr lang="en-US" sz="1800" dirty="0">
                <a:latin typeface="Garamond"/>
                <a:cs typeface="Garamond"/>
              </a:rPr>
              <a:t>is the procedure of finding the value of one or more </a:t>
            </a:r>
            <a:r>
              <a:rPr lang="en-US" sz="1800" dirty="0">
                <a:solidFill>
                  <a:srgbClr val="FF6600"/>
                </a:solidFill>
                <a:latin typeface="Garamond"/>
                <a:cs typeface="Garamond"/>
              </a:rPr>
              <a:t>parameters</a:t>
            </a:r>
            <a:r>
              <a:rPr lang="en-US" sz="1800" dirty="0">
                <a:latin typeface="Garamond"/>
                <a:cs typeface="Garamond"/>
              </a:rPr>
              <a:t> for a given statistic which makes the </a:t>
            </a:r>
            <a:r>
              <a:rPr lang="en-US" sz="1800" dirty="0">
                <a:solidFill>
                  <a:srgbClr val="FF6600"/>
                </a:solidFill>
                <a:latin typeface="Garamond"/>
                <a:cs typeface="Garamond"/>
              </a:rPr>
              <a:t>known likelihood distribution </a:t>
            </a:r>
            <a:r>
              <a:rPr lang="en-US" sz="1800" dirty="0">
                <a:latin typeface="Garamond"/>
                <a:cs typeface="Garamond"/>
              </a:rPr>
              <a:t>a </a:t>
            </a:r>
            <a:r>
              <a:rPr lang="en-US" sz="1800" dirty="0">
                <a:solidFill>
                  <a:srgbClr val="FF6600"/>
                </a:solidFill>
                <a:latin typeface="Garamond"/>
                <a:cs typeface="Garamond"/>
              </a:rPr>
              <a:t>maximum</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MaximumLikelihood.html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4"/>
              </a:rPr>
              <a:t>http://statweb.stanford.edu/~susan/courses/s200/lectures/lect11.pdf</a:t>
            </a:r>
            <a:r>
              <a:rPr lang="en-US" sz="1800" dirty="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9186597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MLE</a:t>
            </a:r>
            <a:endParaRPr lang="en-US" sz="2800" dirty="0">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Maximum</a:t>
            </a:r>
            <a:r>
              <a:rPr lang="en-US" sz="1800" dirty="0">
                <a:solidFill>
                  <a:srgbClr val="FF6600"/>
                </a:solidFill>
                <a:latin typeface="Garamond"/>
                <a:cs typeface="Garamond"/>
              </a:rPr>
              <a:t>-likelihood estimation </a:t>
            </a:r>
            <a:r>
              <a:rPr lang="en-US" sz="1800" dirty="0">
                <a:latin typeface="Garamond"/>
                <a:cs typeface="Garamond"/>
              </a:rPr>
              <a:t>(MLE) is a method of estimating the parameters of a statistical model given data.</a:t>
            </a:r>
          </a:p>
          <a:p>
            <a:pPr marL="514350" lvl="0" indent="-285750">
              <a:lnSpc>
                <a:spcPct val="120000"/>
              </a:lnSpc>
              <a:spcBef>
                <a:spcPts val="0"/>
              </a:spcBef>
              <a:buFont typeface="Wingdings" charset="2"/>
              <a:buChar char="v"/>
            </a:pPr>
            <a:r>
              <a:rPr lang="en-US" sz="1800" dirty="0">
                <a:latin typeface="Garamond"/>
                <a:cs typeface="Garamond"/>
              </a:rPr>
              <a:t>In general, for a fixed set of data and underlying statistical model, the method of maximum likelihood selects the set of values of the model parameters that maximizes the likelihood function.</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723390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Bayesian Analysis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Bayesian analysis is a statistical procedure which endeavors to </a:t>
            </a:r>
            <a:r>
              <a:rPr lang="en-US" sz="1800" dirty="0">
                <a:solidFill>
                  <a:srgbClr val="FF6600"/>
                </a:solidFill>
                <a:latin typeface="Garamond"/>
                <a:cs typeface="Garamond"/>
              </a:rPr>
              <a:t>estimate parameters </a:t>
            </a:r>
            <a:r>
              <a:rPr lang="en-US" sz="1800" dirty="0">
                <a:latin typeface="Garamond"/>
                <a:cs typeface="Garamond"/>
              </a:rPr>
              <a:t>of an underlying distribution based on the observed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prior distribution -</a:t>
            </a:r>
            <a:r>
              <a:rPr lang="en-US" sz="1800" dirty="0">
                <a:solidFill>
                  <a:srgbClr val="FF6600"/>
                </a:solidFill>
                <a:latin typeface="Garamond"/>
                <a:cs typeface="Garamond"/>
              </a:rPr>
              <a:t>&gt; observed distribution -&gt; posterior </a:t>
            </a:r>
            <a:r>
              <a:rPr lang="en-US" sz="1800" dirty="0" smtClean="0">
                <a:solidFill>
                  <a:srgbClr val="FF6600"/>
                </a:solidFill>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Bayesian analysis is somewhat controversial because the validity of the result depends on how valid the prior distribution is, and this cannot be assessed statistically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BayesianAnalysis.html</a:t>
            </a:r>
            <a:r>
              <a:rPr lang="en-US" sz="1800" dirty="0" smtClean="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063897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Bayesian </a:t>
            </a:r>
            <a:r>
              <a:rPr lang="en-US" sz="2800" dirty="0" smtClean="0">
                <a:latin typeface="Rockwell"/>
                <a:cs typeface="Rockwell"/>
              </a:rPr>
              <a:t>Inference</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method of statistical inference in which </a:t>
            </a:r>
            <a:r>
              <a:rPr lang="en-US" sz="1800" dirty="0">
                <a:solidFill>
                  <a:srgbClr val="FF6600"/>
                </a:solidFill>
                <a:latin typeface="Garamond"/>
                <a:cs typeface="Garamond"/>
              </a:rPr>
              <a:t>Bayes' theorem </a:t>
            </a:r>
            <a:r>
              <a:rPr lang="en-US" sz="1800" dirty="0">
                <a:latin typeface="Garamond"/>
                <a:cs typeface="Garamond"/>
              </a:rPr>
              <a:t>is used to update the probability for a hypothesis as more evidence or information becomes available</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Bayesian updating is particularly important in the </a:t>
            </a:r>
            <a:r>
              <a:rPr lang="en-US" sz="1800" dirty="0">
                <a:solidFill>
                  <a:srgbClr val="FF6600"/>
                </a:solidFill>
                <a:latin typeface="Garamond"/>
                <a:cs typeface="Garamond"/>
              </a:rPr>
              <a:t>dynamic analysis </a:t>
            </a:r>
            <a:r>
              <a:rPr lang="en-US" sz="1800" dirty="0">
                <a:latin typeface="Garamond"/>
                <a:cs typeface="Garamond"/>
              </a:rPr>
              <a:t>of a sequence of data</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lvl="0">
              <a:lnSpc>
                <a:spcPct val="120000"/>
              </a:lnSpc>
              <a:spcBef>
                <a:spcPts val="0"/>
              </a:spcBef>
              <a:buNone/>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30" y="3072383"/>
            <a:ext cx="3637340" cy="561648"/>
          </a:xfrm>
          <a:prstGeom prst="rect">
            <a:avLst/>
          </a:prstGeom>
        </p:spPr>
      </p:pic>
    </p:spTree>
    <p:extLst>
      <p:ext uri="{BB962C8B-B14F-4D97-AF65-F5344CB8AC3E}">
        <p14:creationId xmlns:p14="http://schemas.microsoft.com/office/powerpoint/2010/main" val="25996554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Monte Carlo 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Any method which solves a problem by generating </a:t>
            </a:r>
            <a:r>
              <a:rPr lang="en-US" sz="1800" dirty="0">
                <a:solidFill>
                  <a:srgbClr val="FF6600"/>
                </a:solidFill>
                <a:latin typeface="Garamond"/>
                <a:cs typeface="Garamond"/>
              </a:rPr>
              <a:t>suitable random numbers </a:t>
            </a:r>
            <a:r>
              <a:rPr lang="en-US" sz="1800" dirty="0">
                <a:latin typeface="Garamond"/>
                <a:cs typeface="Garamond"/>
              </a:rPr>
              <a:t>and observing that fraction of the numbers obeying some property or properties.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method is useful for obtaining numerical solutions to problems which are too </a:t>
            </a:r>
            <a:r>
              <a:rPr lang="en-US" sz="1800" dirty="0">
                <a:solidFill>
                  <a:srgbClr val="FF6600"/>
                </a:solidFill>
                <a:latin typeface="Garamond"/>
                <a:cs typeface="Garamond"/>
              </a:rPr>
              <a:t>complicated</a:t>
            </a:r>
            <a:r>
              <a:rPr lang="en-US" sz="1800" dirty="0">
                <a:latin typeface="Garamond"/>
                <a:cs typeface="Garamond"/>
              </a:rPr>
              <a:t> to solve analytically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Monte Carlo methods are mainly used in three distinct problem </a:t>
            </a:r>
            <a:r>
              <a:rPr lang="en-US" sz="1800" dirty="0" smtClean="0">
                <a:latin typeface="Garamond"/>
                <a:cs typeface="Garamond"/>
              </a:rPr>
              <a:t>classes: optimization</a:t>
            </a:r>
            <a:r>
              <a:rPr lang="en-US" sz="1800" dirty="0">
                <a:latin typeface="Garamond"/>
                <a:cs typeface="Garamond"/>
              </a:rPr>
              <a:t>, numerical integration, and generating draws from a probability distribution.</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0026609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474673" cy="435599"/>
          </a:xfrm>
          <a:prstGeom prst="rect">
            <a:avLst/>
          </a:prstGeom>
        </p:spPr>
        <p:txBody>
          <a:bodyPr lIns="91425" tIns="91425" rIns="91425" bIns="91425" anchor="ctr" anchorCtr="0">
            <a:noAutofit/>
          </a:bodyPr>
          <a:lstStyle/>
          <a:p>
            <a:pPr lvl="0"/>
            <a:r>
              <a:rPr lang="en-US" sz="2800" dirty="0">
                <a:latin typeface="Rockwell"/>
                <a:cs typeface="Rockwell"/>
              </a:rPr>
              <a:t>Monte Carlo Integration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In mathematics, Monte Carlo integration is a technique for </a:t>
            </a:r>
            <a:r>
              <a:rPr lang="en-US" sz="1800" dirty="0">
                <a:solidFill>
                  <a:srgbClr val="FF6600"/>
                </a:solidFill>
                <a:latin typeface="Garamond"/>
                <a:cs typeface="Garamond"/>
              </a:rPr>
              <a:t>numerical integration using random numbers</a:t>
            </a:r>
            <a:r>
              <a:rPr lang="en-US" sz="1800" dirty="0">
                <a:latin typeface="Garamond"/>
                <a:cs typeface="Garamond"/>
              </a:rPr>
              <a:t>.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Many algorithms </a:t>
            </a:r>
            <a:r>
              <a:rPr lang="en-US" sz="1800" dirty="0">
                <a:latin typeface="Garamond"/>
                <a:cs typeface="Garamond"/>
              </a:rPr>
              <a:t>usually evaluate the integrand at a </a:t>
            </a:r>
            <a:r>
              <a:rPr lang="en-US" sz="1800" dirty="0">
                <a:solidFill>
                  <a:srgbClr val="FF6600"/>
                </a:solidFill>
                <a:latin typeface="Garamond"/>
                <a:cs typeface="Garamond"/>
              </a:rPr>
              <a:t>regular grid</a:t>
            </a:r>
            <a:r>
              <a:rPr lang="en-US" sz="1800" dirty="0" smtClean="0">
                <a:latin typeface="Garamond"/>
                <a:cs typeface="Garamond"/>
              </a:rPr>
              <a:t>, </a:t>
            </a:r>
            <a:r>
              <a:rPr lang="en-US" sz="1800" dirty="0">
                <a:latin typeface="Garamond"/>
                <a:cs typeface="Garamond"/>
              </a:rPr>
              <a:t>Monte Carlo </a:t>
            </a:r>
            <a:r>
              <a:rPr lang="en-US" sz="1800" dirty="0">
                <a:solidFill>
                  <a:srgbClr val="FF6600"/>
                </a:solidFill>
                <a:latin typeface="Garamond"/>
                <a:cs typeface="Garamond"/>
              </a:rPr>
              <a:t>randomly</a:t>
            </a:r>
            <a:r>
              <a:rPr lang="en-US" sz="1800" dirty="0">
                <a:latin typeface="Garamond"/>
                <a:cs typeface="Garamond"/>
              </a:rPr>
              <a:t> choose points at which the integrand is evaluated</a:t>
            </a:r>
            <a:r>
              <a:rPr lang="en-US" sz="1800" dirty="0" smtClean="0">
                <a:latin typeface="Garamond"/>
                <a:cs typeface="Garamond"/>
              </a:rPr>
              <a:t>. </a:t>
            </a:r>
            <a:r>
              <a:rPr lang="en-US" sz="1800" dirty="0">
                <a:latin typeface="Garamond"/>
                <a:cs typeface="Garamond"/>
              </a:rPr>
              <a:t>This method is particularly useful for </a:t>
            </a:r>
            <a:r>
              <a:rPr lang="en-US" sz="1800" dirty="0">
                <a:solidFill>
                  <a:srgbClr val="FF6600"/>
                </a:solidFill>
                <a:latin typeface="Garamond"/>
                <a:cs typeface="Garamond"/>
              </a:rPr>
              <a:t>higher-dimensional integrals</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                                         where </a:t>
            </a:r>
          </a:p>
          <a:p>
            <a:pPr marL="228600" lvl="0">
              <a:lnSpc>
                <a:spcPct val="120000"/>
              </a:lnSpc>
              <a:spcBef>
                <a:spcPts val="0"/>
              </a:spcBef>
              <a:buNone/>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hlinkClick r:id="rId3"/>
              </a:rPr>
              <a:t>http</a:t>
            </a:r>
            <a:r>
              <a:rPr lang="en-US" sz="1800" dirty="0">
                <a:latin typeface="Garamond"/>
                <a:cs typeface="Garamond"/>
                <a:hlinkClick r:id="rId3"/>
              </a:rPr>
              <a:t>://mathworld.wolfram.com/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5.3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106" y="3251456"/>
            <a:ext cx="2193452" cy="710841"/>
          </a:xfrm>
          <a:prstGeom prst="rect">
            <a:avLst/>
          </a:prstGeom>
        </p:spPr>
      </p:pic>
      <p:pic>
        <p:nvPicPr>
          <p:cNvPr id="3" name="Picture 2" descr="Screen Shot 2016-04-07 at 5.36.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9936" y="3352539"/>
            <a:ext cx="1358900" cy="609600"/>
          </a:xfrm>
          <a:prstGeom prst="rect">
            <a:avLst/>
          </a:prstGeom>
        </p:spPr>
      </p:pic>
      <p:pic>
        <p:nvPicPr>
          <p:cNvPr id="4" name="Picture 3" descr="Screen Shot 2016-04-07 at 5.37.2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5093" y="3357010"/>
            <a:ext cx="1549400" cy="647700"/>
          </a:xfrm>
          <a:prstGeom prst="rect">
            <a:avLst/>
          </a:prstGeom>
        </p:spPr>
      </p:pic>
    </p:spTree>
    <p:extLst>
      <p:ext uri="{BB962C8B-B14F-4D97-AF65-F5344CB8AC3E}">
        <p14:creationId xmlns:p14="http://schemas.microsoft.com/office/powerpoint/2010/main" val="18622749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MCMC </a:t>
            </a:r>
            <a:r>
              <a:rPr lang="en-US" sz="2800" dirty="0">
                <a:latin typeface="Rockwell"/>
                <a:cs typeface="Rockwell"/>
              </a:rPr>
              <a:t>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Monte Carlo (MCMC) methods</a:t>
            </a:r>
            <a:r>
              <a:rPr lang="en-US" sz="1800" dirty="0">
                <a:latin typeface="Garamond"/>
                <a:cs typeface="Garamond"/>
              </a:rPr>
              <a:t> are a class of algorithms for </a:t>
            </a:r>
            <a:r>
              <a:rPr lang="en-US" sz="1800" dirty="0">
                <a:solidFill>
                  <a:srgbClr val="FF6600"/>
                </a:solidFill>
                <a:latin typeface="Garamond"/>
                <a:cs typeface="Garamond"/>
              </a:rPr>
              <a:t>sampling</a:t>
            </a:r>
            <a:r>
              <a:rPr lang="en-US" sz="1800" dirty="0">
                <a:latin typeface="Garamond"/>
                <a:cs typeface="Garamond"/>
              </a:rPr>
              <a:t> from a probability distribution based on constructing a </a:t>
            </a:r>
            <a:r>
              <a:rPr lang="en-US" sz="1800" dirty="0">
                <a:solidFill>
                  <a:srgbClr val="FF6600"/>
                </a:solidFill>
                <a:latin typeface="Garamond"/>
                <a:cs typeface="Garamond"/>
              </a:rPr>
              <a:t>Markov chain </a:t>
            </a:r>
            <a:r>
              <a:rPr lang="en-US" sz="1800" dirty="0">
                <a:latin typeface="Garamond"/>
                <a:cs typeface="Garamond"/>
              </a:rPr>
              <a:t>that has the desired distribution as its equilibrium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state of the chain after a number of steps is then used as a sample of the desired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a:t>
            </a:r>
            <a:r>
              <a:rPr lang="en-US" sz="1800" dirty="0">
                <a:latin typeface="Garamond"/>
                <a:cs typeface="Garamond"/>
              </a:rPr>
              <a:t>is collection of random variables </a:t>
            </a:r>
            <a:r>
              <a:rPr lang="en-US" sz="1800" dirty="0" smtClean="0">
                <a:latin typeface="Garamond"/>
                <a:cs typeface="Garamond"/>
              </a:rPr>
              <a:t>{</a:t>
            </a:r>
            <a:r>
              <a:rPr lang="en-US" sz="1800" dirty="0" err="1" smtClean="0">
                <a:latin typeface="Garamond"/>
                <a:cs typeface="Garamond"/>
              </a:rPr>
              <a:t>X</a:t>
            </a:r>
            <a:r>
              <a:rPr lang="en-US" sz="1800" baseline="-25000" dirty="0" err="1" smtClean="0">
                <a:latin typeface="Garamond"/>
                <a:cs typeface="Garamond"/>
              </a:rPr>
              <a:t>t</a:t>
            </a:r>
            <a:r>
              <a:rPr lang="en-US" sz="1800" dirty="0" smtClean="0">
                <a:latin typeface="Garamond"/>
                <a:cs typeface="Garamond"/>
              </a:rPr>
              <a:t>} (t = 0</a:t>
            </a:r>
            <a:r>
              <a:rPr lang="en-US" sz="1800" dirty="0">
                <a:latin typeface="Garamond"/>
                <a:cs typeface="Garamond"/>
              </a:rPr>
              <a:t>, 1, ...) having the property that, given the present, the future is conditionally independent of the past</a:t>
            </a:r>
            <a:r>
              <a:rPr lang="en-US" sz="1800" dirty="0" smtClean="0">
                <a:latin typeface="Garamond"/>
                <a:cs typeface="Garamond"/>
              </a:rPr>
              <a:t>. i.e.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0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650" y="4186535"/>
            <a:ext cx="5092700" cy="304800"/>
          </a:xfrm>
          <a:prstGeom prst="rect">
            <a:avLst/>
          </a:prstGeom>
        </p:spPr>
      </p:pic>
    </p:spTree>
    <p:extLst>
      <p:ext uri="{BB962C8B-B14F-4D97-AF65-F5344CB8AC3E}">
        <p14:creationId xmlns:p14="http://schemas.microsoft.com/office/powerpoint/2010/main" val="23312137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Monoclonal Antibodies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1"/>
          <p:cNvPicPr preferRelativeResize="0"/>
          <p:nvPr/>
        </p:nvPicPr>
        <p:blipFill>
          <a:blip r:embed="rId3">
            <a:alphaModFix/>
          </a:blip>
          <a:stretch>
            <a:fillRect/>
          </a:stretch>
        </p:blipFill>
        <p:spPr>
          <a:xfrm>
            <a:off x="2580879" y="2234386"/>
            <a:ext cx="3982243" cy="2150733"/>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6050363" cy="435599"/>
          </a:xfrm>
          <a:prstGeom prst="rect">
            <a:avLst/>
          </a:prstGeom>
        </p:spPr>
        <p:txBody>
          <a:bodyPr lIns="91425" tIns="91425" rIns="91425" bIns="91425" anchor="ctr" anchorCtr="0">
            <a:noAutofit/>
          </a:bodyPr>
          <a:lstStyle/>
          <a:p>
            <a:pPr lvl="0"/>
            <a:r>
              <a:rPr lang="en-US" sz="2800" dirty="0">
                <a:latin typeface="Rockwell"/>
                <a:cs typeface="Rockwell"/>
              </a:rPr>
              <a:t>Multivariate Normal Distribution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generalization of the one-dimensional (</a:t>
            </a:r>
            <a:r>
              <a:rPr lang="en-US" sz="1800" dirty="0" err="1">
                <a:latin typeface="Garamond"/>
                <a:cs typeface="Garamond"/>
              </a:rPr>
              <a:t>univariate</a:t>
            </a:r>
            <a:r>
              <a:rPr lang="en-US" sz="1800" dirty="0">
                <a:latin typeface="Garamond"/>
                <a:cs typeface="Garamond"/>
              </a:rPr>
              <a:t>) normal distribution to higher </a:t>
            </a:r>
            <a:r>
              <a:rPr lang="en-US" sz="1800" dirty="0" smtClean="0">
                <a:latin typeface="Garamond"/>
                <a:cs typeface="Garamond"/>
              </a:rPr>
              <a:t>dimensions</a:t>
            </a:r>
          </a:p>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random vector is said to be k-</a:t>
            </a:r>
            <a:r>
              <a:rPr lang="en-US" sz="1800" dirty="0" err="1">
                <a:latin typeface="Garamond"/>
                <a:cs typeface="Garamond"/>
              </a:rPr>
              <a:t>variate</a:t>
            </a:r>
            <a:r>
              <a:rPr lang="en-US" sz="1800" dirty="0">
                <a:latin typeface="Garamond"/>
                <a:cs typeface="Garamond"/>
              </a:rPr>
              <a:t> normally distributed if every linear combination of its k components has a </a:t>
            </a:r>
            <a:r>
              <a:rPr lang="en-US" sz="1800" dirty="0" err="1">
                <a:latin typeface="Garamond"/>
                <a:cs typeface="Garamond"/>
              </a:rPr>
              <a:t>univariate</a:t>
            </a:r>
            <a:r>
              <a:rPr lang="en-US" sz="1800" dirty="0">
                <a:latin typeface="Garamond"/>
                <a:cs typeface="Garamond"/>
              </a:rPr>
              <a:t> normal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The probability density function of the d-dimensional multivariate normal distribution is given </a:t>
            </a:r>
            <a:r>
              <a:rPr lang="en-US" sz="1800" dirty="0" smtClean="0">
                <a:latin typeface="Garamond"/>
                <a:cs typeface="Garamond"/>
              </a:rPr>
              <a:t>by </a:t>
            </a:r>
          </a:p>
          <a:p>
            <a:pPr marL="514350" lvl="0" indent="-285750">
              <a:lnSpc>
                <a:spcPct val="120000"/>
              </a:lnSpc>
              <a:spcBef>
                <a:spcPts val="0"/>
              </a:spcBef>
              <a:buFont typeface="Wingdings" charset="2"/>
              <a:buChar char="v"/>
            </a:pPr>
            <a:endParaRPr lang="en-US" sz="1800" dirty="0">
              <a:latin typeface="Garamond"/>
              <a:cs typeface="Garamond"/>
            </a:endParaRPr>
          </a:p>
          <a:p>
            <a:pPr marL="228600" lvl="0">
              <a:lnSpc>
                <a:spcPct val="120000"/>
              </a:lnSpc>
              <a:spcBef>
                <a:spcPts val="0"/>
              </a:spcBef>
              <a:buNone/>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http://www.mathworks.com/help/stats/multivariate-normal-</a:t>
            </a:r>
            <a:r>
              <a:rPr lang="en-US" sz="1800" dirty="0" smtClean="0">
                <a:latin typeface="Garamond"/>
                <a:cs typeface="Garamond"/>
                <a:hlinkClick r:id="rId3"/>
              </a:rPr>
              <a:t>distribution.html</a:t>
            </a:r>
            <a:r>
              <a:rPr lang="en-US" sz="1800" dirty="0" smtClean="0">
                <a:latin typeface="Garamond"/>
                <a:cs typeface="Garamond"/>
              </a:rPr>
              <a:t> </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5" name="Picture 4" descr="Screen Shot 2016-04-07 at 10.3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750" y="3365946"/>
            <a:ext cx="2984500" cy="723900"/>
          </a:xfrm>
          <a:prstGeom prst="rect">
            <a:avLst/>
          </a:prstGeom>
        </p:spPr>
      </p:pic>
    </p:spTree>
    <p:extLst>
      <p:ext uri="{BB962C8B-B14F-4D97-AF65-F5344CB8AC3E}">
        <p14:creationId xmlns:p14="http://schemas.microsoft.com/office/powerpoint/2010/main" val="12609351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Clinical trial: Conventional Drug VS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Conventional </a:t>
            </a:r>
            <a:r>
              <a:rPr lang="en-US" sz="1800" dirty="0" smtClean="0">
                <a:latin typeface="Garamond"/>
                <a:cs typeface="Garamond"/>
              </a:rPr>
              <a:t>Drug</a:t>
            </a:r>
            <a:endParaRPr lang="en-US" sz="1800" dirty="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Small and fixed interval </a:t>
            </a:r>
          </a:p>
          <a:p>
            <a:pPr marL="766800" lvl="2" indent="-285750">
              <a:lnSpc>
                <a:spcPct val="120000"/>
              </a:lnSpc>
              <a:spcBef>
                <a:spcPts val="0"/>
              </a:spcBef>
              <a:buFont typeface="Wingdings" charset="2"/>
              <a:buChar char="²"/>
            </a:pPr>
            <a:r>
              <a:rPr lang="en-US" sz="1400" dirty="0">
                <a:latin typeface="Garamond"/>
                <a:cs typeface="Garamond"/>
              </a:rPr>
              <a:t>Only optimize dose</a:t>
            </a:r>
          </a:p>
          <a:p>
            <a:pPr marL="766800" lvl="2" indent="-285750">
              <a:lnSpc>
                <a:spcPct val="120000"/>
              </a:lnSpc>
              <a:spcBef>
                <a:spcPts val="0"/>
              </a:spcBef>
              <a:buFont typeface="Wingdings" charset="2"/>
              <a:buChar char="²"/>
            </a:pPr>
            <a:r>
              <a:rPr lang="en-US" sz="1400" dirty="0">
                <a:latin typeface="Garamond"/>
                <a:cs typeface="Garamond"/>
              </a:rPr>
              <a:t>Fast </a:t>
            </a:r>
            <a:r>
              <a:rPr lang="en-US" sz="1400" dirty="0" smtClean="0">
                <a:latin typeface="Garamond"/>
                <a:cs typeface="Garamond"/>
              </a:rPr>
              <a:t>effect</a:t>
            </a:r>
          </a:p>
          <a:p>
            <a:pPr marL="514350" lvl="0" indent="-285750">
              <a:lnSpc>
                <a:spcPct val="120000"/>
              </a:lnSpc>
              <a:spcBef>
                <a:spcPts val="0"/>
              </a:spcBef>
              <a:buFont typeface="Wingdings" charset="2"/>
              <a:buChar char="v"/>
            </a:pPr>
            <a:r>
              <a:rPr lang="en-US" sz="1800" dirty="0" err="1" smtClean="0">
                <a:latin typeface="Garamond"/>
                <a:cs typeface="Garamond"/>
              </a:rPr>
              <a:t>mAabs</a:t>
            </a:r>
            <a:endParaRPr lang="en-US" sz="1800" dirty="0" smtClean="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Long and Flexible interval</a:t>
            </a:r>
          </a:p>
          <a:p>
            <a:pPr marL="766800" lvl="2" indent="-285750">
              <a:lnSpc>
                <a:spcPct val="120000"/>
              </a:lnSpc>
              <a:spcBef>
                <a:spcPts val="0"/>
              </a:spcBef>
              <a:buFont typeface="Wingdings" charset="2"/>
              <a:buChar char="²"/>
            </a:pPr>
            <a:r>
              <a:rPr lang="en-US" sz="1400" dirty="0">
                <a:latin typeface="Garamond"/>
                <a:cs typeface="Garamond"/>
              </a:rPr>
              <a:t>Both dose and time need to be optimized</a:t>
            </a:r>
          </a:p>
          <a:p>
            <a:pPr marL="766800" lvl="2" indent="-285750">
              <a:lnSpc>
                <a:spcPct val="120000"/>
              </a:lnSpc>
              <a:spcBef>
                <a:spcPts val="0"/>
              </a:spcBef>
              <a:buFont typeface="Wingdings" charset="2"/>
              <a:buChar char="²"/>
            </a:pPr>
            <a:r>
              <a:rPr lang="en-US" sz="1400" dirty="0">
                <a:latin typeface="Garamond"/>
                <a:cs typeface="Garamond"/>
              </a:rPr>
              <a:t>Slow and Long Term effect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9"/>
          <p:cNvPicPr preferRelativeResize="0"/>
          <p:nvPr/>
        </p:nvPicPr>
        <p:blipFill>
          <a:blip r:embed="rId3">
            <a:alphaModFix/>
          </a:blip>
          <a:stretch>
            <a:fillRect/>
          </a:stretch>
        </p:blipFill>
        <p:spPr>
          <a:xfrm>
            <a:off x="5402674" y="2057988"/>
            <a:ext cx="1472486" cy="1222398"/>
          </a:xfrm>
          <a:prstGeom prst="rect">
            <a:avLst/>
          </a:prstGeom>
          <a:noFill/>
          <a:ln>
            <a:noFill/>
          </a:ln>
        </p:spPr>
      </p:pic>
      <p:pic>
        <p:nvPicPr>
          <p:cNvPr id="11" name="Shape 68"/>
          <p:cNvPicPr preferRelativeResize="0"/>
          <p:nvPr/>
        </p:nvPicPr>
        <p:blipFill>
          <a:blip r:embed="rId4">
            <a:alphaModFix/>
          </a:blip>
          <a:stretch>
            <a:fillRect/>
          </a:stretch>
        </p:blipFill>
        <p:spPr>
          <a:xfrm>
            <a:off x="6875160" y="3280386"/>
            <a:ext cx="1555958" cy="1201260"/>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048565"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Main </a:t>
            </a:r>
            <a:r>
              <a:rPr lang="en-US" sz="2000" b="1" dirty="0" smtClean="0">
                <a:latin typeface="Garamond"/>
                <a:cs typeface="Garamond"/>
              </a:rPr>
              <a:t>Idea</a:t>
            </a:r>
          </a:p>
          <a:p>
            <a:pPr marL="228600" lvl="0">
              <a:lnSpc>
                <a:spcPct val="110000"/>
              </a:lnSpc>
              <a:spcBef>
                <a:spcPts val="0"/>
              </a:spcBef>
              <a:spcAft>
                <a:spcPts val="1000"/>
              </a:spcAft>
              <a:buNone/>
            </a:pPr>
            <a:r>
              <a:rPr lang="en-US" sz="2000" dirty="0">
                <a:latin typeface="Garamond"/>
                <a:cs typeface="Garamond"/>
              </a:rPr>
              <a:t>The proposed approach uses nonlinear regression models to describe and predict the time-changing response for complex dosing regimens.</a:t>
            </a:r>
          </a:p>
          <a:p>
            <a:pPr marL="228600" lvl="0">
              <a:lnSpc>
                <a:spcPct val="120000"/>
              </a:lnSpc>
              <a:spcBef>
                <a:spcPts val="0"/>
              </a:spcBef>
              <a:spcAft>
                <a:spcPts val="1000"/>
              </a:spcAft>
              <a:buNone/>
            </a:pP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2" name="Shape 76"/>
          <p:cNvPicPr preferRelativeResize="0"/>
          <p:nvPr/>
        </p:nvPicPr>
        <p:blipFill>
          <a:blip r:embed="rId3">
            <a:alphaModFix/>
          </a:blip>
          <a:stretch>
            <a:fillRect/>
          </a:stretch>
        </p:blipFill>
        <p:spPr>
          <a:xfrm>
            <a:off x="5028380" y="1552310"/>
            <a:ext cx="3343942" cy="2732224"/>
          </a:xfrm>
          <a:prstGeom prst="rect">
            <a:avLst/>
          </a:prstGeom>
          <a:noFill/>
          <a:ln>
            <a:noFill/>
          </a:ln>
        </p:spPr>
      </p:pic>
    </p:spTree>
    <p:extLst>
      <p:ext uri="{BB962C8B-B14F-4D97-AF65-F5344CB8AC3E}">
        <p14:creationId xmlns:p14="http://schemas.microsoft.com/office/powerpoint/2010/main" val="7359273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Methodology</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2</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33712594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Inference</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P(</a:t>
            </a:r>
            <a:r>
              <a:rPr lang="en-US" sz="1800" dirty="0" err="1">
                <a:latin typeface="Garamond"/>
                <a:cs typeface="Garamond"/>
              </a:rPr>
              <a:t>Data|Model</a:t>
            </a:r>
            <a:r>
              <a:rPr lang="en-US" sz="1800" dirty="0">
                <a:latin typeface="Garamond"/>
                <a:cs typeface="Garamond"/>
              </a:rPr>
              <a:t>): p</a:t>
            </a:r>
            <a:r>
              <a:rPr lang="en-US" sz="1800" dirty="0" smtClean="0">
                <a:latin typeface="Garamond"/>
                <a:cs typeface="Garamond"/>
              </a:rPr>
              <a:t>rior </a:t>
            </a:r>
            <a:r>
              <a:rPr lang="en-US" sz="1800" dirty="0">
                <a:latin typeface="Garamond"/>
                <a:cs typeface="Garamond"/>
              </a:rPr>
              <a:t>model ⇒ data</a:t>
            </a:r>
          </a:p>
          <a:p>
            <a:pPr marL="514350" lvl="0" indent="-285750">
              <a:lnSpc>
                <a:spcPct val="120000"/>
              </a:lnSpc>
              <a:spcBef>
                <a:spcPts val="0"/>
              </a:spcBef>
              <a:buFont typeface="Wingdings" charset="2"/>
              <a:buChar char="v"/>
            </a:pPr>
            <a:r>
              <a:rPr lang="en-US" sz="1800" dirty="0" smtClean="0">
                <a:latin typeface="Garamond"/>
                <a:cs typeface="Garamond"/>
              </a:rPr>
              <a:t>P</a:t>
            </a:r>
            <a:r>
              <a:rPr lang="en-US" sz="1800" dirty="0">
                <a:latin typeface="Garamond"/>
                <a:cs typeface="Garamond"/>
              </a:rPr>
              <a:t>(</a:t>
            </a:r>
            <a:r>
              <a:rPr lang="en-US" sz="1800" dirty="0" err="1">
                <a:latin typeface="Garamond"/>
                <a:cs typeface="Garamond"/>
              </a:rPr>
              <a:t>model|data</a:t>
            </a:r>
            <a:r>
              <a:rPr lang="en-US" sz="1800" dirty="0">
                <a:latin typeface="Garamond"/>
                <a:cs typeface="Garamond"/>
              </a:rPr>
              <a:t>): data ⇒ p</a:t>
            </a:r>
            <a:r>
              <a:rPr lang="en-US" sz="1800" dirty="0" smtClean="0">
                <a:latin typeface="Garamond"/>
                <a:cs typeface="Garamond"/>
              </a:rPr>
              <a:t>osterior model</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222413"/>
            <a:ext cx="5181600" cy="800100"/>
          </a:xfrm>
          <a:prstGeom prst="rect">
            <a:avLst/>
          </a:prstGeom>
        </p:spPr>
      </p:pic>
    </p:spTree>
    <p:extLst>
      <p:ext uri="{BB962C8B-B14F-4D97-AF65-F5344CB8AC3E}">
        <p14:creationId xmlns:p14="http://schemas.microsoft.com/office/powerpoint/2010/main" val="19401868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VS </a:t>
            </a:r>
            <a:r>
              <a:rPr lang="en-US" sz="2000" b="1" dirty="0" err="1" smtClean="0">
                <a:latin typeface="Garamond"/>
                <a:cs typeface="Garamond"/>
              </a:rPr>
              <a:t>Frequentist</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err="1" smtClean="0">
                <a:latin typeface="Garamond"/>
                <a:cs typeface="Garamond"/>
              </a:rPr>
              <a:t>Frequentist</a:t>
            </a:r>
            <a:r>
              <a:rPr lang="en-US" sz="1800" dirty="0" smtClean="0">
                <a:latin typeface="Garamond"/>
                <a:cs typeface="Garamond"/>
              </a:rPr>
              <a:t> Reasoning</a:t>
            </a:r>
            <a:endParaRPr lang="en-US" sz="1400" dirty="0">
              <a:latin typeface="Garamond"/>
              <a:cs typeface="Garamond"/>
            </a:endParaRP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a:t>
            </a:r>
            <a:r>
              <a:rPr lang="en-US" sz="1400" dirty="0" smtClean="0">
                <a:latin typeface="Garamond"/>
                <a:cs typeface="Garamond"/>
              </a:rPr>
              <a:t>listening</a:t>
            </a:r>
          </a:p>
          <a:p>
            <a:pPr marL="766800" lvl="2" indent="-285750">
              <a:lnSpc>
                <a:spcPct val="120000"/>
              </a:lnSpc>
              <a:spcBef>
                <a:spcPts val="0"/>
              </a:spcBef>
              <a:buFont typeface="Wingdings" charset="2"/>
              <a:buChar char="²"/>
            </a:pPr>
            <a:endParaRPr lang="en-US" sz="14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Bayesian Reasoning</a:t>
            </a: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listening</a:t>
            </a:r>
          </a:p>
          <a:p>
            <a:pPr marL="766800" lvl="2" indent="-285750">
              <a:lnSpc>
                <a:spcPct val="120000"/>
              </a:lnSpc>
              <a:spcBef>
                <a:spcPts val="0"/>
              </a:spcBef>
              <a:buFont typeface="Wingdings" charset="2"/>
              <a:buChar char="²"/>
            </a:pPr>
            <a:r>
              <a:rPr lang="en-US" sz="1400" dirty="0">
                <a:latin typeface="Garamond"/>
                <a:cs typeface="Garamond"/>
              </a:rPr>
              <a:t>Previous knowledge of phone location</a:t>
            </a:r>
            <a:endParaRPr lang="en-US" sz="14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89"/>
          <p:cNvPicPr preferRelativeResize="0"/>
          <p:nvPr/>
        </p:nvPicPr>
        <p:blipFill>
          <a:blip r:embed="rId3">
            <a:alphaModFix/>
          </a:blip>
          <a:stretch>
            <a:fillRect/>
          </a:stretch>
        </p:blipFill>
        <p:spPr>
          <a:xfrm>
            <a:off x="5115115" y="1669530"/>
            <a:ext cx="3363040" cy="2658123"/>
          </a:xfrm>
          <a:prstGeom prst="rect">
            <a:avLst/>
          </a:prstGeom>
          <a:noFill/>
          <a:ln>
            <a:noFill/>
          </a:ln>
        </p:spPr>
      </p:pic>
      <p:sp>
        <p:nvSpPr>
          <p:cNvPr id="3" name="Rectangle 2"/>
          <p:cNvSpPr/>
          <p:nvPr/>
        </p:nvSpPr>
        <p:spPr>
          <a:xfrm>
            <a:off x="787109" y="2074805"/>
            <a:ext cx="3647152"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Helvetica"/>
                <a:cs typeface="Helvetica"/>
              </a:rPr>
              <a:t>Where is the ringing phone?</a:t>
            </a:r>
          </a:p>
        </p:txBody>
      </p:sp>
    </p:spTree>
    <p:extLst>
      <p:ext uri="{BB962C8B-B14F-4D97-AF65-F5344CB8AC3E}">
        <p14:creationId xmlns:p14="http://schemas.microsoft.com/office/powerpoint/2010/main" val="26441707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2507</Words>
  <Application>Microsoft Macintosh PowerPoint</Application>
  <PresentationFormat>On-screen Show (16:9)</PresentationFormat>
  <Paragraphs>213</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Viola template</vt:lpstr>
      <vt:lpstr>Analysis of Clinical Trials with Biologics Using Dose-Time-Response Models </vt:lpstr>
      <vt:lpstr>Agenda</vt:lpstr>
      <vt:lpstr>Background</vt:lpstr>
      <vt:lpstr>Background</vt:lpstr>
      <vt:lpstr>Background</vt:lpstr>
      <vt:lpstr>Background</vt:lpstr>
      <vt:lpstr>Methodology</vt:lpstr>
      <vt:lpstr>Methodology </vt:lpstr>
      <vt:lpstr>Methodology </vt:lpstr>
      <vt:lpstr>Methodology </vt:lpstr>
      <vt:lpstr>Dose-Time-Response Model</vt:lpstr>
      <vt:lpstr>Dose-Time-Response Model</vt:lpstr>
      <vt:lpstr>Dose-Time-Response Model</vt:lpstr>
      <vt:lpstr>Dose-Time-Response Model</vt:lpstr>
      <vt:lpstr>Simulation</vt:lpstr>
      <vt:lpstr>Simulation</vt:lpstr>
      <vt:lpstr>Simulation</vt:lpstr>
      <vt:lpstr>Simulation</vt:lpstr>
      <vt:lpstr>Clinical Trail</vt:lpstr>
      <vt:lpstr>Clinical Trail</vt:lpstr>
      <vt:lpstr>Clinical Trail</vt:lpstr>
      <vt:lpstr>Clinical Trail</vt:lpstr>
      <vt:lpstr>Clinical Trail</vt:lpstr>
      <vt:lpstr>Clinical Trail</vt:lpstr>
      <vt:lpstr>Clinical Trail</vt:lpstr>
      <vt:lpstr>Clinical Trail</vt:lpstr>
      <vt:lpstr>Clinical Trail</vt:lpstr>
      <vt:lpstr>Clinical Trail</vt:lpstr>
      <vt:lpstr>Evaluations</vt:lpstr>
      <vt:lpstr>Evaluations</vt:lpstr>
      <vt:lpstr>Evaluations</vt:lpstr>
      <vt:lpstr>Thanks!</vt:lpstr>
      <vt:lpstr>Maximum Likelihood</vt:lpstr>
      <vt:lpstr>MLE</vt:lpstr>
      <vt:lpstr>Bayesian Analysis</vt:lpstr>
      <vt:lpstr>Bayesian Inference</vt:lpstr>
      <vt:lpstr>Monte Carlo Method</vt:lpstr>
      <vt:lpstr>Monte Carlo Integration</vt:lpstr>
      <vt:lpstr>MCMC Method</vt:lpstr>
      <vt:lpstr>Multivariate Normal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clinical trials with biologics using dose-time-response models </dc:title>
  <cp:lastModifiedBy>Yoky Zhang</cp:lastModifiedBy>
  <cp:revision>469</cp:revision>
  <dcterms:modified xsi:type="dcterms:W3CDTF">2016-04-07T17:07:09Z</dcterms:modified>
</cp:coreProperties>
</file>