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42"/>
  </p:notesMasterIdLst>
  <p:sldIdLst>
    <p:sldId id="256" r:id="rId2"/>
    <p:sldId id="257" r:id="rId3"/>
    <p:sldId id="259" r:id="rId4"/>
    <p:sldId id="322" r:id="rId5"/>
    <p:sldId id="323" r:id="rId6"/>
    <p:sldId id="324" r:id="rId7"/>
    <p:sldId id="284" r:id="rId8"/>
    <p:sldId id="325" r:id="rId9"/>
    <p:sldId id="327" r:id="rId10"/>
    <p:sldId id="328" r:id="rId11"/>
    <p:sldId id="285" r:id="rId12"/>
    <p:sldId id="329" r:id="rId13"/>
    <p:sldId id="330" r:id="rId14"/>
    <p:sldId id="331" r:id="rId15"/>
    <p:sldId id="286" r:id="rId16"/>
    <p:sldId id="290" r:id="rId17"/>
    <p:sldId id="292" r:id="rId18"/>
    <p:sldId id="293" r:id="rId19"/>
    <p:sldId id="287" r:id="rId20"/>
    <p:sldId id="295" r:id="rId21"/>
    <p:sldId id="294" r:id="rId22"/>
    <p:sldId id="296" r:id="rId23"/>
    <p:sldId id="297" r:id="rId24"/>
    <p:sldId id="298" r:id="rId25"/>
    <p:sldId id="299" r:id="rId26"/>
    <p:sldId id="300" r:id="rId27"/>
    <p:sldId id="301" r:id="rId28"/>
    <p:sldId id="302" r:id="rId29"/>
    <p:sldId id="288" r:id="rId30"/>
    <p:sldId id="303" r:id="rId31"/>
    <p:sldId id="304" r:id="rId32"/>
    <p:sldId id="305" r:id="rId33"/>
    <p:sldId id="317" r:id="rId34"/>
    <p:sldId id="316" r:id="rId35"/>
    <p:sldId id="312" r:id="rId36"/>
    <p:sldId id="319" r:id="rId37"/>
    <p:sldId id="313" r:id="rId38"/>
    <p:sldId id="321" r:id="rId39"/>
    <p:sldId id="315" r:id="rId40"/>
    <p:sldId id="314" r:id="rId4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8F7B6421-6660-9A41-A8E8-ABEC41C1A3BB}">
          <p14:sldIdLst>
            <p14:sldId id="256"/>
            <p14:sldId id="257"/>
            <p14:sldId id="259"/>
            <p14:sldId id="322"/>
            <p14:sldId id="323"/>
            <p14:sldId id="324"/>
            <p14:sldId id="284"/>
            <p14:sldId id="325"/>
            <p14:sldId id="327"/>
            <p14:sldId id="328"/>
            <p14:sldId id="285"/>
            <p14:sldId id="329"/>
            <p14:sldId id="330"/>
            <p14:sldId id="331"/>
            <p14:sldId id="286"/>
            <p14:sldId id="290"/>
            <p14:sldId id="292"/>
            <p14:sldId id="293"/>
            <p14:sldId id="287"/>
            <p14:sldId id="295"/>
            <p14:sldId id="294"/>
            <p14:sldId id="296"/>
            <p14:sldId id="297"/>
            <p14:sldId id="298"/>
            <p14:sldId id="299"/>
            <p14:sldId id="300"/>
            <p14:sldId id="301"/>
            <p14:sldId id="302"/>
            <p14:sldId id="288"/>
            <p14:sldId id="303"/>
            <p14:sldId id="304"/>
            <p14:sldId id="305"/>
            <p14:sldId id="317"/>
            <p14:sldId id="316"/>
            <p14:sldId id="312"/>
            <p14:sldId id="319"/>
            <p14:sldId id="313"/>
            <p14:sldId id="321"/>
            <p14:sldId id="315"/>
            <p14:sldId id="31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D01"/>
    <a:srgbClr val="FFFF66"/>
    <a:srgbClr val="CCFF66"/>
    <a:srgbClr val="FF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E8A15B5F-26FD-4A49-A2FA-6E04912C0824}">
  <a:tblStyle styleId="{E8A15B5F-26FD-4A49-A2FA-6E04912C0824}"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889" autoAdjust="0"/>
  </p:normalViewPr>
  <p:slideViewPr>
    <p:cSldViewPr snapToGrid="0" snapToObjects="1">
      <p:cViewPr varScale="1">
        <p:scale>
          <a:sx n="108" d="100"/>
          <a:sy n="108" d="100"/>
        </p:scale>
        <p:origin x="-1112"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85869624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u="none" kern="1200" baseline="0" dirty="0" smtClean="0">
              <a:solidFill>
                <a:schemeClr val="tx1"/>
              </a:solidFill>
              <a:latin typeface="+mn-lt"/>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u="none" kern="1200" baseline="0" dirty="0" smtClean="0">
              <a:solidFill>
                <a:schemeClr val="tx1"/>
              </a:solidFill>
              <a:latin typeface="+mn-lt"/>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u="none" kern="1200" baseline="0" dirty="0" smtClean="0">
              <a:solidFill>
                <a:schemeClr val="tx1"/>
              </a:solidFill>
              <a:latin typeface="+mn-lt"/>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u="none" kern="1200" baseline="0" dirty="0" smtClean="0">
              <a:solidFill>
                <a:schemeClr val="tx1"/>
              </a:solidFill>
              <a:latin typeface="+mn-lt"/>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u="none" kern="1200" baseline="0" dirty="0" smtClean="0">
                <a:solidFill>
                  <a:schemeClr val="tx1"/>
                </a:solidFill>
                <a:latin typeface="+mn-lt"/>
                <a:ea typeface="+mn-ea"/>
                <a:cs typeface="+mn-cs"/>
              </a:rPr>
              <a:t>1. In clinical trial simulations, data are generated repeatedly for a given dose–time-response model. Then the operating characteristics are evaluated by statistical methods based on the data obtained. </a:t>
            </a:r>
          </a:p>
          <a:p>
            <a:r>
              <a:rPr lang="en-US" sz="1100" u="none" kern="1200" baseline="0" dirty="0" smtClean="0">
                <a:solidFill>
                  <a:schemeClr val="tx1"/>
                </a:solidFill>
                <a:latin typeface="+mn-lt"/>
                <a:ea typeface="+mn-ea"/>
                <a:cs typeface="+mn-cs"/>
              </a:rPr>
              <a:t>2. Here, a clinical trial where a </a:t>
            </a:r>
            <a:r>
              <a:rPr lang="en-US" sz="1100" u="none" kern="1200" baseline="0" dirty="0" err="1" smtClean="0">
                <a:solidFill>
                  <a:schemeClr val="tx1"/>
                </a:solidFill>
                <a:latin typeface="+mn-lt"/>
                <a:ea typeface="+mn-ea"/>
                <a:cs typeface="+mn-cs"/>
              </a:rPr>
              <a:t>mAb</a:t>
            </a:r>
            <a:r>
              <a:rPr lang="en-US" sz="1100" u="none" kern="1200" baseline="0" dirty="0" smtClean="0">
                <a:solidFill>
                  <a:schemeClr val="tx1"/>
                </a:solidFill>
                <a:latin typeface="+mn-lt"/>
                <a:ea typeface="+mn-ea"/>
                <a:cs typeface="+mn-cs"/>
              </a:rPr>
              <a:t> is administered by subcutaneous injection is considered. 1000 datasets are generated using a multivariate normal distribution. </a:t>
            </a:r>
            <a:r>
              <a:rPr lang="en-US" sz="1100" u="none" kern="1200" baseline="0" dirty="0" err="1" smtClean="0">
                <a:solidFill>
                  <a:schemeClr val="tx1"/>
                </a:solidFill>
                <a:latin typeface="+mn-lt"/>
                <a:ea typeface="+mn-ea"/>
                <a:cs typeface="+mn-cs"/>
              </a:rPr>
              <a:t>E</a:t>
            </a:r>
            <a:r>
              <a:rPr lang="en-US" sz="1100" u="none" kern="1200" baseline="-25000" dirty="0" err="1" smtClean="0">
                <a:solidFill>
                  <a:schemeClr val="tx1"/>
                </a:solidFill>
                <a:latin typeface="+mn-lt"/>
                <a:ea typeface="+mn-ea"/>
                <a:cs typeface="+mn-cs"/>
              </a:rPr>
              <a:t>max</a:t>
            </a:r>
            <a:r>
              <a:rPr lang="en-US" sz="1100" u="none" kern="1200" baseline="-25000" dirty="0" smtClean="0">
                <a:solidFill>
                  <a:schemeClr val="tx1"/>
                </a:solidFill>
                <a:latin typeface="+mn-lt"/>
                <a:ea typeface="+mn-ea"/>
                <a:cs typeface="+mn-cs"/>
              </a:rPr>
              <a:t> </a:t>
            </a:r>
            <a:r>
              <a:rPr lang="en-US" sz="1100" u="none" kern="1200" baseline="0" dirty="0" smtClean="0">
                <a:solidFill>
                  <a:schemeClr val="tx1"/>
                </a:solidFill>
                <a:latin typeface="+mn-lt"/>
                <a:ea typeface="+mn-ea"/>
                <a:cs typeface="+mn-cs"/>
              </a:rPr>
              <a:t>model is used to asses the expected value, and the results are shown in Table 1. </a:t>
            </a:r>
          </a:p>
          <a:p>
            <a:r>
              <a:rPr lang="en-US" sz="1100" u="none" kern="1200" baseline="0" dirty="0" smtClean="0">
                <a:solidFill>
                  <a:schemeClr val="tx1"/>
                </a:solidFill>
                <a:latin typeface="+mn-lt"/>
                <a:ea typeface="+mn-ea"/>
                <a:cs typeface="+mn-cs"/>
              </a:rPr>
              <a:t>3. For the expected value, we used the (5), with true parameters shown in Table I (The true values of the  error covariance matrix were set to</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Both the ML and the Bayesian methods provided point estimates near to the true parameter values, with ML estimates tending to be closer. Furthermore, the coverage of the confidence and probability intervals seems acceptable in this example. The coverage of the Bayesian probability intervals was somewhat better than the coverage of ML-confidence intervals in the sense of being typically closer to 95%. </a:t>
            </a:r>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Both the ML and the Bayesian methods provided point estimates near to the true parameter values, with ML estimates tending to be closer. Furthermore, the coverage of the confidence and probability intervals seems acceptable in this example. The coverage of the Bayesian probability intervals was somewhat better than the coverage of ML-confidence intervals in the sense of being typically closer to 95%. </a:t>
            </a:r>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sz="1100" u="none" kern="1200" baseline="0" dirty="0" smtClean="0">
                <a:solidFill>
                  <a:schemeClr val="tx1"/>
                </a:solidFill>
                <a:latin typeface="+mn-lt"/>
                <a:ea typeface="+mn-ea"/>
                <a:cs typeface="+mn-cs"/>
              </a:rPr>
              <a:t>Ideally, the model should describe the data well for each single-dose group, and also predict the actual observed response of the treatment group with multiple injections with a reasonable level of accuracy.</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sz="1100" u="none" kern="1200" baseline="0" dirty="0" smtClean="0">
                <a:solidFill>
                  <a:schemeClr val="tx1"/>
                </a:solidFill>
                <a:latin typeface="+mn-lt"/>
                <a:ea typeface="+mn-ea"/>
                <a:cs typeface="+mn-cs"/>
              </a:rPr>
              <a:t>Dose-time-response models are used to analyze a clinical trail where the effects of </a:t>
            </a:r>
            <a:r>
              <a:rPr lang="en-US" sz="1100" u="none" kern="1200" baseline="0" dirty="0" err="1" smtClean="0">
                <a:solidFill>
                  <a:schemeClr val="tx1"/>
                </a:solidFill>
                <a:latin typeface="+mn-lt"/>
                <a:ea typeface="+mn-ea"/>
                <a:cs typeface="+mn-cs"/>
              </a:rPr>
              <a:t>canakinumab</a:t>
            </a:r>
            <a:r>
              <a:rPr lang="en-US" sz="1100" u="none" kern="1200" baseline="0" dirty="0" smtClean="0">
                <a:solidFill>
                  <a:schemeClr val="tx1"/>
                </a:solidFill>
                <a:latin typeface="+mn-lt"/>
                <a:ea typeface="+mn-ea"/>
                <a:cs typeface="+mn-cs"/>
              </a:rPr>
              <a:t> subcutaneous injection were examined. Active control was used in this 24-week double-blinded dose-ranging study.</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The dots represent the means of the CRP levels, the solid curves the median of the posterior CRP levels, the grey area the 95% posterior probability interval, and the vertical lines the 95% prediction probability interval. The last plot displays all posterior median curves relative to their baseline value.</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The dots represent the means of the CRP levels, the solid curves the median of the posterior CRP levels, the grey area the 95% posterior probability interval, and the vertical lines the 95% prediction probability interval. The last plot displays all posterior median curves relative to their baseline value.</a:t>
            </a: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sz="1100" b="0" u="none" kern="1200" baseline="0" dirty="0" smtClean="0">
                <a:solidFill>
                  <a:schemeClr val="tx1"/>
                </a:solidFill>
                <a:latin typeface="+mn-lt"/>
                <a:ea typeface="+mn-ea"/>
                <a:cs typeface="+mn-cs"/>
              </a:rPr>
              <a:t>1. Bayesian prediction of the repeated dosing regimen based on the dose-time-response model derived from single-dose regimens</a:t>
            </a:r>
          </a:p>
          <a:p>
            <a:pPr lvl="0">
              <a:spcBef>
                <a:spcPts val="0"/>
              </a:spcBef>
              <a:buNone/>
            </a:pPr>
            <a:r>
              <a:rPr lang="en-US" sz="1100" u="none" kern="1200" baseline="0" dirty="0" smtClean="0">
                <a:solidFill>
                  <a:schemeClr val="tx1"/>
                </a:solidFill>
                <a:latin typeface="+mn-lt"/>
                <a:ea typeface="+mn-ea"/>
                <a:cs typeface="+mn-cs"/>
              </a:rPr>
              <a:t>2. Figure 5 is a comparison of the data from the multiple dose group of the trial and the prediction from the dose-time-response model derived from the Bayesian analysis of the single-dose data. All of the data points are within the 95% prediction intervals, which implies a good accuracy of the dose-time-response model predictions of the response over time for the multiple dose treatment. </a:t>
            </a: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sz="1100" b="0" u="none" kern="1200" baseline="0" dirty="0" smtClean="0">
                <a:solidFill>
                  <a:schemeClr val="tx1"/>
                </a:solidFill>
                <a:latin typeface="+mn-lt"/>
                <a:ea typeface="+mn-ea"/>
                <a:cs typeface="+mn-cs"/>
              </a:rPr>
              <a:t>1. Bayesian prediction of the repeated dosing regimen based on the dose-time-response model derived from single-dose regimens</a:t>
            </a:r>
          </a:p>
          <a:p>
            <a:pPr lvl="0">
              <a:spcBef>
                <a:spcPts val="0"/>
              </a:spcBef>
              <a:buNone/>
            </a:pPr>
            <a:r>
              <a:rPr lang="en-US" sz="1100" u="none" kern="1200" baseline="0" dirty="0" smtClean="0">
                <a:solidFill>
                  <a:schemeClr val="tx1"/>
                </a:solidFill>
                <a:latin typeface="+mn-lt"/>
                <a:ea typeface="+mn-ea"/>
                <a:cs typeface="+mn-cs"/>
              </a:rPr>
              <a:t>2. Figure 5 is a comparison of the data from the multiple dose group of the trial and the prediction from the dose-time-response model derived from the Bayesian analysis of the single-dose data. All of the data points are within the 95% prediction intervals, which implies a good accuracy of the dose-time-response model predictions of the response over time for the multiple dose treatment. </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0" u="none" kern="1200" baseline="0" dirty="0" smtClean="0">
                <a:solidFill>
                  <a:schemeClr val="tx1"/>
                </a:solidFill>
                <a:latin typeface="+mn-lt"/>
                <a:ea typeface="+mn-ea"/>
                <a:cs typeface="+mn-cs"/>
              </a:rPr>
              <a:t>1. Comparison of the dose-time-response model with the standard </a:t>
            </a:r>
            <a:r>
              <a:rPr lang="en-US" sz="1100" b="0" u="none" kern="1200" baseline="0" dirty="0" err="1" smtClean="0">
                <a:solidFill>
                  <a:schemeClr val="tx1"/>
                </a:solidFill>
                <a:latin typeface="+mn-lt"/>
                <a:ea typeface="+mn-ea"/>
                <a:cs typeface="+mn-cs"/>
              </a:rPr>
              <a:t>E</a:t>
            </a:r>
            <a:r>
              <a:rPr lang="en-US" sz="1100" b="0" u="none" kern="1200" baseline="-25000" dirty="0" err="1" smtClean="0">
                <a:solidFill>
                  <a:schemeClr val="tx1"/>
                </a:solidFill>
                <a:latin typeface="+mn-lt"/>
                <a:ea typeface="+mn-ea"/>
                <a:cs typeface="+mn-cs"/>
              </a:rPr>
              <a:t>max</a:t>
            </a:r>
            <a:r>
              <a:rPr lang="en-US" sz="1100" b="0" u="none" kern="1200" baseline="0" dirty="0" smtClean="0">
                <a:solidFill>
                  <a:schemeClr val="tx1"/>
                </a:solidFill>
                <a:latin typeface="+mn-lt"/>
                <a:ea typeface="+mn-ea"/>
                <a:cs typeface="+mn-cs"/>
              </a:rPr>
              <a:t> model. The dots represent the means of the measurements, the solid line the fitted </a:t>
            </a:r>
            <a:r>
              <a:rPr lang="en-US" sz="1100" b="0" u="none" kern="1200" baseline="0" dirty="0" err="1" smtClean="0">
                <a:solidFill>
                  <a:schemeClr val="tx1"/>
                </a:solidFill>
                <a:latin typeface="+mn-lt"/>
                <a:ea typeface="+mn-ea"/>
                <a:cs typeface="+mn-cs"/>
              </a:rPr>
              <a:t>E</a:t>
            </a:r>
            <a:r>
              <a:rPr lang="en-US" sz="1100" b="0" u="none" kern="1200" baseline="-25000" dirty="0" err="1" smtClean="0">
                <a:solidFill>
                  <a:schemeClr val="tx1"/>
                </a:solidFill>
                <a:latin typeface="+mn-lt"/>
                <a:ea typeface="+mn-ea"/>
                <a:cs typeface="+mn-cs"/>
              </a:rPr>
              <a:t>max</a:t>
            </a:r>
            <a:r>
              <a:rPr lang="en-US" sz="1100" b="0" u="none" kern="1200" baseline="0" dirty="0" smtClean="0">
                <a:solidFill>
                  <a:schemeClr val="tx1"/>
                </a:solidFill>
                <a:latin typeface="+mn-lt"/>
                <a:ea typeface="+mn-ea"/>
                <a:cs typeface="+mn-cs"/>
              </a:rPr>
              <a:t> model, and the dashed line the fitted dose-time-response model. The light grey area and the dark grey area mark the respective 95%-confidence bands of the expected response.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u="none" kern="1200" baseline="0" dirty="0" smtClean="0">
                <a:solidFill>
                  <a:schemeClr val="tx1"/>
                </a:solidFill>
                <a:latin typeface="+mn-lt"/>
                <a:ea typeface="+mn-ea"/>
                <a:cs typeface="+mn-cs"/>
              </a:rPr>
              <a:t>2. Figure 6 is a comparison of the fitted dose-time-response model with the standard fitted </a:t>
            </a:r>
            <a:r>
              <a:rPr lang="en-US" sz="1100" u="none" kern="1200" baseline="0" dirty="0" err="1" smtClean="0">
                <a:solidFill>
                  <a:schemeClr val="tx1"/>
                </a:solidFill>
                <a:latin typeface="+mn-lt"/>
                <a:ea typeface="+mn-ea"/>
                <a:cs typeface="+mn-cs"/>
              </a:rPr>
              <a:t>E</a:t>
            </a:r>
            <a:r>
              <a:rPr lang="en-US" sz="1100" u="none" kern="1200" baseline="-25000" dirty="0" err="1" smtClean="0">
                <a:solidFill>
                  <a:schemeClr val="tx1"/>
                </a:solidFill>
                <a:latin typeface="+mn-lt"/>
                <a:ea typeface="+mn-ea"/>
                <a:cs typeface="+mn-cs"/>
              </a:rPr>
              <a:t>max</a:t>
            </a:r>
            <a:r>
              <a:rPr lang="en-US" sz="1100" u="none" kern="1200" baseline="-25000" dirty="0" smtClean="0">
                <a:solidFill>
                  <a:schemeClr val="tx1"/>
                </a:solidFill>
                <a:latin typeface="+mn-lt"/>
                <a:ea typeface="+mn-ea"/>
                <a:cs typeface="+mn-cs"/>
              </a:rPr>
              <a:t> </a:t>
            </a:r>
            <a:r>
              <a:rPr lang="en-US" sz="1100" u="none" kern="1200" baseline="0" dirty="0" smtClean="0">
                <a:solidFill>
                  <a:schemeClr val="tx1"/>
                </a:solidFill>
                <a:latin typeface="+mn-lt"/>
                <a:ea typeface="+mn-ea"/>
                <a:cs typeface="+mn-cs"/>
              </a:rPr>
              <a:t>(dose-response) model in estimating the difference to baseline. It is obtained by using Bayesian approach to fit the model for three time points at day 15, 85, and 169. Although the fits of data are similar for both models, the confidence band of the dose-time-response model is narrower than that of dose-response model, especially for the higher doses. This suggests that the predictions for higher doses in the dose-time-response model are more accurate on average.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0" u="none" kern="1200" baseline="0" dirty="0" smtClean="0">
                <a:solidFill>
                  <a:schemeClr val="tx1"/>
                </a:solidFill>
                <a:latin typeface="+mn-lt"/>
                <a:ea typeface="+mn-ea"/>
                <a:cs typeface="+mn-cs"/>
              </a:rPr>
              <a:t>1. Comparison of the dose-time-response model with the standard </a:t>
            </a:r>
            <a:r>
              <a:rPr lang="en-US" sz="1100" b="0" u="none" kern="1200" baseline="0" dirty="0" err="1" smtClean="0">
                <a:solidFill>
                  <a:schemeClr val="tx1"/>
                </a:solidFill>
                <a:latin typeface="+mn-lt"/>
                <a:ea typeface="+mn-ea"/>
                <a:cs typeface="+mn-cs"/>
              </a:rPr>
              <a:t>E</a:t>
            </a:r>
            <a:r>
              <a:rPr lang="en-US" sz="1100" b="0" u="none" kern="1200" baseline="-25000" dirty="0" err="1" smtClean="0">
                <a:solidFill>
                  <a:schemeClr val="tx1"/>
                </a:solidFill>
                <a:latin typeface="+mn-lt"/>
                <a:ea typeface="+mn-ea"/>
                <a:cs typeface="+mn-cs"/>
              </a:rPr>
              <a:t>max</a:t>
            </a:r>
            <a:r>
              <a:rPr lang="en-US" sz="1100" b="0" u="none" kern="1200" baseline="0" dirty="0" smtClean="0">
                <a:solidFill>
                  <a:schemeClr val="tx1"/>
                </a:solidFill>
                <a:latin typeface="+mn-lt"/>
                <a:ea typeface="+mn-ea"/>
                <a:cs typeface="+mn-cs"/>
              </a:rPr>
              <a:t> model. The dots represent the means of the measurements, the solid line the fitted </a:t>
            </a:r>
            <a:r>
              <a:rPr lang="en-US" sz="1100" b="0" u="none" kern="1200" baseline="0" dirty="0" err="1" smtClean="0">
                <a:solidFill>
                  <a:schemeClr val="tx1"/>
                </a:solidFill>
                <a:latin typeface="+mn-lt"/>
                <a:ea typeface="+mn-ea"/>
                <a:cs typeface="+mn-cs"/>
              </a:rPr>
              <a:t>E</a:t>
            </a:r>
            <a:r>
              <a:rPr lang="en-US" sz="1100" b="0" u="none" kern="1200" baseline="-25000" dirty="0" err="1" smtClean="0">
                <a:solidFill>
                  <a:schemeClr val="tx1"/>
                </a:solidFill>
                <a:latin typeface="+mn-lt"/>
                <a:ea typeface="+mn-ea"/>
                <a:cs typeface="+mn-cs"/>
              </a:rPr>
              <a:t>max</a:t>
            </a:r>
            <a:r>
              <a:rPr lang="en-US" sz="1100" b="0" u="none" kern="1200" baseline="0" dirty="0" smtClean="0">
                <a:solidFill>
                  <a:schemeClr val="tx1"/>
                </a:solidFill>
                <a:latin typeface="+mn-lt"/>
                <a:ea typeface="+mn-ea"/>
                <a:cs typeface="+mn-cs"/>
              </a:rPr>
              <a:t> model, and the dashed line the fitted dose-time-response model. The light grey area and the dark grey area mark the respective 95%-confidence bands of the expected response.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u="none" kern="1200" baseline="0" dirty="0" smtClean="0">
                <a:solidFill>
                  <a:schemeClr val="tx1"/>
                </a:solidFill>
                <a:latin typeface="+mn-lt"/>
                <a:ea typeface="+mn-ea"/>
                <a:cs typeface="+mn-cs"/>
              </a:rPr>
              <a:t>2. Figure 6 is a comparison of the fitted dose-time-response model with the standard fitted </a:t>
            </a:r>
            <a:r>
              <a:rPr lang="en-US" sz="1100" u="none" kern="1200" baseline="0" dirty="0" err="1" smtClean="0">
                <a:solidFill>
                  <a:schemeClr val="tx1"/>
                </a:solidFill>
                <a:latin typeface="+mn-lt"/>
                <a:ea typeface="+mn-ea"/>
                <a:cs typeface="+mn-cs"/>
              </a:rPr>
              <a:t>E</a:t>
            </a:r>
            <a:r>
              <a:rPr lang="en-US" sz="1100" u="none" kern="1200" baseline="-25000" dirty="0" err="1" smtClean="0">
                <a:solidFill>
                  <a:schemeClr val="tx1"/>
                </a:solidFill>
                <a:latin typeface="+mn-lt"/>
                <a:ea typeface="+mn-ea"/>
                <a:cs typeface="+mn-cs"/>
              </a:rPr>
              <a:t>max</a:t>
            </a:r>
            <a:r>
              <a:rPr lang="en-US" sz="1100" u="none" kern="1200" baseline="-25000" dirty="0" smtClean="0">
                <a:solidFill>
                  <a:schemeClr val="tx1"/>
                </a:solidFill>
                <a:latin typeface="+mn-lt"/>
                <a:ea typeface="+mn-ea"/>
                <a:cs typeface="+mn-cs"/>
              </a:rPr>
              <a:t> </a:t>
            </a:r>
            <a:r>
              <a:rPr lang="en-US" sz="1100" u="none" kern="1200" baseline="0" dirty="0" smtClean="0">
                <a:solidFill>
                  <a:schemeClr val="tx1"/>
                </a:solidFill>
                <a:latin typeface="+mn-lt"/>
                <a:ea typeface="+mn-ea"/>
                <a:cs typeface="+mn-cs"/>
              </a:rPr>
              <a:t>(dose-response) model in estimating the difference to baseline. It is obtained by using Bayesian approach to fit the model for three time points at day 15, 85, and 169. Although the fits of data are similar for both models, the confidence band of the dose-time-response model is narrower than that of dose-response model, especially for the higher doses. This suggests that the predictions for higher doses in the dose-time-response model are more accurate on average.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u="none" kern="1200" baseline="0" dirty="0" smtClean="0">
                <a:solidFill>
                  <a:schemeClr val="tx1"/>
                </a:solidFill>
                <a:latin typeface="+mn-lt"/>
                <a:ea typeface="+mn-ea"/>
                <a:cs typeface="+mn-cs"/>
              </a:rPr>
              <a:t>1. ML methods make inferences based on asymptotic theory, but it may not be valid for small samples in the experiments. </a:t>
            </a:r>
          </a:p>
          <a:p>
            <a:r>
              <a:rPr lang="en-US" sz="1100" u="none" kern="1200" baseline="0" dirty="0" smtClean="0">
                <a:solidFill>
                  <a:schemeClr val="tx1"/>
                </a:solidFill>
                <a:latin typeface="+mn-lt"/>
                <a:ea typeface="+mn-ea"/>
                <a:cs typeface="+mn-cs"/>
              </a:rPr>
              <a:t>2. In a Bayesian framework, unintended informative prior problems may occur because of inappropriate prior distributions for nonlinear models.</a:t>
            </a:r>
          </a:p>
          <a:p>
            <a:r>
              <a:rPr lang="en-US" sz="1100" u="none" kern="1200" baseline="0" dirty="0" smtClean="0">
                <a:solidFill>
                  <a:schemeClr val="tx1"/>
                </a:solidFill>
                <a:latin typeface="+mn-lt"/>
                <a:ea typeface="+mn-ea"/>
                <a:cs typeface="+mn-cs"/>
              </a:rPr>
              <a:t>3. Samples from the posterior are generated using MCMC methods, rather than direct calculations. Therefore, the estimation results are subject to the validity problem.</a:t>
            </a:r>
          </a:p>
          <a:p>
            <a:r>
              <a:rPr lang="en-US" sz="1100" u="none" kern="1200" baseline="0" dirty="0" smtClean="0">
                <a:solidFill>
                  <a:schemeClr val="tx1"/>
                </a:solidFill>
                <a:latin typeface="+mn-lt"/>
                <a:ea typeface="+mn-ea"/>
                <a:cs typeface="+mn-cs"/>
              </a:rPr>
              <a:t>4. In the clinical trail, only five single-dose arms and one multiple-dose arm are carried out for assessment, which may not be complete enough to achieve the accuracy of the model evaluation.</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u="none" kern="1200" baseline="0" dirty="0" smtClean="0">
                <a:solidFill>
                  <a:schemeClr val="tx1"/>
                </a:solidFill>
                <a:latin typeface="+mn-lt"/>
                <a:ea typeface="+mn-ea"/>
                <a:cs typeface="+mn-cs"/>
              </a:rPr>
              <a:t>1. Form both technical and conceptual perspectives, It is often challenging to ensure the fitness of nonlinear regression models.</a:t>
            </a:r>
          </a:p>
          <a:p>
            <a:r>
              <a:rPr lang="en-US" sz="1100" u="none" kern="1200" baseline="0" dirty="0" smtClean="0">
                <a:solidFill>
                  <a:schemeClr val="tx1"/>
                </a:solidFill>
                <a:latin typeface="+mn-lt"/>
                <a:ea typeface="+mn-ea"/>
                <a:cs typeface="+mn-cs"/>
              </a:rPr>
              <a:t>2. Convergence problems, </a:t>
            </a:r>
            <a:r>
              <a:rPr lang="en-US" sz="1100" u="none" kern="1200" baseline="0" dirty="0" err="1" smtClean="0">
                <a:solidFill>
                  <a:schemeClr val="tx1"/>
                </a:solidFill>
                <a:latin typeface="+mn-lt"/>
                <a:ea typeface="+mn-ea"/>
                <a:cs typeface="+mn-cs"/>
              </a:rPr>
              <a:t>identifiability</a:t>
            </a:r>
            <a:r>
              <a:rPr lang="en-US" sz="1100" u="none" kern="1200" baseline="0" dirty="0" smtClean="0">
                <a:solidFill>
                  <a:schemeClr val="tx1"/>
                </a:solidFill>
                <a:latin typeface="+mn-lt"/>
                <a:ea typeface="+mn-ea"/>
                <a:cs typeface="+mn-cs"/>
              </a:rPr>
              <a:t> problems, and ill-conditioning problems are commonly encountered in the experiments.</a:t>
            </a:r>
          </a:p>
          <a:p>
            <a:r>
              <a:rPr lang="en-US" sz="1100" u="none" kern="1200" baseline="0" dirty="0" smtClean="0">
                <a:solidFill>
                  <a:schemeClr val="tx1"/>
                </a:solidFill>
                <a:latin typeface="+mn-lt"/>
                <a:ea typeface="+mn-ea"/>
                <a:cs typeface="+mn-cs"/>
              </a:rPr>
              <a:t>3. Bayesian analysis requiring MCMC algorithms is computer-intensive and time-consuming. Doing so for many simulated datasets need a significant amount of computing powers and time.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u="none" kern="1200" baseline="0" dirty="0" smtClean="0">
              <a:solidFill>
                <a:schemeClr val="tx1"/>
              </a:solidFill>
              <a:latin typeface="+mn-lt"/>
              <a:ea typeface="+mn-ea"/>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u="none" kern="1200" baseline="0" dirty="0" smtClean="0">
              <a:solidFill>
                <a:schemeClr val="tx1"/>
              </a:solidFill>
              <a:latin typeface="+mn-lt"/>
              <a:ea typeface="+mn-ea"/>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u="none" kern="1200" baseline="0" dirty="0" smtClean="0">
              <a:solidFill>
                <a:schemeClr val="tx1"/>
              </a:solidFill>
              <a:latin typeface="+mn-lt"/>
              <a:ea typeface="+mn-ea"/>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u="none" kern="1200" baseline="0" dirty="0" smtClean="0">
              <a:solidFill>
                <a:schemeClr val="tx1"/>
              </a:solidFill>
              <a:latin typeface="+mn-lt"/>
              <a:ea typeface="+mn-ea"/>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u="none" kern="1200" baseline="0" dirty="0" smtClean="0">
              <a:solidFill>
                <a:schemeClr val="tx1"/>
              </a:solidFill>
              <a:latin typeface="+mn-lt"/>
              <a:ea typeface="+mn-ea"/>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u="none" kern="1200" baseline="0" dirty="0" smtClean="0">
              <a:solidFill>
                <a:schemeClr val="tx1"/>
              </a:solidFill>
              <a:latin typeface="+mn-lt"/>
              <a:ea typeface="+mn-ea"/>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u="none" kern="1200" baseline="0" dirty="0" smtClean="0">
              <a:solidFill>
                <a:schemeClr val="tx1"/>
              </a:solidFill>
              <a:latin typeface="+mn-lt"/>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u="none" kern="1200" baseline="0" dirty="0" smtClean="0">
              <a:solidFill>
                <a:schemeClr val="tx1"/>
              </a:solidFill>
              <a:latin typeface="+mn-lt"/>
              <a:ea typeface="+mn-ea"/>
              <a:cs typeface="+mn-c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u="none" kern="1200" baseline="0" dirty="0" smtClean="0">
              <a:solidFill>
                <a:schemeClr val="tx1"/>
              </a:solidFill>
              <a:latin typeface="+mn-lt"/>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u="none" kern="1200" baseline="0" dirty="0" smtClean="0">
              <a:solidFill>
                <a:schemeClr val="tx1"/>
              </a:solidFill>
              <a:latin typeface="+mn-lt"/>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u="none" kern="1200" baseline="0" dirty="0" smtClean="0">
              <a:solidFill>
                <a:schemeClr val="tx1"/>
              </a:solidFill>
              <a:latin typeface="+mn-lt"/>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u="none" kern="1200" baseline="0" dirty="0" smtClean="0">
              <a:solidFill>
                <a:schemeClr val="tx1"/>
              </a:solidFill>
              <a:latin typeface="+mn-lt"/>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u="none" kern="1200" baseline="0" dirty="0" smtClean="0">
              <a:solidFill>
                <a:schemeClr val="tx1"/>
              </a:solidFill>
              <a:latin typeface="+mn-lt"/>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996630" y="2003888"/>
            <a:ext cx="4523699" cy="1159799"/>
          </a:xfrm>
          <a:prstGeom prst="rect">
            <a:avLst/>
          </a:prstGeom>
        </p:spPr>
        <p:txBody>
          <a:bodyPr lIns="91425" tIns="91425" rIns="91425" bIns="91425" anchor="b" anchorCtr="0"/>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a:endParaRPr/>
          </a:p>
        </p:txBody>
      </p:sp>
      <p:cxnSp>
        <p:nvCxnSpPr>
          <p:cNvPr id="10" name="Shape 10"/>
          <p:cNvCxnSpPr/>
          <p:nvPr/>
        </p:nvCxnSpPr>
        <p:spPr>
          <a:xfrm>
            <a:off x="-6025" y="3676511"/>
            <a:ext cx="9161999" cy="0"/>
          </a:xfrm>
          <a:prstGeom prst="straightConnector1">
            <a:avLst/>
          </a:prstGeom>
          <a:noFill/>
          <a:ln w="9525" cap="flat" cmpd="sng">
            <a:solidFill>
              <a:srgbClr val="000000"/>
            </a:solidFill>
            <a:prstDash val="solid"/>
            <a:round/>
            <a:headEnd type="none" w="lg" len="lg"/>
            <a:tailEnd type="none" w="lg" len="lg"/>
          </a:ln>
        </p:spPr>
      </p:cxnSp>
      <p:sp>
        <p:nvSpPr>
          <p:cNvPr id="11" name="Shape 11"/>
          <p:cNvSpPr/>
          <p:nvPr/>
        </p:nvSpPr>
        <p:spPr>
          <a:xfrm>
            <a:off x="1117950" y="3393000"/>
            <a:ext cx="566999" cy="566999"/>
          </a:xfrm>
          <a:prstGeom prst="ellipse">
            <a:avLst/>
          </a:prstGeom>
          <a:solidFill>
            <a:srgbClr val="FFCD00"/>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2"/>
        <p:cNvGrpSpPr/>
        <p:nvPr/>
      </p:nvGrpSpPr>
      <p:grpSpPr>
        <a:xfrm>
          <a:off x="0" y="0"/>
          <a:ext cx="0" cy="0"/>
          <a:chOff x="0" y="0"/>
          <a:chExt cx="0" cy="0"/>
        </a:xfrm>
      </p:grpSpPr>
      <p:sp>
        <p:nvSpPr>
          <p:cNvPr id="13" name="Shape 13"/>
          <p:cNvSpPr txBox="1">
            <a:spLocks noGrp="1"/>
          </p:cNvSpPr>
          <p:nvPr>
            <p:ph type="subTitle" idx="1"/>
          </p:nvPr>
        </p:nvSpPr>
        <p:spPr>
          <a:xfrm>
            <a:off x="2022300" y="2815923"/>
            <a:ext cx="5591400" cy="784799"/>
          </a:xfrm>
          <a:prstGeom prst="rect">
            <a:avLst/>
          </a:prstGeom>
        </p:spPr>
        <p:txBody>
          <a:bodyPr lIns="91425" tIns="91425" rIns="91425" bIns="91425" anchor="t" anchorCtr="0"/>
          <a:lstStyle>
            <a:lvl1pPr lvl="0" rtl="0">
              <a:spcBef>
                <a:spcPts val="0"/>
              </a:spcBef>
              <a:buClr>
                <a:srgbClr val="000000"/>
              </a:buClr>
              <a:buSzPct val="100000"/>
              <a:buNone/>
              <a:defRPr sz="1400">
                <a:highlight>
                  <a:srgbClr val="FFCD00"/>
                </a:highlight>
              </a:defRPr>
            </a:lvl1pPr>
            <a:lvl2pPr lvl="1" rtl="0">
              <a:spcBef>
                <a:spcPts val="0"/>
              </a:spcBef>
              <a:buClr>
                <a:schemeClr val="dk2"/>
              </a:buClr>
              <a:buSzPct val="100000"/>
              <a:buNone/>
              <a:defRPr sz="1400">
                <a:solidFill>
                  <a:schemeClr val="dk2"/>
                </a:solidFill>
                <a:highlight>
                  <a:srgbClr val="FFCD00"/>
                </a:highlight>
              </a:defRPr>
            </a:lvl2pPr>
            <a:lvl3pPr lvl="2" rtl="0">
              <a:spcBef>
                <a:spcPts val="0"/>
              </a:spcBef>
              <a:buClr>
                <a:schemeClr val="dk2"/>
              </a:buClr>
              <a:buSzPct val="100000"/>
              <a:buNone/>
              <a:defRPr sz="1400">
                <a:solidFill>
                  <a:schemeClr val="dk2"/>
                </a:solidFill>
                <a:highlight>
                  <a:srgbClr val="FFCD00"/>
                </a:highlight>
              </a:defRPr>
            </a:lvl3pPr>
            <a:lvl4pPr lvl="3" rtl="0">
              <a:spcBef>
                <a:spcPts val="0"/>
              </a:spcBef>
              <a:buClr>
                <a:schemeClr val="dk2"/>
              </a:buClr>
              <a:buSzPct val="100000"/>
              <a:buNone/>
              <a:defRPr sz="1400">
                <a:solidFill>
                  <a:schemeClr val="dk2"/>
                </a:solidFill>
                <a:highlight>
                  <a:srgbClr val="FFCD00"/>
                </a:highlight>
              </a:defRPr>
            </a:lvl4pPr>
            <a:lvl5pPr lvl="4" rtl="0">
              <a:spcBef>
                <a:spcPts val="0"/>
              </a:spcBef>
              <a:buClr>
                <a:schemeClr val="dk2"/>
              </a:buClr>
              <a:buSzPct val="100000"/>
              <a:buNone/>
              <a:defRPr sz="1400">
                <a:solidFill>
                  <a:schemeClr val="dk2"/>
                </a:solidFill>
                <a:highlight>
                  <a:srgbClr val="FFCD00"/>
                </a:highlight>
              </a:defRPr>
            </a:lvl5pPr>
            <a:lvl6pPr lvl="5" rtl="0">
              <a:spcBef>
                <a:spcPts val="0"/>
              </a:spcBef>
              <a:buClr>
                <a:schemeClr val="dk2"/>
              </a:buClr>
              <a:buSzPct val="100000"/>
              <a:buNone/>
              <a:defRPr sz="1400">
                <a:solidFill>
                  <a:schemeClr val="dk2"/>
                </a:solidFill>
                <a:highlight>
                  <a:srgbClr val="FFCD00"/>
                </a:highlight>
              </a:defRPr>
            </a:lvl6pPr>
            <a:lvl7pPr lvl="6" rtl="0">
              <a:spcBef>
                <a:spcPts val="0"/>
              </a:spcBef>
              <a:buClr>
                <a:schemeClr val="dk2"/>
              </a:buClr>
              <a:buSzPct val="100000"/>
              <a:buNone/>
              <a:defRPr sz="1400">
                <a:solidFill>
                  <a:schemeClr val="dk2"/>
                </a:solidFill>
                <a:highlight>
                  <a:srgbClr val="FFCD00"/>
                </a:highlight>
              </a:defRPr>
            </a:lvl7pPr>
            <a:lvl8pPr lvl="7" rtl="0">
              <a:spcBef>
                <a:spcPts val="0"/>
              </a:spcBef>
              <a:buClr>
                <a:schemeClr val="dk2"/>
              </a:buClr>
              <a:buSzPct val="100000"/>
              <a:buNone/>
              <a:defRPr sz="1400">
                <a:solidFill>
                  <a:schemeClr val="dk2"/>
                </a:solidFill>
                <a:highlight>
                  <a:srgbClr val="FFCD00"/>
                </a:highlight>
              </a:defRPr>
            </a:lvl8pPr>
            <a:lvl9pPr lvl="8" rtl="0">
              <a:spcBef>
                <a:spcPts val="0"/>
              </a:spcBef>
              <a:buClr>
                <a:schemeClr val="dk2"/>
              </a:buClr>
              <a:buSzPct val="100000"/>
              <a:buNone/>
              <a:defRPr sz="1400">
                <a:solidFill>
                  <a:schemeClr val="dk2"/>
                </a:solidFill>
                <a:highlight>
                  <a:srgbClr val="FFCD00"/>
                </a:highlight>
              </a:defRPr>
            </a:lvl9pPr>
          </a:lstStyle>
          <a:p>
            <a:endParaRPr/>
          </a:p>
        </p:txBody>
      </p:sp>
      <p:cxnSp>
        <p:nvCxnSpPr>
          <p:cNvPr id="14" name="Shape 14"/>
          <p:cNvCxnSpPr/>
          <p:nvPr/>
        </p:nvCxnSpPr>
        <p:spPr>
          <a:xfrm>
            <a:off x="-6025" y="2571761"/>
            <a:ext cx="1984499" cy="0"/>
          </a:xfrm>
          <a:prstGeom prst="straightConnector1">
            <a:avLst/>
          </a:prstGeom>
          <a:noFill/>
          <a:ln w="9525" cap="flat" cmpd="sng">
            <a:solidFill>
              <a:srgbClr val="CCCCCC"/>
            </a:solidFill>
            <a:prstDash val="solid"/>
            <a:round/>
            <a:headEnd type="none" w="lg" len="lg"/>
            <a:tailEnd type="none" w="lg" len="lg"/>
          </a:ln>
        </p:spPr>
      </p:cxnSp>
      <p:sp>
        <p:nvSpPr>
          <p:cNvPr id="15" name="Shape 15"/>
          <p:cNvSpPr/>
          <p:nvPr/>
        </p:nvSpPr>
        <p:spPr>
          <a:xfrm>
            <a:off x="1117950" y="2288250"/>
            <a:ext cx="566999" cy="5669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sp>
        <p:nvSpPr>
          <p:cNvPr id="16" name="Shape 16"/>
          <p:cNvSpPr txBox="1">
            <a:spLocks noGrp="1"/>
          </p:cNvSpPr>
          <p:nvPr>
            <p:ph type="ctrTitle"/>
          </p:nvPr>
        </p:nvSpPr>
        <p:spPr>
          <a:xfrm>
            <a:off x="2022225" y="1693523"/>
            <a:ext cx="3787799" cy="1159799"/>
          </a:xfrm>
          <a:prstGeom prst="rect">
            <a:avLst/>
          </a:prstGeom>
        </p:spPr>
        <p:txBody>
          <a:bodyPr lIns="91425" tIns="91425" rIns="91425" bIns="91425" anchor="b" anchorCtr="0"/>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a:endParaRPr/>
          </a:p>
        </p:txBody>
      </p:sp>
      <p:cxnSp>
        <p:nvCxnSpPr>
          <p:cNvPr id="17" name="Shape 17"/>
          <p:cNvCxnSpPr/>
          <p:nvPr/>
        </p:nvCxnSpPr>
        <p:spPr>
          <a:xfrm>
            <a:off x="5898975" y="2571750"/>
            <a:ext cx="32510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3"/>
        <p:cNvGrpSpPr/>
        <p:nvPr/>
      </p:nvGrpSpPr>
      <p:grpSpPr>
        <a:xfrm>
          <a:off x="0" y="0"/>
          <a:ext cx="0" cy="0"/>
          <a:chOff x="0" y="0"/>
          <a:chExt cx="0" cy="0"/>
        </a:xfrm>
      </p:grpSpPr>
      <p:cxnSp>
        <p:nvCxnSpPr>
          <p:cNvPr id="24" name="Shape 24"/>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25" name="Shape 25"/>
          <p:cNvSpPr/>
          <p:nvPr/>
        </p:nvSpPr>
        <p:spPr>
          <a:xfrm>
            <a:off x="817475" y="928766"/>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sp>
        <p:nvSpPr>
          <p:cNvPr id="26" name="Shape 26"/>
          <p:cNvSpPr txBox="1">
            <a:spLocks noGrp="1"/>
          </p:cNvSpPr>
          <p:nvPr>
            <p:ph type="title"/>
          </p:nvPr>
        </p:nvSpPr>
        <p:spPr>
          <a:xfrm>
            <a:off x="1381250" y="922668"/>
            <a:ext cx="3878399" cy="435599"/>
          </a:xfrm>
          <a:prstGeom prst="rect">
            <a:avLst/>
          </a:prstGeom>
        </p:spPr>
        <p:txBody>
          <a:bodyPr lIns="91425" tIns="91425" rIns="91425" bIns="91425" anchor="ctr" anchorCtr="0"/>
          <a:lstStyle>
            <a:lvl1pPr lvl="0" rtl="0">
              <a:spcBef>
                <a:spcPts val="0"/>
              </a:spcBef>
              <a:buSzPct val="100000"/>
              <a:buFont typeface="Lora"/>
              <a:buNone/>
              <a:defRPr sz="2000" b="1">
                <a:latin typeface="Lora"/>
                <a:ea typeface="Lora"/>
                <a:cs typeface="Lora"/>
                <a:sym typeface="Lora"/>
              </a:defRPr>
            </a:lvl1pPr>
            <a:lvl2pPr lvl="1" rtl="0">
              <a:spcBef>
                <a:spcPts val="0"/>
              </a:spcBef>
              <a:buSzPct val="100000"/>
              <a:buFont typeface="Lora"/>
              <a:buNone/>
              <a:defRPr sz="2000" b="1">
                <a:highlight>
                  <a:srgbClr val="FFFFFF"/>
                </a:highlight>
                <a:latin typeface="Lora"/>
                <a:ea typeface="Lora"/>
                <a:cs typeface="Lora"/>
                <a:sym typeface="Lora"/>
              </a:defRPr>
            </a:lvl2pPr>
            <a:lvl3pPr lvl="2" rtl="0">
              <a:spcBef>
                <a:spcPts val="0"/>
              </a:spcBef>
              <a:buSzPct val="100000"/>
              <a:buFont typeface="Lora"/>
              <a:buNone/>
              <a:defRPr sz="2000" b="1">
                <a:highlight>
                  <a:srgbClr val="FFFFFF"/>
                </a:highlight>
                <a:latin typeface="Lora"/>
                <a:ea typeface="Lora"/>
                <a:cs typeface="Lora"/>
                <a:sym typeface="Lora"/>
              </a:defRPr>
            </a:lvl3pPr>
            <a:lvl4pPr lvl="3" rtl="0">
              <a:spcBef>
                <a:spcPts val="0"/>
              </a:spcBef>
              <a:buSzPct val="100000"/>
              <a:buFont typeface="Lora"/>
              <a:buNone/>
              <a:defRPr sz="2000" b="1">
                <a:highlight>
                  <a:srgbClr val="FFFFFF"/>
                </a:highlight>
                <a:latin typeface="Lora"/>
                <a:ea typeface="Lora"/>
                <a:cs typeface="Lora"/>
                <a:sym typeface="Lora"/>
              </a:defRPr>
            </a:lvl4pPr>
            <a:lvl5pPr lvl="4" rtl="0">
              <a:spcBef>
                <a:spcPts val="0"/>
              </a:spcBef>
              <a:buSzPct val="100000"/>
              <a:buFont typeface="Lora"/>
              <a:buNone/>
              <a:defRPr sz="2000" b="1">
                <a:highlight>
                  <a:srgbClr val="FFFFFF"/>
                </a:highlight>
                <a:latin typeface="Lora"/>
                <a:ea typeface="Lora"/>
                <a:cs typeface="Lora"/>
                <a:sym typeface="Lora"/>
              </a:defRPr>
            </a:lvl5pPr>
            <a:lvl6pPr lvl="5" rtl="0">
              <a:spcBef>
                <a:spcPts val="0"/>
              </a:spcBef>
              <a:buSzPct val="100000"/>
              <a:buFont typeface="Lora"/>
              <a:buNone/>
              <a:defRPr sz="2000" b="1">
                <a:highlight>
                  <a:srgbClr val="FFFFFF"/>
                </a:highlight>
                <a:latin typeface="Lora"/>
                <a:ea typeface="Lora"/>
                <a:cs typeface="Lora"/>
                <a:sym typeface="Lora"/>
              </a:defRPr>
            </a:lvl6pPr>
            <a:lvl7pPr lvl="6" rtl="0">
              <a:spcBef>
                <a:spcPts val="0"/>
              </a:spcBef>
              <a:buSzPct val="100000"/>
              <a:buFont typeface="Lora"/>
              <a:buNone/>
              <a:defRPr sz="2000" b="1">
                <a:highlight>
                  <a:srgbClr val="FFFFFF"/>
                </a:highlight>
                <a:latin typeface="Lora"/>
                <a:ea typeface="Lora"/>
                <a:cs typeface="Lora"/>
                <a:sym typeface="Lora"/>
              </a:defRPr>
            </a:lvl7pPr>
            <a:lvl8pPr lvl="7" rtl="0">
              <a:spcBef>
                <a:spcPts val="0"/>
              </a:spcBef>
              <a:buSzPct val="100000"/>
              <a:buFont typeface="Lora"/>
              <a:buNone/>
              <a:defRPr sz="2000" b="1">
                <a:highlight>
                  <a:srgbClr val="FFFFFF"/>
                </a:highlight>
                <a:latin typeface="Lora"/>
                <a:ea typeface="Lora"/>
                <a:cs typeface="Lora"/>
                <a:sym typeface="Lora"/>
              </a:defRPr>
            </a:lvl8pPr>
            <a:lvl9pPr lvl="8" rtl="0">
              <a:spcBef>
                <a:spcPts val="0"/>
              </a:spcBef>
              <a:buSzPct val="100000"/>
              <a:buFont typeface="Lora"/>
              <a:buNone/>
              <a:defRPr sz="2000" b="1">
                <a:highlight>
                  <a:srgbClr val="FFFFFF"/>
                </a:highlight>
                <a:latin typeface="Lora"/>
                <a:ea typeface="Lora"/>
                <a:cs typeface="Lora"/>
                <a:sym typeface="Lora"/>
              </a:defRPr>
            </a:lvl9pPr>
          </a:lstStyle>
          <a:p>
            <a:endParaRPr dirty="0"/>
          </a:p>
        </p:txBody>
      </p:sp>
      <p:sp>
        <p:nvSpPr>
          <p:cNvPr id="27" name="Shape 27"/>
          <p:cNvSpPr txBox="1">
            <a:spLocks noGrp="1"/>
          </p:cNvSpPr>
          <p:nvPr>
            <p:ph type="body" idx="1"/>
          </p:nvPr>
        </p:nvSpPr>
        <p:spPr>
          <a:xfrm>
            <a:off x="1381250" y="1616470"/>
            <a:ext cx="6809700" cy="3112200"/>
          </a:xfrm>
          <a:prstGeom prst="rect">
            <a:avLst/>
          </a:prstGeom>
        </p:spPr>
        <p:txBody>
          <a:bodyPr lIns="91425" tIns="91425" rIns="91425" bIns="91425" anchor="t" anchorCtr="0"/>
          <a:lstStyle>
            <a:lvl1pPr lvl="0" rtl="0">
              <a:spcBef>
                <a:spcPts val="600"/>
              </a:spcBef>
              <a:buClr>
                <a:srgbClr val="FFCD00"/>
              </a:buClr>
              <a:buSzPct val="100000"/>
              <a:buFont typeface="Quattrocento Sans"/>
              <a:buChar char="◉"/>
              <a:defRPr sz="2400">
                <a:latin typeface="Quattrocento Sans"/>
                <a:ea typeface="Quattrocento Sans"/>
                <a:cs typeface="Quattrocento Sans"/>
                <a:sym typeface="Quattrocento Sans"/>
              </a:defRPr>
            </a:lvl1pPr>
            <a:lvl2pPr lvl="1" rtl="0">
              <a:spcBef>
                <a:spcPts val="480"/>
              </a:spcBef>
              <a:buClr>
                <a:srgbClr val="FFCD00"/>
              </a:buClr>
              <a:buSzPct val="100000"/>
              <a:buFont typeface="Quattrocento Sans"/>
              <a:defRPr sz="2000">
                <a:latin typeface="Quattrocento Sans"/>
                <a:ea typeface="Quattrocento Sans"/>
                <a:cs typeface="Quattrocento Sans"/>
                <a:sym typeface="Quattrocento Sans"/>
              </a:defRPr>
            </a:lvl2pPr>
            <a:lvl3pPr lvl="2" rtl="0">
              <a:spcBef>
                <a:spcPts val="480"/>
              </a:spcBef>
              <a:buClr>
                <a:srgbClr val="FFCD00"/>
              </a:buClr>
              <a:buSzPct val="100000"/>
              <a:buFont typeface="Quattrocento Sans"/>
              <a:defRPr sz="2000">
                <a:latin typeface="Quattrocento Sans"/>
                <a:ea typeface="Quattrocento Sans"/>
                <a:cs typeface="Quattrocento Sans"/>
                <a:sym typeface="Quattrocento Sans"/>
              </a:defRPr>
            </a:lvl3pPr>
            <a:lvl4pPr lvl="3" rtl="0">
              <a:spcBef>
                <a:spcPts val="360"/>
              </a:spcBef>
              <a:buClr>
                <a:srgbClr val="FFCD00"/>
              </a:buClr>
              <a:buSzPct val="100000"/>
              <a:buFont typeface="Quattrocento Sans"/>
              <a:defRPr sz="1800">
                <a:latin typeface="Quattrocento Sans"/>
                <a:ea typeface="Quattrocento Sans"/>
                <a:cs typeface="Quattrocento Sans"/>
                <a:sym typeface="Quattrocento Sans"/>
              </a:defRPr>
            </a:lvl4pPr>
            <a:lvl5pPr lvl="4" rtl="0">
              <a:spcBef>
                <a:spcPts val="360"/>
              </a:spcBef>
              <a:buClr>
                <a:srgbClr val="FFCD00"/>
              </a:buClr>
              <a:buSzPct val="100000"/>
              <a:buFont typeface="Quattrocento Sans"/>
              <a:defRPr sz="1800">
                <a:latin typeface="Quattrocento Sans"/>
                <a:ea typeface="Quattrocento Sans"/>
                <a:cs typeface="Quattrocento Sans"/>
                <a:sym typeface="Quattrocento Sans"/>
              </a:defRPr>
            </a:lvl5pPr>
            <a:lvl6pPr lvl="5" rtl="0">
              <a:spcBef>
                <a:spcPts val="360"/>
              </a:spcBef>
              <a:buClr>
                <a:srgbClr val="FFCD00"/>
              </a:buClr>
              <a:buSzPct val="100000"/>
              <a:buFont typeface="Quattrocento Sans"/>
              <a:defRPr sz="1800">
                <a:latin typeface="Quattrocento Sans"/>
                <a:ea typeface="Quattrocento Sans"/>
                <a:cs typeface="Quattrocento Sans"/>
                <a:sym typeface="Quattrocento Sans"/>
              </a:defRPr>
            </a:lvl6pPr>
            <a:lvl7pPr lvl="6" rtl="0">
              <a:spcBef>
                <a:spcPts val="360"/>
              </a:spcBef>
              <a:buClr>
                <a:srgbClr val="FFCD00"/>
              </a:buClr>
              <a:buSzPct val="100000"/>
              <a:buFont typeface="Quattrocento Sans"/>
              <a:defRPr sz="1800">
                <a:latin typeface="Quattrocento Sans"/>
                <a:ea typeface="Quattrocento Sans"/>
                <a:cs typeface="Quattrocento Sans"/>
                <a:sym typeface="Quattrocento Sans"/>
              </a:defRPr>
            </a:lvl7pPr>
            <a:lvl8pPr lvl="7" rtl="0">
              <a:spcBef>
                <a:spcPts val="360"/>
              </a:spcBef>
              <a:buClr>
                <a:srgbClr val="FFCD00"/>
              </a:buClr>
              <a:buSzPct val="100000"/>
              <a:buFont typeface="Quattrocento Sans"/>
              <a:defRPr sz="1800">
                <a:latin typeface="Quattrocento Sans"/>
                <a:ea typeface="Quattrocento Sans"/>
                <a:cs typeface="Quattrocento Sans"/>
                <a:sym typeface="Quattrocento Sans"/>
              </a:defRPr>
            </a:lvl8pPr>
            <a:lvl9pPr lvl="8" rtl="0">
              <a:spcBef>
                <a:spcPts val="360"/>
              </a:spcBef>
              <a:buClr>
                <a:srgbClr val="FFCD00"/>
              </a:buClr>
              <a:buSzPct val="100000"/>
              <a:buFont typeface="Quattrocento Sans"/>
              <a:defRPr sz="1800">
                <a:latin typeface="Quattrocento Sans"/>
                <a:ea typeface="Quattrocento Sans"/>
                <a:cs typeface="Quattrocento Sans"/>
                <a:sym typeface="Quattrocento Sans"/>
              </a:defRPr>
            </a:lvl9pPr>
          </a:lstStyle>
          <a:p>
            <a:endParaRPr dirty="0"/>
          </a:p>
        </p:txBody>
      </p:sp>
      <p:cxnSp>
        <p:nvCxnSpPr>
          <p:cNvPr id="28" name="Shape 28"/>
          <p:cNvCxnSpPr/>
          <p:nvPr/>
        </p:nvCxnSpPr>
        <p:spPr>
          <a:xfrm>
            <a:off x="5265650" y="1131725"/>
            <a:ext cx="38783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1381250" y="922668"/>
            <a:ext cx="3878399" cy="435599"/>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body" idx="1"/>
          </p:nvPr>
        </p:nvSpPr>
        <p:spPr>
          <a:xfrm>
            <a:off x="1381250" y="1618700"/>
            <a:ext cx="3425400" cy="3231000"/>
          </a:xfrm>
          <a:prstGeom prst="rect">
            <a:avLst/>
          </a:prstGeom>
        </p:spPr>
        <p:txBody>
          <a:bodyPr lIns="91425" tIns="91425" rIns="91425" bIns="91425" anchor="t" anchorCtr="0"/>
          <a:lstStyle>
            <a:lvl1pPr lvl="0">
              <a:spcBef>
                <a:spcPts val="0"/>
              </a:spcBef>
              <a:buSzPct val="100000"/>
              <a:defRPr sz="2000"/>
            </a:lvl1pPr>
            <a:lvl2pPr lvl="1">
              <a:spcBef>
                <a:spcPts val="0"/>
              </a:spcBef>
              <a:defRPr/>
            </a:lvl2pPr>
            <a:lvl3pPr lvl="2">
              <a:spcBef>
                <a:spcPts val="0"/>
              </a:spcBef>
              <a:defRPr/>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32" name="Shape 32"/>
          <p:cNvSpPr txBox="1">
            <a:spLocks noGrp="1"/>
          </p:cNvSpPr>
          <p:nvPr>
            <p:ph type="body" idx="2"/>
          </p:nvPr>
        </p:nvSpPr>
        <p:spPr>
          <a:xfrm>
            <a:off x="5012916" y="1618700"/>
            <a:ext cx="3425400" cy="3231000"/>
          </a:xfrm>
          <a:prstGeom prst="rect">
            <a:avLst/>
          </a:prstGeom>
        </p:spPr>
        <p:txBody>
          <a:bodyPr lIns="91425" tIns="91425" rIns="91425" bIns="91425" anchor="t" anchorCtr="0"/>
          <a:lstStyle>
            <a:lvl1pPr lvl="0">
              <a:spcBef>
                <a:spcPts val="0"/>
              </a:spcBef>
              <a:buSzPct val="100000"/>
              <a:defRPr sz="2000"/>
            </a:lvl1pPr>
            <a:lvl2pPr lvl="1">
              <a:spcBef>
                <a:spcPts val="0"/>
              </a:spcBef>
              <a:defRPr/>
            </a:lvl2pPr>
            <a:lvl3pPr lvl="2">
              <a:spcBef>
                <a:spcPts val="0"/>
              </a:spcBef>
              <a:defRPr/>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cxnSp>
        <p:nvCxnSpPr>
          <p:cNvPr id="33" name="Shape 33"/>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34" name="Shape 34"/>
          <p:cNvSpPr/>
          <p:nvPr/>
        </p:nvSpPr>
        <p:spPr>
          <a:xfrm>
            <a:off x="817475" y="928766"/>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cxnSp>
        <p:nvCxnSpPr>
          <p:cNvPr id="35" name="Shape 35"/>
          <p:cNvCxnSpPr/>
          <p:nvPr/>
        </p:nvCxnSpPr>
        <p:spPr>
          <a:xfrm>
            <a:off x="5265650" y="1131725"/>
            <a:ext cx="38783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5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1381250" y="1616470"/>
            <a:ext cx="6809700" cy="3112200"/>
          </a:xfrm>
          <a:prstGeom prst="rect">
            <a:avLst/>
          </a:prstGeom>
          <a:noFill/>
          <a:ln>
            <a:noFill/>
          </a:ln>
        </p:spPr>
        <p:txBody>
          <a:bodyPr lIns="91425" tIns="91425" rIns="91425" bIns="91425" anchor="t" anchorCtr="0"/>
          <a:lstStyle>
            <a:lvl1pPr lvl="0">
              <a:spcBef>
                <a:spcPts val="600"/>
              </a:spcBef>
              <a:buClr>
                <a:srgbClr val="FFCD00"/>
              </a:buClr>
              <a:buSzPct val="100000"/>
              <a:buFont typeface="Quattrocento Sans"/>
              <a:buChar char="◉"/>
              <a:defRPr sz="2400">
                <a:latin typeface="Quattrocento Sans"/>
                <a:ea typeface="Quattrocento Sans"/>
                <a:cs typeface="Quattrocento Sans"/>
                <a:sym typeface="Quattrocento Sans"/>
              </a:defRPr>
            </a:lvl1pPr>
            <a:lvl2pPr lvl="1">
              <a:spcBef>
                <a:spcPts val="480"/>
              </a:spcBef>
              <a:buClr>
                <a:srgbClr val="FFCD00"/>
              </a:buClr>
              <a:buSzPct val="100000"/>
              <a:buFont typeface="Quattrocento Sans"/>
              <a:defRPr sz="2000">
                <a:latin typeface="Quattrocento Sans"/>
                <a:ea typeface="Quattrocento Sans"/>
                <a:cs typeface="Quattrocento Sans"/>
                <a:sym typeface="Quattrocento Sans"/>
              </a:defRPr>
            </a:lvl2pPr>
            <a:lvl3pPr lvl="2">
              <a:spcBef>
                <a:spcPts val="480"/>
              </a:spcBef>
              <a:buClr>
                <a:srgbClr val="FFCD00"/>
              </a:buClr>
              <a:buSzPct val="100000"/>
              <a:buFont typeface="Quattrocento Sans"/>
              <a:defRPr sz="2000">
                <a:latin typeface="Quattrocento Sans"/>
                <a:ea typeface="Quattrocento Sans"/>
                <a:cs typeface="Quattrocento Sans"/>
                <a:sym typeface="Quattrocento Sans"/>
              </a:defRPr>
            </a:lvl3pPr>
            <a:lvl4pPr lvl="3">
              <a:spcBef>
                <a:spcPts val="360"/>
              </a:spcBef>
              <a:buClr>
                <a:srgbClr val="FFCD00"/>
              </a:buClr>
              <a:buSzPct val="100000"/>
              <a:buFont typeface="Quattrocento Sans"/>
              <a:defRPr sz="1800">
                <a:latin typeface="Quattrocento Sans"/>
                <a:ea typeface="Quattrocento Sans"/>
                <a:cs typeface="Quattrocento Sans"/>
                <a:sym typeface="Quattrocento Sans"/>
              </a:defRPr>
            </a:lvl4pPr>
            <a:lvl5pPr lvl="4">
              <a:spcBef>
                <a:spcPts val="360"/>
              </a:spcBef>
              <a:buClr>
                <a:srgbClr val="FFCD00"/>
              </a:buClr>
              <a:buSzPct val="100000"/>
              <a:buFont typeface="Quattrocento Sans"/>
              <a:defRPr sz="1800">
                <a:latin typeface="Quattrocento Sans"/>
                <a:ea typeface="Quattrocento Sans"/>
                <a:cs typeface="Quattrocento Sans"/>
                <a:sym typeface="Quattrocento Sans"/>
              </a:defRPr>
            </a:lvl5pPr>
            <a:lvl6pPr lvl="5">
              <a:spcBef>
                <a:spcPts val="360"/>
              </a:spcBef>
              <a:buClr>
                <a:srgbClr val="FFCD00"/>
              </a:buClr>
              <a:buSzPct val="100000"/>
              <a:buFont typeface="Quattrocento Sans"/>
              <a:defRPr sz="1800">
                <a:latin typeface="Quattrocento Sans"/>
                <a:ea typeface="Quattrocento Sans"/>
                <a:cs typeface="Quattrocento Sans"/>
                <a:sym typeface="Quattrocento Sans"/>
              </a:defRPr>
            </a:lvl6pPr>
            <a:lvl7pPr lvl="6">
              <a:spcBef>
                <a:spcPts val="360"/>
              </a:spcBef>
              <a:buClr>
                <a:srgbClr val="FFCD00"/>
              </a:buClr>
              <a:buSzPct val="100000"/>
              <a:buFont typeface="Quattrocento Sans"/>
              <a:defRPr sz="1800">
                <a:latin typeface="Quattrocento Sans"/>
                <a:ea typeface="Quattrocento Sans"/>
                <a:cs typeface="Quattrocento Sans"/>
                <a:sym typeface="Quattrocento Sans"/>
              </a:defRPr>
            </a:lvl7pPr>
            <a:lvl8pPr lvl="7">
              <a:spcBef>
                <a:spcPts val="360"/>
              </a:spcBef>
              <a:buClr>
                <a:srgbClr val="FFCD00"/>
              </a:buClr>
              <a:buSzPct val="100000"/>
              <a:buFont typeface="Quattrocento Sans"/>
              <a:defRPr sz="1800">
                <a:latin typeface="Quattrocento Sans"/>
                <a:ea typeface="Quattrocento Sans"/>
                <a:cs typeface="Quattrocento Sans"/>
                <a:sym typeface="Quattrocento Sans"/>
              </a:defRPr>
            </a:lvl8pPr>
            <a:lvl9pPr lvl="8">
              <a:spcBef>
                <a:spcPts val="360"/>
              </a:spcBef>
              <a:buClr>
                <a:srgbClr val="FFCD00"/>
              </a:buClr>
              <a:buSzPct val="100000"/>
              <a:buFont typeface="Quattrocento Sans"/>
              <a:defRPr sz="1800">
                <a:latin typeface="Quattrocento Sans"/>
                <a:ea typeface="Quattrocento Sans"/>
                <a:cs typeface="Quattrocento Sans"/>
                <a:sym typeface="Quattrocento Sans"/>
              </a:defRPr>
            </a:lvl9pPr>
          </a:lstStyle>
          <a:p>
            <a:endParaRPr/>
          </a:p>
        </p:txBody>
      </p:sp>
      <p:sp>
        <p:nvSpPr>
          <p:cNvPr id="7" name="Shape 7"/>
          <p:cNvSpPr txBox="1">
            <a:spLocks noGrp="1"/>
          </p:cNvSpPr>
          <p:nvPr>
            <p:ph type="title"/>
          </p:nvPr>
        </p:nvSpPr>
        <p:spPr>
          <a:xfrm>
            <a:off x="1381250" y="937116"/>
            <a:ext cx="6809700" cy="435599"/>
          </a:xfrm>
          <a:prstGeom prst="rect">
            <a:avLst/>
          </a:prstGeom>
          <a:noFill/>
          <a:ln>
            <a:noFill/>
          </a:ln>
        </p:spPr>
        <p:txBody>
          <a:bodyPr lIns="91425" tIns="91425" rIns="91425" bIns="91425" anchor="ctr" anchorCtr="0"/>
          <a:lstStyle>
            <a:lvl1pPr lvl="0">
              <a:spcBef>
                <a:spcPts val="0"/>
              </a:spcBef>
              <a:buSzPct val="100000"/>
              <a:buFont typeface="Lora"/>
              <a:buNone/>
              <a:defRPr sz="2000" b="1">
                <a:latin typeface="Lora"/>
                <a:ea typeface="Lora"/>
                <a:cs typeface="Lora"/>
                <a:sym typeface="Lora"/>
              </a:defRPr>
            </a:lvl1pPr>
            <a:lvl2pPr lvl="1">
              <a:spcBef>
                <a:spcPts val="0"/>
              </a:spcBef>
              <a:buSzPct val="100000"/>
              <a:buFont typeface="Lora"/>
              <a:buNone/>
              <a:defRPr sz="2000" b="1">
                <a:latin typeface="Lora"/>
                <a:ea typeface="Lora"/>
                <a:cs typeface="Lora"/>
                <a:sym typeface="Lora"/>
              </a:defRPr>
            </a:lvl2pPr>
            <a:lvl3pPr lvl="2">
              <a:spcBef>
                <a:spcPts val="0"/>
              </a:spcBef>
              <a:buSzPct val="100000"/>
              <a:buFont typeface="Lora"/>
              <a:buNone/>
              <a:defRPr sz="2000" b="1">
                <a:latin typeface="Lora"/>
                <a:ea typeface="Lora"/>
                <a:cs typeface="Lora"/>
                <a:sym typeface="Lora"/>
              </a:defRPr>
            </a:lvl3pPr>
            <a:lvl4pPr lvl="3">
              <a:spcBef>
                <a:spcPts val="0"/>
              </a:spcBef>
              <a:buSzPct val="100000"/>
              <a:buFont typeface="Lora"/>
              <a:buNone/>
              <a:defRPr sz="2000" b="1">
                <a:latin typeface="Lora"/>
                <a:ea typeface="Lora"/>
                <a:cs typeface="Lora"/>
                <a:sym typeface="Lora"/>
              </a:defRPr>
            </a:lvl4pPr>
            <a:lvl5pPr lvl="4">
              <a:spcBef>
                <a:spcPts val="0"/>
              </a:spcBef>
              <a:buSzPct val="100000"/>
              <a:buFont typeface="Lora"/>
              <a:buNone/>
              <a:defRPr sz="2000" b="1">
                <a:latin typeface="Lora"/>
                <a:ea typeface="Lora"/>
                <a:cs typeface="Lora"/>
                <a:sym typeface="Lora"/>
              </a:defRPr>
            </a:lvl5pPr>
            <a:lvl6pPr lvl="5">
              <a:spcBef>
                <a:spcPts val="0"/>
              </a:spcBef>
              <a:buSzPct val="100000"/>
              <a:buFont typeface="Lora"/>
              <a:buNone/>
              <a:defRPr sz="2000" b="1">
                <a:latin typeface="Lora"/>
                <a:ea typeface="Lora"/>
                <a:cs typeface="Lora"/>
                <a:sym typeface="Lora"/>
              </a:defRPr>
            </a:lvl6pPr>
            <a:lvl7pPr lvl="6">
              <a:spcBef>
                <a:spcPts val="0"/>
              </a:spcBef>
              <a:buSzPct val="100000"/>
              <a:buFont typeface="Lora"/>
              <a:buNone/>
              <a:defRPr sz="2000" b="1">
                <a:latin typeface="Lora"/>
                <a:ea typeface="Lora"/>
                <a:cs typeface="Lora"/>
                <a:sym typeface="Lora"/>
              </a:defRPr>
            </a:lvl7pPr>
            <a:lvl8pPr lvl="7">
              <a:spcBef>
                <a:spcPts val="0"/>
              </a:spcBef>
              <a:buSzPct val="100000"/>
              <a:buFont typeface="Lora"/>
              <a:buNone/>
              <a:defRPr sz="2000" b="1">
                <a:latin typeface="Lora"/>
                <a:ea typeface="Lora"/>
                <a:cs typeface="Lora"/>
                <a:sym typeface="Lora"/>
              </a:defRPr>
            </a:lvl8pPr>
            <a:lvl9pPr lvl="8">
              <a:spcBef>
                <a:spcPts val="0"/>
              </a:spcBef>
              <a:buSzPct val="100000"/>
              <a:buFont typeface="Lora"/>
              <a:buNone/>
              <a:defRPr sz="2000" b="1">
                <a:latin typeface="Lora"/>
                <a:ea typeface="Lora"/>
                <a:cs typeface="Lora"/>
                <a:sym typeface="Lor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7"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hyperlink" Target="http://mathworld.wolfram.com/MaximumLikelihood.html" TargetMode="External"/><Relationship Id="rId4" Type="http://schemas.openxmlformats.org/officeDocument/2006/relationships/hyperlink" Target="http://statweb.stanford.edu/~susan/courses/s200/lectures/lect11.pdf" TargetMode="External"/><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mathworld.wolfram.com/BayesianAnalysis.htm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mathworld.wolfram.com/MonteCarloMethod.html"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mathworld.wolfram.com/MonteCarloMethod.html" TargetMode="External"/><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40.xml.rels><?xml version="1.0" encoding="UTF-8" standalone="yes"?>
<Relationships xmlns="http://schemas.openxmlformats.org/package/2006/relationships"><Relationship Id="rId3" Type="http://schemas.openxmlformats.org/officeDocument/2006/relationships/hyperlink" Target="http://www.mathworks.com/help/stats/multivariate-normal-distribution.html" TargetMode="External"/><Relationship Id="rId4" Type="http://schemas.openxmlformats.org/officeDocument/2006/relationships/image" Target="../media/image27.png"/><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996629" y="1453207"/>
            <a:ext cx="7893689" cy="1710480"/>
          </a:xfrm>
          <a:prstGeom prst="rect">
            <a:avLst/>
          </a:prstGeom>
        </p:spPr>
        <p:txBody>
          <a:bodyPr lIns="91425" tIns="91425" rIns="91425" bIns="91425" anchor="b" anchorCtr="0">
            <a:noAutofit/>
          </a:bodyPr>
          <a:lstStyle/>
          <a:p>
            <a:r>
              <a:rPr lang="en-US" dirty="0">
                <a:solidFill>
                  <a:srgbClr val="FFCD01"/>
                </a:solidFill>
                <a:latin typeface="Rockwell"/>
                <a:cs typeface="Rockwell"/>
              </a:rPr>
              <a:t>Analysis of </a:t>
            </a:r>
            <a:r>
              <a:rPr lang="en-US" dirty="0" smtClean="0">
                <a:solidFill>
                  <a:srgbClr val="FFCD01"/>
                </a:solidFill>
                <a:latin typeface="Rockwell"/>
                <a:cs typeface="Rockwell"/>
              </a:rPr>
              <a:t>Clinical </a:t>
            </a:r>
            <a:r>
              <a:rPr lang="en-US" dirty="0">
                <a:solidFill>
                  <a:srgbClr val="FFCD01"/>
                </a:solidFill>
                <a:latin typeface="Rockwell"/>
                <a:cs typeface="Rockwell"/>
              </a:rPr>
              <a:t>T</a:t>
            </a:r>
            <a:r>
              <a:rPr lang="en-US" dirty="0" smtClean="0">
                <a:solidFill>
                  <a:srgbClr val="FFCD01"/>
                </a:solidFill>
                <a:latin typeface="Rockwell"/>
                <a:cs typeface="Rockwell"/>
              </a:rPr>
              <a:t>rials </a:t>
            </a:r>
            <a:r>
              <a:rPr lang="en-US" dirty="0">
                <a:solidFill>
                  <a:srgbClr val="FFCD01"/>
                </a:solidFill>
                <a:latin typeface="Rockwell"/>
                <a:cs typeface="Rockwell"/>
              </a:rPr>
              <a:t>with </a:t>
            </a:r>
            <a:r>
              <a:rPr lang="en-US" dirty="0" smtClean="0">
                <a:solidFill>
                  <a:srgbClr val="FFCD01"/>
                </a:solidFill>
                <a:latin typeface="Rockwell"/>
                <a:cs typeface="Rockwell"/>
              </a:rPr>
              <a:t>Biologics </a:t>
            </a:r>
            <a:r>
              <a:rPr lang="en-US" dirty="0">
                <a:solidFill>
                  <a:srgbClr val="FFCD01"/>
                </a:solidFill>
                <a:latin typeface="Rockwell"/>
                <a:cs typeface="Rockwell"/>
              </a:rPr>
              <a:t>U</a:t>
            </a:r>
            <a:r>
              <a:rPr lang="en-US" dirty="0" smtClean="0">
                <a:solidFill>
                  <a:srgbClr val="FFCD01"/>
                </a:solidFill>
                <a:latin typeface="Rockwell"/>
                <a:cs typeface="Rockwell"/>
              </a:rPr>
              <a:t>sing </a:t>
            </a:r>
            <a:r>
              <a:rPr lang="en-US" dirty="0">
                <a:solidFill>
                  <a:srgbClr val="FFCD01"/>
                </a:solidFill>
                <a:latin typeface="Rockwell"/>
                <a:cs typeface="Rockwell"/>
              </a:rPr>
              <a:t>D</a:t>
            </a:r>
            <a:r>
              <a:rPr lang="en-US" dirty="0" smtClean="0">
                <a:solidFill>
                  <a:srgbClr val="FFCD01"/>
                </a:solidFill>
                <a:latin typeface="Rockwell"/>
                <a:cs typeface="Rockwell"/>
              </a:rPr>
              <a:t>ose-Time-Response </a:t>
            </a:r>
            <a:r>
              <a:rPr lang="en-US" dirty="0">
                <a:solidFill>
                  <a:srgbClr val="FFCD01"/>
                </a:solidFill>
                <a:latin typeface="Rockwell"/>
                <a:cs typeface="Rockwell"/>
              </a:rPr>
              <a:t>M</a:t>
            </a:r>
            <a:r>
              <a:rPr lang="en-US" dirty="0" smtClean="0">
                <a:solidFill>
                  <a:srgbClr val="FFCD01"/>
                </a:solidFill>
                <a:latin typeface="Rockwell"/>
                <a:cs typeface="Rockwell"/>
              </a:rPr>
              <a:t>odels </a:t>
            </a:r>
            <a:endParaRPr lang="en-US" dirty="0">
              <a:solidFill>
                <a:srgbClr val="FFCD01"/>
              </a:solidFill>
              <a:latin typeface="Rockwell"/>
              <a:cs typeface="Rockwell"/>
            </a:endParaRPr>
          </a:p>
        </p:txBody>
      </p:sp>
      <p:grpSp>
        <p:nvGrpSpPr>
          <p:cNvPr id="62" name="Shape 62"/>
          <p:cNvGrpSpPr/>
          <p:nvPr/>
        </p:nvGrpSpPr>
        <p:grpSpPr>
          <a:xfrm>
            <a:off x="1299164" y="3511423"/>
            <a:ext cx="215966" cy="342398"/>
            <a:chOff x="6718575" y="2318625"/>
            <a:chExt cx="256950" cy="407375"/>
          </a:xfrm>
        </p:grpSpPr>
        <p:sp>
          <p:nvSpPr>
            <p:cNvPr id="63" name="Shape 63"/>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 name="Shape 64"/>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 name="Shape 65"/>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 name="Shape 66"/>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 name="Shape 67"/>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 name="Shape 68"/>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2" name="TextBox 1"/>
          <p:cNvSpPr txBox="1"/>
          <p:nvPr/>
        </p:nvSpPr>
        <p:spPr>
          <a:xfrm>
            <a:off x="1981169" y="3853821"/>
            <a:ext cx="1492635" cy="861774"/>
          </a:xfrm>
          <a:prstGeom prst="rect">
            <a:avLst/>
          </a:prstGeom>
          <a:noFill/>
        </p:spPr>
        <p:txBody>
          <a:bodyPr wrap="square" rtlCol="0">
            <a:spAutoFit/>
          </a:bodyPr>
          <a:lstStyle/>
          <a:p>
            <a:r>
              <a:rPr lang="en-US" b="1" dirty="0" smtClean="0">
                <a:solidFill>
                  <a:srgbClr val="FFFF66"/>
                </a:solidFill>
                <a:latin typeface="Rockwell"/>
                <a:cs typeface="Rockwell"/>
              </a:rPr>
              <a:t>Group 2</a:t>
            </a:r>
          </a:p>
          <a:p>
            <a:endParaRPr lang="en-US" sz="800" b="1" dirty="0" smtClean="0">
              <a:solidFill>
                <a:srgbClr val="FFFF66"/>
              </a:solidFill>
              <a:latin typeface="Rockwell"/>
              <a:cs typeface="Rockwell"/>
            </a:endParaRPr>
          </a:p>
          <a:p>
            <a:r>
              <a:rPr lang="en-US" i="1" dirty="0" smtClean="0">
                <a:solidFill>
                  <a:srgbClr val="FFFF66"/>
                </a:solidFill>
                <a:latin typeface="Rockwell"/>
                <a:cs typeface="Rockwell"/>
              </a:rPr>
              <a:t>Lin </a:t>
            </a:r>
            <a:r>
              <a:rPr lang="en-US" i="1" dirty="0" err="1" smtClean="0">
                <a:solidFill>
                  <a:srgbClr val="FFFF66"/>
                </a:solidFill>
                <a:latin typeface="Rockwell"/>
                <a:cs typeface="Rockwell"/>
              </a:rPr>
              <a:t>Baoyu</a:t>
            </a:r>
            <a:endParaRPr lang="en-US" i="1" dirty="0" smtClean="0">
              <a:solidFill>
                <a:srgbClr val="FFFF66"/>
              </a:solidFill>
              <a:latin typeface="Rockwell"/>
              <a:cs typeface="Rockwell"/>
            </a:endParaRPr>
          </a:p>
          <a:p>
            <a:r>
              <a:rPr lang="en-US" i="1" dirty="0" smtClean="0">
                <a:solidFill>
                  <a:srgbClr val="FFFF66"/>
                </a:solidFill>
                <a:latin typeface="Rockwell"/>
                <a:cs typeface="Rockwell"/>
              </a:rPr>
              <a:t>Zhang </a:t>
            </a:r>
            <a:r>
              <a:rPr lang="en-US" i="1" dirty="0" err="1" smtClean="0">
                <a:solidFill>
                  <a:srgbClr val="FFFF66"/>
                </a:solidFill>
                <a:latin typeface="Rockwell"/>
                <a:cs typeface="Rockwell"/>
              </a:rPr>
              <a:t>Yaowen</a:t>
            </a:r>
            <a:endParaRPr lang="en-US" i="1" dirty="0">
              <a:solidFill>
                <a:srgbClr val="FFFF66"/>
              </a:solidFill>
              <a:latin typeface="Rockwell"/>
              <a:cs typeface="Rockwell"/>
            </a:endParaRPr>
          </a:p>
        </p:txBody>
      </p:sp>
      <p:sp>
        <p:nvSpPr>
          <p:cNvPr id="3" name="TextBox 2"/>
          <p:cNvSpPr txBox="1"/>
          <p:nvPr/>
        </p:nvSpPr>
        <p:spPr>
          <a:xfrm>
            <a:off x="4915212" y="834955"/>
            <a:ext cx="184666" cy="307777"/>
          </a:xfrm>
          <a:prstGeom prst="rect">
            <a:avLst/>
          </a:prstGeom>
          <a:noFill/>
        </p:spPr>
        <p:txBody>
          <a:bodyPr wrap="none" rtlCol="0">
            <a:spAutoFit/>
          </a:bodyPr>
          <a:lstStyle/>
          <a:p>
            <a:endParaRPr lang="en-US"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r>
              <a:rPr lang="en-US" sz="2800" dirty="0" smtClean="0">
                <a:latin typeface="Rockwell"/>
                <a:cs typeface="Rockwell"/>
              </a:rPr>
              <a:t>Methodology </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8134353"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a:latin typeface="Garamond"/>
                <a:cs typeface="Garamond"/>
              </a:rPr>
              <a:t>Maximum </a:t>
            </a:r>
            <a:r>
              <a:rPr lang="en-US" sz="2000" b="1" dirty="0" smtClean="0">
                <a:latin typeface="Garamond"/>
                <a:cs typeface="Garamond"/>
              </a:rPr>
              <a:t>Likelihood</a:t>
            </a:r>
            <a:endParaRPr lang="en-US" sz="1800" dirty="0" smtClean="0">
              <a:latin typeface="Garamond"/>
              <a:cs typeface="Garamond"/>
            </a:endParaRPr>
          </a:p>
          <a:p>
            <a:pPr marL="514350" lvl="0" indent="-285750">
              <a:lnSpc>
                <a:spcPct val="120000"/>
              </a:lnSpc>
              <a:spcBef>
                <a:spcPts val="0"/>
              </a:spcBef>
              <a:buFont typeface="Wingdings" charset="2"/>
              <a:buChar char="v"/>
            </a:pPr>
            <a:r>
              <a:rPr lang="en-US" sz="1800" dirty="0" smtClean="0">
                <a:latin typeface="Garamond"/>
                <a:cs typeface="Garamond"/>
              </a:rPr>
              <a:t>Likelihood Function</a:t>
            </a:r>
          </a:p>
          <a:p>
            <a:pPr marL="228600">
              <a:lnSpc>
                <a:spcPct val="120000"/>
              </a:lnSpc>
              <a:spcBef>
                <a:spcPts val="0"/>
              </a:spcBef>
              <a:spcAft>
                <a:spcPts val="1000"/>
              </a:spcAft>
              <a:buNone/>
            </a:pPr>
            <a:endParaRPr lang="en-US" sz="2000" b="1" dirty="0" smtClean="0">
              <a:latin typeface="Garamond"/>
              <a:cs typeface="Garamond"/>
            </a:endParaRPr>
          </a:p>
          <a:p>
            <a:pPr marL="228600">
              <a:lnSpc>
                <a:spcPct val="120000"/>
              </a:lnSpc>
              <a:spcBef>
                <a:spcPts val="0"/>
              </a:spcBef>
              <a:spcAft>
                <a:spcPts val="1000"/>
              </a:spcAft>
              <a:buNone/>
            </a:pPr>
            <a:r>
              <a:rPr lang="en" sz="2000" b="1" dirty="0" smtClean="0">
                <a:latin typeface="Garamond"/>
                <a:cs typeface="Garamond"/>
              </a:rPr>
              <a:t>Bayesian estimation</a:t>
            </a:r>
            <a:endParaRPr lang="en" sz="2000" b="1" dirty="0">
              <a:latin typeface="Garamond"/>
              <a:cs typeface="Garamond"/>
            </a:endParaRPr>
          </a:p>
          <a:p>
            <a:pPr marL="514350" indent="-285750">
              <a:lnSpc>
                <a:spcPct val="120000"/>
              </a:lnSpc>
              <a:spcBef>
                <a:spcPts val="0"/>
              </a:spcBef>
              <a:buFont typeface="Wingdings" charset="2"/>
              <a:buChar char="v"/>
            </a:pPr>
            <a:r>
              <a:rPr lang="en-US" sz="1800" dirty="0" smtClean="0">
                <a:latin typeface="Garamond"/>
                <a:cs typeface="Garamond"/>
              </a:rPr>
              <a:t>Posterior Distribution</a:t>
            </a: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10" name="Shape 98"/>
          <p:cNvPicPr preferRelativeResize="0"/>
          <p:nvPr/>
        </p:nvPicPr>
        <p:blipFill>
          <a:blip r:embed="rId3">
            <a:alphaModFix/>
          </a:blip>
          <a:stretch>
            <a:fillRect/>
          </a:stretch>
        </p:blipFill>
        <p:spPr>
          <a:xfrm>
            <a:off x="3371799" y="1939683"/>
            <a:ext cx="3775700" cy="495300"/>
          </a:xfrm>
          <a:prstGeom prst="rect">
            <a:avLst/>
          </a:prstGeom>
          <a:noFill/>
          <a:ln>
            <a:noFill/>
          </a:ln>
        </p:spPr>
      </p:pic>
      <p:pic>
        <p:nvPicPr>
          <p:cNvPr id="11" name="Shape 99"/>
          <p:cNvPicPr preferRelativeResize="0"/>
          <p:nvPr/>
        </p:nvPicPr>
        <p:blipFill>
          <a:blip r:embed="rId4">
            <a:alphaModFix/>
          </a:blip>
          <a:stretch>
            <a:fillRect/>
          </a:stretch>
        </p:blipFill>
        <p:spPr>
          <a:xfrm>
            <a:off x="3649839" y="3148179"/>
            <a:ext cx="2645849" cy="714875"/>
          </a:xfrm>
          <a:prstGeom prst="rect">
            <a:avLst/>
          </a:prstGeom>
          <a:noFill/>
          <a:ln>
            <a:noFill/>
          </a:ln>
        </p:spPr>
      </p:pic>
    </p:spTree>
    <p:extLst>
      <p:ext uri="{BB962C8B-B14F-4D97-AF65-F5344CB8AC3E}">
        <p14:creationId xmlns:p14="http://schemas.microsoft.com/office/powerpoint/2010/main" val="926599483"/>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2022225" y="1693523"/>
            <a:ext cx="5621048" cy="1159799"/>
          </a:xfrm>
          <a:prstGeom prst="rect">
            <a:avLst/>
          </a:prstGeom>
        </p:spPr>
        <p:txBody>
          <a:bodyPr lIns="91425" tIns="91425" rIns="91425" bIns="91425" anchor="b" anchorCtr="0">
            <a:noAutofit/>
          </a:bodyPr>
          <a:lstStyle/>
          <a:p>
            <a:pPr lvl="0" rtl="0">
              <a:spcBef>
                <a:spcPts val="0"/>
              </a:spcBef>
              <a:buNone/>
            </a:pPr>
            <a:r>
              <a:rPr lang="en-US" dirty="0" smtClean="0">
                <a:latin typeface="Rockwell"/>
                <a:cs typeface="Rockwell"/>
              </a:rPr>
              <a:t>Dose-Time-Response Model</a:t>
            </a:r>
            <a:endParaRPr lang="en" dirty="0">
              <a:latin typeface="Rockwell"/>
              <a:cs typeface="Rockwell"/>
            </a:endParaRPr>
          </a:p>
        </p:txBody>
      </p:sp>
      <p:sp>
        <p:nvSpPr>
          <p:cNvPr id="101" name="Shape 101"/>
          <p:cNvSpPr txBox="1"/>
          <p:nvPr/>
        </p:nvSpPr>
        <p:spPr>
          <a:xfrm>
            <a:off x="1133975" y="2291150"/>
            <a:ext cx="543899" cy="562199"/>
          </a:xfrm>
          <a:prstGeom prst="rect">
            <a:avLst/>
          </a:prstGeom>
          <a:noFill/>
          <a:ln>
            <a:noFill/>
          </a:ln>
        </p:spPr>
        <p:txBody>
          <a:bodyPr lIns="91425" tIns="91425" rIns="91425" bIns="91425" anchor="ctr" anchorCtr="0">
            <a:noAutofit/>
          </a:bodyPr>
          <a:lstStyle/>
          <a:p>
            <a:pPr lvl="0" algn="ctr">
              <a:spcBef>
                <a:spcPts val="0"/>
              </a:spcBef>
              <a:buNone/>
            </a:pPr>
            <a:r>
              <a:rPr lang="en-US" sz="2400" b="1" dirty="0">
                <a:solidFill>
                  <a:schemeClr val="dk1"/>
                </a:solidFill>
                <a:latin typeface="Rockwell"/>
                <a:ea typeface="Lora"/>
                <a:cs typeface="Rockwell"/>
                <a:sym typeface="Lora"/>
              </a:rPr>
              <a:t>3</a:t>
            </a:r>
            <a:endParaRPr lang="en" sz="2400" b="1" dirty="0">
              <a:solidFill>
                <a:schemeClr val="dk1"/>
              </a:solidFill>
              <a:latin typeface="Rockwell"/>
              <a:ea typeface="Lora"/>
              <a:cs typeface="Rockwell"/>
              <a:sym typeface="Lora"/>
            </a:endParaRPr>
          </a:p>
        </p:txBody>
      </p:sp>
    </p:spTree>
    <p:extLst>
      <p:ext uri="{BB962C8B-B14F-4D97-AF65-F5344CB8AC3E}">
        <p14:creationId xmlns:p14="http://schemas.microsoft.com/office/powerpoint/2010/main" val="79615211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5556490" cy="435599"/>
          </a:xfrm>
          <a:prstGeom prst="rect">
            <a:avLst/>
          </a:prstGeom>
        </p:spPr>
        <p:txBody>
          <a:bodyPr lIns="91425" tIns="91425" rIns="91425" bIns="91425" anchor="ctr" anchorCtr="0">
            <a:noAutofit/>
          </a:bodyPr>
          <a:lstStyle/>
          <a:p>
            <a:pPr lvl="0"/>
            <a:r>
              <a:rPr lang="en-US" sz="2800" dirty="0">
                <a:latin typeface="Rockwell"/>
                <a:cs typeface="Rockwell"/>
              </a:rPr>
              <a:t>Dose-Time-Response Model</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8134353"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smtClean="0">
                <a:latin typeface="Garamond"/>
                <a:cs typeface="Garamond"/>
              </a:rPr>
              <a:t>Basic Model</a:t>
            </a:r>
            <a:endParaRPr lang="en-US" sz="1800" dirty="0">
              <a:latin typeface="Garamond"/>
              <a:cs typeface="Garamond"/>
            </a:endParaRPr>
          </a:p>
          <a:p>
            <a:pPr marL="228600" lvl="0">
              <a:lnSpc>
                <a:spcPct val="120000"/>
              </a:lnSpc>
              <a:spcBef>
                <a:spcPts val="0"/>
              </a:spcBef>
              <a:buNone/>
            </a:pPr>
            <a:r>
              <a:rPr lang="en-US" sz="1800" dirty="0">
                <a:latin typeface="Garamond"/>
                <a:cs typeface="Garamond"/>
              </a:rPr>
              <a:t>pharmacokinetic–</a:t>
            </a:r>
            <a:r>
              <a:rPr lang="en-US" sz="1800" dirty="0" err="1">
                <a:latin typeface="Garamond"/>
                <a:cs typeface="Garamond"/>
              </a:rPr>
              <a:t>pharmacodynamic</a:t>
            </a:r>
            <a:r>
              <a:rPr lang="en-US" sz="1800" dirty="0">
                <a:latin typeface="Garamond"/>
                <a:cs typeface="Garamond"/>
              </a:rPr>
              <a:t> (PKPD) </a:t>
            </a:r>
            <a:r>
              <a:rPr lang="en-US" sz="1800" dirty="0" smtClean="0">
                <a:latin typeface="Garamond"/>
                <a:cs typeface="Garamond"/>
              </a:rPr>
              <a:t>model</a:t>
            </a:r>
            <a:endParaRPr lang="en-US" sz="1800" dirty="0">
              <a:latin typeface="Garamond"/>
              <a:cs typeface="Garamond"/>
            </a:endParaRPr>
          </a:p>
          <a:p>
            <a:pPr marL="514350" lvl="0" indent="-285750">
              <a:lnSpc>
                <a:spcPct val="120000"/>
              </a:lnSpc>
              <a:spcBef>
                <a:spcPts val="0"/>
              </a:spcBef>
              <a:buFont typeface="Wingdings" charset="2"/>
              <a:buChar char="v"/>
            </a:pPr>
            <a:endParaRPr lang="en-US" sz="1800" dirty="0" smtClean="0">
              <a:latin typeface="Garamond"/>
              <a:cs typeface="Garamond"/>
            </a:endParaRPr>
          </a:p>
          <a:p>
            <a:pPr marL="514350" lvl="0" indent="-285750">
              <a:lnSpc>
                <a:spcPct val="120000"/>
              </a:lnSpc>
              <a:spcBef>
                <a:spcPts val="0"/>
              </a:spcBef>
              <a:buFont typeface="Wingdings" charset="2"/>
              <a:buChar char="v"/>
            </a:pPr>
            <a:endParaRPr lang="en-US" sz="1800" dirty="0" smtClean="0">
              <a:latin typeface="Garamond"/>
              <a:cs typeface="Garamond"/>
            </a:endParaRPr>
          </a:p>
          <a:p>
            <a:pPr marL="514350" lvl="0" indent="-285750">
              <a:lnSpc>
                <a:spcPct val="120000"/>
              </a:lnSpc>
              <a:spcBef>
                <a:spcPts val="0"/>
              </a:spcBef>
              <a:buFont typeface="Wingdings" charset="2"/>
              <a:buChar char="v"/>
            </a:pPr>
            <a:endParaRPr lang="en-US" sz="1800" dirty="0" smtClean="0">
              <a:latin typeface="Garamond"/>
              <a:cs typeface="Garamond"/>
            </a:endParaRPr>
          </a:p>
          <a:p>
            <a:pPr marL="514350" indent="-285750">
              <a:lnSpc>
                <a:spcPct val="120000"/>
              </a:lnSpc>
              <a:spcBef>
                <a:spcPts val="0"/>
              </a:spcBef>
              <a:buFont typeface="Wingdings" charset="2"/>
              <a:buChar char="v"/>
            </a:pPr>
            <a:endParaRPr lang="en-US" sz="1800" dirty="0" smtClean="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14" name="Shape 105"/>
          <p:cNvPicPr preferRelativeResize="0"/>
          <p:nvPr/>
        </p:nvPicPr>
        <p:blipFill>
          <a:blip r:embed="rId3">
            <a:alphaModFix/>
          </a:blip>
          <a:stretch>
            <a:fillRect/>
          </a:stretch>
        </p:blipFill>
        <p:spPr>
          <a:xfrm>
            <a:off x="1830294" y="2475142"/>
            <a:ext cx="2837982" cy="2239257"/>
          </a:xfrm>
          <a:prstGeom prst="rect">
            <a:avLst/>
          </a:prstGeom>
          <a:noFill/>
          <a:ln>
            <a:noFill/>
          </a:ln>
        </p:spPr>
      </p:pic>
      <p:pic>
        <p:nvPicPr>
          <p:cNvPr id="15" name="Shape 106"/>
          <p:cNvPicPr preferRelativeResize="0"/>
          <p:nvPr/>
        </p:nvPicPr>
        <p:blipFill>
          <a:blip r:embed="rId4">
            <a:alphaModFix/>
          </a:blip>
          <a:stretch>
            <a:fillRect/>
          </a:stretch>
        </p:blipFill>
        <p:spPr>
          <a:xfrm>
            <a:off x="5053714" y="2808105"/>
            <a:ext cx="2133600" cy="619125"/>
          </a:xfrm>
          <a:prstGeom prst="rect">
            <a:avLst/>
          </a:prstGeom>
          <a:noFill/>
          <a:ln>
            <a:noFill/>
          </a:ln>
        </p:spPr>
      </p:pic>
      <p:pic>
        <p:nvPicPr>
          <p:cNvPr id="16" name="Shape 107"/>
          <p:cNvPicPr preferRelativeResize="0"/>
          <p:nvPr/>
        </p:nvPicPr>
        <p:blipFill>
          <a:blip r:embed="rId5">
            <a:alphaModFix/>
          </a:blip>
          <a:stretch>
            <a:fillRect/>
          </a:stretch>
        </p:blipFill>
        <p:spPr>
          <a:xfrm>
            <a:off x="5053714" y="3664780"/>
            <a:ext cx="2543175" cy="619125"/>
          </a:xfrm>
          <a:prstGeom prst="rect">
            <a:avLst/>
          </a:prstGeom>
          <a:noFill/>
          <a:ln>
            <a:noFill/>
          </a:ln>
        </p:spPr>
      </p:pic>
    </p:spTree>
    <p:extLst>
      <p:ext uri="{BB962C8B-B14F-4D97-AF65-F5344CB8AC3E}">
        <p14:creationId xmlns:p14="http://schemas.microsoft.com/office/powerpoint/2010/main" val="137831918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5556490" cy="435599"/>
          </a:xfrm>
          <a:prstGeom prst="rect">
            <a:avLst/>
          </a:prstGeom>
        </p:spPr>
        <p:txBody>
          <a:bodyPr lIns="91425" tIns="91425" rIns="91425" bIns="91425" anchor="ctr" anchorCtr="0">
            <a:noAutofit/>
          </a:bodyPr>
          <a:lstStyle/>
          <a:p>
            <a:pPr lvl="0"/>
            <a:r>
              <a:rPr lang="en-US" sz="2800" dirty="0">
                <a:latin typeface="Rockwell"/>
                <a:cs typeface="Rockwell"/>
              </a:rPr>
              <a:t>Dose-Time-Response Model</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8134353"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a:latin typeface="Garamond"/>
                <a:cs typeface="Garamond"/>
              </a:rPr>
              <a:t>Direct-Response </a:t>
            </a:r>
            <a:r>
              <a:rPr lang="en-US" sz="2000" b="1" dirty="0" err="1" smtClean="0">
                <a:latin typeface="Garamond"/>
                <a:cs typeface="Garamond"/>
              </a:rPr>
              <a:t>E</a:t>
            </a:r>
            <a:r>
              <a:rPr lang="en-US" sz="2000" b="1" baseline="-25000" dirty="0" err="1" smtClean="0">
                <a:latin typeface="Garamond"/>
                <a:cs typeface="Garamond"/>
              </a:rPr>
              <a:t>max</a:t>
            </a:r>
            <a:r>
              <a:rPr lang="en-US" sz="2000" b="1" dirty="0" smtClean="0">
                <a:latin typeface="Garamond"/>
                <a:cs typeface="Garamond"/>
              </a:rPr>
              <a:t>-model</a:t>
            </a:r>
            <a:endParaRPr lang="en-US" sz="2000" b="1" dirty="0">
              <a:latin typeface="Garamond"/>
              <a:cs typeface="Garamond"/>
            </a:endParaRPr>
          </a:p>
          <a:p>
            <a:pPr marL="514350" lvl="0" indent="-285750">
              <a:lnSpc>
                <a:spcPct val="120000"/>
              </a:lnSpc>
              <a:spcBef>
                <a:spcPts val="0"/>
              </a:spcBef>
              <a:buFont typeface="Wingdings" charset="2"/>
              <a:buChar char="v"/>
            </a:pPr>
            <a:endParaRPr lang="en-US" sz="1800" dirty="0" smtClean="0">
              <a:latin typeface="Garamond"/>
              <a:cs typeface="Garamond"/>
            </a:endParaRPr>
          </a:p>
          <a:p>
            <a:pPr marL="514350" lvl="0" indent="-285750">
              <a:lnSpc>
                <a:spcPct val="120000"/>
              </a:lnSpc>
              <a:spcBef>
                <a:spcPts val="0"/>
              </a:spcBef>
              <a:buFont typeface="Wingdings" charset="2"/>
              <a:buChar char="v"/>
            </a:pPr>
            <a:endParaRPr lang="en-US" sz="1800" dirty="0" smtClean="0">
              <a:latin typeface="Garamond"/>
              <a:cs typeface="Garamond"/>
            </a:endParaRPr>
          </a:p>
          <a:p>
            <a:pPr marL="514350" lvl="0" indent="-285750">
              <a:lnSpc>
                <a:spcPct val="120000"/>
              </a:lnSpc>
              <a:spcBef>
                <a:spcPts val="0"/>
              </a:spcBef>
              <a:buFont typeface="Wingdings" charset="2"/>
              <a:buChar char="v"/>
            </a:pPr>
            <a:endParaRPr lang="en-US" sz="1800" dirty="0" smtClean="0">
              <a:latin typeface="Garamond"/>
              <a:cs typeface="Garamond"/>
            </a:endParaRPr>
          </a:p>
          <a:p>
            <a:pPr marL="228600">
              <a:lnSpc>
                <a:spcPct val="120000"/>
              </a:lnSpc>
              <a:spcBef>
                <a:spcPts val="0"/>
              </a:spcBef>
              <a:buNone/>
            </a:pPr>
            <a:r>
              <a:rPr lang="en-US" sz="2000" b="1" dirty="0">
                <a:solidFill>
                  <a:srgbClr val="FF6600"/>
                </a:solidFill>
                <a:latin typeface="Garamond"/>
                <a:cs typeface="Garamond"/>
              </a:rPr>
              <a:t>The Basic </a:t>
            </a:r>
            <a:r>
              <a:rPr lang="en-US" sz="2000" b="1" dirty="0" smtClean="0">
                <a:solidFill>
                  <a:srgbClr val="FF6600"/>
                </a:solidFill>
                <a:latin typeface="Garamond"/>
                <a:cs typeface="Garamond"/>
              </a:rPr>
              <a:t>Model</a:t>
            </a:r>
            <a:endParaRPr lang="en-US" sz="2000" b="1" dirty="0">
              <a:solidFill>
                <a:srgbClr val="FF6600"/>
              </a:solidFill>
              <a:latin typeface="Garamond"/>
              <a:cs typeface="Garamond"/>
            </a:endParaRPr>
          </a:p>
          <a:p>
            <a:pPr marL="514350" indent="-285750">
              <a:lnSpc>
                <a:spcPct val="120000"/>
              </a:lnSpc>
              <a:spcBef>
                <a:spcPts val="0"/>
              </a:spcBef>
              <a:buFont typeface="Wingdings" charset="2"/>
              <a:buChar char="v"/>
            </a:pPr>
            <a:endParaRPr lang="en-US" sz="1800" dirty="0" smtClean="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9" name="Shape 114"/>
          <p:cNvPicPr preferRelativeResize="0"/>
          <p:nvPr/>
        </p:nvPicPr>
        <p:blipFill>
          <a:blip r:embed="rId3">
            <a:alphaModFix/>
          </a:blip>
          <a:stretch>
            <a:fillRect/>
          </a:stretch>
        </p:blipFill>
        <p:spPr>
          <a:xfrm>
            <a:off x="3254797" y="2010474"/>
            <a:ext cx="2634407" cy="714375"/>
          </a:xfrm>
          <a:prstGeom prst="rect">
            <a:avLst/>
          </a:prstGeom>
          <a:noFill/>
          <a:ln>
            <a:noFill/>
          </a:ln>
        </p:spPr>
      </p:pic>
      <p:pic>
        <p:nvPicPr>
          <p:cNvPr id="10" name="Shape 115"/>
          <p:cNvPicPr preferRelativeResize="0"/>
          <p:nvPr/>
        </p:nvPicPr>
        <p:blipFill>
          <a:blip r:embed="rId4">
            <a:alphaModFix/>
          </a:blip>
          <a:stretch>
            <a:fillRect/>
          </a:stretch>
        </p:blipFill>
        <p:spPr>
          <a:xfrm>
            <a:off x="2268833" y="3478554"/>
            <a:ext cx="4606335" cy="837340"/>
          </a:xfrm>
          <a:prstGeom prst="rect">
            <a:avLst/>
          </a:prstGeom>
          <a:noFill/>
          <a:ln>
            <a:noFill/>
          </a:ln>
        </p:spPr>
      </p:pic>
    </p:spTree>
    <p:extLst>
      <p:ext uri="{BB962C8B-B14F-4D97-AF65-F5344CB8AC3E}">
        <p14:creationId xmlns:p14="http://schemas.microsoft.com/office/powerpoint/2010/main" val="189990854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5556490" cy="435599"/>
          </a:xfrm>
          <a:prstGeom prst="rect">
            <a:avLst/>
          </a:prstGeom>
        </p:spPr>
        <p:txBody>
          <a:bodyPr lIns="91425" tIns="91425" rIns="91425" bIns="91425" anchor="ctr" anchorCtr="0">
            <a:noAutofit/>
          </a:bodyPr>
          <a:lstStyle/>
          <a:p>
            <a:pPr lvl="0"/>
            <a:r>
              <a:rPr lang="en-US" sz="2800" dirty="0">
                <a:latin typeface="Rockwell"/>
                <a:cs typeface="Rockwell"/>
              </a:rPr>
              <a:t>Dose-Time-Response Model</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8134353"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a:latin typeface="Garamond"/>
                <a:cs typeface="Garamond"/>
              </a:rPr>
              <a:t>Model </a:t>
            </a:r>
            <a:r>
              <a:rPr lang="en-US" sz="2000" b="1" dirty="0" smtClean="0">
                <a:latin typeface="Garamond"/>
                <a:cs typeface="Garamond"/>
              </a:rPr>
              <a:t>Extension</a:t>
            </a:r>
            <a:endParaRPr lang="en-US" sz="1800" dirty="0" smtClean="0">
              <a:latin typeface="Garamond"/>
              <a:cs typeface="Garamond"/>
            </a:endParaRPr>
          </a:p>
          <a:p>
            <a:pPr marL="514350" lvl="0" indent="-285750">
              <a:lnSpc>
                <a:spcPct val="120000"/>
              </a:lnSpc>
              <a:spcBef>
                <a:spcPts val="0"/>
              </a:spcBef>
              <a:buFont typeface="Wingdings" charset="2"/>
              <a:buChar char="v"/>
            </a:pPr>
            <a:r>
              <a:rPr lang="en-US" sz="1800" dirty="0">
                <a:latin typeface="Garamond"/>
                <a:cs typeface="Garamond"/>
              </a:rPr>
              <a:t>Placebo response</a:t>
            </a:r>
          </a:p>
          <a:p>
            <a:pPr marL="514350" lvl="0" indent="-285750">
              <a:lnSpc>
                <a:spcPct val="120000"/>
              </a:lnSpc>
              <a:spcBef>
                <a:spcPts val="0"/>
              </a:spcBef>
              <a:buFont typeface="Wingdings" charset="2"/>
              <a:buChar char="v"/>
            </a:pPr>
            <a:r>
              <a:rPr lang="en-US" sz="1800" dirty="0">
                <a:latin typeface="Garamond"/>
                <a:cs typeface="Garamond"/>
              </a:rPr>
              <a:t>Baseline covariates</a:t>
            </a:r>
          </a:p>
          <a:p>
            <a:pPr marL="514350" lvl="0" indent="-285750">
              <a:lnSpc>
                <a:spcPct val="120000"/>
              </a:lnSpc>
              <a:spcBef>
                <a:spcPts val="0"/>
              </a:spcBef>
              <a:buFont typeface="Wingdings" charset="2"/>
              <a:buChar char="v"/>
            </a:pPr>
            <a:r>
              <a:rPr lang="en-US" sz="1800" dirty="0">
                <a:latin typeface="Garamond"/>
                <a:cs typeface="Garamond"/>
              </a:rPr>
              <a:t>Multiple doses</a:t>
            </a:r>
          </a:p>
          <a:p>
            <a:pPr marL="514350" lvl="0" indent="-285750">
              <a:lnSpc>
                <a:spcPct val="120000"/>
              </a:lnSpc>
              <a:spcBef>
                <a:spcPts val="0"/>
              </a:spcBef>
              <a:buFont typeface="Wingdings" charset="2"/>
              <a:buChar char="v"/>
            </a:pPr>
            <a:r>
              <a:rPr lang="en-US" sz="1800" dirty="0">
                <a:latin typeface="Garamond"/>
                <a:cs typeface="Garamond"/>
              </a:rPr>
              <a:t>Route of administration</a:t>
            </a:r>
          </a:p>
          <a:p>
            <a:pPr marL="514350" lvl="0" indent="-285750">
              <a:lnSpc>
                <a:spcPct val="120000"/>
              </a:lnSpc>
              <a:spcBef>
                <a:spcPts val="0"/>
              </a:spcBef>
              <a:buFont typeface="Wingdings" charset="2"/>
              <a:buChar char="v"/>
            </a:pPr>
            <a:r>
              <a:rPr lang="en-US" sz="1800" dirty="0">
                <a:latin typeface="Garamond"/>
                <a:cs typeface="Garamond"/>
              </a:rPr>
              <a:t>Residual error</a:t>
            </a:r>
          </a:p>
          <a:p>
            <a:pPr marL="514350" lvl="0" indent="-285750">
              <a:lnSpc>
                <a:spcPct val="120000"/>
              </a:lnSpc>
              <a:spcBef>
                <a:spcPts val="0"/>
              </a:spcBef>
              <a:buFont typeface="Wingdings" charset="2"/>
              <a:buChar char="v"/>
            </a:pPr>
            <a:r>
              <a:rPr lang="en-US" sz="1800" dirty="0">
                <a:latin typeface="Garamond"/>
                <a:cs typeface="Garamond"/>
              </a:rPr>
              <a:t>Indirect-response models and turnover models</a:t>
            </a:r>
            <a:endParaRPr lang="en-US" sz="1800" dirty="0" smtClean="0">
              <a:latin typeface="Garamond"/>
              <a:cs typeface="Garamond"/>
            </a:endParaRPr>
          </a:p>
          <a:p>
            <a:pPr marL="514350" lvl="0" indent="-285750">
              <a:lnSpc>
                <a:spcPct val="120000"/>
              </a:lnSpc>
              <a:spcBef>
                <a:spcPts val="0"/>
              </a:spcBef>
              <a:buFont typeface="Wingdings" charset="2"/>
              <a:buChar char="v"/>
            </a:pPr>
            <a:endParaRPr lang="en-US" sz="1800" dirty="0" smtClean="0">
              <a:latin typeface="Garamond"/>
              <a:cs typeface="Garamond"/>
            </a:endParaRPr>
          </a:p>
          <a:p>
            <a:pPr marL="514350" indent="-285750">
              <a:lnSpc>
                <a:spcPct val="120000"/>
              </a:lnSpc>
              <a:spcBef>
                <a:spcPts val="0"/>
              </a:spcBef>
              <a:buFont typeface="Wingdings" charset="2"/>
              <a:buChar char="v"/>
            </a:pPr>
            <a:endParaRPr lang="en-US" sz="1800" dirty="0" smtClean="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249769502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2022225" y="1693523"/>
            <a:ext cx="3787799" cy="1159799"/>
          </a:xfrm>
          <a:prstGeom prst="rect">
            <a:avLst/>
          </a:prstGeom>
        </p:spPr>
        <p:txBody>
          <a:bodyPr lIns="91425" tIns="91425" rIns="91425" bIns="91425" anchor="b" anchorCtr="0">
            <a:noAutofit/>
          </a:bodyPr>
          <a:lstStyle/>
          <a:p>
            <a:pPr lvl="0" rtl="0">
              <a:spcBef>
                <a:spcPts val="0"/>
              </a:spcBef>
              <a:buNone/>
            </a:pPr>
            <a:r>
              <a:rPr lang="en-US" dirty="0" smtClean="0">
                <a:latin typeface="Rockwell"/>
                <a:cs typeface="Rockwell"/>
              </a:rPr>
              <a:t>Simulation</a:t>
            </a:r>
            <a:endParaRPr lang="en" dirty="0">
              <a:latin typeface="Rockwell"/>
              <a:cs typeface="Rockwell"/>
            </a:endParaRPr>
          </a:p>
        </p:txBody>
      </p:sp>
      <p:sp>
        <p:nvSpPr>
          <p:cNvPr id="101" name="Shape 101"/>
          <p:cNvSpPr txBox="1"/>
          <p:nvPr/>
        </p:nvSpPr>
        <p:spPr>
          <a:xfrm>
            <a:off x="1133975" y="2291150"/>
            <a:ext cx="543899" cy="562199"/>
          </a:xfrm>
          <a:prstGeom prst="rect">
            <a:avLst/>
          </a:prstGeom>
          <a:noFill/>
          <a:ln>
            <a:noFill/>
          </a:ln>
        </p:spPr>
        <p:txBody>
          <a:bodyPr lIns="91425" tIns="91425" rIns="91425" bIns="91425" anchor="ctr" anchorCtr="0">
            <a:noAutofit/>
          </a:bodyPr>
          <a:lstStyle/>
          <a:p>
            <a:pPr lvl="0" algn="ctr">
              <a:spcBef>
                <a:spcPts val="0"/>
              </a:spcBef>
              <a:buNone/>
            </a:pPr>
            <a:r>
              <a:rPr lang="en-US" sz="2400" b="1" dirty="0" smtClean="0">
                <a:solidFill>
                  <a:schemeClr val="dk1"/>
                </a:solidFill>
                <a:latin typeface="Rockwell"/>
                <a:ea typeface="Lora"/>
                <a:cs typeface="Rockwell"/>
                <a:sym typeface="Lora"/>
              </a:rPr>
              <a:t>4</a:t>
            </a:r>
            <a:endParaRPr lang="en" sz="2400" b="1" dirty="0">
              <a:solidFill>
                <a:schemeClr val="dk1"/>
              </a:solidFill>
              <a:latin typeface="Rockwell"/>
              <a:ea typeface="Lora"/>
              <a:cs typeface="Rockwell"/>
              <a:sym typeface="Lora"/>
            </a:endParaRPr>
          </a:p>
        </p:txBody>
      </p:sp>
    </p:spTree>
    <p:extLst>
      <p:ext uri="{BB962C8B-B14F-4D97-AF65-F5344CB8AC3E}">
        <p14:creationId xmlns:p14="http://schemas.microsoft.com/office/powerpoint/2010/main" val="46847318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spcBef>
                <a:spcPts val="0"/>
              </a:spcBef>
              <a:buNone/>
            </a:pPr>
            <a:r>
              <a:rPr lang="en-US" sz="2800" dirty="0" smtClean="0">
                <a:latin typeface="Rockwell"/>
                <a:cs typeface="Rockwell"/>
              </a:rPr>
              <a:t>Simulation</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8134353" cy="3315346"/>
          </a:xfrm>
          <a:prstGeom prst="rect">
            <a:avLst/>
          </a:prstGeom>
        </p:spPr>
        <p:txBody>
          <a:bodyPr lIns="91425" tIns="91425" rIns="91425" bIns="91425" anchor="t" anchorCtr="0">
            <a:noAutofit/>
          </a:bodyPr>
          <a:lstStyle/>
          <a:p>
            <a:pPr marL="228600" lvl="0" rtl="0">
              <a:lnSpc>
                <a:spcPct val="120000"/>
              </a:lnSpc>
              <a:spcBef>
                <a:spcPts val="0"/>
              </a:spcBef>
              <a:spcAft>
                <a:spcPts val="1000"/>
              </a:spcAft>
              <a:buNone/>
            </a:pPr>
            <a:r>
              <a:rPr lang="en-US" sz="2000" b="1" dirty="0" smtClean="0">
                <a:latin typeface="Garamond"/>
                <a:cs typeface="Garamond"/>
              </a:rPr>
              <a:t>To estimate the operating characteristics of the basic model</a:t>
            </a:r>
          </a:p>
          <a:p>
            <a:pPr marL="228600" lvl="0" rtl="0">
              <a:lnSpc>
                <a:spcPct val="120000"/>
              </a:lnSpc>
              <a:spcBef>
                <a:spcPts val="0"/>
              </a:spcBef>
              <a:spcAft>
                <a:spcPts val="1000"/>
              </a:spcAft>
              <a:buNone/>
            </a:pPr>
            <a:endParaRPr lang="en-US" sz="2000" b="1" dirty="0" smtClean="0">
              <a:latin typeface="Garamond"/>
              <a:cs typeface="Garamond"/>
            </a:endParaRPr>
          </a:p>
          <a:p>
            <a:pPr marL="228600" lvl="0" rtl="0">
              <a:lnSpc>
                <a:spcPct val="120000"/>
              </a:lnSpc>
              <a:spcBef>
                <a:spcPts val="0"/>
              </a:spcBef>
              <a:spcAft>
                <a:spcPts val="1000"/>
              </a:spcAft>
              <a:buNone/>
            </a:pPr>
            <a:endParaRPr lang="en-US" sz="2000" b="1" dirty="0" smtClean="0">
              <a:latin typeface="Garamond"/>
              <a:cs typeface="Garamond"/>
            </a:endParaRPr>
          </a:p>
          <a:p>
            <a:pPr marL="514350" lvl="0" indent="-285750">
              <a:lnSpc>
                <a:spcPct val="120000"/>
              </a:lnSpc>
              <a:spcBef>
                <a:spcPts val="0"/>
              </a:spcBef>
              <a:buFont typeface="Wingdings" charset="2"/>
              <a:buChar char="v"/>
            </a:pPr>
            <a:r>
              <a:rPr lang="en-US" sz="1800" dirty="0">
                <a:latin typeface="Garamond"/>
                <a:cs typeface="Garamond"/>
              </a:rPr>
              <a:t>A </a:t>
            </a:r>
            <a:r>
              <a:rPr lang="en-US" sz="1800" dirty="0" err="1">
                <a:latin typeface="Garamond"/>
                <a:cs typeface="Garamond"/>
              </a:rPr>
              <a:t>mAb</a:t>
            </a:r>
            <a:r>
              <a:rPr lang="en-US" sz="1800" dirty="0">
                <a:latin typeface="Garamond"/>
                <a:cs typeface="Garamond"/>
              </a:rPr>
              <a:t> is administered by subcutaneous injection</a:t>
            </a:r>
            <a:endParaRPr lang="en" sz="1800" dirty="0" smtClean="0">
              <a:latin typeface="Garamond"/>
              <a:cs typeface="Garamond"/>
            </a:endParaRPr>
          </a:p>
          <a:p>
            <a:pPr marL="514350" lvl="0" indent="-285750">
              <a:lnSpc>
                <a:spcPct val="120000"/>
              </a:lnSpc>
              <a:spcBef>
                <a:spcPts val="0"/>
              </a:spcBef>
              <a:buFont typeface="Wingdings" charset="2"/>
              <a:buChar char="v"/>
            </a:pPr>
            <a:r>
              <a:rPr lang="en" sz="1800" dirty="0">
                <a:latin typeface="Garamond"/>
                <a:cs typeface="Garamond"/>
              </a:rPr>
              <a:t>1000 datasets generated using a multivariate normal distribution</a:t>
            </a:r>
          </a:p>
          <a:p>
            <a:pPr marL="514350" lvl="0" indent="-285750">
              <a:lnSpc>
                <a:spcPct val="120000"/>
              </a:lnSpc>
              <a:spcBef>
                <a:spcPts val="0"/>
              </a:spcBef>
              <a:buFont typeface="Wingdings" charset="2"/>
              <a:buChar char="v"/>
            </a:pPr>
            <a:r>
              <a:rPr lang="en" sz="1800" dirty="0">
                <a:latin typeface="Garamond"/>
                <a:cs typeface="Garamond"/>
              </a:rPr>
              <a:t>E</a:t>
            </a:r>
            <a:r>
              <a:rPr lang="en" sz="1800" baseline="-25000" dirty="0">
                <a:latin typeface="Garamond"/>
                <a:cs typeface="Garamond"/>
              </a:rPr>
              <a:t>max</a:t>
            </a:r>
            <a:r>
              <a:rPr lang="en" sz="1800" dirty="0">
                <a:latin typeface="Garamond"/>
                <a:cs typeface="Garamond"/>
              </a:rPr>
              <a:t> model is used to assess the expected value</a:t>
            </a:r>
          </a:p>
          <a:p>
            <a:pPr lvl="0" rtl="0">
              <a:lnSpc>
                <a:spcPct val="120000"/>
              </a:lnSpc>
              <a:spcBef>
                <a:spcPts val="0"/>
              </a:spcBef>
              <a:buClr>
                <a:schemeClr val="dk1"/>
              </a:buClr>
              <a:buSzPct val="45833"/>
              <a:buFont typeface="Arial"/>
              <a:buNone/>
            </a:pPr>
            <a:endParaRPr sz="1800"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2" name="Picture 1" descr="Screen Shot 2016-04-07 at 10.47.0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4250" y="1979927"/>
            <a:ext cx="4635500" cy="838200"/>
          </a:xfrm>
          <a:prstGeom prst="rect">
            <a:avLst/>
          </a:prstGeom>
        </p:spPr>
      </p:pic>
    </p:spTree>
    <p:extLst>
      <p:ext uri="{BB962C8B-B14F-4D97-AF65-F5344CB8AC3E}">
        <p14:creationId xmlns:p14="http://schemas.microsoft.com/office/powerpoint/2010/main" val="28529750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r>
              <a:rPr lang="en-US" sz="2800" dirty="0">
                <a:latin typeface="Rockwell"/>
                <a:cs typeface="Rockwell"/>
              </a:rPr>
              <a:t>Simulation</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8134353"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a:latin typeface="Garamond"/>
                <a:cs typeface="Garamond"/>
              </a:rPr>
              <a:t>Summary of the </a:t>
            </a:r>
            <a:r>
              <a:rPr lang="en-US" sz="2000" b="1" dirty="0" smtClean="0">
                <a:latin typeface="Garamond"/>
                <a:cs typeface="Garamond"/>
              </a:rPr>
              <a:t>simulation results</a:t>
            </a: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2" name="Picture 1" descr="Screen Shot 2016-04-02 at 3.46.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6384" y="2107283"/>
            <a:ext cx="5091232" cy="2715817"/>
          </a:xfrm>
          <a:prstGeom prst="rect">
            <a:avLst/>
          </a:prstGeom>
        </p:spPr>
      </p:pic>
    </p:spTree>
    <p:extLst>
      <p:ext uri="{BB962C8B-B14F-4D97-AF65-F5344CB8AC3E}">
        <p14:creationId xmlns:p14="http://schemas.microsoft.com/office/powerpoint/2010/main" val="342636936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r>
              <a:rPr lang="en-US" sz="2800" dirty="0">
                <a:latin typeface="Rockwell"/>
                <a:cs typeface="Rockwell"/>
              </a:rPr>
              <a:t>Simulation</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4918722"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a:latin typeface="Garamond"/>
                <a:cs typeface="Garamond"/>
              </a:rPr>
              <a:t>Simulation results</a:t>
            </a:r>
          </a:p>
          <a:p>
            <a:pPr marL="514350" lvl="0" indent="-285750">
              <a:lnSpc>
                <a:spcPct val="120000"/>
              </a:lnSpc>
              <a:spcBef>
                <a:spcPts val="0"/>
              </a:spcBef>
              <a:buFont typeface="Wingdings" charset="2"/>
              <a:buChar char="v"/>
            </a:pPr>
            <a:r>
              <a:rPr lang="en-US" sz="1800" dirty="0" smtClean="0">
                <a:latin typeface="Garamond"/>
                <a:cs typeface="Garamond"/>
              </a:rPr>
              <a:t>Point </a:t>
            </a:r>
            <a:r>
              <a:rPr lang="en-US" sz="1800" dirty="0">
                <a:latin typeface="Garamond"/>
                <a:cs typeface="Garamond"/>
              </a:rPr>
              <a:t>estimates </a:t>
            </a:r>
            <a:r>
              <a:rPr lang="en-US" sz="1800" dirty="0" smtClean="0">
                <a:latin typeface="Garamond"/>
                <a:cs typeface="Garamond"/>
              </a:rPr>
              <a:t>near </a:t>
            </a:r>
            <a:r>
              <a:rPr lang="en-US" sz="1800" dirty="0">
                <a:latin typeface="Garamond"/>
                <a:cs typeface="Garamond"/>
              </a:rPr>
              <a:t>to the true parameter values</a:t>
            </a:r>
          </a:p>
          <a:p>
            <a:pPr marL="514350" lvl="0" indent="-285750">
              <a:lnSpc>
                <a:spcPct val="120000"/>
              </a:lnSpc>
              <a:spcBef>
                <a:spcPts val="0"/>
              </a:spcBef>
              <a:buFont typeface="Wingdings" charset="2"/>
              <a:buChar char="v"/>
            </a:pPr>
            <a:r>
              <a:rPr lang="en-US" sz="1800" dirty="0">
                <a:latin typeface="Garamond"/>
                <a:cs typeface="Garamond"/>
              </a:rPr>
              <a:t>ML estimates </a:t>
            </a:r>
            <a:r>
              <a:rPr lang="en-US" sz="1800" dirty="0" smtClean="0">
                <a:latin typeface="Garamond"/>
                <a:cs typeface="Garamond"/>
              </a:rPr>
              <a:t>close </a:t>
            </a:r>
            <a:r>
              <a:rPr lang="en-US" sz="1800" dirty="0">
                <a:latin typeface="Garamond"/>
                <a:cs typeface="Garamond"/>
              </a:rPr>
              <a:t>to the true values on average</a:t>
            </a:r>
          </a:p>
          <a:p>
            <a:pPr marL="514350" lvl="0" indent="-285750">
              <a:lnSpc>
                <a:spcPct val="120000"/>
              </a:lnSpc>
              <a:spcBef>
                <a:spcPts val="0"/>
              </a:spcBef>
              <a:buFont typeface="Wingdings" charset="2"/>
              <a:buChar char="v"/>
            </a:pPr>
            <a:r>
              <a:rPr lang="en-US" sz="1800" dirty="0" smtClean="0">
                <a:latin typeface="Garamond"/>
                <a:cs typeface="Garamond"/>
              </a:rPr>
              <a:t>Acceptable confidence </a:t>
            </a:r>
            <a:r>
              <a:rPr lang="en-US" sz="1800" dirty="0">
                <a:latin typeface="Garamond"/>
                <a:cs typeface="Garamond"/>
              </a:rPr>
              <a:t>and probability interval </a:t>
            </a:r>
            <a:r>
              <a:rPr lang="en-US" sz="1800" dirty="0" smtClean="0">
                <a:latin typeface="Garamond"/>
                <a:cs typeface="Garamond"/>
              </a:rPr>
              <a:t>coverage</a:t>
            </a:r>
            <a:endParaRPr lang="en-US" sz="1800" dirty="0">
              <a:latin typeface="Garamond"/>
              <a:cs typeface="Garamond"/>
            </a:endParaRPr>
          </a:p>
          <a:p>
            <a:pPr marL="514350" lvl="0" indent="-285750">
              <a:lnSpc>
                <a:spcPct val="120000"/>
              </a:lnSpc>
              <a:spcBef>
                <a:spcPts val="0"/>
              </a:spcBef>
              <a:buFont typeface="Wingdings" charset="2"/>
              <a:buChar char="v"/>
            </a:pPr>
            <a:r>
              <a:rPr lang="en-US" sz="1800" dirty="0" smtClean="0">
                <a:latin typeface="Garamond"/>
                <a:cs typeface="Garamond"/>
              </a:rPr>
              <a:t>Slightly better Bayesian </a:t>
            </a:r>
            <a:r>
              <a:rPr lang="en-US" sz="1800" dirty="0">
                <a:latin typeface="Garamond"/>
                <a:cs typeface="Garamond"/>
              </a:rPr>
              <a:t>probability interval </a:t>
            </a:r>
            <a:r>
              <a:rPr lang="en-US" sz="1800" dirty="0" smtClean="0">
                <a:latin typeface="Garamond"/>
                <a:cs typeface="Garamond"/>
              </a:rPr>
              <a:t>coverage</a:t>
            </a:r>
            <a:endParaRPr sz="1800"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9" name="Picture 8" descr="Screen Shot 2016-04-02 at 3.46.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9141" y="2175589"/>
            <a:ext cx="3370996" cy="1798191"/>
          </a:xfrm>
          <a:prstGeom prst="rect">
            <a:avLst/>
          </a:prstGeom>
        </p:spPr>
      </p:pic>
    </p:spTree>
    <p:extLst>
      <p:ext uri="{BB962C8B-B14F-4D97-AF65-F5344CB8AC3E}">
        <p14:creationId xmlns:p14="http://schemas.microsoft.com/office/powerpoint/2010/main" val="273295071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2022225" y="1693523"/>
            <a:ext cx="3787799" cy="1159799"/>
          </a:xfrm>
          <a:prstGeom prst="rect">
            <a:avLst/>
          </a:prstGeom>
        </p:spPr>
        <p:txBody>
          <a:bodyPr lIns="91425" tIns="91425" rIns="91425" bIns="91425" anchor="b" anchorCtr="0">
            <a:noAutofit/>
          </a:bodyPr>
          <a:lstStyle/>
          <a:p>
            <a:pPr lvl="0" rtl="0">
              <a:spcBef>
                <a:spcPts val="0"/>
              </a:spcBef>
              <a:buNone/>
            </a:pPr>
            <a:r>
              <a:rPr lang="en-US" dirty="0" smtClean="0">
                <a:latin typeface="Rockwell"/>
                <a:cs typeface="Rockwell"/>
              </a:rPr>
              <a:t>Clinical Trail</a:t>
            </a:r>
            <a:endParaRPr lang="en" dirty="0">
              <a:latin typeface="Rockwell"/>
              <a:cs typeface="Rockwell"/>
            </a:endParaRPr>
          </a:p>
        </p:txBody>
      </p:sp>
      <p:sp>
        <p:nvSpPr>
          <p:cNvPr id="101" name="Shape 101"/>
          <p:cNvSpPr txBox="1"/>
          <p:nvPr/>
        </p:nvSpPr>
        <p:spPr>
          <a:xfrm>
            <a:off x="1133975" y="2291150"/>
            <a:ext cx="543899" cy="562199"/>
          </a:xfrm>
          <a:prstGeom prst="rect">
            <a:avLst/>
          </a:prstGeom>
          <a:noFill/>
          <a:ln>
            <a:noFill/>
          </a:ln>
        </p:spPr>
        <p:txBody>
          <a:bodyPr lIns="91425" tIns="91425" rIns="91425" bIns="91425" anchor="ctr" anchorCtr="0">
            <a:noAutofit/>
          </a:bodyPr>
          <a:lstStyle/>
          <a:p>
            <a:pPr lvl="0" algn="ctr">
              <a:spcBef>
                <a:spcPts val="0"/>
              </a:spcBef>
              <a:buNone/>
            </a:pPr>
            <a:r>
              <a:rPr lang="en-US" sz="2400" b="1" dirty="0" smtClean="0">
                <a:solidFill>
                  <a:schemeClr val="dk1"/>
                </a:solidFill>
                <a:latin typeface="Rockwell"/>
                <a:ea typeface="Lora"/>
                <a:cs typeface="Rockwell"/>
                <a:sym typeface="Lora"/>
              </a:rPr>
              <a:t>5</a:t>
            </a:r>
            <a:endParaRPr lang="en" sz="2400" b="1" dirty="0">
              <a:solidFill>
                <a:schemeClr val="dk1"/>
              </a:solidFill>
              <a:latin typeface="Rockwell"/>
              <a:ea typeface="Lora"/>
              <a:cs typeface="Rockwell"/>
              <a:sym typeface="Lora"/>
            </a:endParaRPr>
          </a:p>
        </p:txBody>
      </p:sp>
    </p:spTree>
    <p:extLst>
      <p:ext uri="{BB962C8B-B14F-4D97-AF65-F5344CB8AC3E}">
        <p14:creationId xmlns:p14="http://schemas.microsoft.com/office/powerpoint/2010/main" val="81047663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p:nvPr/>
        </p:nvSpPr>
        <p:spPr>
          <a:xfrm>
            <a:off x="5650" y="4163500"/>
            <a:ext cx="9144000" cy="979799"/>
          </a:xfrm>
          <a:prstGeom prst="rect">
            <a:avLst/>
          </a:prstGeom>
          <a:solidFill>
            <a:srgbClr val="FFCD00"/>
          </a:solidFill>
          <a:ln>
            <a:noFill/>
          </a:ln>
        </p:spPr>
        <p:txBody>
          <a:bodyPr lIns="91425" tIns="91425" rIns="91425" bIns="91425" anchor="ctr" anchorCtr="0">
            <a:noAutofit/>
          </a:bodyPr>
          <a:lstStyle/>
          <a:p>
            <a:pPr lvl="0">
              <a:spcBef>
                <a:spcPts val="0"/>
              </a:spcBef>
              <a:buNone/>
            </a:pPr>
            <a:endParaRPr/>
          </a:p>
        </p:txBody>
      </p:sp>
      <p:sp>
        <p:nvSpPr>
          <p:cNvPr id="76" name="Shape 76"/>
          <p:cNvSpPr txBox="1">
            <a:spLocks noGrp="1"/>
          </p:cNvSpPr>
          <p:nvPr>
            <p:ph type="title"/>
          </p:nvPr>
        </p:nvSpPr>
        <p:spPr>
          <a:xfrm>
            <a:off x="1381250" y="857208"/>
            <a:ext cx="3878399" cy="435599"/>
          </a:xfrm>
          <a:prstGeom prst="rect">
            <a:avLst/>
          </a:prstGeom>
        </p:spPr>
        <p:txBody>
          <a:bodyPr lIns="91425" tIns="91425" rIns="91425" bIns="91425" anchor="ctr" anchorCtr="0">
            <a:noAutofit/>
          </a:bodyPr>
          <a:lstStyle/>
          <a:p>
            <a:pPr lvl="0" rtl="0">
              <a:spcBef>
                <a:spcPts val="0"/>
              </a:spcBef>
              <a:buNone/>
            </a:pPr>
            <a:r>
              <a:rPr lang="en-US" sz="2800" dirty="0" smtClean="0">
                <a:latin typeface="Rockwell"/>
                <a:cs typeface="Rockwell"/>
              </a:rPr>
              <a:t>Agenda</a:t>
            </a:r>
            <a:endParaRPr lang="en" sz="2800" dirty="0">
              <a:latin typeface="Rockwell"/>
              <a:cs typeface="Rockwell"/>
            </a:endParaRPr>
          </a:p>
        </p:txBody>
      </p:sp>
      <p:grpSp>
        <p:nvGrpSpPr>
          <p:cNvPr id="77" name="Shape 77"/>
          <p:cNvGrpSpPr/>
          <p:nvPr/>
        </p:nvGrpSpPr>
        <p:grpSpPr>
          <a:xfrm>
            <a:off x="916458" y="1019750"/>
            <a:ext cx="214624" cy="214624"/>
            <a:chOff x="2594050" y="1631825"/>
            <a:chExt cx="439625" cy="439625"/>
          </a:xfrm>
        </p:grpSpPr>
        <p:sp>
          <p:nvSpPr>
            <p:cNvPr id="78" name="Shape 78"/>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 name="Shape 79"/>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 name="Shape 80"/>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 name="Shape 81"/>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4" name="Shape 112"/>
          <p:cNvSpPr txBox="1">
            <a:spLocks noGrp="1"/>
          </p:cNvSpPr>
          <p:nvPr>
            <p:ph type="body" idx="1"/>
          </p:nvPr>
        </p:nvSpPr>
        <p:spPr>
          <a:xfrm>
            <a:off x="1381250" y="1459366"/>
            <a:ext cx="6809700" cy="3112200"/>
          </a:xfrm>
          <a:prstGeom prst="rect">
            <a:avLst/>
          </a:prstGeom>
        </p:spPr>
        <p:txBody>
          <a:bodyPr lIns="91425" tIns="91425" rIns="91425" bIns="91425" anchor="t" anchorCtr="0">
            <a:noAutofit/>
          </a:bodyPr>
          <a:lstStyle/>
          <a:p>
            <a:pPr marL="571500" lvl="0" indent="-342900" rtl="0">
              <a:lnSpc>
                <a:spcPct val="120000"/>
              </a:lnSpc>
              <a:spcBef>
                <a:spcPts val="0"/>
              </a:spcBef>
              <a:buFont typeface="Wingdings" charset="2"/>
              <a:buChar char="v"/>
            </a:pPr>
            <a:r>
              <a:rPr lang="en-US" dirty="0" smtClean="0">
                <a:latin typeface="Rockwell"/>
                <a:cs typeface="Rockwell"/>
              </a:rPr>
              <a:t>Background</a:t>
            </a:r>
          </a:p>
          <a:p>
            <a:pPr marL="571500" lvl="0" indent="-342900" rtl="0">
              <a:lnSpc>
                <a:spcPct val="120000"/>
              </a:lnSpc>
              <a:spcBef>
                <a:spcPts val="0"/>
              </a:spcBef>
              <a:buFont typeface="Wingdings" charset="2"/>
              <a:buChar char="v"/>
            </a:pPr>
            <a:r>
              <a:rPr lang="en-US" dirty="0" smtClean="0">
                <a:latin typeface="Rockwell"/>
                <a:cs typeface="Rockwell"/>
              </a:rPr>
              <a:t>Methodology</a:t>
            </a:r>
            <a:endParaRPr lang="en" dirty="0">
              <a:latin typeface="Rockwell"/>
              <a:cs typeface="Rockwell"/>
            </a:endParaRPr>
          </a:p>
          <a:p>
            <a:pPr marL="571500" lvl="0" indent="-342900">
              <a:lnSpc>
                <a:spcPct val="120000"/>
              </a:lnSpc>
              <a:buFont typeface="Wingdings" charset="2"/>
              <a:buChar char="v"/>
            </a:pPr>
            <a:r>
              <a:rPr lang="en-US" dirty="0" smtClean="0">
                <a:latin typeface="Rockwell"/>
                <a:cs typeface="Rockwell"/>
              </a:rPr>
              <a:t>Dose</a:t>
            </a:r>
            <a:r>
              <a:rPr lang="en-US" dirty="0">
                <a:latin typeface="Rockwell"/>
                <a:cs typeface="Rockwell"/>
              </a:rPr>
              <a:t>-Time-Response </a:t>
            </a:r>
            <a:r>
              <a:rPr lang="en-US" dirty="0" smtClean="0">
                <a:latin typeface="Rockwell"/>
                <a:cs typeface="Rockwell"/>
              </a:rPr>
              <a:t>Model</a:t>
            </a:r>
          </a:p>
          <a:p>
            <a:pPr marL="571500" lvl="0" indent="-342900" rtl="0">
              <a:lnSpc>
                <a:spcPct val="120000"/>
              </a:lnSpc>
              <a:spcBef>
                <a:spcPts val="0"/>
              </a:spcBef>
              <a:buFont typeface="Wingdings" charset="2"/>
              <a:buChar char="v"/>
            </a:pPr>
            <a:r>
              <a:rPr lang="en-US" dirty="0" smtClean="0">
                <a:latin typeface="Rockwell"/>
                <a:cs typeface="Rockwell"/>
              </a:rPr>
              <a:t>Simulation</a:t>
            </a:r>
          </a:p>
          <a:p>
            <a:pPr marL="571500" lvl="0" indent="-342900" rtl="0">
              <a:lnSpc>
                <a:spcPct val="120000"/>
              </a:lnSpc>
              <a:spcBef>
                <a:spcPts val="0"/>
              </a:spcBef>
              <a:buFont typeface="Wingdings" charset="2"/>
              <a:buChar char="v"/>
            </a:pPr>
            <a:r>
              <a:rPr lang="en-US" dirty="0" smtClean="0">
                <a:latin typeface="Rockwell"/>
                <a:cs typeface="Rockwell"/>
              </a:rPr>
              <a:t>Clinical Trail</a:t>
            </a:r>
          </a:p>
          <a:p>
            <a:pPr marL="571500" lvl="0" indent="-342900" rtl="0">
              <a:lnSpc>
                <a:spcPct val="120000"/>
              </a:lnSpc>
              <a:spcBef>
                <a:spcPts val="0"/>
              </a:spcBef>
              <a:buFont typeface="Wingdings" charset="2"/>
              <a:buChar char="v"/>
            </a:pPr>
            <a:r>
              <a:rPr lang="en-US" dirty="0" smtClean="0">
                <a:latin typeface="Rockwell"/>
                <a:cs typeface="Rockwell"/>
              </a:rPr>
              <a:t>Evaluations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spcBef>
                <a:spcPts val="0"/>
              </a:spcBef>
              <a:buNone/>
            </a:pPr>
            <a:r>
              <a:rPr lang="en-US" sz="2800" dirty="0" smtClean="0">
                <a:latin typeface="Rockwell"/>
                <a:cs typeface="Rockwell"/>
              </a:rPr>
              <a:t>Clinical Trail</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8134353"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smtClean="0">
                <a:latin typeface="Garamond"/>
                <a:cs typeface="Garamond"/>
              </a:rPr>
              <a:t>Objectives</a:t>
            </a:r>
          </a:p>
          <a:p>
            <a:pPr marL="514350" lvl="0" indent="-285750">
              <a:lnSpc>
                <a:spcPct val="120000"/>
              </a:lnSpc>
              <a:spcBef>
                <a:spcPts val="0"/>
              </a:spcBef>
              <a:buFont typeface="Wingdings" charset="2"/>
              <a:buChar char="v"/>
            </a:pPr>
            <a:r>
              <a:rPr lang="en-US" sz="1800" dirty="0" smtClean="0">
                <a:latin typeface="Garamond"/>
                <a:cs typeface="Garamond"/>
              </a:rPr>
              <a:t>To evaluate the </a:t>
            </a:r>
            <a:r>
              <a:rPr lang="en-US" sz="1800" dirty="0">
                <a:latin typeface="Garamond"/>
                <a:cs typeface="Garamond"/>
              </a:rPr>
              <a:t>fitness of the dose-time-response model in the clinical trail</a:t>
            </a:r>
          </a:p>
          <a:p>
            <a:pPr marL="514350" lvl="0" indent="-285750">
              <a:lnSpc>
                <a:spcPct val="120000"/>
              </a:lnSpc>
              <a:spcBef>
                <a:spcPts val="0"/>
              </a:spcBef>
              <a:buFont typeface="Wingdings" charset="2"/>
              <a:buChar char="v"/>
            </a:pPr>
            <a:r>
              <a:rPr lang="en-US" sz="1800" dirty="0">
                <a:latin typeface="Garamond"/>
                <a:cs typeface="Garamond"/>
              </a:rPr>
              <a:t>To evaluate the accuracy of the dose-time-response model predictions of the untested treatment regimens response</a:t>
            </a: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363242113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spcBef>
                <a:spcPts val="0"/>
              </a:spcBef>
              <a:buNone/>
            </a:pPr>
            <a:r>
              <a:rPr lang="en-US" sz="2800" dirty="0" smtClean="0">
                <a:latin typeface="Rockwell"/>
                <a:cs typeface="Rockwell"/>
              </a:rPr>
              <a:t>Clinical Trail</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8134353"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a:latin typeface="Garamond"/>
                <a:cs typeface="Garamond"/>
              </a:rPr>
              <a:t>Dose-time-response models used to analyze the clinical </a:t>
            </a:r>
            <a:r>
              <a:rPr lang="en-US" sz="2000" b="1" dirty="0" smtClean="0">
                <a:latin typeface="Garamond"/>
                <a:cs typeface="Garamond"/>
              </a:rPr>
              <a:t>trail</a:t>
            </a:r>
          </a:p>
          <a:p>
            <a:pPr marL="514350" lvl="0" indent="-285750">
              <a:lnSpc>
                <a:spcPct val="120000"/>
              </a:lnSpc>
              <a:spcBef>
                <a:spcPts val="0"/>
              </a:spcBef>
              <a:buFont typeface="Wingdings" charset="2"/>
              <a:buChar char="v"/>
            </a:pPr>
            <a:r>
              <a:rPr lang="en-US" sz="1800" dirty="0" smtClean="0">
                <a:latin typeface="Garamond"/>
                <a:cs typeface="Garamond"/>
              </a:rPr>
              <a:t>The effects of </a:t>
            </a:r>
            <a:r>
              <a:rPr lang="en-US" sz="1800" dirty="0" err="1" smtClean="0">
                <a:latin typeface="Garamond"/>
                <a:cs typeface="Garamond"/>
              </a:rPr>
              <a:t>canakinumab</a:t>
            </a:r>
            <a:r>
              <a:rPr lang="en-US" sz="1800" dirty="0" smtClean="0">
                <a:latin typeface="Garamond"/>
                <a:cs typeface="Garamond"/>
              </a:rPr>
              <a:t> subcutaneous injection were examined</a:t>
            </a:r>
          </a:p>
          <a:p>
            <a:pPr marL="514350" lvl="0" indent="-285750">
              <a:lnSpc>
                <a:spcPct val="120000"/>
              </a:lnSpc>
              <a:spcBef>
                <a:spcPts val="0"/>
              </a:spcBef>
              <a:buFont typeface="Wingdings" charset="2"/>
              <a:buChar char="v"/>
            </a:pPr>
            <a:r>
              <a:rPr lang="en-US" sz="1800" dirty="0" smtClean="0">
                <a:latin typeface="Garamond"/>
                <a:cs typeface="Garamond"/>
              </a:rPr>
              <a:t>24 weeks, 400 patients</a:t>
            </a:r>
            <a:endParaRPr lang="en-US" sz="1800" dirty="0">
              <a:latin typeface="Garamond"/>
              <a:cs typeface="Garamond"/>
            </a:endParaRPr>
          </a:p>
          <a:p>
            <a:pPr marL="514350" lvl="0" indent="-285750">
              <a:lnSpc>
                <a:spcPct val="120000"/>
              </a:lnSpc>
              <a:spcBef>
                <a:spcPts val="0"/>
              </a:spcBef>
              <a:buFont typeface="Wingdings" charset="2"/>
              <a:buChar char="v"/>
            </a:pPr>
            <a:r>
              <a:rPr lang="en-US" sz="1800" dirty="0">
                <a:latin typeface="Garamond"/>
                <a:cs typeface="Garamond"/>
              </a:rPr>
              <a:t>Participants randomly divided into seven groups</a:t>
            </a:r>
          </a:p>
          <a:p>
            <a:pPr marL="766800" lvl="2" indent="-285750">
              <a:lnSpc>
                <a:spcPct val="120000"/>
              </a:lnSpc>
              <a:spcBef>
                <a:spcPts val="0"/>
              </a:spcBef>
              <a:buFont typeface="Wingdings" charset="2"/>
              <a:buChar char="²"/>
            </a:pPr>
            <a:r>
              <a:rPr lang="en-US" sz="1400" dirty="0">
                <a:latin typeface="Garamond"/>
                <a:cs typeface="Garamond"/>
              </a:rPr>
              <a:t>Five </a:t>
            </a:r>
            <a:r>
              <a:rPr lang="en-US" sz="1400" dirty="0" smtClean="0">
                <a:latin typeface="Garamond"/>
                <a:cs typeface="Garamond"/>
              </a:rPr>
              <a:t>groups </a:t>
            </a:r>
            <a:r>
              <a:rPr lang="en-US" sz="1400" dirty="0">
                <a:latin typeface="Garamond"/>
                <a:cs typeface="Garamond"/>
              </a:rPr>
              <a:t>received single doses (either 25 mg, 50 mg, 100 mg, 200 mg, or 300 mg at day 1)</a:t>
            </a:r>
          </a:p>
          <a:p>
            <a:pPr marL="766800" lvl="2" indent="-285750">
              <a:lnSpc>
                <a:spcPct val="120000"/>
              </a:lnSpc>
              <a:spcBef>
                <a:spcPts val="0"/>
              </a:spcBef>
              <a:buFont typeface="Wingdings" charset="2"/>
              <a:buChar char="²"/>
            </a:pPr>
            <a:r>
              <a:rPr lang="en-US" sz="1400" dirty="0">
                <a:latin typeface="Garamond"/>
                <a:cs typeface="Garamond"/>
              </a:rPr>
              <a:t>One group received multiple doses (50 mg at day 1, 50 mg at week 4, 25 mg at week 8, and 25 mg at week 12)</a:t>
            </a:r>
          </a:p>
          <a:p>
            <a:pPr marL="766800" lvl="2" indent="-285750">
              <a:lnSpc>
                <a:spcPct val="120000"/>
              </a:lnSpc>
              <a:spcBef>
                <a:spcPts val="0"/>
              </a:spcBef>
              <a:buFont typeface="Wingdings" charset="2"/>
              <a:buChar char="²"/>
            </a:pPr>
            <a:r>
              <a:rPr lang="en-US" sz="1400" dirty="0">
                <a:latin typeface="Garamond"/>
                <a:cs typeface="Garamond"/>
              </a:rPr>
              <a:t>The last group </a:t>
            </a:r>
            <a:r>
              <a:rPr lang="en-US" sz="1400" dirty="0" smtClean="0">
                <a:latin typeface="Garamond"/>
                <a:cs typeface="Garamond"/>
              </a:rPr>
              <a:t>as the </a:t>
            </a:r>
            <a:r>
              <a:rPr lang="en-US" sz="1400" dirty="0">
                <a:latin typeface="Garamond"/>
                <a:cs typeface="Garamond"/>
              </a:rPr>
              <a:t>placebo</a:t>
            </a:r>
          </a:p>
          <a:p>
            <a:pPr marL="514350" lvl="0" indent="-285750">
              <a:lnSpc>
                <a:spcPct val="120000"/>
              </a:lnSpc>
              <a:spcBef>
                <a:spcPts val="0"/>
              </a:spcBef>
              <a:buFont typeface="Wingdings" charset="2"/>
              <a:buChar char="v"/>
            </a:pPr>
            <a:r>
              <a:rPr lang="en-US" sz="1800" dirty="0">
                <a:latin typeface="Garamond"/>
                <a:cs typeface="Garamond"/>
              </a:rPr>
              <a:t>The logarithm of C-reactive protein (CRP) levels as a proxy of the </a:t>
            </a:r>
            <a:r>
              <a:rPr lang="en-US" sz="1800" dirty="0" smtClean="0">
                <a:latin typeface="Garamond"/>
                <a:cs typeface="Garamond"/>
              </a:rPr>
              <a:t>response</a:t>
            </a:r>
            <a:endParaRPr lang="en-US" sz="1800" dirty="0">
              <a:latin typeface="Garamond"/>
              <a:cs typeface="Garamond"/>
            </a:endParaRPr>
          </a:p>
          <a:p>
            <a:pPr marL="766800" lvl="1" indent="-285750">
              <a:lnSpc>
                <a:spcPct val="120000"/>
              </a:lnSpc>
              <a:spcBef>
                <a:spcPts val="0"/>
              </a:spcBef>
              <a:buFont typeface="Wingdings" charset="2"/>
              <a:buChar char="²"/>
            </a:pPr>
            <a:r>
              <a:rPr lang="en-US" sz="1400" dirty="0">
                <a:latin typeface="Garamond"/>
                <a:cs typeface="Garamond"/>
              </a:rPr>
              <a:t>CRP</a:t>
            </a:r>
            <a:r>
              <a:rPr lang="en-US" sz="1400" dirty="0" smtClean="0">
                <a:latin typeface="Garamond"/>
                <a:cs typeface="Garamond"/>
              </a:rPr>
              <a:t> </a:t>
            </a:r>
            <a:r>
              <a:rPr lang="en-US" sz="1400" dirty="0">
                <a:latin typeface="Garamond"/>
                <a:cs typeface="Garamond"/>
              </a:rPr>
              <a:t>is a biomarker signaling the </a:t>
            </a:r>
            <a:r>
              <a:rPr lang="en-US" sz="1400" dirty="0" err="1">
                <a:latin typeface="Garamond"/>
                <a:cs typeface="Garamond"/>
              </a:rPr>
              <a:t>severeness</a:t>
            </a:r>
            <a:r>
              <a:rPr lang="en-US" sz="1400" dirty="0">
                <a:latin typeface="Garamond"/>
                <a:cs typeface="Garamond"/>
              </a:rPr>
              <a:t> of the disease</a:t>
            </a:r>
            <a:endParaRPr sz="1400"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106108145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spcBef>
                <a:spcPts val="0"/>
              </a:spcBef>
              <a:buNone/>
            </a:pPr>
            <a:r>
              <a:rPr lang="en-US" sz="2800" dirty="0" smtClean="0">
                <a:latin typeface="Rockwell"/>
                <a:cs typeface="Rockwell"/>
              </a:rPr>
              <a:t>Clinical Trail</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8134353"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smtClean="0">
                <a:latin typeface="Garamond"/>
                <a:cs typeface="Garamond"/>
              </a:rPr>
              <a:t>Bayesian </a:t>
            </a:r>
            <a:r>
              <a:rPr lang="en-US" sz="2000" b="1" dirty="0">
                <a:latin typeface="Garamond"/>
                <a:cs typeface="Garamond"/>
              </a:rPr>
              <a:t>analysis </a:t>
            </a:r>
            <a:r>
              <a:rPr lang="en-US" sz="2000" b="1" dirty="0" smtClean="0">
                <a:latin typeface="Garamond"/>
                <a:cs typeface="Garamond"/>
              </a:rPr>
              <a:t>for </a:t>
            </a:r>
            <a:r>
              <a:rPr lang="en-US" sz="2000" b="1" dirty="0">
                <a:latin typeface="Garamond"/>
                <a:cs typeface="Garamond"/>
              </a:rPr>
              <a:t>the five single-dose </a:t>
            </a:r>
            <a:r>
              <a:rPr lang="en-US" sz="2000" b="1" dirty="0" smtClean="0">
                <a:latin typeface="Garamond"/>
                <a:cs typeface="Garamond"/>
              </a:rPr>
              <a:t>groups</a:t>
            </a:r>
            <a:endParaRPr lang="en-US" sz="2000" b="1"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2" name="Picture 1" descr="Screen Shot 2016-04-02 at 4.04.3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6103" y="1979591"/>
            <a:ext cx="4091795" cy="2414413"/>
          </a:xfrm>
          <a:prstGeom prst="rect">
            <a:avLst/>
          </a:prstGeom>
        </p:spPr>
      </p:pic>
      <p:sp>
        <p:nvSpPr>
          <p:cNvPr id="3" name="TextBox 2"/>
          <p:cNvSpPr txBox="1"/>
          <p:nvPr/>
        </p:nvSpPr>
        <p:spPr>
          <a:xfrm>
            <a:off x="1578821" y="4359685"/>
            <a:ext cx="6143670" cy="307777"/>
          </a:xfrm>
          <a:prstGeom prst="rect">
            <a:avLst/>
          </a:prstGeom>
          <a:noFill/>
        </p:spPr>
        <p:txBody>
          <a:bodyPr wrap="square" rtlCol="0">
            <a:spAutoFit/>
          </a:bodyPr>
          <a:lstStyle/>
          <a:p>
            <a:pPr algn="ctr"/>
            <a:r>
              <a:rPr lang="en-US" dirty="0">
                <a:latin typeface="Garamond"/>
                <a:cs typeface="Garamond"/>
              </a:rPr>
              <a:t>𝜃</a:t>
            </a:r>
            <a:r>
              <a:rPr lang="en-US" baseline="-25000" dirty="0">
                <a:latin typeface="Garamond"/>
                <a:cs typeface="Garamond"/>
              </a:rPr>
              <a:t>6</a:t>
            </a:r>
            <a:r>
              <a:rPr lang="en-US" dirty="0">
                <a:latin typeface="Garamond"/>
                <a:cs typeface="Garamond"/>
              </a:rPr>
              <a:t> is added to the basic model to measure the effect of the baseline CRP levels (X</a:t>
            </a:r>
            <a:r>
              <a:rPr lang="en-US" baseline="-25000" dirty="0">
                <a:latin typeface="Garamond"/>
                <a:cs typeface="Garamond"/>
              </a:rPr>
              <a:t>0</a:t>
            </a:r>
            <a:r>
              <a:rPr lang="en-US" dirty="0">
                <a:latin typeface="Garamond"/>
                <a:cs typeface="Garamond"/>
              </a:rPr>
              <a:t>)</a:t>
            </a:r>
          </a:p>
        </p:txBody>
      </p:sp>
    </p:spTree>
    <p:extLst>
      <p:ext uri="{BB962C8B-B14F-4D97-AF65-F5344CB8AC3E}">
        <p14:creationId xmlns:p14="http://schemas.microsoft.com/office/powerpoint/2010/main" val="11545235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r>
              <a:rPr lang="en-US" sz="2800" dirty="0" smtClean="0">
                <a:latin typeface="Rockwell"/>
                <a:cs typeface="Rockwell"/>
              </a:rPr>
              <a:t>Clinical </a:t>
            </a:r>
            <a:r>
              <a:rPr lang="en-US" sz="2800" dirty="0">
                <a:latin typeface="Rockwell"/>
                <a:cs typeface="Rockwell"/>
              </a:rPr>
              <a:t>Trail</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8134353"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a:latin typeface="Garamond"/>
                <a:cs typeface="Garamond"/>
              </a:rPr>
              <a:t>Comparison of observed values and the fitted Bayesian model</a:t>
            </a: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2" name="Picture 1" descr="Screen Shot 2016-04-02 at 4.27.5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628" y="1991350"/>
            <a:ext cx="4023413" cy="2935055"/>
          </a:xfrm>
          <a:prstGeom prst="rect">
            <a:avLst/>
          </a:prstGeom>
        </p:spPr>
      </p:pic>
      <p:sp>
        <p:nvSpPr>
          <p:cNvPr id="11" name="Shape 112"/>
          <p:cNvSpPr txBox="1">
            <a:spLocks/>
          </p:cNvSpPr>
          <p:nvPr/>
        </p:nvSpPr>
        <p:spPr>
          <a:xfrm>
            <a:off x="4669415" y="1991350"/>
            <a:ext cx="4055673" cy="282105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CD00"/>
              </a:buClr>
              <a:buSzPct val="1000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2pPr>
            <a:lvl3pPr marR="0" lvl="2"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3pPr>
            <a:lvl4pPr marR="0" lvl="3"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4pPr>
            <a:lvl5pPr marR="0" lvl="4"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5pPr>
            <a:lvl6pPr marR="0" lvl="5"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6pPr>
            <a:lvl7pPr marR="0" lvl="6"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7pPr>
            <a:lvl8pPr marR="0" lvl="7"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8pPr>
            <a:lvl9pPr marR="0" lvl="8"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9pPr>
          </a:lstStyle>
          <a:p>
            <a:pPr marL="514350" indent="-285750">
              <a:lnSpc>
                <a:spcPct val="120000"/>
              </a:lnSpc>
              <a:spcBef>
                <a:spcPts val="0"/>
              </a:spcBef>
              <a:buFont typeface="Wingdings" charset="2"/>
              <a:buChar char="²"/>
            </a:pPr>
            <a:r>
              <a:rPr lang="en-US" sz="1800" dirty="0" smtClean="0">
                <a:latin typeface="Garamond"/>
                <a:cs typeface="Garamond"/>
              </a:rPr>
              <a:t>Dots: CRP mean</a:t>
            </a:r>
          </a:p>
          <a:p>
            <a:pPr marL="514350" indent="-285750">
              <a:lnSpc>
                <a:spcPct val="120000"/>
              </a:lnSpc>
              <a:spcBef>
                <a:spcPts val="0"/>
              </a:spcBef>
              <a:buFont typeface="Wingdings" charset="2"/>
              <a:buChar char="²"/>
            </a:pPr>
            <a:r>
              <a:rPr lang="en-US" sz="1800" dirty="0" smtClean="0">
                <a:latin typeface="Garamond"/>
                <a:cs typeface="Garamond"/>
              </a:rPr>
              <a:t>Solid curve: CRP median</a:t>
            </a:r>
          </a:p>
          <a:p>
            <a:pPr marL="514350" indent="-285750">
              <a:lnSpc>
                <a:spcPct val="120000"/>
              </a:lnSpc>
              <a:spcBef>
                <a:spcPts val="0"/>
              </a:spcBef>
              <a:buFont typeface="Wingdings" charset="2"/>
              <a:buChar char="²"/>
            </a:pPr>
            <a:r>
              <a:rPr lang="en-US" sz="1800" dirty="0" smtClean="0">
                <a:latin typeface="Garamond"/>
                <a:cs typeface="Garamond"/>
              </a:rPr>
              <a:t>Grey area: 95</a:t>
            </a:r>
            <a:r>
              <a:rPr lang="en-US" sz="1800" dirty="0">
                <a:latin typeface="Garamond"/>
                <a:cs typeface="Garamond"/>
              </a:rPr>
              <a:t>% posterior probability </a:t>
            </a:r>
            <a:r>
              <a:rPr lang="en-US" sz="1800" dirty="0" smtClean="0">
                <a:latin typeface="Garamond"/>
                <a:cs typeface="Garamond"/>
              </a:rPr>
              <a:t>interval</a:t>
            </a:r>
          </a:p>
          <a:p>
            <a:pPr marL="514350" indent="-285750">
              <a:lnSpc>
                <a:spcPct val="120000"/>
              </a:lnSpc>
              <a:spcBef>
                <a:spcPts val="0"/>
              </a:spcBef>
              <a:buFont typeface="Wingdings" charset="2"/>
              <a:buChar char="²"/>
            </a:pPr>
            <a:r>
              <a:rPr lang="en-US" sz="1800" dirty="0" smtClean="0">
                <a:latin typeface="Garamond"/>
                <a:cs typeface="Garamond"/>
              </a:rPr>
              <a:t>Vertical lines: 95</a:t>
            </a:r>
            <a:r>
              <a:rPr lang="en-US" sz="1800" dirty="0">
                <a:latin typeface="Garamond"/>
                <a:cs typeface="Garamond"/>
              </a:rPr>
              <a:t>% prediction probability </a:t>
            </a:r>
            <a:r>
              <a:rPr lang="en-US" sz="1800" dirty="0" smtClean="0">
                <a:latin typeface="Garamond"/>
                <a:cs typeface="Garamond"/>
              </a:rPr>
              <a:t>interval</a:t>
            </a:r>
          </a:p>
          <a:p>
            <a:pPr marL="514350" indent="-285750">
              <a:lnSpc>
                <a:spcPct val="120000"/>
              </a:lnSpc>
              <a:spcBef>
                <a:spcPts val="0"/>
              </a:spcBef>
              <a:buFont typeface="Wingdings" charset="2"/>
              <a:buChar char="²"/>
            </a:pPr>
            <a:r>
              <a:rPr lang="en-US" sz="1800" dirty="0" smtClean="0">
                <a:latin typeface="Garamond"/>
                <a:cs typeface="Garamond"/>
              </a:rPr>
              <a:t>Last plot: all </a:t>
            </a:r>
            <a:r>
              <a:rPr lang="en-US" sz="1800" dirty="0">
                <a:latin typeface="Garamond"/>
                <a:cs typeface="Garamond"/>
              </a:rPr>
              <a:t>posterior median curves relative to their baseline </a:t>
            </a:r>
            <a:r>
              <a:rPr lang="en-US" sz="1800" dirty="0" smtClean="0">
                <a:latin typeface="Garamond"/>
                <a:cs typeface="Garamond"/>
              </a:rPr>
              <a:t>value</a:t>
            </a:r>
            <a:endParaRPr lang="en-US" sz="1800" dirty="0">
              <a:latin typeface="Garamond"/>
              <a:cs typeface="Garamond"/>
            </a:endParaRPr>
          </a:p>
        </p:txBody>
      </p:sp>
    </p:spTree>
    <p:extLst>
      <p:ext uri="{BB962C8B-B14F-4D97-AF65-F5344CB8AC3E}">
        <p14:creationId xmlns:p14="http://schemas.microsoft.com/office/powerpoint/2010/main" val="89319075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r>
              <a:rPr lang="en-US" sz="2800" dirty="0" smtClean="0">
                <a:latin typeface="Rockwell"/>
                <a:cs typeface="Rockwell"/>
              </a:rPr>
              <a:t>Clinical </a:t>
            </a:r>
            <a:r>
              <a:rPr lang="en-US" sz="2800" dirty="0">
                <a:latin typeface="Rockwell"/>
                <a:cs typeface="Rockwell"/>
              </a:rPr>
              <a:t>Trail</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9" y="1399053"/>
            <a:ext cx="4932382"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smtClean="0">
                <a:latin typeface="Garamond"/>
                <a:cs typeface="Garamond"/>
              </a:rPr>
              <a:t>Accuracy evaluation</a:t>
            </a:r>
          </a:p>
          <a:p>
            <a:pPr marL="514350" lvl="0" indent="-285750">
              <a:lnSpc>
                <a:spcPct val="120000"/>
              </a:lnSpc>
              <a:spcBef>
                <a:spcPts val="0"/>
              </a:spcBef>
              <a:buFont typeface="Wingdings" charset="2"/>
              <a:buChar char="v"/>
            </a:pPr>
            <a:r>
              <a:rPr lang="en-US" sz="1800" dirty="0" smtClean="0">
                <a:latin typeface="Garamond"/>
                <a:cs typeface="Garamond"/>
              </a:rPr>
              <a:t>With  </a:t>
            </a:r>
            <a:r>
              <a:rPr lang="en-US" sz="1800" dirty="0">
                <a:latin typeface="Garamond"/>
                <a:cs typeface="Garamond"/>
              </a:rPr>
              <a:t>R</a:t>
            </a:r>
            <a:r>
              <a:rPr lang="en-US" sz="1800" baseline="30000" dirty="0">
                <a:latin typeface="Garamond"/>
                <a:cs typeface="Garamond"/>
              </a:rPr>
              <a:t>2</a:t>
            </a:r>
            <a:r>
              <a:rPr lang="en-US" sz="1800" dirty="0">
                <a:latin typeface="Garamond"/>
                <a:cs typeface="Garamond"/>
              </a:rPr>
              <a:t> = </a:t>
            </a:r>
            <a:r>
              <a:rPr lang="en-US" sz="1800" dirty="0" smtClean="0">
                <a:latin typeface="Garamond"/>
                <a:cs typeface="Garamond"/>
              </a:rPr>
              <a:t>0.82, the dose-time-response model describes the single-dose data well</a:t>
            </a:r>
            <a:endParaRPr lang="en-US" sz="1800"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10" name="Picture 9" descr="Screen Shot 2016-04-02 at 4.27.5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1541" y="1620000"/>
            <a:ext cx="3379336" cy="2465205"/>
          </a:xfrm>
          <a:prstGeom prst="rect">
            <a:avLst/>
          </a:prstGeom>
        </p:spPr>
      </p:pic>
    </p:spTree>
    <p:extLst>
      <p:ext uri="{BB962C8B-B14F-4D97-AF65-F5344CB8AC3E}">
        <p14:creationId xmlns:p14="http://schemas.microsoft.com/office/powerpoint/2010/main" val="59650505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r>
              <a:rPr lang="en-US" sz="2800" dirty="0" smtClean="0">
                <a:latin typeface="Rockwell"/>
                <a:cs typeface="Rockwell"/>
              </a:rPr>
              <a:t>Clinical </a:t>
            </a:r>
            <a:r>
              <a:rPr lang="en-US" sz="2800" dirty="0">
                <a:latin typeface="Rockwell"/>
                <a:cs typeface="Rockwell"/>
              </a:rPr>
              <a:t>Trail</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8134353"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a:latin typeface="Garamond"/>
                <a:cs typeface="Garamond"/>
              </a:rPr>
              <a:t>Bayesian prediction for the multiple dose </a:t>
            </a:r>
            <a:r>
              <a:rPr lang="en-US" sz="2000" b="1" dirty="0" smtClean="0">
                <a:latin typeface="Garamond"/>
                <a:cs typeface="Garamond"/>
              </a:rPr>
              <a:t>treatment</a:t>
            </a: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2" name="Picture 1" descr="Screen Shot 2016-04-02 at 4.37.4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600" y="1964430"/>
            <a:ext cx="7416800" cy="2628900"/>
          </a:xfrm>
          <a:prstGeom prst="rect">
            <a:avLst/>
          </a:prstGeom>
        </p:spPr>
      </p:pic>
    </p:spTree>
    <p:extLst>
      <p:ext uri="{BB962C8B-B14F-4D97-AF65-F5344CB8AC3E}">
        <p14:creationId xmlns:p14="http://schemas.microsoft.com/office/powerpoint/2010/main" val="142011408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r>
              <a:rPr lang="en-US" sz="2800" dirty="0" smtClean="0">
                <a:latin typeface="Rockwell"/>
                <a:cs typeface="Rockwell"/>
              </a:rPr>
              <a:t>Clinical </a:t>
            </a:r>
            <a:r>
              <a:rPr lang="en-US" sz="2800" dirty="0">
                <a:latin typeface="Rockwell"/>
                <a:cs typeface="Rockwell"/>
              </a:rPr>
              <a:t>Trail</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5191557"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smtClean="0">
                <a:latin typeface="Garamond"/>
                <a:cs typeface="Garamond"/>
              </a:rPr>
              <a:t>Results </a:t>
            </a:r>
            <a:r>
              <a:rPr lang="en-US" sz="2000" b="1" dirty="0">
                <a:latin typeface="Garamond"/>
                <a:cs typeface="Garamond"/>
              </a:rPr>
              <a:t>of the Bayesian prediction</a:t>
            </a:r>
            <a:endParaRPr lang="en-US" sz="2000" b="1" dirty="0" smtClean="0">
              <a:latin typeface="Garamond"/>
              <a:cs typeface="Garamond"/>
            </a:endParaRPr>
          </a:p>
          <a:p>
            <a:pPr marL="514350" lvl="0" indent="-285750">
              <a:lnSpc>
                <a:spcPct val="120000"/>
              </a:lnSpc>
              <a:spcBef>
                <a:spcPts val="0"/>
              </a:spcBef>
              <a:buFont typeface="Wingdings" charset="2"/>
              <a:buChar char="v"/>
            </a:pPr>
            <a:r>
              <a:rPr lang="en-US" sz="1800" dirty="0">
                <a:latin typeface="Garamond"/>
                <a:cs typeface="Garamond"/>
              </a:rPr>
              <a:t>All </a:t>
            </a:r>
            <a:r>
              <a:rPr lang="en-US" sz="1800" dirty="0" smtClean="0">
                <a:latin typeface="Garamond"/>
                <a:cs typeface="Garamond"/>
              </a:rPr>
              <a:t>data </a:t>
            </a:r>
            <a:r>
              <a:rPr lang="en-US" sz="1800" dirty="0">
                <a:latin typeface="Garamond"/>
                <a:cs typeface="Garamond"/>
              </a:rPr>
              <a:t>points </a:t>
            </a:r>
            <a:r>
              <a:rPr lang="en-US" sz="1800" dirty="0" smtClean="0">
                <a:latin typeface="Garamond"/>
                <a:cs typeface="Garamond"/>
              </a:rPr>
              <a:t>within </a:t>
            </a:r>
            <a:r>
              <a:rPr lang="en-US" sz="1800" dirty="0">
                <a:latin typeface="Garamond"/>
                <a:cs typeface="Garamond"/>
              </a:rPr>
              <a:t>the 95% prediction </a:t>
            </a:r>
            <a:r>
              <a:rPr lang="en-US" sz="1800" dirty="0" smtClean="0">
                <a:latin typeface="Garamond"/>
                <a:cs typeface="Garamond"/>
              </a:rPr>
              <a:t>intervals</a:t>
            </a:r>
          </a:p>
          <a:p>
            <a:pPr marL="514350" lvl="0" indent="-285750">
              <a:lnSpc>
                <a:spcPct val="120000"/>
              </a:lnSpc>
              <a:spcBef>
                <a:spcPts val="0"/>
              </a:spcBef>
              <a:buFont typeface="Wingdings" charset="2"/>
              <a:buChar char="v"/>
            </a:pPr>
            <a:r>
              <a:rPr lang="en-US" sz="1800" dirty="0">
                <a:latin typeface="Garamond"/>
                <a:cs typeface="Garamond"/>
              </a:rPr>
              <a:t>G</a:t>
            </a:r>
            <a:r>
              <a:rPr lang="en-US" sz="1800" dirty="0" smtClean="0">
                <a:latin typeface="Garamond"/>
                <a:cs typeface="Garamond"/>
              </a:rPr>
              <a:t>ood </a:t>
            </a:r>
            <a:r>
              <a:rPr lang="en-US" sz="1800" dirty="0">
                <a:latin typeface="Garamond"/>
                <a:cs typeface="Garamond"/>
              </a:rPr>
              <a:t>accuracy of the dose-time-response model predictions of the response over time for the multiple dose </a:t>
            </a:r>
            <a:r>
              <a:rPr lang="en-US" sz="1800" dirty="0" smtClean="0">
                <a:latin typeface="Garamond"/>
                <a:cs typeface="Garamond"/>
              </a:rPr>
              <a:t>treatment</a:t>
            </a:r>
            <a:endParaRPr lang="en-US" sz="1800"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2" name="Picture 1" descr="Screen Shot 2016-04-02 at 6.00.3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8232" y="1221414"/>
            <a:ext cx="2409732" cy="1682087"/>
          </a:xfrm>
          <a:prstGeom prst="rect">
            <a:avLst/>
          </a:prstGeom>
        </p:spPr>
      </p:pic>
      <p:pic>
        <p:nvPicPr>
          <p:cNvPr id="3" name="Picture 2" descr="Screen Shot 2016-04-02 at 6.00.4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8233" y="3115048"/>
            <a:ext cx="2409732" cy="1670492"/>
          </a:xfrm>
          <a:prstGeom prst="rect">
            <a:avLst/>
          </a:prstGeom>
        </p:spPr>
      </p:pic>
    </p:spTree>
    <p:extLst>
      <p:ext uri="{BB962C8B-B14F-4D97-AF65-F5344CB8AC3E}">
        <p14:creationId xmlns:p14="http://schemas.microsoft.com/office/powerpoint/2010/main" val="90986717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r>
              <a:rPr lang="en-US" sz="2800" dirty="0" smtClean="0">
                <a:latin typeface="Rockwell"/>
                <a:cs typeface="Rockwell"/>
              </a:rPr>
              <a:t>Clinical </a:t>
            </a:r>
            <a:r>
              <a:rPr lang="en-US" sz="2800" dirty="0">
                <a:latin typeface="Rockwell"/>
                <a:cs typeface="Rockwell"/>
              </a:rPr>
              <a:t>Trail</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8134353"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a:latin typeface="Garamond"/>
                <a:cs typeface="Garamond"/>
              </a:rPr>
              <a:t>D</a:t>
            </a:r>
            <a:r>
              <a:rPr lang="en-US" sz="2000" b="1" dirty="0" smtClean="0">
                <a:latin typeface="Garamond"/>
                <a:cs typeface="Garamond"/>
              </a:rPr>
              <a:t>ose</a:t>
            </a:r>
            <a:r>
              <a:rPr lang="en-US" sz="2000" b="1" dirty="0">
                <a:latin typeface="Garamond"/>
                <a:cs typeface="Garamond"/>
              </a:rPr>
              <a:t>-time-response model </a:t>
            </a:r>
            <a:r>
              <a:rPr lang="en-US" sz="2000" b="1" dirty="0" smtClean="0">
                <a:latin typeface="Garamond"/>
                <a:cs typeface="Garamond"/>
              </a:rPr>
              <a:t>VS Standard </a:t>
            </a:r>
            <a:r>
              <a:rPr lang="en-US" sz="2000" b="1" dirty="0" err="1">
                <a:latin typeface="Garamond"/>
                <a:cs typeface="Garamond"/>
              </a:rPr>
              <a:t>E</a:t>
            </a:r>
            <a:r>
              <a:rPr lang="en-US" sz="2000" b="1" baseline="-25000" dirty="0" err="1">
                <a:latin typeface="Garamond"/>
                <a:cs typeface="Garamond"/>
              </a:rPr>
              <a:t>max</a:t>
            </a:r>
            <a:r>
              <a:rPr lang="en-US" sz="2000" b="1" dirty="0">
                <a:latin typeface="Garamond"/>
                <a:cs typeface="Garamond"/>
              </a:rPr>
              <a:t> </a:t>
            </a:r>
            <a:r>
              <a:rPr lang="en-US" sz="2000" b="1" dirty="0" smtClean="0">
                <a:latin typeface="Garamond"/>
                <a:cs typeface="Garamond"/>
              </a:rPr>
              <a:t>model</a:t>
            </a:r>
            <a:endParaRPr lang="en-US" sz="1800" dirty="0" smtClean="0">
              <a:latin typeface="Garamond"/>
              <a:cs typeface="Garamond"/>
            </a:endParaRPr>
          </a:p>
          <a:p>
            <a:pPr marL="228600" lvl="0">
              <a:lnSpc>
                <a:spcPct val="120000"/>
              </a:lnSpc>
              <a:spcBef>
                <a:spcPts val="0"/>
              </a:spcBef>
              <a:buNone/>
            </a:pPr>
            <a:endParaRPr sz="1800"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2" name="Picture 1" descr="Screen Shot 2016-04-02 at 6.04.4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048" y="2014826"/>
            <a:ext cx="3326264" cy="2777333"/>
          </a:xfrm>
          <a:prstGeom prst="rect">
            <a:avLst/>
          </a:prstGeom>
        </p:spPr>
      </p:pic>
      <p:sp>
        <p:nvSpPr>
          <p:cNvPr id="10" name="Shape 112"/>
          <p:cNvSpPr txBox="1">
            <a:spLocks/>
          </p:cNvSpPr>
          <p:nvPr/>
        </p:nvSpPr>
        <p:spPr>
          <a:xfrm>
            <a:off x="4516548" y="1971109"/>
            <a:ext cx="4055673" cy="282105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CD00"/>
              </a:buClr>
              <a:buSzPct val="1000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2pPr>
            <a:lvl3pPr marR="0" lvl="2"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3pPr>
            <a:lvl4pPr marR="0" lvl="3"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4pPr>
            <a:lvl5pPr marR="0" lvl="4"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5pPr>
            <a:lvl6pPr marR="0" lvl="5"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6pPr>
            <a:lvl7pPr marR="0" lvl="6"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7pPr>
            <a:lvl8pPr marR="0" lvl="7"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8pPr>
            <a:lvl9pPr marR="0" lvl="8"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9pPr>
          </a:lstStyle>
          <a:p>
            <a:pPr marL="514350" indent="-285750">
              <a:lnSpc>
                <a:spcPct val="120000"/>
              </a:lnSpc>
              <a:spcBef>
                <a:spcPts val="0"/>
              </a:spcBef>
              <a:buFont typeface="Wingdings" charset="2"/>
              <a:buChar char="²"/>
            </a:pPr>
            <a:r>
              <a:rPr lang="en-US" sz="1800" dirty="0" smtClean="0">
                <a:latin typeface="Garamond"/>
                <a:cs typeface="Garamond"/>
              </a:rPr>
              <a:t>Dots: CRP mean</a:t>
            </a:r>
          </a:p>
          <a:p>
            <a:pPr marL="514350" indent="-285750">
              <a:lnSpc>
                <a:spcPct val="120000"/>
              </a:lnSpc>
              <a:spcBef>
                <a:spcPts val="0"/>
              </a:spcBef>
              <a:buFont typeface="Wingdings" charset="2"/>
              <a:buChar char="²"/>
            </a:pPr>
            <a:r>
              <a:rPr lang="en-US" sz="1800" dirty="0" smtClean="0">
                <a:latin typeface="Garamond"/>
                <a:cs typeface="Garamond"/>
              </a:rPr>
              <a:t>Solid line: fitted </a:t>
            </a:r>
            <a:r>
              <a:rPr lang="en-US" sz="1800" dirty="0" err="1" smtClean="0">
                <a:latin typeface="Garamond"/>
                <a:cs typeface="Garamond"/>
              </a:rPr>
              <a:t>E</a:t>
            </a:r>
            <a:r>
              <a:rPr lang="en-US" sz="1800" baseline="-25000" dirty="0" err="1" smtClean="0">
                <a:latin typeface="Garamond"/>
                <a:cs typeface="Garamond"/>
              </a:rPr>
              <a:t>max</a:t>
            </a:r>
            <a:r>
              <a:rPr lang="en-US" sz="1800" dirty="0" smtClean="0">
                <a:latin typeface="Garamond"/>
                <a:cs typeface="Garamond"/>
              </a:rPr>
              <a:t> model </a:t>
            </a:r>
          </a:p>
          <a:p>
            <a:pPr marL="514350" indent="-285750">
              <a:lnSpc>
                <a:spcPct val="120000"/>
              </a:lnSpc>
              <a:spcBef>
                <a:spcPts val="0"/>
              </a:spcBef>
              <a:buFont typeface="Wingdings" charset="2"/>
              <a:buChar char="²"/>
            </a:pPr>
            <a:r>
              <a:rPr lang="en-US" sz="1800" dirty="0" smtClean="0">
                <a:latin typeface="Garamond"/>
                <a:cs typeface="Garamond"/>
              </a:rPr>
              <a:t>Dashed line: fitted </a:t>
            </a:r>
            <a:r>
              <a:rPr lang="en-US" sz="1800" dirty="0">
                <a:latin typeface="Garamond"/>
                <a:cs typeface="Garamond"/>
              </a:rPr>
              <a:t>dose–time-response </a:t>
            </a:r>
            <a:r>
              <a:rPr lang="en-US" sz="1800" dirty="0" smtClean="0">
                <a:latin typeface="Garamond"/>
                <a:cs typeface="Garamond"/>
              </a:rPr>
              <a:t>model</a:t>
            </a:r>
          </a:p>
          <a:p>
            <a:pPr marL="514350" indent="-285750">
              <a:lnSpc>
                <a:spcPct val="120000"/>
              </a:lnSpc>
              <a:spcBef>
                <a:spcPts val="0"/>
              </a:spcBef>
              <a:buFont typeface="Wingdings" charset="2"/>
              <a:buChar char="²"/>
            </a:pPr>
            <a:r>
              <a:rPr lang="en-US" sz="1800" dirty="0" smtClean="0">
                <a:latin typeface="Garamond"/>
                <a:cs typeface="Garamond"/>
              </a:rPr>
              <a:t>Light/Dark </a:t>
            </a:r>
            <a:r>
              <a:rPr lang="en-US" sz="1800" dirty="0">
                <a:latin typeface="Garamond"/>
                <a:cs typeface="Garamond"/>
              </a:rPr>
              <a:t>grey area: </a:t>
            </a:r>
            <a:r>
              <a:rPr lang="en-US" sz="1800" dirty="0" smtClean="0">
                <a:latin typeface="Garamond"/>
                <a:cs typeface="Garamond"/>
              </a:rPr>
              <a:t>respective 95</a:t>
            </a:r>
            <a:r>
              <a:rPr lang="en-US" sz="1800" dirty="0">
                <a:latin typeface="Garamond"/>
                <a:cs typeface="Garamond"/>
              </a:rPr>
              <a:t>%</a:t>
            </a:r>
            <a:r>
              <a:rPr lang="en-US" sz="1800" dirty="0" smtClean="0">
                <a:latin typeface="Garamond"/>
                <a:cs typeface="Garamond"/>
              </a:rPr>
              <a:t> confidence </a:t>
            </a:r>
            <a:r>
              <a:rPr lang="en-US" sz="1800" dirty="0">
                <a:latin typeface="Garamond"/>
                <a:cs typeface="Garamond"/>
              </a:rPr>
              <a:t>bands of the expected </a:t>
            </a:r>
            <a:r>
              <a:rPr lang="en-US" sz="1800" dirty="0" smtClean="0">
                <a:latin typeface="Garamond"/>
                <a:cs typeface="Garamond"/>
              </a:rPr>
              <a:t>response</a:t>
            </a:r>
            <a:endParaRPr lang="en-US" sz="1800" dirty="0">
              <a:latin typeface="Garamond"/>
              <a:cs typeface="Garamond"/>
            </a:endParaRPr>
          </a:p>
        </p:txBody>
      </p:sp>
    </p:spTree>
    <p:extLst>
      <p:ext uri="{BB962C8B-B14F-4D97-AF65-F5344CB8AC3E}">
        <p14:creationId xmlns:p14="http://schemas.microsoft.com/office/powerpoint/2010/main" val="68748443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r>
              <a:rPr lang="en-US" sz="2800" dirty="0" smtClean="0">
                <a:latin typeface="Rockwell"/>
                <a:cs typeface="Rockwell"/>
              </a:rPr>
              <a:t>Clinical </a:t>
            </a:r>
            <a:r>
              <a:rPr lang="en-US" sz="2800" dirty="0">
                <a:latin typeface="Rockwell"/>
                <a:cs typeface="Rockwell"/>
              </a:rPr>
              <a:t>Trail</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4815754" cy="3315346"/>
          </a:xfrm>
          <a:prstGeom prst="rect">
            <a:avLst/>
          </a:prstGeom>
        </p:spPr>
        <p:txBody>
          <a:bodyPr lIns="91425" tIns="91425" rIns="91425" bIns="91425" anchor="t" anchorCtr="0">
            <a:noAutofit/>
          </a:bodyPr>
          <a:lstStyle/>
          <a:p>
            <a:pPr marL="228600" lvl="0" rtl="0">
              <a:lnSpc>
                <a:spcPct val="120000"/>
              </a:lnSpc>
              <a:spcBef>
                <a:spcPts val="0"/>
              </a:spcBef>
              <a:spcAft>
                <a:spcPts val="1000"/>
              </a:spcAft>
              <a:buNone/>
            </a:pPr>
            <a:r>
              <a:rPr lang="en-US" sz="2000" b="1" dirty="0" smtClean="0">
                <a:latin typeface="Garamond"/>
                <a:cs typeface="Garamond"/>
              </a:rPr>
              <a:t>Results of Comparison </a:t>
            </a:r>
          </a:p>
          <a:p>
            <a:pPr marL="514350" lvl="0" indent="-285750">
              <a:lnSpc>
                <a:spcPct val="120000"/>
              </a:lnSpc>
              <a:spcBef>
                <a:spcPts val="0"/>
              </a:spcBef>
              <a:buFont typeface="Wingdings" charset="2"/>
              <a:buChar char="v"/>
            </a:pPr>
            <a:r>
              <a:rPr lang="en-US" sz="1800" dirty="0" smtClean="0">
                <a:latin typeface="Garamond"/>
                <a:cs typeface="Garamond"/>
              </a:rPr>
              <a:t>Similar </a:t>
            </a:r>
            <a:r>
              <a:rPr lang="en-US" sz="1800" dirty="0">
                <a:latin typeface="Garamond"/>
                <a:cs typeface="Garamond"/>
              </a:rPr>
              <a:t>f</a:t>
            </a:r>
            <a:r>
              <a:rPr lang="en-US" sz="1800" dirty="0" smtClean="0">
                <a:latin typeface="Garamond"/>
                <a:cs typeface="Garamond"/>
              </a:rPr>
              <a:t>its </a:t>
            </a:r>
            <a:r>
              <a:rPr lang="en-US" sz="1800" dirty="0">
                <a:latin typeface="Garamond"/>
                <a:cs typeface="Garamond"/>
              </a:rPr>
              <a:t>of data </a:t>
            </a:r>
            <a:r>
              <a:rPr lang="en-US" sz="1800" dirty="0" smtClean="0">
                <a:latin typeface="Garamond"/>
                <a:cs typeface="Garamond"/>
              </a:rPr>
              <a:t>for </a:t>
            </a:r>
            <a:r>
              <a:rPr lang="en-US" sz="1800" dirty="0">
                <a:latin typeface="Garamond"/>
                <a:cs typeface="Garamond"/>
              </a:rPr>
              <a:t>both </a:t>
            </a:r>
            <a:r>
              <a:rPr lang="en-US" sz="1800" dirty="0" smtClean="0">
                <a:latin typeface="Garamond"/>
                <a:cs typeface="Garamond"/>
              </a:rPr>
              <a:t>models</a:t>
            </a:r>
          </a:p>
          <a:p>
            <a:pPr marL="514350" lvl="0" indent="-285750">
              <a:lnSpc>
                <a:spcPct val="120000"/>
              </a:lnSpc>
              <a:spcBef>
                <a:spcPts val="0"/>
              </a:spcBef>
              <a:buFont typeface="Wingdings" charset="2"/>
              <a:buChar char="v"/>
            </a:pPr>
            <a:r>
              <a:rPr lang="en-US" sz="1800" dirty="0" smtClean="0">
                <a:latin typeface="Garamond"/>
                <a:cs typeface="Garamond"/>
              </a:rPr>
              <a:t>More </a:t>
            </a:r>
            <a:r>
              <a:rPr lang="en-US" sz="1800" dirty="0">
                <a:latin typeface="Garamond"/>
                <a:cs typeface="Garamond"/>
              </a:rPr>
              <a:t>accurate p</a:t>
            </a:r>
            <a:r>
              <a:rPr lang="en-US" sz="1800" dirty="0" smtClean="0">
                <a:latin typeface="Garamond"/>
                <a:cs typeface="Garamond"/>
              </a:rPr>
              <a:t>redictions </a:t>
            </a:r>
            <a:r>
              <a:rPr lang="en-US" sz="1800" dirty="0">
                <a:latin typeface="Garamond"/>
                <a:cs typeface="Garamond"/>
              </a:rPr>
              <a:t>for higher doses in the dose-time-</a:t>
            </a:r>
            <a:r>
              <a:rPr lang="en-US" sz="1800" dirty="0" smtClean="0">
                <a:latin typeface="Garamond"/>
                <a:cs typeface="Garamond"/>
              </a:rPr>
              <a:t>response</a:t>
            </a:r>
            <a:endParaRPr sz="1800"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9" name="Picture 8" descr="Screen Shot 2016-04-02 at 6.04.4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8570" y="1594080"/>
            <a:ext cx="2898879" cy="2420479"/>
          </a:xfrm>
          <a:prstGeom prst="rect">
            <a:avLst/>
          </a:prstGeom>
        </p:spPr>
      </p:pic>
    </p:spTree>
    <p:extLst>
      <p:ext uri="{BB962C8B-B14F-4D97-AF65-F5344CB8AC3E}">
        <p14:creationId xmlns:p14="http://schemas.microsoft.com/office/powerpoint/2010/main" val="1573209334"/>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2022225" y="1693523"/>
            <a:ext cx="3787799" cy="1159799"/>
          </a:xfrm>
          <a:prstGeom prst="rect">
            <a:avLst/>
          </a:prstGeom>
        </p:spPr>
        <p:txBody>
          <a:bodyPr lIns="91425" tIns="91425" rIns="91425" bIns="91425" anchor="b" anchorCtr="0">
            <a:noAutofit/>
          </a:bodyPr>
          <a:lstStyle/>
          <a:p>
            <a:pPr lvl="0" rtl="0">
              <a:spcBef>
                <a:spcPts val="0"/>
              </a:spcBef>
              <a:buNone/>
            </a:pPr>
            <a:r>
              <a:rPr lang="en-US" dirty="0" smtClean="0">
                <a:latin typeface="Rockwell"/>
                <a:cs typeface="Rockwell"/>
              </a:rPr>
              <a:t>Evaluations</a:t>
            </a:r>
            <a:endParaRPr lang="en" dirty="0">
              <a:latin typeface="Rockwell"/>
              <a:cs typeface="Rockwell"/>
            </a:endParaRPr>
          </a:p>
        </p:txBody>
      </p:sp>
      <p:sp>
        <p:nvSpPr>
          <p:cNvPr id="101" name="Shape 101"/>
          <p:cNvSpPr txBox="1"/>
          <p:nvPr/>
        </p:nvSpPr>
        <p:spPr>
          <a:xfrm>
            <a:off x="1133975" y="2291150"/>
            <a:ext cx="543899" cy="562199"/>
          </a:xfrm>
          <a:prstGeom prst="rect">
            <a:avLst/>
          </a:prstGeom>
          <a:noFill/>
          <a:ln>
            <a:noFill/>
          </a:ln>
        </p:spPr>
        <p:txBody>
          <a:bodyPr lIns="91425" tIns="91425" rIns="91425" bIns="91425" anchor="ctr" anchorCtr="0">
            <a:noAutofit/>
          </a:bodyPr>
          <a:lstStyle/>
          <a:p>
            <a:pPr lvl="0" algn="ctr">
              <a:spcBef>
                <a:spcPts val="0"/>
              </a:spcBef>
              <a:buNone/>
            </a:pPr>
            <a:r>
              <a:rPr lang="en-US" sz="2400" b="1" dirty="0" smtClean="0">
                <a:solidFill>
                  <a:schemeClr val="dk1"/>
                </a:solidFill>
                <a:latin typeface="Rockwell"/>
                <a:ea typeface="Lora"/>
                <a:cs typeface="Rockwell"/>
                <a:sym typeface="Lora"/>
              </a:rPr>
              <a:t>6</a:t>
            </a:r>
          </a:p>
        </p:txBody>
      </p:sp>
    </p:spTree>
    <p:extLst>
      <p:ext uri="{BB962C8B-B14F-4D97-AF65-F5344CB8AC3E}">
        <p14:creationId xmlns:p14="http://schemas.microsoft.com/office/powerpoint/2010/main" val="326252906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2022225" y="1693523"/>
            <a:ext cx="3787799" cy="1159799"/>
          </a:xfrm>
          <a:prstGeom prst="rect">
            <a:avLst/>
          </a:prstGeom>
        </p:spPr>
        <p:txBody>
          <a:bodyPr lIns="91425" tIns="91425" rIns="91425" bIns="91425" anchor="b" anchorCtr="0">
            <a:noAutofit/>
          </a:bodyPr>
          <a:lstStyle/>
          <a:p>
            <a:pPr lvl="0" rtl="0">
              <a:spcBef>
                <a:spcPts val="0"/>
              </a:spcBef>
              <a:buNone/>
            </a:pPr>
            <a:r>
              <a:rPr lang="en-US" dirty="0" smtClean="0">
                <a:latin typeface="Rockwell"/>
                <a:cs typeface="Rockwell"/>
              </a:rPr>
              <a:t>Background</a:t>
            </a:r>
            <a:endParaRPr lang="en" dirty="0">
              <a:latin typeface="Rockwell"/>
              <a:cs typeface="Rockwell"/>
            </a:endParaRPr>
          </a:p>
        </p:txBody>
      </p:sp>
      <p:sp>
        <p:nvSpPr>
          <p:cNvPr id="101" name="Shape 101"/>
          <p:cNvSpPr txBox="1"/>
          <p:nvPr/>
        </p:nvSpPr>
        <p:spPr>
          <a:xfrm>
            <a:off x="1133975" y="2291150"/>
            <a:ext cx="543899" cy="562199"/>
          </a:xfrm>
          <a:prstGeom prst="rect">
            <a:avLst/>
          </a:prstGeom>
          <a:noFill/>
          <a:ln>
            <a:noFill/>
          </a:ln>
        </p:spPr>
        <p:txBody>
          <a:bodyPr lIns="91425" tIns="91425" rIns="91425" bIns="91425" anchor="ctr" anchorCtr="0">
            <a:noAutofit/>
          </a:bodyPr>
          <a:lstStyle/>
          <a:p>
            <a:pPr lvl="0" algn="ctr">
              <a:spcBef>
                <a:spcPts val="0"/>
              </a:spcBef>
              <a:buNone/>
            </a:pPr>
            <a:r>
              <a:rPr lang="en" sz="2400" b="1" dirty="0">
                <a:solidFill>
                  <a:schemeClr val="dk1"/>
                </a:solidFill>
                <a:latin typeface="Rockwell"/>
                <a:ea typeface="Lora"/>
                <a:cs typeface="Rockwell"/>
                <a:sym typeface="Lora"/>
              </a:rPr>
              <a:t>1</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spcBef>
                <a:spcPts val="0"/>
              </a:spcBef>
              <a:buNone/>
            </a:pPr>
            <a:r>
              <a:rPr lang="en-US" sz="2800" dirty="0" smtClean="0">
                <a:latin typeface="Rockwell"/>
                <a:cs typeface="Rockwell"/>
              </a:rPr>
              <a:t>Evaluations</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7" y="1399053"/>
            <a:ext cx="7977683" cy="3315346"/>
          </a:xfrm>
          <a:prstGeom prst="rect">
            <a:avLst/>
          </a:prstGeom>
        </p:spPr>
        <p:txBody>
          <a:bodyPr lIns="91425" tIns="91425" rIns="91425" bIns="91425" anchor="t" anchorCtr="0">
            <a:noAutofit/>
          </a:bodyPr>
          <a:lstStyle/>
          <a:p>
            <a:pPr marL="228600" lvl="0" rtl="0">
              <a:lnSpc>
                <a:spcPct val="120000"/>
              </a:lnSpc>
              <a:spcBef>
                <a:spcPts val="0"/>
              </a:spcBef>
              <a:spcAft>
                <a:spcPts val="1000"/>
              </a:spcAft>
              <a:buNone/>
            </a:pPr>
            <a:r>
              <a:rPr lang="en-US" sz="2000" b="1" dirty="0" smtClean="0">
                <a:latin typeface="Garamond"/>
                <a:cs typeface="Garamond"/>
              </a:rPr>
              <a:t>Limitations</a:t>
            </a:r>
          </a:p>
          <a:p>
            <a:pPr marL="571500" lvl="0" indent="-342900">
              <a:lnSpc>
                <a:spcPct val="120000"/>
              </a:lnSpc>
              <a:spcBef>
                <a:spcPts val="0"/>
              </a:spcBef>
              <a:buFont typeface="Wingdings" charset="2"/>
              <a:buChar char="v"/>
            </a:pPr>
            <a:r>
              <a:rPr lang="en-US" sz="1800" dirty="0">
                <a:latin typeface="Garamond"/>
                <a:cs typeface="Garamond"/>
              </a:rPr>
              <a:t>ML methods </a:t>
            </a:r>
            <a:r>
              <a:rPr lang="en-US" sz="1800" dirty="0" smtClean="0">
                <a:latin typeface="Garamond"/>
                <a:cs typeface="Garamond"/>
              </a:rPr>
              <a:t>may </a:t>
            </a:r>
            <a:r>
              <a:rPr lang="en-US" sz="1800" dirty="0">
                <a:latin typeface="Garamond"/>
                <a:cs typeface="Garamond"/>
              </a:rPr>
              <a:t>not be valid for small samples in the </a:t>
            </a:r>
            <a:r>
              <a:rPr lang="en-US" sz="1800" dirty="0" smtClean="0">
                <a:latin typeface="Garamond"/>
                <a:cs typeface="Garamond"/>
              </a:rPr>
              <a:t>experiments </a:t>
            </a:r>
            <a:endParaRPr lang="en-US" sz="1800" dirty="0">
              <a:latin typeface="Garamond"/>
              <a:cs typeface="Garamond"/>
            </a:endParaRPr>
          </a:p>
          <a:p>
            <a:pPr marL="571500" lvl="0" indent="-342900">
              <a:lnSpc>
                <a:spcPct val="120000"/>
              </a:lnSpc>
              <a:spcBef>
                <a:spcPts val="0"/>
              </a:spcBef>
              <a:buFont typeface="Wingdings" charset="2"/>
              <a:buChar char="v"/>
            </a:pPr>
            <a:r>
              <a:rPr lang="en-US" sz="1800" dirty="0" smtClean="0">
                <a:latin typeface="Garamond"/>
                <a:cs typeface="Garamond"/>
              </a:rPr>
              <a:t>Bayesian framework</a:t>
            </a:r>
            <a:r>
              <a:rPr lang="en-US" sz="1800" dirty="0">
                <a:latin typeface="Garamond"/>
                <a:cs typeface="Garamond"/>
              </a:rPr>
              <a:t> </a:t>
            </a:r>
            <a:r>
              <a:rPr lang="en-US" sz="1800" dirty="0" smtClean="0">
                <a:latin typeface="Garamond"/>
                <a:cs typeface="Garamond"/>
              </a:rPr>
              <a:t>may cause unintended </a:t>
            </a:r>
            <a:r>
              <a:rPr lang="en-US" sz="1800" dirty="0">
                <a:latin typeface="Garamond"/>
                <a:cs typeface="Garamond"/>
              </a:rPr>
              <a:t>informative prior </a:t>
            </a:r>
            <a:r>
              <a:rPr lang="en-US" sz="1800" dirty="0" smtClean="0">
                <a:latin typeface="Garamond"/>
                <a:cs typeface="Garamond"/>
              </a:rPr>
              <a:t>problems</a:t>
            </a:r>
          </a:p>
          <a:p>
            <a:pPr marL="571500" lvl="0" indent="-342900">
              <a:lnSpc>
                <a:spcPct val="120000"/>
              </a:lnSpc>
              <a:spcBef>
                <a:spcPts val="0"/>
              </a:spcBef>
              <a:buFont typeface="Wingdings" charset="2"/>
              <a:buChar char="v"/>
            </a:pPr>
            <a:r>
              <a:rPr lang="en-US" sz="1800" dirty="0">
                <a:latin typeface="Garamond"/>
                <a:cs typeface="Garamond"/>
              </a:rPr>
              <a:t>S</a:t>
            </a:r>
            <a:r>
              <a:rPr lang="en-US" sz="1800" dirty="0" smtClean="0">
                <a:latin typeface="Garamond"/>
                <a:cs typeface="Garamond"/>
              </a:rPr>
              <a:t>ample generated using </a:t>
            </a:r>
            <a:r>
              <a:rPr lang="en-US" sz="1800" dirty="0">
                <a:solidFill>
                  <a:schemeClr val="tx1"/>
                </a:solidFill>
                <a:latin typeface="Garamond"/>
                <a:cs typeface="Garamond"/>
              </a:rPr>
              <a:t>Markov chain Monte Carlo (MCMC) </a:t>
            </a:r>
            <a:r>
              <a:rPr lang="en-US" sz="1800" dirty="0" smtClean="0">
                <a:latin typeface="Garamond"/>
                <a:cs typeface="Garamond"/>
              </a:rPr>
              <a:t>methods are </a:t>
            </a:r>
            <a:r>
              <a:rPr lang="en-US" sz="1800" dirty="0">
                <a:latin typeface="Garamond"/>
                <a:cs typeface="Garamond"/>
              </a:rPr>
              <a:t>subject to the </a:t>
            </a:r>
            <a:r>
              <a:rPr lang="en-US" sz="1800" dirty="0" smtClean="0">
                <a:latin typeface="Garamond"/>
                <a:cs typeface="Garamond"/>
              </a:rPr>
              <a:t>validity problem</a:t>
            </a:r>
            <a:endParaRPr lang="en-US" sz="1800"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134003815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spcBef>
                <a:spcPts val="0"/>
              </a:spcBef>
              <a:buNone/>
            </a:pPr>
            <a:r>
              <a:rPr lang="en-US" sz="2800" dirty="0" smtClean="0">
                <a:latin typeface="Rockwell"/>
                <a:cs typeface="Rockwell"/>
              </a:rPr>
              <a:t>Evaluations</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7" y="1399053"/>
            <a:ext cx="7977683" cy="3315346"/>
          </a:xfrm>
          <a:prstGeom prst="rect">
            <a:avLst/>
          </a:prstGeom>
        </p:spPr>
        <p:txBody>
          <a:bodyPr lIns="91425" tIns="91425" rIns="91425" bIns="91425" anchor="t" anchorCtr="0">
            <a:noAutofit/>
          </a:bodyPr>
          <a:lstStyle/>
          <a:p>
            <a:pPr marL="228600" lvl="0" rtl="0">
              <a:lnSpc>
                <a:spcPct val="120000"/>
              </a:lnSpc>
              <a:spcBef>
                <a:spcPts val="0"/>
              </a:spcBef>
              <a:spcAft>
                <a:spcPts val="1000"/>
              </a:spcAft>
              <a:buNone/>
            </a:pPr>
            <a:r>
              <a:rPr lang="en-US" sz="2000" b="1" dirty="0" smtClean="0">
                <a:latin typeface="Garamond"/>
                <a:cs typeface="Garamond"/>
              </a:rPr>
              <a:t>Issues &amp; Challenges</a:t>
            </a:r>
          </a:p>
          <a:p>
            <a:pPr marL="514350" lvl="0" indent="-285750">
              <a:lnSpc>
                <a:spcPct val="120000"/>
              </a:lnSpc>
              <a:spcBef>
                <a:spcPts val="0"/>
              </a:spcBef>
              <a:buFont typeface="Wingdings" charset="2"/>
              <a:buChar char="v"/>
            </a:pPr>
            <a:r>
              <a:rPr lang="en-US" sz="1800" dirty="0" smtClean="0">
                <a:latin typeface="Garamond"/>
                <a:cs typeface="Garamond"/>
              </a:rPr>
              <a:t>Challenging to </a:t>
            </a:r>
            <a:r>
              <a:rPr lang="en-US" sz="1800" dirty="0">
                <a:latin typeface="Garamond"/>
                <a:cs typeface="Garamond"/>
              </a:rPr>
              <a:t>ensure the fitness of nonlinear regression </a:t>
            </a:r>
            <a:r>
              <a:rPr lang="en-US" sz="1800" dirty="0" smtClean="0">
                <a:latin typeface="Garamond"/>
                <a:cs typeface="Garamond"/>
              </a:rPr>
              <a:t>models</a:t>
            </a:r>
            <a:endParaRPr lang="en-US" sz="1800" dirty="0">
              <a:latin typeface="Garamond"/>
              <a:cs typeface="Garamond"/>
            </a:endParaRPr>
          </a:p>
          <a:p>
            <a:pPr marL="514350" indent="-285750">
              <a:lnSpc>
                <a:spcPct val="120000"/>
              </a:lnSpc>
              <a:spcBef>
                <a:spcPts val="0"/>
              </a:spcBef>
              <a:buFont typeface="Wingdings" charset="2"/>
              <a:buChar char="v"/>
            </a:pPr>
            <a:r>
              <a:rPr lang="en-US" sz="1800" dirty="0">
                <a:latin typeface="Garamond"/>
                <a:cs typeface="Garamond"/>
              </a:rPr>
              <a:t>Bayesian analysis </a:t>
            </a:r>
            <a:r>
              <a:rPr lang="en-US" sz="1800" dirty="0" smtClean="0">
                <a:latin typeface="Garamond"/>
                <a:cs typeface="Garamond"/>
              </a:rPr>
              <a:t>requires </a:t>
            </a:r>
            <a:r>
              <a:rPr lang="en-US" sz="1800" dirty="0">
                <a:latin typeface="Garamond"/>
                <a:cs typeface="Garamond"/>
              </a:rPr>
              <a:t>MCMC </a:t>
            </a:r>
            <a:r>
              <a:rPr lang="en-US" sz="1800" dirty="0" smtClean="0">
                <a:latin typeface="Garamond"/>
                <a:cs typeface="Garamond"/>
              </a:rPr>
              <a:t>algorithms, which </a:t>
            </a:r>
            <a:r>
              <a:rPr lang="en-US" sz="1800" dirty="0">
                <a:latin typeface="Garamond"/>
                <a:cs typeface="Garamond"/>
              </a:rPr>
              <a:t>is computer-intensive and time-</a:t>
            </a:r>
            <a:r>
              <a:rPr lang="en-US" sz="1800" dirty="0" smtClean="0">
                <a:latin typeface="Garamond"/>
                <a:cs typeface="Garamond"/>
              </a:rPr>
              <a:t>consuming</a:t>
            </a: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31487186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subTitle" idx="4294967295"/>
          </p:nvPr>
        </p:nvSpPr>
        <p:spPr>
          <a:xfrm>
            <a:off x="2371500" y="2093775"/>
            <a:ext cx="5021399" cy="784799"/>
          </a:xfrm>
          <a:prstGeom prst="rect">
            <a:avLst/>
          </a:prstGeom>
        </p:spPr>
        <p:txBody>
          <a:bodyPr lIns="91425" tIns="91425" rIns="91425" bIns="91425" anchor="t" anchorCtr="0">
            <a:noAutofit/>
          </a:bodyPr>
          <a:lstStyle/>
          <a:p>
            <a:pPr lvl="0" rtl="0">
              <a:spcBef>
                <a:spcPts val="0"/>
              </a:spcBef>
              <a:buNone/>
            </a:pPr>
            <a:r>
              <a:rPr lang="en" sz="3600" b="1" i="1" dirty="0">
                <a:latin typeface="Rockwell"/>
                <a:ea typeface="Lora"/>
                <a:cs typeface="Rockwell"/>
                <a:sym typeface="Lora"/>
              </a:rPr>
              <a:t>Any </a:t>
            </a:r>
            <a:r>
              <a:rPr lang="en" sz="3600" b="1" i="1" dirty="0">
                <a:highlight>
                  <a:srgbClr val="FFCD00"/>
                </a:highlight>
                <a:latin typeface="Rockwell"/>
                <a:ea typeface="Lora"/>
                <a:cs typeface="Rockwell"/>
                <a:sym typeface="Lora"/>
              </a:rPr>
              <a:t>questions</a:t>
            </a:r>
            <a:r>
              <a:rPr lang="en" sz="3600" b="1" i="1" dirty="0">
                <a:latin typeface="Rockwell"/>
                <a:ea typeface="Lora"/>
                <a:cs typeface="Rockwell"/>
                <a:sym typeface="Lora"/>
              </a:rPr>
              <a:t> ?</a:t>
            </a:r>
          </a:p>
          <a:p>
            <a:pPr lvl="0" rtl="0">
              <a:spcBef>
                <a:spcPts val="0"/>
              </a:spcBef>
              <a:buNone/>
            </a:pPr>
            <a:endParaRPr sz="1800" dirty="0">
              <a:solidFill>
                <a:schemeClr val="dk1"/>
              </a:solidFill>
            </a:endParaRPr>
          </a:p>
        </p:txBody>
      </p:sp>
      <p:cxnSp>
        <p:nvCxnSpPr>
          <p:cNvPr id="377" name="Shape 377"/>
          <p:cNvCxnSpPr/>
          <p:nvPr/>
        </p:nvCxnSpPr>
        <p:spPr>
          <a:xfrm>
            <a:off x="6450" y="1428750"/>
            <a:ext cx="2397299" cy="0"/>
          </a:xfrm>
          <a:prstGeom prst="straightConnector1">
            <a:avLst/>
          </a:prstGeom>
          <a:noFill/>
          <a:ln w="9525" cap="flat" cmpd="sng">
            <a:solidFill>
              <a:srgbClr val="CCCCCC"/>
            </a:solidFill>
            <a:prstDash val="solid"/>
            <a:round/>
            <a:headEnd type="none" w="lg" len="lg"/>
            <a:tailEnd type="none" w="lg" len="lg"/>
          </a:ln>
        </p:spPr>
      </p:cxnSp>
      <p:sp>
        <p:nvSpPr>
          <p:cNvPr id="378" name="Shape 378"/>
          <p:cNvSpPr txBox="1">
            <a:spLocks noGrp="1"/>
          </p:cNvSpPr>
          <p:nvPr>
            <p:ph type="ctrTitle" idx="4294967295"/>
          </p:nvPr>
        </p:nvSpPr>
        <p:spPr>
          <a:xfrm>
            <a:off x="2371625" y="816550"/>
            <a:ext cx="4908000" cy="1159799"/>
          </a:xfrm>
          <a:prstGeom prst="rect">
            <a:avLst/>
          </a:prstGeom>
        </p:spPr>
        <p:txBody>
          <a:bodyPr lIns="91425" tIns="91425" rIns="91425" bIns="91425" anchor="ctr" anchorCtr="0">
            <a:noAutofit/>
          </a:bodyPr>
          <a:lstStyle/>
          <a:p>
            <a:pPr lvl="0" rtl="0">
              <a:spcBef>
                <a:spcPts val="0"/>
              </a:spcBef>
              <a:buNone/>
            </a:pPr>
            <a:r>
              <a:rPr lang="en" sz="6000" dirty="0">
                <a:latin typeface="Rockwell"/>
                <a:cs typeface="Rockwell"/>
              </a:rPr>
              <a:t>Thanks!</a:t>
            </a:r>
          </a:p>
        </p:txBody>
      </p:sp>
      <p:cxnSp>
        <p:nvCxnSpPr>
          <p:cNvPr id="379" name="Shape 379"/>
          <p:cNvCxnSpPr/>
          <p:nvPr/>
        </p:nvCxnSpPr>
        <p:spPr>
          <a:xfrm>
            <a:off x="5589800" y="1428750"/>
            <a:ext cx="3554100" cy="0"/>
          </a:xfrm>
          <a:prstGeom prst="straightConnector1">
            <a:avLst/>
          </a:prstGeom>
          <a:noFill/>
          <a:ln w="9525" cap="flat" cmpd="sng">
            <a:solidFill>
              <a:srgbClr val="CCCCCC"/>
            </a:solidFill>
            <a:prstDash val="solid"/>
            <a:round/>
            <a:headEnd type="none" w="lg" len="lg"/>
            <a:tailEnd type="none" w="lg" len="lg"/>
          </a:ln>
        </p:spPr>
      </p:cxnSp>
      <p:sp>
        <p:nvSpPr>
          <p:cNvPr id="380" name="Shape 380"/>
          <p:cNvSpPr/>
          <p:nvPr/>
        </p:nvSpPr>
        <p:spPr>
          <a:xfrm>
            <a:off x="831925" y="859175"/>
            <a:ext cx="1139100" cy="1139100"/>
          </a:xfrm>
          <a:prstGeom prst="ellipse">
            <a:avLst/>
          </a:prstGeom>
          <a:solidFill>
            <a:srgbClr val="FFCD00"/>
          </a:solidFill>
          <a:ln>
            <a:noFill/>
          </a:ln>
        </p:spPr>
        <p:txBody>
          <a:bodyPr lIns="91425" tIns="91425" rIns="91425" bIns="91425" anchor="ctr" anchorCtr="0">
            <a:noAutofit/>
          </a:bodyPr>
          <a:lstStyle/>
          <a:p>
            <a:pPr lvl="0">
              <a:spcBef>
                <a:spcPts val="0"/>
              </a:spcBef>
              <a:buNone/>
            </a:pPr>
            <a:endParaRPr/>
          </a:p>
        </p:txBody>
      </p:sp>
      <p:grpSp>
        <p:nvGrpSpPr>
          <p:cNvPr id="381" name="Shape 381"/>
          <p:cNvGrpSpPr/>
          <p:nvPr/>
        </p:nvGrpSpPr>
        <p:grpSpPr>
          <a:xfrm>
            <a:off x="1148888" y="1190759"/>
            <a:ext cx="505722" cy="475767"/>
            <a:chOff x="5972700" y="2330200"/>
            <a:chExt cx="411625" cy="387275"/>
          </a:xfrm>
        </p:grpSpPr>
        <p:sp>
          <p:nvSpPr>
            <p:cNvPr id="382" name="Shape 382"/>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3" name="Shape 383"/>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180383106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4168942" cy="435599"/>
          </a:xfrm>
          <a:prstGeom prst="rect">
            <a:avLst/>
          </a:prstGeom>
        </p:spPr>
        <p:txBody>
          <a:bodyPr lIns="91425" tIns="91425" rIns="91425" bIns="91425" anchor="ctr" anchorCtr="0">
            <a:noAutofit/>
          </a:bodyPr>
          <a:lstStyle/>
          <a:p>
            <a:pPr lvl="0"/>
            <a:r>
              <a:rPr lang="en-US" sz="2800" dirty="0">
                <a:latin typeface="Rockwell"/>
                <a:cs typeface="Rockwell"/>
              </a:rPr>
              <a:t>Maximum Likelihood</a:t>
            </a:r>
          </a:p>
        </p:txBody>
      </p:sp>
      <p:sp>
        <p:nvSpPr>
          <p:cNvPr id="112" name="Shape 112"/>
          <p:cNvSpPr txBox="1">
            <a:spLocks noGrp="1"/>
          </p:cNvSpPr>
          <p:nvPr>
            <p:ph type="body" idx="1"/>
          </p:nvPr>
        </p:nvSpPr>
        <p:spPr>
          <a:xfrm>
            <a:off x="549157" y="1399053"/>
            <a:ext cx="7977683" cy="3315346"/>
          </a:xfrm>
          <a:prstGeom prst="rect">
            <a:avLst/>
          </a:prstGeom>
        </p:spPr>
        <p:txBody>
          <a:bodyPr lIns="91425" tIns="91425" rIns="91425" bIns="91425" anchor="t" anchorCtr="0">
            <a:noAutofit/>
          </a:bodyPr>
          <a:lstStyle/>
          <a:p>
            <a:pPr marL="514350" lvl="0" indent="-285750">
              <a:lnSpc>
                <a:spcPct val="120000"/>
              </a:lnSpc>
              <a:spcBef>
                <a:spcPts val="0"/>
              </a:spcBef>
              <a:buFont typeface="Wingdings" charset="2"/>
              <a:buChar char="v"/>
            </a:pPr>
            <a:r>
              <a:rPr lang="en-US" sz="1800" dirty="0">
                <a:latin typeface="Garamond"/>
                <a:cs typeface="Garamond"/>
              </a:rPr>
              <a:t>Maximum </a:t>
            </a:r>
            <a:r>
              <a:rPr lang="en-US" sz="1800" dirty="0" smtClean="0">
                <a:latin typeface="Garamond"/>
                <a:cs typeface="Garamond"/>
              </a:rPr>
              <a:t>likelihood </a:t>
            </a:r>
            <a:r>
              <a:rPr lang="en-US" sz="1800" dirty="0">
                <a:latin typeface="Garamond"/>
                <a:cs typeface="Garamond"/>
              </a:rPr>
              <a:t>is the procedure of finding the value of one or more </a:t>
            </a:r>
            <a:r>
              <a:rPr lang="en-US" sz="1800" dirty="0">
                <a:solidFill>
                  <a:srgbClr val="FF6600"/>
                </a:solidFill>
                <a:latin typeface="Garamond"/>
                <a:cs typeface="Garamond"/>
              </a:rPr>
              <a:t>parameters</a:t>
            </a:r>
            <a:r>
              <a:rPr lang="en-US" sz="1800" dirty="0">
                <a:latin typeface="Garamond"/>
                <a:cs typeface="Garamond"/>
              </a:rPr>
              <a:t> for a given statistic which makes the </a:t>
            </a:r>
            <a:r>
              <a:rPr lang="en-US" sz="1800" dirty="0">
                <a:solidFill>
                  <a:srgbClr val="FF6600"/>
                </a:solidFill>
                <a:latin typeface="Garamond"/>
                <a:cs typeface="Garamond"/>
              </a:rPr>
              <a:t>known likelihood distribution </a:t>
            </a:r>
            <a:r>
              <a:rPr lang="en-US" sz="1800" dirty="0">
                <a:latin typeface="Garamond"/>
                <a:cs typeface="Garamond"/>
              </a:rPr>
              <a:t>a </a:t>
            </a:r>
            <a:r>
              <a:rPr lang="en-US" sz="1800" dirty="0">
                <a:solidFill>
                  <a:srgbClr val="FF6600"/>
                </a:solidFill>
                <a:latin typeface="Garamond"/>
                <a:cs typeface="Garamond"/>
              </a:rPr>
              <a:t>maximum</a:t>
            </a:r>
            <a:r>
              <a:rPr lang="en-US" sz="1800" dirty="0" smtClean="0">
                <a:latin typeface="Garamond"/>
                <a:cs typeface="Garamond"/>
              </a:rPr>
              <a:t>.</a:t>
            </a:r>
          </a:p>
          <a:p>
            <a:pPr marL="514350" lvl="0" indent="-285750">
              <a:lnSpc>
                <a:spcPct val="120000"/>
              </a:lnSpc>
              <a:spcBef>
                <a:spcPts val="0"/>
              </a:spcBef>
              <a:buFont typeface="Wingdings" charset="2"/>
              <a:buChar char="v"/>
            </a:pPr>
            <a:r>
              <a:rPr lang="en-US" sz="1800" dirty="0">
                <a:latin typeface="Garamond"/>
                <a:cs typeface="Garamond"/>
                <a:hlinkClick r:id="rId3"/>
              </a:rPr>
              <a:t>http://mathworld.wolfram.com/</a:t>
            </a:r>
            <a:r>
              <a:rPr lang="en-US" sz="1800" dirty="0" smtClean="0">
                <a:latin typeface="Garamond"/>
                <a:cs typeface="Garamond"/>
                <a:hlinkClick r:id="rId3"/>
              </a:rPr>
              <a:t>MaximumLikelihood.html</a:t>
            </a:r>
            <a:r>
              <a:rPr lang="en-US" sz="1800" dirty="0" smtClean="0">
                <a:latin typeface="Garamond"/>
                <a:cs typeface="Garamond"/>
              </a:rPr>
              <a:t> </a:t>
            </a:r>
            <a:endParaRPr lang="en-US" sz="1800" dirty="0">
              <a:latin typeface="Garamond"/>
              <a:cs typeface="Garamond"/>
            </a:endParaRPr>
          </a:p>
          <a:p>
            <a:pPr marL="514350" lvl="0" indent="-285750">
              <a:lnSpc>
                <a:spcPct val="120000"/>
              </a:lnSpc>
              <a:spcBef>
                <a:spcPts val="0"/>
              </a:spcBef>
              <a:buFont typeface="Wingdings" charset="2"/>
              <a:buChar char="v"/>
            </a:pPr>
            <a:r>
              <a:rPr lang="en-US" sz="1800" dirty="0">
                <a:latin typeface="Garamond"/>
                <a:cs typeface="Garamond"/>
                <a:hlinkClick r:id="rId4"/>
              </a:rPr>
              <a:t>http://statweb.stanford.edu/~susan/courses/s200/lectures/lect11.pdf</a:t>
            </a:r>
            <a:r>
              <a:rPr lang="en-US" sz="1800" dirty="0">
                <a:latin typeface="Garamond"/>
                <a:cs typeface="Garamond"/>
              </a:rPr>
              <a:t> </a:t>
            </a:r>
          </a:p>
          <a:p>
            <a:pPr marL="514350" lvl="0" indent="-285750">
              <a:lnSpc>
                <a:spcPct val="120000"/>
              </a:lnSpc>
              <a:spcBef>
                <a:spcPts val="0"/>
              </a:spcBef>
              <a:buFont typeface="Wingdings" charset="2"/>
              <a:buChar char="v"/>
            </a:pPr>
            <a:endParaRPr lang="en-US" sz="1800"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918659723"/>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r>
              <a:rPr lang="en-US" sz="2800" dirty="0" smtClean="0">
                <a:latin typeface="Rockwell"/>
                <a:cs typeface="Rockwell"/>
              </a:rPr>
              <a:t>MLE</a:t>
            </a:r>
            <a:endParaRPr lang="en-US" sz="2800" dirty="0">
              <a:latin typeface="Rockwell"/>
              <a:cs typeface="Rockwell"/>
            </a:endParaRPr>
          </a:p>
        </p:txBody>
      </p:sp>
      <p:sp>
        <p:nvSpPr>
          <p:cNvPr id="112" name="Shape 112"/>
          <p:cNvSpPr txBox="1">
            <a:spLocks noGrp="1"/>
          </p:cNvSpPr>
          <p:nvPr>
            <p:ph type="body" idx="1"/>
          </p:nvPr>
        </p:nvSpPr>
        <p:spPr>
          <a:xfrm>
            <a:off x="549157" y="1399053"/>
            <a:ext cx="7977683" cy="3315346"/>
          </a:xfrm>
          <a:prstGeom prst="rect">
            <a:avLst/>
          </a:prstGeom>
        </p:spPr>
        <p:txBody>
          <a:bodyPr lIns="91425" tIns="91425" rIns="91425" bIns="91425" anchor="t" anchorCtr="0">
            <a:noAutofit/>
          </a:bodyPr>
          <a:lstStyle/>
          <a:p>
            <a:pPr marL="514350" lvl="0" indent="-285750">
              <a:lnSpc>
                <a:spcPct val="120000"/>
              </a:lnSpc>
              <a:spcBef>
                <a:spcPts val="0"/>
              </a:spcBef>
              <a:buFont typeface="Wingdings" charset="2"/>
              <a:buChar char="v"/>
            </a:pPr>
            <a:r>
              <a:rPr lang="en-US" sz="1800" dirty="0" smtClean="0">
                <a:solidFill>
                  <a:srgbClr val="FF6600"/>
                </a:solidFill>
                <a:latin typeface="Garamond"/>
                <a:cs typeface="Garamond"/>
              </a:rPr>
              <a:t>Maximum</a:t>
            </a:r>
            <a:r>
              <a:rPr lang="en-US" sz="1800" dirty="0">
                <a:solidFill>
                  <a:srgbClr val="FF6600"/>
                </a:solidFill>
                <a:latin typeface="Garamond"/>
                <a:cs typeface="Garamond"/>
              </a:rPr>
              <a:t>-likelihood estimation </a:t>
            </a:r>
            <a:r>
              <a:rPr lang="en-US" sz="1800" dirty="0">
                <a:latin typeface="Garamond"/>
                <a:cs typeface="Garamond"/>
              </a:rPr>
              <a:t>(MLE) is a method of estimating the parameters of a statistical model given data.</a:t>
            </a:r>
          </a:p>
          <a:p>
            <a:pPr marL="514350" lvl="0" indent="-285750">
              <a:lnSpc>
                <a:spcPct val="120000"/>
              </a:lnSpc>
              <a:spcBef>
                <a:spcPts val="0"/>
              </a:spcBef>
              <a:buFont typeface="Wingdings" charset="2"/>
              <a:buChar char="v"/>
            </a:pPr>
            <a:r>
              <a:rPr lang="en-US" sz="1800" dirty="0">
                <a:latin typeface="Garamond"/>
                <a:cs typeface="Garamond"/>
              </a:rPr>
              <a:t>In general, for a fixed set of data and underlying statistical model, the method of maximum likelihood selects the set of values of the model parameters that maximizes the likelihood function.</a:t>
            </a: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272339086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spcBef>
                <a:spcPts val="0"/>
              </a:spcBef>
              <a:buNone/>
            </a:pPr>
            <a:r>
              <a:rPr lang="en-US" sz="2800" dirty="0" smtClean="0">
                <a:latin typeface="Rockwell"/>
                <a:cs typeface="Rockwell"/>
              </a:rPr>
              <a:t>Bayesian Analysis</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7" y="1399053"/>
            <a:ext cx="7977683" cy="3315346"/>
          </a:xfrm>
          <a:prstGeom prst="rect">
            <a:avLst/>
          </a:prstGeom>
        </p:spPr>
        <p:txBody>
          <a:bodyPr lIns="91425" tIns="91425" rIns="91425" bIns="91425" anchor="t" anchorCtr="0">
            <a:noAutofit/>
          </a:bodyPr>
          <a:lstStyle/>
          <a:p>
            <a:pPr marL="514350" lvl="0" indent="-285750">
              <a:lnSpc>
                <a:spcPct val="120000"/>
              </a:lnSpc>
              <a:spcBef>
                <a:spcPts val="0"/>
              </a:spcBef>
              <a:buFont typeface="Wingdings" charset="2"/>
              <a:buChar char="v"/>
            </a:pPr>
            <a:r>
              <a:rPr lang="en-US" sz="1800" dirty="0">
                <a:latin typeface="Garamond"/>
                <a:cs typeface="Garamond"/>
              </a:rPr>
              <a:t>Bayesian analysis is a statistical procedure which endeavors to </a:t>
            </a:r>
            <a:r>
              <a:rPr lang="en-US" sz="1800" dirty="0">
                <a:solidFill>
                  <a:srgbClr val="FF6600"/>
                </a:solidFill>
                <a:latin typeface="Garamond"/>
                <a:cs typeface="Garamond"/>
              </a:rPr>
              <a:t>estimate parameters </a:t>
            </a:r>
            <a:r>
              <a:rPr lang="en-US" sz="1800" dirty="0">
                <a:latin typeface="Garamond"/>
                <a:cs typeface="Garamond"/>
              </a:rPr>
              <a:t>of an underlying distribution based on the observed </a:t>
            </a:r>
            <a:r>
              <a:rPr lang="en-US" sz="1800" dirty="0" smtClean="0">
                <a:latin typeface="Garamond"/>
                <a:cs typeface="Garamond"/>
              </a:rPr>
              <a:t>distribution</a:t>
            </a:r>
          </a:p>
          <a:p>
            <a:pPr marL="514350" lvl="0" indent="-285750">
              <a:lnSpc>
                <a:spcPct val="120000"/>
              </a:lnSpc>
              <a:spcBef>
                <a:spcPts val="0"/>
              </a:spcBef>
              <a:buFont typeface="Wingdings" charset="2"/>
              <a:buChar char="v"/>
            </a:pPr>
            <a:r>
              <a:rPr lang="en-US" sz="1800" dirty="0" smtClean="0">
                <a:solidFill>
                  <a:srgbClr val="FF6600"/>
                </a:solidFill>
                <a:latin typeface="Garamond"/>
                <a:cs typeface="Garamond"/>
              </a:rPr>
              <a:t>prior distribution -</a:t>
            </a:r>
            <a:r>
              <a:rPr lang="en-US" sz="1800" dirty="0">
                <a:solidFill>
                  <a:srgbClr val="FF6600"/>
                </a:solidFill>
                <a:latin typeface="Garamond"/>
                <a:cs typeface="Garamond"/>
              </a:rPr>
              <a:t>&gt; observed distribution -&gt; posterior </a:t>
            </a:r>
            <a:r>
              <a:rPr lang="en-US" sz="1800" dirty="0" smtClean="0">
                <a:solidFill>
                  <a:srgbClr val="FF6600"/>
                </a:solidFill>
                <a:latin typeface="Garamond"/>
                <a:cs typeface="Garamond"/>
              </a:rPr>
              <a:t>distribution</a:t>
            </a:r>
          </a:p>
          <a:p>
            <a:pPr marL="514350" lvl="0" indent="-285750">
              <a:lnSpc>
                <a:spcPct val="120000"/>
              </a:lnSpc>
              <a:spcBef>
                <a:spcPts val="0"/>
              </a:spcBef>
              <a:buFont typeface="Wingdings" charset="2"/>
              <a:buChar char="v"/>
            </a:pPr>
            <a:r>
              <a:rPr lang="en-US" sz="1800" dirty="0">
                <a:latin typeface="Garamond"/>
                <a:cs typeface="Garamond"/>
              </a:rPr>
              <a:t>Bayesian analysis is somewhat controversial because the validity of the result depends on how valid the prior distribution is, and this cannot be assessed statistically</a:t>
            </a:r>
            <a:r>
              <a:rPr lang="en-US" sz="1800" dirty="0" smtClean="0">
                <a:latin typeface="Garamond"/>
                <a:cs typeface="Garamond"/>
              </a:rPr>
              <a:t>.</a:t>
            </a:r>
          </a:p>
          <a:p>
            <a:pPr marL="514350" lvl="0" indent="-285750">
              <a:lnSpc>
                <a:spcPct val="120000"/>
              </a:lnSpc>
              <a:spcBef>
                <a:spcPts val="0"/>
              </a:spcBef>
              <a:buFont typeface="Wingdings" charset="2"/>
              <a:buChar char="v"/>
            </a:pPr>
            <a:r>
              <a:rPr lang="en-US" sz="1800" dirty="0">
                <a:latin typeface="Garamond"/>
                <a:cs typeface="Garamond"/>
                <a:hlinkClick r:id="rId3"/>
              </a:rPr>
              <a:t>http://mathworld.wolfram.com/</a:t>
            </a:r>
            <a:r>
              <a:rPr lang="en-US" sz="1800" dirty="0" smtClean="0">
                <a:latin typeface="Garamond"/>
                <a:cs typeface="Garamond"/>
                <a:hlinkClick r:id="rId3"/>
              </a:rPr>
              <a:t>BayesianAnalysis.html</a:t>
            </a:r>
            <a:r>
              <a:rPr lang="en-US" sz="1800" dirty="0" smtClean="0">
                <a:latin typeface="Garamond"/>
                <a:cs typeface="Garamond"/>
              </a:rPr>
              <a:t> </a:t>
            </a:r>
          </a:p>
          <a:p>
            <a:pPr marL="514350" lvl="0" indent="-285750">
              <a:lnSpc>
                <a:spcPct val="120000"/>
              </a:lnSpc>
              <a:spcBef>
                <a:spcPts val="0"/>
              </a:spcBef>
              <a:buFont typeface="Wingdings" charset="2"/>
              <a:buChar char="v"/>
            </a:pPr>
            <a:endParaRPr lang="en-US" sz="1800"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130638972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r>
              <a:rPr lang="en-US" sz="2800" dirty="0">
                <a:latin typeface="Rockwell"/>
                <a:cs typeface="Rockwell"/>
              </a:rPr>
              <a:t>Bayesian </a:t>
            </a:r>
            <a:r>
              <a:rPr lang="en-US" sz="2800" dirty="0" smtClean="0">
                <a:latin typeface="Rockwell"/>
                <a:cs typeface="Rockwell"/>
              </a:rPr>
              <a:t>Inference</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7" y="1399053"/>
            <a:ext cx="7977683" cy="3315346"/>
          </a:xfrm>
          <a:prstGeom prst="rect">
            <a:avLst/>
          </a:prstGeom>
        </p:spPr>
        <p:txBody>
          <a:bodyPr lIns="91425" tIns="91425" rIns="91425" bIns="91425" anchor="t" anchorCtr="0">
            <a:noAutofit/>
          </a:bodyPr>
          <a:lstStyle/>
          <a:p>
            <a:pPr marL="514350" lvl="0" indent="-285750">
              <a:lnSpc>
                <a:spcPct val="120000"/>
              </a:lnSpc>
              <a:spcBef>
                <a:spcPts val="0"/>
              </a:spcBef>
              <a:buFont typeface="Wingdings" charset="2"/>
              <a:buChar char="v"/>
            </a:pPr>
            <a:r>
              <a:rPr lang="en-US" sz="1800" dirty="0" smtClean="0">
                <a:latin typeface="Garamond"/>
                <a:cs typeface="Garamond"/>
              </a:rPr>
              <a:t>A </a:t>
            </a:r>
            <a:r>
              <a:rPr lang="en-US" sz="1800" dirty="0">
                <a:latin typeface="Garamond"/>
                <a:cs typeface="Garamond"/>
              </a:rPr>
              <a:t>method of statistical inference in which </a:t>
            </a:r>
            <a:r>
              <a:rPr lang="en-US" sz="1800" dirty="0">
                <a:solidFill>
                  <a:srgbClr val="FF6600"/>
                </a:solidFill>
                <a:latin typeface="Garamond"/>
                <a:cs typeface="Garamond"/>
              </a:rPr>
              <a:t>Bayes' theorem </a:t>
            </a:r>
            <a:r>
              <a:rPr lang="en-US" sz="1800" dirty="0">
                <a:latin typeface="Garamond"/>
                <a:cs typeface="Garamond"/>
              </a:rPr>
              <a:t>is used to update the probability for a hypothesis as more evidence or information becomes available</a:t>
            </a:r>
            <a:r>
              <a:rPr lang="en-US" sz="1800" dirty="0" smtClean="0">
                <a:latin typeface="Garamond"/>
                <a:cs typeface="Garamond"/>
              </a:rPr>
              <a:t>.</a:t>
            </a:r>
          </a:p>
          <a:p>
            <a:pPr marL="514350" lvl="0" indent="-285750">
              <a:lnSpc>
                <a:spcPct val="120000"/>
              </a:lnSpc>
              <a:spcBef>
                <a:spcPts val="0"/>
              </a:spcBef>
              <a:buFont typeface="Wingdings" charset="2"/>
              <a:buChar char="v"/>
            </a:pPr>
            <a:r>
              <a:rPr lang="en-US" sz="1800" dirty="0">
                <a:latin typeface="Garamond"/>
                <a:cs typeface="Garamond"/>
              </a:rPr>
              <a:t>Bayesian updating is particularly important in the </a:t>
            </a:r>
            <a:r>
              <a:rPr lang="en-US" sz="1800" dirty="0">
                <a:solidFill>
                  <a:srgbClr val="FF6600"/>
                </a:solidFill>
                <a:latin typeface="Garamond"/>
                <a:cs typeface="Garamond"/>
              </a:rPr>
              <a:t>dynamic analysis </a:t>
            </a:r>
            <a:r>
              <a:rPr lang="en-US" sz="1800" dirty="0">
                <a:latin typeface="Garamond"/>
                <a:cs typeface="Garamond"/>
              </a:rPr>
              <a:t>of a sequence of data</a:t>
            </a:r>
            <a:r>
              <a:rPr lang="en-US" sz="1800" dirty="0" smtClean="0">
                <a:latin typeface="Garamond"/>
                <a:cs typeface="Garamond"/>
              </a:rPr>
              <a:t>.</a:t>
            </a:r>
          </a:p>
          <a:p>
            <a:pPr marL="514350" lvl="0" indent="-285750">
              <a:lnSpc>
                <a:spcPct val="120000"/>
              </a:lnSpc>
              <a:spcBef>
                <a:spcPts val="0"/>
              </a:spcBef>
              <a:buFont typeface="Wingdings" charset="2"/>
              <a:buChar char="v"/>
            </a:pPr>
            <a:endParaRPr lang="en-US" sz="1800" dirty="0" smtClean="0">
              <a:latin typeface="Garamond"/>
              <a:cs typeface="Garamond"/>
            </a:endParaRPr>
          </a:p>
          <a:p>
            <a:pPr marL="228600" lvl="0">
              <a:lnSpc>
                <a:spcPct val="120000"/>
              </a:lnSpc>
              <a:spcBef>
                <a:spcPts val="0"/>
              </a:spcBef>
              <a:buNone/>
            </a:pPr>
            <a:endParaRPr lang="en-US" sz="1800"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2" name="Picture 1" descr="Screen Shot 2016-04-07 at 6.20.5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3330" y="3072383"/>
            <a:ext cx="3637340" cy="561648"/>
          </a:xfrm>
          <a:prstGeom prst="rect">
            <a:avLst/>
          </a:prstGeom>
        </p:spPr>
      </p:pic>
    </p:spTree>
    <p:extLst>
      <p:ext uri="{BB962C8B-B14F-4D97-AF65-F5344CB8AC3E}">
        <p14:creationId xmlns:p14="http://schemas.microsoft.com/office/powerpoint/2010/main" val="259965545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r>
              <a:rPr lang="en-US" sz="2800" dirty="0">
                <a:latin typeface="Rockwell"/>
                <a:cs typeface="Rockwell"/>
              </a:rPr>
              <a:t>Monte Carlo Method</a:t>
            </a:r>
          </a:p>
        </p:txBody>
      </p:sp>
      <p:sp>
        <p:nvSpPr>
          <p:cNvPr id="112" name="Shape 112"/>
          <p:cNvSpPr txBox="1">
            <a:spLocks noGrp="1"/>
          </p:cNvSpPr>
          <p:nvPr>
            <p:ph type="body" idx="1"/>
          </p:nvPr>
        </p:nvSpPr>
        <p:spPr>
          <a:xfrm>
            <a:off x="549157" y="1399053"/>
            <a:ext cx="7977683" cy="3315346"/>
          </a:xfrm>
          <a:prstGeom prst="rect">
            <a:avLst/>
          </a:prstGeom>
        </p:spPr>
        <p:txBody>
          <a:bodyPr lIns="91425" tIns="91425" rIns="91425" bIns="91425" anchor="t" anchorCtr="0">
            <a:noAutofit/>
          </a:bodyPr>
          <a:lstStyle/>
          <a:p>
            <a:pPr marL="514350" lvl="0" indent="-285750">
              <a:lnSpc>
                <a:spcPct val="120000"/>
              </a:lnSpc>
              <a:spcBef>
                <a:spcPts val="0"/>
              </a:spcBef>
              <a:buFont typeface="Wingdings" charset="2"/>
              <a:buChar char="v"/>
            </a:pPr>
            <a:r>
              <a:rPr lang="en-US" sz="1800" dirty="0">
                <a:latin typeface="Garamond"/>
                <a:cs typeface="Garamond"/>
              </a:rPr>
              <a:t>Any method which solves a problem by generating </a:t>
            </a:r>
            <a:r>
              <a:rPr lang="en-US" sz="1800" dirty="0">
                <a:solidFill>
                  <a:srgbClr val="FF6600"/>
                </a:solidFill>
                <a:latin typeface="Garamond"/>
                <a:cs typeface="Garamond"/>
              </a:rPr>
              <a:t>suitable random numbers </a:t>
            </a:r>
            <a:r>
              <a:rPr lang="en-US" sz="1800" dirty="0">
                <a:latin typeface="Garamond"/>
                <a:cs typeface="Garamond"/>
              </a:rPr>
              <a:t>and observing that fraction of the numbers obeying some property or properties. </a:t>
            </a:r>
            <a:endParaRPr lang="en-US" sz="1800" dirty="0" smtClean="0">
              <a:latin typeface="Garamond"/>
              <a:cs typeface="Garamond"/>
            </a:endParaRPr>
          </a:p>
          <a:p>
            <a:pPr marL="514350" lvl="0" indent="-285750">
              <a:lnSpc>
                <a:spcPct val="120000"/>
              </a:lnSpc>
              <a:spcBef>
                <a:spcPts val="0"/>
              </a:spcBef>
              <a:buFont typeface="Wingdings" charset="2"/>
              <a:buChar char="v"/>
            </a:pPr>
            <a:r>
              <a:rPr lang="en-US" sz="1800" dirty="0" smtClean="0">
                <a:latin typeface="Garamond"/>
                <a:cs typeface="Garamond"/>
              </a:rPr>
              <a:t>The </a:t>
            </a:r>
            <a:r>
              <a:rPr lang="en-US" sz="1800" dirty="0">
                <a:latin typeface="Garamond"/>
                <a:cs typeface="Garamond"/>
              </a:rPr>
              <a:t>method is useful for obtaining numerical solutions to problems which are too </a:t>
            </a:r>
            <a:r>
              <a:rPr lang="en-US" sz="1800" dirty="0">
                <a:solidFill>
                  <a:srgbClr val="FF6600"/>
                </a:solidFill>
                <a:latin typeface="Garamond"/>
                <a:cs typeface="Garamond"/>
              </a:rPr>
              <a:t>complicated</a:t>
            </a:r>
            <a:r>
              <a:rPr lang="en-US" sz="1800" dirty="0">
                <a:latin typeface="Garamond"/>
                <a:cs typeface="Garamond"/>
              </a:rPr>
              <a:t> to solve analytically</a:t>
            </a:r>
            <a:r>
              <a:rPr lang="en-US" sz="1800" dirty="0" smtClean="0">
                <a:latin typeface="Garamond"/>
                <a:cs typeface="Garamond"/>
              </a:rPr>
              <a:t>.</a:t>
            </a:r>
          </a:p>
          <a:p>
            <a:pPr marL="514350" lvl="0" indent="-285750">
              <a:lnSpc>
                <a:spcPct val="120000"/>
              </a:lnSpc>
              <a:spcBef>
                <a:spcPts val="0"/>
              </a:spcBef>
              <a:buFont typeface="Wingdings" charset="2"/>
              <a:buChar char="v"/>
            </a:pPr>
            <a:r>
              <a:rPr lang="en-US" sz="1800" dirty="0">
                <a:latin typeface="Garamond"/>
                <a:cs typeface="Garamond"/>
              </a:rPr>
              <a:t>Monte Carlo methods are mainly used in three distinct problem </a:t>
            </a:r>
            <a:r>
              <a:rPr lang="en-US" sz="1800" dirty="0" smtClean="0">
                <a:latin typeface="Garamond"/>
                <a:cs typeface="Garamond"/>
              </a:rPr>
              <a:t>classes: optimization</a:t>
            </a:r>
            <a:r>
              <a:rPr lang="en-US" sz="1800" dirty="0">
                <a:latin typeface="Garamond"/>
                <a:cs typeface="Garamond"/>
              </a:rPr>
              <a:t>, numerical integration, and generating draws from a probability distribution.</a:t>
            </a:r>
            <a:endParaRPr lang="en-US" sz="1800" dirty="0" smtClean="0">
              <a:latin typeface="Garamond"/>
              <a:cs typeface="Garamond"/>
            </a:endParaRPr>
          </a:p>
          <a:p>
            <a:pPr marL="514350" lvl="0" indent="-285750">
              <a:lnSpc>
                <a:spcPct val="120000"/>
              </a:lnSpc>
              <a:spcBef>
                <a:spcPts val="0"/>
              </a:spcBef>
              <a:buFont typeface="Wingdings" charset="2"/>
              <a:buChar char="v"/>
            </a:pPr>
            <a:r>
              <a:rPr lang="en-US" sz="1800" dirty="0">
                <a:latin typeface="Garamond"/>
                <a:cs typeface="Garamond"/>
                <a:hlinkClick r:id="rId3"/>
              </a:rPr>
              <a:t>http://mathworld.wolfram.com/</a:t>
            </a:r>
            <a:r>
              <a:rPr lang="en-US" sz="1800" dirty="0" smtClean="0">
                <a:latin typeface="Garamond"/>
                <a:cs typeface="Garamond"/>
                <a:hlinkClick r:id="rId3"/>
              </a:rPr>
              <a:t>MonteCarloMethod.html</a:t>
            </a:r>
            <a:r>
              <a:rPr lang="en-US" sz="1800" dirty="0" smtClean="0">
                <a:latin typeface="Garamond"/>
                <a:cs typeface="Garamond"/>
              </a:rPr>
              <a:t> </a:t>
            </a:r>
            <a:endParaRPr lang="en-US" sz="1800" dirty="0">
              <a:latin typeface="Garamond"/>
              <a:cs typeface="Garamond"/>
            </a:endParaRPr>
          </a:p>
          <a:p>
            <a:pPr marL="514350" lvl="0" indent="-285750">
              <a:lnSpc>
                <a:spcPct val="120000"/>
              </a:lnSpc>
              <a:spcBef>
                <a:spcPts val="0"/>
              </a:spcBef>
              <a:buFont typeface="Wingdings" charset="2"/>
              <a:buChar char="v"/>
            </a:pPr>
            <a:endParaRPr lang="en-US" sz="1800"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3400266095"/>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4474673" cy="435599"/>
          </a:xfrm>
          <a:prstGeom prst="rect">
            <a:avLst/>
          </a:prstGeom>
        </p:spPr>
        <p:txBody>
          <a:bodyPr lIns="91425" tIns="91425" rIns="91425" bIns="91425" anchor="ctr" anchorCtr="0">
            <a:noAutofit/>
          </a:bodyPr>
          <a:lstStyle/>
          <a:p>
            <a:pPr lvl="0"/>
            <a:r>
              <a:rPr lang="en-US" sz="2800" dirty="0">
                <a:latin typeface="Rockwell"/>
                <a:cs typeface="Rockwell"/>
              </a:rPr>
              <a:t>Monte Carlo Integration</a:t>
            </a:r>
          </a:p>
        </p:txBody>
      </p:sp>
      <p:sp>
        <p:nvSpPr>
          <p:cNvPr id="112" name="Shape 112"/>
          <p:cNvSpPr txBox="1">
            <a:spLocks noGrp="1"/>
          </p:cNvSpPr>
          <p:nvPr>
            <p:ph type="body" idx="1"/>
          </p:nvPr>
        </p:nvSpPr>
        <p:spPr>
          <a:xfrm>
            <a:off x="549157" y="1399053"/>
            <a:ext cx="7977683" cy="3315346"/>
          </a:xfrm>
          <a:prstGeom prst="rect">
            <a:avLst/>
          </a:prstGeom>
        </p:spPr>
        <p:txBody>
          <a:bodyPr lIns="91425" tIns="91425" rIns="91425" bIns="91425" anchor="t" anchorCtr="0">
            <a:noAutofit/>
          </a:bodyPr>
          <a:lstStyle/>
          <a:p>
            <a:pPr marL="514350" lvl="0" indent="-285750">
              <a:lnSpc>
                <a:spcPct val="120000"/>
              </a:lnSpc>
              <a:spcBef>
                <a:spcPts val="0"/>
              </a:spcBef>
              <a:buFont typeface="Wingdings" charset="2"/>
              <a:buChar char="v"/>
            </a:pPr>
            <a:r>
              <a:rPr lang="en-US" sz="1800" dirty="0">
                <a:latin typeface="Garamond"/>
                <a:cs typeface="Garamond"/>
              </a:rPr>
              <a:t>In mathematics, Monte Carlo integration is a technique for </a:t>
            </a:r>
            <a:r>
              <a:rPr lang="en-US" sz="1800" dirty="0">
                <a:solidFill>
                  <a:srgbClr val="FF6600"/>
                </a:solidFill>
                <a:latin typeface="Garamond"/>
                <a:cs typeface="Garamond"/>
              </a:rPr>
              <a:t>numerical integration using random numbers</a:t>
            </a:r>
            <a:r>
              <a:rPr lang="en-US" sz="1800" dirty="0">
                <a:latin typeface="Garamond"/>
                <a:cs typeface="Garamond"/>
              </a:rPr>
              <a:t>. </a:t>
            </a:r>
            <a:endParaRPr lang="en-US" sz="1800" dirty="0" smtClean="0">
              <a:latin typeface="Garamond"/>
              <a:cs typeface="Garamond"/>
            </a:endParaRPr>
          </a:p>
          <a:p>
            <a:pPr marL="514350" lvl="0" indent="-285750">
              <a:lnSpc>
                <a:spcPct val="120000"/>
              </a:lnSpc>
              <a:spcBef>
                <a:spcPts val="0"/>
              </a:spcBef>
              <a:buFont typeface="Wingdings" charset="2"/>
              <a:buChar char="v"/>
            </a:pPr>
            <a:r>
              <a:rPr lang="en-US" sz="1800" dirty="0" smtClean="0">
                <a:latin typeface="Garamond"/>
                <a:cs typeface="Garamond"/>
              </a:rPr>
              <a:t>Many algorithms </a:t>
            </a:r>
            <a:r>
              <a:rPr lang="en-US" sz="1800" dirty="0">
                <a:latin typeface="Garamond"/>
                <a:cs typeface="Garamond"/>
              </a:rPr>
              <a:t>usually evaluate the integrand at a </a:t>
            </a:r>
            <a:r>
              <a:rPr lang="en-US" sz="1800" dirty="0">
                <a:solidFill>
                  <a:srgbClr val="FF6600"/>
                </a:solidFill>
                <a:latin typeface="Garamond"/>
                <a:cs typeface="Garamond"/>
              </a:rPr>
              <a:t>regular grid</a:t>
            </a:r>
            <a:r>
              <a:rPr lang="en-US" sz="1800" dirty="0" smtClean="0">
                <a:latin typeface="Garamond"/>
                <a:cs typeface="Garamond"/>
              </a:rPr>
              <a:t>, </a:t>
            </a:r>
            <a:r>
              <a:rPr lang="en-US" sz="1800" dirty="0">
                <a:latin typeface="Garamond"/>
                <a:cs typeface="Garamond"/>
              </a:rPr>
              <a:t>Monte Carlo </a:t>
            </a:r>
            <a:r>
              <a:rPr lang="en-US" sz="1800" dirty="0">
                <a:solidFill>
                  <a:srgbClr val="FF6600"/>
                </a:solidFill>
                <a:latin typeface="Garamond"/>
                <a:cs typeface="Garamond"/>
              </a:rPr>
              <a:t>randomly</a:t>
            </a:r>
            <a:r>
              <a:rPr lang="en-US" sz="1800" dirty="0">
                <a:latin typeface="Garamond"/>
                <a:cs typeface="Garamond"/>
              </a:rPr>
              <a:t> choose points at which the integrand is evaluated</a:t>
            </a:r>
            <a:r>
              <a:rPr lang="en-US" sz="1800" dirty="0" smtClean="0">
                <a:latin typeface="Garamond"/>
                <a:cs typeface="Garamond"/>
              </a:rPr>
              <a:t>. </a:t>
            </a:r>
            <a:r>
              <a:rPr lang="en-US" sz="1800" dirty="0">
                <a:latin typeface="Garamond"/>
                <a:cs typeface="Garamond"/>
              </a:rPr>
              <a:t>This method is particularly useful for </a:t>
            </a:r>
            <a:r>
              <a:rPr lang="en-US" sz="1800" dirty="0">
                <a:solidFill>
                  <a:srgbClr val="FF6600"/>
                </a:solidFill>
                <a:latin typeface="Garamond"/>
                <a:cs typeface="Garamond"/>
              </a:rPr>
              <a:t>higher-dimensional integrals</a:t>
            </a:r>
            <a:r>
              <a:rPr lang="en-US" sz="1800" dirty="0" smtClean="0">
                <a:latin typeface="Garamond"/>
                <a:cs typeface="Garamond"/>
              </a:rPr>
              <a:t>.</a:t>
            </a:r>
          </a:p>
          <a:p>
            <a:pPr marL="514350" lvl="0" indent="-285750">
              <a:lnSpc>
                <a:spcPct val="120000"/>
              </a:lnSpc>
              <a:spcBef>
                <a:spcPts val="0"/>
              </a:spcBef>
              <a:buFont typeface="Wingdings" charset="2"/>
              <a:buChar char="v"/>
            </a:pPr>
            <a:endParaRPr lang="en-US" sz="1800" dirty="0" smtClean="0">
              <a:latin typeface="Garamond"/>
              <a:cs typeface="Garamond"/>
            </a:endParaRPr>
          </a:p>
          <a:p>
            <a:pPr marL="514350" lvl="0" indent="-285750">
              <a:lnSpc>
                <a:spcPct val="120000"/>
              </a:lnSpc>
              <a:spcBef>
                <a:spcPts val="0"/>
              </a:spcBef>
              <a:buFont typeface="Wingdings" charset="2"/>
              <a:buChar char="v"/>
            </a:pPr>
            <a:r>
              <a:rPr lang="en-US" sz="1800" dirty="0" smtClean="0">
                <a:latin typeface="Garamond"/>
                <a:cs typeface="Garamond"/>
              </a:rPr>
              <a:t>                                         where </a:t>
            </a:r>
          </a:p>
          <a:p>
            <a:pPr marL="228600" lvl="0">
              <a:lnSpc>
                <a:spcPct val="120000"/>
              </a:lnSpc>
              <a:spcBef>
                <a:spcPts val="0"/>
              </a:spcBef>
              <a:buNone/>
            </a:pPr>
            <a:endParaRPr lang="en-US" sz="1800" dirty="0" smtClean="0">
              <a:latin typeface="Garamond"/>
              <a:cs typeface="Garamond"/>
            </a:endParaRPr>
          </a:p>
          <a:p>
            <a:pPr marL="514350" lvl="0" indent="-285750">
              <a:lnSpc>
                <a:spcPct val="120000"/>
              </a:lnSpc>
              <a:spcBef>
                <a:spcPts val="0"/>
              </a:spcBef>
              <a:buFont typeface="Wingdings" charset="2"/>
              <a:buChar char="v"/>
            </a:pPr>
            <a:r>
              <a:rPr lang="en-US" sz="1800" dirty="0" smtClean="0">
                <a:latin typeface="Garamond"/>
                <a:cs typeface="Garamond"/>
                <a:hlinkClick r:id="rId3"/>
              </a:rPr>
              <a:t>http</a:t>
            </a:r>
            <a:r>
              <a:rPr lang="en-US" sz="1800" dirty="0">
                <a:latin typeface="Garamond"/>
                <a:cs typeface="Garamond"/>
                <a:hlinkClick r:id="rId3"/>
              </a:rPr>
              <a:t>://mathworld.wolfram.com/</a:t>
            </a:r>
            <a:r>
              <a:rPr lang="en-US" sz="1800" dirty="0" smtClean="0">
                <a:latin typeface="Garamond"/>
                <a:cs typeface="Garamond"/>
                <a:hlinkClick r:id="rId3"/>
              </a:rPr>
              <a:t>MonteCarloMethod.html</a:t>
            </a:r>
            <a:r>
              <a:rPr lang="en-US" sz="1800" dirty="0" smtClean="0">
                <a:latin typeface="Garamond"/>
                <a:cs typeface="Garamond"/>
              </a:rPr>
              <a:t> </a:t>
            </a:r>
            <a:endParaRPr lang="en-US" sz="1800" dirty="0">
              <a:latin typeface="Garamond"/>
              <a:cs typeface="Garamond"/>
            </a:endParaRPr>
          </a:p>
          <a:p>
            <a:pPr marL="514350" lvl="0" indent="-285750">
              <a:lnSpc>
                <a:spcPct val="120000"/>
              </a:lnSpc>
              <a:spcBef>
                <a:spcPts val="0"/>
              </a:spcBef>
              <a:buFont typeface="Wingdings" charset="2"/>
              <a:buChar char="v"/>
            </a:pPr>
            <a:endParaRPr lang="en-US" sz="1800"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2" name="Picture 1" descr="Screen Shot 2016-04-07 at 5.35.1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3106" y="3251456"/>
            <a:ext cx="2193452" cy="710841"/>
          </a:xfrm>
          <a:prstGeom prst="rect">
            <a:avLst/>
          </a:prstGeom>
        </p:spPr>
      </p:pic>
      <p:pic>
        <p:nvPicPr>
          <p:cNvPr id="3" name="Picture 2" descr="Screen Shot 2016-04-07 at 5.36.58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29936" y="3352539"/>
            <a:ext cx="1358900" cy="609600"/>
          </a:xfrm>
          <a:prstGeom prst="rect">
            <a:avLst/>
          </a:prstGeom>
        </p:spPr>
      </p:pic>
      <p:pic>
        <p:nvPicPr>
          <p:cNvPr id="4" name="Picture 3" descr="Screen Shot 2016-04-07 at 5.37.28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75093" y="3357010"/>
            <a:ext cx="1549400" cy="647700"/>
          </a:xfrm>
          <a:prstGeom prst="rect">
            <a:avLst/>
          </a:prstGeom>
        </p:spPr>
      </p:pic>
    </p:spTree>
    <p:extLst>
      <p:ext uri="{BB962C8B-B14F-4D97-AF65-F5344CB8AC3E}">
        <p14:creationId xmlns:p14="http://schemas.microsoft.com/office/powerpoint/2010/main" val="186227496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r>
              <a:rPr lang="en-US" sz="2800" dirty="0" smtClean="0">
                <a:latin typeface="Rockwell"/>
                <a:cs typeface="Rockwell"/>
              </a:rPr>
              <a:t>MCMC </a:t>
            </a:r>
            <a:r>
              <a:rPr lang="en-US" sz="2800" dirty="0">
                <a:latin typeface="Rockwell"/>
                <a:cs typeface="Rockwell"/>
              </a:rPr>
              <a:t>Method</a:t>
            </a:r>
          </a:p>
        </p:txBody>
      </p:sp>
      <p:sp>
        <p:nvSpPr>
          <p:cNvPr id="112" name="Shape 112"/>
          <p:cNvSpPr txBox="1">
            <a:spLocks noGrp="1"/>
          </p:cNvSpPr>
          <p:nvPr>
            <p:ph type="body" idx="1"/>
          </p:nvPr>
        </p:nvSpPr>
        <p:spPr>
          <a:xfrm>
            <a:off x="549157" y="1399053"/>
            <a:ext cx="7977683" cy="3315346"/>
          </a:xfrm>
          <a:prstGeom prst="rect">
            <a:avLst/>
          </a:prstGeom>
        </p:spPr>
        <p:txBody>
          <a:bodyPr lIns="91425" tIns="91425" rIns="91425" bIns="91425" anchor="t" anchorCtr="0">
            <a:noAutofit/>
          </a:bodyPr>
          <a:lstStyle/>
          <a:p>
            <a:pPr marL="514350" lvl="0" indent="-285750">
              <a:lnSpc>
                <a:spcPct val="120000"/>
              </a:lnSpc>
              <a:spcBef>
                <a:spcPts val="0"/>
              </a:spcBef>
              <a:buFont typeface="Wingdings" charset="2"/>
              <a:buChar char="v"/>
            </a:pPr>
            <a:r>
              <a:rPr lang="en-US" sz="1800" dirty="0" smtClean="0">
                <a:solidFill>
                  <a:srgbClr val="FF6600"/>
                </a:solidFill>
                <a:latin typeface="Garamond"/>
                <a:cs typeface="Garamond"/>
              </a:rPr>
              <a:t>Markov </a:t>
            </a:r>
            <a:r>
              <a:rPr lang="en-US" sz="1800" dirty="0">
                <a:solidFill>
                  <a:srgbClr val="FF6600"/>
                </a:solidFill>
                <a:latin typeface="Garamond"/>
                <a:cs typeface="Garamond"/>
              </a:rPr>
              <a:t>chain Monte Carlo (MCMC) methods</a:t>
            </a:r>
            <a:r>
              <a:rPr lang="en-US" sz="1800" dirty="0">
                <a:latin typeface="Garamond"/>
                <a:cs typeface="Garamond"/>
              </a:rPr>
              <a:t> are a class of algorithms for </a:t>
            </a:r>
            <a:r>
              <a:rPr lang="en-US" sz="1800" dirty="0">
                <a:solidFill>
                  <a:srgbClr val="FF6600"/>
                </a:solidFill>
                <a:latin typeface="Garamond"/>
                <a:cs typeface="Garamond"/>
              </a:rPr>
              <a:t>sampling</a:t>
            </a:r>
            <a:r>
              <a:rPr lang="en-US" sz="1800" dirty="0">
                <a:latin typeface="Garamond"/>
                <a:cs typeface="Garamond"/>
              </a:rPr>
              <a:t> from a probability distribution based on constructing a </a:t>
            </a:r>
            <a:r>
              <a:rPr lang="en-US" sz="1800" dirty="0">
                <a:solidFill>
                  <a:srgbClr val="FF6600"/>
                </a:solidFill>
                <a:latin typeface="Garamond"/>
                <a:cs typeface="Garamond"/>
              </a:rPr>
              <a:t>Markov chain </a:t>
            </a:r>
            <a:r>
              <a:rPr lang="en-US" sz="1800" dirty="0">
                <a:latin typeface="Garamond"/>
                <a:cs typeface="Garamond"/>
              </a:rPr>
              <a:t>that has the desired distribution as its equilibrium distribution. </a:t>
            </a:r>
            <a:endParaRPr lang="en-US" sz="1800" dirty="0" smtClean="0">
              <a:latin typeface="Garamond"/>
              <a:cs typeface="Garamond"/>
            </a:endParaRPr>
          </a:p>
          <a:p>
            <a:pPr marL="514350" lvl="0" indent="-285750">
              <a:lnSpc>
                <a:spcPct val="120000"/>
              </a:lnSpc>
              <a:spcBef>
                <a:spcPts val="0"/>
              </a:spcBef>
              <a:buFont typeface="Wingdings" charset="2"/>
              <a:buChar char="v"/>
            </a:pPr>
            <a:r>
              <a:rPr lang="en-US" sz="1800" dirty="0" smtClean="0">
                <a:latin typeface="Garamond"/>
                <a:cs typeface="Garamond"/>
              </a:rPr>
              <a:t>The </a:t>
            </a:r>
            <a:r>
              <a:rPr lang="en-US" sz="1800" dirty="0">
                <a:latin typeface="Garamond"/>
                <a:cs typeface="Garamond"/>
              </a:rPr>
              <a:t>state of the chain after a number of steps is then used as a sample of the desired distribution. </a:t>
            </a:r>
            <a:endParaRPr lang="en-US" sz="1800" dirty="0" smtClean="0">
              <a:latin typeface="Garamond"/>
              <a:cs typeface="Garamond"/>
            </a:endParaRPr>
          </a:p>
          <a:p>
            <a:pPr marL="514350" lvl="0" indent="-285750">
              <a:lnSpc>
                <a:spcPct val="120000"/>
              </a:lnSpc>
              <a:spcBef>
                <a:spcPts val="0"/>
              </a:spcBef>
              <a:buFont typeface="Wingdings" charset="2"/>
              <a:buChar char="v"/>
            </a:pPr>
            <a:r>
              <a:rPr lang="en-US" sz="1800" dirty="0" smtClean="0">
                <a:solidFill>
                  <a:srgbClr val="FF6600"/>
                </a:solidFill>
                <a:latin typeface="Garamond"/>
                <a:cs typeface="Garamond"/>
              </a:rPr>
              <a:t>Markov </a:t>
            </a:r>
            <a:r>
              <a:rPr lang="en-US" sz="1800" dirty="0">
                <a:solidFill>
                  <a:srgbClr val="FF6600"/>
                </a:solidFill>
                <a:latin typeface="Garamond"/>
                <a:cs typeface="Garamond"/>
              </a:rPr>
              <a:t>chain </a:t>
            </a:r>
            <a:r>
              <a:rPr lang="en-US" sz="1800" dirty="0">
                <a:latin typeface="Garamond"/>
                <a:cs typeface="Garamond"/>
              </a:rPr>
              <a:t>is collection of random variables </a:t>
            </a:r>
            <a:r>
              <a:rPr lang="en-US" sz="1800" dirty="0" smtClean="0">
                <a:latin typeface="Garamond"/>
                <a:cs typeface="Garamond"/>
              </a:rPr>
              <a:t>{</a:t>
            </a:r>
            <a:r>
              <a:rPr lang="en-US" sz="1800" dirty="0" err="1" smtClean="0">
                <a:latin typeface="Garamond"/>
                <a:cs typeface="Garamond"/>
              </a:rPr>
              <a:t>X</a:t>
            </a:r>
            <a:r>
              <a:rPr lang="en-US" sz="1800" baseline="-25000" dirty="0" err="1" smtClean="0">
                <a:latin typeface="Garamond"/>
                <a:cs typeface="Garamond"/>
              </a:rPr>
              <a:t>t</a:t>
            </a:r>
            <a:r>
              <a:rPr lang="en-US" sz="1800" dirty="0" smtClean="0">
                <a:latin typeface="Garamond"/>
                <a:cs typeface="Garamond"/>
              </a:rPr>
              <a:t>} (t = 0</a:t>
            </a:r>
            <a:r>
              <a:rPr lang="en-US" sz="1800" dirty="0">
                <a:latin typeface="Garamond"/>
                <a:cs typeface="Garamond"/>
              </a:rPr>
              <a:t>, 1, ...) having the property that, given the present, the future is conditionally independent of the past</a:t>
            </a:r>
            <a:r>
              <a:rPr lang="en-US" sz="1800" dirty="0" smtClean="0">
                <a:latin typeface="Garamond"/>
                <a:cs typeface="Garamond"/>
              </a:rPr>
              <a:t>. i.e. </a:t>
            </a:r>
          </a:p>
          <a:p>
            <a:pPr marL="514350" lvl="0" indent="-285750">
              <a:lnSpc>
                <a:spcPct val="120000"/>
              </a:lnSpc>
              <a:spcBef>
                <a:spcPts val="0"/>
              </a:spcBef>
              <a:buFont typeface="Wingdings" charset="2"/>
              <a:buChar char="v"/>
            </a:pPr>
            <a:endParaRPr lang="en-US" sz="1800"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2" name="Picture 1" descr="Screen Shot 2016-04-07 at 6.03.4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5650" y="4186535"/>
            <a:ext cx="5092700" cy="304800"/>
          </a:xfrm>
          <a:prstGeom prst="rect">
            <a:avLst/>
          </a:prstGeom>
        </p:spPr>
      </p:pic>
    </p:spTree>
    <p:extLst>
      <p:ext uri="{BB962C8B-B14F-4D97-AF65-F5344CB8AC3E}">
        <p14:creationId xmlns:p14="http://schemas.microsoft.com/office/powerpoint/2010/main" val="233121370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spcBef>
                <a:spcPts val="0"/>
              </a:spcBef>
              <a:buNone/>
            </a:pPr>
            <a:r>
              <a:rPr lang="en-US" sz="2800" dirty="0" smtClean="0">
                <a:latin typeface="Rockwell"/>
                <a:cs typeface="Rockwell"/>
              </a:rPr>
              <a:t>Background</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8134353"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a:latin typeface="Garamond"/>
                <a:cs typeface="Garamond"/>
              </a:rPr>
              <a:t>Monoclonal Antibodies (</a:t>
            </a:r>
            <a:r>
              <a:rPr lang="en-US" sz="2000" b="1" dirty="0" err="1">
                <a:latin typeface="Garamond"/>
                <a:cs typeface="Garamond"/>
              </a:rPr>
              <a:t>mAbs</a:t>
            </a:r>
            <a:r>
              <a:rPr lang="en-US" sz="2000" b="1" dirty="0">
                <a:latin typeface="Garamond"/>
                <a:cs typeface="Garamond"/>
              </a:rPr>
              <a:t>) </a:t>
            </a:r>
            <a:endParaRPr lang="en-US" sz="2000" b="1" dirty="0" smtClean="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10" name="Shape 61"/>
          <p:cNvPicPr preferRelativeResize="0"/>
          <p:nvPr/>
        </p:nvPicPr>
        <p:blipFill>
          <a:blip r:embed="rId3">
            <a:alphaModFix/>
          </a:blip>
          <a:stretch>
            <a:fillRect/>
          </a:stretch>
        </p:blipFill>
        <p:spPr>
          <a:xfrm>
            <a:off x="2580879" y="2234386"/>
            <a:ext cx="3982243" cy="2150733"/>
          </a:xfrm>
          <a:prstGeom prst="rect">
            <a:avLst/>
          </a:prstGeom>
          <a:noFill/>
          <a:ln>
            <a:noFill/>
          </a:ln>
        </p:spPr>
      </p:pic>
    </p:spTree>
    <p:extLst>
      <p:ext uri="{BB962C8B-B14F-4D97-AF65-F5344CB8AC3E}">
        <p14:creationId xmlns:p14="http://schemas.microsoft.com/office/powerpoint/2010/main" val="3000619985"/>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6050363" cy="435599"/>
          </a:xfrm>
          <a:prstGeom prst="rect">
            <a:avLst/>
          </a:prstGeom>
        </p:spPr>
        <p:txBody>
          <a:bodyPr lIns="91425" tIns="91425" rIns="91425" bIns="91425" anchor="ctr" anchorCtr="0">
            <a:noAutofit/>
          </a:bodyPr>
          <a:lstStyle/>
          <a:p>
            <a:pPr lvl="0"/>
            <a:r>
              <a:rPr lang="en-US" sz="2800" dirty="0">
                <a:latin typeface="Rockwell"/>
                <a:cs typeface="Rockwell"/>
              </a:rPr>
              <a:t>Multivariate Normal Distribution</a:t>
            </a:r>
          </a:p>
        </p:txBody>
      </p:sp>
      <p:sp>
        <p:nvSpPr>
          <p:cNvPr id="112" name="Shape 112"/>
          <p:cNvSpPr txBox="1">
            <a:spLocks noGrp="1"/>
          </p:cNvSpPr>
          <p:nvPr>
            <p:ph type="body" idx="1"/>
          </p:nvPr>
        </p:nvSpPr>
        <p:spPr>
          <a:xfrm>
            <a:off x="549157" y="1399053"/>
            <a:ext cx="7977683" cy="3315346"/>
          </a:xfrm>
          <a:prstGeom prst="rect">
            <a:avLst/>
          </a:prstGeom>
        </p:spPr>
        <p:txBody>
          <a:bodyPr lIns="91425" tIns="91425" rIns="91425" bIns="91425" anchor="t" anchorCtr="0">
            <a:noAutofit/>
          </a:bodyPr>
          <a:lstStyle/>
          <a:p>
            <a:pPr marL="514350" lvl="0" indent="-285750">
              <a:lnSpc>
                <a:spcPct val="120000"/>
              </a:lnSpc>
              <a:spcBef>
                <a:spcPts val="0"/>
              </a:spcBef>
              <a:buFont typeface="Wingdings" charset="2"/>
              <a:buChar char="v"/>
            </a:pPr>
            <a:r>
              <a:rPr lang="en-US" sz="1800" dirty="0" smtClean="0">
                <a:latin typeface="Garamond"/>
                <a:cs typeface="Garamond"/>
              </a:rPr>
              <a:t>A </a:t>
            </a:r>
            <a:r>
              <a:rPr lang="en-US" sz="1800" dirty="0">
                <a:latin typeface="Garamond"/>
                <a:cs typeface="Garamond"/>
              </a:rPr>
              <a:t>generalization of the one-dimensional (</a:t>
            </a:r>
            <a:r>
              <a:rPr lang="en-US" sz="1800" dirty="0" err="1">
                <a:latin typeface="Garamond"/>
                <a:cs typeface="Garamond"/>
              </a:rPr>
              <a:t>univariate</a:t>
            </a:r>
            <a:r>
              <a:rPr lang="en-US" sz="1800" dirty="0">
                <a:latin typeface="Garamond"/>
                <a:cs typeface="Garamond"/>
              </a:rPr>
              <a:t>) normal distribution to higher </a:t>
            </a:r>
            <a:r>
              <a:rPr lang="en-US" sz="1800" dirty="0" smtClean="0">
                <a:latin typeface="Garamond"/>
                <a:cs typeface="Garamond"/>
              </a:rPr>
              <a:t>dimensions</a:t>
            </a:r>
          </a:p>
          <a:p>
            <a:pPr marL="514350" lvl="0" indent="-285750">
              <a:lnSpc>
                <a:spcPct val="120000"/>
              </a:lnSpc>
              <a:spcBef>
                <a:spcPts val="0"/>
              </a:spcBef>
              <a:buFont typeface="Wingdings" charset="2"/>
              <a:buChar char="v"/>
            </a:pPr>
            <a:r>
              <a:rPr lang="en-US" sz="1800" dirty="0" smtClean="0">
                <a:latin typeface="Garamond"/>
                <a:cs typeface="Garamond"/>
              </a:rPr>
              <a:t>A </a:t>
            </a:r>
            <a:r>
              <a:rPr lang="en-US" sz="1800" dirty="0">
                <a:latin typeface="Garamond"/>
                <a:cs typeface="Garamond"/>
              </a:rPr>
              <a:t>random vector is said to be k-</a:t>
            </a:r>
            <a:r>
              <a:rPr lang="en-US" sz="1800" dirty="0" err="1">
                <a:latin typeface="Garamond"/>
                <a:cs typeface="Garamond"/>
              </a:rPr>
              <a:t>variate</a:t>
            </a:r>
            <a:r>
              <a:rPr lang="en-US" sz="1800" dirty="0">
                <a:latin typeface="Garamond"/>
                <a:cs typeface="Garamond"/>
              </a:rPr>
              <a:t> normally distributed if every linear combination of its k components has a </a:t>
            </a:r>
            <a:r>
              <a:rPr lang="en-US" sz="1800" dirty="0" err="1">
                <a:latin typeface="Garamond"/>
                <a:cs typeface="Garamond"/>
              </a:rPr>
              <a:t>univariate</a:t>
            </a:r>
            <a:r>
              <a:rPr lang="en-US" sz="1800" dirty="0">
                <a:latin typeface="Garamond"/>
                <a:cs typeface="Garamond"/>
              </a:rPr>
              <a:t> normal </a:t>
            </a:r>
            <a:r>
              <a:rPr lang="en-US" sz="1800" dirty="0" smtClean="0">
                <a:latin typeface="Garamond"/>
                <a:cs typeface="Garamond"/>
              </a:rPr>
              <a:t>distribution</a:t>
            </a:r>
          </a:p>
          <a:p>
            <a:pPr marL="514350" lvl="0" indent="-285750">
              <a:lnSpc>
                <a:spcPct val="120000"/>
              </a:lnSpc>
              <a:spcBef>
                <a:spcPts val="0"/>
              </a:spcBef>
              <a:buFont typeface="Wingdings" charset="2"/>
              <a:buChar char="v"/>
            </a:pPr>
            <a:r>
              <a:rPr lang="en-US" sz="1800" dirty="0">
                <a:latin typeface="Garamond"/>
                <a:cs typeface="Garamond"/>
              </a:rPr>
              <a:t>The probability density function of the d-dimensional multivariate normal distribution is given </a:t>
            </a:r>
            <a:r>
              <a:rPr lang="en-US" sz="1800" dirty="0" smtClean="0">
                <a:latin typeface="Garamond"/>
                <a:cs typeface="Garamond"/>
              </a:rPr>
              <a:t>by </a:t>
            </a:r>
          </a:p>
          <a:p>
            <a:pPr marL="514350" lvl="0" indent="-285750">
              <a:lnSpc>
                <a:spcPct val="120000"/>
              </a:lnSpc>
              <a:spcBef>
                <a:spcPts val="0"/>
              </a:spcBef>
              <a:buFont typeface="Wingdings" charset="2"/>
              <a:buChar char="v"/>
            </a:pPr>
            <a:endParaRPr lang="en-US" sz="1800" dirty="0">
              <a:latin typeface="Garamond"/>
              <a:cs typeface="Garamond"/>
            </a:endParaRPr>
          </a:p>
          <a:p>
            <a:pPr marL="228600" lvl="0">
              <a:lnSpc>
                <a:spcPct val="120000"/>
              </a:lnSpc>
              <a:spcBef>
                <a:spcPts val="0"/>
              </a:spcBef>
              <a:buNone/>
            </a:pPr>
            <a:endParaRPr lang="en-US" sz="1800" dirty="0">
              <a:latin typeface="Garamond"/>
              <a:cs typeface="Garamond"/>
            </a:endParaRPr>
          </a:p>
          <a:p>
            <a:pPr marL="514350" lvl="0" indent="-285750">
              <a:lnSpc>
                <a:spcPct val="120000"/>
              </a:lnSpc>
              <a:spcBef>
                <a:spcPts val="0"/>
              </a:spcBef>
              <a:buFont typeface="Wingdings" charset="2"/>
              <a:buChar char="v"/>
            </a:pPr>
            <a:r>
              <a:rPr lang="en-US" sz="1800" dirty="0">
                <a:latin typeface="Garamond"/>
                <a:cs typeface="Garamond"/>
                <a:hlinkClick r:id="rId3"/>
              </a:rPr>
              <a:t>http://www.mathworks.com/help/stats/multivariate-normal-</a:t>
            </a:r>
            <a:r>
              <a:rPr lang="en-US" sz="1800" dirty="0" smtClean="0">
                <a:latin typeface="Garamond"/>
                <a:cs typeface="Garamond"/>
                <a:hlinkClick r:id="rId3"/>
              </a:rPr>
              <a:t>distribution.html</a:t>
            </a:r>
            <a:r>
              <a:rPr lang="en-US" sz="1800" dirty="0" smtClean="0">
                <a:latin typeface="Garamond"/>
                <a:cs typeface="Garamond"/>
              </a:rPr>
              <a:t> </a:t>
            </a:r>
            <a:endParaRPr lang="en-US" sz="1800"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5" name="Picture 4" descr="Screen Shot 2016-04-07 at 10.36.52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9750" y="3365946"/>
            <a:ext cx="2984500" cy="723900"/>
          </a:xfrm>
          <a:prstGeom prst="rect">
            <a:avLst/>
          </a:prstGeom>
        </p:spPr>
      </p:pic>
    </p:spTree>
    <p:extLst>
      <p:ext uri="{BB962C8B-B14F-4D97-AF65-F5344CB8AC3E}">
        <p14:creationId xmlns:p14="http://schemas.microsoft.com/office/powerpoint/2010/main" val="126093510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r>
              <a:rPr lang="en-US" sz="2800" dirty="0">
                <a:latin typeface="Rockwell"/>
                <a:cs typeface="Rockwell"/>
              </a:rPr>
              <a:t>Background</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8134353"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a:latin typeface="Garamond"/>
                <a:cs typeface="Garamond"/>
              </a:rPr>
              <a:t>Clinical trial: Conventional Drug VS </a:t>
            </a:r>
            <a:r>
              <a:rPr lang="en-US" sz="2000" b="1" dirty="0" err="1">
                <a:latin typeface="Garamond"/>
                <a:cs typeface="Garamond"/>
              </a:rPr>
              <a:t>mAbs</a:t>
            </a:r>
            <a:r>
              <a:rPr lang="en-US" sz="2000" b="1" dirty="0">
                <a:latin typeface="Garamond"/>
                <a:cs typeface="Garamond"/>
              </a:rPr>
              <a:t> </a:t>
            </a:r>
            <a:endParaRPr lang="en-US" sz="2000" b="1" dirty="0" smtClean="0">
              <a:latin typeface="Garamond"/>
              <a:cs typeface="Garamond"/>
            </a:endParaRPr>
          </a:p>
          <a:p>
            <a:pPr marL="514350" lvl="0" indent="-285750">
              <a:lnSpc>
                <a:spcPct val="120000"/>
              </a:lnSpc>
              <a:spcBef>
                <a:spcPts val="0"/>
              </a:spcBef>
              <a:buFont typeface="Wingdings" charset="2"/>
              <a:buChar char="v"/>
            </a:pPr>
            <a:r>
              <a:rPr lang="en-US" sz="1800" dirty="0">
                <a:latin typeface="Garamond"/>
                <a:cs typeface="Garamond"/>
              </a:rPr>
              <a:t>Conventional </a:t>
            </a:r>
            <a:r>
              <a:rPr lang="en-US" sz="1800" dirty="0" smtClean="0">
                <a:latin typeface="Garamond"/>
                <a:cs typeface="Garamond"/>
              </a:rPr>
              <a:t>Drug</a:t>
            </a:r>
            <a:endParaRPr lang="en-US" sz="1800" dirty="0">
              <a:latin typeface="Garamond"/>
              <a:cs typeface="Garamond"/>
            </a:endParaRPr>
          </a:p>
          <a:p>
            <a:pPr marL="766800" lvl="2" indent="-285750">
              <a:lnSpc>
                <a:spcPct val="120000"/>
              </a:lnSpc>
              <a:spcBef>
                <a:spcPts val="0"/>
              </a:spcBef>
              <a:buFont typeface="Wingdings" charset="2"/>
              <a:buChar char="²"/>
            </a:pPr>
            <a:r>
              <a:rPr lang="en-US" sz="1400" dirty="0">
                <a:latin typeface="Garamond"/>
                <a:cs typeface="Garamond"/>
              </a:rPr>
              <a:t>Small and fixed interval </a:t>
            </a:r>
          </a:p>
          <a:p>
            <a:pPr marL="766800" lvl="2" indent="-285750">
              <a:lnSpc>
                <a:spcPct val="120000"/>
              </a:lnSpc>
              <a:spcBef>
                <a:spcPts val="0"/>
              </a:spcBef>
              <a:buFont typeface="Wingdings" charset="2"/>
              <a:buChar char="²"/>
            </a:pPr>
            <a:r>
              <a:rPr lang="en-US" sz="1400" dirty="0">
                <a:latin typeface="Garamond"/>
                <a:cs typeface="Garamond"/>
              </a:rPr>
              <a:t>Only optimize dose</a:t>
            </a:r>
          </a:p>
          <a:p>
            <a:pPr marL="766800" lvl="2" indent="-285750">
              <a:lnSpc>
                <a:spcPct val="120000"/>
              </a:lnSpc>
              <a:spcBef>
                <a:spcPts val="0"/>
              </a:spcBef>
              <a:buFont typeface="Wingdings" charset="2"/>
              <a:buChar char="²"/>
            </a:pPr>
            <a:r>
              <a:rPr lang="en-US" sz="1400" dirty="0">
                <a:latin typeface="Garamond"/>
                <a:cs typeface="Garamond"/>
              </a:rPr>
              <a:t>Fast </a:t>
            </a:r>
            <a:r>
              <a:rPr lang="en-US" sz="1400" dirty="0" smtClean="0">
                <a:latin typeface="Garamond"/>
                <a:cs typeface="Garamond"/>
              </a:rPr>
              <a:t>effect</a:t>
            </a:r>
          </a:p>
          <a:p>
            <a:pPr marL="514350" lvl="0" indent="-285750">
              <a:lnSpc>
                <a:spcPct val="120000"/>
              </a:lnSpc>
              <a:spcBef>
                <a:spcPts val="0"/>
              </a:spcBef>
              <a:buFont typeface="Wingdings" charset="2"/>
              <a:buChar char="v"/>
            </a:pPr>
            <a:r>
              <a:rPr lang="en-US" sz="1800" dirty="0" err="1" smtClean="0">
                <a:latin typeface="Garamond"/>
                <a:cs typeface="Garamond"/>
              </a:rPr>
              <a:t>mAabs</a:t>
            </a:r>
            <a:endParaRPr lang="en-US" sz="1800" dirty="0" smtClean="0">
              <a:latin typeface="Garamond"/>
              <a:cs typeface="Garamond"/>
            </a:endParaRPr>
          </a:p>
          <a:p>
            <a:pPr marL="766800" lvl="2" indent="-285750">
              <a:lnSpc>
                <a:spcPct val="120000"/>
              </a:lnSpc>
              <a:spcBef>
                <a:spcPts val="0"/>
              </a:spcBef>
              <a:buFont typeface="Wingdings" charset="2"/>
              <a:buChar char="²"/>
            </a:pPr>
            <a:r>
              <a:rPr lang="en-US" sz="1400" dirty="0">
                <a:latin typeface="Garamond"/>
                <a:cs typeface="Garamond"/>
              </a:rPr>
              <a:t>Long and Flexible interval</a:t>
            </a:r>
          </a:p>
          <a:p>
            <a:pPr marL="766800" lvl="2" indent="-285750">
              <a:lnSpc>
                <a:spcPct val="120000"/>
              </a:lnSpc>
              <a:spcBef>
                <a:spcPts val="0"/>
              </a:spcBef>
              <a:buFont typeface="Wingdings" charset="2"/>
              <a:buChar char="²"/>
            </a:pPr>
            <a:r>
              <a:rPr lang="en-US" sz="1400" dirty="0">
                <a:latin typeface="Garamond"/>
                <a:cs typeface="Garamond"/>
              </a:rPr>
              <a:t>Both dose and time need to be optimized</a:t>
            </a:r>
          </a:p>
          <a:p>
            <a:pPr marL="766800" lvl="2" indent="-285750">
              <a:lnSpc>
                <a:spcPct val="120000"/>
              </a:lnSpc>
              <a:spcBef>
                <a:spcPts val="0"/>
              </a:spcBef>
              <a:buFont typeface="Wingdings" charset="2"/>
              <a:buChar char="²"/>
            </a:pPr>
            <a:r>
              <a:rPr lang="en-US" sz="1400" dirty="0">
                <a:latin typeface="Garamond"/>
                <a:cs typeface="Garamond"/>
              </a:rPr>
              <a:t>Slow and Long Term effect</a:t>
            </a: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10" name="Shape 69"/>
          <p:cNvPicPr preferRelativeResize="0"/>
          <p:nvPr/>
        </p:nvPicPr>
        <p:blipFill>
          <a:blip r:embed="rId3">
            <a:alphaModFix/>
          </a:blip>
          <a:stretch>
            <a:fillRect/>
          </a:stretch>
        </p:blipFill>
        <p:spPr>
          <a:xfrm>
            <a:off x="5402674" y="2057988"/>
            <a:ext cx="1472486" cy="1222398"/>
          </a:xfrm>
          <a:prstGeom prst="rect">
            <a:avLst/>
          </a:prstGeom>
          <a:noFill/>
          <a:ln>
            <a:noFill/>
          </a:ln>
        </p:spPr>
      </p:pic>
      <p:pic>
        <p:nvPicPr>
          <p:cNvPr id="11" name="Shape 68"/>
          <p:cNvPicPr preferRelativeResize="0"/>
          <p:nvPr/>
        </p:nvPicPr>
        <p:blipFill>
          <a:blip r:embed="rId4">
            <a:alphaModFix/>
          </a:blip>
          <a:stretch>
            <a:fillRect/>
          </a:stretch>
        </p:blipFill>
        <p:spPr>
          <a:xfrm>
            <a:off x="6875160" y="3280386"/>
            <a:ext cx="1555958" cy="1201260"/>
          </a:xfrm>
          <a:prstGeom prst="rect">
            <a:avLst/>
          </a:prstGeom>
          <a:noFill/>
          <a:ln>
            <a:noFill/>
          </a:ln>
        </p:spPr>
      </p:pic>
    </p:spTree>
    <p:extLst>
      <p:ext uri="{BB962C8B-B14F-4D97-AF65-F5344CB8AC3E}">
        <p14:creationId xmlns:p14="http://schemas.microsoft.com/office/powerpoint/2010/main" val="3000619985"/>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r>
              <a:rPr lang="en-US" sz="2800" dirty="0">
                <a:latin typeface="Rockwell"/>
                <a:cs typeface="Rockwell"/>
              </a:rPr>
              <a:t>Background</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4048565"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a:latin typeface="Garamond"/>
                <a:cs typeface="Garamond"/>
              </a:rPr>
              <a:t>Main </a:t>
            </a:r>
            <a:r>
              <a:rPr lang="en-US" sz="2000" b="1" dirty="0" smtClean="0">
                <a:latin typeface="Garamond"/>
                <a:cs typeface="Garamond"/>
              </a:rPr>
              <a:t>Idea</a:t>
            </a:r>
          </a:p>
          <a:p>
            <a:pPr marL="228600" lvl="0">
              <a:lnSpc>
                <a:spcPct val="110000"/>
              </a:lnSpc>
              <a:spcBef>
                <a:spcPts val="0"/>
              </a:spcBef>
              <a:spcAft>
                <a:spcPts val="1000"/>
              </a:spcAft>
              <a:buNone/>
            </a:pPr>
            <a:r>
              <a:rPr lang="en-US" sz="2000" dirty="0">
                <a:latin typeface="Garamond"/>
                <a:cs typeface="Garamond"/>
              </a:rPr>
              <a:t>The proposed approach uses nonlinear regression models to describe and predict the time-changing response for complex dosing regimens.</a:t>
            </a:r>
          </a:p>
          <a:p>
            <a:pPr marL="228600" lvl="0">
              <a:lnSpc>
                <a:spcPct val="120000"/>
              </a:lnSpc>
              <a:spcBef>
                <a:spcPts val="0"/>
              </a:spcBef>
              <a:spcAft>
                <a:spcPts val="1000"/>
              </a:spcAft>
              <a:buNone/>
            </a:pPr>
            <a:endParaRPr lang="en-US" sz="2000" b="1"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12" name="Shape 76"/>
          <p:cNvPicPr preferRelativeResize="0"/>
          <p:nvPr/>
        </p:nvPicPr>
        <p:blipFill>
          <a:blip r:embed="rId3">
            <a:alphaModFix/>
          </a:blip>
          <a:stretch>
            <a:fillRect/>
          </a:stretch>
        </p:blipFill>
        <p:spPr>
          <a:xfrm>
            <a:off x="5028380" y="1552310"/>
            <a:ext cx="3343942" cy="2732224"/>
          </a:xfrm>
          <a:prstGeom prst="rect">
            <a:avLst/>
          </a:prstGeom>
          <a:noFill/>
          <a:ln>
            <a:noFill/>
          </a:ln>
        </p:spPr>
      </p:pic>
    </p:spTree>
    <p:extLst>
      <p:ext uri="{BB962C8B-B14F-4D97-AF65-F5344CB8AC3E}">
        <p14:creationId xmlns:p14="http://schemas.microsoft.com/office/powerpoint/2010/main" val="73592739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2022225" y="1693523"/>
            <a:ext cx="3787799" cy="1159799"/>
          </a:xfrm>
          <a:prstGeom prst="rect">
            <a:avLst/>
          </a:prstGeom>
        </p:spPr>
        <p:txBody>
          <a:bodyPr lIns="91425" tIns="91425" rIns="91425" bIns="91425" anchor="b" anchorCtr="0">
            <a:noAutofit/>
          </a:bodyPr>
          <a:lstStyle/>
          <a:p>
            <a:pPr lvl="0" rtl="0">
              <a:spcBef>
                <a:spcPts val="0"/>
              </a:spcBef>
              <a:buNone/>
            </a:pPr>
            <a:r>
              <a:rPr lang="en-US" dirty="0" smtClean="0">
                <a:latin typeface="Rockwell"/>
                <a:cs typeface="Rockwell"/>
              </a:rPr>
              <a:t>Methodology</a:t>
            </a:r>
            <a:endParaRPr lang="en" dirty="0">
              <a:latin typeface="Rockwell"/>
              <a:cs typeface="Rockwell"/>
            </a:endParaRPr>
          </a:p>
        </p:txBody>
      </p:sp>
      <p:sp>
        <p:nvSpPr>
          <p:cNvPr id="101" name="Shape 101"/>
          <p:cNvSpPr txBox="1"/>
          <p:nvPr/>
        </p:nvSpPr>
        <p:spPr>
          <a:xfrm>
            <a:off x="1133975" y="2291150"/>
            <a:ext cx="543899" cy="562199"/>
          </a:xfrm>
          <a:prstGeom prst="rect">
            <a:avLst/>
          </a:prstGeom>
          <a:noFill/>
          <a:ln>
            <a:noFill/>
          </a:ln>
        </p:spPr>
        <p:txBody>
          <a:bodyPr lIns="91425" tIns="91425" rIns="91425" bIns="91425" anchor="ctr" anchorCtr="0">
            <a:noAutofit/>
          </a:bodyPr>
          <a:lstStyle/>
          <a:p>
            <a:pPr lvl="0" algn="ctr">
              <a:spcBef>
                <a:spcPts val="0"/>
              </a:spcBef>
              <a:buNone/>
            </a:pPr>
            <a:r>
              <a:rPr lang="en-US" sz="2400" b="1" dirty="0">
                <a:solidFill>
                  <a:schemeClr val="dk1"/>
                </a:solidFill>
                <a:latin typeface="Rockwell"/>
                <a:ea typeface="Lora"/>
                <a:cs typeface="Rockwell"/>
                <a:sym typeface="Lora"/>
              </a:rPr>
              <a:t>2</a:t>
            </a:r>
            <a:endParaRPr lang="en" sz="2400" b="1" dirty="0">
              <a:solidFill>
                <a:schemeClr val="dk1"/>
              </a:solidFill>
              <a:latin typeface="Rockwell"/>
              <a:ea typeface="Lora"/>
              <a:cs typeface="Rockwell"/>
              <a:sym typeface="Lora"/>
            </a:endParaRPr>
          </a:p>
        </p:txBody>
      </p:sp>
    </p:spTree>
    <p:extLst>
      <p:ext uri="{BB962C8B-B14F-4D97-AF65-F5344CB8AC3E}">
        <p14:creationId xmlns:p14="http://schemas.microsoft.com/office/powerpoint/2010/main" val="3371259403"/>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r>
              <a:rPr lang="en-US" sz="2800" dirty="0" smtClean="0">
                <a:latin typeface="Rockwell"/>
                <a:cs typeface="Rockwell"/>
              </a:rPr>
              <a:t>Methodology </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8134353"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a:latin typeface="Garamond"/>
                <a:cs typeface="Garamond"/>
              </a:rPr>
              <a:t>Bayesian Inference</a:t>
            </a:r>
            <a:endParaRPr lang="en-US" sz="1800" dirty="0" smtClean="0">
              <a:latin typeface="Garamond"/>
              <a:cs typeface="Garamond"/>
            </a:endParaRPr>
          </a:p>
          <a:p>
            <a:pPr marL="514350" lvl="0" indent="-285750">
              <a:lnSpc>
                <a:spcPct val="120000"/>
              </a:lnSpc>
              <a:spcBef>
                <a:spcPts val="0"/>
              </a:spcBef>
              <a:buFont typeface="Wingdings" charset="2"/>
              <a:buChar char="v"/>
            </a:pPr>
            <a:endParaRPr lang="en-US" sz="1800" dirty="0">
              <a:latin typeface="Garamond"/>
              <a:cs typeface="Garamond"/>
            </a:endParaRPr>
          </a:p>
          <a:p>
            <a:pPr marL="514350" lvl="0" indent="-285750">
              <a:lnSpc>
                <a:spcPct val="120000"/>
              </a:lnSpc>
              <a:spcBef>
                <a:spcPts val="0"/>
              </a:spcBef>
              <a:buFont typeface="Wingdings" charset="2"/>
              <a:buChar char="v"/>
            </a:pPr>
            <a:endParaRPr lang="en-US" sz="1800" dirty="0" smtClean="0">
              <a:latin typeface="Garamond"/>
              <a:cs typeface="Garamond"/>
            </a:endParaRPr>
          </a:p>
          <a:p>
            <a:pPr marL="514350" lvl="0" indent="-285750">
              <a:lnSpc>
                <a:spcPct val="120000"/>
              </a:lnSpc>
              <a:spcBef>
                <a:spcPts val="0"/>
              </a:spcBef>
              <a:buFont typeface="Wingdings" charset="2"/>
              <a:buChar char="v"/>
            </a:pPr>
            <a:endParaRPr lang="en-US" sz="1800" dirty="0" smtClean="0">
              <a:latin typeface="Garamond"/>
              <a:cs typeface="Garamond"/>
            </a:endParaRPr>
          </a:p>
          <a:p>
            <a:pPr marL="514350" lvl="0" indent="-285750">
              <a:lnSpc>
                <a:spcPct val="120000"/>
              </a:lnSpc>
              <a:spcBef>
                <a:spcPts val="0"/>
              </a:spcBef>
              <a:buFont typeface="Wingdings" charset="2"/>
              <a:buChar char="v"/>
            </a:pPr>
            <a:endParaRPr lang="en-US" sz="1800" dirty="0" smtClean="0">
              <a:latin typeface="Garamond"/>
              <a:cs typeface="Garamond"/>
            </a:endParaRPr>
          </a:p>
          <a:p>
            <a:pPr marL="514350" indent="-285750">
              <a:lnSpc>
                <a:spcPct val="120000"/>
              </a:lnSpc>
              <a:spcBef>
                <a:spcPts val="0"/>
              </a:spcBef>
              <a:buFont typeface="Wingdings" charset="2"/>
              <a:buChar char="v"/>
            </a:pPr>
            <a:r>
              <a:rPr lang="en-US" sz="1800" dirty="0">
                <a:latin typeface="Garamond"/>
                <a:cs typeface="Garamond"/>
              </a:rPr>
              <a:t>O</a:t>
            </a:r>
            <a:r>
              <a:rPr lang="en-US" sz="1800" dirty="0" smtClean="0">
                <a:latin typeface="Garamond"/>
                <a:cs typeface="Garamond"/>
              </a:rPr>
              <a:t>bserved </a:t>
            </a:r>
            <a:r>
              <a:rPr lang="en-US" sz="1800" dirty="0">
                <a:latin typeface="Garamond"/>
                <a:cs typeface="Garamond"/>
              </a:rPr>
              <a:t>data </a:t>
            </a:r>
            <a:r>
              <a:rPr lang="en-US" sz="1800" dirty="0" smtClean="0">
                <a:latin typeface="Garamond"/>
                <a:cs typeface="Garamond"/>
              </a:rPr>
              <a:t>⇒ prior probability and Statistical Model ⇒ Posterior </a:t>
            </a:r>
            <a:r>
              <a:rPr lang="en-US" sz="1800" dirty="0" err="1" smtClean="0">
                <a:latin typeface="Garamond"/>
                <a:cs typeface="Garamond"/>
              </a:rPr>
              <a:t>probabilitys</a:t>
            </a:r>
            <a:endParaRPr lang="en-US" sz="1800"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2" name="Picture 1" descr="Screen Shot 2016-04-07 at 6.20.5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2222413"/>
            <a:ext cx="5181600" cy="800100"/>
          </a:xfrm>
          <a:prstGeom prst="rect">
            <a:avLst/>
          </a:prstGeom>
        </p:spPr>
      </p:pic>
    </p:spTree>
    <p:extLst>
      <p:ext uri="{BB962C8B-B14F-4D97-AF65-F5344CB8AC3E}">
        <p14:creationId xmlns:p14="http://schemas.microsoft.com/office/powerpoint/2010/main" val="194018682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r>
              <a:rPr lang="en-US" sz="2800" dirty="0" smtClean="0">
                <a:latin typeface="Rockwell"/>
                <a:cs typeface="Rockwell"/>
              </a:rPr>
              <a:t>Methodology </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8134353"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a:latin typeface="Garamond"/>
                <a:cs typeface="Garamond"/>
              </a:rPr>
              <a:t>Bayesian VS </a:t>
            </a:r>
            <a:r>
              <a:rPr lang="en-US" sz="2000" b="1" dirty="0" err="1" smtClean="0">
                <a:latin typeface="Garamond"/>
                <a:cs typeface="Garamond"/>
              </a:rPr>
              <a:t>Frequentist</a:t>
            </a:r>
            <a:endParaRPr lang="en-US" sz="1800" dirty="0" smtClean="0">
              <a:latin typeface="Garamond"/>
              <a:cs typeface="Garamond"/>
            </a:endParaRPr>
          </a:p>
          <a:p>
            <a:pPr marL="514350" lvl="0" indent="-285750">
              <a:lnSpc>
                <a:spcPct val="120000"/>
              </a:lnSpc>
              <a:spcBef>
                <a:spcPts val="0"/>
              </a:spcBef>
              <a:buFont typeface="Wingdings" charset="2"/>
              <a:buChar char="v"/>
            </a:pPr>
            <a:endParaRPr lang="en-US" sz="1800" dirty="0" smtClean="0">
              <a:latin typeface="Garamond"/>
              <a:cs typeface="Garamond"/>
            </a:endParaRPr>
          </a:p>
          <a:p>
            <a:pPr marL="514350" lvl="0" indent="-285750">
              <a:lnSpc>
                <a:spcPct val="120000"/>
              </a:lnSpc>
              <a:spcBef>
                <a:spcPts val="0"/>
              </a:spcBef>
              <a:buFont typeface="Wingdings" charset="2"/>
              <a:buChar char="v"/>
            </a:pPr>
            <a:endParaRPr lang="en-US" sz="1800" dirty="0">
              <a:latin typeface="Garamond"/>
              <a:cs typeface="Garamond"/>
            </a:endParaRPr>
          </a:p>
          <a:p>
            <a:pPr marL="514350" lvl="0" indent="-285750">
              <a:lnSpc>
                <a:spcPct val="120000"/>
              </a:lnSpc>
              <a:spcBef>
                <a:spcPts val="0"/>
              </a:spcBef>
              <a:buFont typeface="Wingdings" charset="2"/>
              <a:buChar char="v"/>
            </a:pPr>
            <a:r>
              <a:rPr lang="en-US" sz="1800" dirty="0" err="1" smtClean="0">
                <a:latin typeface="Garamond"/>
                <a:cs typeface="Garamond"/>
              </a:rPr>
              <a:t>Frequentist</a:t>
            </a:r>
            <a:r>
              <a:rPr lang="en-US" sz="1800" dirty="0" smtClean="0">
                <a:latin typeface="Garamond"/>
                <a:cs typeface="Garamond"/>
              </a:rPr>
              <a:t> Reasoning</a:t>
            </a:r>
            <a:endParaRPr lang="en-US" sz="1400" dirty="0">
              <a:latin typeface="Garamond"/>
              <a:cs typeface="Garamond"/>
            </a:endParaRPr>
          </a:p>
          <a:p>
            <a:pPr marL="766800" lvl="2" indent="-285750">
              <a:lnSpc>
                <a:spcPct val="120000"/>
              </a:lnSpc>
              <a:spcBef>
                <a:spcPts val="0"/>
              </a:spcBef>
              <a:buFont typeface="Wingdings" charset="2"/>
              <a:buChar char="²"/>
            </a:pPr>
            <a:r>
              <a:rPr lang="en-US" sz="1400" dirty="0" smtClean="0">
                <a:latin typeface="Garamond"/>
                <a:cs typeface="Garamond"/>
              </a:rPr>
              <a:t>Judgment </a:t>
            </a:r>
            <a:r>
              <a:rPr lang="en-US" sz="1400" dirty="0">
                <a:latin typeface="Garamond"/>
                <a:cs typeface="Garamond"/>
              </a:rPr>
              <a:t>from </a:t>
            </a:r>
            <a:r>
              <a:rPr lang="en-US" sz="1400" dirty="0" smtClean="0">
                <a:latin typeface="Garamond"/>
                <a:cs typeface="Garamond"/>
              </a:rPr>
              <a:t>listening</a:t>
            </a:r>
          </a:p>
          <a:p>
            <a:pPr marL="766800" lvl="2" indent="-285750">
              <a:lnSpc>
                <a:spcPct val="120000"/>
              </a:lnSpc>
              <a:spcBef>
                <a:spcPts val="0"/>
              </a:spcBef>
              <a:buFont typeface="Wingdings" charset="2"/>
              <a:buChar char="²"/>
            </a:pPr>
            <a:endParaRPr lang="en-US" sz="1400" dirty="0">
              <a:latin typeface="Garamond"/>
              <a:cs typeface="Garamond"/>
            </a:endParaRPr>
          </a:p>
          <a:p>
            <a:pPr marL="514350" lvl="0" indent="-285750">
              <a:lnSpc>
                <a:spcPct val="120000"/>
              </a:lnSpc>
              <a:spcBef>
                <a:spcPts val="0"/>
              </a:spcBef>
              <a:buFont typeface="Wingdings" charset="2"/>
              <a:buChar char="v"/>
            </a:pPr>
            <a:r>
              <a:rPr lang="en-US" sz="1800" dirty="0">
                <a:latin typeface="Garamond"/>
                <a:cs typeface="Garamond"/>
              </a:rPr>
              <a:t>Bayesian Reasoning</a:t>
            </a:r>
          </a:p>
          <a:p>
            <a:pPr marL="766800" lvl="2" indent="-285750">
              <a:lnSpc>
                <a:spcPct val="120000"/>
              </a:lnSpc>
              <a:spcBef>
                <a:spcPts val="0"/>
              </a:spcBef>
              <a:buFont typeface="Wingdings" charset="2"/>
              <a:buChar char="²"/>
            </a:pPr>
            <a:r>
              <a:rPr lang="en-US" sz="1400" dirty="0" smtClean="0">
                <a:latin typeface="Garamond"/>
                <a:cs typeface="Garamond"/>
              </a:rPr>
              <a:t>Judgment </a:t>
            </a:r>
            <a:r>
              <a:rPr lang="en-US" sz="1400" dirty="0">
                <a:latin typeface="Garamond"/>
                <a:cs typeface="Garamond"/>
              </a:rPr>
              <a:t>from listening</a:t>
            </a:r>
          </a:p>
          <a:p>
            <a:pPr marL="766800" lvl="2" indent="-285750">
              <a:lnSpc>
                <a:spcPct val="120000"/>
              </a:lnSpc>
              <a:spcBef>
                <a:spcPts val="0"/>
              </a:spcBef>
              <a:buFont typeface="Wingdings" charset="2"/>
              <a:buChar char="²"/>
            </a:pPr>
            <a:r>
              <a:rPr lang="en-US" sz="1400" dirty="0">
                <a:latin typeface="Garamond"/>
                <a:cs typeface="Garamond"/>
              </a:rPr>
              <a:t>Previous knowledge of phone location</a:t>
            </a: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10" name="Shape 89"/>
          <p:cNvPicPr preferRelativeResize="0"/>
          <p:nvPr/>
        </p:nvPicPr>
        <p:blipFill>
          <a:blip r:embed="rId3">
            <a:alphaModFix/>
          </a:blip>
          <a:stretch>
            <a:fillRect/>
          </a:stretch>
        </p:blipFill>
        <p:spPr>
          <a:xfrm>
            <a:off x="5115115" y="1669530"/>
            <a:ext cx="3363040" cy="2658123"/>
          </a:xfrm>
          <a:prstGeom prst="rect">
            <a:avLst/>
          </a:prstGeom>
          <a:noFill/>
          <a:ln>
            <a:noFill/>
          </a:ln>
        </p:spPr>
      </p:pic>
      <p:sp>
        <p:nvSpPr>
          <p:cNvPr id="3" name="Rectangle 2"/>
          <p:cNvSpPr/>
          <p:nvPr/>
        </p:nvSpPr>
        <p:spPr>
          <a:xfrm>
            <a:off x="787109" y="2074805"/>
            <a:ext cx="3647152" cy="40011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a:ln w="11430"/>
                <a:solidFill>
                  <a:srgbClr val="FF0000"/>
                </a:solidFill>
                <a:effectLst>
                  <a:outerShdw blurRad="50800" dist="39000" dir="5460000" algn="tl">
                    <a:srgbClr val="000000">
                      <a:alpha val="38000"/>
                    </a:srgbClr>
                  </a:outerShdw>
                </a:effectLst>
                <a:latin typeface="Helvetica"/>
                <a:cs typeface="Helvetica"/>
              </a:rPr>
              <a:t>Where is the ringing phone?</a:t>
            </a:r>
          </a:p>
        </p:txBody>
      </p:sp>
    </p:spTree>
    <p:extLst>
      <p:ext uri="{BB962C8B-B14F-4D97-AF65-F5344CB8AC3E}">
        <p14:creationId xmlns:p14="http://schemas.microsoft.com/office/powerpoint/2010/main" val="2644170783"/>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757</TotalTime>
  <Words>2490</Words>
  <Application>Microsoft Macintosh PowerPoint</Application>
  <PresentationFormat>On-screen Show (16:9)</PresentationFormat>
  <Paragraphs>213</Paragraphs>
  <Slides>40</Slides>
  <Notes>40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Viola template</vt:lpstr>
      <vt:lpstr>Analysis of Clinical Trials with Biologics Using Dose-Time-Response Models </vt:lpstr>
      <vt:lpstr>Agenda</vt:lpstr>
      <vt:lpstr>Background</vt:lpstr>
      <vt:lpstr>Background</vt:lpstr>
      <vt:lpstr>Background</vt:lpstr>
      <vt:lpstr>Background</vt:lpstr>
      <vt:lpstr>Methodology</vt:lpstr>
      <vt:lpstr>Methodology </vt:lpstr>
      <vt:lpstr>Methodology </vt:lpstr>
      <vt:lpstr>Methodology </vt:lpstr>
      <vt:lpstr>Dose-Time-Response Model</vt:lpstr>
      <vt:lpstr>Dose-Time-Response Model</vt:lpstr>
      <vt:lpstr>Dose-Time-Response Model</vt:lpstr>
      <vt:lpstr>Dose-Time-Response Model</vt:lpstr>
      <vt:lpstr>Simulation</vt:lpstr>
      <vt:lpstr>Simulation</vt:lpstr>
      <vt:lpstr>Simulation</vt:lpstr>
      <vt:lpstr>Simulation</vt:lpstr>
      <vt:lpstr>Clinical Trail</vt:lpstr>
      <vt:lpstr>Clinical Trail</vt:lpstr>
      <vt:lpstr>Clinical Trail</vt:lpstr>
      <vt:lpstr>Clinical Trail</vt:lpstr>
      <vt:lpstr>Clinical Trail</vt:lpstr>
      <vt:lpstr>Clinical Trail</vt:lpstr>
      <vt:lpstr>Clinical Trail</vt:lpstr>
      <vt:lpstr>Clinical Trail</vt:lpstr>
      <vt:lpstr>Clinical Trail</vt:lpstr>
      <vt:lpstr>Clinical Trail</vt:lpstr>
      <vt:lpstr>Evaluations</vt:lpstr>
      <vt:lpstr>Evaluations</vt:lpstr>
      <vt:lpstr>Evaluations</vt:lpstr>
      <vt:lpstr>Thanks!</vt:lpstr>
      <vt:lpstr>Maximum Likelihood</vt:lpstr>
      <vt:lpstr>MLE</vt:lpstr>
      <vt:lpstr>Bayesian Analysis</vt:lpstr>
      <vt:lpstr>Bayesian Inference</vt:lpstr>
      <vt:lpstr>Monte Carlo Method</vt:lpstr>
      <vt:lpstr>Monte Carlo Integration</vt:lpstr>
      <vt:lpstr>MCMC Method</vt:lpstr>
      <vt:lpstr>Multivariate Normal Distribution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clinical trials with biologics using dose-time-response models </dc:title>
  <cp:lastModifiedBy>Yoky Zhang</cp:lastModifiedBy>
  <cp:revision>483</cp:revision>
  <dcterms:modified xsi:type="dcterms:W3CDTF">2016-04-08T02:19:21Z</dcterms:modified>
</cp:coreProperties>
</file>