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4166" autoAdjust="0"/>
    <p:restoredTop sz="99500" autoAdjust="0"/>
  </p:normalViewPr>
  <p:slideViewPr>
    <p:cSldViewPr snapToGrid="0">
      <p:cViewPr varScale="1">
        <p:scale>
          <a:sx n="87" d="100"/>
          <a:sy n="87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2019-7-6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38949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2019-7-6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7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18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527992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8531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7971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053993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68377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22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5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6" name="矩形"/>
          <p:cNvSpPr>
            <a:spLocks/>
          </p:cNvSpPr>
          <p:nvPr/>
        </p:nvSpPr>
        <p:spPr>
          <a:xfrm rot="0">
            <a:off x="838200" y="0"/>
            <a:ext cx="471169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40" name="组合"/>
          <p:cNvGrpSpPr>
            <a:grpSpLocks/>
          </p:cNvGrpSpPr>
          <p:nvPr/>
        </p:nvGrpSpPr>
        <p:grpSpPr>
          <a:xfrm>
            <a:off x="4444" y="6146165"/>
            <a:ext cx="12183744" cy="438785"/>
            <a:chOff x="4444" y="6146165"/>
            <a:chExt cx="12183744" cy="438785"/>
          </a:xfrm>
        </p:grpSpPr>
        <p:sp>
          <p:nvSpPr>
            <p:cNvPr id="37" name="矩形"/>
            <p:cNvSpPr>
              <a:spLocks/>
            </p:cNvSpPr>
            <p:nvPr/>
          </p:nvSpPr>
          <p:spPr>
            <a:xfrm rot="0">
              <a:off x="4444" y="6340475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38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9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39" name="矩形"/>
            <p:cNvSpPr>
              <a:spLocks/>
            </p:cNvSpPr>
            <p:nvPr/>
          </p:nvSpPr>
          <p:spPr>
            <a:xfrm rot="0">
              <a:off x="10387965" y="6340475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41" name="矩形"/>
          <p:cNvSpPr>
            <a:spLocks/>
          </p:cNvSpPr>
          <p:nvPr/>
        </p:nvSpPr>
        <p:spPr>
          <a:xfrm rot="0">
            <a:off x="10938915" y="284746"/>
            <a:ext cx="698603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3997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717721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88322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4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310567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2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3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5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540355983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979824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9020895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40749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491978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578928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213799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0867671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06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6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None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None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None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None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image" Target="../media/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  <a:sym typeface="Calibri" pitchFamily="0" charset="0"/>
              </a:rPr>
              <a:t>微信小程序开发</a:t>
            </a: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7504781" y="4802743"/>
            <a:ext cx="2478405" cy="3581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rgbClr val="FFFFFF"/>
                </a:solidFill>
                <a:latin typeface="Heiti SC" pitchFamily="0" charset="-122"/>
                <a:ea typeface="Heiti SC" pitchFamily="0" charset="-122"/>
                <a:cs typeface="Verdana" pitchFamily="0" charset="0"/>
              </a:rPr>
              <a:t>微信小程序简介与发展</a:t>
            </a:r>
            <a:endParaRPr lang="zh-CN" altLang="en-US" sz="1800" b="0" i="0" u="none" strike="noStrike" kern="1200" cap="none" spc="0" baseline="0">
              <a:solidFill>
                <a:srgbClr val="FFFFFF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63014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5740078" y="1894655"/>
            <a:ext cx="850070" cy="57911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6492578" y="1852120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微信小程序的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介绍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0" name="矩形"/>
          <p:cNvSpPr>
            <a:spLocks/>
          </p:cNvSpPr>
          <p:nvPr/>
        </p:nvSpPr>
        <p:spPr>
          <a:xfrm rot="0">
            <a:off x="5740078" y="2882324"/>
            <a:ext cx="8500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02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31" name="矩形"/>
          <p:cNvSpPr>
            <a:spLocks/>
          </p:cNvSpPr>
          <p:nvPr/>
        </p:nvSpPr>
        <p:spPr>
          <a:xfrm rot="0">
            <a:off x="6590148" y="2949291"/>
            <a:ext cx="2478404" cy="38671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微信小程序的发展史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32" name="矩形"/>
          <p:cNvSpPr>
            <a:spLocks/>
          </p:cNvSpPr>
          <p:nvPr/>
        </p:nvSpPr>
        <p:spPr>
          <a:xfrm rot="0">
            <a:off x="5740078" y="3869994"/>
            <a:ext cx="8500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03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33" name="矩形"/>
          <p:cNvSpPr>
            <a:spLocks/>
          </p:cNvSpPr>
          <p:nvPr/>
        </p:nvSpPr>
        <p:spPr>
          <a:xfrm rot="0">
            <a:off x="6590148" y="3959499"/>
            <a:ext cx="2224404" cy="38671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Heiti SC Light" pitchFamily="0" charset="0"/>
              </a:rPr>
              <a:t>如今的微信小程序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Heiti SC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96925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微信小程序的介绍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3" name="文本框"/>
          <p:cNvSpPr>
            <a:spLocks noGrp="1"/>
          </p:cNvSpPr>
          <p:nvPr>
            <p:ph type="subTitle" idx="1"/>
          </p:nvPr>
        </p:nvSpPr>
        <p:spPr>
          <a:xfrm rot="0">
            <a:off x="1240256" y="1525160"/>
            <a:ext cx="9144001" cy="407101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8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什么是微信小程序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lvl="1"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     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信小程序，简称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CX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，是一种不需要下载安装即可使用的应用，它实现了应用“触手可及”的梦想，用户扫一扫或者搜一下即可打开应用。也体现了“用完即走”的理念，用户不用关心是否安装太多应用的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问题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lvl="1"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Heiti SC Light" pitchFamily="0" charset="0"/>
              <a:ea typeface="Heiti SC Light" pitchFamily="0" charset="0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8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“微信之父”张小龙曾描述过微信小程序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lvl="1" marL="457200" indent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Heiti SC Light" pitchFamily="0" charset="0"/>
                <a:ea typeface="Heiti SC Light" pitchFamily="0" charset="0"/>
                <a:cs typeface="Times New Roman" pitchFamily="0" charset="0"/>
              </a:rPr>
              <a:t>微信小程序是一个慢慢成长的过程它没有被催化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Heiti SC Light" pitchFamily="0" charset="0"/>
                <a:ea typeface="Heiti SC Light" pitchFamily="0" charset="0"/>
                <a:cs typeface="Times New Roman" pitchFamily="0" charset="0"/>
              </a:rPr>
              <a:t>，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Heiti SC Light" pitchFamily="0" charset="0"/>
              <a:ea typeface="Heiti SC Light" pitchFamily="0" charset="0"/>
              <a:cs typeface="Times New Roman" pitchFamily="0" charset="0"/>
            </a:endParaRPr>
          </a:p>
          <a:p>
            <a:pPr lvl="1" marL="457200" indent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Heiti SC Light" pitchFamily="0" charset="0"/>
                <a:ea typeface="Heiti SC Light" pitchFamily="0" charset="0"/>
                <a:cs typeface="Times New Roman" pitchFamily="0" charset="0"/>
              </a:rPr>
              <a:t>我们耐心的期待和伴随他的成长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Heiti SC Light" pitchFamily="0" charset="0"/>
              <a:ea typeface="Heiti SC Light" pitchFamily="0" charset="0"/>
              <a:cs typeface="Times New Roman" pitchFamily="0" charset="0"/>
            </a:endParaRPr>
          </a:p>
          <a:p>
            <a:pPr lvl="1"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Heiti SC Light" pitchFamily="0" charset="0"/>
              <a:ea typeface="Heiti SC Light" pitchFamily="0" charset="0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pic>
        <p:nvPicPr>
          <p:cNvPr id="44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367953" y="3279315"/>
            <a:ext cx="2386622" cy="2039914"/>
          </a:xfrm>
          <a:prstGeom prst="rect"/>
          <a:noFill/>
          <a:ln w="9525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79783657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微信小程序的</a:t>
            </a: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发展史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6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575239"/>
            <a:ext cx="9144000" cy="461454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1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	</a:t>
            </a:r>
            <a:endParaRPr lang="en-US" altLang="zh-CN" sz="11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5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</a:t>
            </a:r>
            <a:r>
              <a:rPr lang="zh-CN" altLang="en-US" sz="25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信小</a:t>
            </a:r>
            <a:r>
              <a:rPr lang="zh-CN" altLang="en-US" sz="25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程序经历了什么</a:t>
            </a:r>
            <a:endParaRPr lang="en-US" altLang="zh-CN" sz="25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5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2016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年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1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月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11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日：微信首次提出“应用号”概念（后来的微信小程序）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lvl="1" marL="457200" indent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2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016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年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9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月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22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日：微信小程序开始对外内测，被业界开始关注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lvl="1" marL="457200" indent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2016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年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11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月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3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日：微信小程序开始对外公测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lvl="1" marL="457200" indent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2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017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年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1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月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9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日：张小龙宣布微信小程序正式上线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lvl="1" marL="457200" indent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2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017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年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3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月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27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日：微信小程序开放个人开发者申请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lvl="1" marL="457200" indent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2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017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年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5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月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10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日：微信小程序开放附近小程序搜索功能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lvl="1" marL="457200" indent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2017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年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12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月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28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日：微信小游戏对外开放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lvl="1" marL="457200" indent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2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018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年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1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月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18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日：微信小程序电子化侵权投诉渠道开放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lvl="1" marL="457200" indent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2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018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年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3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月：微信小程序广告组件开始启动内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测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lvl="1" marL="457200" indent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2018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年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5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月：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APP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与微信小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程序相互跳转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lvl="1" marL="457200" indent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2018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年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10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月： 小程序类目升级为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14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个类目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lvl="1" marL="457200" indent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2019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年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1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月： 全屏幕小程序“最近使用”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lvl="1" marL="457200" indent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不断更新，不断前行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7896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如今的微信小程序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8" name="矩形"/>
          <p:cNvSpPr>
            <a:spLocks/>
          </p:cNvSpPr>
          <p:nvPr/>
        </p:nvSpPr>
        <p:spPr>
          <a:xfrm rot="0">
            <a:off x="1037492" y="1494692"/>
            <a:ext cx="9296888" cy="385518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使用人数：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7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亿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+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阿拉丁研究院排名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top100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的微信使用情况。超过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8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0%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的人正在使用微信小程序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餐饮，游戏，娱乐，微商，教育，通讯，医疗各大领域都在争先恐后的进入这个市场，巨大的人流量和曝光率是商业的争夺又上了一个台阶。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编程人员，都在扩大自己的储备和涉及领域。给自己在职场上更多的筹码。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4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444380" y="3629513"/>
            <a:ext cx="2895600" cy="2095500"/>
          </a:xfrm>
          <a:prstGeom prst="rect"/>
          <a:noFill/>
          <a:ln w="9525" cmpd="sng" cap="flat">
            <a:noFill/>
            <a:prstDash val="solid"/>
            <a:round/>
          </a:ln>
        </p:spPr>
      </p:pic>
      <p:pic>
        <p:nvPicPr>
          <p:cNvPr id="50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537079" y="3554902"/>
            <a:ext cx="3797300" cy="2176462"/>
          </a:xfrm>
          <a:prstGeom prst="rect"/>
          <a:noFill/>
          <a:ln w="9525" cmpd="sng" cap="flat">
            <a:noFill/>
            <a:prstDash val="solid"/>
            <a:round/>
          </a:ln>
        </p:spPr>
      </p:pic>
      <p:sp>
        <p:nvSpPr>
          <p:cNvPr id="51" name="虚尾箭头"/>
          <p:cNvSpPr>
            <a:spLocks/>
          </p:cNvSpPr>
          <p:nvPr/>
        </p:nvSpPr>
        <p:spPr>
          <a:xfrm rot="0">
            <a:off x="4632080" y="4353414"/>
            <a:ext cx="1641475" cy="665162"/>
          </a:xfrm>
          <a:prstGeom prst="stripedRightArrow">
            <a:avLst>
              <a:gd name="adj1" fmla="val 50000"/>
              <a:gd name="adj2" fmla="val 61694"/>
            </a:avLst>
          </a:prstGeom>
          <a:gradFill rotWithShape="1">
            <a:gsLst>
              <a:gs pos="0">
                <a:srgbClr val="6DA3DA">
                  <a:lumMod val="98000"/>
                  <a:lumOff val="2000"/>
                  <a:alpha val="100000"/>
                </a:srgbClr>
              </a:gs>
              <a:gs pos="50000">
                <a:srgbClr val="559BDB">
                  <a:alpha val="100000"/>
                </a:srgbClr>
              </a:gs>
              <a:gs pos="100000">
                <a:srgbClr val="468BC9">
                  <a:lumMod val="99000"/>
                  <a:alpha val="100000"/>
                </a:srgbClr>
              </a:gs>
            </a:gsLst>
            <a:lin ang="5400000" scaled="1"/>
          </a:gradFill>
          <a:ln w="6350" cmpd="sng" cap="flat">
            <a:solidFill>
              <a:srgbClr val="5B9BD5"/>
            </a:solidFill>
            <a:prstDash val="solid"/>
            <a:miter/>
          </a:ln>
        </p:spPr>
      </p:sp>
      <p:sp>
        <p:nvSpPr>
          <p:cNvPr id="52" name="虚尾箭头"/>
          <p:cNvSpPr>
            <a:spLocks/>
          </p:cNvSpPr>
          <p:nvPr/>
        </p:nvSpPr>
        <p:spPr>
          <a:xfrm rot="10800000">
            <a:off x="4706693" y="3637452"/>
            <a:ext cx="1641475" cy="666750"/>
          </a:xfrm>
          <a:prstGeom prst="stripedRightArrow">
            <a:avLst>
              <a:gd name="adj1" fmla="val 50000"/>
              <a:gd name="adj2" fmla="val 61547"/>
            </a:avLst>
          </a:prstGeom>
          <a:gradFill rotWithShape="1">
            <a:gsLst>
              <a:gs pos="0">
                <a:srgbClr val="6DA3DA">
                  <a:lumMod val="98000"/>
                  <a:lumOff val="2000"/>
                  <a:alpha val="100000"/>
                </a:srgbClr>
              </a:gs>
              <a:gs pos="50000">
                <a:srgbClr val="559BDB">
                  <a:alpha val="100000"/>
                </a:srgbClr>
              </a:gs>
              <a:gs pos="100000">
                <a:srgbClr val="468BC9">
                  <a:lumMod val="99000"/>
                  <a:alpha val="100000"/>
                </a:srgbClr>
              </a:gs>
            </a:gsLst>
            <a:lin ang="5400000" scaled="1"/>
          </a:gradFill>
          <a:ln w="6350" cmpd="sng" cap="flat">
            <a:solidFill>
              <a:srgbClr val="5B9BD5"/>
            </a:solidFill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41147097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本课程总体摘要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54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329055"/>
            <a:ext cx="9144000" cy="407101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34290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微信基础开发知识点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34290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信小程序基础框架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34290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微信小程序组件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34290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信小程序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API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接口的调用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34290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信小程序云开发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34290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信小程序服务器数据调用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34290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综合案例讲解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33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7263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188</cp:revision>
  <dcterms:created xsi:type="dcterms:W3CDTF">2018-08-14T06:54:00Z</dcterms:created>
  <dcterms:modified xsi:type="dcterms:W3CDTF">2019-07-06T16:07:57Z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