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87" d="100"/>
          <a:sy n="8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2019-7-7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5353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871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0347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3869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1409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2763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2696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8887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2606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2700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6515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3669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8971781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1124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49655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6817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8691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5562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7462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922540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88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  <a:sym typeface="Calibri" pitchFamily="0" charset="0"/>
              </a:rPr>
              <a:t>微信小程序开发</a:t>
            </a: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769476" y="4802743"/>
            <a:ext cx="2249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</a:t>
            </a: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小游戏开发简介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6099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5740078" y="1894655"/>
            <a:ext cx="8500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492578" y="1852120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什么是微信小游戏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5740078" y="2882324"/>
            <a:ext cx="8500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90146" y="2949291"/>
            <a:ext cx="2478404" cy="3867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快速开发微信小游戏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3411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什么是微信小游戏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40256" y="1525160"/>
            <a:ext cx="9144001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微信小游戏的定义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信小游戏不同于传统的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H5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游戏开发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graphicFrame>
        <p:nvGraphicFramePr>
          <p:cNvPr id="42" name="表格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2646363" y="2525964"/>
          <a:ext cx="6328675" cy="1975417"/>
        </p:xfrm>
        <a:graphic>
          <a:graphicData uri="http://schemas.openxmlformats.org/drawingml/2006/table">
            <a:tbl>
              <a:tblPr bandRow="1"/>
              <a:tblGrid>
                <a:gridCol w="3140525"/>
                <a:gridCol w="3140525"/>
              </a:tblGrid>
              <a:tr h="625624">
                <a:tc>
                  <a:txBody>
                    <a:bodyPr/>
                    <a:lstStyle/>
                    <a:p>
                      <a:pPr marL="0" indent="0" algn="ctr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i="0" u="none" strike="noStrike" kern="1200" cap="none" spc="0" baseline="0">
                          <a:solidFill>
                            <a:srgbClr val="FFFFFF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H5</a:t>
                      </a:r>
                      <a:r>
                        <a:rPr lang="zh-CN" altLang="en-US" sz="1600" b="1" i="0" u="none" strike="noStrike" kern="1200" cap="none" spc="0" baseline="0">
                          <a:solidFill>
                            <a:srgbClr val="FFFFFF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游戏开发</a:t>
                      </a:r>
                      <a:endParaRPr lang="zh-CN" altLang="en-US" sz="1600" b="1" i="0" u="none" strike="noStrike" kern="1200" cap="none" spc="0" baseline="0">
                        <a:solidFill>
                          <a:srgbClr val="FFFFFF"/>
                        </a:solidFill>
                        <a:latin typeface="微软雅黑" pitchFamily="0" charset="-122"/>
                        <a:ea typeface="微软雅黑" pitchFamily="0" charset="-122"/>
                        <a:cs typeface="Verdana" pitchFamily="0" charset="0"/>
                      </a:endParaRPr>
                    </a:p>
                  </a:txBody>
                  <a:tcPr marL="0" marT="45720" marR="0" marB="45720" vert="horz">
                    <a:lnL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i="0" u="none" strike="noStrike" kern="1200" cap="none" spc="0" baseline="0">
                          <a:solidFill>
                            <a:srgbClr val="FFFFFF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微信小游戏</a:t>
                      </a:r>
                      <a:endParaRPr lang="zh-CN" altLang="en-US" sz="1600" b="1" i="0" u="none" strike="noStrike" kern="1200" cap="none" spc="0" baseline="0">
                        <a:solidFill>
                          <a:srgbClr val="FFFFFF"/>
                        </a:solidFill>
                        <a:latin typeface="微软雅黑" pitchFamily="0" charset="-122"/>
                        <a:ea typeface="微软雅黑" pitchFamily="0" charset="-122"/>
                        <a:cs typeface="Verdana" pitchFamily="0" charset="0"/>
                      </a:endParaRPr>
                    </a:p>
                  </a:txBody>
                  <a:tcPr marL="0" marT="45720" marR="0" marB="45720" vert="horz">
                    <a:lnL>
                      <a:noFill/>
                    </a:lnL>
                    <a:lnR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655846">
                <a:tc>
                  <a:txBody>
                    <a:bodyPr/>
                    <a:lstStyle/>
                    <a:p>
                      <a:pPr marL="0" indent="0" algn="ctr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采用</a:t>
                      </a:r>
                      <a:r>
                        <a:rPr lang="en-US" altLang="zh-CN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JAVA-DOM</a:t>
                      </a:r>
                      <a:r>
                        <a:rPr lang="zh-CN" altLang="en-US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开发或者</a:t>
                      </a:r>
                      <a:r>
                        <a:rPr lang="en-US" altLang="zh-CN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canvas</a:t>
                      </a:r>
                      <a:r>
                        <a:rPr lang="zh-CN" altLang="en-US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绘制</a:t>
                      </a:r>
                      <a:endParaRPr lang="zh-CN" altLang="en-US" sz="1600" b="0" i="0" u="none" strike="noStrike" kern="1200" cap="none" spc="0" baseline="0">
                        <a:solidFill>
                          <a:srgbClr val="000000"/>
                        </a:solidFill>
                        <a:latin typeface="微软雅黑" pitchFamily="0" charset="-122"/>
                        <a:ea typeface="微软雅黑" pitchFamily="0" charset="-122"/>
                        <a:cs typeface="Verdana" pitchFamily="0" charset="0"/>
                      </a:endParaRPr>
                    </a:p>
                  </a:txBody>
                  <a:tcPr marL="0" marT="45720" marR="0" marB="45720" vert="horz">
                    <a:lnL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强制采用</a:t>
                      </a:r>
                      <a:r>
                        <a:rPr lang="en-US" altLang="zh-CN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canvas</a:t>
                      </a:r>
                      <a:r>
                        <a:rPr lang="zh-CN" altLang="en-US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绘制开发</a:t>
                      </a:r>
                      <a:endParaRPr lang="zh-CN" altLang="en-US" sz="1600" b="0" i="0" u="none" strike="noStrike" kern="1200" cap="none" spc="0" baseline="0">
                        <a:solidFill>
                          <a:srgbClr val="000000"/>
                        </a:solidFill>
                        <a:latin typeface="微软雅黑" pitchFamily="0" charset="-122"/>
                        <a:ea typeface="微软雅黑" pitchFamily="0" charset="-122"/>
                        <a:cs typeface="Verdana" pitchFamily="0" charset="0"/>
                      </a:endParaRPr>
                    </a:p>
                  </a:txBody>
                  <a:tcPr marL="0" marT="45720" marR="0" marB="45720" vert="horz">
                    <a:lnL>
                      <a:noFill/>
                    </a:lnL>
                    <a:lnR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668546">
                <a:tc>
                  <a:txBody>
                    <a:bodyPr/>
                    <a:lstStyle/>
                    <a:p>
                      <a:pPr marL="0" indent="0" algn="ctr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强调</a:t>
                      </a:r>
                      <a:r>
                        <a:rPr lang="en-US" altLang="zh-CN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javascript</a:t>
                      </a:r>
                      <a:r>
                        <a:rPr lang="zh-CN" altLang="en-US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的运用，面向过程的逻辑开发</a:t>
                      </a:r>
                      <a:endParaRPr lang="zh-CN" altLang="en-US" sz="1600" b="0" i="0" u="none" strike="noStrike" kern="1200" cap="none" spc="0" baseline="0">
                        <a:solidFill>
                          <a:srgbClr val="000000"/>
                        </a:solidFill>
                        <a:latin typeface="微软雅黑" pitchFamily="0" charset="-122"/>
                        <a:ea typeface="微软雅黑" pitchFamily="0" charset="-122"/>
                        <a:cs typeface="Verdana" pitchFamily="0" charset="0"/>
                      </a:endParaRPr>
                    </a:p>
                  </a:txBody>
                  <a:tcPr marL="0" marT="45720" marR="0" marB="45720" vert="horz">
                    <a:lnL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i="0" u="none" strike="noStrike" kern="1200" cap="none" spc="0" baseline="0">
                          <a:solidFill>
                            <a:srgbClr val="000000"/>
                          </a:solidFill>
                          <a:latin typeface="微软雅黑" pitchFamily="0" charset="-122"/>
                          <a:ea typeface="微软雅黑" pitchFamily="0" charset="-122"/>
                          <a:cs typeface="Verdana" pitchFamily="0" charset="0"/>
                        </a:rPr>
                        <a:t>强调面向对象，精灵基类，资源的加载</a:t>
                      </a:r>
                      <a:endParaRPr lang="zh-CN" altLang="en-US" sz="1600" b="0" i="0" u="none" strike="noStrike" kern="1200" cap="none" spc="0" baseline="0">
                        <a:solidFill>
                          <a:srgbClr val="000000"/>
                        </a:solidFill>
                        <a:latin typeface="微软雅黑" pitchFamily="0" charset="-122"/>
                        <a:ea typeface="微软雅黑" pitchFamily="0" charset="-122"/>
                        <a:cs typeface="Verdana" pitchFamily="0" charset="0"/>
                      </a:endParaRPr>
                    </a:p>
                  </a:txBody>
                  <a:tcPr marL="0" marT="45720" marR="0" marB="45720" vert="horz">
                    <a:lnL>
                      <a:noFill/>
                    </a:lnL>
                    <a:lnR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489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为什么是微信小游戏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16989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微信生态圈的建立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用户习惯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即时消费思想的培养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从团队参与感到开发的精细化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532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创建微信小游戏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微信小游戏案例演示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324558" y="1163304"/>
            <a:ext cx="2994024" cy="4727575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62068340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小游戏与小程序的区别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363601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提供了微信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的使用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和原生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做了相对应的互补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信小游戏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在微信游戏的基础上增加了微信另一个游戏的“窗口”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483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微信小游戏的现状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39608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微信小游戏给原来做页游开发和做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PC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游戏的行业开启了一个新的战场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自己写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adapter(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适配器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在原有的搜索引擎的基础上直接套用微信小程序的框架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Cosos2D,Unity3D,VR/AR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205</cp:revision>
  <dcterms:created xsi:type="dcterms:W3CDTF">2018-08-14T06:54:00Z</dcterms:created>
  <dcterms:modified xsi:type="dcterms:W3CDTF">2019-07-06T16:32:45Z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