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8" r:id="rId3"/>
    <p:sldId id="289" r:id="rId4"/>
    <p:sldId id="581" r:id="rId5"/>
    <p:sldId id="589" r:id="rId6"/>
    <p:sldId id="386" r:id="rId7"/>
    <p:sldId id="590" r:id="rId8"/>
    <p:sldId id="582" r:id="rId9"/>
    <p:sldId id="591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293" r:id="rId21"/>
    <p:sldId id="593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0AE49AC-136D-48A5-8A25-37871290FED5}">
          <p14:sldIdLst>
            <p14:sldId id="278"/>
          </p14:sldIdLst>
        </p14:section>
        <p14:section name="背景" id="{D1FDA14D-0BD9-4CF4-A74C-F3CA09407789}">
          <p14:sldIdLst>
            <p14:sldId id="289"/>
            <p14:sldId id="581"/>
            <p14:sldId id="589"/>
            <p14:sldId id="386"/>
            <p14:sldId id="590"/>
            <p14:sldId id="582"/>
            <p14:sldId id="591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293"/>
            <p14:sldId id="59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3891" autoAdjust="0"/>
  </p:normalViewPr>
  <p:slideViewPr>
    <p:cSldViewPr snapToGrid="0">
      <p:cViewPr>
        <p:scale>
          <a:sx n="100" d="100"/>
          <a:sy n="100" d="100"/>
        </p:scale>
        <p:origin x="-348" y="-324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式</a:t>
            </a:r>
            <a:r>
              <a:rPr lang="zh-CN" altLang="en-US" dirty="0"/>
              <a:t>网页开发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讲师： 董美琪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如何使用媒体查询？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8772"/>
          </a:xfrm>
        </p:spPr>
        <p:txBody>
          <a:bodyPr/>
          <a:lstStyle/>
          <a:p>
            <a:r>
              <a:rPr lang="zh-CN" altLang="da-DK" dirty="0"/>
              <a:t>媒体查询的引用方法有很多种：</a:t>
            </a:r>
            <a:br>
              <a:rPr lang="zh-CN" altLang="da-DK" dirty="0"/>
            </a:br>
            <a:r>
              <a:rPr lang="en-US" altLang="zh-CN" dirty="0"/>
              <a:t>link</a:t>
            </a:r>
            <a:r>
              <a:rPr lang="zh-CN" altLang="en-US" dirty="0"/>
              <a:t>标签</a:t>
            </a:r>
            <a:br>
              <a:rPr lang="zh-CN" altLang="en-US" dirty="0"/>
            </a:br>
            <a:r>
              <a:rPr lang="en-US" altLang="zh-CN" dirty="0"/>
              <a:t>@import url(example.css) screen and (width:800px);</a:t>
            </a:r>
            <a:br>
              <a:rPr lang="en-US" altLang="zh-CN" dirty="0"/>
            </a:br>
            <a:r>
              <a:rPr lang="en-US" altLang="zh-CN" dirty="0"/>
              <a:t>css3</a:t>
            </a:r>
            <a:r>
              <a:rPr lang="zh-CN" altLang="en-US" dirty="0"/>
              <a:t>新增的</a:t>
            </a:r>
            <a:r>
              <a:rPr lang="en-US" altLang="zh-CN" dirty="0"/>
              <a:t>@media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3608070"/>
            <a:ext cx="8580755" cy="715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43789"/>
            <a:ext cx="9144000" cy="4013735"/>
          </a:xfrm>
        </p:spPr>
        <p:txBody>
          <a:bodyPr/>
          <a:lstStyle/>
          <a:p>
            <a:pPr lvl="0" defTabSz="67056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ea typeface="黑体" panose="02010609060101010101" pitchFamily="49" charset="-122"/>
                <a:sym typeface="+mn-ea"/>
              </a:rPr>
              <a:t>媒体类型（Media Type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):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  all(全部)、screen(屏幕)、print(页面打印或打印预览模式)</a:t>
            </a:r>
            <a:endParaRPr lang="zh-CN" altLang="en-US" dirty="0">
              <a:ea typeface="黑体" panose="02010609060101010101" pitchFamily="49" charset="-122"/>
            </a:endParaRPr>
          </a:p>
          <a:p>
            <a:pPr lvl="0" defTabSz="67056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ea typeface="黑体" panose="02010609060101010101" pitchFamily="49" charset="-122"/>
                <a:sym typeface="+mn-ea"/>
              </a:rPr>
              <a:t>媒体特性（Media 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f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eatures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): width(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渲染区宽度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device-width(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设备宽度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)...</a:t>
            </a:r>
            <a:endParaRPr lang="zh-CN" altLang="en-US" dirty="0">
              <a:ea typeface="黑体" panose="02010609060101010101" pitchFamily="49" charset="-122"/>
            </a:endParaRPr>
          </a:p>
          <a:p>
            <a:pPr lvl="0" defTabSz="67056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ea typeface="黑体" panose="02010609060101010101" pitchFamily="49" charset="-122"/>
                <a:sym typeface="+mn-ea"/>
              </a:rPr>
              <a:t>Media Query是CSS3 对Media Type的增强版，其实可以将Media Query看成Media Type(判断条件)+CSS(符合条件的样式规则)</a:t>
            </a:r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4086" y="3829718"/>
            <a:ext cx="3627120" cy="14697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414210"/>
            <a:ext cx="7323455" cy="8735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媒体类型</a:t>
            </a:r>
            <a:r>
              <a:rPr lang="en-US" altLang="zh-CN" dirty="0"/>
              <a:t>(media type)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4" name="图片 3" descr="media-ty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139" y="1637197"/>
            <a:ext cx="6180986" cy="411754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20" y="1420583"/>
            <a:ext cx="7980363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媒体特性</a:t>
            </a:r>
            <a:r>
              <a:rPr lang="en-US" altLang="zh-CN" dirty="0"/>
              <a:t>(media </a:t>
            </a:r>
            <a:r>
              <a:rPr lang="en-US" altLang="zh-CN" dirty="0">
                <a:sym typeface="+mn-ea"/>
              </a:rPr>
              <a:t>features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199074"/>
            <a:ext cx="5942014" cy="596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逻辑操作符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45920"/>
            <a:ext cx="9144000" cy="421586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合并多个媒体属性 and</a:t>
            </a:r>
            <a:endParaRPr lang="en-US" altLang="zh-CN" dirty="0">
              <a:solidFill>
                <a:schemeClr val="accent1"/>
              </a:solidFill>
            </a:endParaRPr>
          </a:p>
          <a:p>
            <a:pPr lvl="0"/>
            <a:r>
              <a:rPr lang="en-US" altLang="zh-CN" dirty="0"/>
              <a:t>@media </a:t>
            </a:r>
            <a:r>
              <a:rPr lang="zh-CN" altLang="en-US" dirty="0"/>
              <a:t>screen and (</a:t>
            </a:r>
            <a:r>
              <a:rPr lang="en-US" altLang="zh-CN" dirty="0"/>
              <a:t>min-width: 600px</a:t>
            </a:r>
            <a:r>
              <a:rPr lang="zh-CN" altLang="en-US" dirty="0"/>
              <a:t>) </a:t>
            </a:r>
            <a:r>
              <a:rPr lang="en-US" altLang="zh-CN" dirty="0"/>
              <a:t>and (max-width:100px)  </a:t>
            </a:r>
            <a:r>
              <a:rPr lang="zh-CN" altLang="en-US" dirty="0"/>
              <a:t>        </a:t>
            </a:r>
            <a:r>
              <a:rPr lang="zh-CN" altLang="en-US" dirty="0" smtClean="0"/>
              <a:t>；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合并多个媒体属性或合并媒体属性与媒体类型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一个基本的媒体查询，即一个媒体属性与默认指定的screen媒体类型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指定备用功能</a:t>
            </a:r>
            <a:endParaRPr lang="zh-CN" altLang="en-US" dirty="0"/>
          </a:p>
        </p:txBody>
      </p:sp>
      <p:sp>
        <p:nvSpPr>
          <p:cNvPr id="6" name="KSO_Shape"/>
          <p:cNvSpPr>
            <a:spLocks noGrp="1"/>
          </p:cNvSpPr>
          <p:nvPr>
            <p:ph type="subTitle" idx="1"/>
          </p:nvPr>
        </p:nvSpPr>
        <p:spPr bwMode="auto">
          <a:xfrm>
            <a:off x="1523999" y="1847785"/>
            <a:ext cx="9795310" cy="1107172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@media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 and (min-width: 769px), print and (min-width: 6in)“    ；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8493" y="3282215"/>
            <a:ext cx="10231655" cy="77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没有or关键词可用于指定备用的媒体功能。相反，可以将备用功能以逗号分割列表的形式列出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这会将样式应用到宽度超过769像素的屏幕或使用至少6英寸宽的纸张的打印设备。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536675"/>
          </a:xfrm>
        </p:spPr>
        <p:txBody>
          <a:bodyPr/>
          <a:lstStyle/>
          <a:p>
            <a:r>
              <a:rPr lang="en-US" altLang="zh-CN" dirty="0" err="1"/>
              <a:t>指定否定条件</a:t>
            </a:r>
            <a:endParaRPr lang="zh-CN" altLang="en-US" dirty="0"/>
          </a:p>
        </p:txBody>
      </p:sp>
      <p:sp>
        <p:nvSpPr>
          <p:cNvPr id="4" name="KSO_Shape"/>
          <p:cNvSpPr>
            <a:spLocks noGrp="1"/>
          </p:cNvSpPr>
          <p:nvPr>
            <p:ph type="subTitle" idx="1"/>
          </p:nvPr>
        </p:nvSpPr>
        <p:spPr bwMode="auto">
          <a:xfrm>
            <a:off x="1284972" y="1642852"/>
            <a:ext cx="9144000" cy="1093788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@media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screen and (monochrome)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6156" y="3272588"/>
            <a:ext cx="1080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要指定否定条件，可以在媒体声明中添加关键字not，不能在单个条件前使用not。该关键字必须位于声明的开头，而且它会否定整个声明。所以，上面的示例会应用于除单色屏幕外的所有设备。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2236"/>
            <a:ext cx="9144000" cy="758825"/>
          </a:xfrm>
        </p:spPr>
        <p:txBody>
          <a:bodyPr/>
          <a:lstStyle/>
          <a:p>
            <a:r>
              <a:rPr lang="en-US" altLang="zh-CN" dirty="0" err="1"/>
              <a:t>向早期浏览器隐藏媒体查询</a:t>
            </a:r>
            <a:endParaRPr lang="zh-CN" altLang="en-US" dirty="0"/>
          </a:p>
        </p:txBody>
      </p:sp>
      <p:sp>
        <p:nvSpPr>
          <p:cNvPr id="4" name="KSO_Shape"/>
          <p:cNvSpPr>
            <a:spLocks noGrp="1"/>
          </p:cNvSpPr>
          <p:nvPr>
            <p:ph type="subTitle" idx="1"/>
          </p:nvPr>
        </p:nvSpPr>
        <p:spPr bwMode="auto">
          <a:xfrm>
            <a:off x="802106" y="1442895"/>
            <a:ext cx="9997439" cy="978803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="only screen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(min-width: 401px) and (max-width: 600px)"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2406" y="2444484"/>
            <a:ext cx="9997439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媒体查询规范还提供了关键字only，它用于向早期浏览器隐藏媒体查询。类似于not，该关键字必须位于声明的开头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Only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定某种特定的媒体类型  为了兼容不支持媒体查询的浏览器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早期浏览器应该将以下语句media="screen and (min-width: 401px) and (max-width: 600px)"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解释为media="screen"： 换句话说，它应该将样式规则应用于所有屏幕设备，即使它不知道媒体查询的含义。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无法识别媒体查询的浏览器要求获得逗号分割的媒体类型列表，规范要求，它们应该在第一个不是连字符的非数字字母字符之前截断每个值。所以，早期浏览器应该将上面的示例解释为：media="only"  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>
                <a:sym typeface="+mn-ea"/>
              </a:rPr>
              <a:t>因为没有only这样的媒体类型，所以样式表被忽略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Query -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 css3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易混淆的宽度</a:t>
            </a:r>
            <a:endParaRPr lang="zh-CN" altLang="en-US" dirty="0"/>
          </a:p>
        </p:txBody>
      </p:sp>
      <p:sp>
        <p:nvSpPr>
          <p:cNvPr id="4" name="KSO_Shape"/>
          <p:cNvSpPr>
            <a:spLocks noGrp="1"/>
          </p:cNvSpPr>
          <p:nvPr>
            <p:ph type="subTitle" idx="1"/>
          </p:nvPr>
        </p:nvSpPr>
        <p:spPr bwMode="auto">
          <a:xfrm>
            <a:off x="1524000" y="1851025"/>
            <a:ext cx="9144000" cy="641350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device-width/height    width/height来做为的判定值。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041" y="2800952"/>
            <a:ext cx="96252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device-width/device-height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是设备的宽度（如电脑手机的宽度 不是浏览器的宽度）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width/height使用documentElement.clientWidth/Height即viewport的值。渲染宽度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高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度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视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口宽度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单位值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0650" y="1850390"/>
            <a:ext cx="9305925" cy="398251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Rem</a:t>
            </a:r>
            <a:r>
              <a:rPr lang="zh-CN" altLang="en-US" dirty="0"/>
              <a:t>：rem是CSS3新增的一个相对单位，相对于</a:t>
            </a:r>
            <a:r>
              <a:rPr lang="zh-CN" altLang="en-US" dirty="0">
                <a:solidFill>
                  <a:srgbClr val="FF0000"/>
                </a:solidFill>
              </a:rPr>
              <a:t>HTML根元素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font-size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 err="1"/>
              <a:t>Em</a:t>
            </a:r>
            <a:r>
              <a:rPr lang="zh-CN" altLang="en-US" dirty="0"/>
              <a:t>：em是相对长度单位，相对于</a:t>
            </a:r>
            <a:r>
              <a:rPr lang="zh-CN" altLang="en-US" dirty="0">
                <a:solidFill>
                  <a:srgbClr val="FF0000"/>
                </a:solidFill>
              </a:rPr>
              <a:t>本身</a:t>
            </a:r>
            <a:r>
              <a:rPr lang="zh-CN" altLang="en-US" dirty="0"/>
              <a:t>的</a:t>
            </a:r>
            <a:r>
              <a:rPr lang="en-US" altLang="zh-CN" dirty="0">
                <a:sym typeface="+mn-ea"/>
              </a:rPr>
              <a:t>font-size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Px</a:t>
            </a:r>
            <a:r>
              <a:rPr lang="zh-CN" altLang="en-US" dirty="0"/>
              <a:t>： px像素（Pixel）。相对长度单位，相对于</a:t>
            </a:r>
            <a:r>
              <a:rPr lang="zh-CN" altLang="en-US" dirty="0">
                <a:solidFill>
                  <a:srgbClr val="FF0000"/>
                </a:solidFill>
              </a:rPr>
              <a:t>显示器屏幕分辨率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 smtClean="0"/>
              <a:t>Vw</a:t>
            </a:r>
            <a:r>
              <a:rPr lang="zh-CN" altLang="en-US" dirty="0" smtClean="0"/>
              <a:t>：</a:t>
            </a:r>
            <a:r>
              <a:rPr lang="zh-CN" altLang="en-US" dirty="0"/>
              <a:t>相对于</a:t>
            </a:r>
            <a:r>
              <a:rPr lang="zh-CN" altLang="en-US" dirty="0">
                <a:solidFill>
                  <a:srgbClr val="FF0000"/>
                </a:solidFill>
              </a:rPr>
              <a:t>视口</a:t>
            </a:r>
            <a:r>
              <a:rPr lang="zh-CN" altLang="en-US" dirty="0"/>
              <a:t>的宽度。视口被均分为</a:t>
            </a:r>
            <a:r>
              <a:rPr lang="en-US" altLang="zh-CN" dirty="0"/>
              <a:t>100</a:t>
            </a:r>
            <a:r>
              <a:rPr lang="zh-CN" altLang="en-US" dirty="0"/>
              <a:t>单位的</a:t>
            </a:r>
            <a:r>
              <a:rPr lang="en-US" altLang="zh-CN" dirty="0"/>
              <a:t>vw</a:t>
            </a:r>
            <a:endParaRPr lang="en-US" altLang="zh-CN" dirty="0" smtClean="0"/>
          </a:p>
          <a:p>
            <a:r>
              <a:rPr lang="en-US" altLang="zh-CN" dirty="0" smtClean="0"/>
              <a:t>Vh</a:t>
            </a:r>
            <a:r>
              <a:rPr lang="zh-CN" altLang="en-US" dirty="0" smtClean="0"/>
              <a:t>：</a:t>
            </a:r>
            <a:r>
              <a:rPr lang="zh-CN" altLang="en-US" dirty="0"/>
              <a:t>相对于</a:t>
            </a:r>
            <a:r>
              <a:rPr lang="zh-CN" altLang="en-US" dirty="0">
                <a:solidFill>
                  <a:srgbClr val="FF0000"/>
                </a:solidFill>
              </a:rPr>
              <a:t>视口</a:t>
            </a:r>
            <a:r>
              <a:rPr lang="zh-CN" altLang="en-US" dirty="0"/>
              <a:t>的高度。视口被均分为</a:t>
            </a:r>
            <a:r>
              <a:rPr lang="en-US" altLang="zh-CN" dirty="0"/>
              <a:t>100</a:t>
            </a:r>
            <a:r>
              <a:rPr lang="zh-CN" altLang="en-US" dirty="0"/>
              <a:t>单位的</a:t>
            </a:r>
            <a:r>
              <a:rPr lang="en-US" altLang="zh-CN" dirty="0"/>
              <a:t>vh</a:t>
            </a:r>
            <a:endParaRPr lang="en-US" altLang="zh-CN" dirty="0" smtClean="0"/>
          </a:p>
          <a:p>
            <a:r>
              <a:rPr lang="en-US" altLang="zh-CN" dirty="0" smtClean="0"/>
              <a:t>Vmax</a:t>
            </a:r>
            <a:r>
              <a:rPr lang="zh-CN" altLang="en-US" dirty="0" smtClean="0"/>
              <a:t>： 相</a:t>
            </a:r>
            <a:r>
              <a:rPr lang="zh-CN" altLang="en-US" dirty="0"/>
              <a:t>对于视口的宽度或高度中较大的那个。其中最大的那个被均分为</a:t>
            </a:r>
            <a:r>
              <a:rPr lang="en-US" altLang="zh-CN" dirty="0"/>
              <a:t>100</a:t>
            </a:r>
            <a:r>
              <a:rPr lang="zh-CN" altLang="en-US" dirty="0"/>
              <a:t>单位的</a:t>
            </a:r>
            <a:r>
              <a:rPr lang="en-US" altLang="zh-CN" dirty="0" smtClean="0"/>
              <a:t>vmax</a:t>
            </a:r>
            <a:endParaRPr lang="en-US" altLang="zh-CN" dirty="0" smtClean="0"/>
          </a:p>
          <a:p>
            <a:r>
              <a:rPr lang="en-US" altLang="zh-CN" dirty="0" smtClean="0"/>
              <a:t>Vmin</a:t>
            </a:r>
            <a:r>
              <a:rPr lang="zh-CN" altLang="en-US" dirty="0" smtClean="0"/>
              <a:t>：相</a:t>
            </a:r>
            <a:r>
              <a:rPr lang="zh-CN" altLang="en-US" dirty="0"/>
              <a:t>对于视口的宽度或高度中较小的那个。其中最小的那个被均分为</a:t>
            </a:r>
            <a:r>
              <a:rPr lang="en-US" altLang="zh-CN" dirty="0"/>
              <a:t>100</a:t>
            </a:r>
            <a:r>
              <a:rPr lang="zh-CN" altLang="en-US" dirty="0"/>
              <a:t>单位的</a:t>
            </a:r>
            <a:r>
              <a:rPr lang="en-US" altLang="zh-CN" dirty="0"/>
              <a:t>vmin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4046" y="3138170"/>
            <a:ext cx="712293" cy="57912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01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66339" y="3140710"/>
            <a:ext cx="3987800" cy="57658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响应</a:t>
            </a:r>
            <a:r>
              <a:rPr lang="zh-CN" altLang="en-US" sz="3200" dirty="0" smtClean="0"/>
              <a:t>式设计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式</a:t>
            </a:r>
            <a:r>
              <a:rPr lang="zh-CN" altLang="en-US" smtClean="0"/>
              <a:t>设计是最</a:t>
            </a:r>
            <a:r>
              <a:rPr lang="zh-CN" altLang="en-US" dirty="0" smtClean="0"/>
              <a:t>佳选择吗？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8141" y="1500767"/>
            <a:ext cx="9144000" cy="4389045"/>
          </a:xfrm>
        </p:spPr>
        <p:txBody>
          <a:bodyPr>
            <a:norm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是的，内容设计胡问题都可以通过响应式设计思路解决， 项目的预算，目标用户以及定位决定了其实现方式。</a:t>
            </a:r>
            <a:endParaRPr lang="en-US" altLang="zh-CN" dirty="0" smtClean="0"/>
          </a:p>
          <a:p>
            <a:r>
              <a:rPr lang="zh-CN" altLang="en-US" dirty="0" smtClean="0"/>
              <a:t>项</a:t>
            </a:r>
            <a:r>
              <a:rPr lang="zh-CN" altLang="en-US" dirty="0"/>
              <a:t>目的预算</a:t>
            </a:r>
            <a:r>
              <a:rPr lang="zh-CN" altLang="en-US" dirty="0" smtClean="0"/>
              <a:t>，人力，物力，财力， 时间成本</a:t>
            </a:r>
            <a:endParaRPr lang="en-US" altLang="zh-CN" dirty="0" smtClean="0"/>
          </a:p>
          <a:p>
            <a:r>
              <a:rPr lang="zh-CN" altLang="en-US" dirty="0"/>
              <a:t>目标用</a:t>
            </a:r>
            <a:r>
              <a:rPr lang="zh-CN" altLang="en-US" dirty="0" smtClean="0"/>
              <a:t>户，</a:t>
            </a:r>
            <a:endParaRPr lang="en-US" altLang="zh-CN" dirty="0" smtClean="0"/>
          </a:p>
          <a:p>
            <a:r>
              <a:rPr lang="zh-CN" altLang="en-US" dirty="0"/>
              <a:t>产品定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渐</a:t>
            </a:r>
            <a:r>
              <a:rPr lang="zh-CN" altLang="en-US" dirty="0" smtClean="0"/>
              <a:t>进增强 </a:t>
            </a:r>
            <a:r>
              <a:rPr lang="en-US" altLang="zh-CN" dirty="0" smtClean="0"/>
              <a:t>---》  iphone6 </a:t>
            </a:r>
            <a:r>
              <a:rPr lang="zh-CN" altLang="en-US" dirty="0" smtClean="0"/>
              <a:t>向上兼容  兼容最新设备   </a:t>
            </a:r>
            <a:endParaRPr lang="en-US" altLang="zh-CN" dirty="0" smtClean="0"/>
          </a:p>
          <a:p>
            <a:r>
              <a:rPr lang="zh-CN" altLang="en-US" dirty="0"/>
              <a:t>优雅降</a:t>
            </a:r>
            <a:r>
              <a:rPr lang="zh-CN" altLang="en-US" dirty="0" smtClean="0"/>
              <a:t>级 </a:t>
            </a:r>
            <a:r>
              <a:rPr lang="en-US" altLang="zh-CN" dirty="0" smtClean="0"/>
              <a:t>---》  </a:t>
            </a:r>
            <a:r>
              <a:rPr lang="zh-CN" altLang="en-US" dirty="0" smtClean="0"/>
              <a:t>开发通用版本  再兼容老版本   向下兼容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先移动端  </a:t>
            </a:r>
            <a:r>
              <a:rPr lang="en-US" altLang="zh-CN" dirty="0" smtClean="0"/>
              <a:t>---》 pc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 smtClean="0"/>
              <a:t>先</a:t>
            </a:r>
            <a:r>
              <a:rPr lang="en-US" altLang="zh-CN" dirty="0" smtClean="0"/>
              <a:t>iphone6</a:t>
            </a:r>
            <a:r>
              <a:rPr lang="zh-CN" altLang="en-US" dirty="0" smtClean="0"/>
              <a:t>为初始原型</a:t>
            </a:r>
            <a:r>
              <a:rPr lang="en-US" altLang="zh-CN" dirty="0"/>
              <a:t> </a:t>
            </a:r>
            <a:r>
              <a:rPr lang="zh-CN" altLang="en-US" dirty="0"/>
              <a:t>开</a:t>
            </a:r>
            <a:r>
              <a:rPr lang="zh-CN" altLang="en-US" dirty="0" smtClean="0"/>
              <a:t>发  </a:t>
            </a:r>
            <a:r>
              <a:rPr lang="en-US" altLang="zh-CN" dirty="0" smtClean="0"/>
              <a:t>---》 </a:t>
            </a:r>
            <a:r>
              <a:rPr lang="zh-CN" altLang="en-US" dirty="0" smtClean="0"/>
              <a:t>兼容其他的设备  </a:t>
            </a:r>
            <a:r>
              <a:rPr lang="en-US" altLang="zh-CN" dirty="0" smtClean="0"/>
              <a:t>====》 </a:t>
            </a:r>
            <a:r>
              <a:rPr lang="zh-CN" altLang="en-US" smtClean="0"/>
              <a:t>渐进增强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思考？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7105" y="1536065"/>
            <a:ext cx="9144000" cy="3982519"/>
          </a:xfrm>
        </p:spPr>
        <p:txBody>
          <a:bodyPr>
            <a:normAutofit lnSpcReduction="20000"/>
          </a:bodyPr>
          <a:lstStyle/>
          <a:p>
            <a:pPr fontAlgn="auto">
              <a:lnSpc>
                <a:spcPts val="22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用户通过什么来看页</a:t>
            </a:r>
            <a:r>
              <a:rPr lang="zh-CN" altLang="en-US" dirty="0" smtClean="0"/>
              <a:t>面</a:t>
            </a:r>
            <a:r>
              <a:rPr lang="zh-CN" altLang="en-US" dirty="0" smtClean="0"/>
              <a:t>？</a:t>
            </a:r>
            <a:endParaRPr lang="zh-CN" altLang="en-US" dirty="0" smtClean="0"/>
          </a:p>
          <a:p>
            <a:pPr fontAlgn="auto">
              <a:lnSpc>
                <a:spcPts val="2200"/>
              </a:lnSpc>
            </a:pPr>
            <a:r>
              <a:rPr lang="zh-CN" altLang="en-US" dirty="0" smtClean="0"/>
              <a:t>电脑 （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端）， 手机 ，平板（移动端） （大小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分辨率）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分辨率：每一行像素点的密集程度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如何使页面</a:t>
            </a:r>
            <a:r>
              <a:rPr lang="zh-CN" altLang="en-US" dirty="0"/>
              <a:t>在不同</a:t>
            </a:r>
            <a:r>
              <a:rPr lang="zh-CN" altLang="en-US" dirty="0" smtClean="0"/>
              <a:t>的设备上展示的效果相同的？</a:t>
            </a:r>
            <a:endParaRPr lang="zh-CN" altLang="en-US" dirty="0" smtClean="0"/>
          </a:p>
          <a:p>
            <a:pPr algn="l">
              <a:lnSpc>
                <a:spcPts val="2200"/>
              </a:lnSpc>
              <a:buClrTx/>
              <a:buSzTx/>
              <a:buNone/>
            </a:pPr>
            <a:r>
              <a:rPr lang="zh-CN" altLang="en-US" dirty="0" smtClean="0"/>
              <a:t>       只开发一套页面 让用户在不同的设备（大小或者分辨率如何变化）上看到的页面呈现效果是完美的，即</a:t>
            </a:r>
            <a:r>
              <a:rPr lang="zh-CN" altLang="en-US" dirty="0" smtClean="0">
                <a:solidFill>
                  <a:srgbClr val="FF0000"/>
                </a:solidFill>
              </a:rPr>
              <a:t>响应式布局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式</a:t>
            </a:r>
            <a:r>
              <a:rPr lang="zh-CN" altLang="en-US" dirty="0"/>
              <a:t>网</a:t>
            </a:r>
            <a:r>
              <a:rPr lang="zh-CN" altLang="en-US" dirty="0" smtClean="0"/>
              <a:t>页设计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36065"/>
            <a:ext cx="9144000" cy="3982519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dirty="0" smtClean="0"/>
              <a:t>响应式网页设计或称自适应网页设计</a:t>
            </a:r>
            <a:r>
              <a:rPr lang="zh-CN" altLang="en-US" dirty="0"/>
              <a:t>或</a:t>
            </a:r>
            <a:r>
              <a:rPr lang="zh-CN" altLang="en-US" dirty="0" smtClean="0"/>
              <a:t>称回应式网页设计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应式网页设计，是一种网页设计的技术做法，该设计可使网站在不同的设备（从桌面计算机显示器到移动电话或其他移动产品设备）上浏览时对应不同分辨率皆有适合的呈现，减少用户进行缩放，平移和滚动等操作行为。</a:t>
            </a:r>
            <a:endParaRPr lang="en-US" altLang="zh-CN" dirty="0" smtClean="0"/>
          </a:p>
          <a:p>
            <a:pPr indent="457200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真正</a:t>
            </a:r>
            <a:r>
              <a:rPr lang="zh-CN" altLang="en-US" dirty="0" smtClean="0">
                <a:solidFill>
                  <a:srgbClr val="FF0000"/>
                </a:solidFill>
              </a:rPr>
              <a:t>的响应式设计方法不仅仅是根据可视区域大小而改变网页布局，而是要从整体上颠覆当前网页的设计方法，是针对任意设备的网页内容进行完美布局的一种显示机制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 smtClean="0"/>
          </a:p>
          <a:p>
            <a:pPr indent="457200">
              <a:lnSpc>
                <a:spcPct val="100000"/>
              </a:lnSpc>
            </a:pPr>
            <a:r>
              <a:rPr lang="zh-CN" altLang="en-US" dirty="0" smtClean="0"/>
              <a:t>用一套代码解决几乎所有设备的页面展示问题</a:t>
            </a:r>
            <a:endParaRPr lang="en-US" altLang="zh-CN" dirty="0" smtClean="0"/>
          </a:p>
          <a:p>
            <a:pPr indent="457200">
              <a:lnSpc>
                <a:spcPct val="100000"/>
              </a:lnSpc>
            </a:pPr>
            <a:r>
              <a:rPr lang="zh-CN" altLang="en-US" dirty="0" smtClean="0"/>
              <a:t>设计工作由产品经理或者美工来出</a:t>
            </a:r>
            <a:endParaRPr lang="en-US" altLang="zh-CN" dirty="0"/>
          </a:p>
          <a:p>
            <a:pPr indent="457200">
              <a:lnSpc>
                <a:spcPct val="100000"/>
              </a:lnSpc>
            </a:pPr>
            <a:endParaRPr lang="en-US" altLang="zh-CN" dirty="0" smtClean="0"/>
          </a:p>
          <a:p>
            <a:pPr indent="457200">
              <a:lnSpc>
                <a:spcPct val="100000"/>
              </a:lnSpc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置视口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49" y="1329205"/>
            <a:ext cx="9144000" cy="462212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defRPr sz="3600">
                <a:solidFill>
                  <a:schemeClr val="accent1">
                    <a:satOff val="2393"/>
                    <a:lumOff val="-24815"/>
                  </a:schemeClr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pPr>
            <a:r>
              <a:rPr lang="en-US" altLang="zh-CN"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模拟移动端的</a:t>
            </a:r>
            <a:r>
              <a:rPr lang="en-US" altLang="zh-CN"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meta</a:t>
            </a:r>
            <a:endParaRPr lang="en-US" altLang="zh-CN" sz="2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l">
              <a:buClrTx/>
              <a:buSzTx/>
              <a:defRPr sz="3600">
                <a:solidFill>
                  <a:schemeClr val="accent1">
                    <a:satOff val="2393"/>
                    <a:lumOff val="-24814"/>
                  </a:schemeClr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pPr>
            <a:r>
              <a:rPr lang="en-US" altLang="zh-CN" sz="20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&lt;meta 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="viewport" 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en-US" altLang="zh-CN" sz="20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="width=device-width,minimum-scale=1.0,maximum-scale=1.0,user-scalable=no"&gt;</a:t>
            </a:r>
            <a:endParaRPr lang="en-US" altLang="zh-CN" sz="2000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pPr>
              <a:defRPr sz="3600">
                <a:solidFill>
                  <a:schemeClr val="accent1">
                    <a:satOff val="2393"/>
                    <a:lumOff val="-24815"/>
                  </a:schemeClr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pPr>
            <a:r>
              <a:rPr lang="en-US" altLang="zh-CN"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	width：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可视区宽度</a:t>
            </a:r>
            <a:endParaRPr lang="zh-CN" altLang="en-US" sz="2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	device-width:  </a:t>
            </a:r>
            <a:r>
              <a:rPr lang="zh-CN" altLang="en-US" dirty="0"/>
              <a:t>设备宽度</a:t>
            </a:r>
            <a:endParaRPr lang="zh-CN" altLang="en-US" dirty="0"/>
          </a:p>
          <a:p>
            <a:r>
              <a:rPr lang="en-US" altLang="zh-CN" dirty="0"/>
              <a:t>	minimum-scale</a:t>
            </a:r>
            <a:r>
              <a:rPr lang="zh-CN" altLang="en-US" dirty="0"/>
              <a:t>： 最小缩放比</a:t>
            </a:r>
            <a:endParaRPr lang="zh-CN" altLang="en-US" dirty="0"/>
          </a:p>
          <a:p>
            <a:r>
              <a:rPr lang="en-US" altLang="zh-CN" dirty="0"/>
              <a:t>	maximum-scale</a:t>
            </a:r>
            <a:r>
              <a:rPr lang="zh-CN" altLang="en-US" dirty="0"/>
              <a:t>： 最大缩放比</a:t>
            </a:r>
            <a:endParaRPr lang="zh-CN" altLang="en-US" dirty="0"/>
          </a:p>
          <a:p>
            <a:r>
              <a:rPr lang="en-US" altLang="zh-CN" dirty="0"/>
              <a:t>	user-scalable</a:t>
            </a:r>
            <a:r>
              <a:rPr lang="zh-CN" altLang="en-US" dirty="0"/>
              <a:t>： 是否允许用户缩</a:t>
            </a:r>
            <a:r>
              <a:rPr lang="zh-CN" altLang="en-US" dirty="0" smtClean="0"/>
              <a:t>放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2.css</a:t>
            </a:r>
            <a:r>
              <a:rPr lang="zh-CN" altLang="en-US" dirty="0" smtClean="0"/>
              <a:t>像素根据设备像素进行计算：  </a:t>
            </a:r>
            <a:r>
              <a:rPr lang="en-US" altLang="zh-CN" dirty="0" smtClean="0"/>
              <a:t>1css </a:t>
            </a:r>
            <a:r>
              <a:rPr lang="zh-CN" altLang="en-US" dirty="0" smtClean="0"/>
              <a:t>像素 </a:t>
            </a:r>
            <a:r>
              <a:rPr lang="en-US" altLang="zh-CN" dirty="0" smtClean="0"/>
              <a:t>== 1 </a:t>
            </a:r>
            <a:r>
              <a:rPr lang="zh-CN" altLang="en-US" dirty="0" smtClean="0"/>
              <a:t>设备像素 </a:t>
            </a:r>
            <a:r>
              <a:rPr lang="zh-CN" altLang="en-US" dirty="0" smtClean="0"/>
              <a:t>   </a:t>
            </a:r>
            <a:endParaRPr lang="zh-CN" altLang="en-US" dirty="0" smtClean="0"/>
          </a:p>
          <a:p>
            <a:r>
              <a:rPr lang="zh-CN" altLang="en-US" dirty="0" smtClean="0"/>
              <a:t>设备的分辨率  </a:t>
            </a:r>
            <a:r>
              <a:rPr lang="en-US" altLang="zh-CN" dirty="0" smtClean="0"/>
              <a:t>dpi</a:t>
            </a:r>
            <a:r>
              <a:rPr lang="zh-CN" altLang="en-US" dirty="0" smtClean="0"/>
              <a:t>值来计算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像素真正展现的大小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适</a:t>
            </a:r>
            <a:r>
              <a:rPr lang="zh-CN" altLang="en-US" dirty="0" smtClean="0">
                <a:solidFill>
                  <a:srgbClr val="FF0000"/>
                </a:solidFill>
              </a:rPr>
              <a:t>配各种不同分辨率的设备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4046" y="3138170"/>
            <a:ext cx="712293" cy="57912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02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66339" y="3140710"/>
            <a:ext cx="3987800" cy="57658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响应式布</a:t>
            </a:r>
            <a:r>
              <a:rPr lang="zh-CN" altLang="en-US" sz="3200" dirty="0" smtClean="0"/>
              <a:t>局实现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式网页开发方法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50583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流体网格：可伸缩的网格 （大小宽高  都是可伸缩（可用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或者百分比来控制大小）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---》 </a:t>
            </a:r>
            <a:r>
              <a:rPr lang="zh-CN" altLang="en-US" dirty="0" smtClean="0"/>
              <a:t>布局上面 元素大小不固定可伸缩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弹性图片：图</a:t>
            </a:r>
            <a:r>
              <a:rPr lang="zh-CN" altLang="en-US" dirty="0" smtClean="0"/>
              <a:t>片宽高不固定（可设置</a:t>
            </a:r>
            <a:r>
              <a:rPr lang="en-US" altLang="zh-CN" dirty="0" smtClean="0"/>
              <a:t>min-width: 100%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媒体查询：</a:t>
            </a:r>
            <a:r>
              <a:rPr lang="zh-CN" altLang="en-US" dirty="0" smtClean="0">
                <a:solidFill>
                  <a:srgbClr val="FF0000"/>
                </a:solidFill>
              </a:rPr>
              <a:t> 在不同的设备（大小不同 分辨率不同）上面均展示合适的页面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通过主要断点设置设备宽度的临界点 。</a:t>
            </a:r>
            <a:endParaRPr lang="en-US" altLang="zh-CN" dirty="0"/>
          </a:p>
          <a:p>
            <a:r>
              <a:rPr lang="zh-CN" altLang="en-US" dirty="0" smtClean="0"/>
              <a:t>大小的区别 </a:t>
            </a:r>
            <a:r>
              <a:rPr lang="en-US" altLang="zh-CN" dirty="0" smtClean="0"/>
              <a:t>---》 </a:t>
            </a:r>
            <a:r>
              <a:rPr lang="zh-CN" altLang="en-US" dirty="0" smtClean="0"/>
              <a:t>宽度不同   </a:t>
            </a:r>
            <a:r>
              <a:rPr lang="en-US" altLang="zh-CN" dirty="0" smtClean="0"/>
              <a:t>---》 </a:t>
            </a:r>
            <a:r>
              <a:rPr lang="zh-CN" altLang="en-US" dirty="0" smtClean="0"/>
              <a:t>根据不同宽度展示不同的样式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要</a:t>
            </a:r>
            <a:r>
              <a:rPr lang="zh-CN" altLang="en-US" dirty="0"/>
              <a:t>断点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39" y="1669930"/>
            <a:ext cx="5846510" cy="35183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媒体查</a:t>
            </a:r>
            <a:r>
              <a:rPr lang="zh-CN" altLang="en-US" dirty="0" smtClean="0">
                <a:sym typeface="+mn-ea"/>
              </a:rPr>
              <a:t>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2689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是什么？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       媒体查询是向不同设备提供不同样式的一种方式，它为每种类型的用户提供了最佳的体验。</a:t>
            </a:r>
            <a:br>
              <a:rPr lang="zh-CN" altLang="en-US" dirty="0">
                <a:sym typeface="+mn-ea"/>
              </a:rPr>
            </a:br>
            <a:endParaRPr lang="zh-CN" altLang="en-US" dirty="0">
              <a:sym typeface="+mn-ea"/>
            </a:endParaRPr>
          </a:p>
          <a:p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怎么用？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media type(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媒体类型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 err="1">
                <a:sym typeface="+mn-ea"/>
              </a:rPr>
              <a:t>css</a:t>
            </a:r>
            <a:r>
              <a:rPr lang="en-US" altLang="zh-CN" dirty="0">
                <a:sym typeface="+mn-ea"/>
              </a:rPr>
              <a:t> 2</a:t>
            </a:r>
            <a:r>
              <a:rPr lang="zh-CN" altLang="en-US" dirty="0">
                <a:sym typeface="+mn-ea"/>
              </a:rPr>
              <a:t>中的一个非常有用的属性。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通过</a:t>
            </a:r>
            <a:r>
              <a:rPr lang="en-US" altLang="zh-CN" dirty="0">
                <a:sym typeface="+mn-ea"/>
              </a:rPr>
              <a:t>media type</a:t>
            </a:r>
            <a:r>
              <a:rPr lang="zh-CN" altLang="en-US" dirty="0">
                <a:sym typeface="+mn-ea"/>
              </a:rPr>
              <a:t>我们可以对不同的设备指定特定的样式，从而实现更丰富的界面。</a:t>
            </a:r>
            <a:br>
              <a:rPr lang="zh-CN" altLang="en-US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media query</a:t>
            </a:r>
            <a:r>
              <a:rPr lang="zh-CN" altLang="en-US" dirty="0"/>
              <a:t>是</a:t>
            </a:r>
            <a:r>
              <a:rPr lang="en-US" altLang="zh-CN" dirty="0"/>
              <a:t>CSS3</a:t>
            </a:r>
            <a:r>
              <a:rPr lang="zh-CN" altLang="en-US" dirty="0"/>
              <a:t>对</a:t>
            </a:r>
            <a:r>
              <a:rPr lang="en-US" altLang="zh-CN" dirty="0"/>
              <a:t>media type</a:t>
            </a:r>
            <a:r>
              <a:rPr lang="zh-CN" altLang="en-US" dirty="0"/>
              <a:t>的增强。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事实上我们可以将</a:t>
            </a:r>
            <a:r>
              <a:rPr lang="en-US" altLang="zh-CN" dirty="0">
                <a:sym typeface="+mn-ea"/>
              </a:rPr>
              <a:t>media query</a:t>
            </a:r>
            <a:r>
              <a:rPr lang="zh-CN" altLang="en-US" dirty="0">
                <a:sym typeface="+mn-ea"/>
              </a:rPr>
              <a:t>看成是</a:t>
            </a:r>
            <a:r>
              <a:rPr lang="en-US" altLang="zh-CN" dirty="0">
                <a:sym typeface="+mn-ea"/>
              </a:rPr>
              <a:t>media </a:t>
            </a:r>
            <a:r>
              <a:rPr lang="en-US" altLang="zh-CN" dirty="0" err="1">
                <a:sym typeface="+mn-ea"/>
              </a:rPr>
              <a:t>type+css</a:t>
            </a:r>
            <a:r>
              <a:rPr lang="zh-CN" altLang="en-US" dirty="0">
                <a:sym typeface="+mn-ea"/>
              </a:rPr>
              <a:t>属性，即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媒体特性</a:t>
            </a:r>
            <a:r>
              <a:rPr lang="en-US" altLang="zh-CN" dirty="0">
                <a:sym typeface="+mn-ea"/>
              </a:rPr>
              <a:t>Media features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2986</Words>
  <Application>WPS 演示</Application>
  <PresentationFormat>自定义</PresentationFormat>
  <Paragraphs>146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Montserrat Light</vt:lpstr>
      <vt:lpstr>Segoe Print</vt:lpstr>
      <vt:lpstr>Abadi MT Condensed Extra Bold</vt:lpstr>
      <vt:lpstr>Verdana</vt:lpstr>
      <vt:lpstr>Arial Unicode MS</vt:lpstr>
      <vt:lpstr>Calibri</vt:lpstr>
      <vt:lpstr>黑体</vt:lpstr>
      <vt:lpstr>Office 主题</vt:lpstr>
      <vt:lpstr>响应式网页开发</vt:lpstr>
      <vt:lpstr>01</vt:lpstr>
      <vt:lpstr>思考？</vt:lpstr>
      <vt:lpstr>响应式网页设计</vt:lpstr>
      <vt:lpstr>设置视口</vt:lpstr>
      <vt:lpstr>02</vt:lpstr>
      <vt:lpstr>响应式网页开发方法</vt:lpstr>
      <vt:lpstr>主要断点</vt:lpstr>
      <vt:lpstr>媒体查询</vt:lpstr>
      <vt:lpstr>如何使用媒体查询？</vt:lpstr>
      <vt:lpstr>使用方法</vt:lpstr>
      <vt:lpstr>媒体类型(media type) </vt:lpstr>
      <vt:lpstr>媒体特性(media features) </vt:lpstr>
      <vt:lpstr>逻辑操作符</vt:lpstr>
      <vt:lpstr>指定备用功能</vt:lpstr>
      <vt:lpstr>指定否定条件</vt:lpstr>
      <vt:lpstr>向早期浏览器隐藏媒体查询</vt:lpstr>
      <vt:lpstr>易混淆的宽度</vt:lpstr>
      <vt:lpstr>单位值</vt:lpstr>
      <vt:lpstr>响应式设计是最佳选择吗？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yokyul</cp:lastModifiedBy>
  <cp:revision>561</cp:revision>
  <dcterms:created xsi:type="dcterms:W3CDTF">2018-08-14T06:54:00Z</dcterms:created>
  <dcterms:modified xsi:type="dcterms:W3CDTF">2020-10-21T15:08:11Z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