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2" r:id="rId5"/>
    <p:sldId id="280" r:id="rId6"/>
    <p:sldId id="329" r:id="rId7"/>
    <p:sldId id="332" r:id="rId8"/>
    <p:sldId id="331" r:id="rId9"/>
    <p:sldId id="316" r:id="rId10"/>
    <p:sldId id="350" r:id="rId11"/>
    <p:sldId id="256" r:id="rId12"/>
    <p:sldId id="351" r:id="rId13"/>
    <p:sldId id="352" r:id="rId14"/>
    <p:sldId id="32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7DA28-844E-4B61-9098-B9A5B3698A1C}" v="19" dt="2024-03-15T16:59:32.506"/>
    <p1510:client id="{0C443787-9B83-4C32-8A79-719988165ABB}" v="1" dt="2024-03-15T23:01:13.435"/>
    <p1510:client id="{1235CA32-F00A-5D4D-9F58-7983EDE3F5E0}" v="940" dt="2024-03-15T21:41:01.248"/>
    <p1510:client id="{2F20E3F0-D6DE-44B5-9658-957E1C4A398B}" v="575" dt="2024-03-15T19:57:50.956"/>
    <p1510:client id="{3B981B40-4F8A-4C49-FABE-19315A81DF8B}" v="8" dt="2024-03-15T15:48:07.224"/>
    <p1510:client id="{5AFD7CCA-2DD5-47BB-8E2A-65C12D0A0087}" v="22" dt="2024-03-15T19:47:22.115"/>
    <p1510:client id="{5BF1F73B-1864-4C1D-8201-195B05A8E865}" v="1" dt="2024-03-15T20:43:12.294"/>
    <p1510:client id="{DC2DCFE3-7819-0447-B6A1-C4962F7BED3F}" v="3" dt="2024-03-15T23:49:43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3E5E0-5E71-44A4-88FB-613156A1F8B6}" type="doc">
      <dgm:prSet loTypeId="urn:microsoft.com/office/officeart/2005/8/layout/matrix2" loCatId="matrix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BC8C7AA6-5381-4AE9-A96A-309036A48F23}">
      <dgm:prSet phldrT="[文本]"/>
      <dgm:spPr>
        <a:solidFill>
          <a:srgbClr val="00355F"/>
        </a:solidFill>
      </dgm:spPr>
      <dgm:t>
        <a:bodyPr/>
        <a:lstStyle/>
        <a:p>
          <a:r>
            <a:rPr lang="en-US" altLang="zh-CN" b="1">
              <a:latin typeface="Arial" panose="020B0604020202020204" pitchFamily="34" charset="0"/>
              <a:cs typeface="Arial" panose="020B0604020202020204" pitchFamily="34" charset="0"/>
            </a:rPr>
            <a:t>Year</a:t>
          </a:r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D65831-267E-4821-A7CB-3684F8443DBE}" type="parTrans" cxnId="{71EDEC4B-E741-4007-801D-A5841747444E}">
      <dgm:prSet/>
      <dgm:spPr/>
      <dgm:t>
        <a:bodyPr/>
        <a:lstStyle/>
        <a:p>
          <a:endParaRPr lang="zh-CN" altLang="en-US"/>
        </a:p>
      </dgm:t>
    </dgm:pt>
    <dgm:pt modelId="{5163E478-E73C-44D1-A2DF-6257589FE144}" type="sibTrans" cxnId="{71EDEC4B-E741-4007-801D-A5841747444E}">
      <dgm:prSet/>
      <dgm:spPr/>
      <dgm:t>
        <a:bodyPr/>
        <a:lstStyle/>
        <a:p>
          <a:endParaRPr lang="zh-CN" altLang="en-US"/>
        </a:p>
      </dgm:t>
    </dgm:pt>
    <dgm:pt modelId="{672B78A7-3E06-4D5A-935C-8E91BF87CF80}">
      <dgm:prSet phldrT="[文本]"/>
      <dgm:spPr>
        <a:solidFill>
          <a:srgbClr val="00355F"/>
        </a:solidFill>
      </dgm:spPr>
      <dgm:t>
        <a:bodyPr/>
        <a:lstStyle/>
        <a:p>
          <a:r>
            <a:rPr lang="en-US" altLang="zh-CN" b="1">
              <a:latin typeface="Arial" panose="020B0604020202020204" pitchFamily="34" charset="0"/>
              <a:cs typeface="Arial" panose="020B0604020202020204" pitchFamily="34" charset="0"/>
            </a:rPr>
            <a:t>Length</a:t>
          </a:r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346D80-B01A-469F-A1D4-F5E6151B2E23}" type="parTrans" cxnId="{84E04428-495A-49C4-8A9E-080D42D6F92B}">
      <dgm:prSet/>
      <dgm:spPr/>
      <dgm:t>
        <a:bodyPr/>
        <a:lstStyle/>
        <a:p>
          <a:endParaRPr lang="zh-CN" altLang="en-US"/>
        </a:p>
      </dgm:t>
    </dgm:pt>
    <dgm:pt modelId="{F02AF009-DE01-4A12-83A0-C3D5FB4E02D3}" type="sibTrans" cxnId="{84E04428-495A-49C4-8A9E-080D42D6F92B}">
      <dgm:prSet/>
      <dgm:spPr/>
      <dgm:t>
        <a:bodyPr/>
        <a:lstStyle/>
        <a:p>
          <a:endParaRPr lang="zh-CN" altLang="en-US"/>
        </a:p>
      </dgm:t>
    </dgm:pt>
    <dgm:pt modelId="{CCA9ED97-F30D-434E-A708-C0957DAB1542}">
      <dgm:prSet phldrT="[文本]"/>
      <dgm:spPr>
        <a:solidFill>
          <a:srgbClr val="00355F"/>
        </a:solidFill>
      </dgm:spPr>
      <dgm:t>
        <a:bodyPr/>
        <a:lstStyle/>
        <a:p>
          <a:r>
            <a:rPr lang="en-US" altLang="zh-CN" b="1">
              <a:latin typeface="Arial" panose="020B0604020202020204" pitchFamily="34" charset="0"/>
              <a:cs typeface="Arial" panose="020B0604020202020204" pitchFamily="34" charset="0"/>
            </a:rPr>
            <a:t>Budget</a:t>
          </a:r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D44D2D-C6B8-4318-87A3-DAB05CA4046C}" type="parTrans" cxnId="{F5382580-6134-4EF0-8943-6141D8C6B79F}">
      <dgm:prSet/>
      <dgm:spPr/>
      <dgm:t>
        <a:bodyPr/>
        <a:lstStyle/>
        <a:p>
          <a:endParaRPr lang="zh-CN" altLang="en-US"/>
        </a:p>
      </dgm:t>
    </dgm:pt>
    <dgm:pt modelId="{1BC05341-7737-452C-B7EA-924275278113}" type="sibTrans" cxnId="{F5382580-6134-4EF0-8943-6141D8C6B79F}">
      <dgm:prSet/>
      <dgm:spPr/>
      <dgm:t>
        <a:bodyPr/>
        <a:lstStyle/>
        <a:p>
          <a:endParaRPr lang="zh-CN" altLang="en-US"/>
        </a:p>
      </dgm:t>
    </dgm:pt>
    <dgm:pt modelId="{EEFAB682-CA26-4B9C-A5A0-FDCE70787EF1}">
      <dgm:prSet phldrT="[文本]"/>
      <dgm:spPr>
        <a:solidFill>
          <a:srgbClr val="00355F"/>
        </a:solidFill>
      </dgm:spPr>
      <dgm:t>
        <a:bodyPr/>
        <a:lstStyle/>
        <a:p>
          <a:r>
            <a:rPr lang="en-US" altLang="zh-CN" b="1">
              <a:latin typeface="Arial" panose="020B0604020202020204" pitchFamily="34" charset="0"/>
              <a:cs typeface="Arial" panose="020B0604020202020204" pitchFamily="34" charset="0"/>
            </a:rPr>
            <a:t>Votes</a:t>
          </a:r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641DC8-5CF5-4742-993B-486F9525B098}" type="parTrans" cxnId="{620F6C44-DB4F-4731-868C-23AF8D80D302}">
      <dgm:prSet/>
      <dgm:spPr/>
      <dgm:t>
        <a:bodyPr/>
        <a:lstStyle/>
        <a:p>
          <a:endParaRPr lang="zh-CN" altLang="en-US"/>
        </a:p>
      </dgm:t>
    </dgm:pt>
    <dgm:pt modelId="{1B662DC9-957E-407A-8661-AD85E8F42BE7}" type="sibTrans" cxnId="{620F6C44-DB4F-4731-868C-23AF8D80D302}">
      <dgm:prSet/>
      <dgm:spPr/>
      <dgm:t>
        <a:bodyPr/>
        <a:lstStyle/>
        <a:p>
          <a:endParaRPr lang="zh-CN" altLang="en-US"/>
        </a:p>
      </dgm:t>
    </dgm:pt>
    <dgm:pt modelId="{84C9BF31-88CF-4B46-9CE9-B25A739B2D98}" type="pres">
      <dgm:prSet presAssocID="{DF43E5E0-5E71-44A4-88FB-613156A1F8B6}" presName="matrix" presStyleCnt="0">
        <dgm:presLayoutVars>
          <dgm:chMax val="1"/>
          <dgm:dir/>
          <dgm:resizeHandles val="exact"/>
        </dgm:presLayoutVars>
      </dgm:prSet>
      <dgm:spPr/>
    </dgm:pt>
    <dgm:pt modelId="{C0E029B1-CEAF-455F-B7EC-1E19FBB915BE}" type="pres">
      <dgm:prSet presAssocID="{DF43E5E0-5E71-44A4-88FB-613156A1F8B6}" presName="axisShape" presStyleLbl="bgShp" presStyleIdx="0" presStyleCnt="1"/>
      <dgm:spPr/>
    </dgm:pt>
    <dgm:pt modelId="{2BCFFA60-4748-48CA-ADA4-01205C484806}" type="pres">
      <dgm:prSet presAssocID="{DF43E5E0-5E71-44A4-88FB-613156A1F8B6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B5013F-883F-4101-AA40-3C08AB940C5E}" type="pres">
      <dgm:prSet presAssocID="{DF43E5E0-5E71-44A4-88FB-613156A1F8B6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03D8B8C-F203-4147-8C28-9134474AADED}" type="pres">
      <dgm:prSet presAssocID="{DF43E5E0-5E71-44A4-88FB-613156A1F8B6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B0D71D3-F144-4B92-A281-482F44C9A167}" type="pres">
      <dgm:prSet presAssocID="{DF43E5E0-5E71-44A4-88FB-613156A1F8B6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B0F1E1F-80DC-4EF0-B26E-47E9B50F8791}" type="presOf" srcId="{BC8C7AA6-5381-4AE9-A96A-309036A48F23}" destId="{2BCFFA60-4748-48CA-ADA4-01205C484806}" srcOrd="0" destOrd="0" presId="urn:microsoft.com/office/officeart/2005/8/layout/matrix2"/>
    <dgm:cxn modelId="{F52F2D28-9201-4F11-9C32-7A8C31E9E9A0}" type="presOf" srcId="{672B78A7-3E06-4D5A-935C-8E91BF87CF80}" destId="{E4B5013F-883F-4101-AA40-3C08AB940C5E}" srcOrd="0" destOrd="0" presId="urn:microsoft.com/office/officeart/2005/8/layout/matrix2"/>
    <dgm:cxn modelId="{84E04428-495A-49C4-8A9E-080D42D6F92B}" srcId="{DF43E5E0-5E71-44A4-88FB-613156A1F8B6}" destId="{672B78A7-3E06-4D5A-935C-8E91BF87CF80}" srcOrd="1" destOrd="0" parTransId="{BA346D80-B01A-469F-A1D4-F5E6151B2E23}" sibTransId="{F02AF009-DE01-4A12-83A0-C3D5FB4E02D3}"/>
    <dgm:cxn modelId="{620F6C44-DB4F-4731-868C-23AF8D80D302}" srcId="{DF43E5E0-5E71-44A4-88FB-613156A1F8B6}" destId="{EEFAB682-CA26-4B9C-A5A0-FDCE70787EF1}" srcOrd="3" destOrd="0" parTransId="{47641DC8-5CF5-4742-993B-486F9525B098}" sibTransId="{1B662DC9-957E-407A-8661-AD85E8F42BE7}"/>
    <dgm:cxn modelId="{71EDEC4B-E741-4007-801D-A5841747444E}" srcId="{DF43E5E0-5E71-44A4-88FB-613156A1F8B6}" destId="{BC8C7AA6-5381-4AE9-A96A-309036A48F23}" srcOrd="0" destOrd="0" parTransId="{39D65831-267E-4821-A7CB-3684F8443DBE}" sibTransId="{5163E478-E73C-44D1-A2DF-6257589FE144}"/>
    <dgm:cxn modelId="{FDAB7753-83AF-418B-88D9-0C2A28C9A62E}" type="presOf" srcId="{EEFAB682-CA26-4B9C-A5A0-FDCE70787EF1}" destId="{2B0D71D3-F144-4B92-A281-482F44C9A167}" srcOrd="0" destOrd="0" presId="urn:microsoft.com/office/officeart/2005/8/layout/matrix2"/>
    <dgm:cxn modelId="{F5382580-6134-4EF0-8943-6141D8C6B79F}" srcId="{DF43E5E0-5E71-44A4-88FB-613156A1F8B6}" destId="{CCA9ED97-F30D-434E-A708-C0957DAB1542}" srcOrd="2" destOrd="0" parTransId="{C7D44D2D-C6B8-4318-87A3-DAB05CA4046C}" sibTransId="{1BC05341-7737-452C-B7EA-924275278113}"/>
    <dgm:cxn modelId="{F04D9D82-0259-49C3-A459-C54AEA5AF061}" type="presOf" srcId="{CCA9ED97-F30D-434E-A708-C0957DAB1542}" destId="{A03D8B8C-F203-4147-8C28-9134474AADED}" srcOrd="0" destOrd="0" presId="urn:microsoft.com/office/officeart/2005/8/layout/matrix2"/>
    <dgm:cxn modelId="{7D93928A-0EA6-4E85-A719-B4F0490D3FE7}" type="presOf" srcId="{DF43E5E0-5E71-44A4-88FB-613156A1F8B6}" destId="{84C9BF31-88CF-4B46-9CE9-B25A739B2D98}" srcOrd="0" destOrd="0" presId="urn:microsoft.com/office/officeart/2005/8/layout/matrix2"/>
    <dgm:cxn modelId="{0ACBFFE6-26C2-483E-8885-86906E050020}" type="presParOf" srcId="{84C9BF31-88CF-4B46-9CE9-B25A739B2D98}" destId="{C0E029B1-CEAF-455F-B7EC-1E19FBB915BE}" srcOrd="0" destOrd="0" presId="urn:microsoft.com/office/officeart/2005/8/layout/matrix2"/>
    <dgm:cxn modelId="{2C7A1F22-65B8-4564-8DDE-3D187D93ECAE}" type="presParOf" srcId="{84C9BF31-88CF-4B46-9CE9-B25A739B2D98}" destId="{2BCFFA60-4748-48CA-ADA4-01205C484806}" srcOrd="1" destOrd="0" presId="urn:microsoft.com/office/officeart/2005/8/layout/matrix2"/>
    <dgm:cxn modelId="{6D4E91D8-DE97-41A8-A1CB-2B2C771FB99D}" type="presParOf" srcId="{84C9BF31-88CF-4B46-9CE9-B25A739B2D98}" destId="{E4B5013F-883F-4101-AA40-3C08AB940C5E}" srcOrd="2" destOrd="0" presId="urn:microsoft.com/office/officeart/2005/8/layout/matrix2"/>
    <dgm:cxn modelId="{749D7E89-729C-484F-AFB8-DCE4AB57053A}" type="presParOf" srcId="{84C9BF31-88CF-4B46-9CE9-B25A739B2D98}" destId="{A03D8B8C-F203-4147-8C28-9134474AADED}" srcOrd="3" destOrd="0" presId="urn:microsoft.com/office/officeart/2005/8/layout/matrix2"/>
    <dgm:cxn modelId="{DB0762C9-BA22-4A66-8C5A-9CD0A2751812}" type="presParOf" srcId="{84C9BF31-88CF-4B46-9CE9-B25A739B2D98}" destId="{2B0D71D3-F144-4B92-A281-482F44C9A16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029B1-CEAF-455F-B7EC-1E19FBB915BE}">
      <dsp:nvSpPr>
        <dsp:cNvPr id="0" name=""/>
        <dsp:cNvSpPr/>
      </dsp:nvSpPr>
      <dsp:spPr>
        <a:xfrm>
          <a:off x="1062581" y="0"/>
          <a:ext cx="3687480" cy="368748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FFA60-4748-48CA-ADA4-01205C484806}">
      <dsp:nvSpPr>
        <dsp:cNvPr id="0" name=""/>
        <dsp:cNvSpPr/>
      </dsp:nvSpPr>
      <dsp:spPr>
        <a:xfrm>
          <a:off x="1302268" y="239686"/>
          <a:ext cx="1474992" cy="1474992"/>
        </a:xfrm>
        <a:prstGeom prst="roundRect">
          <a:avLst/>
        </a:prstGeom>
        <a:solidFill>
          <a:srgbClr val="0035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>
              <a:latin typeface="Arial" panose="020B0604020202020204" pitchFamily="34" charset="0"/>
              <a:cs typeface="Arial" panose="020B0604020202020204" pitchFamily="34" charset="0"/>
            </a:rPr>
            <a:t>Year</a:t>
          </a:r>
          <a:endParaRPr lang="zh-CN" altLang="en-US" sz="2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74271" y="311689"/>
        <a:ext cx="1330986" cy="1330986"/>
      </dsp:txXfrm>
    </dsp:sp>
    <dsp:sp modelId="{E4B5013F-883F-4101-AA40-3C08AB940C5E}">
      <dsp:nvSpPr>
        <dsp:cNvPr id="0" name=""/>
        <dsp:cNvSpPr/>
      </dsp:nvSpPr>
      <dsp:spPr>
        <a:xfrm>
          <a:off x="3035383" y="239686"/>
          <a:ext cx="1474992" cy="1474992"/>
        </a:xfrm>
        <a:prstGeom prst="roundRect">
          <a:avLst/>
        </a:prstGeom>
        <a:solidFill>
          <a:srgbClr val="0035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>
              <a:latin typeface="Arial" panose="020B0604020202020204" pitchFamily="34" charset="0"/>
              <a:cs typeface="Arial" panose="020B0604020202020204" pitchFamily="34" charset="0"/>
            </a:rPr>
            <a:t>Length</a:t>
          </a:r>
          <a:endParaRPr lang="zh-CN" altLang="en-US" sz="2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07386" y="311689"/>
        <a:ext cx="1330986" cy="1330986"/>
      </dsp:txXfrm>
    </dsp:sp>
    <dsp:sp modelId="{A03D8B8C-F203-4147-8C28-9134474AADED}">
      <dsp:nvSpPr>
        <dsp:cNvPr id="0" name=""/>
        <dsp:cNvSpPr/>
      </dsp:nvSpPr>
      <dsp:spPr>
        <a:xfrm>
          <a:off x="1302268" y="1972801"/>
          <a:ext cx="1474992" cy="1474992"/>
        </a:xfrm>
        <a:prstGeom prst="roundRect">
          <a:avLst/>
        </a:prstGeom>
        <a:solidFill>
          <a:srgbClr val="0035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>
              <a:latin typeface="Arial" panose="020B0604020202020204" pitchFamily="34" charset="0"/>
              <a:cs typeface="Arial" panose="020B0604020202020204" pitchFamily="34" charset="0"/>
            </a:rPr>
            <a:t>Budget</a:t>
          </a:r>
          <a:endParaRPr lang="zh-CN" altLang="en-US" sz="2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74271" y="2044804"/>
        <a:ext cx="1330986" cy="1330986"/>
      </dsp:txXfrm>
    </dsp:sp>
    <dsp:sp modelId="{2B0D71D3-F144-4B92-A281-482F44C9A167}">
      <dsp:nvSpPr>
        <dsp:cNvPr id="0" name=""/>
        <dsp:cNvSpPr/>
      </dsp:nvSpPr>
      <dsp:spPr>
        <a:xfrm>
          <a:off x="3035383" y="1972801"/>
          <a:ext cx="1474992" cy="1474992"/>
        </a:xfrm>
        <a:prstGeom prst="roundRect">
          <a:avLst/>
        </a:prstGeom>
        <a:solidFill>
          <a:srgbClr val="0035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>
              <a:latin typeface="Arial" panose="020B0604020202020204" pitchFamily="34" charset="0"/>
              <a:cs typeface="Arial" panose="020B0604020202020204" pitchFamily="34" charset="0"/>
            </a:rPr>
            <a:t>Votes</a:t>
          </a:r>
          <a:endParaRPr lang="zh-CN" altLang="en-US" sz="2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07386" y="2044804"/>
        <a:ext cx="1330986" cy="133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1EFD-D34B-2245-8B1A-8969C954DBBE}" type="datetimeFigureOut">
              <a:rPr lang="en-CN" smtClean="0"/>
              <a:t>3/16/24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36407-B168-CB49-B395-D13FD0D1501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36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2E1FB3-76D6-424F-B083-9725A80355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2E1FB3-76D6-424F-B083-9725A80355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874E1-DDCC-405F-8A76-C4B6B1FD9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CF057B-D2A4-E841-7D12-73FF594B2E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3DCFB75-D1FC-EA0C-38BF-D6458FBFF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A8CCA-0931-4DC5-231B-572F6201E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2E1FB3-76D6-424F-B083-9725A80355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05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6A098-C306-E95E-0494-92770270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90BB60-93FF-E345-03A8-1471F22D07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3657A98-C3DA-2810-1553-0B30C0605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6B219-2322-C5D0-3C02-68A477841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2E1FB3-76D6-424F-B083-9725A80355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641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2E1FB3-76D6-424F-B083-9725A80355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ffc2f6c2-9da7-4fe4-94d4-d589ec75da77.source.default.zh-Hans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16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a5b37123-4c14-4e6e-b198-27e0564fd569.source.default.zh-Hans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96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76958-90CB-AA31-94FB-AB7AB2BE8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44495D-AF8F-87A3-CD3D-E11799BB94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3AAD93-FB70-2ECA-F64D-EB299B9C3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A27FF8-8538-DB43-F36A-2FA1BC860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2E1FB3-76D6-424F-B083-9725A80355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78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B7F0A-1B12-3D06-EC7A-2BD1B3B93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AE7A46F-6FF5-A4BC-0233-A3570BDDF9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A6629AC-697D-DED4-4833-FC22AB01D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3339F6-3FC2-905E-468E-4B55B0A16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2E1FB3-76D6-424F-B083-9725A80355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28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862942" y="1696190"/>
            <a:ext cx="5233057" cy="72822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02D4A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/>
              <a:t>Click to edit title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2942" y="2516697"/>
            <a:ext cx="5233057" cy="32884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spc="-30">
                <a:solidFill>
                  <a:srgbClr val="002D4A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add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7" r="383" b="2912"/>
          <a:stretch/>
        </p:blipFill>
        <p:spPr>
          <a:xfrm>
            <a:off x="-7052" y="-44068"/>
            <a:ext cx="12199052" cy="6902068"/>
          </a:xfrm>
          <a:prstGeom prst="rect">
            <a:avLst/>
          </a:prstGeom>
        </p:spPr>
      </p:pic>
      <p:sp>
        <p:nvSpPr>
          <p:cNvPr id="5" name="Rectangle 2"/>
          <p:cNvSpPr/>
          <p:nvPr/>
        </p:nvSpPr>
        <p:spPr bwMode="auto">
          <a:xfrm>
            <a:off x="-7347" y="3288640"/>
            <a:ext cx="7080176" cy="1890115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597507" y="1822493"/>
            <a:ext cx="7400739" cy="189011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en-GB" sz="4400"/>
              <a:t>Analysis of IMDB Rating with GLM</a:t>
            </a:r>
          </a:p>
          <a:p>
            <a:pPr>
              <a:lnSpc>
                <a:spcPct val="70000"/>
              </a:lnSpc>
              <a:defRPr/>
            </a:pPr>
            <a:endParaRPr lang="en-GB" sz="4400"/>
          </a:p>
          <a:p>
            <a:pPr>
              <a:lnSpc>
                <a:spcPct val="50000"/>
              </a:lnSpc>
              <a:defRPr/>
            </a:pPr>
            <a:r>
              <a:rPr lang="en-GB" sz="4000"/>
              <a:t>(G</a:t>
            </a:r>
            <a:r>
              <a:rPr lang="en-US" sz="4000"/>
              <a:t>ROUP</a:t>
            </a:r>
            <a:r>
              <a:rPr lang="en-US" altLang="zh-CN" sz="4000"/>
              <a:t> 10</a:t>
            </a:r>
            <a:r>
              <a:rPr lang="en-GB" sz="4000"/>
              <a:t>)</a:t>
            </a:r>
            <a:endParaRPr lang="en-US" sz="4000" kern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97507" y="3739874"/>
            <a:ext cx="5774940" cy="1371387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GB" sz="7200" b="1" dirty="0" err="1"/>
              <a:t>Ruiwen</a:t>
            </a:r>
            <a:r>
              <a:rPr lang="en-GB" sz="7200" b="1" dirty="0"/>
              <a:t> Ma, </a:t>
            </a:r>
            <a:r>
              <a:rPr lang="en-GB" sz="7200" b="1" dirty="0" err="1"/>
              <a:t>Xiaoyu</a:t>
            </a:r>
            <a:r>
              <a:rPr lang="en-GB" sz="7200" b="1" dirty="0"/>
              <a:t> Zhao, </a:t>
            </a:r>
            <a:r>
              <a:rPr lang="en-GB" sz="7200" b="1" dirty="0" err="1"/>
              <a:t>Xuqin</a:t>
            </a:r>
            <a:r>
              <a:rPr lang="en-GB" sz="7200" b="1" dirty="0"/>
              <a:t> Tan,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7200" b="1" i="0">
                <a:effectLst/>
                <a:latin typeface="-apple-system"/>
              </a:rPr>
              <a:t>Yola Kamalita</a:t>
            </a:r>
            <a:r>
              <a:rPr lang="en-US" altLang="zh-CN" sz="7200" b="1" i="0" dirty="0">
                <a:effectLst/>
                <a:latin typeface="-apple-system"/>
              </a:rPr>
              <a:t>,</a:t>
            </a:r>
            <a:r>
              <a:rPr lang="en-US" altLang="zh-CN" sz="7200" b="0" i="0" dirty="0">
                <a:effectLst/>
                <a:latin typeface="-apple-system"/>
              </a:rPr>
              <a:t> </a:t>
            </a:r>
            <a:r>
              <a:rPr lang="en-US" altLang="zh-CN" sz="7200" b="1" i="0" dirty="0" err="1">
                <a:effectLst/>
                <a:latin typeface="-apple-system"/>
              </a:rPr>
              <a:t>Ziheng</a:t>
            </a:r>
            <a:r>
              <a:rPr lang="en-US" altLang="zh-CN" sz="7200" b="1" i="0" dirty="0">
                <a:effectLst/>
                <a:latin typeface="-apple-system"/>
              </a:rPr>
              <a:t> Cao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GB" sz="6400" b="1" dirty="0"/>
              <a:t>20-March-2024</a:t>
            </a:r>
          </a:p>
          <a:p>
            <a:endParaRPr lang="en-GB" b="1" dirty="0"/>
          </a:p>
          <a:p>
            <a:endParaRPr lang="en-GB" b="1" dirty="0"/>
          </a:p>
          <a:p>
            <a:endParaRPr lang="en-US" dirty="0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F34161AD-9A23-A931-40B8-945813879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52" y="-52192"/>
            <a:ext cx="3257028" cy="13948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DF63B-C060-A36E-0605-49EB836F1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ABEFF2-3EB2-7C86-F68E-0E6807326128}"/>
              </a:ext>
            </a:extLst>
          </p:cNvPr>
          <p:cNvSpPr txBox="1"/>
          <p:nvPr/>
        </p:nvSpPr>
        <p:spPr>
          <a:xfrm>
            <a:off x="526415" y="1354801"/>
            <a:ext cx="5892931" cy="7282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2800" kern="0">
                <a:ea typeface="MS PGothic" panose="020B0600070205080204" charset="-128"/>
                <a:cs typeface="Arial" panose="020B0604020202020204" pitchFamily="34" charset="0"/>
              </a:rPr>
              <a:t>Future Work</a:t>
            </a:r>
            <a:endParaRPr kumimoji="0" lang="en-US" sz="2400" u="none" strike="noStrike" kern="0" cap="none" spc="-1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158C231B-D907-00CB-8A67-DCFD160FC94D}"/>
              </a:ext>
            </a:extLst>
          </p:cNvPr>
          <p:cNvSpPr/>
          <p:nvPr/>
        </p:nvSpPr>
        <p:spPr>
          <a:xfrm>
            <a:off x="0" y="-11575"/>
            <a:ext cx="12191999" cy="104648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>
              <a:defRPr/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3E26DAB0-E5D5-8B0A-EBA5-1743306D3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cxnSp>
        <p:nvCxnSpPr>
          <p:cNvPr id="10" name="直接连接符 8">
            <a:extLst>
              <a:ext uri="{FF2B5EF4-FFF2-40B4-BE49-F238E27FC236}">
                <a16:creationId xmlns:a16="http://schemas.microsoft.com/office/drawing/2014/main" id="{C55B1CD0-AE9A-AC66-36C8-08EDA67FB9CD}"/>
              </a:ext>
            </a:extLst>
          </p:cNvPr>
          <p:cNvCxnSpPr>
            <a:cxnSpLocks/>
          </p:cNvCxnSpPr>
          <p:nvPr/>
        </p:nvCxnSpPr>
        <p:spPr>
          <a:xfrm>
            <a:off x="0" y="1034905"/>
            <a:ext cx="121919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6CC4DB45-4CA8-E215-3531-33713A970C49}"/>
              </a:ext>
            </a:extLst>
          </p:cNvPr>
          <p:cNvSpPr/>
          <p:nvPr/>
        </p:nvSpPr>
        <p:spPr bwMode="auto">
          <a:xfrm>
            <a:off x="2942883" y="1718915"/>
            <a:ext cx="7904480" cy="5060457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8" name="文本框 14">
            <a:extLst>
              <a:ext uri="{FF2B5EF4-FFF2-40B4-BE49-F238E27FC236}">
                <a16:creationId xmlns:a16="http://schemas.microsoft.com/office/drawing/2014/main" id="{945E14B0-344E-40A4-0ABC-C03512097124}"/>
              </a:ext>
            </a:extLst>
          </p:cNvPr>
          <p:cNvSpPr txBox="1"/>
          <p:nvPr/>
        </p:nvSpPr>
        <p:spPr>
          <a:xfrm>
            <a:off x="2989776" y="2092961"/>
            <a:ext cx="7103793" cy="473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with </a:t>
            </a:r>
            <a:r>
              <a:rPr lang="en-US" sz="20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budget, length, and genre </a:t>
            </a: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predictors is chosen to be the best, resulting in a minor increment in AIC but significantly reducing the </a:t>
            </a:r>
            <a:r>
              <a:rPr lang="en-US" sz="20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BIC</a:t>
            </a: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types variable of genres that are not significant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2</a:t>
            </a: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Quality of the information system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3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4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5</a:t>
            </a: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zh-CN" altLang="en-US" sz="2400" b="1" u="none" strike="noStrike" kern="1200" cap="none" spc="0" normalizeH="0" baseline="0" noProof="0">
              <a:ln>
                <a:noFill/>
              </a:ln>
              <a:solidFill>
                <a:srgbClr val="306895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DAEF5675-50F2-EE27-D386-1E8E42805FF8}"/>
              </a:ext>
            </a:extLst>
          </p:cNvPr>
          <p:cNvSpPr/>
          <p:nvPr/>
        </p:nvSpPr>
        <p:spPr>
          <a:xfrm>
            <a:off x="2340106" y="2092961"/>
            <a:ext cx="8158480" cy="3885808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4F81BD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3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AC2AF71-28B9-94BB-3594-995D4B0132F6}"/>
              </a:ext>
            </a:extLst>
          </p:cNvPr>
          <p:cNvSpPr/>
          <p:nvPr/>
        </p:nvSpPr>
        <p:spPr bwMode="auto">
          <a:xfrm>
            <a:off x="2942883" y="1577117"/>
            <a:ext cx="7904480" cy="483288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" name="文本框 14">
            <a:extLst>
              <a:ext uri="{FF2B5EF4-FFF2-40B4-BE49-F238E27FC236}">
                <a16:creationId xmlns:a16="http://schemas.microsoft.com/office/drawing/2014/main" id="{ABA0B977-B14A-62D6-62ED-DBF5A34C4205}"/>
              </a:ext>
            </a:extLst>
          </p:cNvPr>
          <p:cNvSpPr txBox="1"/>
          <p:nvPr/>
        </p:nvSpPr>
        <p:spPr>
          <a:xfrm>
            <a:off x="3160722" y="2333389"/>
            <a:ext cx="7103793" cy="411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Animation’s (genre) odds is 0.49 times to the baseline category’s and this does not align with the fact that the Animation’s proportion (having a rating &gt;7) is bigger than the baseline’s, future studies should consider </a:t>
            </a:r>
            <a:r>
              <a:rPr lang="en-US" sz="20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terms between movie length and genre</a:t>
            </a: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which provide insights into the nuanced effects these variables have on ratings, potentially describing the data more accurately.</a:t>
            </a:r>
            <a:endParaRPr lang="en-US" altLang="zh-CN" sz="2000">
              <a:solidFill>
                <a:srgbClr val="30689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rgbClr val="306895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rgbClr val="306895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5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2" b="1063"/>
          <a:stretch>
            <a:fillRect/>
          </a:stretch>
        </p:blipFill>
        <p:spPr>
          <a:xfrm>
            <a:off x="0" y="0"/>
            <a:ext cx="12192000" cy="69710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482946" y="1447089"/>
            <a:ext cx="6722014" cy="483288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3827780" y="3130459"/>
            <a:ext cx="4064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4F81BD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39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024553" y="3268980"/>
            <a:ext cx="5638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Times New Roman" panose="02020603050405020304" charset="0"/>
              </a:rPr>
              <a:t>Thank You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Picture 3" descr="A blue and white logo&#10;&#10;Description automatically generate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3256915" cy="1367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526415" y="1354801"/>
            <a:ext cx="5892931" cy="7282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2800" kern="0">
                <a:ea typeface="MS PGothic" panose="020B0600070205080204" charset="-128"/>
                <a:cs typeface="Arial" panose="020B0604020202020204" pitchFamily="34" charset="0"/>
              </a:rPr>
              <a:t>CONTENTS</a:t>
            </a:r>
            <a:endParaRPr kumimoji="0" lang="en-US" sz="2400" u="none" strike="noStrike" kern="0" cap="none" spc="-1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67100" y="2106606"/>
            <a:ext cx="5257800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>
            <a:spLocks noChangeAspect="1"/>
          </p:cNvSpPr>
          <p:nvPr/>
        </p:nvSpPr>
        <p:spPr>
          <a:xfrm>
            <a:off x="3467100" y="2109781"/>
            <a:ext cx="720725" cy="719137"/>
          </a:xfrm>
          <a:prstGeom prst="rect">
            <a:avLst/>
          </a:prstGeom>
          <a:solidFill>
            <a:srgbClr val="4F81B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67100" y="2992431"/>
            <a:ext cx="5257800" cy="72072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3467100" y="2995606"/>
            <a:ext cx="720725" cy="720725"/>
          </a:xfrm>
          <a:prstGeom prst="rect">
            <a:avLst/>
          </a:prstGeom>
          <a:solidFill>
            <a:srgbClr val="28425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67100" y="3876668"/>
            <a:ext cx="5257800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3467100" y="3879843"/>
            <a:ext cx="720725" cy="719138"/>
          </a:xfrm>
          <a:prstGeom prst="rect">
            <a:avLst/>
          </a:prstGeom>
          <a:solidFill>
            <a:srgbClr val="4F81B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67100" y="4756143"/>
            <a:ext cx="5257800" cy="72072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3467100" y="4759318"/>
            <a:ext cx="720725" cy="720725"/>
          </a:xfrm>
          <a:prstGeom prst="rect">
            <a:avLst/>
          </a:prstGeom>
          <a:solidFill>
            <a:srgbClr val="28425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25000" y="2262616"/>
            <a:ext cx="4416425" cy="46166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354B5E"/>
                </a:solidFill>
                <a:ea typeface="微软雅黑"/>
                <a:cs typeface="Arial"/>
              </a:rPr>
              <a:t>Introduction</a:t>
            </a:r>
            <a:endParaRPr lang="en-US" altLang="zh-CN" sz="2000" b="1">
              <a:solidFill>
                <a:srgbClr val="354B5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48150" y="3150483"/>
            <a:ext cx="4416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354B5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Exploratory data analysis</a:t>
            </a:r>
            <a:endParaRPr lang="zh-CN" altLang="en-US" sz="2400" b="1">
              <a:solidFill>
                <a:srgbClr val="354B5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36575" y="4014723"/>
            <a:ext cx="44164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354B5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Statistical modelling and results</a:t>
            </a:r>
          </a:p>
        </p:txBody>
      </p:sp>
      <p:sp>
        <p:nvSpPr>
          <p:cNvPr id="23" name="矩形 22"/>
          <p:cNvSpPr/>
          <p:nvPr/>
        </p:nvSpPr>
        <p:spPr>
          <a:xfrm>
            <a:off x="4248150" y="4903555"/>
            <a:ext cx="44164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354B5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Conclusions</a:t>
            </a:r>
            <a:endParaRPr lang="zh-CN" altLang="en-US" b="1">
              <a:solidFill>
                <a:srgbClr val="354B5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2"/>
          <p:cNvSpPr txBox="1">
            <a:spLocks noChangeArrowheads="1"/>
          </p:cNvSpPr>
          <p:nvPr/>
        </p:nvSpPr>
        <p:spPr bwMode="auto">
          <a:xfrm>
            <a:off x="3502501" y="2173281"/>
            <a:ext cx="651510" cy="583565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32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3"/>
          <p:cNvSpPr txBox="1">
            <a:spLocks noChangeArrowheads="1"/>
          </p:cNvSpPr>
          <p:nvPr/>
        </p:nvSpPr>
        <p:spPr bwMode="auto">
          <a:xfrm>
            <a:off x="3502501" y="3060693"/>
            <a:ext cx="6515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32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4"/>
          <p:cNvSpPr txBox="1">
            <a:spLocks noChangeArrowheads="1"/>
          </p:cNvSpPr>
          <p:nvPr/>
        </p:nvSpPr>
        <p:spPr bwMode="auto">
          <a:xfrm>
            <a:off x="3502501" y="3940168"/>
            <a:ext cx="651510" cy="583565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32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5"/>
          <p:cNvSpPr txBox="1">
            <a:spLocks noChangeArrowheads="1"/>
          </p:cNvSpPr>
          <p:nvPr/>
        </p:nvSpPr>
        <p:spPr bwMode="auto">
          <a:xfrm>
            <a:off x="3502501" y="4841868"/>
            <a:ext cx="6515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32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67100" y="5564803"/>
            <a:ext cx="5257800" cy="72072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矩形 31"/>
          <p:cNvSpPr>
            <a:spLocks noChangeAspect="1"/>
          </p:cNvSpPr>
          <p:nvPr/>
        </p:nvSpPr>
        <p:spPr>
          <a:xfrm>
            <a:off x="3467100" y="5567978"/>
            <a:ext cx="720725" cy="720725"/>
          </a:xfrm>
          <a:prstGeom prst="rect">
            <a:avLst/>
          </a:prstGeom>
          <a:solidFill>
            <a:srgbClr val="4F81B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59725" y="5713800"/>
            <a:ext cx="44164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354B5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Future work</a:t>
            </a:r>
            <a:endParaRPr lang="zh-CN" altLang="en-US" sz="2400" b="1">
              <a:solidFill>
                <a:srgbClr val="354B5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文本框 25"/>
          <p:cNvSpPr txBox="1">
            <a:spLocks noChangeArrowheads="1"/>
          </p:cNvSpPr>
          <p:nvPr/>
        </p:nvSpPr>
        <p:spPr bwMode="auto">
          <a:xfrm>
            <a:off x="3502502" y="5650528"/>
            <a:ext cx="651510" cy="583565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05</a:t>
            </a:r>
            <a:endParaRPr kumimoji="0" lang="zh-CN" altLang="en-US" sz="32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9136121-F55E-C90A-025C-2326B2A72485}"/>
              </a:ext>
            </a:extLst>
          </p:cNvPr>
          <p:cNvSpPr/>
          <p:nvPr/>
        </p:nvSpPr>
        <p:spPr>
          <a:xfrm>
            <a:off x="0" y="-11575"/>
            <a:ext cx="12191999" cy="104648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>
              <a:defRPr/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63D2874-0BCB-4507-CEB2-5DF7883860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cxnSp>
        <p:nvCxnSpPr>
          <p:cNvPr id="10" name="直接连接符 8">
            <a:extLst>
              <a:ext uri="{FF2B5EF4-FFF2-40B4-BE49-F238E27FC236}">
                <a16:creationId xmlns:a16="http://schemas.microsoft.com/office/drawing/2014/main" id="{4BBE3F83-0053-33D7-DAFE-D072AECE84CD}"/>
              </a:ext>
            </a:extLst>
          </p:cNvPr>
          <p:cNvCxnSpPr>
            <a:cxnSpLocks/>
          </p:cNvCxnSpPr>
          <p:nvPr/>
        </p:nvCxnSpPr>
        <p:spPr>
          <a:xfrm>
            <a:off x="0" y="1034905"/>
            <a:ext cx="121919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526415" y="1331651"/>
            <a:ext cx="4242355" cy="47396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kern="0">
                <a:ea typeface="MS PGothic" panose="020B0600070205080204" charset="-128"/>
              </a:rPr>
              <a:t> </a:t>
            </a:r>
            <a:br>
              <a:rPr kumimoji="0" lang="en-GB" sz="2400" b="1" i="0" u="none" strike="noStrike" kern="0" cap="none" spc="-10" normalizeH="0" baseline="0" noProof="0">
                <a:ln>
                  <a:noFill/>
                </a:ln>
                <a:solidFill>
                  <a:srgbClr val="002D4A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Times New Roman" panose="02020603050405020304"/>
              </a:rPr>
            </a:br>
            <a:endParaRPr kumimoji="0" lang="en-US" sz="2400" b="1" i="0" u="none" strike="noStrike" kern="0" cap="none" spc="-1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Times New Roman" panose="020206030504050203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7FE7F-7DF5-D97D-A6D7-679436A57621}"/>
              </a:ext>
            </a:extLst>
          </p:cNvPr>
          <p:cNvSpPr txBox="1"/>
          <p:nvPr/>
        </p:nvSpPr>
        <p:spPr>
          <a:xfrm>
            <a:off x="526415" y="1354801"/>
            <a:ext cx="5892931" cy="7282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2800" kern="0">
                <a:ea typeface="MS PGothic" panose="020B0600070205080204" charset="-128"/>
                <a:cs typeface="Arial" panose="020B0604020202020204" pitchFamily="34" charset="0"/>
              </a:rPr>
              <a:t>Introduction</a:t>
            </a:r>
            <a:endParaRPr kumimoji="0" lang="en-US" sz="2400" u="none" strike="noStrike" kern="0" cap="none" spc="-1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A4CA8-CFD6-AB0E-572F-53F33FCBB61E}"/>
              </a:ext>
            </a:extLst>
          </p:cNvPr>
          <p:cNvSpPr txBox="1"/>
          <p:nvPr/>
        </p:nvSpPr>
        <p:spPr>
          <a:xfrm>
            <a:off x="3044142" y="3247227"/>
            <a:ext cx="611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b="0" i="0" u="none" strike="noStrike"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lang="en-CN"/>
          </a:p>
        </p:txBody>
      </p:sp>
      <p:graphicFrame>
        <p:nvGraphicFramePr>
          <p:cNvPr id="6" name="图示 6">
            <a:extLst>
              <a:ext uri="{FF2B5EF4-FFF2-40B4-BE49-F238E27FC236}">
                <a16:creationId xmlns:a16="http://schemas.microsoft.com/office/drawing/2014/main" id="{1ED53942-1A4D-CCCC-EFF9-84EC3A093A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064583"/>
              </p:ext>
            </p:extLst>
          </p:nvPr>
        </p:nvGraphicFramePr>
        <p:xfrm>
          <a:off x="-356794" y="2011080"/>
          <a:ext cx="5812644" cy="3687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B51C0E91-CA91-F4C8-C810-2F6A8ADC06BA}"/>
              </a:ext>
            </a:extLst>
          </p:cNvPr>
          <p:cNvSpPr txBox="1"/>
          <p:nvPr/>
        </p:nvSpPr>
        <p:spPr>
          <a:xfrm>
            <a:off x="4843955" y="1626569"/>
            <a:ext cx="5413723" cy="1989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spc="-30">
                <a:solidFill>
                  <a:srgbClr val="002D4A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MS PGothic" panose="020B0600070205080204" charset="-128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MS PGothic" panose="020B0600070205080204" charset="-128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MS PGothic" panose="020B0600070205080204" charset="-128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MS PGothic" panose="020B0600070205080204" charset="-128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kern="0">
                <a:latin typeface="Arial" panose="020B0604020202020204"/>
                <a:ea typeface="MS PGothic" panose="020B0600070205080204" charset="-128"/>
              </a:rPr>
              <a:t>The GLM for binary response variables, in this case, Logistic Regression, will be used to investigate the relationship between categorical rating and film properties.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2000" kern="0">
              <a:latin typeface="Arial" panose="020B0604020202020204"/>
              <a:ea typeface="MS PGothic" panose="020B0600070205080204" charset="-128"/>
            </a:endParaRPr>
          </a:p>
          <a:p>
            <a:pPr marR="0" indent="-457200">
              <a:lnSpc>
                <a:spcPct val="150000"/>
              </a:lnSpc>
              <a:buClrTx/>
              <a:buSzTx/>
              <a:defRPr/>
            </a:pPr>
            <a:endParaRPr lang="en-GB" sz="2000" b="1" kern="0">
              <a:latin typeface="Arial" panose="020B0604020202020204"/>
              <a:ea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600" b="1" i="0" u="none" strike="noStrike" kern="0" cap="none" spc="-3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/>
              <a:ea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600" b="1" i="0" u="none" strike="noStrike" kern="0" cap="none" spc="-3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/>
              <a:ea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-3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/>
              <a:ea typeface="MS PGothic" panose="020B060007020508020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80E34-2485-2387-0253-517569F48A5F}"/>
              </a:ext>
            </a:extLst>
          </p:cNvPr>
          <p:cNvSpPr txBox="1"/>
          <p:nvPr/>
        </p:nvSpPr>
        <p:spPr>
          <a:xfrm>
            <a:off x="1261034" y="5693441"/>
            <a:ext cx="2576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kern="0" spc="-30">
                <a:solidFill>
                  <a:srgbClr val="002D4A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C</a:t>
            </a:r>
            <a:r>
              <a:rPr lang="en-CN" sz="2000" b="1" i="1" kern="0" spc="-30">
                <a:solidFill>
                  <a:srgbClr val="002D4A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ontinuous</a:t>
            </a:r>
            <a:r>
              <a:rPr lang="zh-CN" altLang="en-US" sz="2000" b="1" i="1" kern="0" spc="-30">
                <a:solidFill>
                  <a:srgbClr val="002D4A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2000" b="1" i="1" kern="0" spc="-30">
                <a:solidFill>
                  <a:srgbClr val="002D4A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variable</a:t>
            </a:r>
            <a:endParaRPr lang="en-CN" sz="2000" b="1" i="1" kern="0" spc="-30">
              <a:solidFill>
                <a:srgbClr val="002D4A"/>
              </a:solidFill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B9659A-A262-5CB2-A435-E1593CA1B76C}"/>
              </a:ext>
            </a:extLst>
          </p:cNvPr>
          <p:cNvSpPr txBox="1"/>
          <p:nvPr/>
        </p:nvSpPr>
        <p:spPr>
          <a:xfrm>
            <a:off x="4327076" y="5707815"/>
            <a:ext cx="2542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kern="0" spc="-30">
                <a:solidFill>
                  <a:srgbClr val="002D4A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Categorical</a:t>
            </a:r>
            <a:r>
              <a:rPr lang="zh-CN" altLang="en-US" sz="2000" b="1" i="1" kern="0" spc="-30">
                <a:solidFill>
                  <a:srgbClr val="002D4A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2000" b="1" i="1" kern="0" spc="-30">
                <a:solidFill>
                  <a:srgbClr val="002D4A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variable</a:t>
            </a:r>
            <a:endParaRPr lang="en-CN" sz="2000" b="1" i="1" kern="0" spc="-30">
              <a:solidFill>
                <a:srgbClr val="002D4A"/>
              </a:solidFill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14146F-4334-F7AB-0805-C447738CC7EF}"/>
              </a:ext>
            </a:extLst>
          </p:cNvPr>
          <p:cNvGrpSpPr/>
          <p:nvPr/>
        </p:nvGrpSpPr>
        <p:grpSpPr>
          <a:xfrm>
            <a:off x="4860922" y="4006430"/>
            <a:ext cx="1474992" cy="1474992"/>
            <a:chOff x="3035383" y="239686"/>
            <a:chExt cx="1474992" cy="147499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392E372-0C81-BC9C-D8CF-92E7A373575C}"/>
                </a:ext>
              </a:extLst>
            </p:cNvPr>
            <p:cNvSpPr/>
            <p:nvPr/>
          </p:nvSpPr>
          <p:spPr>
            <a:xfrm>
              <a:off x="3035383" y="239686"/>
              <a:ext cx="1474992" cy="1474992"/>
            </a:xfrm>
            <a:prstGeom prst="roundRect">
              <a:avLst/>
            </a:prstGeom>
            <a:solidFill>
              <a:srgbClr val="00355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B0D15373-C89F-7107-7B6C-A3877949FF3E}"/>
                </a:ext>
              </a:extLst>
            </p:cNvPr>
            <p:cNvSpPr txBox="1"/>
            <p:nvPr/>
          </p:nvSpPr>
          <p:spPr>
            <a:xfrm>
              <a:off x="3107386" y="311689"/>
              <a:ext cx="1330986" cy="1330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700" b="1">
                  <a:latin typeface="Arial" panose="020B0604020202020204" pitchFamily="34" charset="0"/>
                  <a:cs typeface="Arial" panose="020B0604020202020204" pitchFamily="34" charset="0"/>
                </a:rPr>
                <a:t>Genre</a:t>
              </a:r>
              <a:endParaRPr lang="zh-CN" altLang="en-US" sz="27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Subtitle 2">
            <a:extLst>
              <a:ext uri="{FF2B5EF4-FFF2-40B4-BE49-F238E27FC236}">
                <a16:creationId xmlns:a16="http://schemas.microsoft.com/office/drawing/2014/main" id="{B51C0E91-CA91-F4C8-C810-2F6A8ADC06BA}"/>
              </a:ext>
            </a:extLst>
          </p:cNvPr>
          <p:cNvSpPr txBox="1"/>
          <p:nvPr/>
        </p:nvSpPr>
        <p:spPr>
          <a:xfrm>
            <a:off x="7597167" y="5631040"/>
            <a:ext cx="2542684" cy="524912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b="1" i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Response variable</a:t>
            </a:r>
            <a:endParaRPr kumimoji="0" lang="en-GB" sz="2000" b="1" i="0" u="none" strike="noStrike" kern="0" cap="none" spc="-3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/>
              <a:ea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-3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/>
              <a:ea typeface="MS PGothic" panose="020B0600070205080204" charset="-128"/>
            </a:endParaRPr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E8092E3A-959F-9C4D-C286-BF01A5F19160}"/>
              </a:ext>
            </a:extLst>
          </p:cNvPr>
          <p:cNvSpPr/>
          <p:nvPr/>
        </p:nvSpPr>
        <p:spPr>
          <a:xfrm>
            <a:off x="0" y="-11575"/>
            <a:ext cx="12191999" cy="104648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>
              <a:defRPr/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9" name="Picture 1">
            <a:extLst>
              <a:ext uri="{FF2B5EF4-FFF2-40B4-BE49-F238E27FC236}">
                <a16:creationId xmlns:a16="http://schemas.microsoft.com/office/drawing/2014/main" id="{FD80C70A-C353-D7C4-2392-64BD9799D29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cxnSp>
        <p:nvCxnSpPr>
          <p:cNvPr id="30" name="直接连接符 8">
            <a:extLst>
              <a:ext uri="{FF2B5EF4-FFF2-40B4-BE49-F238E27FC236}">
                <a16:creationId xmlns:a16="http://schemas.microsoft.com/office/drawing/2014/main" id="{F25A63B3-9EE9-CF02-F8B5-56574D545EDF}"/>
              </a:ext>
            </a:extLst>
          </p:cNvPr>
          <p:cNvCxnSpPr>
            <a:cxnSpLocks/>
          </p:cNvCxnSpPr>
          <p:nvPr/>
        </p:nvCxnSpPr>
        <p:spPr>
          <a:xfrm>
            <a:off x="0" y="1034905"/>
            <a:ext cx="121919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92CEBF8-B190-59CD-9888-889EAF6CEFB9}"/>
              </a:ext>
            </a:extLst>
          </p:cNvPr>
          <p:cNvGrpSpPr/>
          <p:nvPr/>
        </p:nvGrpSpPr>
        <p:grpSpPr>
          <a:xfrm>
            <a:off x="7408249" y="4005107"/>
            <a:ext cx="2920521" cy="1474992"/>
            <a:chOff x="3035383" y="239686"/>
            <a:chExt cx="1474992" cy="147499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AD6F2D2-8C01-AE25-3925-AB8D66CB723D}"/>
                </a:ext>
              </a:extLst>
            </p:cNvPr>
            <p:cNvSpPr/>
            <p:nvPr/>
          </p:nvSpPr>
          <p:spPr>
            <a:xfrm>
              <a:off x="3035383" y="239686"/>
              <a:ext cx="1474992" cy="1474992"/>
            </a:xfrm>
            <a:prstGeom prst="roundRect">
              <a:avLst/>
            </a:prstGeom>
            <a:solidFill>
              <a:srgbClr val="00355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0880614A-99B2-FC9B-7C99-E3047539CB17}"/>
                </a:ext>
              </a:extLst>
            </p:cNvPr>
            <p:cNvSpPr txBox="1"/>
            <p:nvPr/>
          </p:nvSpPr>
          <p:spPr>
            <a:xfrm>
              <a:off x="3107386" y="311689"/>
              <a:ext cx="1330986" cy="1330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700" b="1" kern="1200">
                  <a:latin typeface="Arial" panose="020B0604020202020204" pitchFamily="34" charset="0"/>
                  <a:cs typeface="Arial" panose="020B0604020202020204" pitchFamily="34" charset="0"/>
                </a:rPr>
                <a:t>Binary rating</a:t>
              </a:r>
            </a:p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>
                  <a:latin typeface="Arial" panose="020B0604020202020204" pitchFamily="34" charset="0"/>
                  <a:cs typeface="Arial" panose="020B0604020202020204" pitchFamily="34" charset="0"/>
                </a:rPr>
                <a:t>(1 indicates rating &gt;7, 0 otherwise)</a:t>
              </a:r>
              <a:endParaRPr lang="zh-CN" altLang="en-US" sz="20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43F99-B048-1BF1-FD36-18834851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630B7E0-8A3D-9F65-6268-9AD20CCB51FB}"/>
              </a:ext>
            </a:extLst>
          </p:cNvPr>
          <p:cNvSpPr txBox="1"/>
          <p:nvPr/>
        </p:nvSpPr>
        <p:spPr>
          <a:xfrm>
            <a:off x="526415" y="1331651"/>
            <a:ext cx="7398385" cy="64250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en-US" altLang="zh-CN" sz="2800" kern="0">
                <a:ea typeface="MS PGothic" panose="020B0600070205080204" charset="-128"/>
                <a:cs typeface="Arial" panose="020B0604020202020204" pitchFamily="34" charset="0"/>
              </a:rPr>
              <a:t>Exploratory data analysis (</a:t>
            </a:r>
            <a:r>
              <a:rPr lang="en-US" sz="2000"/>
              <a:t>numeric variables</a:t>
            </a:r>
            <a:r>
              <a:rPr lang="en-US" altLang="zh-CN" sz="2800" kern="0">
                <a:ea typeface="MS PGothic" panose="020B0600070205080204" charset="-128"/>
                <a:cs typeface="Arial" panose="020B0604020202020204" pitchFamily="34" charset="0"/>
              </a:rPr>
              <a:t>)</a:t>
            </a:r>
            <a:br>
              <a:rPr kumimoji="0" lang="en-GB" sz="2400" b="1" i="0" u="none" strike="noStrike" kern="0" cap="none" spc="-10" normalizeH="0" baseline="0" noProof="0">
                <a:ln>
                  <a:noFill/>
                </a:ln>
                <a:solidFill>
                  <a:srgbClr val="002D4A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Times New Roman" panose="02020603050405020304"/>
              </a:rPr>
            </a:br>
            <a:endParaRPr kumimoji="0" lang="en-US" sz="2400" b="1" i="0" u="none" strike="noStrike" kern="0" cap="none" spc="-1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Times New Roman" panose="02020603050405020304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F0A39448-C4A8-E9F8-32D1-738F67619E5F}"/>
              </a:ext>
            </a:extLst>
          </p:cNvPr>
          <p:cNvSpPr/>
          <p:nvPr/>
        </p:nvSpPr>
        <p:spPr>
          <a:xfrm>
            <a:off x="0" y="-11575"/>
            <a:ext cx="12191999" cy="104648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>
              <a:defRPr/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9BDDF75D-B215-4219-1A86-2F6BC77C1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cxnSp>
        <p:nvCxnSpPr>
          <p:cNvPr id="19" name="直接连接符 8">
            <a:extLst>
              <a:ext uri="{FF2B5EF4-FFF2-40B4-BE49-F238E27FC236}">
                <a16:creationId xmlns:a16="http://schemas.microsoft.com/office/drawing/2014/main" id="{2102D586-3138-6A73-EA5A-43D0F724FF9B}"/>
              </a:ext>
            </a:extLst>
          </p:cNvPr>
          <p:cNvCxnSpPr>
            <a:cxnSpLocks/>
          </p:cNvCxnSpPr>
          <p:nvPr/>
        </p:nvCxnSpPr>
        <p:spPr>
          <a:xfrm>
            <a:off x="0" y="1034905"/>
            <a:ext cx="121919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75ADF9-9778-F70C-E4D6-027CF2C39D58}"/>
              </a:ext>
            </a:extLst>
          </p:cNvPr>
          <p:cNvSpPr txBox="1"/>
          <p:nvPr/>
        </p:nvSpPr>
        <p:spPr>
          <a:xfrm>
            <a:off x="8267226" y="5593358"/>
            <a:ext cx="243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N" sz="2000" i="1" kern="0" spc="-30">
              <a:solidFill>
                <a:srgbClr val="002D4A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396D23-FFDE-4FA0-9881-38211442D5E9}"/>
              </a:ext>
            </a:extLst>
          </p:cNvPr>
          <p:cNvGrpSpPr/>
          <p:nvPr/>
        </p:nvGrpSpPr>
        <p:grpSpPr>
          <a:xfrm>
            <a:off x="520948" y="1982120"/>
            <a:ext cx="10776090" cy="4212561"/>
            <a:chOff x="-262867" y="2558486"/>
            <a:chExt cx="9113529" cy="3451788"/>
          </a:xfrm>
        </p:grpSpPr>
        <p:pic>
          <p:nvPicPr>
            <p:cNvPr id="3" name="图片 6">
              <a:extLst>
                <a:ext uri="{FF2B5EF4-FFF2-40B4-BE49-F238E27FC236}">
                  <a16:creationId xmlns:a16="http://schemas.microsoft.com/office/drawing/2014/main" id="{D2FC0164-68D3-6B1E-83DE-D50F85376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1" b="-2554"/>
            <a:stretch/>
          </p:blipFill>
          <p:spPr>
            <a:xfrm>
              <a:off x="-262867" y="2558486"/>
              <a:ext cx="4696373" cy="2758113"/>
            </a:xfrm>
            <a:prstGeom prst="rect">
              <a:avLst/>
            </a:prstGeom>
          </p:spPr>
        </p:pic>
        <p:pic>
          <p:nvPicPr>
            <p:cNvPr id="5" name="图片 9">
              <a:extLst>
                <a:ext uri="{FF2B5EF4-FFF2-40B4-BE49-F238E27FC236}">
                  <a16:creationId xmlns:a16="http://schemas.microsoft.com/office/drawing/2014/main" id="{7996633B-3C63-727E-863C-E3409DEDB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" t="-2334" r="-730" b="-1667"/>
            <a:stretch/>
          </p:blipFill>
          <p:spPr>
            <a:xfrm>
              <a:off x="4419846" y="2558486"/>
              <a:ext cx="4430816" cy="2654343"/>
            </a:xfrm>
            <a:prstGeom prst="rect">
              <a:avLst/>
            </a:prstGeom>
          </p:spPr>
        </p:pic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72C67A70-81C3-9BCC-473A-EAF06515F41D}"/>
                </a:ext>
              </a:extLst>
            </p:cNvPr>
            <p:cNvSpPr/>
            <p:nvPr/>
          </p:nvSpPr>
          <p:spPr bwMode="auto">
            <a:xfrm>
              <a:off x="406400" y="5275517"/>
              <a:ext cx="4023360" cy="688404"/>
            </a:xfrm>
            <a:prstGeom prst="rect">
              <a:avLst/>
            </a:prstGeom>
            <a:solidFill>
              <a:srgbClr val="C050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E38E0897-FCFB-80EB-C206-A1216A087CC4}"/>
                </a:ext>
              </a:extLst>
            </p:cNvPr>
            <p:cNvSpPr/>
            <p:nvPr/>
          </p:nvSpPr>
          <p:spPr bwMode="auto">
            <a:xfrm>
              <a:off x="4642840" y="5275517"/>
              <a:ext cx="4023360" cy="688404"/>
            </a:xfrm>
            <a:prstGeom prst="rect">
              <a:avLst/>
            </a:prstGeom>
            <a:solidFill>
              <a:srgbClr val="00497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FEE65938-6068-537A-1DEE-F30494F4291B}"/>
                </a:ext>
              </a:extLst>
            </p:cNvPr>
            <p:cNvSpPr/>
            <p:nvPr/>
          </p:nvSpPr>
          <p:spPr bwMode="auto">
            <a:xfrm>
              <a:off x="406400" y="5314402"/>
              <a:ext cx="4023360" cy="61063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CCC533F0-D297-0C64-9C03-5158C3D1D96A}"/>
                </a:ext>
              </a:extLst>
            </p:cNvPr>
            <p:cNvSpPr/>
            <p:nvPr/>
          </p:nvSpPr>
          <p:spPr bwMode="auto">
            <a:xfrm>
              <a:off x="4642840" y="5316346"/>
              <a:ext cx="4023360" cy="61063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5236884B-40B1-624F-1A5A-E5D9351B89AC}"/>
                </a:ext>
              </a:extLst>
            </p:cNvPr>
            <p:cNvSpPr txBox="1"/>
            <p:nvPr/>
          </p:nvSpPr>
          <p:spPr>
            <a:xfrm>
              <a:off x="606425" y="5282046"/>
              <a:ext cx="3574800" cy="728228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 spc="-10" baseline="0">
                  <a:solidFill>
                    <a:srgbClr val="002D4A"/>
                  </a:solidFill>
                  <a:latin typeface="Arial" panose="020B0604020202020204" pitchFamily="34" charset="0"/>
                  <a:ea typeface="+mj-ea"/>
                  <a:cs typeface="Times New Roman" panose="02020603050405020304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83F6A"/>
                  </a:solidFill>
                  <a:latin typeface="Times New Roman" panose="02020603050405020304" charset="0"/>
                  <a:ea typeface="MS PGothic" panose="020B0600070205080204" charset="-128"/>
                  <a:cs typeface="Times New Roman" panose="0202060305040502030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83F6A"/>
                  </a:solidFill>
                  <a:latin typeface="Times New Roman" panose="02020603050405020304" charset="0"/>
                  <a:ea typeface="MS PGothic" panose="020B0600070205080204" charset="-128"/>
                  <a:cs typeface="Times New Roman" panose="0202060305040502030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83F6A"/>
                  </a:solidFill>
                  <a:latin typeface="Times New Roman" panose="02020603050405020304" charset="0"/>
                  <a:ea typeface="MS PGothic" panose="020B0600070205080204" charset="-128"/>
                  <a:cs typeface="Times New Roman" panose="0202060305040502030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83F6A"/>
                  </a:solidFill>
                  <a:latin typeface="Times New Roman" panose="02020603050405020304" charset="0"/>
                  <a:ea typeface="MS PGothic" panose="020B0600070205080204" charset="-128"/>
                  <a:cs typeface="Times New Roman" panose="0202060305040502030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213B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213B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213B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213B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CN" sz="2400" i="1" kern="0" spc="-30">
                  <a:solidFill>
                    <a:srgbClr val="002D4A"/>
                  </a:solidFill>
                  <a:latin typeface="Arial" panose="020B0604020202020204"/>
                  <a:ea typeface="MS PGothic" panose="020B0600070205080204" charset="-128"/>
                </a:rPr>
                <a:t>Figure1: correlation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4D90CEC5-2DA2-B73D-D231-80EF660F38DC}"/>
                </a:ext>
              </a:extLst>
            </p:cNvPr>
            <p:cNvSpPr txBox="1"/>
            <p:nvPr/>
          </p:nvSpPr>
          <p:spPr>
            <a:xfrm>
              <a:off x="4642840" y="5275517"/>
              <a:ext cx="4023360" cy="642990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 spc="-10" baseline="0">
                  <a:solidFill>
                    <a:srgbClr val="002D4A"/>
                  </a:solidFill>
                  <a:latin typeface="Arial" panose="020B0604020202020204" pitchFamily="34" charset="0"/>
                  <a:ea typeface="+mj-ea"/>
                  <a:cs typeface="Times New Roman" panose="02020603050405020304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83F6A"/>
                  </a:solidFill>
                  <a:latin typeface="Times New Roman" panose="02020603050405020304" charset="0"/>
                  <a:ea typeface="MS PGothic" panose="020B0600070205080204" charset="-128"/>
                  <a:cs typeface="Times New Roman" panose="0202060305040502030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83F6A"/>
                  </a:solidFill>
                  <a:latin typeface="Times New Roman" panose="02020603050405020304" charset="0"/>
                  <a:ea typeface="MS PGothic" panose="020B0600070205080204" charset="-128"/>
                  <a:cs typeface="Times New Roman" panose="0202060305040502030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83F6A"/>
                  </a:solidFill>
                  <a:latin typeface="Times New Roman" panose="02020603050405020304" charset="0"/>
                  <a:ea typeface="MS PGothic" panose="020B0600070205080204" charset="-128"/>
                  <a:cs typeface="Times New Roman" panose="0202060305040502030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83F6A"/>
                  </a:solidFill>
                  <a:latin typeface="Times New Roman" panose="02020603050405020304" charset="0"/>
                  <a:ea typeface="MS PGothic" panose="020B0600070205080204" charset="-128"/>
                  <a:cs typeface="Times New Roman" panose="0202060305040502030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213B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213B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213B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213B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CN" sz="2400" i="1" kern="0" spc="-30">
                  <a:solidFill>
                    <a:srgbClr val="002D4A"/>
                  </a:solidFill>
                  <a:latin typeface="Arial" panose="020B0604020202020204"/>
                  <a:ea typeface="MS PGothic" panose="020B0600070205080204" charset="-128"/>
                </a:rPr>
                <a:t>Figure2: scatterplot</a:t>
              </a:r>
            </a:p>
            <a:p>
              <a:pPr lvl="0">
                <a:lnSpc>
                  <a:spcPct val="150000"/>
                </a:lnSpc>
              </a:pPr>
              <a:endParaRPr lang="en-US" kern="0">
                <a:ea typeface="MS PGothic" panose="020B0600070205080204" charset="-128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4935798-3658-6D8A-6701-D2A4929C832A}"/>
              </a:ext>
            </a:extLst>
          </p:cNvPr>
          <p:cNvSpPr/>
          <p:nvPr/>
        </p:nvSpPr>
        <p:spPr>
          <a:xfrm>
            <a:off x="3244969" y="4351582"/>
            <a:ext cx="478971" cy="5328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B2BF7F-7283-57D0-0BF1-30C34FB4EF86}"/>
              </a:ext>
            </a:extLst>
          </p:cNvPr>
          <p:cNvSpPr/>
          <p:nvPr/>
        </p:nvSpPr>
        <p:spPr>
          <a:xfrm>
            <a:off x="2765998" y="4340644"/>
            <a:ext cx="478971" cy="5328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4D8924C8-6F18-A849-7877-31798948E9C0}"/>
              </a:ext>
            </a:extLst>
          </p:cNvPr>
          <p:cNvSpPr txBox="1"/>
          <p:nvPr/>
        </p:nvSpPr>
        <p:spPr>
          <a:xfrm>
            <a:off x="3845610" y="2050293"/>
            <a:ext cx="4448061" cy="202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A </a:t>
            </a:r>
            <a:r>
              <a:rPr lang="en-US" sz="2000" i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weak</a:t>
            </a:r>
            <a:r>
              <a:rPr lang="en-US" sz="2000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 linear relationship to the rating is noticeable for </a:t>
            </a:r>
            <a:r>
              <a:rPr lang="en-US" sz="2000" b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budget and length,</a:t>
            </a:r>
            <a:r>
              <a:rPr lang="zh-CN" altLang="en-US" sz="2000" b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 </a:t>
            </a:r>
            <a:r>
              <a:rPr lang="en-US" altLang="zh-CN" sz="2000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while</a:t>
            </a:r>
            <a:r>
              <a:rPr lang="en-US" altLang="zh-CN" sz="2000" b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 y</a:t>
            </a:r>
            <a:r>
              <a:rPr lang="en-US" sz="2000" b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ear and votes </a:t>
            </a:r>
            <a:r>
              <a:rPr lang="en-US" sz="2000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show a </a:t>
            </a:r>
            <a:r>
              <a:rPr lang="en-US" sz="2000" i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very weak </a:t>
            </a:r>
            <a:r>
              <a:rPr lang="en-US" sz="2000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negative correlation to the rating.</a:t>
            </a:r>
          </a:p>
        </p:txBody>
      </p:sp>
    </p:spTree>
    <p:extLst>
      <p:ext uri="{BB962C8B-B14F-4D97-AF65-F5344CB8AC3E}">
        <p14:creationId xmlns:p14="http://schemas.microsoft.com/office/powerpoint/2010/main" val="236883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A4601-D97F-F2F7-63CD-FCFA0D2B6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CA5176D-AE74-0465-B80B-D90647372745}"/>
              </a:ext>
            </a:extLst>
          </p:cNvPr>
          <p:cNvSpPr txBox="1"/>
          <p:nvPr/>
        </p:nvSpPr>
        <p:spPr>
          <a:xfrm>
            <a:off x="526415" y="1331651"/>
            <a:ext cx="7820416" cy="7282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en-US" altLang="zh-CN" sz="2800" kern="0">
                <a:ea typeface="MS PGothic" panose="020B0600070205080204" charset="-128"/>
                <a:cs typeface="Arial" panose="020B0604020202020204" pitchFamily="34" charset="0"/>
              </a:rPr>
              <a:t>Exploratory data analysis (</a:t>
            </a:r>
            <a:r>
              <a:rPr lang="en-US" altLang="zh-CN" sz="2000" kern="0">
                <a:ea typeface="MS PGothic" panose="020B0600070205080204" charset="-128"/>
                <a:cs typeface="Arial" panose="020B0604020202020204" pitchFamily="34" charset="0"/>
              </a:rPr>
              <a:t>categorical variables</a:t>
            </a:r>
            <a:r>
              <a:rPr lang="en-US" altLang="zh-CN" sz="2800" kern="0">
                <a:ea typeface="MS PGothic" panose="020B0600070205080204" charset="-128"/>
                <a:cs typeface="Arial" panose="020B0604020202020204" pitchFamily="34" charset="0"/>
              </a:rPr>
              <a:t>)</a:t>
            </a:r>
            <a:br>
              <a:rPr kumimoji="0" lang="en-GB" sz="2400" b="1" i="0" u="none" strike="noStrike" kern="0" cap="none" spc="-10" normalizeH="0" baseline="0" noProof="0">
                <a:ln>
                  <a:noFill/>
                </a:ln>
                <a:solidFill>
                  <a:srgbClr val="002D4A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Times New Roman" panose="02020603050405020304"/>
              </a:rPr>
            </a:br>
            <a:endParaRPr kumimoji="0" lang="en-US" sz="2400" b="1" i="0" u="none" strike="noStrike" kern="0" cap="none" spc="-1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Times New Roman" panose="02020603050405020304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C0AD4D8-6BF7-2263-4B93-B636E054F865}"/>
              </a:ext>
            </a:extLst>
          </p:cNvPr>
          <p:cNvSpPr txBox="1"/>
          <p:nvPr/>
        </p:nvSpPr>
        <p:spPr>
          <a:xfrm>
            <a:off x="9109278" y="2274674"/>
            <a:ext cx="2805983" cy="3883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The </a:t>
            </a:r>
            <a:r>
              <a:rPr lang="en-US" sz="2000" b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Short genre </a:t>
            </a:r>
            <a:r>
              <a:rPr lang="en-US" sz="2000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becomes the highest for both proportion and average rating. Visually, the genre helps distinguish whether the rating will be high or low.</a:t>
            </a:r>
            <a:endParaRPr lang="en-GB" sz="2000" b="1" kern="0">
              <a:latin typeface="Arial" panose="020B0604020202020204"/>
              <a:ea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600" b="1" i="0" u="none" strike="noStrike" kern="0" cap="none" spc="-3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/>
              <a:ea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600" b="1" i="0" u="none" strike="noStrike" kern="0" cap="none" spc="-3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/>
              <a:ea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-3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/>
              <a:ea typeface="MS PGothic" panose="020B060007020508020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DC5A86-1CC6-BDC7-639B-F1AF433DF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" b="1"/>
          <a:stretch/>
        </p:blipFill>
        <p:spPr>
          <a:xfrm>
            <a:off x="2071869" y="2069809"/>
            <a:ext cx="6863787" cy="4048004"/>
          </a:xfrm>
          <a:prstGeom prst="rect">
            <a:avLst/>
          </a:prstGeom>
        </p:spPr>
      </p:pic>
      <p:sp>
        <p:nvSpPr>
          <p:cNvPr id="17" name="Freeform 3">
            <a:extLst>
              <a:ext uri="{FF2B5EF4-FFF2-40B4-BE49-F238E27FC236}">
                <a16:creationId xmlns:a16="http://schemas.microsoft.com/office/drawing/2014/main" id="{350E58D8-4E75-F20C-9329-C299A9B0AA28}"/>
              </a:ext>
            </a:extLst>
          </p:cNvPr>
          <p:cNvSpPr/>
          <p:nvPr/>
        </p:nvSpPr>
        <p:spPr>
          <a:xfrm>
            <a:off x="0" y="-11575"/>
            <a:ext cx="12191999" cy="104648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>
              <a:defRPr/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B7AF4AAA-0860-5E0F-CC3E-8A43155874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cxnSp>
        <p:nvCxnSpPr>
          <p:cNvPr id="19" name="直接连接符 8">
            <a:extLst>
              <a:ext uri="{FF2B5EF4-FFF2-40B4-BE49-F238E27FC236}">
                <a16:creationId xmlns:a16="http://schemas.microsoft.com/office/drawing/2014/main" id="{59BF7244-B5F9-40C8-0B58-3401E3A4EC47}"/>
              </a:ext>
            </a:extLst>
          </p:cNvPr>
          <p:cNvCxnSpPr>
            <a:cxnSpLocks/>
          </p:cNvCxnSpPr>
          <p:nvPr/>
        </p:nvCxnSpPr>
        <p:spPr>
          <a:xfrm>
            <a:off x="0" y="1034905"/>
            <a:ext cx="121919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E6ECD3E5-F0B1-D2E7-93D8-15DD112CA6AA}"/>
              </a:ext>
            </a:extLst>
          </p:cNvPr>
          <p:cNvSpPr txBox="1"/>
          <p:nvPr/>
        </p:nvSpPr>
        <p:spPr>
          <a:xfrm>
            <a:off x="1768745" y="6111785"/>
            <a:ext cx="7386833" cy="51714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CN" sz="1800" i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Figure3: </a:t>
            </a:r>
            <a:r>
              <a:rPr lang="en-US" sz="1800"/>
              <a:t>The proportion and average of rating for each genre</a:t>
            </a:r>
            <a:endParaRPr lang="en-CN" sz="1800" i="1" kern="0" spc="-30">
              <a:solidFill>
                <a:srgbClr val="002D4A"/>
              </a:solidFill>
              <a:latin typeface="Arial" panose="020B0604020202020204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958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-11575"/>
            <a:ext cx="12191999" cy="104648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>
              <a:defRPr/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cxnSp>
        <p:nvCxnSpPr>
          <p:cNvPr id="9" name="直接连接符 8"/>
          <p:cNvCxnSpPr>
            <a:cxnSpLocks/>
            <a:stCxn id="3" idx="0"/>
            <a:endCxn id="3" idx="1"/>
          </p:cNvCxnSpPr>
          <p:nvPr/>
        </p:nvCxnSpPr>
        <p:spPr>
          <a:xfrm>
            <a:off x="0" y="1034905"/>
            <a:ext cx="121919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itle 1"/>
          <p:cNvSpPr txBox="1"/>
          <p:nvPr/>
        </p:nvSpPr>
        <p:spPr>
          <a:xfrm>
            <a:off x="814993" y="1163214"/>
            <a:ext cx="7501255" cy="7282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lvl="0"/>
            <a:r>
              <a:rPr lang="en-GB" kern="0">
                <a:ea typeface="MS PGothic" panose="020B0600070205080204" charset="-128"/>
              </a:rPr>
              <a:t>Statistical Modelling</a:t>
            </a:r>
          </a:p>
          <a:p>
            <a:pPr>
              <a:defRPr/>
            </a:pPr>
            <a:br>
              <a:rPr lang="en-GB" kern="0">
                <a:ea typeface="MS PGothic" panose="020B0600070205080204" charset="-128"/>
              </a:rPr>
            </a:br>
            <a:endParaRPr lang="en-US" kern="0">
              <a:ea typeface="MS PGothic" panose="020B0600070205080204" charset="-12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C06249-4499-36E5-AD25-9C5DB64A3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176" y="1726453"/>
            <a:ext cx="5291855" cy="4008219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E0C49BBE-B33A-61FA-2D4B-2262BAEBC83B}"/>
              </a:ext>
            </a:extLst>
          </p:cNvPr>
          <p:cNvSpPr/>
          <p:nvPr/>
        </p:nvSpPr>
        <p:spPr>
          <a:xfrm>
            <a:off x="9060782" y="4427587"/>
            <a:ext cx="1666249" cy="428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D72279E-DB1A-EBDF-52FB-31C363AA9752}"/>
              </a:ext>
            </a:extLst>
          </p:cNvPr>
          <p:cNvSpPr/>
          <p:nvPr/>
        </p:nvSpPr>
        <p:spPr>
          <a:xfrm>
            <a:off x="7459521" y="5080240"/>
            <a:ext cx="1411151" cy="306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12164EC-188F-DF53-21FB-874D4101C22D}"/>
              </a:ext>
            </a:extLst>
          </p:cNvPr>
          <p:cNvGrpSpPr/>
          <p:nvPr/>
        </p:nvGrpSpPr>
        <p:grpSpPr>
          <a:xfrm>
            <a:off x="906516" y="1679626"/>
            <a:ext cx="3023128" cy="4537282"/>
            <a:chOff x="551970" y="1754012"/>
            <a:chExt cx="3023128" cy="4537282"/>
          </a:xfrm>
        </p:grpSpPr>
        <p:sp>
          <p:nvSpPr>
            <p:cNvPr id="10" name="圆角矩形 70">
              <a:extLst>
                <a:ext uri="{FF2B5EF4-FFF2-40B4-BE49-F238E27FC236}">
                  <a16:creationId xmlns:a16="http://schemas.microsoft.com/office/drawing/2014/main" id="{F758C5B7-41D4-2E32-9550-346B75F98509}"/>
                </a:ext>
              </a:extLst>
            </p:cNvPr>
            <p:cNvSpPr/>
            <p:nvPr/>
          </p:nvSpPr>
          <p:spPr>
            <a:xfrm>
              <a:off x="553736" y="1754012"/>
              <a:ext cx="3021362" cy="453728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C321B9BD-0907-3DF3-8DDE-293F1420C073}"/>
                </a:ext>
              </a:extLst>
            </p:cNvPr>
            <p:cNvSpPr/>
            <p:nvPr/>
          </p:nvSpPr>
          <p:spPr>
            <a:xfrm>
              <a:off x="551970" y="3043101"/>
              <a:ext cx="1239954" cy="438805"/>
            </a:xfrm>
            <a:prstGeom prst="roundRect">
              <a:avLst>
                <a:gd name="adj" fmla="val 16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spAutoFit/>
            </a:bodyPr>
            <a:lstStyle/>
            <a:p>
              <a:r>
                <a:rPr kumimoji="1" lang="en-US" altLang="zh-CN" sz="2000" b="1">
                  <a:solidFill>
                    <a:schemeClr val="tx1"/>
                  </a:solidFill>
                </a:rPr>
                <a:t>Reason: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0A41FD-3ED0-9F86-F4AF-A7088F67B92E}"/>
                </a:ext>
              </a:extLst>
            </p:cNvPr>
            <p:cNvSpPr txBox="1"/>
            <p:nvPr/>
          </p:nvSpPr>
          <p:spPr>
            <a:xfrm>
              <a:off x="551970" y="3428972"/>
              <a:ext cx="3021361" cy="28623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sz="2000">
                  <a:ea typeface="宋体"/>
                </a:rPr>
                <a:t>Our target response data is a binary variable, following a binomial distribution. GLM allows us to choose the appropriate link function to model the relationship between probability and explanatory variables.</a:t>
              </a:r>
              <a:endParaRPr lang="zh-CN" altLang="en-US" sz="2000">
                <a:ea typeface="宋体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70D6BDF-7586-FEE6-C5CD-FA4165AE6207}"/>
                </a:ext>
              </a:extLst>
            </p:cNvPr>
            <p:cNvSpPr/>
            <p:nvPr/>
          </p:nvSpPr>
          <p:spPr>
            <a:xfrm>
              <a:off x="554470" y="1759335"/>
              <a:ext cx="1863610" cy="438805"/>
            </a:xfrm>
            <a:prstGeom prst="roundRect">
              <a:avLst>
                <a:gd name="adj" fmla="val 16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spAutoFit/>
            </a:bodyPr>
            <a:lstStyle/>
            <a:p>
              <a:r>
                <a:rPr kumimoji="1" lang="en-US" altLang="zh-CN" sz="2000" b="1">
                  <a:solidFill>
                    <a:schemeClr val="tx1"/>
                  </a:solidFill>
                </a:rPr>
                <a:t>Method: 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GLM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1399134-6A3C-4732-F082-D64210EFCE54}"/>
                </a:ext>
              </a:extLst>
            </p:cNvPr>
            <p:cNvSpPr/>
            <p:nvPr/>
          </p:nvSpPr>
          <p:spPr>
            <a:xfrm>
              <a:off x="554470" y="2356293"/>
              <a:ext cx="2257482" cy="438805"/>
            </a:xfrm>
            <a:prstGeom prst="roundRect">
              <a:avLst>
                <a:gd name="adj" fmla="val 16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spAutoFit/>
            </a:bodyPr>
            <a:lstStyle/>
            <a:p>
              <a:r>
                <a:rPr kumimoji="1" lang="en-US" altLang="zh-CN" sz="2000" b="1">
                  <a:solidFill>
                    <a:schemeClr val="tx1"/>
                  </a:solidFill>
                </a:rPr>
                <a:t>Model   : 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Logistic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E3D75DC6-FAF8-7CE8-5B9F-9F96CCBAE58A}"/>
              </a:ext>
            </a:extLst>
          </p:cNvPr>
          <p:cNvSpPr/>
          <p:nvPr/>
        </p:nvSpPr>
        <p:spPr>
          <a:xfrm>
            <a:off x="9505950" y="5080240"/>
            <a:ext cx="1047750" cy="2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4142EC-FC4D-358F-3DD5-BCFA33CFA891}"/>
              </a:ext>
            </a:extLst>
          </p:cNvPr>
          <p:cNvSpPr txBox="1"/>
          <p:nvPr/>
        </p:nvSpPr>
        <p:spPr>
          <a:xfrm>
            <a:off x="5934349" y="5847575"/>
            <a:ext cx="465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>
                <a:solidFill>
                  <a:srgbClr val="0D0D0D"/>
                </a:solidFill>
                <a:effectLst/>
                <a:latin typeface="Söhne"/>
              </a:rPr>
              <a:t>Table 1: </a:t>
            </a:r>
            <a:r>
              <a:rPr lang="en-US" altLang="zh-CN"/>
              <a:t>Hypothesis Testing and Goodness of fit.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B678A34-0A18-CC79-9A0B-8ECB21FCDF51}"/>
              </a:ext>
            </a:extLst>
          </p:cNvPr>
          <p:cNvSpPr/>
          <p:nvPr/>
        </p:nvSpPr>
        <p:spPr>
          <a:xfrm>
            <a:off x="7672214" y="2139879"/>
            <a:ext cx="3704792" cy="3683216"/>
          </a:xfrm>
          <a:prstGeom prst="rect">
            <a:avLst/>
          </a:prstGeom>
          <a:solidFill>
            <a:schemeClr val="tx2">
              <a:alpha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8438713-325B-5109-E465-4B4DA4E2B9B1}"/>
              </a:ext>
            </a:extLst>
          </p:cNvPr>
          <p:cNvSpPr txBox="1"/>
          <p:nvPr/>
        </p:nvSpPr>
        <p:spPr>
          <a:xfrm>
            <a:off x="7672215" y="2412536"/>
            <a:ext cx="3704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The log-odds coefficients for budget is positive indicating the higher their values then the rating will be more likely to be higher than 7. Furthermore, the log-odds coefficients for length is negative, and it indicates that the lower the values, the rating to be higher than 7 is more likely. </a:t>
            </a:r>
            <a:endParaRPr lang="zh-CN" altLang="en-US" sz="20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DC1DF60-CBC3-24FD-8C88-6FAEFDB75939}"/>
              </a:ext>
            </a:extLst>
          </p:cNvPr>
          <p:cNvSpPr/>
          <p:nvPr/>
        </p:nvSpPr>
        <p:spPr>
          <a:xfrm>
            <a:off x="0" y="-11575"/>
            <a:ext cx="12191999" cy="104648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>
              <a:defRPr/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ADAA3158-0F2E-8598-9FFC-DD1803172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BC18CDB-4044-1054-3011-1E19E0066BF0}"/>
              </a:ext>
            </a:extLst>
          </p:cNvPr>
          <p:cNvCxnSpPr>
            <a:cxnSpLocks/>
            <a:stCxn id="3" idx="0"/>
            <a:endCxn id="3" idx="1"/>
          </p:cNvCxnSpPr>
          <p:nvPr/>
        </p:nvCxnSpPr>
        <p:spPr>
          <a:xfrm>
            <a:off x="0" y="1034905"/>
            <a:ext cx="121919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486A2A0A-196C-1239-D8D4-9515250B0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994" y="1713731"/>
            <a:ext cx="4706848" cy="26848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5AD9A2-5296-B8E6-B34A-3ECBC35B70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7633"/>
          <a:stretch/>
        </p:blipFill>
        <p:spPr>
          <a:xfrm>
            <a:off x="0" y="4976398"/>
            <a:ext cx="7026165" cy="45721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EFE5FE5-D8C4-C161-15E0-1F3792EC6D82}"/>
              </a:ext>
            </a:extLst>
          </p:cNvPr>
          <p:cNvSpPr txBox="1"/>
          <p:nvPr/>
        </p:nvSpPr>
        <p:spPr>
          <a:xfrm>
            <a:off x="814994" y="1163214"/>
            <a:ext cx="3256154" cy="55051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lvl="0"/>
            <a:r>
              <a:rPr lang="en-GB" kern="0">
                <a:ea typeface="MS PGothic" panose="020B0600070205080204" charset="-128"/>
              </a:rPr>
              <a:t>Modelling result</a:t>
            </a:r>
          </a:p>
          <a:p>
            <a:pPr>
              <a:defRPr/>
            </a:pPr>
            <a:br>
              <a:rPr lang="en-GB" kern="0">
                <a:ea typeface="MS PGothic" panose="020B0600070205080204" charset="-128"/>
              </a:rPr>
            </a:br>
            <a:endParaRPr lang="en-US" kern="0">
              <a:ea typeface="MS PGothic" panose="020B0600070205080204" charset="-128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E5EE19-8849-96F2-009D-890D7B5AFE2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990" t="-7089" r="6351" b="40465"/>
          <a:stretch/>
        </p:blipFill>
        <p:spPr>
          <a:xfrm>
            <a:off x="563464" y="5415896"/>
            <a:ext cx="6117249" cy="3615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A5D6924-F6A0-FD7F-5ECE-BA340617CF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239" y="5777401"/>
            <a:ext cx="3308520" cy="457223"/>
          </a:xfrm>
          <a:prstGeom prst="rect">
            <a:avLst/>
          </a:prstGeom>
        </p:spPr>
      </p:pic>
      <p:sp>
        <p:nvSpPr>
          <p:cNvPr id="16" name="矩形: 圆顶角 15">
            <a:extLst>
              <a:ext uri="{FF2B5EF4-FFF2-40B4-BE49-F238E27FC236}">
                <a16:creationId xmlns:a16="http://schemas.microsoft.com/office/drawing/2014/main" id="{AA8487A0-4F24-EBD5-DF98-6368A53DE211}"/>
              </a:ext>
            </a:extLst>
          </p:cNvPr>
          <p:cNvSpPr/>
          <p:nvPr/>
        </p:nvSpPr>
        <p:spPr>
          <a:xfrm>
            <a:off x="7672214" y="1479695"/>
            <a:ext cx="3704792" cy="660184"/>
          </a:xfrm>
          <a:prstGeom prst="round2SameRect">
            <a:avLst>
              <a:gd name="adj1" fmla="val 19898"/>
              <a:gd name="adj2" fmla="val 0"/>
            </a:avLst>
          </a:prstGeom>
          <a:solidFill>
            <a:schemeClr val="tx2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Variable explain</a:t>
            </a:r>
            <a:endParaRPr kumimoji="1" lang="en-US" altLang="zh-CN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B46E8E-2185-D759-D463-67F4E9BC08D8}"/>
              </a:ext>
            </a:extLst>
          </p:cNvPr>
          <p:cNvSpPr txBox="1"/>
          <p:nvPr/>
        </p:nvSpPr>
        <p:spPr>
          <a:xfrm>
            <a:off x="814993" y="4468736"/>
            <a:ext cx="380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Table2: </a:t>
            </a:r>
            <a:r>
              <a:rPr lang="en-US" altLang="zh-CN" b="0" i="0">
                <a:solidFill>
                  <a:srgbClr val="0D0D0D"/>
                </a:solidFill>
                <a:effectLst/>
                <a:latin typeface="Söhne"/>
              </a:rPr>
              <a:t>Regression Model Coefficients</a:t>
            </a:r>
            <a:r>
              <a:rPr lang="en-US" altLang="zh-CN"/>
              <a:t>.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08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8B6CD1E7-76A0-4092-A2BD-5793487151BC}"/>
              </a:ext>
            </a:extLst>
          </p:cNvPr>
          <p:cNvGrpSpPr/>
          <p:nvPr/>
        </p:nvGrpSpPr>
        <p:grpSpPr>
          <a:xfrm>
            <a:off x="660400" y="1130302"/>
            <a:ext cx="10858500" cy="2820877"/>
            <a:chOff x="660400" y="1130302"/>
            <a:chExt cx="10858500" cy="2820877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07795EA-EEA8-4FEF-97F4-80EBEB740153}"/>
                </a:ext>
              </a:extLst>
            </p:cNvPr>
            <p:cNvSpPr/>
            <p:nvPr/>
          </p:nvSpPr>
          <p:spPr>
            <a:xfrm>
              <a:off x="11152686" y="1130302"/>
              <a:ext cx="366214" cy="1983012"/>
            </a:xfrm>
            <a:prstGeom prst="rect">
              <a:avLst/>
            </a:prstGeom>
            <a:ln>
              <a:noFill/>
            </a:ln>
            <a:effectLst>
              <a:outerShdw blurRad="254000" dist="127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865B728-0A39-4370-8FA4-66278D066C7A}"/>
                </a:ext>
              </a:extLst>
            </p:cNvPr>
            <p:cNvSpPr/>
            <p:nvPr/>
          </p:nvSpPr>
          <p:spPr>
            <a:xfrm>
              <a:off x="660400" y="1130302"/>
              <a:ext cx="10704286" cy="1983012"/>
            </a:xfrm>
            <a:prstGeom prst="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5B9A0DC-1A7D-4E9E-9F0B-EBB33E68E747}"/>
                </a:ext>
              </a:extLst>
            </p:cNvPr>
            <p:cNvGrpSpPr/>
            <p:nvPr/>
          </p:nvGrpSpPr>
          <p:grpSpPr>
            <a:xfrm>
              <a:off x="4295832" y="1312129"/>
              <a:ext cx="6010618" cy="1727675"/>
              <a:chOff x="3567463" y="1287475"/>
              <a:chExt cx="6010618" cy="1727675"/>
            </a:xfrm>
          </p:grpSpPr>
          <p:sp>
            <p:nvSpPr>
              <p:cNvPr id="10" name="ïSlíďê">
                <a:extLst>
                  <a:ext uri="{FF2B5EF4-FFF2-40B4-BE49-F238E27FC236}">
                    <a16:creationId xmlns:a16="http://schemas.microsoft.com/office/drawing/2014/main" id="{6D424AD2-1D4D-49EC-90AF-CCCA6DC525D1}"/>
                  </a:ext>
                </a:extLst>
              </p:cNvPr>
              <p:cNvSpPr txBox="1"/>
              <p:nvPr/>
            </p:nvSpPr>
            <p:spPr>
              <a:xfrm>
                <a:off x="6768607" y="1691711"/>
                <a:ext cx="2809474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en-US" altLang="zh-CN" sz="2000" b="0" i="0">
                    <a:solidFill>
                      <a:srgbClr val="0D0D0D"/>
                    </a:solidFill>
                    <a:effectLst/>
                  </a:rPr>
                  <a:t>As the budget increases, the most of movies receiving high ratings also tends to increase.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5899E29-0BA8-4415-938C-EE6B93D3D8AF}"/>
                  </a:ext>
                </a:extLst>
              </p:cNvPr>
              <p:cNvSpPr txBox="1"/>
              <p:nvPr/>
            </p:nvSpPr>
            <p:spPr>
              <a:xfrm>
                <a:off x="3567463" y="1287475"/>
                <a:ext cx="25785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>
                    <a:solidFill>
                      <a:schemeClr val="accent1"/>
                    </a:solidFill>
                  </a:rPr>
                  <a:t>Length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B8DD0A3-D400-401C-9F96-0A9F005622FB}"/>
                </a:ext>
              </a:extLst>
            </p:cNvPr>
            <p:cNvGrpSpPr/>
            <p:nvPr/>
          </p:nvGrpSpPr>
          <p:grpSpPr>
            <a:xfrm>
              <a:off x="3927101" y="1314094"/>
              <a:ext cx="6532583" cy="1732021"/>
              <a:chOff x="3562916" y="1289440"/>
              <a:chExt cx="6532583" cy="1732021"/>
            </a:xfrm>
          </p:grpSpPr>
          <p:sp>
            <p:nvSpPr>
              <p:cNvPr id="13" name="ïSlíďê">
                <a:extLst>
                  <a:ext uri="{FF2B5EF4-FFF2-40B4-BE49-F238E27FC236}">
                    <a16:creationId xmlns:a16="http://schemas.microsoft.com/office/drawing/2014/main" id="{C7BB35BC-F754-4B77-B975-5FB292534530}"/>
                  </a:ext>
                </a:extLst>
              </p:cNvPr>
              <p:cNvSpPr txBox="1"/>
              <p:nvPr/>
            </p:nvSpPr>
            <p:spPr>
              <a:xfrm>
                <a:off x="3562916" y="1698022"/>
                <a:ext cx="2578580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en-US" altLang="zh-CN" sz="2000">
                    <a:solidFill>
                      <a:srgbClr val="0D0D0D"/>
                    </a:solidFill>
                  </a:rPr>
                  <a:t>T</a:t>
                </a:r>
                <a:r>
                  <a:rPr lang="en-US" altLang="zh-CN" sz="2000" b="0" i="0">
                    <a:solidFill>
                      <a:srgbClr val="0D0D0D"/>
                    </a:solidFill>
                    <a:effectLst/>
                  </a:rPr>
                  <a:t>he probability of a rating higher than 7 gradually diminishes with longer runtimes. 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E06C2AB-338A-4676-A51B-B8F40E01D332}"/>
                  </a:ext>
                </a:extLst>
              </p:cNvPr>
              <p:cNvSpPr txBox="1"/>
              <p:nvPr/>
            </p:nvSpPr>
            <p:spPr>
              <a:xfrm>
                <a:off x="7516919" y="1289440"/>
                <a:ext cx="25785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>
                    <a:solidFill>
                      <a:schemeClr val="accent1"/>
                    </a:solidFill>
                  </a:rPr>
                  <a:t>Budget</a:t>
                </a: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C55A372-9C64-455B-8561-0C5027FA1206}"/>
                </a:ext>
              </a:extLst>
            </p:cNvPr>
            <p:cNvSpPr txBox="1"/>
            <p:nvPr/>
          </p:nvSpPr>
          <p:spPr>
            <a:xfrm>
              <a:off x="738846" y="1449935"/>
              <a:ext cx="218156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2400" b="1">
                  <a:solidFill>
                    <a:schemeClr val="accent1">
                      <a:lumMod val="50000"/>
                    </a:schemeClr>
                  </a:solidFill>
                </a:rPr>
                <a:t>Predicted probabilities of having rating higher than 7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F6602BB-E7A9-4D4A-8DEA-2B540C94B070}"/>
                </a:ext>
              </a:extLst>
            </p:cNvPr>
            <p:cNvSpPr txBox="1"/>
            <p:nvPr/>
          </p:nvSpPr>
          <p:spPr>
            <a:xfrm flipH="1">
              <a:off x="799672" y="3581847"/>
              <a:ext cx="764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endParaRPr lang="en-US" altLang="zh-CN" b="1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7B03DC7-9563-F34B-96C3-15A9B91FF3EB}"/>
              </a:ext>
            </a:extLst>
          </p:cNvPr>
          <p:cNvGrpSpPr/>
          <p:nvPr/>
        </p:nvGrpSpPr>
        <p:grpSpPr>
          <a:xfrm>
            <a:off x="0" y="-11575"/>
            <a:ext cx="12192000" cy="1058054"/>
            <a:chOff x="0" y="-11575"/>
            <a:chExt cx="12192000" cy="105805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35C0A5B-EA6C-5F3C-BE5F-C3ACAD51A969}"/>
                </a:ext>
              </a:extLst>
            </p:cNvPr>
            <p:cNvGrpSpPr/>
            <p:nvPr/>
          </p:nvGrpSpPr>
          <p:grpSpPr>
            <a:xfrm>
              <a:off x="0" y="-11575"/>
              <a:ext cx="12192000" cy="1058054"/>
              <a:chOff x="0" y="-11575"/>
              <a:chExt cx="12192000" cy="1058054"/>
            </a:xfrm>
          </p:grpSpPr>
          <p:sp>
            <p:nvSpPr>
              <p:cNvPr id="5" name="Freeform 3">
                <a:extLst>
                  <a:ext uri="{FF2B5EF4-FFF2-40B4-BE49-F238E27FC236}">
                    <a16:creationId xmlns:a16="http://schemas.microsoft.com/office/drawing/2014/main" id="{3A396ED4-A742-45EC-109D-2FD509DD397B}"/>
                  </a:ext>
                </a:extLst>
              </p:cNvPr>
              <p:cNvSpPr/>
              <p:nvPr/>
            </p:nvSpPr>
            <p:spPr>
              <a:xfrm>
                <a:off x="0" y="-11575"/>
                <a:ext cx="12192000" cy="1046481"/>
              </a:xfrm>
              <a:custGeom>
                <a:avLst/>
                <a:gdLst>
                  <a:gd name="connsiteX0" fmla="*/ 0 w 9906000"/>
                  <a:gd name="connsiteY0" fmla="*/ 1380744 h 1380744"/>
                  <a:gd name="connsiteX1" fmla="*/ 9906000 w 9906000"/>
                  <a:gd name="connsiteY1" fmla="*/ 1380744 h 1380744"/>
                  <a:gd name="connsiteX2" fmla="*/ 9906000 w 9906000"/>
                  <a:gd name="connsiteY2" fmla="*/ 0 h 1380744"/>
                  <a:gd name="connsiteX3" fmla="*/ 0 w 9906000"/>
                  <a:gd name="connsiteY3" fmla="*/ 0 h 1380744"/>
                  <a:gd name="connsiteX4" fmla="*/ 0 w 9906000"/>
                  <a:gd name="connsiteY4" fmla="*/ 1380744 h 1380744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9906000" h="1380744">
                    <a:moveTo>
                      <a:pt x="0" y="1380744"/>
                    </a:moveTo>
                    <a:lnTo>
                      <a:pt x="9906000" y="1380744"/>
                    </a:lnTo>
                    <a:lnTo>
                      <a:pt x="9906000" y="0"/>
                    </a:lnTo>
                    <a:lnTo>
                      <a:pt x="0" y="0"/>
                    </a:lnTo>
                    <a:lnTo>
                      <a:pt x="0" y="1380744"/>
                    </a:lnTo>
                  </a:path>
                </a:pathLst>
              </a:custGeom>
              <a:solidFill>
                <a:srgbClr val="00355F"/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3915">
                  <a:defRPr/>
                </a:pPr>
                <a:endParaRPr lang="zh-CN" altLang="en-US" sz="166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pic>
            <p:nvPicPr>
              <p:cNvPr id="7" name="Picture 1">
                <a:extLst>
                  <a:ext uri="{FF2B5EF4-FFF2-40B4-BE49-F238E27FC236}">
                    <a16:creationId xmlns:a16="http://schemas.microsoft.com/office/drawing/2014/main" id="{AE2454BF-668C-64AB-119D-1A26158B69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89" r="73556" b="79852"/>
              <a:stretch>
                <a:fillRect/>
              </a:stretch>
            </p:blipFill>
            <p:spPr>
              <a:xfrm>
                <a:off x="0" y="-1"/>
                <a:ext cx="2418080" cy="1046480"/>
              </a:xfrm>
              <a:prstGeom prst="rect">
                <a:avLst/>
              </a:prstGeom>
            </p:spPr>
          </p:pic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093DDE9-8E94-8B26-23BE-CD573A13B269}"/>
                </a:ext>
              </a:extLst>
            </p:cNvPr>
            <p:cNvCxnSpPr>
              <a:cxnSpLocks/>
              <a:stCxn id="5" idx="0"/>
              <a:endCxn id="5" idx="1"/>
            </p:cNvCxnSpPr>
            <p:nvPr/>
          </p:nvCxnSpPr>
          <p:spPr>
            <a:xfrm>
              <a:off x="0" y="1034906"/>
              <a:ext cx="1219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3824EB04-24C8-2EC9-26BB-61996B996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059" y="3349385"/>
            <a:ext cx="3813715" cy="2676763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95E03BDF-1545-6B38-8C50-828DCA846F1A}"/>
              </a:ext>
            </a:extLst>
          </p:cNvPr>
          <p:cNvSpPr txBox="1"/>
          <p:nvPr/>
        </p:nvSpPr>
        <p:spPr>
          <a:xfrm rot="10800000">
            <a:off x="1209040" y="3596698"/>
            <a:ext cx="461665" cy="21821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/>
              <a:t>Rating_higher_than_7</a:t>
            </a: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70A37C6-0690-DA13-547D-C45C50257FAA}"/>
              </a:ext>
            </a:extLst>
          </p:cNvPr>
          <p:cNvSpPr txBox="1"/>
          <p:nvPr/>
        </p:nvSpPr>
        <p:spPr>
          <a:xfrm>
            <a:off x="3389485" y="6009686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Length</a:t>
            </a:r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4B94AC0-3606-028E-CBAF-572B5BD8A949}"/>
              </a:ext>
            </a:extLst>
          </p:cNvPr>
          <p:cNvSpPr txBox="1"/>
          <p:nvPr/>
        </p:nvSpPr>
        <p:spPr>
          <a:xfrm>
            <a:off x="8318814" y="607350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Budget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6A5D9A-5C33-695E-5C84-293EB6B2E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987" y="3365848"/>
            <a:ext cx="4674806" cy="264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1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75649-1A77-63E4-AC1E-1E0901240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7DE714-CCB0-9020-C58D-ADF670E63E5B}"/>
              </a:ext>
            </a:extLst>
          </p:cNvPr>
          <p:cNvSpPr txBox="1"/>
          <p:nvPr/>
        </p:nvSpPr>
        <p:spPr>
          <a:xfrm>
            <a:off x="526415" y="1354801"/>
            <a:ext cx="5892931" cy="7282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2800" kern="0">
                <a:ea typeface="MS PGothic" panose="020B0600070205080204" charset="-128"/>
                <a:cs typeface="Arial" panose="020B0604020202020204" pitchFamily="34" charset="0"/>
              </a:rPr>
              <a:t>Conclusions</a:t>
            </a:r>
            <a:endParaRPr kumimoji="0" lang="en-US" sz="2400" u="none" strike="noStrike" kern="0" cap="none" spc="-1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1E48AA3-8472-3176-3AA7-18309359E2B8}"/>
              </a:ext>
            </a:extLst>
          </p:cNvPr>
          <p:cNvSpPr/>
          <p:nvPr/>
        </p:nvSpPr>
        <p:spPr>
          <a:xfrm>
            <a:off x="0" y="-11575"/>
            <a:ext cx="12191999" cy="104648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>
              <a:defRPr/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187ECCA5-FD31-8520-7B87-1C413BF762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cxnSp>
        <p:nvCxnSpPr>
          <p:cNvPr id="10" name="直接连接符 8">
            <a:extLst>
              <a:ext uri="{FF2B5EF4-FFF2-40B4-BE49-F238E27FC236}">
                <a16:creationId xmlns:a16="http://schemas.microsoft.com/office/drawing/2014/main" id="{1FFBE72D-BD70-2D63-CE16-14B5716FD303}"/>
              </a:ext>
            </a:extLst>
          </p:cNvPr>
          <p:cNvCxnSpPr>
            <a:cxnSpLocks/>
          </p:cNvCxnSpPr>
          <p:nvPr/>
        </p:nvCxnSpPr>
        <p:spPr>
          <a:xfrm>
            <a:off x="0" y="1034905"/>
            <a:ext cx="121919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A7CC2AA2-5B2C-80E4-EF54-9FEF85589359}"/>
              </a:ext>
            </a:extLst>
          </p:cNvPr>
          <p:cNvSpPr/>
          <p:nvPr/>
        </p:nvSpPr>
        <p:spPr bwMode="auto">
          <a:xfrm>
            <a:off x="2942883" y="1718915"/>
            <a:ext cx="7904480" cy="5060457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8" name="文本框 14">
            <a:extLst>
              <a:ext uri="{FF2B5EF4-FFF2-40B4-BE49-F238E27FC236}">
                <a16:creationId xmlns:a16="http://schemas.microsoft.com/office/drawing/2014/main" id="{CAD4E396-796B-5A02-8734-474A78200F6F}"/>
              </a:ext>
            </a:extLst>
          </p:cNvPr>
          <p:cNvSpPr txBox="1"/>
          <p:nvPr/>
        </p:nvSpPr>
        <p:spPr>
          <a:xfrm>
            <a:off x="2989776" y="2092961"/>
            <a:ext cx="7103793" cy="473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with </a:t>
            </a:r>
            <a:r>
              <a:rPr lang="en-US" sz="20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budget, length, and genre </a:t>
            </a: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predictors is chosen to be the best, resulting in a minor increment in AIC but significantly reducing the </a:t>
            </a:r>
            <a:r>
              <a:rPr lang="en-US" sz="20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BIC</a:t>
            </a: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types variable of genres that are not significant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2</a:t>
            </a: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Quality of the information system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3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4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5</a:t>
            </a: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zh-CN" altLang="en-US" sz="2400" b="1" u="none" strike="noStrike" kern="1200" cap="none" spc="0" normalizeH="0" baseline="0" noProof="0">
              <a:ln>
                <a:noFill/>
              </a:ln>
              <a:solidFill>
                <a:srgbClr val="306895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ACC4894-E7C3-4BC5-77B3-74F4A8DB6BD1}"/>
              </a:ext>
            </a:extLst>
          </p:cNvPr>
          <p:cNvSpPr/>
          <p:nvPr/>
        </p:nvSpPr>
        <p:spPr>
          <a:xfrm>
            <a:off x="2340106" y="2092960"/>
            <a:ext cx="8158480" cy="434466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4F81BD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3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EC07BA2-130A-B686-7985-3AC8D6281BE2}"/>
              </a:ext>
            </a:extLst>
          </p:cNvPr>
          <p:cNvSpPr/>
          <p:nvPr/>
        </p:nvSpPr>
        <p:spPr bwMode="auto">
          <a:xfrm>
            <a:off x="2937593" y="1718914"/>
            <a:ext cx="7904480" cy="483288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" name="文本框 14">
            <a:extLst>
              <a:ext uri="{FF2B5EF4-FFF2-40B4-BE49-F238E27FC236}">
                <a16:creationId xmlns:a16="http://schemas.microsoft.com/office/drawing/2014/main" id="{1D710FB5-408E-96DD-2F98-9CED71388F3A}"/>
              </a:ext>
            </a:extLst>
          </p:cNvPr>
          <p:cNvSpPr txBox="1"/>
          <p:nvPr/>
        </p:nvSpPr>
        <p:spPr>
          <a:xfrm>
            <a:off x="3074361" y="2110652"/>
            <a:ext cx="7265394" cy="549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variables about genres that are not significant in this model, but </a:t>
            </a: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genre is removed, AIC will increase significantly.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budget, length, and genre significantly influence whether an IMDB rating is greater than 7. These predictors have been selected as optimal, resulting in a slight increase in AIC while substantially reducing the BIC. 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hypothesis on Hosmer-</a:t>
            </a:r>
            <a:r>
              <a:rPr lang="en-US" sz="2000" err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Lemeshow</a:t>
            </a: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 shows no evidence for lack of fit.</a:t>
            </a:r>
          </a:p>
          <a:p>
            <a:pPr algn="just">
              <a:lnSpc>
                <a:spcPct val="150000"/>
              </a:lnSpc>
            </a:pPr>
            <a:endParaRPr lang="en-US" altLang="zh-CN" sz="2000">
              <a:solidFill>
                <a:srgbClr val="30689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rgbClr val="306895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rgbClr val="306895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14">
            <a:extLst>
              <a:ext uri="{FF2B5EF4-FFF2-40B4-BE49-F238E27FC236}">
                <a16:creationId xmlns:a16="http://schemas.microsoft.com/office/drawing/2014/main" id="{3EC5A012-3915-4E14-F8A2-7BAF77CF122F}"/>
              </a:ext>
            </a:extLst>
          </p:cNvPr>
          <p:cNvSpPr txBox="1"/>
          <p:nvPr/>
        </p:nvSpPr>
        <p:spPr>
          <a:xfrm>
            <a:off x="2477640" y="1911361"/>
            <a:ext cx="424408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文本框 14">
            <a:extLst>
              <a:ext uri="{FF2B5EF4-FFF2-40B4-BE49-F238E27FC236}">
                <a16:creationId xmlns:a16="http://schemas.microsoft.com/office/drawing/2014/main" id="{DBEC06C7-A258-0802-E630-FCE546ED09FF}"/>
              </a:ext>
            </a:extLst>
          </p:cNvPr>
          <p:cNvSpPr txBox="1"/>
          <p:nvPr/>
        </p:nvSpPr>
        <p:spPr>
          <a:xfrm>
            <a:off x="2495029" y="3287112"/>
            <a:ext cx="424408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文本框 14">
            <a:extLst>
              <a:ext uri="{FF2B5EF4-FFF2-40B4-BE49-F238E27FC236}">
                <a16:creationId xmlns:a16="http://schemas.microsoft.com/office/drawing/2014/main" id="{EF583CD9-EC60-9E92-2F16-FF3C7C28F3BA}"/>
              </a:ext>
            </a:extLst>
          </p:cNvPr>
          <p:cNvSpPr txBox="1"/>
          <p:nvPr/>
        </p:nvSpPr>
        <p:spPr>
          <a:xfrm>
            <a:off x="2497291" y="5106425"/>
            <a:ext cx="424408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0904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77B552AAD4A419EA685225FAC735A" ma:contentTypeVersion="6" ma:contentTypeDescription="Create a new document." ma:contentTypeScope="" ma:versionID="7a01f8fd72150596d8d7649df57c02e4">
  <xsd:schema xmlns:xsd="http://www.w3.org/2001/XMLSchema" xmlns:xs="http://www.w3.org/2001/XMLSchema" xmlns:p="http://schemas.microsoft.com/office/2006/metadata/properties" xmlns:ns2="b3f5aa41-714b-4f43-a5ba-4fa0d2b5397d" xmlns:ns3="0bbe17c5-f1fd-424c-a37b-78904424646b" targetNamespace="http://schemas.microsoft.com/office/2006/metadata/properties" ma:root="true" ma:fieldsID="19da83cc5ded5d499bc1a4cef06f5c53" ns2:_="" ns3:_="">
    <xsd:import namespace="b3f5aa41-714b-4f43-a5ba-4fa0d2b5397d"/>
    <xsd:import namespace="0bbe17c5-f1fd-424c-a37b-7890442464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f5aa41-714b-4f43-a5ba-4fa0d2b539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e17c5-f1fd-424c-a37b-7890442464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AD4D1A-E37C-4DC2-8589-AEC145D186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EA5ED2-055A-49E7-A567-3702ACC79F67}">
  <ds:schemaRefs>
    <ds:schemaRef ds:uri="b3f5aa41-714b-4f43-a5ba-4fa0d2b5397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BD2D69-6FAC-4AC0-80B6-9223A6E96BF8}">
  <ds:schemaRefs>
    <ds:schemaRef ds:uri="0bbe17c5-f1fd-424c-a37b-78904424646b"/>
    <ds:schemaRef ds:uri="b3f5aa41-714b-4f43-a5ba-4fa0d2b5397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Macintosh PowerPoint</Application>
  <PresentationFormat>Widescreen</PresentationFormat>
  <Paragraphs>98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微软雅黑</vt:lpstr>
      <vt:lpstr>MS PGothic</vt:lpstr>
      <vt:lpstr>宋体</vt:lpstr>
      <vt:lpstr>-apple-system</vt:lpstr>
      <vt:lpstr>-webkit-standard</vt:lpstr>
      <vt:lpstr>Aptos</vt:lpstr>
      <vt:lpstr>Arial</vt:lpstr>
      <vt:lpstr>Calibri</vt:lpstr>
      <vt:lpstr>Calibri Light</vt:lpstr>
      <vt:lpstr>Segoe UI</vt:lpstr>
      <vt:lpstr>Söhne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Yola Kamalita</cp:lastModifiedBy>
  <cp:revision>3</cp:revision>
  <dcterms:created xsi:type="dcterms:W3CDTF">2024-03-12T17:09:19Z</dcterms:created>
  <dcterms:modified xsi:type="dcterms:W3CDTF">2024-03-16T10:27:25Z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0x01010051477B552AAD4A419EA685225FAC735A</vt:lpwstr>
  </property>
</Properties>
</file>