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0" r:id="rId5"/>
    <p:sldId id="259" r:id="rId6"/>
    <p:sldId id="263" r:id="rId7"/>
    <p:sldId id="258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85" d="100"/>
          <a:sy n="85" d="100"/>
        </p:scale>
        <p:origin x="15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902030302020204" pitchFamily="66" charset="0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cost(usd per game)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 solidity</c:v>
                </c:pt>
                <c:pt idx="1">
                  <c:v>in our framework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4-F148-8C19-9EF87938D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160127"/>
        <c:axId val="137161839"/>
      </c:barChart>
      <c:catAx>
        <c:axId val="13716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902030302020204" pitchFamily="66" charset="0"/>
                <a:ea typeface="+mn-ea"/>
                <a:cs typeface="+mn-cs"/>
              </a:defRPr>
            </a:pPr>
            <a:endParaRPr lang="en-CN"/>
          </a:p>
        </c:txPr>
        <c:crossAx val="137161839"/>
        <c:crosses val="autoZero"/>
        <c:auto val="1"/>
        <c:lblAlgn val="ctr"/>
        <c:lblOffset val="100"/>
        <c:noMultiLvlLbl val="0"/>
      </c:catAx>
      <c:valAx>
        <c:axId val="13716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902030302020204" pitchFamily="66" charset="0"/>
                <a:ea typeface="+mn-ea"/>
                <a:cs typeface="+mn-cs"/>
              </a:defRPr>
            </a:pPr>
            <a:endParaRPr lang="en-CN"/>
          </a:p>
        </c:txPr>
        <c:crossAx val="13716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902030302020204" pitchFamily="66" charset="0"/>
              <a:ea typeface="+mn-ea"/>
              <a:cs typeface="+mn-cs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mic Sans MS" panose="030F0902030302020204" pitchFamily="66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621B-91A7-2643-B10B-1F8B6BA355D5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73DB8-5108-0B4F-95D2-43837B4E600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533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73DB8-5108-0B4F-95D2-43837B4E6003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27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826E-E122-01C7-CD04-BBA37066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9A543-58F7-A918-68ED-DD55CD4C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9D55-58D7-A5E6-21B5-EC731C3E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912B-3923-ED8B-566A-CA57DB0A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0D1D-10E4-8845-2B97-89EEB333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76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A1A5-DAD4-7E2F-149F-ADB33ACB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F877-9999-1894-DFA1-EDA7777D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0B38-E82D-D890-3037-02B27FF4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B89B-E941-42BB-A5EC-2FE2C010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A858-279B-2282-BAF6-170CC669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74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741A6-7322-439E-F434-E0C15BAD4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C7BA3-59C7-A255-D35B-24864898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CC83-40C4-E3D3-AD4C-5C6F2EA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C5E1-8F18-6EB7-E34C-927459C6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97D8-6937-BCB1-4596-AD2722DB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522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B8FE-8F2D-8D85-A76B-7CDBF22A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EC9A-DF5D-0124-ED8C-2254B41B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14A4-5E40-CB9E-54BE-1241B652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48D8-B5B7-81C2-741D-7013F2FF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7B2C-EACC-B2B6-B67F-55EE8C7F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132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DBDD-1CA2-B572-8B1D-25AA421E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13597-3E76-DE72-35C6-BD182236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54FA-0D78-2D99-70CC-87EA2F76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9BAE-FB60-0C26-66C7-D84F48E6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223D-CAAF-2616-BB2E-02311AC3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755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835D-CC34-3F91-F0EE-0D50C247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078A-C2B9-243B-6861-50109563F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BE98B-663B-2BDE-024A-164FDADB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A1F93-89CE-9B7F-DCA1-B8ABDA44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3A38-56ED-8DE1-7B28-ED4C3607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C3215-A769-4D83-A84F-2089F497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938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8005-A2C9-A766-25CB-99AAB9A9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621-EF5E-CD94-C01C-A7438164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8955-8743-E48C-C39E-57C75DC2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0486F-5590-73E0-F1FD-A98851664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445B2-ED0A-20A2-35C7-8CBA31E8C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57898-2CAA-C889-6D24-968D689E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4BD01-000B-8595-F620-E3E61CBD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EF5B-EA60-9D8E-CD3E-C35D0BC5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360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B736-3052-268D-FDA1-857005CB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A6FB6-3C65-3EEB-9037-497BFE35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18DFC-3C95-21AC-1429-8068898B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B1915-7BEE-2858-9B3D-E023709D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2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7DBEE-AF2C-3FEE-28C0-5EEC6D8D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167A2-EFD4-2626-E315-FFC4540B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3CF-9FDB-21F9-C163-F500BAF0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04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9FC9-BA56-B8D7-D160-AF9B03F7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FC65-22D7-34E6-E8F4-22D3A965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2FBD1-15BA-8E41-67DB-C71392768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0BC81-3708-C198-5971-9F3AE37C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0A64-7553-133E-2B54-04ECF0F1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C969D-E614-4CE7-5832-10570869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99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7C4C-1A15-59B5-F596-A92A5154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C9663-5971-A828-9DDF-C25DABAF1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0568-170B-B592-2978-F764CA00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78C1F-26F2-086B-CDCF-1B479FF2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1A724-9DAD-4C1C-AC21-533220E8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F55F-C5D4-4758-B593-7B163676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90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78174-435A-E8ED-96BA-57D417B8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6C527-137F-566D-817B-73E21AC7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65FE-C078-821F-1BC4-172B54F64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C03A3-D2E1-CB47-ACCA-5677FACC15D8}" type="datetimeFigureOut">
              <a:rPr lang="en-CN" smtClean="0"/>
              <a:t>2024/3/1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223B-1F19-0C0B-4844-848282C09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3C80-13C1-4481-4504-A5B8F738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3F148-95B5-7C4F-B346-7B8BB09D1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36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g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gif"/><Relationship Id="rId17" Type="http://schemas.openxmlformats.org/officeDocument/2006/relationships/image" Target="../media/image19.png"/><Relationship Id="rId2" Type="http://schemas.openxmlformats.org/officeDocument/2006/relationships/image" Target="../media/image2.gif"/><Relationship Id="rId16" Type="http://schemas.openxmlformats.org/officeDocument/2006/relationships/image" Target="../media/image1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gif"/><Relationship Id="rId5" Type="http://schemas.openxmlformats.org/officeDocument/2006/relationships/image" Target="../media/image7.png"/><Relationship Id="rId15" Type="http://schemas.openxmlformats.org/officeDocument/2006/relationships/image" Target="../media/image17.gif"/><Relationship Id="rId10" Type="http://schemas.openxmlformats.org/officeDocument/2006/relationships/image" Target="../media/image12.gif"/><Relationship Id="rId4" Type="http://schemas.openxmlformats.org/officeDocument/2006/relationships/image" Target="../media/image6.png"/><Relationship Id="rId9" Type="http://schemas.openxmlformats.org/officeDocument/2006/relationships/image" Target="../media/image11.gif"/><Relationship Id="rId1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all of squares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E2ABAF4-A21A-7F3B-0280-18F749FEA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7" r="1" b="17542"/>
          <a:stretch/>
        </p:blipFill>
        <p:spPr>
          <a:xfrm>
            <a:off x="-6204176" y="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E356E-3818-7FE7-B0F6-CFF139406F24}"/>
              </a:ext>
            </a:extLst>
          </p:cNvPr>
          <p:cNvSpPr txBox="1"/>
          <p:nvPr/>
        </p:nvSpPr>
        <p:spPr>
          <a:xfrm>
            <a:off x="5658507" y="3363681"/>
            <a:ext cx="5709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E179C-1637-E667-C9E7-B2A7515027C5}"/>
              </a:ext>
            </a:extLst>
          </p:cNvPr>
          <p:cNvSpPr txBox="1"/>
          <p:nvPr/>
        </p:nvSpPr>
        <p:spPr>
          <a:xfrm>
            <a:off x="5908878" y="2820959"/>
            <a:ext cx="60762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 err="1">
                <a:solidFill>
                  <a:srgbClr val="0D0D0D"/>
                </a:solidFill>
                <a:effectLst/>
                <a:latin typeface="Ravie" pitchFamily="82" charset="77"/>
              </a:rPr>
              <a:t>ZKLife</a:t>
            </a:r>
            <a:endParaRPr lang="en-US" sz="4800" b="1" i="0" dirty="0">
              <a:solidFill>
                <a:srgbClr val="0D0D0D"/>
              </a:solidFill>
              <a:effectLst/>
              <a:latin typeface="Ravie" pitchFamily="82" charset="77"/>
            </a:endParaRPr>
          </a:p>
          <a:p>
            <a:endParaRPr lang="en-US" sz="2400" b="0" i="0" dirty="0">
              <a:solidFill>
                <a:srgbClr val="0D0D0D"/>
              </a:solidFill>
              <a:effectLst/>
              <a:latin typeface="Comic Sans MS" panose="030F0902030302020204" pitchFamily="66" charset="0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Comic Sans MS" panose="030F0902030302020204" pitchFamily="66" charset="0"/>
              </a:rPr>
              <a:t>ZK</a:t>
            </a:r>
            <a:r>
              <a:rPr lang="en-US" b="1" i="0" dirty="0">
                <a:solidFill>
                  <a:srgbClr val="0D0D0D"/>
                </a:solidFill>
                <a:effectLst/>
                <a:latin typeface="Comic Sans MS" panose="030F0902030302020204" pitchFamily="66" charset="0"/>
              </a:rPr>
              <a:t>-Enhanced On-Chain </a:t>
            </a:r>
            <a:r>
              <a:rPr lang="en-US" b="1" i="0" dirty="0">
                <a:solidFill>
                  <a:srgbClr val="FF0000"/>
                </a:solidFill>
                <a:effectLst/>
                <a:latin typeface="Comic Sans MS" panose="030F0902030302020204" pitchFamily="66" charset="0"/>
              </a:rPr>
              <a:t>AI</a:t>
            </a:r>
            <a:r>
              <a:rPr lang="en-US" b="1" i="0" dirty="0">
                <a:solidFill>
                  <a:srgbClr val="0D0D0D"/>
                </a:solidFill>
                <a:effectLst/>
                <a:latin typeface="Comic Sans MS" panose="030F0902030302020204" pitchFamily="66" charset="0"/>
              </a:rPr>
              <a:t> Gaming for Game of Life</a:t>
            </a:r>
            <a:endParaRPr lang="en-CN" b="1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9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1EAEC-19DE-B230-C488-F679C5C2E413}"/>
              </a:ext>
            </a:extLst>
          </p:cNvPr>
          <p:cNvSpPr txBox="1"/>
          <p:nvPr/>
        </p:nvSpPr>
        <p:spPr>
          <a:xfrm>
            <a:off x="2586980" y="105525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omic Sans MS" panose="030F0902030302020204" pitchFamily="66" charset="0"/>
              </a:rPr>
              <a:t>What is Game of Life?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51DE1-732D-F412-6CAE-89611969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65" y="3221919"/>
            <a:ext cx="2484120" cy="17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09E9C4-3BFB-2DEF-68B4-EA2BAF937EC1}"/>
              </a:ext>
            </a:extLst>
          </p:cNvPr>
          <p:cNvSpPr txBox="1"/>
          <p:nvPr/>
        </p:nvSpPr>
        <p:spPr>
          <a:xfrm>
            <a:off x="1552880" y="2115854"/>
            <a:ext cx="9648520" cy="87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omic Sans MS" panose="030F0902030302020204" pitchFamily="66" charset="0"/>
              </a:rPr>
              <a:t>created by John Horton Conway in 1970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omic Sans MS" panose="030F0902030302020204" pitchFamily="66" charset="0"/>
              </a:rPr>
              <a:t>a zero-player </a:t>
            </a:r>
            <a:r>
              <a:rPr lang="en-US" b="1" i="0" dirty="0">
                <a:solidFill>
                  <a:srgbClr val="EC0001"/>
                </a:solidFill>
                <a:effectLst/>
                <a:latin typeface="Comic Sans MS" panose="030F0902030302020204" pitchFamily="66" charset="0"/>
              </a:rPr>
              <a:t>cellular automaton simulating evolution from an initial state</a:t>
            </a:r>
            <a:r>
              <a:rPr lang="en-US" b="0" i="0" dirty="0">
                <a:solidFill>
                  <a:srgbClr val="0D0D0D"/>
                </a:solidFill>
                <a:effectLst/>
                <a:latin typeface="Comic Sans MS" panose="030F0902030302020204" pitchFamily="66" charset="0"/>
              </a:rPr>
              <a:t>.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AF220B-36A1-CB28-A4DF-9483230835A4}"/>
              </a:ext>
            </a:extLst>
          </p:cNvPr>
          <p:cNvSpPr/>
          <p:nvPr/>
        </p:nvSpPr>
        <p:spPr>
          <a:xfrm>
            <a:off x="909863" y="2050695"/>
            <a:ext cx="10552793" cy="39302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D90E4B62-5E86-8EEC-6485-90F92BFD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59" y="461987"/>
            <a:ext cx="1186543" cy="1186543"/>
          </a:xfrm>
          <a:prstGeom prst="rect">
            <a:avLst/>
          </a:prstGeom>
        </p:spPr>
      </p:pic>
      <p:pic>
        <p:nvPicPr>
          <p:cNvPr id="46" name="Picture 45" descr="A black and white image of a person's face&#10;&#10;Description automatically generated">
            <a:extLst>
              <a:ext uri="{FF2B5EF4-FFF2-40B4-BE49-F238E27FC236}">
                <a16:creationId xmlns:a16="http://schemas.microsoft.com/office/drawing/2014/main" id="{60E6E2A1-59E5-1339-ACA9-AD834461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652" y="3221919"/>
            <a:ext cx="2657622" cy="17598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B81C205-C4C2-74A2-1FE4-A2A8DC674ADD}"/>
              </a:ext>
            </a:extLst>
          </p:cNvPr>
          <p:cNvSpPr txBox="1"/>
          <p:nvPr/>
        </p:nvSpPr>
        <p:spPr>
          <a:xfrm>
            <a:off x="1552880" y="5264797"/>
            <a:ext cx="6096000" cy="461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Comic Sans MS" panose="030F0902030302020204" pitchFamily="66" charset="0"/>
              </a:rPr>
              <a:t>It‘s 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902030302020204" pitchFamily="66" charset="0"/>
              </a:rPr>
              <a:t>Turing complete</a:t>
            </a:r>
            <a:r>
              <a:rPr lang="en-US" dirty="0">
                <a:solidFill>
                  <a:srgbClr val="0D0D0D"/>
                </a:solidFill>
                <a:latin typeface="Comic Sans MS" panose="030F0902030302020204" pitchFamily="66" charset="0"/>
              </a:rPr>
              <a:t>!</a:t>
            </a:r>
            <a:endParaRPr lang="en-CN" dirty="0">
              <a:latin typeface="Comic Sans MS" panose="030F0902030302020204" pitchFamily="66" charset="0"/>
            </a:endParaRP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630FA86D-065B-7CEA-07A4-6775571CBBC6}"/>
              </a:ext>
            </a:extLst>
          </p:cNvPr>
          <p:cNvSpPr/>
          <p:nvPr/>
        </p:nvSpPr>
        <p:spPr>
          <a:xfrm rot="5400000">
            <a:off x="5342662" y="3900701"/>
            <a:ext cx="827315" cy="1984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123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1EAEC-19DE-B230-C488-F679C5C2E413}"/>
              </a:ext>
            </a:extLst>
          </p:cNvPr>
          <p:cNvSpPr txBox="1"/>
          <p:nvPr/>
        </p:nvSpPr>
        <p:spPr>
          <a:xfrm>
            <a:off x="455441" y="2110577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What makes this game so much fun?</a:t>
            </a:r>
            <a:endParaRPr lang="en-CN" dirty="0">
              <a:latin typeface="Comic Sans MS" panose="030F09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51DE1-732D-F412-6CAE-89611969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14" y="3094165"/>
            <a:ext cx="2271935" cy="163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B8A7CC-DB8A-35A0-97B1-D874FC3F390E}"/>
              </a:ext>
            </a:extLst>
          </p:cNvPr>
          <p:cNvSpPr/>
          <p:nvPr/>
        </p:nvSpPr>
        <p:spPr>
          <a:xfrm>
            <a:off x="4970235" y="597932"/>
            <a:ext cx="6437994" cy="16876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CF48C-B18B-62A6-BF77-92EEFEB0EEA8}"/>
              </a:ext>
            </a:extLst>
          </p:cNvPr>
          <p:cNvSpPr txBox="1"/>
          <p:nvPr/>
        </p:nvSpPr>
        <p:spPr>
          <a:xfrm>
            <a:off x="7559893" y="413266"/>
            <a:ext cx="11416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Comic Sans MS" panose="030F0902030302020204" pitchFamily="66" charset="0"/>
              </a:rPr>
              <a:t>Still Lifes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945717-8800-1D96-372D-15780D2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33" y="87085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3365C0F-312C-EC24-0F62-E9380512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98" y="870857"/>
            <a:ext cx="100175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5FD6C5-0874-B7E4-61BE-2647318B4410}"/>
              </a:ext>
            </a:extLst>
          </p:cNvPr>
          <p:cNvSpPr txBox="1"/>
          <p:nvPr/>
        </p:nvSpPr>
        <p:spPr>
          <a:xfrm>
            <a:off x="5420385" y="173161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Comic Sans MS" panose="030F0902030302020204" pitchFamily="66" charset="0"/>
              </a:rPr>
              <a:t>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FBD11-E00F-92EB-247D-D9099FD14247}"/>
              </a:ext>
            </a:extLst>
          </p:cNvPr>
          <p:cNvSpPr txBox="1"/>
          <p:nvPr/>
        </p:nvSpPr>
        <p:spPr>
          <a:xfrm>
            <a:off x="6548626" y="1731610"/>
            <a:ext cx="9221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Comic Sans MS" panose="030F0902030302020204" pitchFamily="66" charset="0"/>
              </a:rPr>
              <a:t>Beehive</a:t>
            </a:r>
            <a:endParaRPr lang="en-CN" sz="1400" dirty="0">
              <a:latin typeface="Comic Sans MS" panose="030F0902030302020204" pitchFamily="66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CE94848-63B4-D284-EF1A-A8BAA701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42" y="87085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216017-4EF4-6067-36B5-61C3830E6AAD}"/>
              </a:ext>
            </a:extLst>
          </p:cNvPr>
          <p:cNvSpPr txBox="1"/>
          <p:nvPr/>
        </p:nvSpPr>
        <p:spPr>
          <a:xfrm>
            <a:off x="7914551" y="1739834"/>
            <a:ext cx="658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N"/>
            </a:defPPr>
            <a:lvl1pPr>
              <a:defRPr sz="1400" b="0" i="0">
                <a:solidFill>
                  <a:srgbClr val="202122"/>
                </a:solidFill>
                <a:effectLst/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Loaf</a:t>
            </a:r>
            <a:endParaRPr lang="en-CN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81DB0B0-C9CB-85D7-CCEF-970384844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240" y="870856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A58E7D-B640-08DB-8EAB-6D282623D9F1}"/>
              </a:ext>
            </a:extLst>
          </p:cNvPr>
          <p:cNvSpPr txBox="1"/>
          <p:nvPr/>
        </p:nvSpPr>
        <p:spPr>
          <a:xfrm>
            <a:off x="9110187" y="1762386"/>
            <a:ext cx="658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N"/>
            </a:defPPr>
            <a:lvl1pPr>
              <a:defRPr sz="1400" b="0" i="0">
                <a:solidFill>
                  <a:srgbClr val="202122"/>
                </a:solidFill>
                <a:effectLst/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Boat</a:t>
            </a:r>
            <a:endParaRPr lang="en-CN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FF4F1D09-47E3-DB49-84DF-09742EC9F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6" y="87085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FC8C64-A987-BB07-FE40-4B6B7FE94974}"/>
              </a:ext>
            </a:extLst>
          </p:cNvPr>
          <p:cNvSpPr txBox="1"/>
          <p:nvPr/>
        </p:nvSpPr>
        <p:spPr>
          <a:xfrm>
            <a:off x="10302276" y="1762387"/>
            <a:ext cx="658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N"/>
            </a:defPPr>
            <a:lvl1pPr>
              <a:defRPr sz="1400" b="0" i="0">
                <a:solidFill>
                  <a:srgbClr val="202122"/>
                </a:solidFill>
                <a:effectLst/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Tub</a:t>
            </a:r>
            <a:endParaRPr lang="en-CN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9A8E78E-C662-9FC1-BDE6-1DB190733BB3}"/>
              </a:ext>
            </a:extLst>
          </p:cNvPr>
          <p:cNvSpPr/>
          <p:nvPr/>
        </p:nvSpPr>
        <p:spPr>
          <a:xfrm>
            <a:off x="4970235" y="2535195"/>
            <a:ext cx="6437994" cy="16876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2AF84-FEEC-54EB-DF74-A91F0D56DB1D}"/>
              </a:ext>
            </a:extLst>
          </p:cNvPr>
          <p:cNvSpPr txBox="1"/>
          <p:nvPr/>
        </p:nvSpPr>
        <p:spPr>
          <a:xfrm>
            <a:off x="7559893" y="2350529"/>
            <a:ext cx="12314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Oscillators</a:t>
            </a:r>
            <a:endParaRPr lang="en-CN" sz="1600" dirty="0">
              <a:latin typeface="Comic Sans MS" panose="030F0902030302020204" pitchFamily="66" charset="0"/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AADD80AF-1C21-E8F9-D863-518A4AA5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33" y="2748389"/>
            <a:ext cx="914088" cy="9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581C07-33A4-98BF-8CC3-C19007B93B3F}"/>
              </a:ext>
            </a:extLst>
          </p:cNvPr>
          <p:cNvSpPr txBox="1"/>
          <p:nvPr/>
        </p:nvSpPr>
        <p:spPr>
          <a:xfrm>
            <a:off x="5433764" y="3758175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>
              <a:defRPr sz="140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Blinker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3C460-4FE9-7EA6-40D2-C0A3B437CCE9}"/>
              </a:ext>
            </a:extLst>
          </p:cNvPr>
          <p:cNvSpPr txBox="1"/>
          <p:nvPr/>
        </p:nvSpPr>
        <p:spPr>
          <a:xfrm>
            <a:off x="6710566" y="377166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>
              <a:defRPr sz="140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Toad</a:t>
            </a:r>
            <a:endParaRPr lang="en-CN" dirty="0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434339D1-BBE4-8466-79B1-7EFE7D83E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26" y="2741368"/>
            <a:ext cx="914088" cy="9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8CAC0A34-F3DE-33E7-DD44-87357343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32" y="2741368"/>
            <a:ext cx="914088" cy="9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550D2E-B223-5EAA-0687-C1C034CD5693}"/>
              </a:ext>
            </a:extLst>
          </p:cNvPr>
          <p:cNvSpPr txBox="1"/>
          <p:nvPr/>
        </p:nvSpPr>
        <p:spPr>
          <a:xfrm>
            <a:off x="7745840" y="3765985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>
              <a:defRPr sz="140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Beacon</a:t>
            </a:r>
            <a:endParaRPr lang="en-CN" dirty="0"/>
          </a:p>
        </p:txBody>
      </p:sp>
      <p:pic>
        <p:nvPicPr>
          <p:cNvPr id="3090" name="Picture 18">
            <a:extLst>
              <a:ext uri="{FF2B5EF4-FFF2-40B4-BE49-F238E27FC236}">
                <a16:creationId xmlns:a16="http://schemas.microsoft.com/office/drawing/2014/main" id="{80CE364C-0F87-3A7D-4F34-FBD70ED0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97" y="2741368"/>
            <a:ext cx="921109" cy="9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AE9F37-6EBF-96C8-61F7-0DA547F409A0}"/>
              </a:ext>
            </a:extLst>
          </p:cNvPr>
          <p:cNvSpPr txBox="1"/>
          <p:nvPr/>
        </p:nvSpPr>
        <p:spPr>
          <a:xfrm>
            <a:off x="9015315" y="375817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>
              <a:defRPr sz="140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Pulsar</a:t>
            </a:r>
            <a:endParaRPr lang="en-CN" dirty="0"/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51C55360-A37F-2E45-7220-A223011D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821" y="2748389"/>
            <a:ext cx="592422" cy="96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0F7074C-6929-584E-B506-5F37F2E8803E}"/>
              </a:ext>
            </a:extLst>
          </p:cNvPr>
          <p:cNvSpPr txBox="1"/>
          <p:nvPr/>
        </p:nvSpPr>
        <p:spPr>
          <a:xfrm>
            <a:off x="10054710" y="3713571"/>
            <a:ext cx="102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400">
                <a:latin typeface="Comic Sans MS" panose="030F0902030302020204" pitchFamily="66" charset="0"/>
              </a:defRPr>
            </a:lvl1pPr>
          </a:lstStyle>
          <a:p>
            <a:pPr algn="ctr"/>
            <a:r>
              <a:rPr lang="en-US" dirty="0"/>
              <a:t>Penta-decathlon</a:t>
            </a:r>
            <a:endParaRPr lang="en-CN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830D796-EC80-5318-A3F2-891849832111}"/>
              </a:ext>
            </a:extLst>
          </p:cNvPr>
          <p:cNvSpPr/>
          <p:nvPr/>
        </p:nvSpPr>
        <p:spPr>
          <a:xfrm>
            <a:off x="4970235" y="4543182"/>
            <a:ext cx="6437994" cy="20971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E7CB68-7476-D913-AE83-2DD270AF475E}"/>
              </a:ext>
            </a:extLst>
          </p:cNvPr>
          <p:cNvSpPr txBox="1"/>
          <p:nvPr/>
        </p:nvSpPr>
        <p:spPr>
          <a:xfrm>
            <a:off x="7559893" y="4358517"/>
            <a:ext cx="12442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Spaceships</a:t>
            </a:r>
            <a:endParaRPr lang="en-CN" sz="1600" dirty="0">
              <a:latin typeface="Comic Sans MS" panose="030F0902030302020204" pitchFamily="66" charset="0"/>
            </a:endParaRPr>
          </a:p>
        </p:txBody>
      </p:sp>
      <p:pic>
        <p:nvPicPr>
          <p:cNvPr id="3094" name="Picture 22">
            <a:extLst>
              <a:ext uri="{FF2B5EF4-FFF2-40B4-BE49-F238E27FC236}">
                <a16:creationId xmlns:a16="http://schemas.microsoft.com/office/drawing/2014/main" id="{7EA5E4A2-F7D2-351D-BE47-2098AF7A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24" y="4857304"/>
            <a:ext cx="1078777" cy="107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D83D52-886E-7A0C-71A3-E50695283E58}"/>
              </a:ext>
            </a:extLst>
          </p:cNvPr>
          <p:cNvSpPr txBox="1"/>
          <p:nvPr/>
        </p:nvSpPr>
        <p:spPr>
          <a:xfrm>
            <a:off x="5510709" y="5966857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>
              <a:defRPr sz="140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Glider</a:t>
            </a:r>
            <a:endParaRPr lang="en-CN" dirty="0"/>
          </a:p>
        </p:txBody>
      </p:sp>
      <p:pic>
        <p:nvPicPr>
          <p:cNvPr id="3096" name="Picture 24">
            <a:extLst>
              <a:ext uri="{FF2B5EF4-FFF2-40B4-BE49-F238E27FC236}">
                <a16:creationId xmlns:a16="http://schemas.microsoft.com/office/drawing/2014/main" id="{F858836D-54F3-9D9C-F9DE-6F6EDC6DC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52" y="4857304"/>
            <a:ext cx="1413233" cy="109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7140F02-4510-0E8C-64B5-4519B41EDE83}"/>
              </a:ext>
            </a:extLst>
          </p:cNvPr>
          <p:cNvSpPr txBox="1"/>
          <p:nvPr/>
        </p:nvSpPr>
        <p:spPr>
          <a:xfrm>
            <a:off x="6388101" y="6034053"/>
            <a:ext cx="175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400">
                <a:latin typeface="Comic Sans MS" panose="030F0902030302020204" pitchFamily="66" charset="0"/>
              </a:defRPr>
            </a:lvl1pPr>
          </a:lstStyle>
          <a:p>
            <a:pPr algn="ctr"/>
            <a:r>
              <a:rPr lang="en-US" sz="1200" dirty="0"/>
              <a:t>Light-weight</a:t>
            </a:r>
          </a:p>
          <a:p>
            <a:pPr algn="ctr"/>
            <a:r>
              <a:rPr lang="en-US" sz="1200" dirty="0"/>
              <a:t>spaceship(LWSS)</a:t>
            </a:r>
            <a:endParaRPr lang="en-CN" sz="1200" dirty="0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849D3099-C30D-8FD8-D17D-ECE40374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34" y="4857304"/>
            <a:ext cx="1294492" cy="11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9D078004-C05C-9BD3-6770-6345E947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721" y="4857304"/>
            <a:ext cx="1413233" cy="11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6D18320-E0F7-C3AC-68B0-AC94DD80F5F1}"/>
              </a:ext>
            </a:extLst>
          </p:cNvPr>
          <p:cNvSpPr txBox="1"/>
          <p:nvPr/>
        </p:nvSpPr>
        <p:spPr>
          <a:xfrm>
            <a:off x="7914551" y="6065299"/>
            <a:ext cx="189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400">
                <a:latin typeface="Comic Sans MS" panose="030F0902030302020204" pitchFamily="66" charset="0"/>
              </a:defRPr>
            </a:lvl1pPr>
          </a:lstStyle>
          <a:p>
            <a:r>
              <a:rPr lang="en-US" sz="1200" dirty="0"/>
              <a:t>Middle-weight</a:t>
            </a:r>
            <a:br>
              <a:rPr lang="en-US" sz="1200" dirty="0"/>
            </a:br>
            <a:r>
              <a:rPr lang="en-US" sz="1200" dirty="0"/>
              <a:t>spaceship(MWSS)</a:t>
            </a:r>
            <a:endParaRPr lang="en-C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89263-2425-FC91-97D9-9F0BDDF8BA1C}"/>
              </a:ext>
            </a:extLst>
          </p:cNvPr>
          <p:cNvSpPr txBox="1"/>
          <p:nvPr/>
        </p:nvSpPr>
        <p:spPr>
          <a:xfrm>
            <a:off x="9485355" y="6044622"/>
            <a:ext cx="181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400">
                <a:latin typeface="Comic Sans MS" panose="030F0902030302020204" pitchFamily="66" charset="0"/>
              </a:defRPr>
            </a:lvl1pPr>
          </a:lstStyle>
          <a:p>
            <a:r>
              <a:rPr lang="en-US" sz="1200" dirty="0"/>
              <a:t>Heavy-weight</a:t>
            </a:r>
            <a:br>
              <a:rPr lang="en-US" sz="1200" dirty="0"/>
            </a:br>
            <a:r>
              <a:rPr lang="en-US" sz="1200" dirty="0"/>
              <a:t>spaceship(HWSS)</a:t>
            </a:r>
            <a:endParaRPr lang="en-CN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13B5B-520F-6137-AF47-4A0374EF2E62}"/>
              </a:ext>
            </a:extLst>
          </p:cNvPr>
          <p:cNvSpPr/>
          <p:nvPr/>
        </p:nvSpPr>
        <p:spPr>
          <a:xfrm>
            <a:off x="1129068" y="2830286"/>
            <a:ext cx="3205108" cy="19561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87F4158-EC13-544C-D982-969FFC0360BA}"/>
              </a:ext>
            </a:extLst>
          </p:cNvPr>
          <p:cNvSpPr/>
          <p:nvPr/>
        </p:nvSpPr>
        <p:spPr>
          <a:xfrm rot="5400000">
            <a:off x="4234428" y="3329754"/>
            <a:ext cx="827315" cy="1984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8" name="Picture 7" descr="A cartoon of a firework&#10;&#10;Description automatically generated">
            <a:extLst>
              <a:ext uri="{FF2B5EF4-FFF2-40B4-BE49-F238E27FC236}">
                <a16:creationId xmlns:a16="http://schemas.microsoft.com/office/drawing/2014/main" id="{28D6794D-27EE-8A06-994C-F9121130CF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8427" y="4236791"/>
            <a:ext cx="799846" cy="7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1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212372-00E3-7B22-2B37-36A50CD292E4}"/>
              </a:ext>
            </a:extLst>
          </p:cNvPr>
          <p:cNvSpPr txBox="1"/>
          <p:nvPr/>
        </p:nvSpPr>
        <p:spPr>
          <a:xfrm>
            <a:off x="5275102" y="183794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mic Sans MS" panose="030F0902030302020204" pitchFamily="66" charset="0"/>
              </a:rPr>
              <a:t>K</a:t>
            </a:r>
            <a:r>
              <a:rPr lang="en-CN" sz="2400" b="1" dirty="0">
                <a:latin typeface="Comic Sans MS" panose="030F0902030302020204" pitchFamily="66" charset="0"/>
              </a:rPr>
              <a:t>eyword:</a:t>
            </a:r>
          </a:p>
        </p:txBody>
      </p:sp>
      <p:pic>
        <p:nvPicPr>
          <p:cNvPr id="3" name="Picture 2" descr="A yellow light bulb with black lines&#10;&#10;Description automatically generated">
            <a:extLst>
              <a:ext uri="{FF2B5EF4-FFF2-40B4-BE49-F238E27FC236}">
                <a16:creationId xmlns:a16="http://schemas.microsoft.com/office/drawing/2014/main" id="{A6A4F140-4867-1BBB-71AA-7536B88C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57" y="1426029"/>
            <a:ext cx="873578" cy="873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0EA92-31D2-C791-7137-1746C03B2794}"/>
              </a:ext>
            </a:extLst>
          </p:cNvPr>
          <p:cNvSpPr txBox="1"/>
          <p:nvPr/>
        </p:nvSpPr>
        <p:spPr>
          <a:xfrm>
            <a:off x="2666069" y="4005942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O</a:t>
            </a:r>
            <a:r>
              <a:rPr lang="en-CN" sz="2000" dirty="0">
                <a:latin typeface="Comic Sans MS" panose="030F0902030302020204" pitchFamily="66" charset="0"/>
              </a:rPr>
              <a:t>nchain AI Game</a:t>
            </a:r>
          </a:p>
        </p:txBody>
      </p:sp>
      <p:pic>
        <p:nvPicPr>
          <p:cNvPr id="6" name="Picture 5" descr="A video game controller with a black background&#10;&#10;Description automatically generated">
            <a:extLst>
              <a:ext uri="{FF2B5EF4-FFF2-40B4-BE49-F238E27FC236}">
                <a16:creationId xmlns:a16="http://schemas.microsoft.com/office/drawing/2014/main" id="{07C00846-A228-2F19-9B8C-A9190D384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16" y="3965246"/>
            <a:ext cx="410028" cy="410028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9096D98-A85C-A115-13B8-BD3661F6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372" y="3975164"/>
            <a:ext cx="461666" cy="461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C071E-E643-B3C5-E103-61CDB280D1BB}"/>
              </a:ext>
            </a:extLst>
          </p:cNvPr>
          <p:cNvSpPr txBox="1"/>
          <p:nvPr/>
        </p:nvSpPr>
        <p:spPr>
          <a:xfrm>
            <a:off x="7696200" y="4005942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Z</a:t>
            </a:r>
            <a:r>
              <a:rPr lang="en-CN" sz="2000" dirty="0">
                <a:latin typeface="Comic Sans MS" panose="030F0902030302020204" pitchFamily="66" charset="0"/>
              </a:rPr>
              <a:t>ero Knowle</a:t>
            </a:r>
            <a:r>
              <a:rPr lang="en-US" sz="2000" dirty="0">
                <a:latin typeface="Comic Sans MS" panose="030F0902030302020204" pitchFamily="66" charset="0"/>
              </a:rPr>
              <a:t>d</a:t>
            </a:r>
            <a:r>
              <a:rPr lang="en-CN" sz="2000" dirty="0">
                <a:latin typeface="Comic Sans MS" panose="030F0902030302020204" pitchFamily="66" charset="0"/>
              </a:rPr>
              <a:t>ge Proof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0F5E57-8398-A047-153C-BAE277A951AE}"/>
              </a:ext>
            </a:extLst>
          </p:cNvPr>
          <p:cNvSpPr/>
          <p:nvPr/>
        </p:nvSpPr>
        <p:spPr>
          <a:xfrm>
            <a:off x="1796143" y="3690257"/>
            <a:ext cx="3755571" cy="990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75E97E8-F5CF-9512-12E8-7D03D6A2AF6B}"/>
              </a:ext>
            </a:extLst>
          </p:cNvPr>
          <p:cNvSpPr/>
          <p:nvPr/>
        </p:nvSpPr>
        <p:spPr>
          <a:xfrm>
            <a:off x="6819114" y="3674959"/>
            <a:ext cx="3755571" cy="990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305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41A952-7D15-36E8-FC80-344096E40985}"/>
              </a:ext>
            </a:extLst>
          </p:cNvPr>
          <p:cNvSpPr txBox="1"/>
          <p:nvPr/>
        </p:nvSpPr>
        <p:spPr>
          <a:xfrm>
            <a:off x="1634139" y="145907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latin typeface="Comic Sans MS" panose="030F0902030302020204" pitchFamily="66" charset="0"/>
              </a:rPr>
              <a:t>Game of Life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BBAF5C-F2AF-2E18-38FD-676EC22D41D0}"/>
              </a:ext>
            </a:extLst>
          </p:cNvPr>
          <p:cNvSpPr/>
          <p:nvPr/>
        </p:nvSpPr>
        <p:spPr>
          <a:xfrm>
            <a:off x="583292" y="1992085"/>
            <a:ext cx="3918857" cy="32221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0BD75-5E10-44BA-45B9-BD054ED8CCC3}"/>
              </a:ext>
            </a:extLst>
          </p:cNvPr>
          <p:cNvSpPr txBox="1"/>
          <p:nvPr/>
        </p:nvSpPr>
        <p:spPr>
          <a:xfrm>
            <a:off x="1231899" y="551098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K</a:t>
            </a:r>
            <a:r>
              <a:rPr lang="en-CN" b="1" dirty="0">
                <a:latin typeface="Comic Sans MS" panose="030F0902030302020204" pitchFamily="66" charset="0"/>
              </a:rPr>
              <a:t>eywords: </a:t>
            </a:r>
            <a:r>
              <a:rPr lang="en-US" sz="1800" dirty="0">
                <a:latin typeface="Comic Sans MS" panose="030F0902030302020204" pitchFamily="66" charset="0"/>
              </a:rPr>
              <a:t>O</a:t>
            </a:r>
            <a:r>
              <a:rPr lang="en-CN" sz="1800" dirty="0">
                <a:latin typeface="Comic Sans MS" panose="030F0902030302020204" pitchFamily="66" charset="0"/>
              </a:rPr>
              <a:t>nchain AI Game</a:t>
            </a:r>
            <a:r>
              <a:rPr lang="en-CN" b="1" dirty="0">
                <a:latin typeface="Comic Sans MS" panose="030F0902030302020204" pitchFamily="66" charset="0"/>
              </a:rPr>
              <a:t> </a:t>
            </a:r>
          </a:p>
        </p:txBody>
      </p:sp>
      <p:pic>
        <p:nvPicPr>
          <p:cNvPr id="8" name="Picture 7" descr="A yellow light bulb with black lines&#10;&#10;Description automatically generated">
            <a:extLst>
              <a:ext uri="{FF2B5EF4-FFF2-40B4-BE49-F238E27FC236}">
                <a16:creationId xmlns:a16="http://schemas.microsoft.com/office/drawing/2014/main" id="{4520485A-3C66-91F9-4942-A3DED96D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3" y="108075"/>
            <a:ext cx="915182" cy="915182"/>
          </a:xfrm>
          <a:prstGeom prst="rect">
            <a:avLst/>
          </a:prstGeom>
        </p:spPr>
      </p:pic>
      <p:sp>
        <p:nvSpPr>
          <p:cNvPr id="9" name="Plus 8">
            <a:extLst>
              <a:ext uri="{FF2B5EF4-FFF2-40B4-BE49-F238E27FC236}">
                <a16:creationId xmlns:a16="http://schemas.microsoft.com/office/drawing/2014/main" id="{E6440AD9-4ADE-5CD6-1832-566BDE0F6A49}"/>
              </a:ext>
            </a:extLst>
          </p:cNvPr>
          <p:cNvSpPr/>
          <p:nvPr/>
        </p:nvSpPr>
        <p:spPr>
          <a:xfrm>
            <a:off x="4650013" y="3424072"/>
            <a:ext cx="348343" cy="358197"/>
          </a:xfrm>
          <a:prstGeom prst="mathPlu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AE394-86C9-9322-90E3-D94398A37F4A}"/>
              </a:ext>
            </a:extLst>
          </p:cNvPr>
          <p:cNvSpPr txBox="1"/>
          <p:nvPr/>
        </p:nvSpPr>
        <p:spPr>
          <a:xfrm>
            <a:off x="5908219" y="342407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latin typeface="Comic Sans MS" panose="030F0902030302020204" pitchFamily="66" charset="0"/>
              </a:rPr>
              <a:t>AI</a:t>
            </a:r>
          </a:p>
        </p:txBody>
      </p:sp>
      <p:pic>
        <p:nvPicPr>
          <p:cNvPr id="11" name="Picture 10" descr="A video game controller with a black background&#10;&#10;Description automatically generated">
            <a:extLst>
              <a:ext uri="{FF2B5EF4-FFF2-40B4-BE49-F238E27FC236}">
                <a16:creationId xmlns:a16="http://schemas.microsoft.com/office/drawing/2014/main" id="{0F868582-0686-B685-997B-294D5959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91" y="3369191"/>
            <a:ext cx="410028" cy="410028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BAE623-5245-41B4-5CFA-9A883D9ACBD4}"/>
              </a:ext>
            </a:extLst>
          </p:cNvPr>
          <p:cNvSpPr/>
          <p:nvPr/>
        </p:nvSpPr>
        <p:spPr>
          <a:xfrm>
            <a:off x="5255078" y="3094202"/>
            <a:ext cx="1374322" cy="990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Equal 12">
            <a:extLst>
              <a:ext uri="{FF2B5EF4-FFF2-40B4-BE49-F238E27FC236}">
                <a16:creationId xmlns:a16="http://schemas.microsoft.com/office/drawing/2014/main" id="{83A4E058-3ED9-54A3-C312-7A9EDF3CE7DC}"/>
              </a:ext>
            </a:extLst>
          </p:cNvPr>
          <p:cNvSpPr/>
          <p:nvPr/>
        </p:nvSpPr>
        <p:spPr>
          <a:xfrm>
            <a:off x="6772821" y="3408577"/>
            <a:ext cx="337457" cy="385925"/>
          </a:xfrm>
          <a:prstGeom prst="mathEqua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8E8A7-FB96-A904-A6E3-C05A5B8B8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13" y="2213563"/>
            <a:ext cx="2594369" cy="262608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13C6587-E38A-4A61-5C3D-4CE11A21E73C}"/>
              </a:ext>
            </a:extLst>
          </p:cNvPr>
          <p:cNvSpPr/>
          <p:nvPr/>
        </p:nvSpPr>
        <p:spPr>
          <a:xfrm>
            <a:off x="7258048" y="1992085"/>
            <a:ext cx="4350660" cy="32221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21CCAB-3AC4-6D42-6D17-DEDC32300404}"/>
              </a:ext>
            </a:extLst>
          </p:cNvPr>
          <p:cNvSpPr txBox="1"/>
          <p:nvPr/>
        </p:nvSpPr>
        <p:spPr>
          <a:xfrm>
            <a:off x="8500292" y="3198502"/>
            <a:ext cx="2761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Defeat AI and then mint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glorious NFTs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Söhne"/>
              </a:rPr>
              <a:t>！</a:t>
            </a:r>
            <a:endParaRPr lang="en-CN" b="1" dirty="0">
              <a:solidFill>
                <a:srgbClr val="FF0000"/>
              </a:solidFill>
            </a:endParaRPr>
          </a:p>
        </p:txBody>
      </p:sp>
      <p:pic>
        <p:nvPicPr>
          <p:cNvPr id="22" name="Picture 21" descr="A hand holding a trophy&#10;&#10;Description automatically generated">
            <a:extLst>
              <a:ext uri="{FF2B5EF4-FFF2-40B4-BE49-F238E27FC236}">
                <a16:creationId xmlns:a16="http://schemas.microsoft.com/office/drawing/2014/main" id="{A67B3DF5-9A97-9B2E-444B-2A9FC0F52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346" y="3094202"/>
            <a:ext cx="815946" cy="8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0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E0BD75-5E10-44BA-45B9-BD054ED8CCC3}"/>
              </a:ext>
            </a:extLst>
          </p:cNvPr>
          <p:cNvSpPr txBox="1"/>
          <p:nvPr/>
        </p:nvSpPr>
        <p:spPr>
          <a:xfrm>
            <a:off x="1231899" y="551098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K</a:t>
            </a:r>
            <a:r>
              <a:rPr lang="en-CN" b="1" dirty="0">
                <a:latin typeface="Comic Sans MS" panose="030F0902030302020204" pitchFamily="66" charset="0"/>
              </a:rPr>
              <a:t>eywords: </a:t>
            </a:r>
            <a:r>
              <a:rPr lang="en-US" sz="1800" dirty="0">
                <a:latin typeface="Comic Sans MS" panose="030F0902030302020204" pitchFamily="66" charset="0"/>
              </a:rPr>
              <a:t>Zero Knowledge Proof</a:t>
            </a:r>
          </a:p>
        </p:txBody>
      </p:sp>
      <p:pic>
        <p:nvPicPr>
          <p:cNvPr id="8" name="Picture 7" descr="A yellow light bulb with black lines&#10;&#10;Description automatically generated">
            <a:extLst>
              <a:ext uri="{FF2B5EF4-FFF2-40B4-BE49-F238E27FC236}">
                <a16:creationId xmlns:a16="http://schemas.microsoft.com/office/drawing/2014/main" id="{4520485A-3C66-91F9-4942-A3DED96D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3" y="108075"/>
            <a:ext cx="915182" cy="915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D167EB-62EC-4928-97E1-A260C5901028}"/>
              </a:ext>
            </a:extLst>
          </p:cNvPr>
          <p:cNvSpPr txBox="1"/>
          <p:nvPr/>
        </p:nvSpPr>
        <p:spPr>
          <a:xfrm>
            <a:off x="1272775" y="4681351"/>
            <a:ext cx="17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CN" dirty="0"/>
              <a:t>k Coprocessor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8279120-9AF0-A9F6-A709-36267C7BDDA7}"/>
              </a:ext>
            </a:extLst>
          </p:cNvPr>
          <p:cNvSpPr/>
          <p:nvPr/>
        </p:nvSpPr>
        <p:spPr>
          <a:xfrm>
            <a:off x="3331421" y="3753264"/>
            <a:ext cx="2466520" cy="212271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81540C-5DF4-804E-C6C8-9C54AE02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12" y="4090721"/>
            <a:ext cx="1423173" cy="1440571"/>
          </a:xfrm>
          <a:prstGeom prst="rect">
            <a:avLst/>
          </a:prstGeom>
        </p:spPr>
      </p:pic>
      <p:pic>
        <p:nvPicPr>
          <p:cNvPr id="15" name="Picture 14" descr="A blue cubes and arrows&#10;&#10;Description automatically generated">
            <a:extLst>
              <a:ext uri="{FF2B5EF4-FFF2-40B4-BE49-F238E27FC236}">
                <a16:creationId xmlns:a16="http://schemas.microsoft.com/office/drawing/2014/main" id="{34926612-5644-0445-2715-35FFEE196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621" y="1677817"/>
            <a:ext cx="890953" cy="8909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EDA800-732F-28C1-5DDE-7888B29DE8DF}"/>
              </a:ext>
            </a:extLst>
          </p:cNvPr>
          <p:cNvSpPr txBox="1"/>
          <p:nvPr/>
        </p:nvSpPr>
        <p:spPr>
          <a:xfrm>
            <a:off x="2574525" y="1947841"/>
            <a:ext cx="1263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B</a:t>
            </a:r>
            <a:r>
              <a:rPr lang="en-CN" sz="1600" dirty="0">
                <a:latin typeface="Comic Sans MS" panose="030F0902030302020204" pitchFamily="66" charset="0"/>
              </a:rPr>
              <a:t>lockchain</a:t>
            </a:r>
            <a:r>
              <a:rPr lang="zh-CN" altLang="en-US" sz="1600" dirty="0">
                <a:latin typeface="Comic Sans MS" panose="030F0902030302020204" pitchFamily="66" charset="0"/>
              </a:rPr>
              <a:t> </a:t>
            </a:r>
            <a:endParaRPr lang="en-CN" sz="1600" dirty="0">
              <a:latin typeface="Comic Sans MS" panose="030F0902030302020204" pitchFamily="66" charset="0"/>
            </a:endParaRP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A3456AA4-7966-1851-5D36-866A10C7BE37}"/>
              </a:ext>
            </a:extLst>
          </p:cNvPr>
          <p:cNvSpPr/>
          <p:nvPr/>
        </p:nvSpPr>
        <p:spPr>
          <a:xfrm>
            <a:off x="4434052" y="2732096"/>
            <a:ext cx="261257" cy="676481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6E4BB-1DA7-0F4E-A3DA-B0FC07174569}"/>
              </a:ext>
            </a:extLst>
          </p:cNvPr>
          <p:cNvSpPr txBox="1"/>
          <p:nvPr/>
        </p:nvSpPr>
        <p:spPr>
          <a:xfrm>
            <a:off x="4822763" y="28856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zkp</a:t>
            </a:r>
          </a:p>
        </p:txBody>
      </p:sp>
      <p:sp>
        <p:nvSpPr>
          <p:cNvPr id="19" name="Equal 18">
            <a:extLst>
              <a:ext uri="{FF2B5EF4-FFF2-40B4-BE49-F238E27FC236}">
                <a16:creationId xmlns:a16="http://schemas.microsoft.com/office/drawing/2014/main" id="{8A4AF57C-45BD-D40D-9E56-2458B4F38DAC}"/>
              </a:ext>
            </a:extLst>
          </p:cNvPr>
          <p:cNvSpPr/>
          <p:nvPr/>
        </p:nvSpPr>
        <p:spPr>
          <a:xfrm>
            <a:off x="6772821" y="3408577"/>
            <a:ext cx="337457" cy="385925"/>
          </a:xfrm>
          <a:prstGeom prst="mathEqua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150CAC6-6287-9265-135F-233BB8A975D8}"/>
              </a:ext>
            </a:extLst>
          </p:cNvPr>
          <p:cNvSpPr/>
          <p:nvPr/>
        </p:nvSpPr>
        <p:spPr>
          <a:xfrm>
            <a:off x="615096" y="1367944"/>
            <a:ext cx="5818361" cy="49389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F65B631-45E7-2C67-32FA-2BA9758E4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267628"/>
              </p:ext>
            </p:extLst>
          </p:nvPr>
        </p:nvGraphicFramePr>
        <p:xfrm>
          <a:off x="7372435" y="1367944"/>
          <a:ext cx="3818080" cy="4673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5147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49E4A8-34F4-9A0E-48DA-EDCDD7FE9A13}"/>
              </a:ext>
            </a:extLst>
          </p:cNvPr>
          <p:cNvSpPr txBox="1"/>
          <p:nvPr/>
        </p:nvSpPr>
        <p:spPr>
          <a:xfrm>
            <a:off x="1119017" y="308852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K</a:t>
            </a:r>
            <a:r>
              <a:rPr lang="en-CN" b="1" dirty="0">
                <a:latin typeface="Comic Sans MS" panose="030F0902030302020204" pitchFamily="66" charset="0"/>
              </a:rPr>
              <a:t>eywords: </a:t>
            </a:r>
            <a:r>
              <a:rPr lang="en-US" sz="1800" dirty="0">
                <a:latin typeface="Comic Sans MS" panose="030F0902030302020204" pitchFamily="66" charset="0"/>
              </a:rPr>
              <a:t>Zero Knowledge Proof</a:t>
            </a:r>
          </a:p>
        </p:txBody>
      </p:sp>
      <p:pic>
        <p:nvPicPr>
          <p:cNvPr id="6" name="Picture 5" descr="A yellow light bulb with black lines&#10;&#10;Description automatically generated">
            <a:extLst>
              <a:ext uri="{FF2B5EF4-FFF2-40B4-BE49-F238E27FC236}">
                <a16:creationId xmlns:a16="http://schemas.microsoft.com/office/drawing/2014/main" id="{DE6DD744-E250-8D0E-6B12-D7B3FF919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1" y="121823"/>
            <a:ext cx="653686" cy="653686"/>
          </a:xfrm>
          <a:prstGeom prst="rect">
            <a:avLst/>
          </a:prstGeom>
        </p:spPr>
      </p:pic>
      <p:pic>
        <p:nvPicPr>
          <p:cNvPr id="24" name="Picture 23" descr="A blue and pink circle with a black background&#10;&#10;Description automatically generated">
            <a:extLst>
              <a:ext uri="{FF2B5EF4-FFF2-40B4-BE49-F238E27FC236}">
                <a16:creationId xmlns:a16="http://schemas.microsoft.com/office/drawing/2014/main" id="{6E454D21-99F7-59C6-B5DF-5D7A5AF43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79" y="2102769"/>
            <a:ext cx="532519" cy="532519"/>
          </a:xfrm>
          <a:prstGeom prst="rect">
            <a:avLst/>
          </a:prstGeom>
        </p:spPr>
      </p:pic>
      <p:pic>
        <p:nvPicPr>
          <p:cNvPr id="25" name="Picture 24" descr="A computer screen with a gear and a computer screen&#10;&#10;Description automatically generated">
            <a:extLst>
              <a:ext uri="{FF2B5EF4-FFF2-40B4-BE49-F238E27FC236}">
                <a16:creationId xmlns:a16="http://schemas.microsoft.com/office/drawing/2014/main" id="{A43A36C2-BAD8-0462-B83C-150BD89A1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134" y="2143890"/>
            <a:ext cx="523457" cy="52345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F60974-8CEA-BDA4-60DE-93FC298D1ECC}"/>
              </a:ext>
            </a:extLst>
          </p:cNvPr>
          <p:cNvCxnSpPr>
            <a:cxnSpLocks/>
          </p:cNvCxnSpPr>
          <p:nvPr/>
        </p:nvCxnSpPr>
        <p:spPr>
          <a:xfrm>
            <a:off x="1646441" y="2441366"/>
            <a:ext cx="38373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1D002-1EC5-83AE-268D-DE0D34666CBB}"/>
              </a:ext>
            </a:extLst>
          </p:cNvPr>
          <p:cNvSpPr txBox="1"/>
          <p:nvPr/>
        </p:nvSpPr>
        <p:spPr>
          <a:xfrm>
            <a:off x="1646441" y="2143890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1. C</a:t>
            </a:r>
            <a:r>
              <a:rPr lang="en-CN" sz="1200" dirty="0">
                <a:latin typeface="Comic Sans MS" panose="030F0902030302020204" pitchFamily="66" charset="0"/>
              </a:rPr>
              <a:t>onnect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to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the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wallet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&amp;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Put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in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initial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parameters</a:t>
            </a:r>
            <a:endParaRPr lang="en-CN" sz="1200" dirty="0">
              <a:latin typeface="Comic Sans MS" panose="030F0902030302020204" pitchFamily="66" charset="0"/>
            </a:endParaRPr>
          </a:p>
        </p:txBody>
      </p:sp>
      <p:pic>
        <p:nvPicPr>
          <p:cNvPr id="28" name="Picture 27" descr="A paper with a sign and a symbol&#10;&#10;Description automatically generated">
            <a:extLst>
              <a:ext uri="{FF2B5EF4-FFF2-40B4-BE49-F238E27FC236}">
                <a16:creationId xmlns:a16="http://schemas.microsoft.com/office/drawing/2014/main" id="{7C4F1F78-9CE9-C254-B624-19E02FD6F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344" y="1221953"/>
            <a:ext cx="485247" cy="48524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62EED-AD4B-DE0A-13E7-5C5471E81B0A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5987967" y="1926173"/>
            <a:ext cx="11654" cy="170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B17F88-973C-1447-8588-581AA8AB301A}"/>
              </a:ext>
            </a:extLst>
          </p:cNvPr>
          <p:cNvSpPr txBox="1"/>
          <p:nvPr/>
        </p:nvSpPr>
        <p:spPr>
          <a:xfrm>
            <a:off x="5339392" y="1901431"/>
            <a:ext cx="3423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omic Sans MS" panose="030F0902030302020204" pitchFamily="66" charset="0"/>
              </a:rPr>
              <a:t>2. Parameters</a:t>
            </a:r>
            <a:r>
              <a:rPr lang="zh-CN" altLang="en-US" sz="1100" dirty="0">
                <a:latin typeface="Comic Sans MS" panose="030F0902030302020204" pitchFamily="66" charset="0"/>
              </a:rPr>
              <a:t> </a:t>
            </a:r>
            <a:r>
              <a:rPr lang="en-US" altLang="zh-CN" sz="1100" dirty="0">
                <a:latin typeface="Comic Sans MS" panose="030F0902030302020204" pitchFamily="66" charset="0"/>
              </a:rPr>
              <a:t>passing (game </a:t>
            </a:r>
            <a:r>
              <a:rPr lang="en-US" altLang="zh-CN" sz="1100" dirty="0" err="1">
                <a:latin typeface="Comic Sans MS" panose="030F0902030302020204" pitchFamily="66" charset="0"/>
              </a:rPr>
              <a:t>init</a:t>
            </a:r>
            <a:r>
              <a:rPr lang="en-US" altLang="zh-CN" sz="1100" dirty="0">
                <a:latin typeface="Comic Sans MS" panose="030F0902030302020204" pitchFamily="66" charset="0"/>
              </a:rPr>
              <a:t> state)</a:t>
            </a:r>
            <a:endParaRPr lang="en-CN" sz="1100" dirty="0">
              <a:latin typeface="Comic Sans MS" panose="030F0902030302020204" pitchFamily="66" charset="0"/>
            </a:endParaRPr>
          </a:p>
        </p:txBody>
      </p:sp>
      <p:pic>
        <p:nvPicPr>
          <p:cNvPr id="31" name="Picture 30" descr="A blue cubes and arrows&#10;&#10;Description automatically generated">
            <a:extLst>
              <a:ext uri="{FF2B5EF4-FFF2-40B4-BE49-F238E27FC236}">
                <a16:creationId xmlns:a16="http://schemas.microsoft.com/office/drawing/2014/main" id="{D29DC77A-CF02-7A3F-C99B-2D999F349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7569" y="1130261"/>
            <a:ext cx="576939" cy="57693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68F5A5-7DA8-C2BA-DDAA-EEB44D7943B3}"/>
              </a:ext>
            </a:extLst>
          </p:cNvPr>
          <p:cNvCxnSpPr>
            <a:cxnSpLocks/>
          </p:cNvCxnSpPr>
          <p:nvPr/>
        </p:nvCxnSpPr>
        <p:spPr>
          <a:xfrm>
            <a:off x="6513329" y="1505997"/>
            <a:ext cx="3041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59431F-B3F3-BDF9-6091-6910819226AA}"/>
              </a:ext>
            </a:extLst>
          </p:cNvPr>
          <p:cNvSpPr txBox="1"/>
          <p:nvPr/>
        </p:nvSpPr>
        <p:spPr>
          <a:xfrm>
            <a:off x="7408789" y="1228998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3. E</a:t>
            </a:r>
            <a:r>
              <a:rPr lang="en-CN" sz="1200" dirty="0">
                <a:latin typeface="Comic Sans MS" panose="030F0902030302020204" pitchFamily="66" charset="0"/>
              </a:rPr>
              <a:t>mit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events</a:t>
            </a:r>
            <a:endParaRPr lang="en-CN" sz="1200" dirty="0"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85B71B-8D22-53E7-7001-291A85B70822}"/>
              </a:ext>
            </a:extLst>
          </p:cNvPr>
          <p:cNvSpPr txBox="1"/>
          <p:nvPr/>
        </p:nvSpPr>
        <p:spPr>
          <a:xfrm>
            <a:off x="5549516" y="2727496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F</a:t>
            </a:r>
            <a:r>
              <a:rPr lang="en-CN" sz="1200" dirty="0">
                <a:latin typeface="Comic Sans MS" panose="030F0902030302020204" pitchFamily="66" charset="0"/>
              </a:rPr>
              <a:t>rontend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038D1-643B-6F46-7A5A-110253AEAE99}"/>
              </a:ext>
            </a:extLst>
          </p:cNvPr>
          <p:cNvSpPr txBox="1"/>
          <p:nvPr/>
        </p:nvSpPr>
        <p:spPr>
          <a:xfrm>
            <a:off x="1011280" y="263528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omic Sans MS" panose="030F0902030302020204" pitchFamily="66" charset="0"/>
              </a:rPr>
              <a:t>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4869D0-CF03-6E02-7DEE-EC32CCB1ACD4}"/>
              </a:ext>
            </a:extLst>
          </p:cNvPr>
          <p:cNvSpPr txBox="1"/>
          <p:nvPr/>
        </p:nvSpPr>
        <p:spPr>
          <a:xfrm>
            <a:off x="5339392" y="1649174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S</a:t>
            </a:r>
            <a:r>
              <a:rPr lang="en-CN" sz="1200" dirty="0">
                <a:latin typeface="Comic Sans MS" panose="030F0902030302020204" pitchFamily="66" charset="0"/>
              </a:rPr>
              <a:t>mart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contract</a:t>
            </a:r>
            <a:endParaRPr lang="en-CN" sz="1200" dirty="0"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016963-2664-EF42-103D-651DDB59AC1E}"/>
              </a:ext>
            </a:extLst>
          </p:cNvPr>
          <p:cNvSpPr txBox="1"/>
          <p:nvPr/>
        </p:nvSpPr>
        <p:spPr>
          <a:xfrm>
            <a:off x="9553889" y="169742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omic Sans MS" panose="030F0902030302020204" pitchFamily="66" charset="0"/>
              </a:rPr>
              <a:t>blockchain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69CE331-1899-3AC4-E552-5FDA6DAF4235}"/>
              </a:ext>
            </a:extLst>
          </p:cNvPr>
          <p:cNvCxnSpPr>
            <a:cxnSpLocks/>
          </p:cNvCxnSpPr>
          <p:nvPr/>
        </p:nvCxnSpPr>
        <p:spPr>
          <a:xfrm rot="5400000">
            <a:off x="8083152" y="506399"/>
            <a:ext cx="358088" cy="35118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F83223-044F-492D-DA1B-B30AF651FF33}"/>
              </a:ext>
            </a:extLst>
          </p:cNvPr>
          <p:cNvSpPr txBox="1"/>
          <p:nvPr/>
        </p:nvSpPr>
        <p:spPr>
          <a:xfrm>
            <a:off x="7420760" y="2489613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omic Sans MS" panose="030F0902030302020204" pitchFamily="66" charset="0"/>
              </a:rPr>
              <a:t>4. </a:t>
            </a:r>
            <a:r>
              <a:rPr lang="en-US" sz="1200" dirty="0">
                <a:latin typeface="Comic Sans MS" panose="030F0902030302020204" pitchFamily="66" charset="0"/>
              </a:rPr>
              <a:t>G</a:t>
            </a:r>
            <a:r>
              <a:rPr lang="en-CN" sz="1200" dirty="0">
                <a:latin typeface="Comic Sans MS" panose="030F0902030302020204" pitchFamily="66" charset="0"/>
              </a:rPr>
              <a:t>et block 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0E46C6-DA54-52A9-A929-0AA8AAA10697}"/>
              </a:ext>
            </a:extLst>
          </p:cNvPr>
          <p:cNvSpPr txBox="1"/>
          <p:nvPr/>
        </p:nvSpPr>
        <p:spPr>
          <a:xfrm>
            <a:off x="815184" y="885556"/>
            <a:ext cx="6050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Comic Sans MS" panose="030F0902030302020204" pitchFamily="66" charset="0"/>
              </a:rPr>
              <a:t>Step 1: User play the game and emit initial parameters in the contract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C391E6E-D19F-CB77-B94D-7A2052658470}"/>
              </a:ext>
            </a:extLst>
          </p:cNvPr>
          <p:cNvSpPr/>
          <p:nvPr/>
        </p:nvSpPr>
        <p:spPr>
          <a:xfrm>
            <a:off x="640896" y="806755"/>
            <a:ext cx="10795181" cy="22095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8FD57B-5C5F-C934-6AD0-A5AB805F43B3}"/>
              </a:ext>
            </a:extLst>
          </p:cNvPr>
          <p:cNvSpPr txBox="1"/>
          <p:nvPr/>
        </p:nvSpPr>
        <p:spPr>
          <a:xfrm>
            <a:off x="815184" y="3245445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>
              <a:defRPr sz="1400">
                <a:latin typeface="Comic Sans MS" panose="030F0902030302020204" pitchFamily="66" charset="0"/>
              </a:defRPr>
            </a:lvl1pPr>
          </a:lstStyle>
          <a:p>
            <a:r>
              <a:rPr lang="en-CN" dirty="0"/>
              <a:t>Step 2: Conduct the logic of the game and generate zkp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F6A0E6B-089C-71D8-E9B6-003DD3AE89D5}"/>
              </a:ext>
            </a:extLst>
          </p:cNvPr>
          <p:cNvSpPr/>
          <p:nvPr/>
        </p:nvSpPr>
        <p:spPr>
          <a:xfrm>
            <a:off x="640896" y="3052351"/>
            <a:ext cx="10795181" cy="22714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52" name="Picture 51" descr="A computer screen with a gear and a computer screen&#10;&#10;Description automatically generated">
            <a:extLst>
              <a:ext uri="{FF2B5EF4-FFF2-40B4-BE49-F238E27FC236}">
                <a16:creationId xmlns:a16="http://schemas.microsoft.com/office/drawing/2014/main" id="{25903039-2A2E-F1C3-73C9-524633DAD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764" y="4349066"/>
            <a:ext cx="468086" cy="46808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5D9AA55-EA6D-A68B-B56F-7B223A3203E7}"/>
              </a:ext>
            </a:extLst>
          </p:cNvPr>
          <p:cNvSpPr txBox="1"/>
          <p:nvPr/>
        </p:nvSpPr>
        <p:spPr>
          <a:xfrm>
            <a:off x="1452461" y="4860108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F</a:t>
            </a:r>
            <a:r>
              <a:rPr lang="en-CN" sz="1200" dirty="0">
                <a:latin typeface="Comic Sans MS" panose="030F0902030302020204" pitchFamily="66" charset="0"/>
              </a:rPr>
              <a:t>rontend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74F6D1-2FD6-0353-03B5-D13147CC9FFE}"/>
              </a:ext>
            </a:extLst>
          </p:cNvPr>
          <p:cNvSpPr txBox="1"/>
          <p:nvPr/>
        </p:nvSpPr>
        <p:spPr>
          <a:xfrm>
            <a:off x="6653454" y="489409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omic Sans MS" panose="030F0902030302020204" pitchFamily="66" charset="0"/>
              </a:rPr>
              <a:t>zkgraph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229CCC-EC50-EA03-C753-87D57F47A728}"/>
              </a:ext>
            </a:extLst>
          </p:cNvPr>
          <p:cNvCxnSpPr>
            <a:cxnSpLocks/>
          </p:cNvCxnSpPr>
          <p:nvPr/>
        </p:nvCxnSpPr>
        <p:spPr>
          <a:xfrm>
            <a:off x="2255221" y="4591112"/>
            <a:ext cx="43813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69777-D729-DA29-5395-B9063350EB00}"/>
              </a:ext>
            </a:extLst>
          </p:cNvPr>
          <p:cNvSpPr txBox="1"/>
          <p:nvPr/>
        </p:nvSpPr>
        <p:spPr>
          <a:xfrm>
            <a:off x="2996294" y="4265245"/>
            <a:ext cx="28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mic Sans MS" panose="030F0902030302020204" pitchFamily="66" charset="0"/>
              </a:rPr>
              <a:t>1. Control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 err="1">
                <a:latin typeface="Comic Sans MS" panose="030F0902030302020204" pitchFamily="66" charset="0"/>
              </a:rPr>
              <a:t>zkgraph</a:t>
            </a:r>
            <a:r>
              <a:rPr lang="en-US" altLang="zh-CN" sz="1200" dirty="0">
                <a:latin typeface="Comic Sans MS" panose="030F0902030302020204" pitchFamily="66" charset="0"/>
              </a:rPr>
              <a:t>,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pulling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event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data</a:t>
            </a:r>
            <a:endParaRPr lang="en-CN" sz="1200" dirty="0">
              <a:latin typeface="Comic Sans MS" panose="030F0902030302020204" pitchFamily="66" charset="0"/>
            </a:endParaRPr>
          </a:p>
        </p:txBody>
      </p:sp>
      <p:pic>
        <p:nvPicPr>
          <p:cNvPr id="57" name="Picture 56" descr="A blue cubes and arrows&#10;&#10;Description automatically generated">
            <a:extLst>
              <a:ext uri="{FF2B5EF4-FFF2-40B4-BE49-F238E27FC236}">
                <a16:creationId xmlns:a16="http://schemas.microsoft.com/office/drawing/2014/main" id="{3C740DE6-4CF8-D633-2166-CBAFC603D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5706" y="3654782"/>
            <a:ext cx="526858" cy="52685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9C8771C-D72C-8742-D431-A13A3CBFC871}"/>
              </a:ext>
            </a:extLst>
          </p:cNvPr>
          <p:cNvSpPr txBox="1"/>
          <p:nvPr/>
        </p:nvSpPr>
        <p:spPr>
          <a:xfrm>
            <a:off x="9060547" y="412071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omic Sans MS" panose="030F0902030302020204" pitchFamily="66" charset="0"/>
              </a:rPr>
              <a:t>blockchain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A0AC36-4572-DE38-6FB3-35E2060EBE13}"/>
              </a:ext>
            </a:extLst>
          </p:cNvPr>
          <p:cNvSpPr txBox="1"/>
          <p:nvPr/>
        </p:nvSpPr>
        <p:spPr>
          <a:xfrm>
            <a:off x="7600071" y="4691377"/>
            <a:ext cx="233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2. R</a:t>
            </a:r>
            <a:r>
              <a:rPr lang="en-CN" sz="1200" dirty="0">
                <a:latin typeface="Comic Sans MS" panose="030F0902030302020204" pitchFamily="66" charset="0"/>
              </a:rPr>
              <a:t>ead events data to get init</a:t>
            </a:r>
            <a:r>
              <a:rPr lang="en-US" sz="1200" dirty="0" err="1">
                <a:latin typeface="Comic Sans MS" panose="030F0902030302020204" pitchFamily="66" charset="0"/>
              </a:rPr>
              <a:t>i</a:t>
            </a:r>
            <a:r>
              <a:rPr lang="en-CN" sz="1200" dirty="0">
                <a:latin typeface="Comic Sans MS" panose="030F0902030302020204" pitchFamily="66" charset="0"/>
              </a:rPr>
              <a:t>al parameters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A5FECA-B619-3743-D0D3-1F46CC321501}"/>
              </a:ext>
            </a:extLst>
          </p:cNvPr>
          <p:cNvCxnSpPr>
            <a:cxnSpLocks/>
          </p:cNvCxnSpPr>
          <p:nvPr/>
        </p:nvCxnSpPr>
        <p:spPr>
          <a:xfrm flipH="1">
            <a:off x="2255221" y="4779956"/>
            <a:ext cx="43813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04FC8E-E575-A9DC-7968-39BCAC5D5453}"/>
              </a:ext>
            </a:extLst>
          </p:cNvPr>
          <p:cNvSpPr txBox="1"/>
          <p:nvPr/>
        </p:nvSpPr>
        <p:spPr>
          <a:xfrm>
            <a:off x="2748548" y="4820166"/>
            <a:ext cx="3482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3. R</a:t>
            </a:r>
            <a:r>
              <a:rPr lang="en-CN" sz="1200" dirty="0">
                <a:latin typeface="Comic Sans MS" panose="030F0902030302020204" pitchFamily="66" charset="0"/>
              </a:rPr>
              <a:t>un the game code and  render in frontend 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43A99265-4940-343E-E290-700918443FAF}"/>
              </a:ext>
            </a:extLst>
          </p:cNvPr>
          <p:cNvCxnSpPr>
            <a:cxnSpLocks/>
            <a:stCxn id="52" idx="0"/>
            <a:endCxn id="57" idx="1"/>
          </p:cNvCxnSpPr>
          <p:nvPr/>
        </p:nvCxnSpPr>
        <p:spPr>
          <a:xfrm rot="5400000" flipH="1" flipV="1">
            <a:off x="5318329" y="471690"/>
            <a:ext cx="430855" cy="73238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5618A1-BD2D-49A1-AE98-B655FD89610B}"/>
              </a:ext>
            </a:extLst>
          </p:cNvPr>
          <p:cNvSpPr txBox="1"/>
          <p:nvPr/>
        </p:nvSpPr>
        <p:spPr>
          <a:xfrm>
            <a:off x="4186501" y="3586784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omic Sans MS" panose="030F0902030302020204" pitchFamily="66" charset="0"/>
              </a:rPr>
              <a:t>4. </a:t>
            </a:r>
            <a:r>
              <a:rPr lang="en-US" sz="1200" dirty="0">
                <a:latin typeface="Comic Sans MS" panose="030F0902030302020204" pitchFamily="66" charset="0"/>
              </a:rPr>
              <a:t>Using </a:t>
            </a:r>
            <a:r>
              <a:rPr lang="en-US" sz="1200" dirty="0" err="1">
                <a:latin typeface="Comic Sans MS" panose="030F0902030302020204" pitchFamily="66" charset="0"/>
              </a:rPr>
              <a:t>zkgraph-api</a:t>
            </a:r>
            <a:r>
              <a:rPr lang="en-CN" sz="1200" dirty="0">
                <a:latin typeface="Comic Sans MS" panose="030F0902030302020204" pitchFamily="66" charset="0"/>
              </a:rPr>
              <a:t> to get a zkp</a:t>
            </a:r>
          </a:p>
        </p:txBody>
      </p:sp>
      <p:pic>
        <p:nvPicPr>
          <p:cNvPr id="65" name="Picture 64" descr="A lock on a chest&#10;&#10;Description automatically generated">
            <a:extLst>
              <a:ext uri="{FF2B5EF4-FFF2-40B4-BE49-F238E27FC236}">
                <a16:creationId xmlns:a16="http://schemas.microsoft.com/office/drawing/2014/main" id="{E9E4606E-2AAC-FD9D-D4E5-B959EB8350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727" y="4409535"/>
            <a:ext cx="474906" cy="474906"/>
          </a:xfrm>
          <a:prstGeom prst="rect">
            <a:avLst/>
          </a:prstGeom>
        </p:spPr>
      </p:pic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BBF35C4-CA61-FC29-A59C-EB918B5D79DF}"/>
              </a:ext>
            </a:extLst>
          </p:cNvPr>
          <p:cNvCxnSpPr>
            <a:stCxn id="58" idx="2"/>
            <a:endCxn id="65" idx="3"/>
          </p:cNvCxnSpPr>
          <p:nvPr/>
        </p:nvCxnSpPr>
        <p:spPr>
          <a:xfrm rot="5400000">
            <a:off x="8262569" y="3384780"/>
            <a:ext cx="249272" cy="22751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3F1B25-0163-38C6-2C8C-010B784902E0}"/>
              </a:ext>
            </a:extLst>
          </p:cNvPr>
          <p:cNvSpPr/>
          <p:nvPr/>
        </p:nvSpPr>
        <p:spPr>
          <a:xfrm>
            <a:off x="640896" y="5384501"/>
            <a:ext cx="10795181" cy="12461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7E010D-CD9F-D137-5499-BE09F1A52AF2}"/>
              </a:ext>
            </a:extLst>
          </p:cNvPr>
          <p:cNvSpPr txBox="1"/>
          <p:nvPr/>
        </p:nvSpPr>
        <p:spPr>
          <a:xfrm>
            <a:off x="835431" y="5482080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Comic Sans MS" panose="030F0902030302020204" pitchFamily="66" charset="0"/>
              </a:rPr>
              <a:t>Step 3: mint the winner a NFT</a:t>
            </a:r>
          </a:p>
        </p:txBody>
      </p:sp>
      <p:pic>
        <p:nvPicPr>
          <p:cNvPr id="79" name="Picture 78" descr="A computer screen with a gear and a computer screen&#10;&#10;Description automatically generated">
            <a:extLst>
              <a:ext uri="{FF2B5EF4-FFF2-40B4-BE49-F238E27FC236}">
                <a16:creationId xmlns:a16="http://schemas.microsoft.com/office/drawing/2014/main" id="{5A730DAE-326B-BEC3-F9DE-A16F28914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336" y="5647443"/>
            <a:ext cx="591621" cy="59162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29215C-59A7-E707-A758-CCAA84F96E70}"/>
              </a:ext>
            </a:extLst>
          </p:cNvPr>
          <p:cNvSpPr txBox="1"/>
          <p:nvPr/>
        </p:nvSpPr>
        <p:spPr>
          <a:xfrm>
            <a:off x="9096196" y="6223962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F</a:t>
            </a:r>
            <a:r>
              <a:rPr lang="en-CN" sz="1200" dirty="0">
                <a:latin typeface="Comic Sans MS" panose="030F0902030302020204" pitchFamily="66" charset="0"/>
              </a:rPr>
              <a:t>rontend</a:t>
            </a:r>
          </a:p>
        </p:txBody>
      </p:sp>
      <p:pic>
        <p:nvPicPr>
          <p:cNvPr id="81" name="Picture 80" descr="A paper with a sign and a symbol&#10;&#10;Description automatically generated">
            <a:extLst>
              <a:ext uri="{FF2B5EF4-FFF2-40B4-BE49-F238E27FC236}">
                <a16:creationId xmlns:a16="http://schemas.microsoft.com/office/drawing/2014/main" id="{163E7676-B6F5-9CF5-45EE-DE0EB83C3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623" y="5720319"/>
            <a:ext cx="443780" cy="44378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5079DA2-35E5-9F8F-A2CD-05DA13F5ACE8}"/>
              </a:ext>
            </a:extLst>
          </p:cNvPr>
          <p:cNvCxnSpPr>
            <a:cxnSpLocks/>
          </p:cNvCxnSpPr>
          <p:nvPr/>
        </p:nvCxnSpPr>
        <p:spPr>
          <a:xfrm flipH="1">
            <a:off x="6230591" y="6046914"/>
            <a:ext cx="2829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7CF2045-9A6B-CA58-B229-325BCFD84223}"/>
              </a:ext>
            </a:extLst>
          </p:cNvPr>
          <p:cNvSpPr txBox="1"/>
          <p:nvPr/>
        </p:nvSpPr>
        <p:spPr>
          <a:xfrm>
            <a:off x="5061149" y="6150200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S</a:t>
            </a:r>
            <a:r>
              <a:rPr lang="en-CN" sz="1200" dirty="0">
                <a:latin typeface="Comic Sans MS" panose="030F0902030302020204" pitchFamily="66" charset="0"/>
              </a:rPr>
              <a:t>mart</a:t>
            </a:r>
            <a:r>
              <a:rPr lang="zh-CN" altLang="en-US" sz="1200" dirty="0">
                <a:latin typeface="Comic Sans MS" panose="030F0902030302020204" pitchFamily="66" charset="0"/>
              </a:rPr>
              <a:t> </a:t>
            </a:r>
            <a:r>
              <a:rPr lang="en-US" altLang="zh-CN" sz="1200" dirty="0">
                <a:latin typeface="Comic Sans MS" panose="030F0902030302020204" pitchFamily="66" charset="0"/>
              </a:rPr>
              <a:t>contract</a:t>
            </a:r>
            <a:endParaRPr lang="en-CN" sz="1200" dirty="0">
              <a:latin typeface="Comic Sans MS" panose="030F0902030302020204" pitchFamily="66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8E838D-049A-1EA2-5FF9-DADB0C6CAFB1}"/>
              </a:ext>
            </a:extLst>
          </p:cNvPr>
          <p:cNvSpPr txBox="1"/>
          <p:nvPr/>
        </p:nvSpPr>
        <p:spPr>
          <a:xfrm>
            <a:off x="6122043" y="5734252"/>
            <a:ext cx="3081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902030302020204" pitchFamily="66" charset="0"/>
              </a:rPr>
              <a:t>1. Mint an NFT and send it to the winner</a:t>
            </a:r>
            <a:endParaRPr lang="en-CN" sz="1200" dirty="0">
              <a:latin typeface="Comic Sans MS" panose="030F0902030302020204" pitchFamily="66" charset="0"/>
            </a:endParaRPr>
          </a:p>
        </p:txBody>
      </p:sp>
      <p:pic>
        <p:nvPicPr>
          <p:cNvPr id="85" name="Picture 84" descr="A blue and pink circle with a black background&#10;&#10;Description automatically generated">
            <a:extLst>
              <a:ext uri="{FF2B5EF4-FFF2-40B4-BE49-F238E27FC236}">
                <a16:creationId xmlns:a16="http://schemas.microsoft.com/office/drawing/2014/main" id="{60A0A5C7-B051-539B-21B0-BB115A80E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908" y="5825024"/>
            <a:ext cx="443780" cy="44378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F3CC8A8-16E1-49D9-13DF-1746FDD390BD}"/>
              </a:ext>
            </a:extLst>
          </p:cNvPr>
          <p:cNvSpPr txBox="1"/>
          <p:nvPr/>
        </p:nvSpPr>
        <p:spPr>
          <a:xfrm>
            <a:off x="1270200" y="620791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omic Sans MS" panose="030F0902030302020204" pitchFamily="66" charset="0"/>
              </a:rPr>
              <a:t>User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C0EB5C-8608-2F5C-D29A-B1DB1C10E54D}"/>
              </a:ext>
            </a:extLst>
          </p:cNvPr>
          <p:cNvSpPr txBox="1"/>
          <p:nvPr/>
        </p:nvSpPr>
        <p:spPr>
          <a:xfrm>
            <a:off x="3108268" y="580733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omic Sans MS" panose="030F0902030302020204" pitchFamily="66" charset="0"/>
              </a:rPr>
              <a:t>2. NFT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670F0EB-DB11-5D8A-5352-A8D88DCB650D}"/>
              </a:ext>
            </a:extLst>
          </p:cNvPr>
          <p:cNvCxnSpPr/>
          <p:nvPr/>
        </p:nvCxnSpPr>
        <p:spPr>
          <a:xfrm flipH="1">
            <a:off x="1957754" y="6046914"/>
            <a:ext cx="3270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2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273</Words>
  <Application>Microsoft Macintosh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Inter</vt:lpstr>
      <vt:lpstr>Söhne</vt:lpstr>
      <vt:lpstr>Aptos</vt:lpstr>
      <vt:lpstr>Aptos Display</vt:lpstr>
      <vt:lpstr>Arial</vt:lpstr>
      <vt:lpstr>Comic Sans MS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#YING YUE#</dc:creator>
  <cp:lastModifiedBy>#YING YUE#</cp:lastModifiedBy>
  <cp:revision>2</cp:revision>
  <dcterms:created xsi:type="dcterms:W3CDTF">2024-03-01T21:53:31Z</dcterms:created>
  <dcterms:modified xsi:type="dcterms:W3CDTF">2024-03-02T01:41:37Z</dcterms:modified>
</cp:coreProperties>
</file>