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3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00"/>
    <p:restoredTop sz="94664"/>
  </p:normalViewPr>
  <p:slideViewPr>
    <p:cSldViewPr snapToGrid="0">
      <p:cViewPr>
        <p:scale>
          <a:sx n="164" d="100"/>
          <a:sy n="164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D1B3-061E-9CC9-CB2A-8F3755A8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32766-01CB-4BA7-4199-5C46DE3F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C296-7B7A-C302-D2A8-B42A3A54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6AC4-4C8A-9DDF-EA25-53A7273D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29CE-5FF4-B2D0-B771-BFD1F83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2C07-5AF4-68E6-E644-7EC41E1F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72234-86AD-33B8-A589-5D23AC1BD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AEB1-DC71-5196-16C6-AC26DD4A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AA63-24DD-7B7F-BCE0-6B0CD617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E04C-11F7-9D1B-47D9-0BF2B70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C2ECD-6144-BA75-1A82-0A24213B7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EB66E-8F6A-D3A6-FC08-4CF22B8A0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5E16-56D3-8F45-65D1-9926F3D3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92CD-3645-FB31-944E-5430D07D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68DE-532A-2A03-6DED-FE1B0033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9729-08B1-5D5C-1553-A7DF6968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1948-198C-40D9-0B9D-DE6C0365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BCF0-1A8D-7917-069B-92783D6F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F18A-13D9-1766-5296-9407DE5D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FFBE-5BD7-80DE-C5C7-E0539655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FD95-F82B-E90F-6210-6145F8F6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1463-309C-0B82-D439-E10419E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AF09-CA8B-EACD-61F6-05214BAF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518E-D1F1-A0A8-4079-7F223027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4C2A-77A5-A8B5-34AF-4C001A85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CB3C-3C99-FE60-19C5-CE95A5FE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D275-BBF0-9A03-423D-4404571B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BAC4E-6793-C0F8-0DC2-C7F8D347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E0A34-0E59-14BF-3909-F27EE9A1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DE57-7903-C1F1-2A5B-5342A0BD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29B2-949A-145A-B1F8-9768002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7C26-5BC3-B690-73D5-3ACDA76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9B78-10E4-C1D7-0624-41B3DC69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528E7-09B5-5BC5-399B-253BB8CA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80F7D-8559-27E8-EF67-EBD96EDA7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94597-D872-44E5-E8E9-27447D34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5A793-FAF9-8279-89EB-4E64A28E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367A4-9913-63FB-FFAB-2E0FB85E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7696F-B906-8C03-7E01-5977452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87B8-F4BE-C69C-83B2-7A57BF77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B4B08-0BB4-41B0-4731-14D92553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2D9E8-93F7-0411-5A79-F875F977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A8221-AC75-F791-D239-821C8A35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8E60-CD79-983D-1D71-38EEE7C1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7B45F-4B1B-BC3D-B393-DF291508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F756E-18D2-3702-70B6-65B478ED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C9F9-BFEA-0ABB-A107-D1EBBCDB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3D81-65B2-1E1C-D3AE-07939CC0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5716E-60F7-04E4-2E63-C9156185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E953-6F71-F551-4246-44BD48C2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E89A-0D38-20DF-1657-660992F6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AC2B-4803-3497-C1C2-DA5CE83B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9602-02D6-A735-3DDB-2C4893D6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B312-FE93-C6F7-1361-4FE78A7A3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EA50-A9AA-276A-3B55-4D74E08E4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32DF-59D5-CBBD-3647-D241801E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763D5-04F5-C22B-D8D1-47FFDC0D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1D85-6796-6749-E0A4-F8F5AE84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A8760-65B3-E37F-E12B-2C0928D3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4341-7E49-01A0-2D89-D1B3B577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5447-FF65-FB35-4005-936440F3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0C632-35EB-3240-B370-0535A4B99406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980E-DCB9-B843-E70C-645D75305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1390-F947-297C-C401-120108A7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6DB77-E7FA-324D-9E34-42FF830B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C894-F124-C213-8A69-2ABC9D892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Lesson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dirty="0"/>
              <a:t>Literary Devices &amp; Figures of Speech</a:t>
            </a:r>
          </a:p>
        </p:txBody>
      </p:sp>
    </p:spTree>
    <p:extLst>
      <p:ext uri="{BB962C8B-B14F-4D97-AF65-F5344CB8AC3E}">
        <p14:creationId xmlns:p14="http://schemas.microsoft.com/office/powerpoint/2010/main" val="101046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42CA-E245-E47D-FA6E-A424110D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“To bring peace, we must prepare for war.”</a:t>
            </a:r>
            <a:br>
              <a:rPr lang="en-US" dirty="0"/>
            </a:br>
            <a:r>
              <a:rPr lang="en-US" dirty="0"/>
              <a:t>A. Hyperbole</a:t>
            </a:r>
            <a:br>
              <a:rPr lang="en-US" dirty="0"/>
            </a:br>
            <a:r>
              <a:rPr lang="en-US" dirty="0"/>
              <a:t>B. Euphemism</a:t>
            </a:r>
            <a:br>
              <a:rPr lang="en-US" dirty="0"/>
            </a:br>
            <a:r>
              <a:rPr lang="en-US" dirty="0"/>
              <a:t>C. Paradox</a:t>
            </a:r>
            <a:br>
              <a:rPr lang="en-US" dirty="0"/>
            </a:br>
            <a:r>
              <a:rPr lang="en-US" dirty="0"/>
              <a:t>D. Oxymoron</a:t>
            </a:r>
          </a:p>
        </p:txBody>
      </p:sp>
    </p:spTree>
    <p:extLst>
      <p:ext uri="{BB962C8B-B14F-4D97-AF65-F5344CB8AC3E}">
        <p14:creationId xmlns:p14="http://schemas.microsoft.com/office/powerpoint/2010/main" val="327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D0060C-2C71-CEE9-E238-75CB39BFC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810968"/>
              </p:ext>
            </p:extLst>
          </p:nvPr>
        </p:nvGraphicFramePr>
        <p:xfrm>
          <a:off x="504567" y="814487"/>
          <a:ext cx="11432060" cy="5512173"/>
        </p:xfrm>
        <a:graphic>
          <a:graphicData uri="http://schemas.openxmlformats.org/drawingml/2006/table">
            <a:tbl>
              <a:tblPr/>
              <a:tblGrid>
                <a:gridCol w="2858015">
                  <a:extLst>
                    <a:ext uri="{9D8B030D-6E8A-4147-A177-3AD203B41FA5}">
                      <a16:colId xmlns:a16="http://schemas.microsoft.com/office/drawing/2014/main" val="2703164599"/>
                    </a:ext>
                  </a:extLst>
                </a:gridCol>
                <a:gridCol w="2858015">
                  <a:extLst>
                    <a:ext uri="{9D8B030D-6E8A-4147-A177-3AD203B41FA5}">
                      <a16:colId xmlns:a16="http://schemas.microsoft.com/office/drawing/2014/main" val="3130173462"/>
                    </a:ext>
                  </a:extLst>
                </a:gridCol>
                <a:gridCol w="2858015">
                  <a:extLst>
                    <a:ext uri="{9D8B030D-6E8A-4147-A177-3AD203B41FA5}">
                      <a16:colId xmlns:a16="http://schemas.microsoft.com/office/drawing/2014/main" val="2813652496"/>
                    </a:ext>
                  </a:extLst>
                </a:gridCol>
                <a:gridCol w="2858015">
                  <a:extLst>
                    <a:ext uri="{9D8B030D-6E8A-4147-A177-3AD203B41FA5}">
                      <a16:colId xmlns:a16="http://schemas.microsoft.com/office/drawing/2014/main" val="2663698695"/>
                    </a:ext>
                  </a:extLst>
                </a:gridCol>
              </a:tblGrid>
              <a:tr h="469121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Figure of Speech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Definition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highlight>
                            <a:srgbClr val="FFFF00"/>
                          </a:highlight>
                        </a:rPr>
                        <a:t>Example Sentence</a:t>
                      </a:r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Explanation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6759"/>
                  </a:ext>
                </a:extLst>
              </a:tr>
              <a:tr h="1172803">
                <a:tc>
                  <a:txBody>
                    <a:bodyPr/>
                    <a:lstStyle/>
                    <a:p>
                      <a:r>
                        <a:rPr lang="en-US" b="1"/>
                        <a:t>Euphemism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polite or mild way to say something unpleasant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“She’s between jobs right now, just taking some time off.”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Softens the reality of being unemployed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54840"/>
                  </a:ext>
                </a:extLst>
              </a:tr>
              <a:tr h="1172803">
                <a:tc>
                  <a:txBody>
                    <a:bodyPr/>
                    <a:lstStyle/>
                    <a:p>
                      <a:r>
                        <a:rPr lang="en-US" b="1"/>
                        <a:t>Hyperbole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Extreme exaggeration for effect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“That math problem took forever to solve!”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“Forever” exaggerates the time to show frustration or intensity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6102"/>
                  </a:ext>
                </a:extLst>
              </a:tr>
              <a:tr h="1524643">
                <a:tc>
                  <a:txBody>
                    <a:bodyPr/>
                    <a:lstStyle/>
                    <a:p>
                      <a:r>
                        <a:rPr lang="en-US" b="1"/>
                        <a:t>Oxymoron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Two opposite words placed together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“The comedian delivered a seriously funny joke.”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“Seriously funny” combines contradictory terms to emphasize humor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326327"/>
                  </a:ext>
                </a:extLst>
              </a:tr>
              <a:tr h="1172803">
                <a:tc>
                  <a:txBody>
                    <a:bodyPr/>
                    <a:lstStyle/>
                    <a:p>
                      <a:r>
                        <a:rPr lang="en-US" b="1"/>
                        <a:t>Paradox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statement that seems to contradict itself but reveals truth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“To bring peace, we must prepare for war.”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Appears illogical, but expresses a strategic reality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71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2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AB90-83B6-3C26-5F62-81B3DBB7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quote. Identify the device used. Then answer the analysis question.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B06F-CE01-3828-66C9-0C8F499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“He crossed to the other side” (used in a eulogy).</a:t>
            </a:r>
            <a:br>
              <a:rPr lang="en-US" dirty="0"/>
            </a:br>
            <a:r>
              <a:rPr lang="en-US" b="1" dirty="0"/>
              <a:t>Device:</a:t>
            </a:r>
            <a:r>
              <a:rPr lang="en-US" dirty="0"/>
              <a:t> _Euphemism__________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Q: Why might someone choose this phrase instead of “He died”?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9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81C7-3B48-CAF7-5306-D212C25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“I’m so hungry I could eat a horse.”</a:t>
            </a:r>
            <a:br>
              <a:rPr lang="en-US" dirty="0"/>
            </a:br>
            <a:r>
              <a:rPr lang="en-US" b="1" dirty="0"/>
              <a:t>Device:</a:t>
            </a:r>
            <a:r>
              <a:rPr lang="en-US" dirty="0"/>
              <a:t> _Hyperbole __________</a:t>
            </a:r>
            <a:br>
              <a:rPr lang="en-US" dirty="0"/>
            </a:br>
            <a:r>
              <a:rPr lang="en-US" b="1" dirty="0"/>
              <a:t>Q: What does this suggest about the speaker’s mood or situation?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FD08-78E4-1067-3D92-D236120E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253331"/>
            <a:ext cx="10515600" cy="4351338"/>
          </a:xfrm>
        </p:spPr>
        <p:txBody>
          <a:bodyPr/>
          <a:lstStyle/>
          <a:p>
            <a:r>
              <a:rPr lang="en-US" b="1" dirty="0"/>
              <a:t>“Bittersweet memories flooded back.”</a:t>
            </a:r>
            <a:br>
              <a:rPr lang="en-US" dirty="0"/>
            </a:br>
            <a:r>
              <a:rPr lang="en-US" b="1" dirty="0"/>
              <a:t>Device:</a:t>
            </a:r>
            <a:r>
              <a:rPr lang="en-US" dirty="0"/>
              <a:t> _Oxymoron__________</a:t>
            </a:r>
            <a:br>
              <a:rPr lang="en-US" dirty="0"/>
            </a:br>
            <a:r>
              <a:rPr lang="en-US" b="1" dirty="0"/>
              <a:t>Q: What effect does this contrast create?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4E4A-4A77-460D-1052-2CEDFAC2522F}"/>
              </a:ext>
            </a:extLst>
          </p:cNvPr>
          <p:cNvSpPr txBox="1"/>
          <p:nvPr/>
        </p:nvSpPr>
        <p:spPr>
          <a:xfrm>
            <a:off x="6787299" y="3244334"/>
            <a:ext cx="402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Nuance in speech/writing (subtleness) </a:t>
            </a:r>
          </a:p>
        </p:txBody>
      </p:sp>
    </p:spTree>
    <p:extLst>
      <p:ext uri="{BB962C8B-B14F-4D97-AF65-F5344CB8AC3E}">
        <p14:creationId xmlns:p14="http://schemas.microsoft.com/office/powerpoint/2010/main" val="347833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6A06-5A14-50AC-0489-2C023B57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“The more you know, the more you realize you don’t know.”</a:t>
            </a:r>
            <a:br>
              <a:rPr lang="en-US" dirty="0"/>
            </a:br>
            <a:r>
              <a:rPr lang="en-US" b="1" dirty="0"/>
              <a:t>Device:</a:t>
            </a:r>
            <a:r>
              <a:rPr lang="en-US" dirty="0"/>
              <a:t> _Paradox__________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Q: What is the deeper truth hidden in this contradiction?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9E3F-3C99-39EA-D76A-E833A21F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i="1" dirty="0"/>
              <a:t>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6CA1-EFA8-5DDA-5017-25B19F13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i="1" dirty="0"/>
              <a:t>Tone</a:t>
            </a:r>
            <a:r>
              <a:rPr lang="en-US" b="1" dirty="0"/>
              <a:t>?(sarcastic, excited, serious, despair, urgent) </a:t>
            </a:r>
          </a:p>
          <a:p>
            <a:r>
              <a:rPr lang="en-US" b="1" dirty="0"/>
              <a:t>Tone is the author’s attitude</a:t>
            </a:r>
            <a:r>
              <a:rPr lang="en-US" dirty="0"/>
              <a:t> toward the subject, character, or audience.</a:t>
            </a:r>
            <a:br>
              <a:rPr lang="en-US" dirty="0"/>
            </a:br>
            <a:r>
              <a:rPr lang="en-US" dirty="0"/>
              <a:t>It’s how the writing “sounds” — serious, playful, angry, hopeful,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7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8652-D62B-979A-9955-E7128FC8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can you figure out the tone?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F79E-7048-3D01-1963-060630AF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at the author’s: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 choice</a:t>
            </a:r>
            <a:r>
              <a:rPr lang="en-US" dirty="0"/>
              <a:t> (diction)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Sentence structure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Imagery and figurative language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Details included or left 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388DA-6014-C57F-5EE1-E1358FA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Common Tone Words: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6F3A51-DE01-AA3F-B796-3B982EC4F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049189"/>
              </p:ext>
            </p:extLst>
          </p:nvPr>
        </p:nvGraphicFramePr>
        <p:xfrm>
          <a:off x="1721145" y="2716620"/>
          <a:ext cx="8749710" cy="305154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928080">
                  <a:extLst>
                    <a:ext uri="{9D8B030D-6E8A-4147-A177-3AD203B41FA5}">
                      <a16:colId xmlns:a16="http://schemas.microsoft.com/office/drawing/2014/main" val="1161498049"/>
                    </a:ext>
                  </a:extLst>
                </a:gridCol>
                <a:gridCol w="2568906">
                  <a:extLst>
                    <a:ext uri="{9D8B030D-6E8A-4147-A177-3AD203B41FA5}">
                      <a16:colId xmlns:a16="http://schemas.microsoft.com/office/drawing/2014/main" val="3944366312"/>
                    </a:ext>
                  </a:extLst>
                </a:gridCol>
                <a:gridCol w="3252724">
                  <a:extLst>
                    <a:ext uri="{9D8B030D-6E8A-4147-A177-3AD203B41FA5}">
                      <a16:colId xmlns:a16="http://schemas.microsoft.com/office/drawing/2014/main" val="612569095"/>
                    </a:ext>
                  </a:extLst>
                </a:gridCol>
              </a:tblGrid>
              <a:tr h="508591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 marL="139683" marR="107449" marT="107449" marB="1074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Neutral / Complex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0746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Hopeful</a:t>
                      </a:r>
                    </a:p>
                  </a:txBody>
                  <a:tcPr marL="139683" marR="107449" marT="107449" marB="1074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Angry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Informative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76753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Playful</a:t>
                      </a:r>
                    </a:p>
                  </a:txBody>
                  <a:tcPr marL="139683" marR="107449" marT="107449" marB="1074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Sarcastic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48690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Encouraging</a:t>
                      </a:r>
                    </a:p>
                  </a:txBody>
                  <a:tcPr marL="139683" marR="107449" marT="107449" marB="1074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Critical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Reflective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522670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Joyful</a:t>
                      </a:r>
                    </a:p>
                  </a:txBody>
                  <a:tcPr marL="139683" marR="107449" marT="107449" marB="1074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Bitter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Thoughtful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70821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Compassionate</a:t>
                      </a:r>
                    </a:p>
                  </a:txBody>
                  <a:tcPr marL="139683" marR="107449" marT="107449" marB="1074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Disappointed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Ironic</a:t>
                      </a:r>
                    </a:p>
                  </a:txBody>
                  <a:tcPr marL="139683" marR="107449" marT="107449" marB="10744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43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4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ge of a text&#10;&#10;AI-generated content may be incorrect.">
            <a:extLst>
              <a:ext uri="{FF2B5EF4-FFF2-40B4-BE49-F238E27FC236}">
                <a16:creationId xmlns:a16="http://schemas.microsoft.com/office/drawing/2014/main" id="{52ECAC6E-FBD0-E506-54E6-876AFDE9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61"/>
            <a:ext cx="4817097" cy="6978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168A9-9CFF-12C9-1455-A2ADA80D7A24}"/>
              </a:ext>
            </a:extLst>
          </p:cNvPr>
          <p:cNvSpPr txBox="1"/>
          <p:nvPr/>
        </p:nvSpPr>
        <p:spPr>
          <a:xfrm>
            <a:off x="4950652" y="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Do Language Choices Affect Meaning &amp; Tone?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94A5B-3179-2E3D-B0A0-2E6D501EBA6D}"/>
              </a:ext>
            </a:extLst>
          </p:cNvPr>
          <p:cNvSpPr txBox="1"/>
          <p:nvPr/>
        </p:nvSpPr>
        <p:spPr>
          <a:xfrm>
            <a:off x="7374904" y="1255363"/>
            <a:ext cx="2611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</a:t>
            </a:r>
            <a:r>
              <a:rPr lang="en-US" b="1" dirty="0"/>
              <a:t>literary devices</a:t>
            </a:r>
            <a:r>
              <a:rPr lang="en-US" dirty="0"/>
              <a:t> used (metaphor, diction, contrast, etc.)</a:t>
            </a:r>
          </a:p>
          <a:p>
            <a:endParaRPr lang="en-US" dirty="0"/>
          </a:p>
          <a:p>
            <a:r>
              <a:rPr lang="en-US" dirty="0"/>
              <a:t>Analyze how they </a:t>
            </a:r>
            <a:r>
              <a:rPr lang="en-US" b="1" dirty="0"/>
              <a:t>shape the tone</a:t>
            </a:r>
            <a:r>
              <a:rPr lang="en-US" dirty="0"/>
              <a:t> (cold? eerie? arrogant?)</a:t>
            </a:r>
          </a:p>
          <a:p>
            <a:endParaRPr lang="en-US" dirty="0"/>
          </a:p>
          <a:p>
            <a:r>
              <a:rPr lang="en-US" dirty="0"/>
              <a:t>Annotate to track our thinking — like a conversation with the text.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7E1E0-BB99-8F69-0D54-0E569539566F}"/>
              </a:ext>
            </a:extLst>
          </p:cNvPr>
          <p:cNvSpPr txBox="1"/>
          <p:nvPr/>
        </p:nvSpPr>
        <p:spPr>
          <a:xfrm>
            <a:off x="4233743" y="516370"/>
            <a:ext cx="48188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Setting: </a:t>
            </a:r>
          </a:p>
          <a:p>
            <a:pPr marL="285750" indent="-285750">
              <a:buFontTx/>
              <a:buChar char="-"/>
            </a:pPr>
            <a:r>
              <a:rPr lang="en-US" dirty="0"/>
              <a:t>Middle of nowhere, </a:t>
            </a:r>
          </a:p>
          <a:p>
            <a:pPr marL="285750" indent="-285750">
              <a:buFontTx/>
              <a:buChar char="-"/>
            </a:pPr>
            <a:r>
              <a:rPr lang="en-US" dirty="0"/>
              <a:t>Nighttime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Dark, eerie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u="sng" dirty="0"/>
              <a:t>Devices: </a:t>
            </a:r>
          </a:p>
          <a:p>
            <a:r>
              <a:rPr lang="en-US" b="1" dirty="0"/>
              <a:t>Tone: </a:t>
            </a:r>
          </a:p>
          <a:p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author builds a </a:t>
            </a:r>
          </a:p>
          <a:p>
            <a:r>
              <a:rPr lang="en-US" dirty="0">
                <a:sym typeface="Wingdings" pitchFamily="2" charset="2"/>
              </a:rPr>
              <a:t>Mysterious/ominous tone</a:t>
            </a:r>
          </a:p>
          <a:p>
            <a:r>
              <a:rPr lang="en-US" dirty="0">
                <a:sym typeface="Wingdings" pitchFamily="2" charset="2"/>
              </a:rPr>
              <a:t>(dark, curious dread</a:t>
            </a:r>
          </a:p>
          <a:p>
            <a:r>
              <a:rPr lang="en-US" dirty="0">
                <a:sym typeface="Wingdings" pitchFamily="2" charset="2"/>
              </a:rPr>
              <a:t>Something is wrong </a:t>
            </a:r>
          </a:p>
          <a:p>
            <a:r>
              <a:rPr lang="en-US" b="1" dirty="0">
                <a:sym typeface="Wingdings" pitchFamily="2" charset="2"/>
              </a:rPr>
              <a:t>Foreshadowing</a:t>
            </a:r>
            <a:r>
              <a:rPr lang="en-US" dirty="0">
                <a:sym typeface="Wingdings" pitchFamily="2" charset="2"/>
              </a:rPr>
              <a:t>?hint about</a:t>
            </a:r>
          </a:p>
          <a:p>
            <a:r>
              <a:rPr lang="en-US" dirty="0">
                <a:sym typeface="Wingdings" pitchFamily="2" charset="2"/>
              </a:rPr>
              <a:t>What might come next. </a:t>
            </a:r>
          </a:p>
          <a:p>
            <a:r>
              <a:rPr lang="en-US" dirty="0">
                <a:sym typeface="Wingdings" pitchFamily="2" charset="2"/>
              </a:rPr>
              <a:t>Imagery 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Characterization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Rainsford &amp; Whitney 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Rainsford: logical, tough, even a bit arrogant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Whitney:  empathetic.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1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2EF-5EB4-50A7-A4B8-5B5797C1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Literary Devices – How Authors Shape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4F7B-E6E7-B431-C7D3-F8BE9240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define literary devices and figures of speech</a:t>
            </a:r>
          </a:p>
          <a:p>
            <a:r>
              <a:rPr lang="en-US" dirty="0"/>
              <a:t>Analyze how these devices impact </a:t>
            </a:r>
            <a:r>
              <a:rPr lang="en-US" dirty="0">
                <a:highlight>
                  <a:srgbClr val="FFFF00"/>
                </a:highlight>
              </a:rPr>
              <a:t>tone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mood</a:t>
            </a:r>
            <a:r>
              <a:rPr lang="en-US" dirty="0"/>
              <a:t>, and </a:t>
            </a:r>
            <a:r>
              <a:rPr lang="en-US" dirty="0">
                <a:highlight>
                  <a:srgbClr val="FFFF00"/>
                </a:highlight>
              </a:rPr>
              <a:t>meaning</a:t>
            </a:r>
            <a:r>
              <a:rPr lang="en-US" dirty="0"/>
              <a:t> in a text</a:t>
            </a:r>
          </a:p>
          <a:p>
            <a:r>
              <a:rPr lang="en-US" dirty="0"/>
              <a:t>- metaphor, simile, hyperbole, tone, personification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6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989-9361-161A-A498-2DDE4398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Annotate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580730-A579-92DE-F75D-DAE8901EF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869990"/>
              </p:ext>
            </p:extLst>
          </p:nvPr>
        </p:nvGraphicFramePr>
        <p:xfrm>
          <a:off x="719445" y="1690688"/>
          <a:ext cx="11132127" cy="4454340"/>
        </p:xfrm>
        <a:graphic>
          <a:graphicData uri="http://schemas.openxmlformats.org/drawingml/2006/table">
            <a:tbl>
              <a:tblPr/>
              <a:tblGrid>
                <a:gridCol w="3710709">
                  <a:extLst>
                    <a:ext uri="{9D8B030D-6E8A-4147-A177-3AD203B41FA5}">
                      <a16:colId xmlns:a16="http://schemas.microsoft.com/office/drawing/2014/main" val="1494381542"/>
                    </a:ext>
                  </a:extLst>
                </a:gridCol>
                <a:gridCol w="3710709">
                  <a:extLst>
                    <a:ext uri="{9D8B030D-6E8A-4147-A177-3AD203B41FA5}">
                      <a16:colId xmlns:a16="http://schemas.microsoft.com/office/drawing/2014/main" val="3247394714"/>
                    </a:ext>
                  </a:extLst>
                </a:gridCol>
                <a:gridCol w="3710709">
                  <a:extLst>
                    <a:ext uri="{9D8B030D-6E8A-4147-A177-3AD203B41FA5}">
                      <a16:colId xmlns:a16="http://schemas.microsoft.com/office/drawing/2014/main" val="3014596445"/>
                    </a:ext>
                  </a:extLst>
                </a:gridCol>
              </a:tblGrid>
              <a:tr h="456855">
                <a:tc>
                  <a:txBody>
                    <a:bodyPr/>
                    <a:lstStyle/>
                    <a:p>
                      <a:r>
                        <a:rPr lang="en-US"/>
                        <a:t>What to Look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to Ask Yourself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to Write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247222"/>
                  </a:ext>
                </a:extLst>
              </a:tr>
              <a:tr h="799497">
                <a:tc>
                  <a:txBody>
                    <a:bodyPr/>
                    <a:lstStyle/>
                    <a:p>
                      <a:r>
                        <a:rPr lang="en-US" b="1"/>
                        <a:t>Tone words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emotion do you feel here?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Circle tone words and label the tone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80867"/>
                  </a:ext>
                </a:extLst>
              </a:tr>
              <a:tr h="799497">
                <a:tc>
                  <a:txBody>
                    <a:bodyPr/>
                    <a:lstStyle/>
                    <a:p>
                      <a:r>
                        <a:rPr lang="en-US" b="1"/>
                        <a:t>Figurative language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Why use this metaphor or simile here?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Underline and comment on effect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98445"/>
                  </a:ext>
                </a:extLst>
              </a:tr>
              <a:tr h="799497">
                <a:tc>
                  <a:txBody>
                    <a:bodyPr/>
                    <a:lstStyle/>
                    <a:p>
                      <a:r>
                        <a:rPr lang="en-US" b="1"/>
                        <a:t>Contrast or irony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does this shift our understanding?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! or ? and write a note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82660"/>
                  </a:ext>
                </a:extLst>
              </a:tr>
              <a:tr h="799497">
                <a:tc>
                  <a:txBody>
                    <a:bodyPr/>
                    <a:lstStyle/>
                    <a:p>
                      <a:r>
                        <a:rPr lang="en-US" b="1"/>
                        <a:t>Key dialogue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does this reveal about the character's mindset?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Star it and explain their attitude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79165"/>
                  </a:ext>
                </a:extLst>
              </a:tr>
              <a:tr h="799497">
                <a:tc>
                  <a:txBody>
                    <a:bodyPr/>
                    <a:lstStyle/>
                    <a:p>
                      <a:r>
                        <a:rPr lang="en-US" b="1"/>
                        <a:t>Imagery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feeling does this sensory detail create?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 it and describe the mood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27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94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BEB2-ECF8-D3FF-447A-350DB9DB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68575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What tone does the author establish in this dialogue?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(page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1)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3E07-ABD2-218C-ACE0-18575832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12"/>
            <a:ext cx="10515600" cy="4351338"/>
          </a:xfrm>
        </p:spPr>
        <p:txBody>
          <a:bodyPr/>
          <a:lstStyle/>
          <a:p>
            <a:r>
              <a:rPr lang="en-US" dirty="0"/>
              <a:t>How does Rainsford’s word choice affect our view of him? (what words shape that tone?)</a:t>
            </a:r>
          </a:p>
          <a:p>
            <a:r>
              <a:rPr lang="en-US" dirty="0"/>
              <a:t>How do Whitney and Rainsford’s views on fear create </a:t>
            </a:r>
            <a:r>
              <a:rPr lang="en-US" b="1" dirty="0"/>
              <a:t>tension</a:t>
            </a:r>
            <a:r>
              <a:rPr lang="en-US" dirty="0"/>
              <a:t> in the story? </a:t>
            </a:r>
          </a:p>
          <a:p>
            <a:r>
              <a:rPr lang="en-US" dirty="0"/>
              <a:t>Do Rainsford’s words make you trust him more or less? Why?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9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A4C0-C1CA-3739-06AE-070961CC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Writing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05DD-38B3-528B-BA84-206DD980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writing a response or analysis:</a:t>
            </a:r>
          </a:p>
          <a:p>
            <a:r>
              <a:rPr lang="en-US" dirty="0"/>
              <a:t>Clear </a:t>
            </a:r>
            <a:r>
              <a:rPr lang="en-US" b="1" dirty="0"/>
              <a:t>structure</a:t>
            </a:r>
            <a:r>
              <a:rPr lang="en-US" dirty="0"/>
              <a:t> helps the reader follow your argument.</a:t>
            </a:r>
          </a:p>
          <a:p>
            <a:r>
              <a:rPr lang="en-US" dirty="0"/>
              <a:t>Grouping ideas </a:t>
            </a:r>
            <a:r>
              <a:rPr lang="en-US" b="1" dirty="0"/>
              <a:t>by topic</a:t>
            </a:r>
            <a:r>
              <a:rPr lang="en-US" dirty="0"/>
              <a:t> (not chronology) builds stronger insights.</a:t>
            </a:r>
          </a:p>
          <a:p>
            <a:r>
              <a:rPr lang="en-US" dirty="0"/>
              <a:t>Starting </a:t>
            </a:r>
            <a:r>
              <a:rPr lang="en-US" b="1" dirty="0"/>
              <a:t>broad → narrow</a:t>
            </a:r>
            <a:r>
              <a:rPr lang="en-US" dirty="0"/>
              <a:t> lets you set context and go deeper.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7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AFFF-72FD-63F1-FF98-4499B9B4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95" y="23601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Writing Prompt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How does Richard Connell use tone and characterization to introduce tension in </a:t>
            </a:r>
            <a:r>
              <a:rPr lang="en-US" i="1" dirty="0"/>
              <a:t>The Most Dangerous Game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ideas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9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FCFC-EE27-73E5-9B56-21FDCC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25C9-CD3E-C439-F0D5-180EF9CE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broad idea: conflict in literature</a:t>
            </a:r>
          </a:p>
          <a:p>
            <a:r>
              <a:rPr lang="en-US" dirty="0"/>
              <a:t>Narrow to </a:t>
            </a:r>
            <a:r>
              <a:rPr lang="en-US" i="1" dirty="0"/>
              <a:t>The Most Dangerous Game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with a </a:t>
            </a:r>
            <a:r>
              <a:rPr lang="en-US" b="1" dirty="0"/>
              <a:t>claim</a:t>
            </a:r>
            <a:r>
              <a:rPr lang="en-US" dirty="0"/>
              <a:t> (thesis):</a:t>
            </a:r>
          </a:p>
          <a:p>
            <a:r>
              <a:rPr lang="en-US" dirty="0"/>
              <a:t>Connell creates tension through ominous tone and Rainsford’s cold attitude, showing how danger can come from both nature and humans.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0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7E38-8480-6BA8-38F7-5DBD88F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Body Paragraphs – Group by 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BB0A-EC9C-A252-CCF8-B571AA31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Paragraph 1: Tone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Evidence: “thick warm blackness” / “moist black velvet”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Analysis: Builds an eerie, claustrophobic feeling.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Device: Imagery, metaphor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to theme: Nature as dangerous and unknown.</a:t>
            </a:r>
          </a:p>
          <a:p>
            <a:pPr marL="0" indent="0">
              <a:buNone/>
            </a:pPr>
            <a:r>
              <a:rPr lang="en-US" b="1" dirty="0"/>
              <a:t>Paragraph 2: Characterization of Rainsford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Evidence: “Who cares how a jaguar feels?”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Analysis: Reveals his lack of empathy and foreshadows role reversal.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Device: Dialogue, contrast with Whitney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to tension: Makes the reader uneasy about his mindset.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0CB7-E3F6-6CCA-11C0-14F3AB9E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9FDA-358C-485B-3083-FD048203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Restate your claim</a:t>
            </a:r>
            <a:r>
              <a:rPr lang="en-US" dirty="0"/>
              <a:t> using fresh wording</a:t>
            </a:r>
          </a:p>
          <a:p>
            <a:r>
              <a:rPr lang="en-US" b="1" dirty="0"/>
              <a:t>Sum up your key insights</a:t>
            </a:r>
            <a:r>
              <a:rPr lang="en-US" dirty="0"/>
              <a:t> (tone + characterization = tension)</a:t>
            </a:r>
          </a:p>
          <a:p>
            <a:r>
              <a:rPr lang="en-US" b="1" dirty="0"/>
              <a:t>End with a broader reflection</a:t>
            </a:r>
            <a:r>
              <a:rPr lang="en-US" dirty="0"/>
              <a:t> — why does this matter?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4506-444E-BCC6-1ADB-895DA7A5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Next class: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5DA1-3C53-C529-736B-BB35D955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Short story analysis continued (</a:t>
            </a:r>
            <a:r>
              <a:rPr lang="en-US" i="1" dirty="0"/>
              <a:t>The Most Dangerous Game </a:t>
            </a:r>
            <a:r>
              <a:rPr lang="en-US" dirty="0"/>
              <a:t>by Richard Connell)</a:t>
            </a:r>
          </a:p>
          <a:p>
            <a:r>
              <a:rPr lang="en-US" dirty="0"/>
              <a:t>2. Writing strategies (quotations &amp; analysis) </a:t>
            </a:r>
          </a:p>
          <a:p>
            <a:r>
              <a:rPr lang="en-US" dirty="0"/>
              <a:t>3. Grammar &amp; Mechanics (sentences, fragments, and run-ons; phrases and clauses, subject-verb agreement, conjunctions)</a:t>
            </a:r>
          </a:p>
        </p:txBody>
      </p:sp>
    </p:spTree>
    <p:extLst>
      <p:ext uri="{BB962C8B-B14F-4D97-AF65-F5344CB8AC3E}">
        <p14:creationId xmlns:p14="http://schemas.microsoft.com/office/powerpoint/2010/main" val="304717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E282-98FF-F75B-CE23-6B2210A3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Homework Assignment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D3CB-A34C-DD60-E1D8-60FE5EFF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Text</a:t>
            </a:r>
            <a:r>
              <a:rPr lang="en-US" dirty="0"/>
              <a:t>: </a:t>
            </a:r>
            <a:r>
              <a:rPr lang="en-US" i="1" dirty="0"/>
              <a:t>The Most Dangerous Game</a:t>
            </a:r>
            <a:r>
              <a:rPr lang="en-US" dirty="0"/>
              <a:t> by Richard Connell</a:t>
            </a:r>
            <a:br>
              <a:rPr lang="en-US" dirty="0"/>
            </a:br>
            <a:r>
              <a:rPr lang="en-US" dirty="0"/>
              <a:t>Read the </a:t>
            </a:r>
            <a:r>
              <a:rPr lang="en-US" b="1" dirty="0"/>
              <a:t>first 4 pages only</a:t>
            </a:r>
            <a:r>
              <a:rPr lang="en-US" dirty="0"/>
              <a:t> (up to when Rainsford hears the gunshots and swims toward the sound). This section builds the setting and introduces the main character and early conflict.</a:t>
            </a:r>
          </a:p>
          <a:p>
            <a:endParaRPr lang="en-US" dirty="0"/>
          </a:p>
          <a:p>
            <a:r>
              <a:rPr lang="en-US" altLang="zh-CN" dirty="0"/>
              <a:t>Annotate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56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410F-2661-3727-26ED-9567C60B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6D36-A350-5492-1F45-89A3B552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Annotation Instructions</a:t>
            </a:r>
          </a:p>
          <a:p>
            <a:r>
              <a:rPr lang="en-US" dirty="0"/>
              <a:t>As you read, annotate at least </a:t>
            </a:r>
            <a:r>
              <a:rPr lang="en-US" b="1" dirty="0"/>
              <a:t>two</a:t>
            </a:r>
            <a:r>
              <a:rPr lang="en-US" dirty="0"/>
              <a:t> examples for each category below (6 total):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Tone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Circle any word or phrase that sets the mood.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the margin, write the mood (e.g., mysterious, tense) and explain briefly why.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Characterization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Underline parts of the dialogue or narration that reveal something about Rainsford.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Write what the line tells us about his beliefs or personality.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Imagery or Figurative Language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Highlight</a:t>
            </a:r>
            <a:r>
              <a:rPr lang="en-US" altLang="zh-CN" dirty="0"/>
              <a:t>/point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dirty="0"/>
              <a:t>any descriptive language that appeals to the senses.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Write a quick comment: what image does it create? What effect does it have?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9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2DE4-B14D-55EF-9DB1-39067AB8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Literary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538A-E44B-FF3F-857D-A6F4542A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 use specific tools to influence how readers </a:t>
            </a:r>
            <a:r>
              <a:rPr lang="en-US" b="1" dirty="0"/>
              <a:t>feel</a:t>
            </a:r>
            <a:r>
              <a:rPr lang="en-US" dirty="0"/>
              <a:t>, </a:t>
            </a:r>
            <a:r>
              <a:rPr lang="en-US" b="1" dirty="0"/>
              <a:t>think</a:t>
            </a:r>
            <a:r>
              <a:rPr lang="en-US" dirty="0"/>
              <a:t>, and </a:t>
            </a:r>
            <a:r>
              <a:rPr lang="en-US" b="1" dirty="0"/>
              <a:t>interpret meaning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you can recognize those tools, you become a better </a:t>
            </a:r>
            <a:r>
              <a:rPr lang="en-US" b="1" dirty="0"/>
              <a:t>reader</a:t>
            </a:r>
            <a:r>
              <a:rPr lang="en-US" dirty="0"/>
              <a:t>, </a:t>
            </a:r>
            <a:r>
              <a:rPr lang="en-US" b="1" dirty="0"/>
              <a:t>writer</a:t>
            </a:r>
            <a:r>
              <a:rPr lang="en-US" dirty="0"/>
              <a:t>, and </a:t>
            </a:r>
            <a:r>
              <a:rPr lang="en-US" b="1" dirty="0"/>
              <a:t>communicator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What’s a book, movie, or quote that stuck with you? Why? Was it the message—or how it was said?</a:t>
            </a:r>
          </a:p>
          <a:p>
            <a:r>
              <a:rPr lang="en-US" dirty="0"/>
              <a:t>Oxymoron</a:t>
            </a:r>
          </a:p>
        </p:txBody>
      </p:sp>
    </p:spTree>
    <p:extLst>
      <p:ext uri="{BB962C8B-B14F-4D97-AF65-F5344CB8AC3E}">
        <p14:creationId xmlns:p14="http://schemas.microsoft.com/office/powerpoint/2010/main" val="120650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B9C1-2140-4910-A64F-BE4928EE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8" y="199567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Core Literary Devices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73822-0388-BE08-88B6-EC3C73712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456861"/>
              </p:ext>
            </p:extLst>
          </p:nvPr>
        </p:nvGraphicFramePr>
        <p:xfrm>
          <a:off x="358345" y="1331825"/>
          <a:ext cx="11695110" cy="5199602"/>
        </p:xfrm>
        <a:graphic>
          <a:graphicData uri="http://schemas.openxmlformats.org/drawingml/2006/table">
            <a:tbl>
              <a:tblPr/>
              <a:tblGrid>
                <a:gridCol w="2224690">
                  <a:extLst>
                    <a:ext uri="{9D8B030D-6E8A-4147-A177-3AD203B41FA5}">
                      <a16:colId xmlns:a16="http://schemas.microsoft.com/office/drawing/2014/main" val="114879312"/>
                    </a:ext>
                  </a:extLst>
                </a:gridCol>
                <a:gridCol w="4565768">
                  <a:extLst>
                    <a:ext uri="{9D8B030D-6E8A-4147-A177-3AD203B41FA5}">
                      <a16:colId xmlns:a16="http://schemas.microsoft.com/office/drawing/2014/main" val="2763959995"/>
                    </a:ext>
                  </a:extLst>
                </a:gridCol>
                <a:gridCol w="4904652">
                  <a:extLst>
                    <a:ext uri="{9D8B030D-6E8A-4147-A177-3AD203B41FA5}">
                      <a16:colId xmlns:a16="http://schemas.microsoft.com/office/drawing/2014/main" val="2890315687"/>
                    </a:ext>
                  </a:extLst>
                </a:gridCol>
              </a:tblGrid>
              <a:tr h="391025">
                <a:tc>
                  <a:txBody>
                    <a:bodyPr/>
                    <a:lstStyle/>
                    <a:p>
                      <a:r>
                        <a:rPr lang="en-US" sz="1100" b="1" dirty="0">
                          <a:highlight>
                            <a:srgbClr val="FFFF00"/>
                          </a:highlight>
                        </a:rPr>
                        <a:t>Device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highlight>
                            <a:srgbClr val="FFFF00"/>
                          </a:highlight>
                        </a:rPr>
                        <a:t>Definition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highlight>
                            <a:srgbClr val="FFFF00"/>
                          </a:highlight>
                        </a:rPr>
                        <a:t>Example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491436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 dirty="0"/>
                        <a:t>Simile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comparison using “like” or “as”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Her voice was as smooth as velvet.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981786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 dirty="0"/>
                        <a:t>Metaphor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direct comparison between two unrelated things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His heart was a locked door.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74120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 dirty="0"/>
                        <a:t>Personification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Giving human traits to non-human things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The thunder growled angrily in the distance.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149690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r>
                        <a:rPr lang="en-US" sz="1100" b="1" dirty="0"/>
                        <a:t>Allusion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brief reference to a famous person, place, event, or text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He met his Waterloo in the final round of the competition.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64070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/>
                        <a:t>Symbolism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 object, person, or event that represents a deeper meaning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The dove is a symbol of peace.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201149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/>
                        <a:t>Imagery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Language that appeals to the five senses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The sweet scent of rain on dry earth filled the air.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833565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/>
                        <a:t>Foreshadowing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hint or clue about what will happen later in the story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She didn’t know it then, but that decision would change everything.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932562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/>
                        <a:t>Irony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contrast between expectation and reality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A fire station burning down.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147239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/>
                        <a:t>Flashback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interruption in the story to show an earlier event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She remembered the day they first met.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992"/>
                  </a:ext>
                </a:extLst>
              </a:tr>
              <a:tr h="644321">
                <a:tc>
                  <a:txBody>
                    <a:bodyPr/>
                    <a:lstStyle/>
                    <a:p>
                      <a:r>
                        <a:rPr lang="en-US" sz="1100" b="1"/>
                        <a:t>Motif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repeated image, idea, or symbol that helps develop a theme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The repeated image of falling leaves throughout a novel.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33348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/>
                        <a:t>Tone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The author’s attitude toward the subject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Playful, serious, sarcastic, hopeful, etc.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600518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r>
                        <a:rPr lang="en-US" sz="1100" b="1"/>
                        <a:t>Mood</a:t>
                      </a:r>
                      <a:endParaRPr lang="en-US" sz="110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The feeling or atmosphere created for the reader</a:t>
                      </a:r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Dark, tense, joyful, eerie, etc.</a:t>
                      </a:r>
                      <a:endParaRPr lang="en-US" sz="1100" dirty="0"/>
                    </a:p>
                  </a:txBody>
                  <a:tcPr marL="52607" marR="52607" marT="26303" marB="263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0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1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E181-6697-6C16-160B-36BE881B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sz="4400" b="1" dirty="0"/>
              <a:t>Literary Device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for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each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sentence.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6205-06E4-AD58-4879-1C5237A5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“The leaves danced in the wind.”--&gt;personification </a:t>
            </a:r>
            <a:endParaRPr lang="en-US" dirty="0"/>
          </a:p>
          <a:p>
            <a:r>
              <a:rPr lang="en-US" i="1" dirty="0"/>
              <a:t>“She flashed back to the moment her brother left for war.” </a:t>
            </a:r>
            <a:r>
              <a:rPr lang="en-US" i="1" dirty="0">
                <a:sym typeface="Wingdings" pitchFamily="2" charset="2"/>
              </a:rPr>
              <a:t> flashback </a:t>
            </a:r>
            <a:endParaRPr lang="en-US" dirty="0"/>
          </a:p>
          <a:p>
            <a:r>
              <a:rPr lang="en-US" i="1" dirty="0"/>
              <a:t>“He was a wolf among sheep.” </a:t>
            </a:r>
            <a:r>
              <a:rPr lang="en-US" i="1" dirty="0">
                <a:sym typeface="Wingdings" pitchFamily="2" charset="2"/>
              </a:rPr>
              <a:t> metaphor </a:t>
            </a:r>
            <a:endParaRPr lang="en-US" dirty="0"/>
          </a:p>
          <a:p>
            <a:r>
              <a:rPr lang="en-US" i="1" dirty="0"/>
              <a:t>“The classroom smelled of pencil shavings and old paper.” </a:t>
            </a:r>
            <a:r>
              <a:rPr lang="en-US" i="1" dirty="0">
                <a:sym typeface="Wingdings" pitchFamily="2" charset="2"/>
              </a:rPr>
              <a:t> Imagery  appeals to the sense of smell </a:t>
            </a:r>
            <a:endParaRPr lang="en-US" dirty="0"/>
          </a:p>
          <a:p>
            <a:r>
              <a:rPr lang="en-US" i="1" dirty="0"/>
              <a:t>“A red rose appeared in every chapter.” </a:t>
            </a:r>
            <a:r>
              <a:rPr lang="en-US" i="1" dirty="0">
                <a:sym typeface="Wingdings" pitchFamily="2" charset="2"/>
              </a:rPr>
              <a:t> motif (recurring image or symbol  builds theme)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3549-535D-B18F-940C-B360EA2C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8B5-9ECB-2A28-B93A-A25E93AC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Euphemism</a:t>
            </a:r>
            <a:r>
              <a:rPr lang="en-US" i="1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/>
              <a:t>“He passed away” instead of “He died.”</a:t>
            </a:r>
            <a:endParaRPr lang="en-US" dirty="0"/>
          </a:p>
          <a:p>
            <a:r>
              <a:rPr lang="en-US" b="1" dirty="0"/>
              <a:t>Hyperbole</a:t>
            </a:r>
            <a:r>
              <a:rPr lang="en-US" dirty="0"/>
              <a:t> – Extreme exaggeration</a:t>
            </a:r>
            <a:br>
              <a:rPr lang="en-US" dirty="0"/>
            </a:br>
            <a:r>
              <a:rPr lang="en-US" i="1" dirty="0"/>
              <a:t>“I’ve told you a million times!”</a:t>
            </a:r>
            <a:endParaRPr lang="en-US" dirty="0"/>
          </a:p>
          <a:p>
            <a:r>
              <a:rPr lang="en-US" b="1" dirty="0"/>
              <a:t>Oxymoron</a:t>
            </a:r>
            <a:r>
              <a:rPr lang="en-US" dirty="0"/>
              <a:t> – Two contradictory words paired together</a:t>
            </a:r>
            <a:br>
              <a:rPr lang="en-US" dirty="0"/>
            </a:br>
            <a:r>
              <a:rPr lang="en-US" i="1" dirty="0"/>
              <a:t>“Deafening silence”</a:t>
            </a:r>
            <a:endParaRPr lang="en-US" dirty="0"/>
          </a:p>
          <a:p>
            <a:r>
              <a:rPr lang="en-US" b="1" dirty="0"/>
              <a:t>Paradox</a:t>
            </a:r>
            <a:r>
              <a:rPr lang="en-US" dirty="0"/>
              <a:t> – A statement that seems self-contradictory but has deeper truth</a:t>
            </a:r>
            <a:br>
              <a:rPr lang="en-US" dirty="0"/>
            </a:br>
            <a:r>
              <a:rPr lang="en-US" i="1" dirty="0"/>
              <a:t>“Less is more.”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7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EE83-F8FA-AC2F-FBE3-77744A96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Device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D8DA-0E70-44C8-25C5-3C9EBF78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“She’s between jobs right now, just taking some time off.”</a:t>
            </a:r>
            <a:br>
              <a:rPr lang="en-US" dirty="0"/>
            </a:br>
            <a:r>
              <a:rPr lang="en-US" dirty="0"/>
              <a:t>A. Euphemism</a:t>
            </a:r>
            <a:br>
              <a:rPr lang="en-US" dirty="0"/>
            </a:br>
            <a:r>
              <a:rPr lang="en-US" dirty="0"/>
              <a:t>B. Hyperbole</a:t>
            </a:r>
            <a:br>
              <a:rPr lang="en-US" dirty="0"/>
            </a:br>
            <a:r>
              <a:rPr lang="en-US" dirty="0"/>
              <a:t>C. Paradox</a:t>
            </a:r>
            <a:br>
              <a:rPr lang="en-US" dirty="0"/>
            </a:br>
            <a:r>
              <a:rPr lang="en-US" dirty="0"/>
              <a:t>D. Oxymoron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6AFF0-5E2D-4AC2-E23F-ADAF36B54C80}"/>
              </a:ext>
            </a:extLst>
          </p:cNvPr>
          <p:cNvSpPr txBox="1"/>
          <p:nvPr/>
        </p:nvSpPr>
        <p:spPr>
          <a:xfrm>
            <a:off x="3789575" y="4864231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intention</a:t>
            </a:r>
          </a:p>
        </p:txBody>
      </p:sp>
    </p:spTree>
    <p:extLst>
      <p:ext uri="{BB962C8B-B14F-4D97-AF65-F5344CB8AC3E}">
        <p14:creationId xmlns:p14="http://schemas.microsoft.com/office/powerpoint/2010/main" val="36759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D281-EE77-FDE7-FBC2-0D93B2B4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“That math problem took forever to solve!”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A. Hyperbole</a:t>
            </a:r>
            <a:br>
              <a:rPr lang="en-US" dirty="0"/>
            </a:br>
            <a:r>
              <a:rPr lang="en-US" dirty="0"/>
              <a:t>B. Euphemism</a:t>
            </a:r>
            <a:br>
              <a:rPr lang="en-US" dirty="0"/>
            </a:br>
            <a:r>
              <a:rPr lang="en-US" dirty="0"/>
              <a:t>C. Oxymoron</a:t>
            </a:r>
            <a:br>
              <a:rPr lang="en-US" dirty="0"/>
            </a:br>
            <a:r>
              <a:rPr lang="en-US" dirty="0"/>
              <a:t>D. Paradox</a:t>
            </a:r>
          </a:p>
        </p:txBody>
      </p:sp>
    </p:spTree>
    <p:extLst>
      <p:ext uri="{BB962C8B-B14F-4D97-AF65-F5344CB8AC3E}">
        <p14:creationId xmlns:p14="http://schemas.microsoft.com/office/powerpoint/2010/main" val="224468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2BA6-951E-9926-4D1C-D06D3DCB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“The comedian delivered a seriously funny joke.”</a:t>
            </a:r>
            <a:br>
              <a:rPr lang="en-US" dirty="0"/>
            </a:br>
            <a:r>
              <a:rPr lang="en-US" dirty="0"/>
              <a:t>A. Hyperbole</a:t>
            </a:r>
            <a:br>
              <a:rPr lang="en-US" dirty="0"/>
            </a:br>
            <a:r>
              <a:rPr lang="en-US" dirty="0"/>
              <a:t>B. Oxymoron</a:t>
            </a:r>
            <a:br>
              <a:rPr lang="en-US" dirty="0"/>
            </a:br>
            <a:r>
              <a:rPr lang="en-US" dirty="0"/>
              <a:t>C. Euphemism</a:t>
            </a:r>
            <a:br>
              <a:rPr lang="en-US" dirty="0"/>
            </a:br>
            <a:r>
              <a:rPr lang="en-US" dirty="0"/>
              <a:t>D. Paradox</a:t>
            </a:r>
          </a:p>
        </p:txBody>
      </p:sp>
    </p:spTree>
    <p:extLst>
      <p:ext uri="{BB962C8B-B14F-4D97-AF65-F5344CB8AC3E}">
        <p14:creationId xmlns:p14="http://schemas.microsoft.com/office/powerpoint/2010/main" val="3213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1696</Words>
  <Application>Microsoft Macintosh PowerPoint</Application>
  <PresentationFormat>Widescreen</PresentationFormat>
  <Paragraphs>217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Wingdings</vt:lpstr>
      <vt:lpstr>Office Theme</vt:lpstr>
      <vt:lpstr>Lesson 2: Literary Devices &amp; Figures of Speech</vt:lpstr>
      <vt:lpstr>Literary Devices – How Authors Shape Meaning</vt:lpstr>
      <vt:lpstr>Why Learn Literary Devices?</vt:lpstr>
      <vt:lpstr>Core Literary Devices</vt:lpstr>
      <vt:lpstr>Identify the Literary Device for each sentence. </vt:lpstr>
      <vt:lpstr>Figures of Speech</vt:lpstr>
      <vt:lpstr>Identify the Device </vt:lpstr>
      <vt:lpstr>PowerPoint Presentation</vt:lpstr>
      <vt:lpstr>PowerPoint Presentation</vt:lpstr>
      <vt:lpstr>PowerPoint Presentation</vt:lpstr>
      <vt:lpstr>PowerPoint Presentation</vt:lpstr>
      <vt:lpstr>Read the quote. Identify the device used. Then answer the analysis question.</vt:lpstr>
      <vt:lpstr>PowerPoint Presentation</vt:lpstr>
      <vt:lpstr>PowerPoint Presentation</vt:lpstr>
      <vt:lpstr>PowerPoint Presentation</vt:lpstr>
      <vt:lpstr>Understanding Tone</vt:lpstr>
      <vt:lpstr>How can you figure out the tone?</vt:lpstr>
      <vt:lpstr>Common Tone Words: </vt:lpstr>
      <vt:lpstr>PowerPoint Presentation</vt:lpstr>
      <vt:lpstr>How to Annotate</vt:lpstr>
      <vt:lpstr>What tone does the author establish in this dialogue? (page 1)</vt:lpstr>
      <vt:lpstr>Organizing Writing Effectively</vt:lpstr>
      <vt:lpstr>Writing Prompt: How does Richard Connell use tone and characterization to introduce tension in The Most Dangerous Game?  Drop any ideas you have</vt:lpstr>
      <vt:lpstr>Step 1: Introduction</vt:lpstr>
      <vt:lpstr>Step 2: Body Paragraphs – Group by Topic</vt:lpstr>
      <vt:lpstr>Step 3: Conclusion </vt:lpstr>
      <vt:lpstr>Next class: </vt:lpstr>
      <vt:lpstr>Homework Assignment for today</vt:lpstr>
      <vt:lpstr>Annotation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Xueyao Liang</dc:creator>
  <cp:lastModifiedBy>Xueyao Liang</cp:lastModifiedBy>
  <cp:revision>1</cp:revision>
  <dcterms:created xsi:type="dcterms:W3CDTF">2025-07-03T17:04:48Z</dcterms:created>
  <dcterms:modified xsi:type="dcterms:W3CDTF">2025-07-04T02:12:53Z</dcterms:modified>
</cp:coreProperties>
</file>