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9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9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9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 Model Analysis</a:t>
            </a:r>
            <a:r>
              <a:rPr lang="en-US"/>
              <a:t> 7-12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2 and Transformation 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7875" y="1200150"/>
                <a:ext cx="7908925" cy="3371215"/>
              </a:xfrm>
            </p:spPr>
            <p:txBody>
              <a:bodyPr>
                <a:normAutofit fontScale="8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Model 2 Formula</a:t>
                </a:r>
                <a:endParaRPr b="1"/>
              </a:p>
              <a:p>
                <a:pPr marL="0" lvl="0" indent="0">
                  <a:buNone/>
                </a:pPr>
                <a:r>
                  <a:t>The formula for Model 2 is shown below: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right"/>
                              </m:mcPr>
                            </m:mc>
                            <m:mc>
                              <m:mcPr>
                                <m:count m:val="1"/>
                                <m:mcJc m:val="left"/>
                              </m:mcPr>
                            </m:mc>
                          </m:mcs>
                          <m:plcHide m:val="on"/>
                          <m:ctrlPr>
                            <a:rPr/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>
                                <a:latin typeface="Cambria Math" charset="0"/>
                              </a:rPr>
                              <m:t>Ages</m:t>
                            </m:r>
                            <m:r>
                              <a:rPr>
                                <a:latin typeface="Cambria Math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charset="0"/>
                              </a:rPr>
                              <m:t> </m:t>
                            </m:r>
                            <m:r>
                              <a:rPr>
                                <a:latin typeface="Cambria Math" charset="0"/>
                              </a:rPr>
                              <m:t>9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9511</m:t>
                            </m:r>
                            <m:r>
                              <a:rPr>
                                <a:latin typeface="Cambria Math" charset="0"/>
                              </a:rPr>
                              <m:t>−</m:t>
                            </m:r>
                            <m:r>
                              <a:rPr>
                                <a:latin typeface="Cambria Math" charset="0"/>
                              </a:rPr>
                              <m:t>0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6186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Sex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−</m:t>
                            </m:r>
                            <m:r>
                              <a:rPr>
                                <a:latin typeface="Cambria Math" charset="0"/>
                              </a:rPr>
                              <m:t>0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0422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Sex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−</m:t>
                            </m:r>
                            <m:r>
                              <a:rPr>
                                <a:latin typeface="Cambria Math" charset="0"/>
                              </a:rPr>
                              <m:t>2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3134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Diameter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r>
                              <a:rPr>
                                <a:latin typeface="Cambria Math" charset="0"/>
                              </a:rPr>
                              <m:t>1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2117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Height</m:t>
                                </m:r>
                              </m:e>
                            </m:d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r>
                              <a:rPr>
                                <a:latin typeface="Cambria Math" charset="0"/>
                              </a:rPr>
                              <m:t>7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0433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Whole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−</m:t>
                            </m:r>
                            <m:r>
                              <a:rPr>
                                <a:latin typeface="Cambria Math" charset="0"/>
                              </a:rPr>
                              <m:t>6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8653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Shucked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  <m:r>
                              <a:rPr>
                                <a:latin typeface="Cambria Math" charset="0"/>
                              </a:rPr>
                              <m:t>−</m:t>
                            </m:r>
                            <m:r>
                              <a:rPr>
                                <a:latin typeface="Cambria Math" charset="0"/>
                              </a:rPr>
                              <m:t>1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4109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Viscera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r>
                              <a:rPr>
                                <a:latin typeface="Cambria Math" charset="0"/>
                              </a:rPr>
                              <m:t>3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9254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Shell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r>
                              <a:rPr>
                                <a:latin typeface="Cambria Math" charset="0"/>
                              </a:rPr>
                              <m:t>𝜖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marL="0" lvl="0" indent="0">
                  <a:buNone/>
                </a:pPr>
                <a:r>
                  <a:t>The transformation in Model 2 is primarily aimed at improving the model’s ability to meet the assumptions of linear regression, specifically:Linearity, Reducing Skewness, Homoscedasticity, Normality of Residuals.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875" y="1200150"/>
                <a:ext cx="7908925" cy="33712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2 Linearity check</a:t>
            </a:r>
          </a:p>
        </p:txBody>
      </p:sp>
      <p:pic>
        <p:nvPicPr>
          <p:cNvPr id="3" name="Picture 1" descr="model2check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685165" y="1193800"/>
            <a:ext cx="4127500" cy="339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211445" y="2113280"/>
            <a:ext cx="34753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The log-transformed predictor variables generally exhibit a linear relationship with Ages, as expected in a linear regression model.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</a:p>
        </p:txBody>
      </p:sp>
      <p:pic>
        <p:nvPicPr>
          <p:cNvPr id="3" name="Picture 1" descr="model2qq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91135" y="205740"/>
            <a:ext cx="4127500" cy="339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model2res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35" y="360045"/>
            <a:ext cx="3939540" cy="3236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7215" y="3537585"/>
            <a:ext cx="810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Model 2 exhibits problems with non-normal residuals (especially in the tails) and heteroscedasticity, as seen in both the QQ plot and residuals vs fitted plot. This suggests that the assumptions of linear regression are violated.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1520" y="355600"/>
                <a:ext cx="7955280" cy="4235450"/>
              </a:xfrm>
            </p:spPr>
            <p:txBody>
              <a:bodyPr>
                <a:normAutofit fontScale="80000"/>
              </a:bodyPr>
              <a:lstStyle/>
              <a:p>
                <a:pPr marL="0" lvl="0" indent="0">
                  <a:buNone/>
                </a:pPr>
                <a:r>
                  <a:t> </a:t>
                </a:r>
              </a:p>
              <a:p>
                <a:pPr marL="0" lvl="0" indent="0">
                  <a:buNone/>
                </a:pPr>
                <a:r>
                  <a:t>Model 3 and Transformation Explanation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Model 3 Formula</a:t>
                </a:r>
                <a:endParaRPr b="1"/>
              </a:p>
              <a:p>
                <a:pPr marL="0" lvl="0" indent="0">
                  <a:buNone/>
                </a:pPr>
                <a:r>
                  <a:t>The formula for </a:t>
                </a:r>
                <a:r>
                  <a:rPr b="1"/>
                  <a:t>Model 3</a:t>
                </a:r>
                <a:r>
                  <a:t> with the inverse of </a:t>
                </a:r>
                <a:r>
                  <a:rPr b="1"/>
                  <a:t>Ages</a:t>
                </a:r>
                <a:r>
                  <a:t> as the response variable is shown below: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right"/>
                              </m:mcPr>
                            </m:mc>
                            <m:mc>
                              <m:mcPr>
                                <m:count m:val="1"/>
                                <m:mcJc m:val="left"/>
                              </m:mcPr>
                            </m:mc>
                          </m:mcs>
                          <m:plcHide m:val="on"/>
                          <m:ctrlPr>
                            <a:rPr/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/>
                                </m:ctrlPr>
                              </m:fPr>
                              <m:num>
                                <m:r>
                                  <a:rPr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Ages</m:t>
                                </m:r>
                              </m:den>
                            </m:f>
                            <m:r>
                              <a:rPr>
                                <a:latin typeface="Cambria Math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charset="0"/>
                              </a:rPr>
                              <m:t> </m:t>
                            </m:r>
                            <m:r>
                              <a:rPr>
                                <a:latin typeface="Cambria Math" charset="0"/>
                              </a:rPr>
                              <m:t>0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0581</m:t>
                            </m:r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r>
                              <a:rPr>
                                <a:latin typeface="Cambria Math" charset="0"/>
                              </a:rPr>
                              <m:t>0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0034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Sex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−</m:t>
                            </m:r>
                            <m:r>
                              <a:rPr>
                                <a:latin typeface="Cambria Math" charset="0"/>
                              </a:rPr>
                              <m:t>0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0004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Sex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−</m:t>
                            </m:r>
                            <m:r>
                              <a:rPr>
                                <a:latin typeface="Cambria Math" charset="0"/>
                              </a:rPr>
                              <m:t>0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0126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Diameter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−</m:t>
                            </m:r>
                            <m:r>
                              <a:rPr>
                                <a:latin typeface="Cambria Math" charset="0"/>
                              </a:rPr>
                              <m:t>0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0110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Height</m:t>
                                </m:r>
                              </m:e>
                            </m:d>
                            <m:r>
                              <a:rPr>
                                <a:latin typeface="Cambria Math" charset="0"/>
                              </a:rPr>
                              <m:t>−</m:t>
                            </m:r>
                            <m:r>
                              <a:rPr>
                                <a:latin typeface="Cambria Math" charset="0"/>
                              </a:rPr>
                              <m:t>0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0325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Whole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r>
                              <a:rPr>
                                <a:latin typeface="Cambria Math" charset="0"/>
                              </a:rPr>
                              <m:t>0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0399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Shucked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r>
                              <a:rPr>
                                <a:latin typeface="Cambria Math" charset="0"/>
                              </a:rPr>
                              <m:t>0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0040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Viscera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−</m:t>
                            </m:r>
                            <m:r>
                              <a:rPr>
                                <a:latin typeface="Cambria Math" charset="0"/>
                              </a:rPr>
                              <m:t>0</m:t>
                            </m:r>
                            <m:r>
                              <a:rPr>
                                <a:latin typeface="Cambria Math" charset="0"/>
                              </a:rPr>
                              <m:t>.</m:t>
                            </m:r>
                            <m:r>
                              <a:rPr>
                                <a:latin typeface="Cambria Math" charset="0"/>
                              </a:rPr>
                              <m:t>0277</m:t>
                            </m:r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Shell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r>
                              <a:rPr>
                                <a:latin typeface="Cambria Math" charset="0"/>
                              </a:rPr>
                              <m:t>𝜖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marL="0" lvl="0" indent="0">
                  <a:buNone/>
                </a:pPr>
                <a:r>
                  <a:t>the model exhibits a more linear relationship between the response and predictors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0" y="355600"/>
                <a:ext cx="7955280" cy="42354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3 Linearity check</a:t>
            </a:r>
          </a:p>
        </p:txBody>
      </p:sp>
      <p:pic>
        <p:nvPicPr>
          <p:cNvPr id="3" name="Picture 1" descr="model3check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79400" y="1193800"/>
            <a:ext cx="4127500" cy="339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110480" y="2471420"/>
            <a:ext cx="3766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the model adequately satisfies the linearity assumption, with only minor deviations for some predictors.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</a:p>
        </p:txBody>
      </p:sp>
      <p:pic>
        <p:nvPicPr>
          <p:cNvPr id="3" name="Picture 1" descr="model3qq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9375" y="71120"/>
            <a:ext cx="4127500" cy="339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1" descr="model3res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205740"/>
            <a:ext cx="4127500" cy="339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10540" y="3493135"/>
            <a:ext cx="8355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 Model 3 improves significantly on these issues, showing better normality of residuals and addressing heteroscedasticity. The inverse transformation applied in Model 3 has helped stabilize the variance and improve the overall model fit.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文字</Application>
  <PresentationFormat/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Arial</vt:lpstr>
      <vt:lpstr>Cambria Math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Kingsoft Math</vt:lpstr>
      <vt:lpstr>Office Theme</vt:lpstr>
      <vt:lpstr>My Model Analysis</vt:lpstr>
      <vt:lpstr>Model 2 and Transformation Explanation</vt:lpstr>
      <vt:lpstr>model 2 Linearity check</vt:lpstr>
      <vt:lpstr>A3-A4 Transfer to Model 3</vt:lpstr>
      <vt:lpstr>PowerPoint 演示文稿</vt:lpstr>
      <vt:lpstr>model 3 Linearity check</vt:lpstr>
      <vt:lpstr>A3-A4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Model Analysis 7-12</dc:title>
  <dc:creator/>
  <cp:lastModifiedBy>临川</cp:lastModifiedBy>
  <cp:revision>1</cp:revision>
  <dcterms:created xsi:type="dcterms:W3CDTF">2024-10-16T15:58:46Z</dcterms:created>
  <dcterms:modified xsi:type="dcterms:W3CDTF">2024-10-16T15:58:46Z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font-size">
    <vt:lpwstr>14pt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lide_level">
    <vt:lpwstr>2</vt:lpwstr>
  </property>
  <property fmtid="{D5CDD505-2E9C-101B-9397-08002B2CF9AE}" pid="9" name="toc-title">
    <vt:lpwstr>Table of contents</vt:lpwstr>
  </property>
  <property fmtid="{D5CDD505-2E9C-101B-9397-08002B2CF9AE}" pid="10" name="ICV">
    <vt:lpwstr>1179F6FCB1593233B6E20F67CE9554F5_42</vt:lpwstr>
  </property>
  <property fmtid="{D5CDD505-2E9C-101B-9397-08002B2CF9AE}" pid="11" name="KSOProductBuildVer">
    <vt:lpwstr>2052-6.10.1.8873</vt:lpwstr>
  </property>
</Properties>
</file>