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3" name="Shape 123"/>
          <p:cNvSpPr/>
          <p:nvPr>
            <p:ph type="sldImg"/>
          </p:nvPr>
        </p:nvSpPr>
        <p:spPr>
          <a:xfrm>
            <a:off x="1143000" y="685800"/>
            <a:ext cx="4572000" cy="3429000"/>
          </a:xfrm>
          <a:prstGeom prst="rect">
            <a:avLst/>
          </a:prstGeom>
        </p:spPr>
        <p:txBody>
          <a:bodyPr/>
          <a:lstStyle/>
          <a:p>
            <a:pPr/>
          </a:p>
        </p:txBody>
      </p:sp>
      <p:sp>
        <p:nvSpPr>
          <p:cNvPr id="124" name="Shape 12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90" name="Texto del título"/>
          <p:cNvSpPr txBox="1"/>
          <p:nvPr>
            <p:ph type="title"/>
          </p:nvPr>
        </p:nvSpPr>
        <p:spPr>
          <a:xfrm>
            <a:off x="838200" y="365125"/>
            <a:ext cx="10515600" cy="1325563"/>
          </a:xfrm>
          <a:prstGeom prst="rect">
            <a:avLst/>
          </a:prstGeom>
        </p:spPr>
        <p:txBody>
          <a:bodyPr anchor="t">
            <a:normAutofit fontScale="100000" lnSpcReduction="0"/>
          </a:bodyPr>
          <a:lstStyle/>
          <a:p>
            <a:pPr/>
            <a:r>
              <a:t>Texto del título</a:t>
            </a:r>
          </a:p>
        </p:txBody>
      </p:sp>
      <p:sp>
        <p:nvSpPr>
          <p:cNvPr id="91" name="Nivel de texto 1…"/>
          <p:cNvSpPr txBox="1"/>
          <p:nvPr>
            <p:ph type="body" idx="1"/>
          </p:nvPr>
        </p:nvSpPr>
        <p:spPr>
          <a:xfrm>
            <a:off x="838200" y="1825625"/>
            <a:ext cx="10515600" cy="4351338"/>
          </a:xfrm>
          <a:prstGeom prst="rect">
            <a:avLst/>
          </a:prstGeom>
        </p:spPr>
        <p:txBody>
          <a:bodyPr vert="eaVert">
            <a:normAutofit fontScale="100000" lnSpcReduction="0"/>
          </a:bodyPr>
          <a:lstStyle/>
          <a:p>
            <a:pPr/>
            <a:r>
              <a:t>Nivel de texto 1</a:t>
            </a:r>
          </a:p>
          <a:p>
            <a:pPr lvl="1"/>
            <a:r>
              <a:t>Nivel de texto 2</a:t>
            </a:r>
          </a:p>
          <a:p>
            <a:pPr lvl="2"/>
            <a:r>
              <a:t>Nivel de texto 3</a:t>
            </a:r>
          </a:p>
          <a:p>
            <a:pPr lvl="3"/>
            <a:r>
              <a:t>Nivel de texto 4</a:t>
            </a:r>
          </a:p>
          <a:p>
            <a:pPr lvl="4"/>
            <a:r>
              <a:t>Nivel de texto 5</a:t>
            </a:r>
          </a:p>
        </p:txBody>
      </p:sp>
      <p:sp>
        <p:nvSpPr>
          <p:cNvPr id="92"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99" name="Texto del título"/>
          <p:cNvSpPr txBox="1"/>
          <p:nvPr>
            <p:ph type="title"/>
          </p:nvPr>
        </p:nvSpPr>
        <p:spPr>
          <a:xfrm>
            <a:off x="8724900" y="365125"/>
            <a:ext cx="2628900" cy="5811838"/>
          </a:xfrm>
          <a:prstGeom prst="rect">
            <a:avLst/>
          </a:prstGeom>
        </p:spPr>
        <p:txBody>
          <a:bodyPr vert="eaVert" anchor="t">
            <a:normAutofit fontScale="100000" lnSpcReduction="0"/>
          </a:bodyPr>
          <a:lstStyle/>
          <a:p>
            <a:pPr/>
            <a:r>
              <a:t>Texto del título</a:t>
            </a:r>
          </a:p>
        </p:txBody>
      </p:sp>
      <p:sp>
        <p:nvSpPr>
          <p:cNvPr id="100" name="Nivel de texto 1…"/>
          <p:cNvSpPr txBox="1"/>
          <p:nvPr>
            <p:ph type="body" idx="1"/>
          </p:nvPr>
        </p:nvSpPr>
        <p:spPr>
          <a:xfrm>
            <a:off x="838200" y="365125"/>
            <a:ext cx="7734300" cy="5811838"/>
          </a:xfrm>
          <a:prstGeom prst="rect">
            <a:avLst/>
          </a:prstGeom>
        </p:spPr>
        <p:txBody>
          <a:bodyPr vert="eaVert">
            <a:normAutofit fontScale="100000" lnSpcReduction="0"/>
          </a:bodyPr>
          <a:lstStyle/>
          <a:p>
            <a:pPr/>
            <a:r>
              <a:t>Nivel de texto 1</a:t>
            </a:r>
          </a:p>
          <a:p>
            <a:pPr lvl="1"/>
            <a:r>
              <a:t>Nivel de texto 2</a:t>
            </a:r>
          </a:p>
          <a:p>
            <a:pPr lvl="2"/>
            <a:r>
              <a:t>Nivel de texto 3</a:t>
            </a:r>
          </a:p>
          <a:p>
            <a:pPr lvl="3"/>
            <a:r>
              <a:t>Nivel de texto 4</a:t>
            </a:r>
          </a:p>
          <a:p>
            <a:pPr lvl="4"/>
            <a:r>
              <a:t>Nivel de texto 5</a:t>
            </a:r>
          </a:p>
        </p:txBody>
      </p:sp>
      <p:sp>
        <p:nvSpPr>
          <p:cNvPr id="10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Blank">
    <p:spTree>
      <p:nvGrpSpPr>
        <p:cNvPr id="1" name=""/>
        <p:cNvGrpSpPr/>
        <p:nvPr/>
      </p:nvGrpSpPr>
      <p:grpSpPr>
        <a:xfrm>
          <a:off x="0" y="0"/>
          <a:ext cx="0" cy="0"/>
          <a:chOff x="0" y="0"/>
          <a:chExt cx="0" cy="0"/>
        </a:xfrm>
      </p:grpSpPr>
      <p:sp>
        <p:nvSpPr>
          <p:cNvPr id="108" name="Texto del título"/>
          <p:cNvSpPr txBox="1"/>
          <p:nvPr>
            <p:ph type="title"/>
          </p:nvPr>
        </p:nvSpPr>
        <p:spPr>
          <a:xfrm>
            <a:off x="1524000" y="1122362"/>
            <a:ext cx="9144000" cy="2387601"/>
          </a:xfrm>
          <a:prstGeom prst="rect">
            <a:avLst/>
          </a:prstGeom>
        </p:spPr>
        <p:txBody>
          <a:bodyPr anchor="b">
            <a:normAutofit fontScale="100000" lnSpcReduction="0"/>
          </a:bodyPr>
          <a:lstStyle>
            <a:lvl1pPr algn="ctr">
              <a:defRPr sz="4800">
                <a:solidFill>
                  <a:srgbClr val="005493"/>
                </a:solidFill>
                <a:latin typeface="IBM Plex Mono SemiBold"/>
                <a:ea typeface="IBM Plex Mono SemiBold"/>
                <a:cs typeface="IBM Plex Mono SemiBold"/>
                <a:sym typeface="IBM Plex Mono SemiBold"/>
              </a:defRPr>
            </a:lvl1pPr>
          </a:lstStyle>
          <a:p>
            <a:pPr/>
            <a:r>
              <a:t>Texto del título</a:t>
            </a:r>
          </a:p>
        </p:txBody>
      </p:sp>
      <p:sp>
        <p:nvSpPr>
          <p:cNvPr id="109" name="Número de diapositiva"/>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Vertical Title and Text">
    <p:spTree>
      <p:nvGrpSpPr>
        <p:cNvPr id="1" name=""/>
        <p:cNvGrpSpPr/>
        <p:nvPr/>
      </p:nvGrpSpPr>
      <p:grpSpPr>
        <a:xfrm>
          <a:off x="0" y="0"/>
          <a:ext cx="0" cy="0"/>
          <a:chOff x="0" y="0"/>
          <a:chExt cx="0" cy="0"/>
        </a:xfrm>
      </p:grpSpPr>
      <p:sp>
        <p:nvSpPr>
          <p:cNvPr id="116" name="Nivel de texto 1…"/>
          <p:cNvSpPr txBox="1"/>
          <p:nvPr>
            <p:ph type="body" idx="1"/>
          </p:nvPr>
        </p:nvSpPr>
        <p:spPr>
          <a:xfrm>
            <a:off x="838200" y="365125"/>
            <a:ext cx="7734300" cy="5811838"/>
          </a:xfrm>
          <a:prstGeom prst="rect">
            <a:avLst/>
          </a:prstGeom>
        </p:spPr>
        <p:txBody>
          <a:bodyPr vert="eaVert">
            <a:normAutofit fontScale="100000" lnSpcReduction="0"/>
          </a:bodyPr>
          <a:lstStyle/>
          <a:p>
            <a:pPr/>
            <a:r>
              <a:t>Nivel de texto 1</a:t>
            </a:r>
          </a:p>
          <a:p>
            <a:pPr lvl="1"/>
            <a:r>
              <a:t>Nivel de texto 2</a:t>
            </a:r>
          </a:p>
          <a:p>
            <a:pPr lvl="2"/>
            <a:r>
              <a:t>Nivel de texto 3</a:t>
            </a:r>
          </a:p>
          <a:p>
            <a:pPr lvl="3"/>
            <a:r>
              <a:t>Nivel de texto 4</a:t>
            </a:r>
          </a:p>
          <a:p>
            <a:pPr lvl="4"/>
            <a:r>
              <a:t>Nivel de texto 5</a:t>
            </a:r>
          </a:p>
        </p:txBody>
      </p:sp>
      <p:sp>
        <p:nvSpPr>
          <p:cNvPr id="117" name="Número de diapositiva"/>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8" name="Texto del título"/>
          <p:cNvSpPr txBox="1"/>
          <p:nvPr>
            <p:ph type="title"/>
          </p:nvPr>
        </p:nvSpPr>
        <p:spPr>
          <a:xfrm>
            <a:off x="838200" y="365125"/>
            <a:ext cx="10515600" cy="1325563"/>
          </a:xfrm>
          <a:prstGeom prst="rect">
            <a:avLst/>
          </a:prstGeom>
        </p:spPr>
        <p:txBody>
          <a:bodyPr anchor="t">
            <a:normAutofit fontScale="100000" lnSpcReduction="0"/>
          </a:bodyPr>
          <a:lstStyle/>
          <a:p>
            <a:pPr/>
            <a:r>
              <a:t>Texto del título</a:t>
            </a:r>
          </a:p>
        </p:txBody>
      </p:sp>
      <p:sp>
        <p:nvSpPr>
          <p:cNvPr id="19" name="Nivel de texto 1…"/>
          <p:cNvSpPr txBox="1"/>
          <p:nvPr>
            <p:ph type="body" idx="1"/>
          </p:nvPr>
        </p:nvSpPr>
        <p:spPr>
          <a:xfrm>
            <a:off x="838200" y="1825625"/>
            <a:ext cx="10515600" cy="4351338"/>
          </a:xfrm>
          <a:prstGeom prst="rect">
            <a:avLst/>
          </a:prstGeom>
        </p:spPr>
        <p:txBody>
          <a:bodyPr>
            <a:normAutofit fontScale="100000" lnSpcReduction="0"/>
          </a:bodyPr>
          <a:lstStyle/>
          <a:p>
            <a:pPr/>
            <a:r>
              <a:t>Nivel de texto 1</a:t>
            </a:r>
          </a:p>
          <a:p>
            <a:pPr lvl="1"/>
            <a:r>
              <a:t>Nivel de texto 2</a:t>
            </a:r>
          </a:p>
          <a:p>
            <a:pPr lvl="2"/>
            <a:r>
              <a:t>Nivel de texto 3</a:t>
            </a:r>
          </a:p>
          <a:p>
            <a:pPr lvl="3"/>
            <a:r>
              <a:t>Nivel de texto 4</a:t>
            </a:r>
          </a:p>
          <a:p>
            <a:pPr lvl="4"/>
            <a:r>
              <a:t>Nivel de texto 5</a:t>
            </a:r>
          </a:p>
        </p:txBody>
      </p:sp>
      <p:sp>
        <p:nvSpPr>
          <p:cNvPr id="20"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7" name="Texto del título"/>
          <p:cNvSpPr txBox="1"/>
          <p:nvPr>
            <p:ph type="title"/>
          </p:nvPr>
        </p:nvSpPr>
        <p:spPr>
          <a:xfrm>
            <a:off x="831850" y="1709738"/>
            <a:ext cx="10515600" cy="2852737"/>
          </a:xfrm>
          <a:prstGeom prst="rect">
            <a:avLst/>
          </a:prstGeom>
        </p:spPr>
        <p:txBody>
          <a:bodyPr anchor="b">
            <a:normAutofit fontScale="100000" lnSpcReduction="0"/>
          </a:bodyPr>
          <a:lstStyle>
            <a:lvl1pPr>
              <a:defRPr sz="6000"/>
            </a:lvl1pPr>
          </a:lstStyle>
          <a:p>
            <a:pPr/>
            <a:r>
              <a:t>Texto del título</a:t>
            </a:r>
          </a:p>
        </p:txBody>
      </p:sp>
      <p:sp>
        <p:nvSpPr>
          <p:cNvPr id="28" name="Nivel de texto 1…"/>
          <p:cNvSpPr txBox="1"/>
          <p:nvPr>
            <p:ph type="body" sz="quarter" idx="1"/>
          </p:nvPr>
        </p:nvSpPr>
        <p:spPr>
          <a:xfrm>
            <a:off x="831850" y="4589462"/>
            <a:ext cx="10515600" cy="1500188"/>
          </a:xfrm>
          <a:prstGeom prst="rect">
            <a:avLst/>
          </a:prstGeom>
        </p:spPr>
        <p:txBody>
          <a:bodyPr>
            <a:normAutofit fontScale="100000" lnSpcReduction="0"/>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Nivel de texto 1</a:t>
            </a:r>
          </a:p>
          <a:p>
            <a:pPr lvl="1"/>
            <a:r>
              <a:t>Nivel de texto 2</a:t>
            </a:r>
          </a:p>
          <a:p>
            <a:pPr lvl="2"/>
            <a:r>
              <a:t>Nivel de texto 3</a:t>
            </a:r>
          </a:p>
          <a:p>
            <a:pPr lvl="3"/>
            <a:r>
              <a:t>Nivel de texto 4</a:t>
            </a:r>
          </a:p>
          <a:p>
            <a:pPr lvl="4"/>
            <a:r>
              <a:t>Nivel de texto 5</a:t>
            </a:r>
          </a:p>
        </p:txBody>
      </p:sp>
      <p:sp>
        <p:nvSpPr>
          <p:cNvPr id="29"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6" name="Texto del título"/>
          <p:cNvSpPr txBox="1"/>
          <p:nvPr>
            <p:ph type="title"/>
          </p:nvPr>
        </p:nvSpPr>
        <p:spPr>
          <a:xfrm>
            <a:off x="838200" y="365125"/>
            <a:ext cx="10515600" cy="1325563"/>
          </a:xfrm>
          <a:prstGeom prst="rect">
            <a:avLst/>
          </a:prstGeom>
        </p:spPr>
        <p:txBody>
          <a:bodyPr anchor="t">
            <a:normAutofit fontScale="100000" lnSpcReduction="0"/>
          </a:bodyPr>
          <a:lstStyle/>
          <a:p>
            <a:pPr/>
            <a:r>
              <a:t>Texto del título</a:t>
            </a:r>
          </a:p>
        </p:txBody>
      </p:sp>
      <p:sp>
        <p:nvSpPr>
          <p:cNvPr id="37" name="Nivel de texto 1…"/>
          <p:cNvSpPr txBox="1"/>
          <p:nvPr>
            <p:ph type="body" sz="half" idx="1"/>
          </p:nvPr>
        </p:nvSpPr>
        <p:spPr>
          <a:xfrm>
            <a:off x="838200" y="1825625"/>
            <a:ext cx="5181600" cy="4351338"/>
          </a:xfrm>
          <a:prstGeom prst="rect">
            <a:avLst/>
          </a:prstGeom>
        </p:spPr>
        <p:txBody>
          <a:bodyPr>
            <a:normAutofit fontScale="100000" lnSpcReduction="0"/>
          </a:bodyPr>
          <a:lstStyle/>
          <a:p>
            <a:pPr/>
            <a:r>
              <a:t>Nivel de texto 1</a:t>
            </a:r>
          </a:p>
          <a:p>
            <a:pPr lvl="1"/>
            <a:r>
              <a:t>Nivel de texto 2</a:t>
            </a:r>
          </a:p>
          <a:p>
            <a:pPr lvl="2"/>
            <a:r>
              <a:t>Nivel de texto 3</a:t>
            </a:r>
          </a:p>
          <a:p>
            <a:pPr lvl="3"/>
            <a:r>
              <a:t>Nivel de texto 4</a:t>
            </a:r>
          </a:p>
          <a:p>
            <a:pPr lvl="4"/>
            <a:r>
              <a:t>Nivel de texto 5</a:t>
            </a:r>
          </a:p>
        </p:txBody>
      </p:sp>
      <p:sp>
        <p:nvSpPr>
          <p:cNvPr id="38"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5" name="Texto del título"/>
          <p:cNvSpPr txBox="1"/>
          <p:nvPr>
            <p:ph type="title"/>
          </p:nvPr>
        </p:nvSpPr>
        <p:spPr>
          <a:xfrm>
            <a:off x="839787" y="365125"/>
            <a:ext cx="10515601" cy="1325563"/>
          </a:xfrm>
          <a:prstGeom prst="rect">
            <a:avLst/>
          </a:prstGeom>
        </p:spPr>
        <p:txBody>
          <a:bodyPr anchor="t">
            <a:normAutofit fontScale="100000" lnSpcReduction="0"/>
          </a:bodyPr>
          <a:lstStyle/>
          <a:p>
            <a:pPr/>
            <a:r>
              <a:t>Texto del título</a:t>
            </a:r>
          </a:p>
        </p:txBody>
      </p:sp>
      <p:sp>
        <p:nvSpPr>
          <p:cNvPr id="46" name="Nivel de texto 1…"/>
          <p:cNvSpPr txBox="1"/>
          <p:nvPr>
            <p:ph type="body" sz="quarter" idx="1"/>
          </p:nvPr>
        </p:nvSpPr>
        <p:spPr>
          <a:xfrm>
            <a:off x="839787" y="1681163"/>
            <a:ext cx="5157789" cy="823913"/>
          </a:xfrm>
          <a:prstGeom prst="rect">
            <a:avLst/>
          </a:prstGeom>
        </p:spPr>
        <p:txBody>
          <a:bodyPr anchor="b">
            <a:normAutofit fontScale="100000" lnSpcReduction="0"/>
          </a:bodyPr>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Nivel de texto 1</a:t>
            </a:r>
          </a:p>
          <a:p>
            <a:pPr lvl="1"/>
            <a:r>
              <a:t>Nivel de texto 2</a:t>
            </a:r>
          </a:p>
          <a:p>
            <a:pPr lvl="2"/>
            <a:r>
              <a:t>Nivel de texto 3</a:t>
            </a:r>
          </a:p>
          <a:p>
            <a:pPr lvl="3"/>
            <a:r>
              <a:t>Nivel de texto 4</a:t>
            </a:r>
          </a:p>
          <a:p>
            <a:pPr lvl="4"/>
            <a:r>
              <a:t>Nivel de texto 5</a:t>
            </a:r>
          </a:p>
        </p:txBody>
      </p:sp>
      <p:sp>
        <p:nvSpPr>
          <p:cNvPr id="47" name="Text Placeholder 4"/>
          <p:cNvSpPr/>
          <p:nvPr>
            <p:ph type="body" sz="quarter" idx="21"/>
          </p:nvPr>
        </p:nvSpPr>
        <p:spPr>
          <a:xfrm>
            <a:off x="6172200" y="1681163"/>
            <a:ext cx="5183188" cy="823913"/>
          </a:xfrm>
          <a:prstGeom prst="rect">
            <a:avLst/>
          </a:prstGeom>
        </p:spPr>
        <p:txBody>
          <a:bodyPr anchor="b">
            <a:normAutofit fontScale="100000" lnSpcReduction="0"/>
          </a:bodyPr>
          <a:lstStyle/>
          <a:p>
            <a:pPr marL="0" indent="0">
              <a:buSzTx/>
              <a:buFontTx/>
              <a:buNone/>
              <a:defRPr b="1" sz="2400"/>
            </a:pPr>
          </a:p>
        </p:txBody>
      </p:sp>
      <p:sp>
        <p:nvSpPr>
          <p:cNvPr id="48"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5" name="Texto del título"/>
          <p:cNvSpPr txBox="1"/>
          <p:nvPr>
            <p:ph type="title"/>
          </p:nvPr>
        </p:nvSpPr>
        <p:spPr>
          <a:xfrm>
            <a:off x="838200" y="365125"/>
            <a:ext cx="10515600" cy="1325563"/>
          </a:xfrm>
          <a:prstGeom prst="rect">
            <a:avLst/>
          </a:prstGeom>
        </p:spPr>
        <p:txBody>
          <a:bodyPr anchor="t">
            <a:normAutofit fontScale="100000" lnSpcReduction="0"/>
          </a:bodyPr>
          <a:lstStyle/>
          <a:p>
            <a:pPr/>
            <a:r>
              <a:t>Texto del título</a:t>
            </a:r>
          </a:p>
        </p:txBody>
      </p:sp>
      <p:sp>
        <p:nvSpPr>
          <p:cNvPr id="56"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0" name="Texto del título"/>
          <p:cNvSpPr txBox="1"/>
          <p:nvPr>
            <p:ph type="title"/>
          </p:nvPr>
        </p:nvSpPr>
        <p:spPr>
          <a:xfrm>
            <a:off x="839787" y="457200"/>
            <a:ext cx="3932239" cy="1600200"/>
          </a:xfrm>
          <a:prstGeom prst="rect">
            <a:avLst/>
          </a:prstGeom>
        </p:spPr>
        <p:txBody>
          <a:bodyPr anchor="b">
            <a:normAutofit fontScale="100000" lnSpcReduction="0"/>
          </a:bodyPr>
          <a:lstStyle>
            <a:lvl1pPr>
              <a:defRPr sz="3200"/>
            </a:lvl1pPr>
          </a:lstStyle>
          <a:p>
            <a:pPr/>
            <a:r>
              <a:t>Texto del título</a:t>
            </a:r>
          </a:p>
        </p:txBody>
      </p:sp>
      <p:sp>
        <p:nvSpPr>
          <p:cNvPr id="71" name="Nivel de texto 1…"/>
          <p:cNvSpPr txBox="1"/>
          <p:nvPr>
            <p:ph type="body" sz="half" idx="1"/>
          </p:nvPr>
        </p:nvSpPr>
        <p:spPr>
          <a:xfrm>
            <a:off x="5183187" y="987425"/>
            <a:ext cx="6172201" cy="4873625"/>
          </a:xfrm>
          <a:prstGeom prst="rect">
            <a:avLst/>
          </a:prstGeom>
        </p:spPr>
        <p:txBody>
          <a:bodyPr>
            <a:normAutofit fontScale="100000" lnSpcReduction="0"/>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Nivel de texto 1</a:t>
            </a:r>
          </a:p>
          <a:p>
            <a:pPr lvl="1"/>
            <a:r>
              <a:t>Nivel de texto 2</a:t>
            </a:r>
          </a:p>
          <a:p>
            <a:pPr lvl="2"/>
            <a:r>
              <a:t>Nivel de texto 3</a:t>
            </a:r>
          </a:p>
          <a:p>
            <a:pPr lvl="3"/>
            <a:r>
              <a:t>Nivel de texto 4</a:t>
            </a:r>
          </a:p>
          <a:p>
            <a:pPr lvl="4"/>
            <a:r>
              <a:t>Nivel de texto 5</a:t>
            </a:r>
          </a:p>
        </p:txBody>
      </p:sp>
      <p:sp>
        <p:nvSpPr>
          <p:cNvPr id="72" name="Text Placeholder 3"/>
          <p:cNvSpPr/>
          <p:nvPr>
            <p:ph type="body" sz="quarter" idx="21"/>
          </p:nvPr>
        </p:nvSpPr>
        <p:spPr>
          <a:xfrm>
            <a:off x="839787" y="2057400"/>
            <a:ext cx="3932238" cy="3811588"/>
          </a:xfrm>
          <a:prstGeom prst="rect">
            <a:avLst/>
          </a:prstGeom>
        </p:spPr>
        <p:txBody>
          <a:bodyPr>
            <a:normAutofit fontScale="100000" lnSpcReduction="0"/>
          </a:bodyPr>
          <a:lstStyle/>
          <a:p>
            <a:pPr marL="0" indent="0">
              <a:buSzTx/>
              <a:buFontTx/>
              <a:buNone/>
              <a:defRPr sz="1600"/>
            </a:pPr>
          </a:p>
        </p:txBody>
      </p:sp>
      <p:sp>
        <p:nvSpPr>
          <p:cNvPr id="7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0" name="Texto del título"/>
          <p:cNvSpPr txBox="1"/>
          <p:nvPr>
            <p:ph type="title"/>
          </p:nvPr>
        </p:nvSpPr>
        <p:spPr>
          <a:xfrm>
            <a:off x="839787" y="457200"/>
            <a:ext cx="3932239" cy="1600200"/>
          </a:xfrm>
          <a:prstGeom prst="rect">
            <a:avLst/>
          </a:prstGeom>
        </p:spPr>
        <p:txBody>
          <a:bodyPr anchor="b">
            <a:normAutofit fontScale="100000" lnSpcReduction="0"/>
          </a:bodyPr>
          <a:lstStyle>
            <a:lvl1pPr>
              <a:defRPr sz="3200"/>
            </a:lvl1pPr>
          </a:lstStyle>
          <a:p>
            <a:pPr/>
            <a:r>
              <a:t>Texto del título</a:t>
            </a:r>
          </a:p>
        </p:txBody>
      </p:sp>
      <p:sp>
        <p:nvSpPr>
          <p:cNvPr id="81" name="Picture Placeholder 2"/>
          <p:cNvSpPr/>
          <p:nvPr>
            <p:ph type="pic" sz="half" idx="21"/>
          </p:nvPr>
        </p:nvSpPr>
        <p:spPr>
          <a:xfrm>
            <a:off x="5183187" y="987425"/>
            <a:ext cx="6172201" cy="4873625"/>
          </a:xfrm>
          <a:prstGeom prst="rect">
            <a:avLst/>
          </a:prstGeom>
        </p:spPr>
        <p:txBody>
          <a:bodyPr lIns="91439" rIns="91439"/>
          <a:lstStyle/>
          <a:p>
            <a:pPr/>
          </a:p>
        </p:txBody>
      </p:sp>
      <p:sp>
        <p:nvSpPr>
          <p:cNvPr id="82" name="Nivel de texto 1…"/>
          <p:cNvSpPr txBox="1"/>
          <p:nvPr>
            <p:ph type="body" sz="quarter" idx="1"/>
          </p:nvPr>
        </p:nvSpPr>
        <p:spPr>
          <a:xfrm>
            <a:off x="839787" y="2057400"/>
            <a:ext cx="3932239" cy="3811588"/>
          </a:xfrm>
          <a:prstGeom prst="rect">
            <a:avLst/>
          </a:prstGeom>
        </p:spPr>
        <p:txBody>
          <a:bodyPr>
            <a:normAutofit fontScale="100000" lnSpcReduction="0"/>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Nivel de texto 1</a:t>
            </a:r>
          </a:p>
          <a:p>
            <a:pPr lvl="1"/>
            <a:r>
              <a:t>Nivel de texto 2</a:t>
            </a:r>
          </a:p>
          <a:p>
            <a:pPr lvl="2"/>
            <a:r>
              <a:t>Nivel de texto 3</a:t>
            </a:r>
          </a:p>
          <a:p>
            <a:pPr lvl="3"/>
            <a:r>
              <a:t>Nivel de texto 4</a:t>
            </a:r>
          </a:p>
          <a:p>
            <a:pPr lvl="4"/>
            <a:r>
              <a:t>Nivel de texto 5</a:t>
            </a:r>
          </a:p>
        </p:txBody>
      </p:sp>
      <p:sp>
        <p:nvSpPr>
          <p:cNvPr id="8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exto del título"/>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Texto del título</a:t>
            </a:r>
          </a:p>
        </p:txBody>
      </p:sp>
      <p:sp>
        <p:nvSpPr>
          <p:cNvPr id="3" name="Nivel de texto 1…"/>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p:nvPr>
            <p:ph type="sldNum" sz="quarter" idx="2"/>
          </p:nvPr>
        </p:nvSpPr>
        <p:spPr>
          <a:xfrm>
            <a:off x="11127811" y="6060022"/>
            <a:ext cx="330161" cy="332741"/>
          </a:xfrm>
          <a:prstGeom prst="rect">
            <a:avLst/>
          </a:prstGeom>
          <a:ln w="12700">
            <a:miter lim="400000"/>
          </a:ln>
        </p:spPr>
        <p:txBody>
          <a:bodyPr wrap="none" lIns="45719" rIns="45719" anchor="ctr">
            <a:spAutoFit/>
          </a:bodyPr>
          <a:lstStyle>
            <a:lvl1pPr algn="r">
              <a:defRPr sz="1600">
                <a:solidFill>
                  <a:srgbClr val="1C7DDB"/>
                </a:solidFill>
                <a:latin typeface="Abadi"/>
                <a:ea typeface="Abadi"/>
                <a:cs typeface="Abadi"/>
                <a:sym typeface="Abad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Abadi"/>
        </a:defRPr>
      </a:lvl1pPr>
      <a:lvl2pPr marL="0" marR="0" indent="457200" algn="r" defTabSz="9144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Abadi"/>
        </a:defRPr>
      </a:lvl2pPr>
      <a:lvl3pPr marL="0" marR="0" indent="914400" algn="r" defTabSz="9144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Abad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Abad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Abad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Abad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Abad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Abad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Abad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6.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7.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8.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9.png"/><Relationship Id="rId4" Type="http://schemas.openxmlformats.org/officeDocument/2006/relationships/image" Target="../media/image10.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hyperlink" Target="https://github.com/YolandaCL/DataScienceCertificate_IBM/blob/main/SpaceX_Folium.ipynb" TargetMode="External"/><Relationship Id="rId4" Type="http://schemas.openxmlformats.org/officeDocument/2006/relationships/image" Target="../media/image11.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2.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hyperlink" Target="https://github.com/YolandaCL/DataScienceCertificate_IBM/blob/main/SpaceX_Machine_Learning_Prediction.ipynb" TargetMode="Externa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3.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4.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F47C3"/>
        </a:solidFill>
      </p:bgPr>
    </p:bg>
    <p:spTree>
      <p:nvGrpSpPr>
        <p:cNvPr id="1" name=""/>
        <p:cNvGrpSpPr/>
        <p:nvPr/>
      </p:nvGrpSpPr>
      <p:grpSpPr>
        <a:xfrm>
          <a:off x="0" y="0"/>
          <a:ext cx="0" cy="0"/>
          <a:chOff x="0" y="0"/>
          <a:chExt cx="0" cy="0"/>
        </a:xfrm>
      </p:grpSpPr>
      <p:pic>
        <p:nvPicPr>
          <p:cNvPr id="126" name="Picture 2" descr="Picture 2"/>
          <p:cNvPicPr>
            <a:picLocks noChangeAspect="1"/>
          </p:cNvPicPr>
          <p:nvPr/>
        </p:nvPicPr>
        <p:blipFill>
          <a:blip r:embed="rId2">
            <a:extLst/>
          </a:blip>
          <a:stretch>
            <a:fillRect/>
          </a:stretch>
        </p:blipFill>
        <p:spPr>
          <a:xfrm>
            <a:off x="889820" y="676828"/>
            <a:ext cx="2104103" cy="629184"/>
          </a:xfrm>
          <a:prstGeom prst="rect">
            <a:avLst/>
          </a:prstGeom>
          <a:ln w="12700">
            <a:miter lim="400000"/>
          </a:ln>
          <a:effectLst>
            <a:reflection blurRad="0" stA="50000" stPos="0" endA="0" endPos="40000" dist="0" dir="5400000" fadeDir="5400000" sx="100000" sy="-100000" kx="0" ky="0" algn="bl" rotWithShape="0"/>
          </a:effectLst>
        </p:spPr>
      </p:pic>
      <p:sp>
        <p:nvSpPr>
          <p:cNvPr id="127" name="TextBox 5"/>
          <p:cNvSpPr txBox="1"/>
          <p:nvPr/>
        </p:nvSpPr>
        <p:spPr>
          <a:xfrm>
            <a:off x="899923" y="5372109"/>
            <a:ext cx="2343815" cy="612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E7E6E6"/>
                </a:solidFill>
                <a:latin typeface="Verdana"/>
                <a:ea typeface="Verdana"/>
                <a:cs typeface="Verdana"/>
                <a:sym typeface="Verdana"/>
              </a:defRPr>
            </a:pPr>
            <a:r>
              <a:t>YolandaCL</a:t>
            </a:r>
          </a:p>
          <a:p>
            <a:pPr>
              <a:defRPr sz="500">
                <a:solidFill>
                  <a:srgbClr val="E7E6E6"/>
                </a:solidFill>
                <a:latin typeface="Verdana"/>
                <a:ea typeface="Verdana"/>
                <a:cs typeface="Verdana"/>
                <a:sym typeface="Verdana"/>
              </a:defRPr>
            </a:pPr>
          </a:p>
          <a:p>
            <a:pPr>
              <a:defRPr sz="1300">
                <a:solidFill>
                  <a:srgbClr val="E7E6E6"/>
                </a:solidFill>
                <a:latin typeface="Verdana"/>
                <a:ea typeface="Verdana"/>
                <a:cs typeface="Verdana"/>
                <a:sym typeface="Verdana"/>
              </a:defRPr>
            </a:pPr>
            <a:r>
              <a:t>Feb  2024</a:t>
            </a:r>
          </a:p>
        </p:txBody>
      </p:sp>
      <p:sp>
        <p:nvSpPr>
          <p:cNvPr id="128" name="TextBox 5"/>
          <p:cNvSpPr txBox="1"/>
          <p:nvPr/>
        </p:nvSpPr>
        <p:spPr>
          <a:xfrm>
            <a:off x="890015" y="2499953"/>
            <a:ext cx="8554675" cy="1285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900">
                <a:solidFill>
                  <a:srgbClr val="E7E6E6"/>
                </a:solidFill>
                <a:latin typeface="Abadi"/>
                <a:ea typeface="Abadi"/>
                <a:cs typeface="Abadi"/>
                <a:sym typeface="Abadi"/>
              </a:defRPr>
            </a:lvl1pPr>
          </a:lstStyle>
          <a:p>
            <a:pPr/>
            <a:r>
              <a:t>“DATA SCIENCE CAPSTONE”</a:t>
            </a:r>
          </a:p>
        </p:txBody>
      </p:sp>
      <p:sp>
        <p:nvSpPr>
          <p:cNvPr id="129" name="The outcomes of tasks in modules and labs:…"/>
          <p:cNvSpPr txBox="1"/>
          <p:nvPr/>
        </p:nvSpPr>
        <p:spPr>
          <a:xfrm>
            <a:off x="1112218" y="3363705"/>
            <a:ext cx="7710596" cy="1043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2100">
                <a:solidFill>
                  <a:srgbClr val="FDFDFD"/>
                </a:solidFill>
                <a:latin typeface="Verdana"/>
                <a:ea typeface="Verdana"/>
                <a:cs typeface="Verdana"/>
                <a:sym typeface="Verdana"/>
              </a:defRPr>
            </a:pPr>
            <a:r>
              <a:t>The outcomes of tasks in modules and labs: </a:t>
            </a:r>
          </a:p>
          <a:p>
            <a:pPr defTabSz="457200">
              <a:defRPr sz="2100">
                <a:solidFill>
                  <a:srgbClr val="FDFDFD"/>
                </a:solidFill>
                <a:latin typeface="Verdana"/>
                <a:ea typeface="Verdana"/>
                <a:cs typeface="Verdana"/>
                <a:sym typeface="Verdana"/>
              </a:defRPr>
            </a:pPr>
            <a:r>
              <a:t>A presentation prepared for peer-data-scientists</a:t>
            </a:r>
          </a:p>
        </p:txBody>
      </p:sp>
      <p:pic>
        <p:nvPicPr>
          <p:cNvPr id="130" name="Imagen" descr="Imagen"/>
          <p:cNvPicPr>
            <a:picLocks noChangeAspect="1"/>
          </p:cNvPicPr>
          <p:nvPr/>
        </p:nvPicPr>
        <p:blipFill>
          <a:blip r:embed="rId3">
            <a:extLst/>
          </a:blip>
          <a:stretch>
            <a:fillRect/>
          </a:stretch>
        </p:blipFill>
        <p:spPr>
          <a:xfrm>
            <a:off x="2249647" y="5419290"/>
            <a:ext cx="517777" cy="517778"/>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1" name="Slide Number Placeholder 3"/>
          <p:cNvSpPr txBox="1"/>
          <p:nvPr>
            <p:ph type="sldNum" sz="quarter" idx="4294967295"/>
          </p:nvPr>
        </p:nvSpPr>
        <p:spPr>
          <a:xfrm>
            <a:off x="11127811" y="6060022"/>
            <a:ext cx="330161" cy="3327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2" name="Content Placeholder 2"/>
          <p:cNvSpPr txBox="1"/>
          <p:nvPr/>
        </p:nvSpPr>
        <p:spPr>
          <a:xfrm>
            <a:off x="815730" y="1580808"/>
            <a:ext cx="10013378" cy="469188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a:lnSpc>
                <a:spcPct val="96000"/>
              </a:lnSpc>
              <a:spcBef>
                <a:spcPts val="1400"/>
              </a:spcBef>
              <a:buSzPct val="100000"/>
              <a:buFont typeface="Arial"/>
              <a:buChar char="•"/>
              <a:defRPr b="1" sz="2200">
                <a:solidFill>
                  <a:srgbClr val="292929"/>
                </a:solidFill>
                <a:latin typeface="Abadi"/>
                <a:ea typeface="Abadi"/>
                <a:cs typeface="Abadi"/>
                <a:sym typeface="Abadi"/>
              </a:defRPr>
            </a:pPr>
            <a:r>
              <a:t>Launch Sites Locations Analysis with Folium </a:t>
            </a:r>
          </a:p>
          <a:p>
            <a:pPr marL="228600" indent="-228600">
              <a:lnSpc>
                <a:spcPct val="96000"/>
              </a:lnSpc>
              <a:spcBef>
                <a:spcPts val="1400"/>
              </a:spcBef>
              <a:buSzPct val="100000"/>
              <a:buFont typeface="Arial"/>
              <a:buChar char="•"/>
              <a:defRPr sz="2200">
                <a:solidFill>
                  <a:srgbClr val="292929"/>
                </a:solidFill>
                <a:latin typeface="Abadi"/>
                <a:ea typeface="Abadi"/>
                <a:cs typeface="Abadi"/>
                <a:sym typeface="Abadi"/>
              </a:defRPr>
            </a:pPr>
            <a:r>
              <a:t>We Download and read the `spacex_launch_geo.csv  URL = ‘https://cf-courses-data.s3.us.cloud-object-storage.appdomain.cloud/IBM-DS0321EN-SkillsNetwork/datasets/spacex_launch_geo.csv'</a:t>
            </a:r>
          </a:p>
          <a:p>
            <a:pPr marL="228600" indent="-228600">
              <a:lnSpc>
                <a:spcPct val="96000"/>
              </a:lnSpc>
              <a:spcBef>
                <a:spcPts val="1400"/>
              </a:spcBef>
              <a:buSzPct val="100000"/>
              <a:buFont typeface="Arial"/>
              <a:buChar char="•"/>
              <a:defRPr sz="2200">
                <a:solidFill>
                  <a:srgbClr val="292929"/>
                </a:solidFill>
                <a:latin typeface="Abadi"/>
                <a:ea typeface="Abadi"/>
                <a:cs typeface="Abadi"/>
                <a:sym typeface="Abadi"/>
              </a:defRPr>
            </a:pPr>
            <a:r>
              <a:t>And Select relevant sub-columns: `Launch Site`, `Lat(Latitude)`, `Long(Longitude)`, `class`, Landing Outcome</a:t>
            </a:r>
          </a:p>
          <a:p>
            <a:pPr marL="228600" indent="-228600">
              <a:lnSpc>
                <a:spcPct val="96000"/>
              </a:lnSpc>
              <a:spcBef>
                <a:spcPts val="1400"/>
              </a:spcBef>
              <a:buSzPct val="100000"/>
              <a:buFont typeface="Arial"/>
              <a:buChar char="•"/>
              <a:defRPr sz="2200">
                <a:solidFill>
                  <a:srgbClr val="292929"/>
                </a:solidFill>
                <a:latin typeface="Abadi"/>
                <a:ea typeface="Abadi"/>
                <a:cs typeface="Abadi"/>
                <a:sym typeface="Abadi"/>
              </a:defRPr>
            </a:pPr>
            <a:r>
              <a:t>We first create a folium </a:t>
            </a:r>
            <a:r>
              <a:rPr sz="1300"/>
              <a:t>Map</a:t>
            </a:r>
            <a:r>
              <a:t> object, with an initial center location to be NASA Johnson Space Center at Houston, Texas.</a:t>
            </a:r>
          </a:p>
          <a:p>
            <a:pPr marL="228600" indent="-228600">
              <a:lnSpc>
                <a:spcPct val="96000"/>
              </a:lnSpc>
              <a:spcBef>
                <a:spcPts val="1400"/>
              </a:spcBef>
              <a:buSzPct val="100000"/>
              <a:buFont typeface="Arial"/>
              <a:buChar char="•"/>
              <a:defRPr sz="2200">
                <a:solidFill>
                  <a:srgbClr val="292929"/>
                </a:solidFill>
                <a:latin typeface="Abadi"/>
                <a:ea typeface="Abadi"/>
                <a:cs typeface="Abadi"/>
                <a:sym typeface="Abadi"/>
              </a:defRPr>
            </a:pPr>
          </a:p>
          <a:p>
            <a:pPr marL="228600" indent="-228600">
              <a:lnSpc>
                <a:spcPct val="96000"/>
              </a:lnSpc>
              <a:spcBef>
                <a:spcPts val="1400"/>
              </a:spcBef>
              <a:buSzPct val="100000"/>
              <a:buFont typeface="Arial"/>
              <a:buChar char="•"/>
              <a:defRPr sz="2200">
                <a:solidFill>
                  <a:srgbClr val="292929"/>
                </a:solidFill>
                <a:latin typeface="Abadi"/>
                <a:ea typeface="Abadi"/>
                <a:cs typeface="Abadi"/>
                <a:sym typeface="Abadi"/>
              </a:defRPr>
            </a:pPr>
            <a:endParaRPr sz="700">
              <a:solidFill>
                <a:srgbClr val="0070C0"/>
              </a:solidFill>
              <a:latin typeface="IBM Plex Mono Text"/>
              <a:ea typeface="IBM Plex Mono Text"/>
              <a:cs typeface="IBM Plex Mono Text"/>
              <a:sym typeface="IBM Plex Mono Text"/>
            </a:endParaRPr>
          </a:p>
        </p:txBody>
      </p:sp>
      <p:sp>
        <p:nvSpPr>
          <p:cNvPr id="163" name="Title 1"/>
          <p:cNvSpPr txBox="1"/>
          <p:nvPr/>
        </p:nvSpPr>
        <p:spPr>
          <a:xfrm>
            <a:off x="815731" y="538650"/>
            <a:ext cx="10424160" cy="54905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defTabSz="749808">
              <a:lnSpc>
                <a:spcPct val="72000"/>
              </a:lnSpc>
              <a:defRPr sz="3034">
                <a:solidFill>
                  <a:srgbClr val="0B49CB"/>
                </a:solidFill>
                <a:latin typeface="Abadi"/>
                <a:ea typeface="Abadi"/>
                <a:cs typeface="Abadi"/>
                <a:sym typeface="Abadi"/>
              </a:defRPr>
            </a:pPr>
            <a:r>
              <a:t>Methodology : </a:t>
            </a:r>
            <a:r>
              <a:rPr sz="2132"/>
              <a:t>EDA and interactive visual analytics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5" name="Slide Number Placeholder 3"/>
          <p:cNvSpPr txBox="1"/>
          <p:nvPr>
            <p:ph type="sldNum" sz="quarter" idx="4294967295"/>
          </p:nvPr>
        </p:nvSpPr>
        <p:spPr>
          <a:xfrm>
            <a:off x="11142793" y="6060022"/>
            <a:ext cx="315179" cy="3327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6" name="Content Placeholder 2"/>
          <p:cNvSpPr txBox="1"/>
          <p:nvPr/>
        </p:nvSpPr>
        <p:spPr>
          <a:xfrm>
            <a:off x="815730" y="1580808"/>
            <a:ext cx="10013378" cy="52118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a:lnSpc>
                <a:spcPct val="96000"/>
              </a:lnSpc>
              <a:spcBef>
                <a:spcPts val="1400"/>
              </a:spcBef>
              <a:buSzPct val="100000"/>
              <a:buFont typeface="Arial"/>
              <a:buChar char="•"/>
              <a:defRPr b="1" sz="2200">
                <a:solidFill>
                  <a:srgbClr val="292929"/>
                </a:solidFill>
                <a:latin typeface="Abadi"/>
                <a:ea typeface="Abadi"/>
                <a:cs typeface="Abadi"/>
                <a:sym typeface="Abadi"/>
              </a:defRPr>
            </a:pPr>
            <a:r>
              <a:t>Then :</a:t>
            </a:r>
          </a:p>
          <a:p>
            <a:pPr marL="228600" indent="-228600">
              <a:lnSpc>
                <a:spcPct val="96000"/>
              </a:lnSpc>
              <a:spcBef>
                <a:spcPts val="1400"/>
              </a:spcBef>
              <a:buSzPct val="100000"/>
              <a:buFont typeface="Arial"/>
              <a:buChar char="•"/>
              <a:defRPr sz="2200">
                <a:solidFill>
                  <a:srgbClr val="292929"/>
                </a:solidFill>
                <a:latin typeface="Abadi"/>
                <a:ea typeface="Abadi"/>
                <a:cs typeface="Abadi"/>
                <a:sym typeface="Abadi"/>
              </a:defRPr>
            </a:pPr>
            <a:r>
              <a:t>Download and read the `spacex_launch_geo.csv  URL = ‘https://cf-courses-data.s3.us.cloud-object-storage.appdomain.cloud/IBM-DS0321EN-SkillsNetwork/datasets/spacex_launch_geo.csv'</a:t>
            </a:r>
          </a:p>
          <a:p>
            <a:pPr marL="228600" indent="-228600">
              <a:lnSpc>
                <a:spcPct val="96000"/>
              </a:lnSpc>
              <a:spcBef>
                <a:spcPts val="1400"/>
              </a:spcBef>
              <a:buSzPct val="100000"/>
              <a:buFont typeface="Arial"/>
              <a:buChar char="•"/>
              <a:defRPr sz="2200">
                <a:solidFill>
                  <a:srgbClr val="292929"/>
                </a:solidFill>
                <a:latin typeface="Abadi"/>
                <a:ea typeface="Abadi"/>
                <a:cs typeface="Abadi"/>
                <a:sym typeface="Abadi"/>
              </a:defRPr>
            </a:pPr>
            <a:r>
              <a:t>Select relevant sub-columns: `Launch Site`, `Lat(Latitude)`, `Long(Longitude)`, `class`, Landing Outcome</a:t>
            </a:r>
          </a:p>
          <a:p>
            <a:pPr marL="228600" indent="-228600">
              <a:lnSpc>
                <a:spcPct val="96000"/>
              </a:lnSpc>
              <a:spcBef>
                <a:spcPts val="1400"/>
              </a:spcBef>
              <a:buSzPct val="100000"/>
              <a:buFont typeface="Arial"/>
              <a:buChar char="•"/>
              <a:defRPr sz="2200">
                <a:solidFill>
                  <a:srgbClr val="292929"/>
                </a:solidFill>
                <a:latin typeface="Abadi"/>
                <a:ea typeface="Abadi"/>
                <a:cs typeface="Abadi"/>
                <a:sym typeface="Abadi"/>
              </a:defRPr>
            </a:pPr>
            <a:r>
              <a:t>We first create a folium </a:t>
            </a:r>
            <a:r>
              <a:rPr sz="1300"/>
              <a:t>Map</a:t>
            </a:r>
            <a:r>
              <a:t> object, mark all launch sites on a map  and the success/failed launches for each site on the map     </a:t>
            </a:r>
          </a:p>
          <a:p>
            <a:pPr marL="228600" indent="-228600">
              <a:lnSpc>
                <a:spcPct val="96000"/>
              </a:lnSpc>
              <a:spcBef>
                <a:spcPts val="1400"/>
              </a:spcBef>
              <a:buSzPct val="100000"/>
              <a:buFont typeface="Arial"/>
              <a:buChar char="•"/>
              <a:defRPr sz="2200">
                <a:solidFill>
                  <a:srgbClr val="292929"/>
                </a:solidFill>
                <a:latin typeface="Abadi"/>
                <a:ea typeface="Abadi"/>
                <a:cs typeface="Abadi"/>
                <a:sym typeface="Abadi"/>
              </a:defRPr>
            </a:pPr>
            <a:r>
              <a:t>Calculate the distances between a launch site to its proximities</a:t>
            </a:r>
          </a:p>
          <a:p>
            <a:pPr marL="228600" indent="-228600">
              <a:lnSpc>
                <a:spcPct val="96000"/>
              </a:lnSpc>
              <a:spcBef>
                <a:spcPts val="1400"/>
              </a:spcBef>
              <a:buSzPct val="100000"/>
              <a:buFont typeface="Arial"/>
              <a:buChar char="•"/>
              <a:defRPr sz="2200">
                <a:solidFill>
                  <a:srgbClr val="292929"/>
                </a:solidFill>
                <a:latin typeface="Abadi"/>
                <a:ea typeface="Abadi"/>
                <a:cs typeface="Abadi"/>
                <a:sym typeface="Abadi"/>
              </a:defRPr>
            </a:pPr>
          </a:p>
          <a:p>
            <a:pPr marL="228600" indent="-228600">
              <a:lnSpc>
                <a:spcPct val="96000"/>
              </a:lnSpc>
              <a:spcBef>
                <a:spcPts val="1400"/>
              </a:spcBef>
              <a:buSzPct val="100000"/>
              <a:buFont typeface="Arial"/>
              <a:buChar char="•"/>
              <a:defRPr sz="2200">
                <a:solidFill>
                  <a:srgbClr val="292929"/>
                </a:solidFill>
                <a:latin typeface="Abadi"/>
                <a:ea typeface="Abadi"/>
                <a:cs typeface="Abadi"/>
                <a:sym typeface="Abadi"/>
              </a:defRPr>
            </a:pPr>
            <a:endParaRPr sz="700">
              <a:solidFill>
                <a:srgbClr val="0070C0"/>
              </a:solidFill>
              <a:latin typeface="IBM Plex Mono Text"/>
              <a:ea typeface="IBM Plex Mono Text"/>
              <a:cs typeface="IBM Plex Mono Text"/>
              <a:sym typeface="IBM Plex Mono Text"/>
            </a:endParaR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8" name="Slide Number Placeholder 3"/>
          <p:cNvSpPr txBox="1"/>
          <p:nvPr>
            <p:ph type="sldNum" sz="quarter" idx="4294967295"/>
          </p:nvPr>
        </p:nvSpPr>
        <p:spPr>
          <a:xfrm>
            <a:off x="11127811" y="6060022"/>
            <a:ext cx="330161" cy="3327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9" name="Content Placeholder 2"/>
          <p:cNvSpPr txBox="1"/>
          <p:nvPr/>
        </p:nvSpPr>
        <p:spPr>
          <a:xfrm>
            <a:off x="846287" y="1580808"/>
            <a:ext cx="10013378" cy="484263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6000"/>
              </a:lnSpc>
              <a:spcBef>
                <a:spcPts val="1400"/>
              </a:spcBef>
              <a:defRPr sz="2200">
                <a:solidFill>
                  <a:srgbClr val="0B49CB"/>
                </a:solidFill>
                <a:latin typeface="Abadi"/>
                <a:ea typeface="Abadi"/>
                <a:cs typeface="Abadi"/>
                <a:sym typeface="Abadi"/>
              </a:defRPr>
            </a:pPr>
            <a:endParaRPr sz="700">
              <a:solidFill>
                <a:srgbClr val="0070C0"/>
              </a:solidFill>
              <a:latin typeface="IBM Plex Mono Text"/>
              <a:ea typeface="IBM Plex Mono Text"/>
              <a:cs typeface="IBM Plex Mono Text"/>
              <a:sym typeface="IBM Plex Mono Text"/>
            </a:endParaRPr>
          </a:p>
          <a:p>
            <a:pPr>
              <a:lnSpc>
                <a:spcPct val="96000"/>
              </a:lnSpc>
              <a:spcBef>
                <a:spcPts val="1400"/>
              </a:spcBef>
              <a:defRPr b="1" sz="2200">
                <a:solidFill>
                  <a:srgbClr val="292929"/>
                </a:solidFill>
                <a:latin typeface="Abadi"/>
                <a:ea typeface="Abadi"/>
                <a:cs typeface="Abadi"/>
                <a:sym typeface="Abadi"/>
              </a:defRPr>
            </a:pPr>
            <a:r>
              <a:t>Predictive analysis using classification models</a:t>
            </a:r>
          </a:p>
          <a:p>
            <a:pPr lvl="1" indent="228600">
              <a:lnSpc>
                <a:spcPct val="96000"/>
              </a:lnSpc>
              <a:spcBef>
                <a:spcPts val="1400"/>
              </a:spcBef>
              <a:defRPr sz="1900">
                <a:solidFill>
                  <a:srgbClr val="767171"/>
                </a:solidFill>
                <a:latin typeface="Abadi"/>
                <a:ea typeface="Abadi"/>
                <a:cs typeface="Abadi"/>
                <a:sym typeface="Abadi"/>
              </a:defRPr>
            </a:pPr>
          </a:p>
          <a:p>
            <a:pPr lvl="1" indent="228600">
              <a:lnSpc>
                <a:spcPct val="96000"/>
              </a:lnSpc>
              <a:spcBef>
                <a:spcPts val="1400"/>
              </a:spcBef>
              <a:defRPr sz="1900">
                <a:solidFill>
                  <a:srgbClr val="767171"/>
                </a:solidFill>
                <a:latin typeface="Abadi"/>
                <a:ea typeface="Abadi"/>
                <a:cs typeface="Abadi"/>
                <a:sym typeface="Abadi"/>
              </a:defRPr>
            </a:pPr>
            <a:r>
              <a:rPr u="sng"/>
              <a:t>p</a:t>
            </a:r>
            <a:r>
              <a:rPr u="sng">
                <a:solidFill>
                  <a:srgbClr val="000000"/>
                </a:solidFill>
              </a:rPr>
              <a:t>erform exploratory Data Analysis and determine Training Labels  </a:t>
            </a:r>
            <a:r>
              <a:rPr>
                <a:solidFill>
                  <a:srgbClr val="000000"/>
                </a:solidFill>
              </a:rPr>
              <a:t> </a:t>
            </a:r>
            <a:r>
              <a:t>   </a:t>
            </a:r>
          </a:p>
          <a:p>
            <a:pPr lvl="1" marL="685800" indent="-228600">
              <a:lnSpc>
                <a:spcPct val="96000"/>
              </a:lnSpc>
              <a:spcBef>
                <a:spcPts val="1400"/>
              </a:spcBef>
              <a:buSzPct val="100000"/>
              <a:buFont typeface="Arial"/>
              <a:buChar char="•"/>
              <a:defRPr sz="1900">
                <a:solidFill>
                  <a:srgbClr val="767171"/>
                </a:solidFill>
                <a:latin typeface="Abadi"/>
                <a:ea typeface="Abadi"/>
                <a:cs typeface="Abadi"/>
                <a:sym typeface="Abadi"/>
              </a:defRPr>
            </a:pPr>
            <a:r>
              <a:t>create a column for the class     </a:t>
            </a:r>
          </a:p>
          <a:p>
            <a:pPr lvl="1" marL="685800" indent="-228600">
              <a:lnSpc>
                <a:spcPct val="96000"/>
              </a:lnSpc>
              <a:spcBef>
                <a:spcPts val="1400"/>
              </a:spcBef>
              <a:buSzPct val="100000"/>
              <a:buFont typeface="Arial"/>
              <a:buChar char="•"/>
              <a:defRPr sz="1900">
                <a:solidFill>
                  <a:srgbClr val="767171"/>
                </a:solidFill>
                <a:latin typeface="Abadi"/>
                <a:ea typeface="Abadi"/>
                <a:cs typeface="Abadi"/>
                <a:sym typeface="Abadi"/>
              </a:defRPr>
            </a:pPr>
            <a:r>
              <a:t>Standardize the data     </a:t>
            </a:r>
          </a:p>
          <a:p>
            <a:pPr lvl="1" marL="685800" indent="-228600">
              <a:lnSpc>
                <a:spcPct val="96000"/>
              </a:lnSpc>
              <a:spcBef>
                <a:spcPts val="1400"/>
              </a:spcBef>
              <a:buSzPct val="100000"/>
              <a:buFont typeface="Arial"/>
              <a:buChar char="•"/>
              <a:defRPr sz="1900">
                <a:solidFill>
                  <a:srgbClr val="767171"/>
                </a:solidFill>
                <a:latin typeface="Abadi"/>
                <a:ea typeface="Abadi"/>
                <a:cs typeface="Abadi"/>
                <a:sym typeface="Abadi"/>
              </a:defRPr>
            </a:pPr>
            <a:r>
              <a:t>Split into training data and test data  </a:t>
            </a:r>
          </a:p>
          <a:p>
            <a:pPr lvl="1" indent="228600">
              <a:lnSpc>
                <a:spcPct val="96000"/>
              </a:lnSpc>
              <a:spcBef>
                <a:spcPts val="1400"/>
              </a:spcBef>
              <a:defRPr sz="1900" u="sng">
                <a:latin typeface="Abadi"/>
                <a:ea typeface="Abadi"/>
                <a:cs typeface="Abadi"/>
                <a:sym typeface="Abadi"/>
              </a:defRPr>
            </a:pPr>
          </a:p>
          <a:p>
            <a:pPr>
              <a:lnSpc>
                <a:spcPct val="96000"/>
              </a:lnSpc>
              <a:spcBef>
                <a:spcPts val="1400"/>
              </a:spcBef>
              <a:defRPr sz="1900">
                <a:solidFill>
                  <a:srgbClr val="767171"/>
                </a:solidFill>
                <a:latin typeface="Abadi"/>
                <a:ea typeface="Abadi"/>
                <a:cs typeface="Abadi"/>
                <a:sym typeface="Abadi"/>
              </a:defRPr>
            </a:pPr>
            <a:endParaRPr sz="600">
              <a:solidFill>
                <a:srgbClr val="0070C0"/>
              </a:solidFill>
              <a:latin typeface="IBM Plex Mono Text"/>
              <a:ea typeface="IBM Plex Mono Text"/>
              <a:cs typeface="IBM Plex Mono Text"/>
              <a:sym typeface="IBM Plex Mono Text"/>
            </a:endParaRPr>
          </a:p>
        </p:txBody>
      </p:sp>
      <p:sp>
        <p:nvSpPr>
          <p:cNvPr id="170" name="Title 1"/>
          <p:cNvSpPr txBox="1"/>
          <p:nvPr/>
        </p:nvSpPr>
        <p:spPr>
          <a:xfrm>
            <a:off x="815731" y="538650"/>
            <a:ext cx="10424160" cy="54905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defTabSz="749808">
              <a:lnSpc>
                <a:spcPct val="72000"/>
              </a:lnSpc>
              <a:defRPr sz="3034">
                <a:solidFill>
                  <a:srgbClr val="0B49CB"/>
                </a:solidFill>
                <a:latin typeface="Abadi"/>
                <a:ea typeface="Abadi"/>
                <a:cs typeface="Abadi"/>
                <a:sym typeface="Abadi"/>
              </a:defRPr>
            </a:pPr>
            <a:r>
              <a:t>Methodology : </a:t>
            </a:r>
            <a:r>
              <a:rPr sz="2132"/>
              <a:t>EDA and interactive visual analytics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2" name="Slide Number Placeholder 3"/>
          <p:cNvSpPr txBox="1"/>
          <p:nvPr>
            <p:ph type="sldNum" sz="quarter" idx="4294967295"/>
          </p:nvPr>
        </p:nvSpPr>
        <p:spPr>
          <a:xfrm>
            <a:off x="11127811" y="6060022"/>
            <a:ext cx="330161" cy="3327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3" name="Content Placeholder 2"/>
          <p:cNvSpPr txBox="1"/>
          <p:nvPr/>
        </p:nvSpPr>
        <p:spPr>
          <a:xfrm>
            <a:off x="831008" y="1351635"/>
            <a:ext cx="9861790" cy="176852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6000"/>
              </a:lnSpc>
              <a:spcBef>
                <a:spcPts val="1400"/>
              </a:spcBef>
              <a:defRPr sz="2200">
                <a:solidFill>
                  <a:srgbClr val="0B49CB"/>
                </a:solidFill>
                <a:latin typeface="Abadi"/>
                <a:ea typeface="Abadi"/>
                <a:cs typeface="Abadi"/>
                <a:sym typeface="Abadi"/>
              </a:defRPr>
            </a:pPr>
            <a:endParaRPr sz="700">
              <a:solidFill>
                <a:srgbClr val="0070C0"/>
              </a:solidFill>
              <a:latin typeface="IBM Plex Mono Text"/>
              <a:ea typeface="IBM Plex Mono Text"/>
              <a:cs typeface="IBM Plex Mono Text"/>
              <a:sym typeface="IBM Plex Mono Text"/>
            </a:endParaRPr>
          </a:p>
          <a:p>
            <a:pPr>
              <a:lnSpc>
                <a:spcPct val="96000"/>
              </a:lnSpc>
              <a:spcBef>
                <a:spcPts val="1400"/>
              </a:spcBef>
              <a:defRPr b="1" sz="2200">
                <a:solidFill>
                  <a:srgbClr val="292929"/>
                </a:solidFill>
                <a:latin typeface="Abadi"/>
                <a:ea typeface="Abadi"/>
                <a:cs typeface="Abadi"/>
                <a:sym typeface="Abadi"/>
              </a:defRPr>
            </a:pPr>
            <a:r>
              <a:t>Predictive analysis using classification models</a:t>
            </a:r>
          </a:p>
          <a:p>
            <a:pPr lvl="1" indent="228600">
              <a:lnSpc>
                <a:spcPct val="96000"/>
              </a:lnSpc>
              <a:spcBef>
                <a:spcPts val="1400"/>
              </a:spcBef>
              <a:defRPr sz="1900" u="sng">
                <a:latin typeface="Abadi"/>
                <a:ea typeface="Abadi"/>
                <a:cs typeface="Abadi"/>
                <a:sym typeface="Abadi"/>
              </a:defRPr>
            </a:pPr>
            <a:r>
              <a:t>Find best Hyperparameter for SVM, Classification Trees and Logistic Regression</a:t>
            </a:r>
          </a:p>
          <a:p>
            <a:pPr>
              <a:lnSpc>
                <a:spcPct val="96000"/>
              </a:lnSpc>
              <a:spcBef>
                <a:spcPts val="1400"/>
              </a:spcBef>
              <a:defRPr sz="1900">
                <a:solidFill>
                  <a:srgbClr val="767171"/>
                </a:solidFill>
                <a:latin typeface="Abadi"/>
                <a:ea typeface="Abadi"/>
                <a:cs typeface="Abadi"/>
                <a:sym typeface="Abadi"/>
              </a:defRPr>
            </a:pPr>
            <a:endParaRPr sz="600">
              <a:solidFill>
                <a:srgbClr val="0070C0"/>
              </a:solidFill>
              <a:latin typeface="IBM Plex Mono Text"/>
              <a:ea typeface="IBM Plex Mono Text"/>
              <a:cs typeface="IBM Plex Mono Text"/>
              <a:sym typeface="IBM Plex Mono Text"/>
            </a:endParaRPr>
          </a:p>
        </p:txBody>
      </p:sp>
      <p:sp>
        <p:nvSpPr>
          <p:cNvPr id="174" name="Title 1"/>
          <p:cNvSpPr txBox="1"/>
          <p:nvPr/>
        </p:nvSpPr>
        <p:spPr>
          <a:xfrm>
            <a:off x="815731" y="538650"/>
            <a:ext cx="10424160" cy="54905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defTabSz="749808">
              <a:lnSpc>
                <a:spcPct val="72000"/>
              </a:lnSpc>
              <a:defRPr sz="3034">
                <a:solidFill>
                  <a:srgbClr val="0B49CB"/>
                </a:solidFill>
                <a:latin typeface="Abadi"/>
                <a:ea typeface="Abadi"/>
                <a:cs typeface="Abadi"/>
                <a:sym typeface="Abadi"/>
              </a:defRPr>
            </a:pPr>
            <a:r>
              <a:t>Methodology : </a:t>
            </a:r>
            <a:r>
              <a:rPr sz="2132"/>
              <a:t>EDA and interactive visual analytics </a:t>
            </a:r>
          </a:p>
        </p:txBody>
      </p:sp>
      <p:pic>
        <p:nvPicPr>
          <p:cNvPr id="175" name="Captura de pantalla 2024-01-31 a las 0.12.44.png" descr="Captura de pantalla 2024-01-31 a las 0.12.44.png"/>
          <p:cNvPicPr>
            <a:picLocks noChangeAspect="1"/>
          </p:cNvPicPr>
          <p:nvPr/>
        </p:nvPicPr>
        <p:blipFill>
          <a:blip r:embed="rId3">
            <a:extLst/>
          </a:blip>
          <a:stretch>
            <a:fillRect/>
          </a:stretch>
        </p:blipFill>
        <p:spPr>
          <a:xfrm>
            <a:off x="877960" y="3003430"/>
            <a:ext cx="10299701" cy="275590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F47C3"/>
        </a:solidFill>
      </p:bgPr>
    </p:bg>
    <p:spTree>
      <p:nvGrpSpPr>
        <p:cNvPr id="1" name=""/>
        <p:cNvGrpSpPr/>
        <p:nvPr/>
      </p:nvGrpSpPr>
      <p:grpSpPr>
        <a:xfrm>
          <a:off x="0" y="0"/>
          <a:ext cx="0" cy="0"/>
          <a:chOff x="0" y="0"/>
          <a:chExt cx="0" cy="0"/>
        </a:xfrm>
      </p:grpSpPr>
      <p:sp>
        <p:nvSpPr>
          <p:cNvPr id="177" name="TextBox 5"/>
          <p:cNvSpPr txBox="1"/>
          <p:nvPr/>
        </p:nvSpPr>
        <p:spPr>
          <a:xfrm>
            <a:off x="1058347" y="1105208"/>
            <a:ext cx="8554675" cy="5044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3900">
                <a:solidFill>
                  <a:srgbClr val="E7E6E6"/>
                </a:solidFill>
                <a:latin typeface="Abadi"/>
                <a:ea typeface="Abadi"/>
                <a:cs typeface="Abadi"/>
                <a:sym typeface="Abadi"/>
              </a:defRPr>
            </a:pPr>
            <a:r>
              <a:t>Results</a:t>
            </a:r>
          </a:p>
          <a:p>
            <a:pPr>
              <a:defRPr sz="3900">
                <a:solidFill>
                  <a:srgbClr val="E7E6E6"/>
                </a:solidFill>
                <a:latin typeface="Abadi"/>
                <a:ea typeface="Abadi"/>
                <a:cs typeface="Abadi"/>
                <a:sym typeface="Abadi"/>
              </a:defRPr>
            </a:pPr>
          </a:p>
          <a:p>
            <a:pPr lvl="1" indent="228600">
              <a:spcBef>
                <a:spcPts val="1400"/>
              </a:spcBef>
              <a:defRPr sz="2200">
                <a:solidFill>
                  <a:srgbClr val="FFFFFF"/>
                </a:solidFill>
                <a:latin typeface="Abadi"/>
                <a:ea typeface="Abadi"/>
                <a:cs typeface="Abadi"/>
                <a:sym typeface="Abadi"/>
              </a:defRPr>
            </a:pPr>
            <a:r>
              <a:t>- EDA with visualization results</a:t>
            </a:r>
          </a:p>
          <a:p>
            <a:pPr lvl="1" indent="228600">
              <a:spcBef>
                <a:spcPts val="1400"/>
              </a:spcBef>
              <a:defRPr sz="2200">
                <a:solidFill>
                  <a:srgbClr val="FFFFFF"/>
                </a:solidFill>
                <a:latin typeface="Abadi"/>
                <a:ea typeface="Abadi"/>
                <a:cs typeface="Abadi"/>
                <a:sym typeface="Abadi"/>
              </a:defRPr>
            </a:pPr>
            <a:r>
              <a:t>- EDA with SQL results</a:t>
            </a:r>
          </a:p>
          <a:p>
            <a:pPr lvl="1" indent="228600">
              <a:spcBef>
                <a:spcPts val="1400"/>
              </a:spcBef>
              <a:defRPr sz="2200">
                <a:solidFill>
                  <a:srgbClr val="FFFFFF"/>
                </a:solidFill>
                <a:latin typeface="Abadi"/>
                <a:ea typeface="Abadi"/>
                <a:cs typeface="Abadi"/>
                <a:sym typeface="Abadi"/>
              </a:defRPr>
            </a:pPr>
            <a:r>
              <a:t>- Interactive map with Folium results</a:t>
            </a:r>
          </a:p>
          <a:p>
            <a:pPr lvl="1" indent="228600">
              <a:spcBef>
                <a:spcPts val="1400"/>
              </a:spcBef>
              <a:defRPr sz="2200">
                <a:solidFill>
                  <a:srgbClr val="FFFFFF"/>
                </a:solidFill>
                <a:latin typeface="Abadi"/>
                <a:ea typeface="Abadi"/>
                <a:cs typeface="Abadi"/>
                <a:sym typeface="Abadi"/>
              </a:defRPr>
            </a:pPr>
            <a:r>
              <a:t>- Plotly Dash dashboard</a:t>
            </a:r>
          </a:p>
          <a:p>
            <a:pPr lvl="1" indent="228600">
              <a:spcBef>
                <a:spcPts val="1400"/>
              </a:spcBef>
              <a:defRPr sz="2200">
                <a:solidFill>
                  <a:srgbClr val="FFFFFF"/>
                </a:solidFill>
                <a:latin typeface="Abadi"/>
                <a:ea typeface="Abadi"/>
                <a:cs typeface="Abadi"/>
                <a:sym typeface="Abadi"/>
              </a:defRPr>
            </a:pPr>
            <a:r>
              <a:t>- Predictive analysis (classification)</a:t>
            </a:r>
            <a:endParaRPr sz="2800">
              <a:solidFill>
                <a:srgbClr val="0070C0"/>
              </a:solidFill>
              <a:latin typeface="IBM Plex Mono Text"/>
              <a:ea typeface="IBM Plex Mono Text"/>
              <a:cs typeface="IBM Plex Mono Text"/>
              <a:sym typeface="IBM Plex Mono Text"/>
            </a:endParaRPr>
          </a:p>
          <a:p>
            <a:pPr lvl="1" indent="228600">
              <a:spcBef>
                <a:spcPts val="1400"/>
              </a:spcBef>
              <a:defRPr sz="2200">
                <a:solidFill>
                  <a:srgbClr val="FFFFFF"/>
                </a:solidFill>
                <a:latin typeface="Abadi"/>
                <a:ea typeface="Abadi"/>
                <a:cs typeface="Abadi"/>
                <a:sym typeface="Abadi"/>
              </a:defRPr>
            </a:pPr>
            <a:endParaRPr sz="2800">
              <a:solidFill>
                <a:srgbClr val="0070C0"/>
              </a:solidFill>
              <a:latin typeface="IBM Plex Mono Text"/>
              <a:ea typeface="IBM Plex Mono Text"/>
              <a:cs typeface="IBM Plex Mono Text"/>
              <a:sym typeface="IBM Plex Mono Text"/>
            </a:endParaR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9" name="Slide Number Placeholder 5"/>
          <p:cNvSpPr txBox="1"/>
          <p:nvPr>
            <p:ph type="sldNum" sz="quarter" idx="4294967295"/>
          </p:nvPr>
        </p:nvSpPr>
        <p:spPr>
          <a:xfrm>
            <a:off x="11127811" y="6060022"/>
            <a:ext cx="330161" cy="3327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0" name="Text Placeholder 2"/>
          <p:cNvSpPr txBox="1"/>
          <p:nvPr/>
        </p:nvSpPr>
        <p:spPr>
          <a:xfrm>
            <a:off x="866457" y="5050206"/>
            <a:ext cx="10459086" cy="122535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731520">
              <a:spcBef>
                <a:spcPts val="1100"/>
              </a:spcBef>
              <a:defRPr sz="1760">
                <a:solidFill>
                  <a:srgbClr val="292929"/>
                </a:solidFill>
                <a:latin typeface="Abadi"/>
                <a:ea typeface="Abadi"/>
                <a:cs typeface="Abadi"/>
                <a:sym typeface="Abadi"/>
              </a:defRPr>
            </a:pPr>
            <a:r>
              <a:rPr b="1"/>
              <a:t>The GitHub URL</a:t>
            </a:r>
            <a:r>
              <a:t> of the completed SpaceX API calls notebook </a:t>
            </a:r>
            <a:r>
              <a:rPr>
                <a:solidFill>
                  <a:srgbClr val="1C7DDB"/>
                </a:solidFill>
              </a:rPr>
              <a:t>(this include completed code cell and outcome cell), </a:t>
            </a:r>
            <a:r>
              <a:t>as an external reference:</a:t>
            </a:r>
          </a:p>
          <a:p>
            <a:pPr defTabSz="731520">
              <a:spcBef>
                <a:spcPts val="1100"/>
              </a:spcBef>
              <a:defRPr sz="1760">
                <a:solidFill>
                  <a:srgbClr val="292929"/>
                </a:solidFill>
                <a:latin typeface="Abadi"/>
                <a:ea typeface="Abadi"/>
                <a:cs typeface="Abadi"/>
                <a:sym typeface="Abadi"/>
              </a:defRPr>
            </a:pPr>
            <a:r>
              <a:t>https://github.com/YolandaCL/DataScienceCertificate_IBM/blob/main/SpaceX_data_collection_API.ipynb</a:t>
            </a:r>
          </a:p>
        </p:txBody>
      </p:sp>
      <p:sp>
        <p:nvSpPr>
          <p:cNvPr id="181" name="Title 1"/>
          <p:cNvSpPr txBox="1"/>
          <p:nvPr/>
        </p:nvSpPr>
        <p:spPr>
          <a:xfrm>
            <a:off x="815731" y="538650"/>
            <a:ext cx="10424160" cy="54905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749808">
              <a:lnSpc>
                <a:spcPct val="72000"/>
              </a:lnSpc>
              <a:defRPr sz="3034">
                <a:solidFill>
                  <a:srgbClr val="0B49CB"/>
                </a:solidFill>
                <a:latin typeface="Abadi"/>
                <a:ea typeface="Abadi"/>
                <a:cs typeface="Abadi"/>
                <a:sym typeface="Abadi"/>
              </a:defRPr>
            </a:lvl1pPr>
          </a:lstStyle>
          <a:p>
            <a:pPr/>
            <a:r>
              <a:t>EDA with visualization results :</a:t>
            </a:r>
          </a:p>
        </p:txBody>
      </p:sp>
      <p:sp>
        <p:nvSpPr>
          <p:cNvPr id="182" name="Data Collection – with SpaceX API"/>
          <p:cNvSpPr txBox="1"/>
          <p:nvPr/>
        </p:nvSpPr>
        <p:spPr>
          <a:xfrm>
            <a:off x="6232375" y="602354"/>
            <a:ext cx="4627474"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72000"/>
              </a:lnSpc>
              <a:defRPr b="1" sz="2200">
                <a:latin typeface="Abadi"/>
                <a:ea typeface="Abadi"/>
                <a:cs typeface="Abadi"/>
                <a:sym typeface="Abadi"/>
              </a:defRPr>
            </a:lvl1pPr>
          </a:lstStyle>
          <a:p>
            <a:pPr/>
            <a:r>
              <a:t>Data Collection – with SpaceX API</a:t>
            </a:r>
          </a:p>
        </p:txBody>
      </p:sp>
      <p:sp>
        <p:nvSpPr>
          <p:cNvPr id="183" name="Text Placeholder 2"/>
          <p:cNvSpPr txBox="1"/>
          <p:nvPr/>
        </p:nvSpPr>
        <p:spPr>
          <a:xfrm>
            <a:off x="866457" y="1433119"/>
            <a:ext cx="10459086" cy="122535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65175" indent="-184150" defTabSz="265175">
              <a:buSzPct val="100000"/>
              <a:buFont typeface="Times Roman"/>
              <a:buChar char="•"/>
              <a:defRPr sz="1798">
                <a:latin typeface="Times Roman"/>
                <a:ea typeface="Times Roman"/>
                <a:cs typeface="Times Roman"/>
                <a:sym typeface="Times Roman"/>
              </a:defRPr>
            </a:pPr>
            <a:r>
              <a:t>we make a get request to the SpaceX API</a:t>
            </a:r>
          </a:p>
          <a:p>
            <a:pPr marL="265175" indent="-184150" defTabSz="265175">
              <a:buSzPct val="100000"/>
              <a:buFont typeface="Times Roman"/>
              <a:buChar char="•"/>
              <a:defRPr sz="1798">
                <a:latin typeface="Times Roman"/>
                <a:ea typeface="Times Roman"/>
                <a:cs typeface="Times Roman"/>
                <a:sym typeface="Times Roman"/>
              </a:defRPr>
            </a:pPr>
            <a:r>
              <a:t>and we clean the requested data, dealing with missing values</a:t>
            </a:r>
          </a:p>
          <a:p>
            <a:pPr defTabSz="265175">
              <a:defRPr sz="1798">
                <a:latin typeface="Times Roman"/>
                <a:ea typeface="Times Roman"/>
                <a:cs typeface="Times Roman"/>
                <a:sym typeface="Times Roman"/>
              </a:defRPr>
            </a:pPr>
          </a:p>
          <a:p>
            <a:pPr defTabSz="265175">
              <a:defRPr b="1" sz="1798">
                <a:latin typeface="Times Roman"/>
                <a:ea typeface="Times Roman"/>
                <a:cs typeface="Times Roman"/>
                <a:sym typeface="Times Roman"/>
              </a:defRPr>
            </a:pPr>
            <a:r>
              <a:rPr u="sng"/>
              <a:t>data_falcon9 </a:t>
            </a:r>
            <a:r>
              <a:t>:</a:t>
            </a:r>
          </a:p>
        </p:txBody>
      </p:sp>
      <p:pic>
        <p:nvPicPr>
          <p:cNvPr id="184" name="Imagen" descr="Imagen"/>
          <p:cNvPicPr>
            <a:picLocks noChangeAspect="1"/>
          </p:cNvPicPr>
          <p:nvPr/>
        </p:nvPicPr>
        <p:blipFill>
          <a:blip r:embed="rId3">
            <a:extLst/>
          </a:blip>
          <a:stretch>
            <a:fillRect/>
          </a:stretch>
        </p:blipFill>
        <p:spPr>
          <a:xfrm>
            <a:off x="2404375" y="2211334"/>
            <a:ext cx="9500681" cy="2435332"/>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6" name="Slide Number Placeholder 5"/>
          <p:cNvSpPr txBox="1"/>
          <p:nvPr>
            <p:ph type="sldNum" sz="quarter" idx="4294967295"/>
          </p:nvPr>
        </p:nvSpPr>
        <p:spPr>
          <a:xfrm>
            <a:off x="11127811" y="6060022"/>
            <a:ext cx="330161" cy="3327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7" name="Text Placeholder 2"/>
          <p:cNvSpPr txBox="1"/>
          <p:nvPr/>
        </p:nvSpPr>
        <p:spPr>
          <a:xfrm>
            <a:off x="1115794" y="5278820"/>
            <a:ext cx="10209749" cy="99673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758951">
              <a:spcBef>
                <a:spcPts val="1100"/>
              </a:spcBef>
              <a:defRPr sz="1826">
                <a:solidFill>
                  <a:srgbClr val="292929"/>
                </a:solidFill>
                <a:latin typeface="Abadi"/>
                <a:ea typeface="Abadi"/>
                <a:cs typeface="Abadi"/>
                <a:sym typeface="Abadi"/>
              </a:defRPr>
            </a:pPr>
            <a:r>
              <a:rPr b="1"/>
              <a:t>The GitHub</a:t>
            </a:r>
            <a:r>
              <a:t> URL of the completed web scraping notebook, as an external reference: </a:t>
            </a:r>
          </a:p>
          <a:p>
            <a:pPr defTabSz="758951">
              <a:spcBef>
                <a:spcPts val="1100"/>
              </a:spcBef>
              <a:defRPr sz="1826">
                <a:solidFill>
                  <a:srgbClr val="292929"/>
                </a:solidFill>
                <a:latin typeface="Abadi"/>
                <a:ea typeface="Abadi"/>
                <a:cs typeface="Abadi"/>
                <a:sym typeface="Abadi"/>
              </a:defRPr>
            </a:pPr>
            <a:r>
              <a:t>https://github.com/YolandaCL/DataScienceCertificate_IBM/blob/main/SpaceX_WebScraping.ipynb</a:t>
            </a:r>
          </a:p>
        </p:txBody>
      </p:sp>
      <p:sp>
        <p:nvSpPr>
          <p:cNvPr id="188" name="Title 1"/>
          <p:cNvSpPr txBox="1"/>
          <p:nvPr/>
        </p:nvSpPr>
        <p:spPr>
          <a:xfrm>
            <a:off x="815731" y="538650"/>
            <a:ext cx="10424160" cy="54905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749808">
              <a:lnSpc>
                <a:spcPct val="72000"/>
              </a:lnSpc>
              <a:defRPr sz="3034">
                <a:solidFill>
                  <a:srgbClr val="0B49CB"/>
                </a:solidFill>
                <a:latin typeface="Abadi"/>
                <a:ea typeface="Abadi"/>
                <a:cs typeface="Abadi"/>
                <a:sym typeface="Abadi"/>
              </a:defRPr>
            </a:lvl1pPr>
          </a:lstStyle>
          <a:p>
            <a:pPr/>
            <a:r>
              <a:t>EDA with visualization results :</a:t>
            </a:r>
          </a:p>
        </p:txBody>
      </p:sp>
      <p:sp>
        <p:nvSpPr>
          <p:cNvPr id="189" name="Data Collection – with Web Scraping"/>
          <p:cNvSpPr txBox="1"/>
          <p:nvPr/>
        </p:nvSpPr>
        <p:spPr>
          <a:xfrm>
            <a:off x="6232375" y="602354"/>
            <a:ext cx="4942754"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72000"/>
              </a:lnSpc>
              <a:defRPr b="1" sz="2200">
                <a:latin typeface="Abadi"/>
                <a:ea typeface="Abadi"/>
                <a:cs typeface="Abadi"/>
                <a:sym typeface="Abadi"/>
              </a:defRPr>
            </a:lvl1pPr>
          </a:lstStyle>
          <a:p>
            <a:pPr/>
            <a:r>
              <a:t>Data Collection – with Web Scraping</a:t>
            </a:r>
          </a:p>
        </p:txBody>
      </p:sp>
      <p:sp>
        <p:nvSpPr>
          <p:cNvPr id="190" name="Text Placeholder 2"/>
          <p:cNvSpPr txBox="1"/>
          <p:nvPr/>
        </p:nvSpPr>
        <p:spPr>
          <a:xfrm>
            <a:off x="866457" y="1433119"/>
            <a:ext cx="10459086" cy="122535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224027">
              <a:spcBef>
                <a:spcPts val="500"/>
              </a:spcBef>
              <a:defRPr sz="1764">
                <a:latin typeface="Times Roman"/>
                <a:ea typeface="Times Roman"/>
                <a:cs typeface="Times Roman"/>
                <a:sym typeface="Times Roman"/>
              </a:defRPr>
            </a:pPr>
            <a:r>
              <a:t>Web scrap Falcon 9 launch records with </a:t>
            </a:r>
            <a:r>
              <a:rPr>
                <a:latin typeface="Courier"/>
                <a:ea typeface="Courier"/>
                <a:cs typeface="Courier"/>
                <a:sym typeface="Courier"/>
              </a:rPr>
              <a:t>BeautifulSoup</a:t>
            </a:r>
            <a:r>
              <a:t>:</a:t>
            </a:r>
          </a:p>
          <a:p>
            <a:pPr marL="224027" indent="-155575" defTabSz="224027">
              <a:buSzPct val="100000"/>
              <a:buFont typeface="Times Roman"/>
              <a:buChar char="•"/>
              <a:defRPr sz="1764">
                <a:latin typeface="Times Roman"/>
                <a:ea typeface="Times Roman"/>
                <a:cs typeface="Times Roman"/>
                <a:sym typeface="Times Roman"/>
              </a:defRPr>
            </a:pPr>
            <a:r>
              <a:t>we extract a Falcon 9 launch records HTML table from Wikipedia</a:t>
            </a:r>
          </a:p>
          <a:p>
            <a:pPr marL="224027" indent="-155575" defTabSz="224027">
              <a:buSzPct val="100000"/>
              <a:buFont typeface="Times Roman"/>
              <a:buChar char="•"/>
              <a:defRPr sz="1764">
                <a:latin typeface="Times Roman"/>
                <a:ea typeface="Times Roman"/>
                <a:cs typeface="Times Roman"/>
                <a:sym typeface="Times Roman"/>
              </a:defRPr>
            </a:pPr>
            <a:r>
              <a:t>And we parse the table and convert it into a Pandas data frame</a:t>
            </a:r>
          </a:p>
          <a:p>
            <a:pPr marL="224027" indent="-224027" defTabSz="224027">
              <a:tabLst>
                <a:tab pos="63500" algn="l"/>
                <a:tab pos="215900" algn="l"/>
              </a:tabLst>
              <a:defRPr sz="588">
                <a:latin typeface="Times Roman"/>
                <a:ea typeface="Times Roman"/>
                <a:cs typeface="Times Roman"/>
                <a:sym typeface="Times Roman"/>
              </a:defRPr>
            </a:pPr>
          </a:p>
        </p:txBody>
      </p:sp>
      <p:pic>
        <p:nvPicPr>
          <p:cNvPr id="191" name="Captura de pantalla 2024-02-02 a las 13.38.18.png" descr="Captura de pantalla 2024-02-02 a las 13.38.18.png"/>
          <p:cNvPicPr>
            <a:picLocks noChangeAspect="1"/>
          </p:cNvPicPr>
          <p:nvPr/>
        </p:nvPicPr>
        <p:blipFill>
          <a:blip r:embed="rId3">
            <a:extLst/>
          </a:blip>
          <a:stretch>
            <a:fillRect/>
          </a:stretch>
        </p:blipFill>
        <p:spPr>
          <a:xfrm>
            <a:off x="1107488" y="2409758"/>
            <a:ext cx="4230426" cy="2467748"/>
          </a:xfrm>
          <a:prstGeom prst="rect">
            <a:avLst/>
          </a:prstGeom>
          <a:ln w="12700">
            <a:miter lim="400000"/>
          </a:ln>
        </p:spPr>
      </p:pic>
      <p:sp>
        <p:nvSpPr>
          <p:cNvPr id="192" name="Text Placeholder 2"/>
          <p:cNvSpPr txBox="1"/>
          <p:nvPr/>
        </p:nvSpPr>
        <p:spPr>
          <a:xfrm>
            <a:off x="5947242" y="2816324"/>
            <a:ext cx="4942754" cy="122535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260604">
              <a:defRPr sz="2052">
                <a:latin typeface="Times Roman"/>
                <a:ea typeface="Times Roman"/>
                <a:cs typeface="Times Roman"/>
                <a:sym typeface="Times Roman"/>
              </a:defRPr>
            </a:pPr>
            <a:r>
              <a:t>(we create this dictionary, fill it with data, and then convert it into a DataFrame)</a:t>
            </a:r>
          </a:p>
          <a:p>
            <a:pPr defTabSz="260604">
              <a:defRPr sz="2052">
                <a:latin typeface="Times Roman"/>
                <a:ea typeface="Times Roman"/>
                <a:cs typeface="Times Roman"/>
                <a:sym typeface="Times Roman"/>
              </a:defRPr>
            </a:pPr>
            <a:r>
              <a:t> </a:t>
            </a:r>
          </a:p>
          <a:p>
            <a:pPr marL="260604" indent="-260604" defTabSz="260604">
              <a:tabLst>
                <a:tab pos="76200" algn="l"/>
                <a:tab pos="254000" algn="l"/>
              </a:tabLst>
              <a:defRPr sz="684">
                <a:latin typeface="Times Roman"/>
                <a:ea typeface="Times Roman"/>
                <a:cs typeface="Times Roman"/>
                <a:sym typeface="Times Roman"/>
              </a:defRPr>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4" name="Slide Number Placeholder 3"/>
          <p:cNvSpPr txBox="1"/>
          <p:nvPr>
            <p:ph type="sldNum" sz="quarter" idx="4294967295"/>
          </p:nvPr>
        </p:nvSpPr>
        <p:spPr>
          <a:xfrm>
            <a:off x="11127811" y="6060022"/>
            <a:ext cx="330161" cy="3327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5" name="Content Placeholder 4"/>
          <p:cNvSpPr txBox="1"/>
          <p:nvPr>
            <p:ph type="body" sz="quarter" idx="4294967295"/>
          </p:nvPr>
        </p:nvSpPr>
        <p:spPr>
          <a:xfrm>
            <a:off x="935975" y="4157088"/>
            <a:ext cx="10765660" cy="886829"/>
          </a:xfrm>
          <a:prstGeom prst="rect">
            <a:avLst/>
          </a:prstGeom>
        </p:spPr>
        <p:txBody>
          <a:bodyPr>
            <a:normAutofit fontScale="100000" lnSpcReduction="0"/>
          </a:bodyPr>
          <a:lstStyle/>
          <a:p>
            <a:pPr marL="0" indent="0" defTabSz="786384">
              <a:spcBef>
                <a:spcPts val="800"/>
              </a:spcBef>
              <a:buSzTx/>
              <a:buFontTx/>
              <a:buNone/>
              <a:defRPr sz="1892">
                <a:solidFill>
                  <a:srgbClr val="292929"/>
                </a:solidFill>
                <a:latin typeface="Abadi"/>
                <a:ea typeface="Abadi"/>
                <a:cs typeface="Abadi"/>
                <a:sym typeface="Abadi"/>
              </a:defRPr>
            </a:pPr>
            <a:r>
              <a:rPr b="1"/>
              <a:t>The GitHub URL</a:t>
            </a:r>
            <a:r>
              <a:t> of the completed data wrangling related notebooks, as an external reference:</a:t>
            </a:r>
          </a:p>
          <a:p>
            <a:pPr marL="0" indent="0" defTabSz="786384">
              <a:spcBef>
                <a:spcPts val="800"/>
              </a:spcBef>
              <a:buSzTx/>
              <a:buFontTx/>
              <a:buNone/>
              <a:defRPr sz="1892">
                <a:solidFill>
                  <a:srgbClr val="292929"/>
                </a:solidFill>
                <a:latin typeface="Abadi"/>
                <a:ea typeface="Abadi"/>
                <a:cs typeface="Abadi"/>
                <a:sym typeface="Abadi"/>
              </a:defRPr>
            </a:pPr>
            <a:r>
              <a:t>https://github.com/YolandaCL/DataScienceCertificate_IBM/blob/main/SpaceX_data_Wrangling.ipynb</a:t>
            </a:r>
          </a:p>
        </p:txBody>
      </p:sp>
      <p:sp>
        <p:nvSpPr>
          <p:cNvPr id="196" name="Title 1"/>
          <p:cNvSpPr txBox="1"/>
          <p:nvPr/>
        </p:nvSpPr>
        <p:spPr>
          <a:xfrm>
            <a:off x="815731" y="538650"/>
            <a:ext cx="10424160" cy="54905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749808">
              <a:lnSpc>
                <a:spcPct val="72000"/>
              </a:lnSpc>
              <a:defRPr sz="3034">
                <a:solidFill>
                  <a:srgbClr val="0B49CB"/>
                </a:solidFill>
                <a:latin typeface="Abadi"/>
                <a:ea typeface="Abadi"/>
                <a:cs typeface="Abadi"/>
                <a:sym typeface="Abadi"/>
              </a:defRPr>
            </a:lvl1pPr>
          </a:lstStyle>
          <a:p>
            <a:pPr/>
            <a:r>
              <a:t>EDA with visualization results :</a:t>
            </a:r>
          </a:p>
        </p:txBody>
      </p:sp>
      <p:sp>
        <p:nvSpPr>
          <p:cNvPr id="197" name="Text Placeholder 2"/>
          <p:cNvSpPr txBox="1"/>
          <p:nvPr/>
        </p:nvSpPr>
        <p:spPr>
          <a:xfrm>
            <a:off x="866457" y="1433119"/>
            <a:ext cx="10459086" cy="88682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457200" indent="-317500" defTabSz="457200">
              <a:buSzPct val="100000"/>
              <a:buFont typeface="Times Roman"/>
              <a:buChar char="•"/>
              <a:defRPr sz="2200">
                <a:latin typeface="Times Roman"/>
                <a:ea typeface="Times Roman"/>
                <a:cs typeface="Times Roman"/>
                <a:sym typeface="Times Roman"/>
              </a:defRPr>
            </a:pPr>
            <a:r>
              <a:t>we perform exploratory data analysis.</a:t>
            </a:r>
          </a:p>
          <a:p>
            <a:pPr marL="457200" indent="-317500" defTabSz="457200">
              <a:buSzPct val="100000"/>
              <a:buFont typeface="Times Roman"/>
              <a:buChar char="•"/>
              <a:defRPr sz="2200">
                <a:latin typeface="Times Roman"/>
                <a:ea typeface="Times Roman"/>
                <a:cs typeface="Times Roman"/>
                <a:sym typeface="Times Roman"/>
              </a:defRPr>
            </a:pPr>
            <a:r>
              <a:t>and we determine training labels</a:t>
            </a:r>
          </a:p>
        </p:txBody>
      </p:sp>
      <p:pic>
        <p:nvPicPr>
          <p:cNvPr id="198" name="Captura de pantalla 2024-02-02 a las 15.26.07.png" descr="Captura de pantalla 2024-02-02 a las 15.26.07.png"/>
          <p:cNvPicPr>
            <a:picLocks noChangeAspect="1"/>
          </p:cNvPicPr>
          <p:nvPr/>
        </p:nvPicPr>
        <p:blipFill>
          <a:blip r:embed="rId3">
            <a:extLst/>
          </a:blip>
          <a:stretch>
            <a:fillRect/>
          </a:stretch>
        </p:blipFill>
        <p:spPr>
          <a:xfrm>
            <a:off x="1216593" y="2330653"/>
            <a:ext cx="8347473" cy="984504"/>
          </a:xfrm>
          <a:prstGeom prst="rect">
            <a:avLst/>
          </a:prstGeom>
          <a:ln w="12700">
            <a:miter lim="400000"/>
          </a:ln>
        </p:spPr>
      </p:pic>
      <p:sp>
        <p:nvSpPr>
          <p:cNvPr id="199" name="Data Wrangling"/>
          <p:cNvSpPr txBox="1"/>
          <p:nvPr/>
        </p:nvSpPr>
        <p:spPr>
          <a:xfrm>
            <a:off x="6232375" y="602354"/>
            <a:ext cx="2148209"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72000"/>
              </a:lnSpc>
              <a:defRPr b="1" sz="2200">
                <a:latin typeface="Abadi"/>
                <a:ea typeface="Abadi"/>
                <a:cs typeface="Abadi"/>
                <a:sym typeface="Abadi"/>
              </a:defRPr>
            </a:lvl1pPr>
          </a:lstStyle>
          <a:p>
            <a:pPr/>
            <a:r>
              <a:t>Data Wrangling</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1" name="Slide Number Placeholder 3"/>
          <p:cNvSpPr txBox="1"/>
          <p:nvPr>
            <p:ph type="sldNum" sz="quarter" idx="4294967295"/>
          </p:nvPr>
        </p:nvSpPr>
        <p:spPr>
          <a:xfrm>
            <a:off x="11127811" y="6060022"/>
            <a:ext cx="330161" cy="3327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2" name="Content Placeholder 4"/>
          <p:cNvSpPr txBox="1"/>
          <p:nvPr>
            <p:ph type="body" sz="quarter" idx="4294967295"/>
          </p:nvPr>
        </p:nvSpPr>
        <p:spPr>
          <a:xfrm>
            <a:off x="686331" y="2151227"/>
            <a:ext cx="10819338" cy="1238075"/>
          </a:xfrm>
          <a:prstGeom prst="rect">
            <a:avLst/>
          </a:prstGeom>
        </p:spPr>
        <p:txBody>
          <a:bodyPr>
            <a:normAutofit fontScale="100000" lnSpcReduction="0"/>
          </a:bodyPr>
          <a:lstStyle/>
          <a:p>
            <a:pPr marL="0" indent="0" defTabSz="886968">
              <a:lnSpc>
                <a:spcPct val="100000"/>
              </a:lnSpc>
              <a:spcBef>
                <a:spcPts val="1300"/>
              </a:spcBef>
              <a:buSzTx/>
              <a:buFontTx/>
              <a:buNone/>
              <a:defRPr sz="2134">
                <a:solidFill>
                  <a:srgbClr val="292929"/>
                </a:solidFill>
                <a:latin typeface="Abadi"/>
                <a:ea typeface="Abadi"/>
                <a:cs typeface="Abadi"/>
                <a:sym typeface="Abadi"/>
              </a:defRPr>
            </a:pPr>
            <a:r>
              <a:rPr b="1"/>
              <a:t>The GitHub URL</a:t>
            </a:r>
            <a:r>
              <a:t> of the completed EDA with SQL notebook, as an external reference:</a:t>
            </a:r>
          </a:p>
          <a:p>
            <a:pPr marL="0" indent="0" defTabSz="886968">
              <a:lnSpc>
                <a:spcPct val="100000"/>
              </a:lnSpc>
              <a:spcBef>
                <a:spcPts val="1300"/>
              </a:spcBef>
              <a:buSzTx/>
              <a:buFontTx/>
              <a:buNone/>
              <a:defRPr sz="2134">
                <a:solidFill>
                  <a:srgbClr val="292929"/>
                </a:solidFill>
                <a:latin typeface="Abadi"/>
                <a:ea typeface="Abadi"/>
                <a:cs typeface="Abadi"/>
                <a:sym typeface="Abadi"/>
              </a:defRPr>
            </a:pPr>
            <a:r>
              <a:t>https://github.com/YolandaCL/DataScienceCertificate_IBM/blob/main/SpaceX_EDA_with_pandas_matplotlib.ipynb</a:t>
            </a:r>
          </a:p>
        </p:txBody>
      </p:sp>
      <p:sp>
        <p:nvSpPr>
          <p:cNvPr id="203" name="Title 1"/>
          <p:cNvSpPr txBox="1"/>
          <p:nvPr/>
        </p:nvSpPr>
        <p:spPr>
          <a:xfrm>
            <a:off x="815731" y="538650"/>
            <a:ext cx="10424160" cy="54905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749808">
              <a:lnSpc>
                <a:spcPct val="72000"/>
              </a:lnSpc>
              <a:defRPr sz="3034">
                <a:solidFill>
                  <a:srgbClr val="1F47C3"/>
                </a:solidFill>
                <a:latin typeface="Abadi"/>
                <a:ea typeface="Abadi"/>
                <a:cs typeface="Abadi"/>
                <a:sym typeface="Abadi"/>
              </a:defRPr>
            </a:lvl1pPr>
          </a:lstStyle>
          <a:p>
            <a:pPr/>
            <a:r>
              <a:t>EDA with SQL</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   Display 5 records where launch sites begin with the string 'CCA'…"/>
          <p:cNvSpPr txBox="1"/>
          <p:nvPr/>
        </p:nvSpPr>
        <p:spPr>
          <a:xfrm>
            <a:off x="822593" y="886431"/>
            <a:ext cx="10909146" cy="5666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900">
                <a:latin typeface="Times Roman"/>
                <a:ea typeface="Times Roman"/>
                <a:cs typeface="Times Roman"/>
                <a:sym typeface="Times Roman"/>
              </a:defRPr>
            </a:pPr>
            <a:r>
              <a:t>#   Display 5 records where launch sites begin with the string 'CCA' </a:t>
            </a:r>
          </a:p>
          <a:p>
            <a:pPr defTabSz="457200">
              <a:defRPr sz="1900">
                <a:latin typeface="Times Roman"/>
                <a:ea typeface="Times Roman"/>
                <a:cs typeface="Times Roman"/>
                <a:sym typeface="Times Roman"/>
              </a:defRPr>
            </a:pPr>
            <a:r>
              <a:t>%sql SELECT * FROM SPACEXTABLE WHERE Launch_Site LIKE 'CCA%' LIMIT 5;</a:t>
            </a:r>
          </a:p>
          <a:p>
            <a:pPr defTabSz="457200">
              <a:defRPr sz="1900">
                <a:latin typeface="Times Roman"/>
                <a:ea typeface="Times Roman"/>
                <a:cs typeface="Times Roman"/>
                <a:sym typeface="Times Roman"/>
              </a:defRPr>
            </a:pPr>
          </a:p>
          <a:p>
            <a:pPr defTabSz="457200">
              <a:defRPr b="1" sz="1900">
                <a:latin typeface="Times Roman"/>
                <a:ea typeface="Times Roman"/>
                <a:cs typeface="Times Roman"/>
                <a:sym typeface="Times Roman"/>
              </a:defRPr>
            </a:pPr>
            <a:r>
              <a:t># Display the total payload mass carried by boosters launched by NASA (CRS)</a:t>
            </a:r>
          </a:p>
          <a:p>
            <a:pPr defTabSz="457200">
              <a:defRPr sz="1900">
                <a:latin typeface="Times Roman"/>
                <a:ea typeface="Times Roman"/>
                <a:cs typeface="Times Roman"/>
                <a:sym typeface="Times Roman"/>
              </a:defRPr>
            </a:pPr>
            <a:r>
              <a:t>%sql SELECT Booster_Version, SUM(Payload_Mass__KG_) AS total_payload FROM SPACEXTABLE WHERE Customer LIKE '%NASA (CRS)%' GROUP BY Booster_Version;</a:t>
            </a:r>
          </a:p>
          <a:p>
            <a:pPr defTabSz="457200">
              <a:defRPr sz="1900">
                <a:latin typeface="Times Roman"/>
                <a:ea typeface="Times Roman"/>
                <a:cs typeface="Times Roman"/>
                <a:sym typeface="Times Roman"/>
              </a:defRPr>
            </a:pPr>
          </a:p>
          <a:p>
            <a:pPr defTabSz="457200">
              <a:defRPr b="1" sz="1900">
                <a:latin typeface="Times Roman"/>
                <a:ea typeface="Times Roman"/>
                <a:cs typeface="Times Roman"/>
                <a:sym typeface="Times Roman"/>
              </a:defRPr>
            </a:pPr>
            <a:r>
              <a:t># Display average payload mass carried by booster version F9 v1.1</a:t>
            </a:r>
          </a:p>
          <a:p>
            <a:pPr defTabSz="457200">
              <a:defRPr sz="1900">
                <a:latin typeface="Times Roman"/>
                <a:ea typeface="Times Roman"/>
                <a:cs typeface="Times Roman"/>
                <a:sym typeface="Times Roman"/>
              </a:defRPr>
            </a:pPr>
            <a:r>
              <a:t>%sql SELECT Booster_Version, ROUND(AVG(Payload_Mass__KG_), 2) AS average_payload FROM SPACEXTABLE WHERE Booster_Version LIKE 'F9 v1.1%' ;</a:t>
            </a:r>
          </a:p>
          <a:p>
            <a:pPr defTabSz="457200">
              <a:defRPr sz="1900">
                <a:latin typeface="Times Roman"/>
                <a:ea typeface="Times Roman"/>
                <a:cs typeface="Times Roman"/>
                <a:sym typeface="Times Roman"/>
              </a:defRPr>
            </a:pPr>
          </a:p>
          <a:p>
            <a:pPr defTabSz="457200">
              <a:defRPr b="1" sz="1900">
                <a:latin typeface="Times Roman"/>
                <a:ea typeface="Times Roman"/>
                <a:cs typeface="Times Roman"/>
                <a:sym typeface="Times Roman"/>
              </a:defRPr>
            </a:pPr>
            <a:r>
              <a:t># List the date when the first succesful landing outcome in ground pad was acheived.</a:t>
            </a:r>
          </a:p>
          <a:p>
            <a:pPr defTabSz="457200">
              <a:defRPr sz="1900">
                <a:latin typeface="Times Roman"/>
                <a:ea typeface="Times Roman"/>
                <a:cs typeface="Times Roman"/>
                <a:sym typeface="Times Roman"/>
              </a:defRPr>
            </a:pPr>
            <a:r>
              <a:t>%sql SELECT MIN(Date) AS "first_succesful_landing" FROM SPACEXTABLE WHERE Landing_Outcome='Success';</a:t>
            </a:r>
          </a:p>
          <a:p>
            <a:pPr defTabSz="457200">
              <a:defRPr sz="1900">
                <a:latin typeface="Times Roman"/>
                <a:ea typeface="Times Roman"/>
                <a:cs typeface="Times Roman"/>
                <a:sym typeface="Times Roman"/>
              </a:defRPr>
            </a:pPr>
          </a:p>
          <a:p>
            <a:pPr defTabSz="457200">
              <a:defRPr sz="1900">
                <a:latin typeface="Times Roman"/>
                <a:ea typeface="Times Roman"/>
                <a:cs typeface="Times Roman"/>
                <a:sym typeface="Times Roman"/>
              </a:defRPr>
            </a:pPr>
            <a:r>
              <a:t>#</a:t>
            </a:r>
            <a:r>
              <a:rPr b="1" sz="2000"/>
              <a:t> List the names of the boosters which have success in drone ship and have payload mass greater than 4000 but less than 6000</a:t>
            </a:r>
          </a:p>
          <a:p>
            <a:pPr defTabSz="457200">
              <a:defRPr sz="1900">
                <a:latin typeface="Times Roman"/>
                <a:ea typeface="Times Roman"/>
                <a:cs typeface="Times Roman"/>
                <a:sym typeface="Times Roman"/>
              </a:defRPr>
            </a:pPr>
            <a:r>
              <a:t>%sql SELECT Booster_Version FROM SPACEXTABLE WHERE Landing_Outcome='Success (drone ship)' AND Payload_Mass__KG_ BETWEEN 4000 AND 6000;</a:t>
            </a:r>
          </a:p>
        </p:txBody>
      </p:sp>
      <p:sp>
        <p:nvSpPr>
          <p:cNvPr id="206" name="Content Placeholder 4"/>
          <p:cNvSpPr txBox="1"/>
          <p:nvPr/>
        </p:nvSpPr>
        <p:spPr>
          <a:xfrm>
            <a:off x="796595" y="310206"/>
            <a:ext cx="7559547" cy="54905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05739" indent="-205739" defTabSz="822959">
              <a:spcBef>
                <a:spcPts val="1200"/>
              </a:spcBef>
              <a:buSzPct val="100000"/>
              <a:buFont typeface="Arial"/>
              <a:buChar char="•"/>
              <a:defRPr sz="1979">
                <a:solidFill>
                  <a:srgbClr val="1F47C3"/>
                </a:solidFill>
                <a:latin typeface="Abadi"/>
                <a:ea typeface="Abadi"/>
                <a:cs typeface="Abadi"/>
                <a:sym typeface="Abadi"/>
              </a:defRPr>
            </a:lvl1pPr>
          </a:lstStyle>
          <a:p>
            <a:pPr/>
            <a:r>
              <a:t>we execute these SQL queries to answer assignment questions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2" name="Slide Number Placeholder 3"/>
          <p:cNvSpPr txBox="1"/>
          <p:nvPr>
            <p:ph type="sldNum" sz="quarter" idx="4294967295"/>
          </p:nvPr>
        </p:nvSpPr>
        <p:spPr>
          <a:xfrm>
            <a:off x="11240821" y="6060022"/>
            <a:ext cx="217151" cy="33274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
        <p:nvSpPr>
          <p:cNvPr id="133" name="Content Placeholder 2"/>
          <p:cNvSpPr txBox="1"/>
          <p:nvPr/>
        </p:nvSpPr>
        <p:spPr>
          <a:xfrm>
            <a:off x="926309" y="1448891"/>
            <a:ext cx="8715763" cy="5135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164592" indent="-164592" defTabSz="658368">
              <a:spcBef>
                <a:spcPts val="1000"/>
              </a:spcBef>
              <a:buSzPct val="100000"/>
              <a:buFont typeface="Arial"/>
              <a:buChar char="•"/>
              <a:defRPr b="1" sz="1584">
                <a:solidFill>
                  <a:srgbClr val="292929"/>
                </a:solidFill>
                <a:latin typeface="Abadi"/>
                <a:ea typeface="Abadi"/>
                <a:cs typeface="Abadi"/>
                <a:sym typeface="Abadi"/>
              </a:defRPr>
            </a:pPr>
            <a:r>
              <a:t>Executive Summary</a:t>
            </a:r>
            <a:endParaRPr sz="2016">
              <a:solidFill>
                <a:srgbClr val="0070C0"/>
              </a:solidFill>
              <a:latin typeface="IBM Plex Mono Text"/>
              <a:ea typeface="IBM Plex Mono Text"/>
              <a:cs typeface="IBM Plex Mono Text"/>
              <a:sym typeface="IBM Plex Mono Text"/>
            </a:endParaRPr>
          </a:p>
          <a:p>
            <a:pPr marL="164592" indent="-164592" defTabSz="658368">
              <a:spcBef>
                <a:spcPts val="1000"/>
              </a:spcBef>
              <a:buSzPct val="100000"/>
              <a:buFont typeface="Arial"/>
              <a:buChar char="•"/>
              <a:defRPr b="1" sz="1584">
                <a:solidFill>
                  <a:srgbClr val="292929"/>
                </a:solidFill>
                <a:latin typeface="Abadi"/>
                <a:ea typeface="Abadi"/>
                <a:cs typeface="Abadi"/>
                <a:sym typeface="Abadi"/>
              </a:defRPr>
            </a:pPr>
            <a:r>
              <a:t>Introduction</a:t>
            </a:r>
            <a:endParaRPr sz="2016">
              <a:solidFill>
                <a:srgbClr val="0070C0"/>
              </a:solidFill>
              <a:latin typeface="IBM Plex Mono Text"/>
              <a:ea typeface="IBM Plex Mono Text"/>
              <a:cs typeface="IBM Plex Mono Text"/>
              <a:sym typeface="IBM Plex Mono Text"/>
            </a:endParaRPr>
          </a:p>
          <a:p>
            <a:pPr marL="164592" indent="-164592" defTabSz="658368">
              <a:spcBef>
                <a:spcPts val="1000"/>
              </a:spcBef>
              <a:buSzPct val="100000"/>
              <a:buFont typeface="Arial"/>
              <a:buChar char="•"/>
              <a:defRPr sz="1584">
                <a:solidFill>
                  <a:srgbClr val="292929"/>
                </a:solidFill>
                <a:latin typeface="Abadi"/>
                <a:ea typeface="Abadi"/>
                <a:cs typeface="Abadi"/>
                <a:sym typeface="Abadi"/>
              </a:defRPr>
            </a:pPr>
            <a:r>
              <a:rPr b="1"/>
              <a:t>Methodology</a:t>
            </a:r>
            <a:r>
              <a:t>: </a:t>
            </a:r>
          </a:p>
          <a:p>
            <a:pPr lvl="1" indent="164592" defTabSz="658368">
              <a:spcBef>
                <a:spcPts val="1000"/>
              </a:spcBef>
              <a:defRPr sz="1584">
                <a:solidFill>
                  <a:srgbClr val="292929"/>
                </a:solidFill>
                <a:latin typeface="Abadi"/>
                <a:ea typeface="Abadi"/>
                <a:cs typeface="Abadi"/>
                <a:sym typeface="Abadi"/>
              </a:defRPr>
            </a:pPr>
            <a:r>
              <a:t>Data collection and data wrangling</a:t>
            </a:r>
          </a:p>
          <a:p>
            <a:pPr lvl="1" indent="164592" defTabSz="658368">
              <a:spcBef>
                <a:spcPts val="1000"/>
              </a:spcBef>
              <a:defRPr sz="1584">
                <a:solidFill>
                  <a:srgbClr val="292929"/>
                </a:solidFill>
                <a:latin typeface="Abadi"/>
                <a:ea typeface="Abadi"/>
                <a:cs typeface="Abadi"/>
                <a:sym typeface="Abadi"/>
              </a:defRPr>
            </a:pPr>
            <a:r>
              <a:t>EDA and interactive visual analytics </a:t>
            </a:r>
          </a:p>
          <a:p>
            <a:pPr lvl="1" indent="164592" defTabSz="658368">
              <a:spcBef>
                <a:spcPts val="1000"/>
              </a:spcBef>
              <a:defRPr sz="1584">
                <a:solidFill>
                  <a:srgbClr val="292929"/>
                </a:solidFill>
                <a:latin typeface="Abadi"/>
                <a:ea typeface="Abadi"/>
                <a:cs typeface="Abadi"/>
                <a:sym typeface="Abadi"/>
              </a:defRPr>
            </a:pPr>
            <a:r>
              <a:t>Predictive analysis</a:t>
            </a:r>
            <a:endParaRPr sz="2016">
              <a:solidFill>
                <a:srgbClr val="0070C0"/>
              </a:solidFill>
              <a:latin typeface="IBM Plex Mono Text"/>
              <a:ea typeface="IBM Plex Mono Text"/>
              <a:cs typeface="IBM Plex Mono Text"/>
              <a:sym typeface="IBM Plex Mono Text"/>
            </a:endParaRPr>
          </a:p>
          <a:p>
            <a:pPr marL="164592" indent="-164592" defTabSz="658368">
              <a:spcBef>
                <a:spcPts val="1000"/>
              </a:spcBef>
              <a:buSzPct val="100000"/>
              <a:buFont typeface="Arial"/>
              <a:buChar char="•"/>
              <a:defRPr sz="1584">
                <a:solidFill>
                  <a:srgbClr val="292929"/>
                </a:solidFill>
                <a:latin typeface="Abadi"/>
                <a:ea typeface="Abadi"/>
                <a:cs typeface="Abadi"/>
                <a:sym typeface="Abadi"/>
              </a:defRPr>
            </a:pPr>
            <a:r>
              <a:rPr b="1"/>
              <a:t>Results</a:t>
            </a:r>
            <a:r>
              <a:t> : </a:t>
            </a:r>
          </a:p>
          <a:p>
            <a:pPr lvl="1" indent="164592" defTabSz="658368">
              <a:spcBef>
                <a:spcPts val="1000"/>
              </a:spcBef>
              <a:defRPr sz="1584">
                <a:solidFill>
                  <a:srgbClr val="292929"/>
                </a:solidFill>
                <a:latin typeface="Abadi"/>
                <a:ea typeface="Abadi"/>
                <a:cs typeface="Abadi"/>
                <a:sym typeface="Abadi"/>
              </a:defRPr>
            </a:pPr>
            <a:r>
              <a:t>EDA with visualization results</a:t>
            </a:r>
          </a:p>
          <a:p>
            <a:pPr lvl="1" indent="164592" defTabSz="658368">
              <a:spcBef>
                <a:spcPts val="1000"/>
              </a:spcBef>
              <a:defRPr sz="1584">
                <a:solidFill>
                  <a:srgbClr val="292929"/>
                </a:solidFill>
                <a:latin typeface="Abadi"/>
                <a:ea typeface="Abadi"/>
                <a:cs typeface="Abadi"/>
                <a:sym typeface="Abadi"/>
              </a:defRPr>
            </a:pPr>
            <a:r>
              <a:t>EDA with SQL results</a:t>
            </a:r>
          </a:p>
          <a:p>
            <a:pPr lvl="1" indent="164592" defTabSz="658368">
              <a:spcBef>
                <a:spcPts val="1000"/>
              </a:spcBef>
              <a:defRPr sz="1584">
                <a:solidFill>
                  <a:srgbClr val="292929"/>
                </a:solidFill>
                <a:latin typeface="Abadi"/>
                <a:ea typeface="Abadi"/>
                <a:cs typeface="Abadi"/>
                <a:sym typeface="Abadi"/>
              </a:defRPr>
            </a:pPr>
            <a:r>
              <a:t>Interactive map with Folium results</a:t>
            </a:r>
          </a:p>
          <a:p>
            <a:pPr lvl="1" indent="164592" defTabSz="658368">
              <a:spcBef>
                <a:spcPts val="1000"/>
              </a:spcBef>
              <a:defRPr sz="1584">
                <a:solidFill>
                  <a:srgbClr val="292929"/>
                </a:solidFill>
                <a:latin typeface="Abadi"/>
                <a:ea typeface="Abadi"/>
                <a:cs typeface="Abadi"/>
                <a:sym typeface="Abadi"/>
              </a:defRPr>
            </a:pPr>
            <a:r>
              <a:t>Plotly Dash dashboard</a:t>
            </a:r>
          </a:p>
          <a:p>
            <a:pPr lvl="1" indent="164592" defTabSz="658368">
              <a:spcBef>
                <a:spcPts val="1000"/>
              </a:spcBef>
              <a:defRPr sz="1584">
                <a:solidFill>
                  <a:srgbClr val="292929"/>
                </a:solidFill>
                <a:latin typeface="Abadi"/>
                <a:ea typeface="Abadi"/>
                <a:cs typeface="Abadi"/>
                <a:sym typeface="Abadi"/>
              </a:defRPr>
            </a:pPr>
            <a:r>
              <a:t>Predictive analysis (classification)</a:t>
            </a:r>
            <a:endParaRPr sz="2016">
              <a:solidFill>
                <a:srgbClr val="0070C0"/>
              </a:solidFill>
              <a:latin typeface="IBM Plex Mono Text"/>
              <a:ea typeface="IBM Plex Mono Text"/>
              <a:cs typeface="IBM Plex Mono Text"/>
              <a:sym typeface="IBM Plex Mono Text"/>
            </a:endParaRPr>
          </a:p>
          <a:p>
            <a:pPr marL="164592" indent="-164592" defTabSz="658368">
              <a:spcBef>
                <a:spcPts val="1000"/>
              </a:spcBef>
              <a:buSzPct val="100000"/>
              <a:buFont typeface="Arial"/>
              <a:buChar char="•"/>
              <a:defRPr b="1" sz="1584">
                <a:solidFill>
                  <a:srgbClr val="292929"/>
                </a:solidFill>
                <a:latin typeface="Abadi"/>
                <a:ea typeface="Abadi"/>
                <a:cs typeface="Abadi"/>
                <a:sym typeface="Abadi"/>
              </a:defRPr>
            </a:pPr>
            <a:r>
              <a:t>Conclusion</a:t>
            </a:r>
            <a:endParaRPr sz="2016">
              <a:solidFill>
                <a:srgbClr val="0070C0"/>
              </a:solidFill>
              <a:latin typeface="IBM Plex Mono Text"/>
              <a:ea typeface="IBM Plex Mono Text"/>
              <a:cs typeface="IBM Plex Mono Text"/>
              <a:sym typeface="IBM Plex Mono Text"/>
            </a:endParaRPr>
          </a:p>
          <a:p>
            <a:pPr marL="164592" indent="-164592" defTabSz="658368">
              <a:spcBef>
                <a:spcPts val="1000"/>
              </a:spcBef>
              <a:buSzPct val="100000"/>
              <a:buFont typeface="Arial"/>
              <a:buChar char="•"/>
              <a:defRPr b="1" sz="1584">
                <a:solidFill>
                  <a:srgbClr val="292929"/>
                </a:solidFill>
                <a:latin typeface="Abadi"/>
                <a:ea typeface="Abadi"/>
                <a:cs typeface="Abadi"/>
                <a:sym typeface="Abadi"/>
              </a:defRPr>
            </a:pPr>
            <a:r>
              <a:t>Innovative insights </a:t>
            </a:r>
          </a:p>
        </p:txBody>
      </p:sp>
      <p:sp>
        <p:nvSpPr>
          <p:cNvPr id="134" name="Title 1"/>
          <p:cNvSpPr txBox="1"/>
          <p:nvPr/>
        </p:nvSpPr>
        <p:spPr>
          <a:xfrm>
            <a:off x="815731" y="538650"/>
            <a:ext cx="10424160" cy="54905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749808">
              <a:lnSpc>
                <a:spcPct val="72000"/>
              </a:lnSpc>
              <a:defRPr sz="3034">
                <a:solidFill>
                  <a:srgbClr val="0B49CB"/>
                </a:solidFill>
                <a:latin typeface="Abadi"/>
                <a:ea typeface="Abadi"/>
                <a:cs typeface="Abadi"/>
                <a:sym typeface="Abadi"/>
              </a:defRPr>
            </a:lvl1pPr>
          </a:lstStyle>
          <a:p>
            <a:pPr/>
            <a:r>
              <a:t>Outline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 List the total number of successful and failure mission outcomes…"/>
          <p:cNvSpPr txBox="1"/>
          <p:nvPr/>
        </p:nvSpPr>
        <p:spPr>
          <a:xfrm>
            <a:off x="392564" y="487680"/>
            <a:ext cx="11674645" cy="588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2000">
                <a:latin typeface="Times Roman"/>
                <a:ea typeface="Times Roman"/>
                <a:cs typeface="Times Roman"/>
                <a:sym typeface="Times Roman"/>
              </a:defRPr>
            </a:pPr>
            <a:r>
              <a:t># List the total number of successful and failure mission outcomes</a:t>
            </a:r>
          </a:p>
          <a:p>
            <a:pPr defTabSz="457200">
              <a:defRPr sz="2000">
                <a:latin typeface="Times Roman"/>
                <a:ea typeface="Times Roman"/>
                <a:cs typeface="Times Roman"/>
                <a:sym typeface="Times Roman"/>
              </a:defRPr>
            </a:pPr>
            <a:r>
              <a:t>%sql SELECT 'Success' AS Outcome, COUNT(*) AS Count FROM SPACEXTABLE WHERE Mission_Outcome = 'Success' UNION ALL SELECT 'Failure' AS Outcome, COUNT(*) AS Count FROM SPACEXTABLE WHERE Mission_Outcome = 'Failure (in flight)';</a:t>
            </a:r>
          </a:p>
          <a:p>
            <a:pPr defTabSz="457200">
              <a:defRPr sz="2000">
                <a:latin typeface="Times Roman"/>
                <a:ea typeface="Times Roman"/>
                <a:cs typeface="Times Roman"/>
                <a:sym typeface="Times Roman"/>
              </a:defRPr>
            </a:pPr>
          </a:p>
          <a:p>
            <a:pPr defTabSz="457200">
              <a:defRPr b="1" sz="2000">
                <a:latin typeface="Times Roman"/>
                <a:ea typeface="Times Roman"/>
                <a:cs typeface="Times Roman"/>
                <a:sym typeface="Times Roman"/>
              </a:defRPr>
            </a:pPr>
            <a:r>
              <a:t># List the   names of the booster_versions which have carried the maximum payload mass</a:t>
            </a:r>
          </a:p>
          <a:p>
            <a:pPr defTabSz="457200">
              <a:defRPr sz="2000">
                <a:latin typeface="Times Roman"/>
                <a:ea typeface="Times Roman"/>
                <a:cs typeface="Times Roman"/>
                <a:sym typeface="Times Roman"/>
              </a:defRPr>
            </a:pPr>
            <a:r>
              <a:t>%sql SELECT Booster_Version FROM SPACEXTABLE WHERE PAYLOAD_MASS__KG_ = (SELECT MAX(PAYLOAD_MASS__KG_) FROM SPACEXTABLE);</a:t>
            </a:r>
          </a:p>
          <a:p>
            <a:pPr defTabSz="457200">
              <a:defRPr sz="2000">
                <a:latin typeface="Times Roman"/>
                <a:ea typeface="Times Roman"/>
                <a:cs typeface="Times Roman"/>
                <a:sym typeface="Times Roman"/>
              </a:defRPr>
            </a:pPr>
          </a:p>
          <a:p>
            <a:pPr defTabSz="457200">
              <a:defRPr b="1" sz="2000">
                <a:latin typeface="Times Roman"/>
                <a:ea typeface="Times Roman"/>
                <a:cs typeface="Times Roman"/>
                <a:sym typeface="Times Roman"/>
              </a:defRPr>
            </a:pPr>
            <a:r>
              <a:t># List the records which will display the month names, failure landing_outcomes in drone ship ,booster versions, launch_site for the months in year 2015.</a:t>
            </a:r>
          </a:p>
          <a:p>
            <a:pPr defTabSz="457200">
              <a:defRPr sz="2000">
                <a:latin typeface="Times Roman"/>
                <a:ea typeface="Times Roman"/>
                <a:cs typeface="Times Roman"/>
                <a:sym typeface="Times Roman"/>
              </a:defRPr>
            </a:pPr>
            <a:r>
              <a:t>%sql SELECT substr(Date, 6, 2) AS Month, Landing_Outcome, Booster_Version, Launch_Site FROM SPACEXTABLE WHERE substr(Date, 0, 5) = '2015' AND Landing_Outcome LIKE 'Failure%' AND Landing_Outcome LIKE '%drone ship%';</a:t>
            </a:r>
          </a:p>
          <a:p>
            <a:pPr defTabSz="457200">
              <a:defRPr sz="2000">
                <a:latin typeface="Times Roman"/>
                <a:ea typeface="Times Roman"/>
                <a:cs typeface="Times Roman"/>
                <a:sym typeface="Times Roman"/>
              </a:defRPr>
            </a:pPr>
          </a:p>
          <a:p>
            <a:pPr defTabSz="457200">
              <a:defRPr b="1" sz="2000">
                <a:latin typeface="Times Roman"/>
                <a:ea typeface="Times Roman"/>
                <a:cs typeface="Times Roman"/>
                <a:sym typeface="Times Roman"/>
              </a:defRPr>
            </a:pPr>
            <a:r>
              <a:t># Rank the count of landing outcomes (such as Failure (drone ship) or Success (ground pad)) between the date 2010-06-04 and 2017-03-20, in descending order.</a:t>
            </a:r>
          </a:p>
          <a:p>
            <a:pPr defTabSz="457200">
              <a:defRPr sz="2000">
                <a:latin typeface="Times Roman"/>
                <a:ea typeface="Times Roman"/>
                <a:cs typeface="Times Roman"/>
                <a:sym typeface="Times Roman"/>
              </a:defRPr>
            </a:pPr>
            <a:r>
              <a:t>%sql SELECT Landing_Outcome, COUNT(*) FROM SPACEXTABLE WHERE Date BETWEEN '2010-06-04' AND '2017-03-20' GROUP BY Landing_Outcome ORDER BY COUNT(*) DESC;</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10" name="Slide Number Placeholder 3"/>
          <p:cNvSpPr txBox="1"/>
          <p:nvPr>
            <p:ph type="sldNum" sz="quarter" idx="4294967295"/>
          </p:nvPr>
        </p:nvSpPr>
        <p:spPr>
          <a:xfrm>
            <a:off x="11127811" y="6060022"/>
            <a:ext cx="330161" cy="3327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1" name="Content Placeholder 4"/>
          <p:cNvSpPr txBox="1"/>
          <p:nvPr>
            <p:ph type="body" sz="quarter" idx="4294967295"/>
          </p:nvPr>
        </p:nvSpPr>
        <p:spPr>
          <a:xfrm>
            <a:off x="866457" y="5272686"/>
            <a:ext cx="10765661" cy="1024245"/>
          </a:xfrm>
          <a:prstGeom prst="rect">
            <a:avLst/>
          </a:prstGeom>
        </p:spPr>
        <p:txBody>
          <a:bodyPr>
            <a:normAutofit fontScale="100000" lnSpcReduction="0"/>
          </a:bodyPr>
          <a:lstStyle/>
          <a:p>
            <a:pPr marL="0" indent="0" defTabSz="804672">
              <a:spcBef>
                <a:spcPts val="800"/>
              </a:spcBef>
              <a:buSzTx/>
              <a:buFontTx/>
              <a:buNone/>
              <a:defRPr sz="1936">
                <a:solidFill>
                  <a:srgbClr val="292929"/>
                </a:solidFill>
                <a:latin typeface="Abadi"/>
                <a:ea typeface="Abadi"/>
                <a:cs typeface="Abadi"/>
                <a:sym typeface="Abadi"/>
              </a:defRPr>
            </a:pPr>
            <a:r>
              <a:rPr b="1"/>
              <a:t>The GitHub URL </a:t>
            </a:r>
            <a:r>
              <a:t>of the completed data wrangling related notebooks, as an external reference:</a:t>
            </a:r>
          </a:p>
          <a:p>
            <a:pPr marL="0" indent="0" defTabSz="804672">
              <a:spcBef>
                <a:spcPts val="800"/>
              </a:spcBef>
              <a:buSzTx/>
              <a:buFontTx/>
              <a:buNone/>
              <a:defRPr sz="1936">
                <a:solidFill>
                  <a:srgbClr val="292929"/>
                </a:solidFill>
                <a:latin typeface="Abadi"/>
                <a:ea typeface="Abadi"/>
                <a:cs typeface="Abadi"/>
                <a:sym typeface="Abadi"/>
              </a:defRPr>
            </a:pPr>
            <a:r>
              <a:t>https://github.com/YolandaCL/DataScienceCertificate_IBM/blob/main/SpaceX_data_Wrangling.ipynb</a:t>
            </a:r>
          </a:p>
        </p:txBody>
      </p:sp>
      <p:sp>
        <p:nvSpPr>
          <p:cNvPr id="212" name="Title 1"/>
          <p:cNvSpPr txBox="1"/>
          <p:nvPr/>
        </p:nvSpPr>
        <p:spPr>
          <a:xfrm>
            <a:off x="815731" y="538650"/>
            <a:ext cx="10424160" cy="54905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749808">
              <a:lnSpc>
                <a:spcPct val="72000"/>
              </a:lnSpc>
              <a:defRPr sz="3034">
                <a:solidFill>
                  <a:srgbClr val="0B49CB"/>
                </a:solidFill>
                <a:latin typeface="Abadi"/>
                <a:ea typeface="Abadi"/>
                <a:cs typeface="Abadi"/>
                <a:sym typeface="Abadi"/>
              </a:defRPr>
            </a:lvl1pPr>
          </a:lstStyle>
          <a:p>
            <a:pPr/>
            <a:r>
              <a:t>Complete EDA with visualization</a:t>
            </a:r>
          </a:p>
        </p:txBody>
      </p:sp>
      <p:sp>
        <p:nvSpPr>
          <p:cNvPr id="213" name="Text Placeholder 2"/>
          <p:cNvSpPr txBox="1"/>
          <p:nvPr/>
        </p:nvSpPr>
        <p:spPr>
          <a:xfrm>
            <a:off x="866457" y="1433119"/>
            <a:ext cx="10765661" cy="86867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05138" indent="-205138" defTabSz="425195">
              <a:buSzPct val="100000"/>
              <a:buChar char="•"/>
              <a:defRPr sz="2046">
                <a:latin typeface="Abadi"/>
                <a:ea typeface="Abadi"/>
                <a:cs typeface="Abadi"/>
                <a:sym typeface="Abadi"/>
              </a:defRPr>
            </a:lvl1pPr>
          </a:lstStyle>
          <a:p>
            <a:pPr/>
            <a:r>
              <a:t>we perform exploratory data analysis and feature engineering using Pandas and Matplotlib</a:t>
            </a:r>
          </a:p>
        </p:txBody>
      </p:sp>
      <p:pic>
        <p:nvPicPr>
          <p:cNvPr id="214" name="Captura de pantalla 2024-02-02 a las 21.48.45.png" descr="Captura de pantalla 2024-02-02 a las 21.48.45.png"/>
          <p:cNvPicPr>
            <a:picLocks noChangeAspect="1"/>
          </p:cNvPicPr>
          <p:nvPr/>
        </p:nvPicPr>
        <p:blipFill>
          <a:blip r:embed="rId3">
            <a:extLst/>
          </a:blip>
          <a:stretch>
            <a:fillRect/>
          </a:stretch>
        </p:blipFill>
        <p:spPr>
          <a:xfrm>
            <a:off x="815731" y="2980159"/>
            <a:ext cx="10424160" cy="1614162"/>
          </a:xfrm>
          <a:prstGeom prst="rect">
            <a:avLst/>
          </a:prstGeom>
          <a:ln w="12700">
            <a:miter lim="400000"/>
          </a:ln>
        </p:spPr>
      </p:pic>
      <p:pic>
        <p:nvPicPr>
          <p:cNvPr id="215" name="Captura de pantalla 2024-02-02 a las 21.49.29.png" descr="Captura de pantalla 2024-02-02 a las 21.49.29.png"/>
          <p:cNvPicPr>
            <a:picLocks noChangeAspect="1"/>
          </p:cNvPicPr>
          <p:nvPr/>
        </p:nvPicPr>
        <p:blipFill>
          <a:blip r:embed="rId4">
            <a:extLst/>
          </a:blip>
          <a:stretch>
            <a:fillRect/>
          </a:stretch>
        </p:blipFill>
        <p:spPr>
          <a:xfrm>
            <a:off x="886027" y="2155116"/>
            <a:ext cx="9126126" cy="692202"/>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17" name="Slide Number Placeholder 3"/>
          <p:cNvSpPr txBox="1"/>
          <p:nvPr>
            <p:ph type="sldNum" sz="quarter" idx="4294967295"/>
          </p:nvPr>
        </p:nvSpPr>
        <p:spPr>
          <a:xfrm>
            <a:off x="11127811" y="6060022"/>
            <a:ext cx="330161" cy="3327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8" name="Content Placeholder 4"/>
          <p:cNvSpPr txBox="1"/>
          <p:nvPr>
            <p:ph type="body" sz="quarter" idx="4294967295"/>
          </p:nvPr>
        </p:nvSpPr>
        <p:spPr>
          <a:xfrm>
            <a:off x="553692" y="5116365"/>
            <a:ext cx="10515601" cy="1470771"/>
          </a:xfrm>
          <a:prstGeom prst="rect">
            <a:avLst/>
          </a:prstGeom>
        </p:spPr>
        <p:txBody>
          <a:bodyPr>
            <a:normAutofit fontScale="100000" lnSpcReduction="0"/>
          </a:bodyPr>
          <a:lstStyle/>
          <a:p>
            <a:pPr marL="210311" indent="-210311" defTabSz="841247">
              <a:lnSpc>
                <a:spcPct val="100000"/>
              </a:lnSpc>
              <a:spcBef>
                <a:spcPts val="1200"/>
              </a:spcBef>
              <a:defRPr sz="2024">
                <a:solidFill>
                  <a:srgbClr val="292929"/>
                </a:solidFill>
                <a:latin typeface="Abadi"/>
                <a:ea typeface="Abadi"/>
                <a:cs typeface="Abadi"/>
                <a:sym typeface="Abadi"/>
              </a:defRPr>
            </a:pPr>
            <a:r>
              <a:rPr b="1"/>
              <a:t>The GitHub URL</a:t>
            </a:r>
            <a:r>
              <a:t> of your completed interactive map with Folium map, as an external reference: </a:t>
            </a:r>
          </a:p>
          <a:p>
            <a:pPr marL="0" indent="0" defTabSz="841247">
              <a:lnSpc>
                <a:spcPct val="100000"/>
              </a:lnSpc>
              <a:spcBef>
                <a:spcPts val="1200"/>
              </a:spcBef>
              <a:buSzTx/>
              <a:buFontTx/>
              <a:buNone/>
              <a:defRPr sz="2024">
                <a:solidFill>
                  <a:srgbClr val="292929"/>
                </a:solidFill>
                <a:latin typeface="Abadi"/>
                <a:ea typeface="Abadi"/>
                <a:cs typeface="Abadi"/>
                <a:sym typeface="Abadi"/>
              </a:defRPr>
            </a:pPr>
            <a:r>
              <a:rPr u="sng">
                <a:solidFill>
                  <a:srgbClr val="0563C1"/>
                </a:solidFill>
                <a:uFill>
                  <a:solidFill>
                    <a:srgbClr val="0563C1"/>
                  </a:solidFill>
                </a:uFill>
                <a:hlinkClick r:id="rId3" invalidUrl="" action="" tgtFrame="" tooltip="" history="1" highlightClick="0" endSnd="0"/>
              </a:rPr>
              <a:t>https://github.com/YolandaCL/DataScienceCertificate_IBM/blob/main/SpaceX_Folium.ipynb</a:t>
            </a:r>
          </a:p>
        </p:txBody>
      </p:sp>
      <p:sp>
        <p:nvSpPr>
          <p:cNvPr id="219" name="Title 1"/>
          <p:cNvSpPr txBox="1"/>
          <p:nvPr/>
        </p:nvSpPr>
        <p:spPr>
          <a:xfrm>
            <a:off x="815731" y="538650"/>
            <a:ext cx="10424160" cy="60782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850391">
              <a:lnSpc>
                <a:spcPct val="72000"/>
              </a:lnSpc>
              <a:defRPr sz="3441">
                <a:solidFill>
                  <a:srgbClr val="0B49CB"/>
                </a:solidFill>
                <a:latin typeface="Abadi"/>
                <a:ea typeface="Abadi"/>
                <a:cs typeface="Abadi"/>
                <a:sym typeface="Abadi"/>
              </a:defRPr>
            </a:lvl1pPr>
          </a:lstStyle>
          <a:p>
            <a:pPr/>
            <a:r>
              <a:t>Interactive map with Folium results</a:t>
            </a:r>
          </a:p>
        </p:txBody>
      </p:sp>
      <p:pic>
        <p:nvPicPr>
          <p:cNvPr id="220" name="Captura de pantalla 2024-02-02 a las 21.56.53.png" descr="Captura de pantalla 2024-02-02 a las 21.56.53.png"/>
          <p:cNvPicPr>
            <a:picLocks noChangeAspect="1"/>
          </p:cNvPicPr>
          <p:nvPr/>
        </p:nvPicPr>
        <p:blipFill>
          <a:blip r:embed="rId4">
            <a:extLst/>
          </a:blip>
          <a:stretch>
            <a:fillRect/>
          </a:stretch>
        </p:blipFill>
        <p:spPr>
          <a:xfrm>
            <a:off x="1072199" y="1578060"/>
            <a:ext cx="6223289" cy="3390895"/>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22" name="Slide Number Placeholder 3"/>
          <p:cNvSpPr txBox="1"/>
          <p:nvPr>
            <p:ph type="sldNum" sz="quarter" idx="4294967295"/>
          </p:nvPr>
        </p:nvSpPr>
        <p:spPr>
          <a:xfrm>
            <a:off x="11127811" y="6060022"/>
            <a:ext cx="330161" cy="3327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3" name="Content Placeholder 4"/>
          <p:cNvSpPr txBox="1"/>
          <p:nvPr>
            <p:ph type="body" sz="quarter" idx="4294967295"/>
          </p:nvPr>
        </p:nvSpPr>
        <p:spPr>
          <a:xfrm>
            <a:off x="753274" y="1457438"/>
            <a:ext cx="9745590" cy="549050"/>
          </a:xfrm>
          <a:prstGeom prst="rect">
            <a:avLst/>
          </a:prstGeom>
        </p:spPr>
        <p:txBody>
          <a:bodyPr>
            <a:normAutofit fontScale="100000" lnSpcReduction="0"/>
          </a:bodyPr>
          <a:lstStyle>
            <a:lvl1pPr>
              <a:lnSpc>
                <a:spcPct val="100000"/>
              </a:lnSpc>
              <a:spcBef>
                <a:spcPts val="1400"/>
              </a:spcBef>
              <a:defRPr sz="2200">
                <a:solidFill>
                  <a:srgbClr val="292929"/>
                </a:solidFill>
                <a:latin typeface="Abadi"/>
                <a:ea typeface="Abadi"/>
                <a:cs typeface="Abadi"/>
                <a:sym typeface="Abadi"/>
              </a:defRPr>
            </a:lvl1pPr>
          </a:lstStyle>
          <a:p>
            <a:pPr/>
            <a:r>
              <a:t>We build an interactive dashboard with Plotly Dash</a:t>
            </a:r>
          </a:p>
        </p:txBody>
      </p:sp>
      <p:sp>
        <p:nvSpPr>
          <p:cNvPr id="224" name="Title 1"/>
          <p:cNvSpPr txBox="1"/>
          <p:nvPr/>
        </p:nvSpPr>
        <p:spPr>
          <a:xfrm>
            <a:off x="815731" y="538650"/>
            <a:ext cx="10424160" cy="54905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749808">
              <a:lnSpc>
                <a:spcPct val="72000"/>
              </a:lnSpc>
              <a:defRPr sz="3034">
                <a:solidFill>
                  <a:srgbClr val="0B49CB"/>
                </a:solidFill>
                <a:latin typeface="Abadi"/>
                <a:ea typeface="Abadi"/>
                <a:cs typeface="Abadi"/>
                <a:sym typeface="Abadi"/>
              </a:defRPr>
            </a:lvl1pPr>
          </a:lstStyle>
          <a:p>
            <a:pPr/>
            <a:r>
              <a:t>Plotly Dash Dashboard</a:t>
            </a:r>
          </a:p>
        </p:txBody>
      </p:sp>
      <p:sp>
        <p:nvSpPr>
          <p:cNvPr id="225" name="Content Placeholder 4"/>
          <p:cNvSpPr txBox="1"/>
          <p:nvPr/>
        </p:nvSpPr>
        <p:spPr>
          <a:xfrm>
            <a:off x="579030" y="5548160"/>
            <a:ext cx="9987278" cy="100501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777240">
              <a:spcBef>
                <a:spcPts val="1100"/>
              </a:spcBef>
              <a:defRPr sz="1870">
                <a:solidFill>
                  <a:srgbClr val="292929"/>
                </a:solidFill>
                <a:latin typeface="Abadi"/>
                <a:ea typeface="Abadi"/>
                <a:cs typeface="Abadi"/>
                <a:sym typeface="Abadi"/>
              </a:defRPr>
            </a:pPr>
            <a:r>
              <a:rPr b="1"/>
              <a:t>The GitHub URL</a:t>
            </a:r>
            <a:r>
              <a:t> of the completed Plotly Dash lab, as an external reference: </a:t>
            </a:r>
          </a:p>
          <a:p>
            <a:pPr defTabSz="777240">
              <a:spcBef>
                <a:spcPts val="1100"/>
              </a:spcBef>
              <a:defRPr sz="1870">
                <a:solidFill>
                  <a:srgbClr val="292929"/>
                </a:solidFill>
                <a:latin typeface="Abadi"/>
                <a:ea typeface="Abadi"/>
                <a:cs typeface="Abadi"/>
                <a:sym typeface="Abadi"/>
              </a:defRPr>
            </a:pPr>
            <a:r>
              <a:t>https://github.com/YolandaCL/DataScienceCertificate_IBM/blob/main/SpaceX_Plotly_Dash.py</a:t>
            </a:r>
          </a:p>
        </p:txBody>
      </p:sp>
      <p:pic>
        <p:nvPicPr>
          <p:cNvPr id="226" name="Captura de pantalla 2024-02-02 a las 22.23.37.png" descr="Captura de pantalla 2024-02-02 a las 22.23.37.png"/>
          <p:cNvPicPr>
            <a:picLocks noChangeAspect="1"/>
          </p:cNvPicPr>
          <p:nvPr/>
        </p:nvPicPr>
        <p:blipFill>
          <a:blip r:embed="rId3">
            <a:extLst/>
          </a:blip>
          <a:stretch>
            <a:fillRect/>
          </a:stretch>
        </p:blipFill>
        <p:spPr>
          <a:xfrm>
            <a:off x="791352" y="1896456"/>
            <a:ext cx="6372244" cy="3321702"/>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28" name="Slide Number Placeholder 3"/>
          <p:cNvSpPr txBox="1"/>
          <p:nvPr>
            <p:ph type="sldNum" sz="quarter" idx="4294967295"/>
          </p:nvPr>
        </p:nvSpPr>
        <p:spPr>
          <a:xfrm>
            <a:off x="11127811" y="6060022"/>
            <a:ext cx="330161" cy="3327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9" name="Content Placeholder 4"/>
          <p:cNvSpPr txBox="1"/>
          <p:nvPr>
            <p:ph type="body" idx="4294967295"/>
          </p:nvPr>
        </p:nvSpPr>
        <p:spPr>
          <a:xfrm>
            <a:off x="770010" y="1571385"/>
            <a:ext cx="10820123" cy="3460990"/>
          </a:xfrm>
          <a:prstGeom prst="rect">
            <a:avLst/>
          </a:prstGeom>
        </p:spPr>
        <p:txBody>
          <a:bodyPr>
            <a:normAutofit fontScale="100000" lnSpcReduction="0"/>
          </a:bodyPr>
          <a:lstStyle/>
          <a:p>
            <a:pPr marL="187492" indent="-187492" defTabSz="777240">
              <a:lnSpc>
                <a:spcPct val="100000"/>
              </a:lnSpc>
              <a:spcBef>
                <a:spcPts val="1100"/>
              </a:spcBef>
              <a:buFontTx/>
              <a:defRPr sz="1870">
                <a:solidFill>
                  <a:srgbClr val="292929"/>
                </a:solidFill>
                <a:latin typeface="Abadi"/>
                <a:ea typeface="Abadi"/>
                <a:cs typeface="Abadi"/>
                <a:sym typeface="Abadi"/>
              </a:defRPr>
            </a:pPr>
            <a:r>
              <a:t>we perform exploratory  Data Analysis and determine Training Labels</a:t>
            </a:r>
          </a:p>
          <a:p>
            <a:pPr lvl="1" marL="0" indent="194310" defTabSz="777240">
              <a:lnSpc>
                <a:spcPct val="100000"/>
              </a:lnSpc>
              <a:spcBef>
                <a:spcPts val="1100"/>
              </a:spcBef>
              <a:buSzTx/>
              <a:buFontTx/>
              <a:buNone/>
              <a:defRPr sz="1870">
                <a:solidFill>
                  <a:srgbClr val="292929"/>
                </a:solidFill>
                <a:latin typeface="Abadi"/>
                <a:ea typeface="Abadi"/>
                <a:cs typeface="Abadi"/>
                <a:sym typeface="Abadi"/>
              </a:defRPr>
            </a:pPr>
            <a:r>
              <a:t>*   create a column for the class</a:t>
            </a:r>
          </a:p>
          <a:p>
            <a:pPr lvl="1" marL="0" indent="194310" defTabSz="777240">
              <a:lnSpc>
                <a:spcPct val="100000"/>
              </a:lnSpc>
              <a:spcBef>
                <a:spcPts val="1100"/>
              </a:spcBef>
              <a:buSzTx/>
              <a:buFontTx/>
              <a:buNone/>
              <a:defRPr sz="1870">
                <a:solidFill>
                  <a:srgbClr val="292929"/>
                </a:solidFill>
                <a:latin typeface="Abadi"/>
                <a:ea typeface="Abadi"/>
                <a:cs typeface="Abadi"/>
                <a:sym typeface="Abadi"/>
              </a:defRPr>
            </a:pPr>
            <a:r>
              <a:t>*   Standardize the data</a:t>
            </a:r>
          </a:p>
          <a:p>
            <a:pPr lvl="1" marL="0" indent="194310" defTabSz="777240">
              <a:lnSpc>
                <a:spcPct val="100000"/>
              </a:lnSpc>
              <a:spcBef>
                <a:spcPts val="1100"/>
              </a:spcBef>
              <a:buSzTx/>
              <a:buFontTx/>
              <a:buNone/>
              <a:defRPr sz="1870">
                <a:solidFill>
                  <a:srgbClr val="292929"/>
                </a:solidFill>
                <a:latin typeface="Abadi"/>
                <a:ea typeface="Abadi"/>
                <a:cs typeface="Abadi"/>
                <a:sym typeface="Abadi"/>
              </a:defRPr>
            </a:pPr>
            <a:r>
              <a:t>*   Split into training data and test data</a:t>
            </a:r>
          </a:p>
          <a:p>
            <a:pPr marL="0" indent="0" defTabSz="777240">
              <a:lnSpc>
                <a:spcPct val="100000"/>
              </a:lnSpc>
              <a:spcBef>
                <a:spcPts val="1100"/>
              </a:spcBef>
              <a:buSzTx/>
              <a:buFontTx/>
              <a:buNone/>
              <a:defRPr sz="1870">
                <a:solidFill>
                  <a:srgbClr val="292929"/>
                </a:solidFill>
                <a:latin typeface="Abadi"/>
                <a:ea typeface="Abadi"/>
                <a:cs typeface="Abadi"/>
                <a:sym typeface="Abadi"/>
              </a:defRPr>
            </a:pPr>
          </a:p>
          <a:p>
            <a:pPr marL="187492" indent="-187492" defTabSz="777240">
              <a:lnSpc>
                <a:spcPct val="100000"/>
              </a:lnSpc>
              <a:spcBef>
                <a:spcPts val="1100"/>
              </a:spcBef>
              <a:buFontTx/>
              <a:defRPr sz="1870">
                <a:solidFill>
                  <a:srgbClr val="292929"/>
                </a:solidFill>
                <a:latin typeface="Abadi"/>
                <a:ea typeface="Abadi"/>
                <a:cs typeface="Abadi"/>
                <a:sym typeface="Abadi"/>
              </a:defRPr>
            </a:pPr>
            <a:r>
              <a:t>we also find best Hyperparameter for SVM, Classification Trees and Logistic Regression</a:t>
            </a:r>
          </a:p>
          <a:p>
            <a:pPr marL="0" indent="0" defTabSz="777240">
              <a:lnSpc>
                <a:spcPct val="100000"/>
              </a:lnSpc>
              <a:spcBef>
                <a:spcPts val="1100"/>
              </a:spcBef>
              <a:buSzTx/>
              <a:buFontTx/>
              <a:buNone/>
              <a:defRPr sz="1870">
                <a:solidFill>
                  <a:srgbClr val="292929"/>
                </a:solidFill>
                <a:latin typeface="Abadi"/>
                <a:ea typeface="Abadi"/>
                <a:cs typeface="Abadi"/>
                <a:sym typeface="Abadi"/>
              </a:defRPr>
            </a:pPr>
          </a:p>
          <a:p>
            <a:pPr marL="187492" indent="-187492" defTabSz="777240">
              <a:lnSpc>
                <a:spcPct val="100000"/>
              </a:lnSpc>
              <a:spcBef>
                <a:spcPts val="1100"/>
              </a:spcBef>
              <a:buFontTx/>
              <a:defRPr sz="1870">
                <a:solidFill>
                  <a:srgbClr val="292929"/>
                </a:solidFill>
                <a:latin typeface="Abadi"/>
                <a:ea typeface="Abadi"/>
                <a:cs typeface="Abadi"/>
                <a:sym typeface="Abadi"/>
              </a:defRPr>
            </a:pPr>
            <a:r>
              <a:t>and finally we find the method performs best using test data.</a:t>
            </a:r>
          </a:p>
        </p:txBody>
      </p:sp>
      <p:sp>
        <p:nvSpPr>
          <p:cNvPr id="230" name="Title 1"/>
          <p:cNvSpPr txBox="1"/>
          <p:nvPr/>
        </p:nvSpPr>
        <p:spPr>
          <a:xfrm>
            <a:off x="815731" y="297550"/>
            <a:ext cx="10560539" cy="79015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72000"/>
              </a:lnSpc>
              <a:defRPr sz="3700">
                <a:solidFill>
                  <a:srgbClr val="0B49CB"/>
                </a:solidFill>
                <a:latin typeface="Abadi"/>
                <a:ea typeface="Abadi"/>
                <a:cs typeface="Abadi"/>
                <a:sym typeface="Abadi"/>
              </a:defRPr>
            </a:lvl1pPr>
          </a:lstStyle>
          <a:p>
            <a:pPr/>
            <a:r>
              <a:t>Predictive Analysis (Classification)</a:t>
            </a:r>
          </a:p>
        </p:txBody>
      </p:sp>
      <p:sp>
        <p:nvSpPr>
          <p:cNvPr id="231" name="Content Placeholder 4"/>
          <p:cNvSpPr txBox="1"/>
          <p:nvPr/>
        </p:nvSpPr>
        <p:spPr>
          <a:xfrm>
            <a:off x="518973" y="5416927"/>
            <a:ext cx="9745590" cy="108031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777240">
              <a:spcBef>
                <a:spcPts val="1100"/>
              </a:spcBef>
              <a:defRPr sz="1870">
                <a:solidFill>
                  <a:srgbClr val="292929"/>
                </a:solidFill>
                <a:latin typeface="Abadi"/>
                <a:ea typeface="Abadi"/>
                <a:cs typeface="Abadi"/>
                <a:sym typeface="Abadi"/>
              </a:defRPr>
            </a:pPr>
            <a:r>
              <a:rPr b="1"/>
              <a:t>The GitHub URL</a:t>
            </a:r>
            <a:r>
              <a:t> of your completed predictive analysis lab, as an external reference :</a:t>
            </a:r>
          </a:p>
          <a:p>
            <a:pPr defTabSz="777240">
              <a:spcBef>
                <a:spcPts val="1100"/>
              </a:spcBef>
              <a:defRPr sz="1870">
                <a:solidFill>
                  <a:srgbClr val="292929"/>
                </a:solidFill>
                <a:latin typeface="Abadi"/>
                <a:ea typeface="Abadi"/>
                <a:cs typeface="Abadi"/>
                <a:sym typeface="Abadi"/>
              </a:defRPr>
            </a:pPr>
            <a:r>
              <a:rPr u="sng">
                <a:solidFill>
                  <a:srgbClr val="0563C1"/>
                </a:solidFill>
                <a:uFill>
                  <a:solidFill>
                    <a:srgbClr val="0563C1"/>
                  </a:solidFill>
                </a:uFill>
                <a:hlinkClick r:id="rId3" invalidUrl="" action="" tgtFrame="" tooltip="" history="1" highlightClick="0" endSnd="0"/>
              </a:rPr>
              <a:t>https://github.com/YolandaCL/DataScienceCertificate_IBM/blob/main/SpaceX_Machine_Learning_Prediction.ipynb</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33" name="Slide Number Placeholder 3"/>
          <p:cNvSpPr txBox="1"/>
          <p:nvPr>
            <p:ph type="sldNum" sz="quarter" idx="4294967295"/>
          </p:nvPr>
        </p:nvSpPr>
        <p:spPr>
          <a:xfrm>
            <a:off x="11127811" y="6060022"/>
            <a:ext cx="330161" cy="3327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4" name="Content Placeholder 4"/>
          <p:cNvSpPr txBox="1"/>
          <p:nvPr>
            <p:ph type="body" sz="quarter" idx="4294967295"/>
          </p:nvPr>
        </p:nvSpPr>
        <p:spPr>
          <a:xfrm>
            <a:off x="785288" y="1318204"/>
            <a:ext cx="9424903" cy="549050"/>
          </a:xfrm>
          <a:prstGeom prst="rect">
            <a:avLst/>
          </a:prstGeom>
        </p:spPr>
        <p:txBody>
          <a:bodyPr>
            <a:normAutofit fontScale="100000" lnSpcReduction="0"/>
          </a:bodyPr>
          <a:lstStyle/>
          <a:p>
            <a:pPr>
              <a:lnSpc>
                <a:spcPct val="100000"/>
              </a:lnSpc>
              <a:spcBef>
                <a:spcPts val="1400"/>
              </a:spcBef>
              <a:defRPr sz="2200">
                <a:solidFill>
                  <a:srgbClr val="292929"/>
                </a:solidFill>
                <a:latin typeface="Abadi"/>
                <a:ea typeface="Abadi"/>
                <a:cs typeface="Abadi"/>
                <a:sym typeface="Abadi"/>
              </a:defRPr>
            </a:pPr>
            <a:r>
              <a:t>w</a:t>
            </a:r>
            <a:r>
              <a:t>e </a:t>
            </a:r>
            <a:r>
              <a:t>find that logistic regression has the highest classification accuracy : </a:t>
            </a:r>
          </a:p>
        </p:txBody>
      </p:sp>
      <p:sp>
        <p:nvSpPr>
          <p:cNvPr id="235" name="Title 1"/>
          <p:cNvSpPr txBox="1"/>
          <p:nvPr/>
        </p:nvSpPr>
        <p:spPr>
          <a:xfrm>
            <a:off x="815731" y="538650"/>
            <a:ext cx="10424160" cy="54905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749808">
              <a:lnSpc>
                <a:spcPct val="72000"/>
              </a:lnSpc>
              <a:defRPr sz="3034">
                <a:solidFill>
                  <a:srgbClr val="0B49CB"/>
                </a:solidFill>
                <a:latin typeface="Abadi"/>
                <a:ea typeface="Abadi"/>
                <a:cs typeface="Abadi"/>
                <a:sym typeface="Abadi"/>
              </a:defRPr>
            </a:lvl1pPr>
          </a:lstStyle>
          <a:p>
            <a:pPr/>
            <a:r>
              <a:t>Classification Accuracy</a:t>
            </a:r>
          </a:p>
        </p:txBody>
      </p:sp>
      <p:pic>
        <p:nvPicPr>
          <p:cNvPr id="236" name="Captura de pantalla 2024-01-30 a las 23.54.04.png" descr="Captura de pantalla 2024-01-30 a las 23.54.04.png"/>
          <p:cNvPicPr>
            <a:picLocks noChangeAspect="1"/>
          </p:cNvPicPr>
          <p:nvPr/>
        </p:nvPicPr>
        <p:blipFill>
          <a:blip r:embed="rId3">
            <a:extLst/>
          </a:blip>
          <a:stretch>
            <a:fillRect/>
          </a:stretch>
        </p:blipFill>
        <p:spPr>
          <a:xfrm>
            <a:off x="761761" y="1838746"/>
            <a:ext cx="8001888" cy="4900467"/>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38" name="Slide Number Placeholder 3"/>
          <p:cNvSpPr txBox="1"/>
          <p:nvPr>
            <p:ph type="sldNum" sz="quarter" idx="4294967295"/>
          </p:nvPr>
        </p:nvSpPr>
        <p:spPr>
          <a:xfrm>
            <a:off x="11127811" y="6060022"/>
            <a:ext cx="330161" cy="3327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9" name="Content Placeholder 4"/>
          <p:cNvSpPr txBox="1"/>
          <p:nvPr>
            <p:ph type="body" sz="quarter" idx="4294967295"/>
          </p:nvPr>
        </p:nvSpPr>
        <p:spPr>
          <a:xfrm>
            <a:off x="693619" y="1679563"/>
            <a:ext cx="10424161" cy="769658"/>
          </a:xfrm>
          <a:prstGeom prst="rect">
            <a:avLst/>
          </a:prstGeom>
        </p:spPr>
        <p:txBody>
          <a:bodyPr>
            <a:normAutofit fontScale="100000" lnSpcReduction="0"/>
          </a:bodyPr>
          <a:lstStyle/>
          <a:p>
            <a:pPr>
              <a:lnSpc>
                <a:spcPct val="100000"/>
              </a:lnSpc>
              <a:spcBef>
                <a:spcPts val="1400"/>
              </a:spcBef>
              <a:defRPr sz="2200">
                <a:solidFill>
                  <a:srgbClr val="292929"/>
                </a:solidFill>
                <a:latin typeface="Abadi"/>
                <a:ea typeface="Abadi"/>
                <a:cs typeface="Abadi"/>
                <a:sym typeface="Abadi"/>
              </a:defRPr>
            </a:pPr>
            <a:r>
              <a:t>Examining the confusion matrix, we see that </a:t>
            </a:r>
            <a:r>
              <a:rPr u="sng"/>
              <a:t>logistic regression</a:t>
            </a:r>
            <a:r>
              <a:t> can distinguish between the different classes.  We see that the major problem is false positives.</a:t>
            </a:r>
          </a:p>
        </p:txBody>
      </p:sp>
      <p:sp>
        <p:nvSpPr>
          <p:cNvPr id="240" name="Title 1"/>
          <p:cNvSpPr txBox="1"/>
          <p:nvPr/>
        </p:nvSpPr>
        <p:spPr>
          <a:xfrm>
            <a:off x="815731" y="538650"/>
            <a:ext cx="10424160" cy="54905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749808">
              <a:lnSpc>
                <a:spcPct val="72000"/>
              </a:lnSpc>
              <a:defRPr sz="3034">
                <a:solidFill>
                  <a:srgbClr val="0B49CB"/>
                </a:solidFill>
                <a:latin typeface="Abadi"/>
                <a:ea typeface="Abadi"/>
                <a:cs typeface="Abadi"/>
                <a:sym typeface="Abadi"/>
              </a:defRPr>
            </a:lvl1pPr>
          </a:lstStyle>
          <a:p>
            <a:pPr/>
            <a:r>
              <a:t>Confusion Matrix</a:t>
            </a:r>
          </a:p>
        </p:txBody>
      </p:sp>
      <p:pic>
        <p:nvPicPr>
          <p:cNvPr id="241" name="Captura de pantalla 2024-01-31 a las 13.18.32.png" descr="Captura de pantalla 2024-01-31 a las 13.18.32.png"/>
          <p:cNvPicPr>
            <a:picLocks noChangeAspect="1"/>
          </p:cNvPicPr>
          <p:nvPr/>
        </p:nvPicPr>
        <p:blipFill>
          <a:blip r:embed="rId3">
            <a:extLst/>
          </a:blip>
          <a:stretch>
            <a:fillRect/>
          </a:stretch>
        </p:blipFill>
        <p:spPr>
          <a:xfrm>
            <a:off x="1187533" y="2513877"/>
            <a:ext cx="5419047" cy="4414129"/>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F47C3"/>
        </a:solidFill>
      </p:bgPr>
    </p:bg>
    <p:spTree>
      <p:nvGrpSpPr>
        <p:cNvPr id="1" name=""/>
        <p:cNvGrpSpPr/>
        <p:nvPr/>
      </p:nvGrpSpPr>
      <p:grpSpPr>
        <a:xfrm>
          <a:off x="0" y="0"/>
          <a:ext cx="0" cy="0"/>
          <a:chOff x="0" y="0"/>
          <a:chExt cx="0" cy="0"/>
        </a:xfrm>
      </p:grpSpPr>
      <p:sp>
        <p:nvSpPr>
          <p:cNvPr id="243" name="TextBox 5"/>
          <p:cNvSpPr txBox="1"/>
          <p:nvPr/>
        </p:nvSpPr>
        <p:spPr>
          <a:xfrm>
            <a:off x="1024875" y="753757"/>
            <a:ext cx="9140035" cy="2440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3900">
                <a:solidFill>
                  <a:srgbClr val="E7E6E6"/>
                </a:solidFill>
                <a:latin typeface="Abadi"/>
                <a:ea typeface="Abadi"/>
                <a:cs typeface="Abadi"/>
                <a:sym typeface="Abadi"/>
              </a:defRPr>
            </a:pPr>
            <a:r>
              <a:t>Conclusions</a:t>
            </a:r>
          </a:p>
          <a:p>
            <a:pPr>
              <a:defRPr sz="3900">
                <a:solidFill>
                  <a:srgbClr val="E7E6E6"/>
                </a:solidFill>
                <a:latin typeface="Abadi"/>
                <a:ea typeface="Abadi"/>
                <a:cs typeface="Abadi"/>
                <a:sym typeface="Abadi"/>
              </a:defRPr>
            </a:pPr>
          </a:p>
          <a:p>
            <a:pPr lvl="1" indent="228600">
              <a:spcBef>
                <a:spcPts val="1400"/>
              </a:spcBef>
              <a:defRPr sz="2200">
                <a:solidFill>
                  <a:srgbClr val="FFFFFF"/>
                </a:solidFill>
                <a:latin typeface="Abadi"/>
                <a:ea typeface="Abadi"/>
                <a:cs typeface="Abadi"/>
                <a:sym typeface="Abadi"/>
              </a:defRPr>
            </a:pPr>
            <a:r>
              <a:t>-  </a:t>
            </a:r>
            <a:r>
              <a:rPr sz="2400"/>
              <a:t>Each attached code file includes the conclusions at the end.</a:t>
            </a:r>
            <a:endParaRPr sz="2800">
              <a:solidFill>
                <a:srgbClr val="0070C0"/>
              </a:solidFill>
              <a:latin typeface="IBM Plex Mono Text"/>
              <a:ea typeface="IBM Plex Mono Text"/>
              <a:cs typeface="IBM Plex Mono Text"/>
              <a:sym typeface="IBM Plex Mono Text"/>
            </a:endParaRP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F47C3"/>
        </a:solidFill>
      </p:bgPr>
    </p:bg>
    <p:spTree>
      <p:nvGrpSpPr>
        <p:cNvPr id="1" name=""/>
        <p:cNvGrpSpPr/>
        <p:nvPr/>
      </p:nvGrpSpPr>
      <p:grpSpPr>
        <a:xfrm>
          <a:off x="0" y="0"/>
          <a:ext cx="0" cy="0"/>
          <a:chOff x="0" y="0"/>
          <a:chExt cx="0" cy="0"/>
        </a:xfrm>
      </p:grpSpPr>
      <p:sp>
        <p:nvSpPr>
          <p:cNvPr id="245" name="TextBox 5"/>
          <p:cNvSpPr txBox="1"/>
          <p:nvPr/>
        </p:nvSpPr>
        <p:spPr>
          <a:xfrm>
            <a:off x="1058347" y="1105207"/>
            <a:ext cx="9307195" cy="543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3900">
                <a:solidFill>
                  <a:srgbClr val="E7E6E6"/>
                </a:solidFill>
                <a:latin typeface="Abadi"/>
                <a:ea typeface="Abadi"/>
                <a:cs typeface="Abadi"/>
                <a:sym typeface="Abadi"/>
              </a:defRPr>
            </a:pPr>
            <a:r>
              <a:t>Innovative insights</a:t>
            </a:r>
          </a:p>
          <a:p>
            <a:pPr>
              <a:defRPr sz="3900">
                <a:solidFill>
                  <a:srgbClr val="E7E6E6"/>
                </a:solidFill>
                <a:latin typeface="Abadi"/>
                <a:ea typeface="Abadi"/>
                <a:cs typeface="Abadi"/>
                <a:sym typeface="Abadi"/>
              </a:defRPr>
            </a:pPr>
          </a:p>
          <a:p>
            <a:pPr lvl="1" indent="228600">
              <a:spcBef>
                <a:spcPts val="1400"/>
              </a:spcBef>
              <a:defRPr sz="2200">
                <a:solidFill>
                  <a:srgbClr val="FFFFFF"/>
                </a:solidFill>
                <a:latin typeface="Abadi"/>
                <a:ea typeface="Abadi"/>
                <a:cs typeface="Abadi"/>
                <a:sym typeface="Abadi"/>
              </a:defRPr>
            </a:pPr>
          </a:p>
          <a:p>
            <a:pPr lvl="1" marL="601578" indent="-220578">
              <a:spcBef>
                <a:spcPts val="1400"/>
              </a:spcBef>
              <a:buSzPct val="100000"/>
              <a:buChar char="-"/>
              <a:defRPr sz="2400">
                <a:solidFill>
                  <a:srgbClr val="FFFFFF"/>
                </a:solidFill>
                <a:latin typeface="Abadi"/>
                <a:ea typeface="Abadi"/>
                <a:cs typeface="Abadi"/>
                <a:sym typeface="Abadi"/>
              </a:defRPr>
            </a:pPr>
            <a:r>
              <a:t>Innovative Insights are included directly in the README.md file</a:t>
            </a:r>
          </a:p>
          <a:p>
            <a:pPr>
              <a:spcBef>
                <a:spcPts val="1400"/>
              </a:spcBef>
              <a:defRPr sz="2400">
                <a:solidFill>
                  <a:srgbClr val="FFFFFF"/>
                </a:solidFill>
                <a:latin typeface="Abadi"/>
                <a:ea typeface="Abadi"/>
                <a:cs typeface="Abadi"/>
                <a:sym typeface="Abadi"/>
              </a:defRPr>
            </a:pPr>
          </a:p>
          <a:p>
            <a:pPr>
              <a:spcBef>
                <a:spcPts val="1400"/>
              </a:spcBef>
              <a:defRPr sz="2400">
                <a:solidFill>
                  <a:srgbClr val="FFFFFF"/>
                </a:solidFill>
                <a:latin typeface="Abadi"/>
                <a:ea typeface="Abadi"/>
                <a:cs typeface="Abadi"/>
                <a:sym typeface="Abadi"/>
              </a:defRPr>
            </a:pPr>
          </a:p>
          <a:p>
            <a:pPr lvl="1" indent="228600">
              <a:spcBef>
                <a:spcPts val="1400"/>
              </a:spcBef>
              <a:defRPr sz="2400">
                <a:solidFill>
                  <a:srgbClr val="FFFFFF"/>
                </a:solidFill>
                <a:latin typeface="Abadi"/>
                <a:ea typeface="Abadi"/>
                <a:cs typeface="Abadi"/>
                <a:sym typeface="Abadi"/>
              </a:defRPr>
            </a:pPr>
            <a:r>
              <a:t>The GitHub URL </a:t>
            </a:r>
            <a:r>
              <a:rPr b="1"/>
              <a:t>:</a:t>
            </a:r>
            <a:endParaRPr b="1"/>
          </a:p>
          <a:p>
            <a:pPr lvl="1" indent="228600">
              <a:spcBef>
                <a:spcPts val="1400"/>
              </a:spcBef>
              <a:defRPr sz="2400">
                <a:solidFill>
                  <a:srgbClr val="FFFFFF"/>
                </a:solidFill>
                <a:latin typeface="Abadi"/>
                <a:ea typeface="Abadi"/>
                <a:cs typeface="Abadi"/>
                <a:sym typeface="Abadi"/>
              </a:defRPr>
            </a:pPr>
            <a:r>
              <a:t>https://github.com/YolandaCL/DataScienceCertificate_IBM/blob/main/README.md-</a:t>
            </a:r>
            <a:endParaRPr>
              <a:solidFill>
                <a:srgbClr val="0070C0"/>
              </a:solidFill>
              <a:latin typeface="IBM Plex Mono Text"/>
              <a:ea typeface="IBM Plex Mono Text"/>
              <a:cs typeface="IBM Plex Mono Text"/>
              <a:sym typeface="IBM Plex Mono Text"/>
            </a:endParaRP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F47C3"/>
        </a:solidFill>
      </p:bgPr>
    </p:bg>
    <p:spTree>
      <p:nvGrpSpPr>
        <p:cNvPr id="1" name=""/>
        <p:cNvGrpSpPr/>
        <p:nvPr/>
      </p:nvGrpSpPr>
      <p:grpSpPr>
        <a:xfrm>
          <a:off x="0" y="0"/>
          <a:ext cx="0" cy="0"/>
          <a:chOff x="0" y="0"/>
          <a:chExt cx="0" cy="0"/>
        </a:xfrm>
      </p:grpSpPr>
      <p:sp>
        <p:nvSpPr>
          <p:cNvPr id="247" name="TextBox 5"/>
          <p:cNvSpPr txBox="1"/>
          <p:nvPr/>
        </p:nvSpPr>
        <p:spPr>
          <a:xfrm>
            <a:off x="829174" y="2901491"/>
            <a:ext cx="3457487" cy="662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700">
                <a:solidFill>
                  <a:srgbClr val="E7E6E6"/>
                </a:solidFill>
                <a:latin typeface="Verdana"/>
                <a:ea typeface="Verdana"/>
                <a:cs typeface="Verdana"/>
                <a:sym typeface="Verdana"/>
              </a:defRPr>
            </a:lvl1pPr>
          </a:lstStyle>
          <a:p>
            <a:pPr/>
            <a:r>
              <a:t>Thank you!</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6" name="Slide Number Placeholder 3"/>
          <p:cNvSpPr txBox="1"/>
          <p:nvPr>
            <p:ph type="sldNum" sz="quarter" idx="4294967295"/>
          </p:nvPr>
        </p:nvSpPr>
        <p:spPr>
          <a:xfrm>
            <a:off x="11240821" y="6060022"/>
            <a:ext cx="217151" cy="33274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a:spcBef>
                <a:spcPts val="600"/>
              </a:spcBef>
            </a:lvl1pPr>
          </a:lstStyle>
          <a:p>
            <a:pPr/>
            <a:fld id="{86CB4B4D-7CA3-9044-876B-883B54F8677D}" type="slidenum"/>
          </a:p>
        </p:txBody>
      </p:sp>
      <p:sp>
        <p:nvSpPr>
          <p:cNvPr id="137" name="Content Placeholder 2"/>
          <p:cNvSpPr txBox="1"/>
          <p:nvPr/>
        </p:nvSpPr>
        <p:spPr>
          <a:xfrm>
            <a:off x="773871" y="1810109"/>
            <a:ext cx="9967779" cy="4297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150000"/>
              </a:lnSpc>
              <a:spcBef>
                <a:spcPts val="1400"/>
              </a:spcBef>
              <a:defRPr sz="2200">
                <a:solidFill>
                  <a:srgbClr val="292929"/>
                </a:solidFill>
                <a:latin typeface="Abadi"/>
                <a:ea typeface="Abadi"/>
                <a:cs typeface="Abadi"/>
                <a:sym typeface="Abadi"/>
              </a:defRPr>
            </a:pPr>
            <a:r>
              <a:t>We start by collecting diverse and relevant data from various sources. </a:t>
            </a:r>
          </a:p>
          <a:p>
            <a:pPr>
              <a:lnSpc>
                <a:spcPct val="150000"/>
              </a:lnSpc>
              <a:spcBef>
                <a:spcPts val="1400"/>
              </a:spcBef>
              <a:defRPr sz="2200">
                <a:solidFill>
                  <a:srgbClr val="292929"/>
                </a:solidFill>
                <a:latin typeface="Abadi"/>
                <a:ea typeface="Abadi"/>
                <a:cs typeface="Abadi"/>
                <a:sym typeface="Abadi"/>
              </a:defRPr>
            </a:pPr>
            <a:r>
              <a:t>Next, we enhance data quality through data wrangling. Then, we explore the data using SQL skills, perform statistical analysis and data visualization, and further explorer by grouping data. Building predictive models uncovers insights. </a:t>
            </a:r>
          </a:p>
          <a:p>
            <a:pPr>
              <a:lnSpc>
                <a:spcPct val="150000"/>
              </a:lnSpc>
              <a:spcBef>
                <a:spcPts val="1400"/>
              </a:spcBef>
              <a:defRPr sz="2200">
                <a:solidFill>
                  <a:srgbClr val="292929"/>
                </a:solidFill>
                <a:latin typeface="Abadi"/>
                <a:ea typeface="Abadi"/>
                <a:cs typeface="Abadi"/>
                <a:sym typeface="Abadi"/>
              </a:defRPr>
            </a:pPr>
            <a:r>
              <a:t>Finally, we conclude by creating accurate results and visualizations where ‘less is more effective, more attractive, and more impactful’</a:t>
            </a:r>
          </a:p>
          <a:p>
            <a:pPr>
              <a:lnSpc>
                <a:spcPct val="150000"/>
              </a:lnSpc>
              <a:spcBef>
                <a:spcPts val="1400"/>
              </a:spcBef>
              <a:defRPr sz="2200">
                <a:solidFill>
                  <a:srgbClr val="292929"/>
                </a:solidFill>
                <a:latin typeface="Abadi"/>
                <a:ea typeface="Abadi"/>
                <a:cs typeface="Abadi"/>
                <a:sym typeface="Abadi"/>
              </a:defRPr>
            </a:pPr>
          </a:p>
        </p:txBody>
      </p:sp>
      <p:sp>
        <p:nvSpPr>
          <p:cNvPr id="138" name="Title 1"/>
          <p:cNvSpPr txBox="1"/>
          <p:nvPr/>
        </p:nvSpPr>
        <p:spPr>
          <a:xfrm>
            <a:off x="815731" y="538650"/>
            <a:ext cx="10424160" cy="54905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749808">
              <a:lnSpc>
                <a:spcPct val="72000"/>
              </a:lnSpc>
              <a:defRPr sz="3034">
                <a:solidFill>
                  <a:srgbClr val="0B49CB"/>
                </a:solidFill>
                <a:latin typeface="Abadi"/>
                <a:ea typeface="Abadi"/>
                <a:cs typeface="Abadi"/>
                <a:sym typeface="Abadi"/>
              </a:defRPr>
            </a:lvl1pPr>
          </a:lstStyle>
          <a:p>
            <a:pPr/>
            <a:r>
              <a:t>Executive Summary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40" name="Slide Number Placeholder 3"/>
          <p:cNvSpPr txBox="1"/>
          <p:nvPr>
            <p:ph type="sldNum" sz="quarter" idx="4294967295"/>
          </p:nvPr>
        </p:nvSpPr>
        <p:spPr>
          <a:xfrm>
            <a:off x="11240821" y="6060022"/>
            <a:ext cx="217151" cy="33274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a:spcBef>
                <a:spcPts val="600"/>
              </a:spcBef>
            </a:lvl1pPr>
          </a:lstStyle>
          <a:p>
            <a:pPr/>
            <a:fld id="{86CB4B4D-7CA3-9044-876B-883B54F8677D}" type="slidenum"/>
          </a:p>
        </p:txBody>
      </p:sp>
      <p:sp>
        <p:nvSpPr>
          <p:cNvPr id="141" name="Title 1"/>
          <p:cNvSpPr txBox="1"/>
          <p:nvPr/>
        </p:nvSpPr>
        <p:spPr>
          <a:xfrm>
            <a:off x="873788" y="538650"/>
            <a:ext cx="10438674" cy="54905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749808">
              <a:lnSpc>
                <a:spcPct val="72000"/>
              </a:lnSpc>
              <a:defRPr sz="3034">
                <a:solidFill>
                  <a:srgbClr val="0B49CB"/>
                </a:solidFill>
                <a:latin typeface="Abadi"/>
                <a:ea typeface="Abadi"/>
                <a:cs typeface="Abadi"/>
                <a:sym typeface="Abadi"/>
              </a:defRPr>
            </a:lvl1pPr>
          </a:lstStyle>
          <a:p>
            <a:pPr/>
            <a:r>
              <a:t>Introduction</a:t>
            </a:r>
          </a:p>
        </p:txBody>
      </p:sp>
      <p:sp>
        <p:nvSpPr>
          <p:cNvPr id="142" name="Content Placeholder 2"/>
          <p:cNvSpPr txBox="1"/>
          <p:nvPr/>
        </p:nvSpPr>
        <p:spPr>
          <a:xfrm>
            <a:off x="884180" y="1794438"/>
            <a:ext cx="10423640" cy="416855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400"/>
              </a:spcBef>
              <a:defRPr sz="2200">
                <a:solidFill>
                  <a:srgbClr val="292929"/>
                </a:solidFill>
                <a:latin typeface="Abadi"/>
                <a:ea typeface="Abadi"/>
                <a:cs typeface="Abadi"/>
                <a:sym typeface="Abadi"/>
              </a:defRPr>
            </a:pPr>
            <a:r>
              <a:t>In this capstone project, the aim is to predict the successful landing of the Falcon 9 first stage, a key factor in reducing launch costs. </a:t>
            </a:r>
          </a:p>
          <a:p>
            <a:pPr>
              <a:lnSpc>
                <a:spcPct val="90000"/>
              </a:lnSpc>
              <a:spcBef>
                <a:spcPts val="1400"/>
              </a:spcBef>
              <a:defRPr sz="2200">
                <a:solidFill>
                  <a:srgbClr val="292929"/>
                </a:solidFill>
                <a:latin typeface="Abadi"/>
                <a:ea typeface="Abadi"/>
                <a:cs typeface="Abadi"/>
                <a:sym typeface="Abadi"/>
              </a:defRPr>
            </a:pPr>
            <a:r>
              <a:t>SpaceX offers Falcon 9 launches at $62 million, significantly less than competitors due to its reusable first stage. </a:t>
            </a:r>
          </a:p>
          <a:p>
            <a:pPr>
              <a:lnSpc>
                <a:spcPct val="90000"/>
              </a:lnSpc>
              <a:spcBef>
                <a:spcPts val="1400"/>
              </a:spcBef>
              <a:defRPr sz="2200">
                <a:solidFill>
                  <a:srgbClr val="292929"/>
                </a:solidFill>
                <a:latin typeface="Abadi"/>
                <a:ea typeface="Abadi"/>
                <a:cs typeface="Abadi"/>
                <a:sym typeface="Abadi"/>
              </a:defRPr>
            </a:pPr>
            <a:r>
              <a:t>Accurate predictions can inform launch cost estimates, aiding potential competitors in bidding against SpaceX.</a:t>
            </a:r>
          </a:p>
          <a:p>
            <a:pPr>
              <a:lnSpc>
                <a:spcPct val="90000"/>
              </a:lnSpc>
              <a:spcBef>
                <a:spcPts val="1400"/>
              </a:spcBef>
              <a:defRPr sz="2200">
                <a:solidFill>
                  <a:srgbClr val="292929"/>
                </a:solidFill>
                <a:latin typeface="Abadi"/>
                <a:ea typeface="Abadi"/>
                <a:cs typeface="Abadi"/>
                <a:sym typeface="Abadi"/>
              </a:defRPr>
            </a:pPr>
          </a:p>
          <a:p>
            <a:pPr>
              <a:lnSpc>
                <a:spcPct val="90000"/>
              </a:lnSpc>
              <a:spcBef>
                <a:spcPts val="1400"/>
              </a:spcBef>
              <a:defRPr sz="2200">
                <a:solidFill>
                  <a:srgbClr val="292929"/>
                </a:solidFill>
                <a:latin typeface="Abadi"/>
                <a:ea typeface="Abadi"/>
                <a:cs typeface="Abadi"/>
                <a:sym typeface="Abadi"/>
              </a:defRPr>
            </a:pPr>
          </a:p>
          <a:p>
            <a:pPr>
              <a:lnSpc>
                <a:spcPct val="90000"/>
              </a:lnSpc>
              <a:spcBef>
                <a:spcPts val="1400"/>
              </a:spcBef>
              <a:defRPr sz="2200">
                <a:solidFill>
                  <a:srgbClr val="292929"/>
                </a:solidFill>
                <a:latin typeface="Abadi"/>
                <a:ea typeface="Abadi"/>
                <a:cs typeface="Abadi"/>
                <a:sym typeface="Abadi"/>
              </a:defRPr>
            </a:pPr>
            <a:r>
              <a:t>* Falcon 9 : is a reusable, two-stage rocket designed and manufactured by SpaceX.</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F47C3"/>
        </a:solidFill>
      </p:bgPr>
    </p:bg>
    <p:spTree>
      <p:nvGrpSpPr>
        <p:cNvPr id="1" name=""/>
        <p:cNvGrpSpPr/>
        <p:nvPr/>
      </p:nvGrpSpPr>
      <p:grpSpPr>
        <a:xfrm>
          <a:off x="0" y="0"/>
          <a:ext cx="0" cy="0"/>
          <a:chOff x="0" y="0"/>
          <a:chExt cx="0" cy="0"/>
        </a:xfrm>
      </p:grpSpPr>
      <p:sp>
        <p:nvSpPr>
          <p:cNvPr id="144" name="TextBox 5"/>
          <p:cNvSpPr txBox="1"/>
          <p:nvPr/>
        </p:nvSpPr>
        <p:spPr>
          <a:xfrm>
            <a:off x="1058347" y="1105208"/>
            <a:ext cx="8554675" cy="3418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3900">
                <a:solidFill>
                  <a:srgbClr val="E7E6E6"/>
                </a:solidFill>
                <a:latin typeface="Abadi"/>
                <a:ea typeface="Abadi"/>
                <a:cs typeface="Abadi"/>
                <a:sym typeface="Abadi"/>
              </a:defRPr>
            </a:pPr>
            <a:r>
              <a:t>Methodology</a:t>
            </a:r>
          </a:p>
          <a:p>
            <a:pPr>
              <a:defRPr sz="3900">
                <a:solidFill>
                  <a:srgbClr val="E7E6E6"/>
                </a:solidFill>
                <a:latin typeface="Abadi"/>
                <a:ea typeface="Abadi"/>
                <a:cs typeface="Abadi"/>
                <a:sym typeface="Abadi"/>
              </a:defRPr>
            </a:pPr>
          </a:p>
          <a:p>
            <a:pPr lvl="1" indent="228600">
              <a:spcBef>
                <a:spcPts val="1400"/>
              </a:spcBef>
              <a:defRPr sz="2200">
                <a:solidFill>
                  <a:srgbClr val="FFFFFF"/>
                </a:solidFill>
                <a:latin typeface="Abadi"/>
                <a:ea typeface="Abadi"/>
                <a:cs typeface="Abadi"/>
                <a:sym typeface="Abadi"/>
              </a:defRPr>
            </a:pPr>
            <a:r>
              <a:t>- Data collection and data wrangling</a:t>
            </a:r>
          </a:p>
          <a:p>
            <a:pPr lvl="1" indent="228600">
              <a:spcBef>
                <a:spcPts val="1400"/>
              </a:spcBef>
              <a:defRPr sz="2200">
                <a:solidFill>
                  <a:srgbClr val="FFFFFF"/>
                </a:solidFill>
                <a:latin typeface="Abadi"/>
                <a:ea typeface="Abadi"/>
                <a:cs typeface="Abadi"/>
                <a:sym typeface="Abadi"/>
              </a:defRPr>
            </a:pPr>
            <a:r>
              <a:t>- EDA and interactive visual analytics </a:t>
            </a:r>
          </a:p>
          <a:p>
            <a:pPr lvl="1" indent="228600">
              <a:spcBef>
                <a:spcPts val="1400"/>
              </a:spcBef>
              <a:defRPr sz="2200">
                <a:solidFill>
                  <a:srgbClr val="FFFFFF"/>
                </a:solidFill>
                <a:latin typeface="Abadi"/>
                <a:ea typeface="Abadi"/>
                <a:cs typeface="Abadi"/>
                <a:sym typeface="Abadi"/>
              </a:defRPr>
            </a:pPr>
            <a:r>
              <a:t>- Predictive analysis</a:t>
            </a:r>
            <a:endParaRPr sz="2800">
              <a:solidFill>
                <a:srgbClr val="0070C0"/>
              </a:solidFill>
              <a:latin typeface="IBM Plex Mono Text"/>
              <a:ea typeface="IBM Plex Mono Text"/>
              <a:cs typeface="IBM Plex Mono Text"/>
              <a:sym typeface="IBM Plex Mono Text"/>
            </a:endParaR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46" name="Slide Number Placeholder 3"/>
          <p:cNvSpPr txBox="1"/>
          <p:nvPr>
            <p:ph type="sldNum" sz="quarter" idx="4294967295"/>
          </p:nvPr>
        </p:nvSpPr>
        <p:spPr>
          <a:xfrm>
            <a:off x="11240821" y="6060022"/>
            <a:ext cx="217151" cy="3327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7" name="Content Placeholder 2"/>
          <p:cNvSpPr txBox="1"/>
          <p:nvPr/>
        </p:nvSpPr>
        <p:spPr>
          <a:xfrm>
            <a:off x="815730" y="1580808"/>
            <a:ext cx="10013378" cy="52118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749808">
              <a:lnSpc>
                <a:spcPct val="96000"/>
              </a:lnSpc>
              <a:spcBef>
                <a:spcPts val="1100"/>
              </a:spcBef>
              <a:defRPr sz="1803" u="sng">
                <a:solidFill>
                  <a:srgbClr val="292929"/>
                </a:solidFill>
                <a:latin typeface="Abadi"/>
                <a:ea typeface="Abadi"/>
                <a:cs typeface="Abadi"/>
                <a:sym typeface="Abadi"/>
              </a:defRPr>
            </a:pPr>
            <a:r>
              <a:rPr b="1"/>
              <a:t>The Data Collection</a:t>
            </a:r>
            <a:r>
              <a:t> API Lab</a:t>
            </a:r>
          </a:p>
          <a:p>
            <a:pPr marL="187452" indent="-187452" defTabSz="749808">
              <a:lnSpc>
                <a:spcPct val="96000"/>
              </a:lnSpc>
              <a:spcBef>
                <a:spcPts val="1100"/>
              </a:spcBef>
              <a:buSzPct val="100000"/>
              <a:buFont typeface="Arial"/>
              <a:buChar char="•"/>
              <a:defRPr sz="1803">
                <a:solidFill>
                  <a:srgbClr val="292929"/>
                </a:solidFill>
                <a:latin typeface="Abadi"/>
                <a:ea typeface="Abadi"/>
                <a:cs typeface="Abadi"/>
                <a:sym typeface="Abadi"/>
              </a:defRPr>
            </a:pPr>
            <a:r>
              <a:t>spacex_url="https://api.spacexdata.com/v4/launches/past" </a:t>
            </a:r>
          </a:p>
          <a:p>
            <a:pPr lvl="2" indent="374904" defTabSz="749808">
              <a:lnSpc>
                <a:spcPct val="96000"/>
              </a:lnSpc>
              <a:spcBef>
                <a:spcPts val="1100"/>
              </a:spcBef>
              <a:defRPr sz="1558">
                <a:solidFill>
                  <a:srgbClr val="767171"/>
                </a:solidFill>
                <a:latin typeface="Abadi"/>
                <a:ea typeface="Abadi"/>
                <a:cs typeface="Abadi"/>
                <a:sym typeface="Abadi"/>
              </a:defRPr>
            </a:pPr>
            <a:r>
              <a:t>In the get request, the response contains massive information, </a:t>
            </a:r>
          </a:p>
          <a:p>
            <a:pPr lvl="2" indent="374904" defTabSz="749808">
              <a:lnSpc>
                <a:spcPct val="96000"/>
              </a:lnSpc>
              <a:spcBef>
                <a:spcPts val="1100"/>
              </a:spcBef>
              <a:defRPr sz="1558">
                <a:solidFill>
                  <a:srgbClr val="767171"/>
                </a:solidFill>
                <a:latin typeface="Abadi"/>
                <a:ea typeface="Abadi"/>
                <a:cs typeface="Abadi"/>
                <a:sym typeface="Abadi"/>
              </a:defRPr>
            </a:pPr>
            <a:r>
              <a:t>then we use a static response object, to make the requested JSON results more consistent : </a:t>
            </a:r>
          </a:p>
          <a:p>
            <a:pPr marL="187452" indent="-187452" defTabSz="749808">
              <a:lnSpc>
                <a:spcPct val="96000"/>
              </a:lnSpc>
              <a:spcBef>
                <a:spcPts val="1100"/>
              </a:spcBef>
              <a:buSzPct val="100000"/>
              <a:buFont typeface="Arial"/>
              <a:buChar char="•"/>
              <a:defRPr sz="1803">
                <a:solidFill>
                  <a:srgbClr val="292929"/>
                </a:solidFill>
                <a:latin typeface="Abadi"/>
                <a:ea typeface="Abadi"/>
                <a:cs typeface="Abadi"/>
                <a:sym typeface="Abadi"/>
              </a:defRPr>
            </a:pPr>
            <a:r>
              <a:t>static_json_url='https://cf-courses-data.s3.us.cloud-object-storage.appdomain.cloud/IBM-DS0321EN-SkillsNetwork/datasets/API_call_spacex_api.json'</a:t>
            </a:r>
          </a:p>
          <a:p>
            <a:pPr lvl="2" indent="374904" defTabSz="749808">
              <a:lnSpc>
                <a:spcPct val="96000"/>
              </a:lnSpc>
              <a:spcBef>
                <a:spcPts val="1100"/>
              </a:spcBef>
              <a:defRPr sz="1558">
                <a:solidFill>
                  <a:srgbClr val="767171"/>
                </a:solidFill>
                <a:latin typeface="Abadi"/>
                <a:ea typeface="Abadi"/>
                <a:cs typeface="Abadi"/>
                <a:sym typeface="Abadi"/>
              </a:defRPr>
            </a:pPr>
            <a:r>
              <a:t>we filter the dataframe to only include </a:t>
            </a:r>
            <a:r>
              <a:rPr sz="1247"/>
              <a:t>Falcon 9</a:t>
            </a:r>
            <a:r>
              <a:t> launches, </a:t>
            </a:r>
          </a:p>
          <a:p>
            <a:pPr lvl="2" indent="374904" defTabSz="749808">
              <a:lnSpc>
                <a:spcPct val="96000"/>
              </a:lnSpc>
              <a:spcBef>
                <a:spcPts val="1100"/>
              </a:spcBef>
              <a:defRPr sz="1558">
                <a:solidFill>
                  <a:srgbClr val="767171"/>
                </a:solidFill>
                <a:latin typeface="Abadi"/>
                <a:ea typeface="Abadi"/>
                <a:cs typeface="Abadi"/>
                <a:sym typeface="Abadi"/>
              </a:defRPr>
            </a:pPr>
            <a:r>
              <a:t>dealing with Missing Values</a:t>
            </a:r>
          </a:p>
          <a:p>
            <a:pPr lvl="2" indent="374904" defTabSz="749808">
              <a:lnSpc>
                <a:spcPct val="96000"/>
              </a:lnSpc>
              <a:spcBef>
                <a:spcPts val="1100"/>
              </a:spcBef>
              <a:defRPr sz="1558">
                <a:solidFill>
                  <a:srgbClr val="767171"/>
                </a:solidFill>
                <a:latin typeface="Abadi"/>
                <a:ea typeface="Abadi"/>
                <a:cs typeface="Abadi"/>
                <a:sym typeface="Abadi"/>
              </a:defRPr>
            </a:pPr>
          </a:p>
          <a:p>
            <a:pPr defTabSz="749808">
              <a:lnSpc>
                <a:spcPct val="96000"/>
              </a:lnSpc>
              <a:spcBef>
                <a:spcPts val="1100"/>
              </a:spcBef>
              <a:defRPr sz="1803" u="sng">
                <a:solidFill>
                  <a:srgbClr val="292929"/>
                </a:solidFill>
                <a:latin typeface="Abadi"/>
                <a:ea typeface="Abadi"/>
                <a:cs typeface="Abadi"/>
                <a:sym typeface="Abadi"/>
              </a:defRPr>
            </a:pPr>
            <a:r>
              <a:rPr b="1"/>
              <a:t>The Data Collection</a:t>
            </a:r>
            <a:r>
              <a:t> with Web Scraping  Lab</a:t>
            </a:r>
          </a:p>
          <a:p>
            <a:pPr marL="187452" indent="-187452" defTabSz="749808">
              <a:lnSpc>
                <a:spcPct val="96000"/>
              </a:lnSpc>
              <a:spcBef>
                <a:spcPts val="1100"/>
              </a:spcBef>
              <a:buSzPct val="100000"/>
              <a:buFont typeface="Arial"/>
              <a:buChar char="•"/>
              <a:defRPr sz="1803">
                <a:solidFill>
                  <a:srgbClr val="292929"/>
                </a:solidFill>
                <a:latin typeface="Abadi"/>
                <a:ea typeface="Abadi"/>
                <a:cs typeface="Abadi"/>
                <a:sym typeface="Abadi"/>
              </a:defRPr>
            </a:pPr>
            <a:r>
              <a:t>static_url = “https://en.wikipedia.org/w/index.php?title=List_of_Falcon_9_and_Falcon_Heavy_launches&amp;oldid=1027686922”</a:t>
            </a:r>
          </a:p>
          <a:p>
            <a:pPr lvl="2" indent="374904" defTabSz="749808">
              <a:lnSpc>
                <a:spcPct val="96000"/>
              </a:lnSpc>
              <a:spcBef>
                <a:spcPts val="1100"/>
              </a:spcBef>
              <a:defRPr sz="1558">
                <a:solidFill>
                  <a:srgbClr val="767171"/>
                </a:solidFill>
                <a:latin typeface="Abadi"/>
                <a:ea typeface="Abadi"/>
                <a:cs typeface="Abadi"/>
                <a:sym typeface="Abadi"/>
              </a:defRPr>
            </a:pPr>
            <a:r>
              <a:t>get request  BeautifulSoup() , extract all column/variable names from the HTML table header</a:t>
            </a:r>
          </a:p>
          <a:p>
            <a:pPr lvl="2" indent="374904" defTabSz="749808">
              <a:lnSpc>
                <a:spcPct val="96000"/>
              </a:lnSpc>
              <a:spcBef>
                <a:spcPts val="1100"/>
              </a:spcBef>
              <a:defRPr sz="1558">
                <a:solidFill>
                  <a:srgbClr val="767171"/>
                </a:solidFill>
                <a:latin typeface="Abadi"/>
                <a:ea typeface="Abadi"/>
                <a:cs typeface="Abadi"/>
                <a:sym typeface="Abadi"/>
              </a:defRPr>
            </a:pPr>
            <a:r>
              <a:t>create a data frame by parsing the launch HTML tables</a:t>
            </a:r>
          </a:p>
        </p:txBody>
      </p:sp>
      <p:sp>
        <p:nvSpPr>
          <p:cNvPr id="148" name="Title 1"/>
          <p:cNvSpPr txBox="1"/>
          <p:nvPr/>
        </p:nvSpPr>
        <p:spPr>
          <a:xfrm>
            <a:off x="815731" y="538650"/>
            <a:ext cx="10424160" cy="54905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defTabSz="749808">
              <a:lnSpc>
                <a:spcPct val="72000"/>
              </a:lnSpc>
              <a:defRPr sz="3034">
                <a:solidFill>
                  <a:srgbClr val="0B49CB"/>
                </a:solidFill>
                <a:latin typeface="Abadi"/>
                <a:ea typeface="Abadi"/>
                <a:cs typeface="Abadi"/>
                <a:sym typeface="Abadi"/>
              </a:defRPr>
            </a:pPr>
            <a:r>
              <a:t>Methodology : </a:t>
            </a:r>
            <a:r>
              <a:rPr sz="2132"/>
              <a:t>Data collection methodology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0" name="Slide Number Placeholder 3"/>
          <p:cNvSpPr txBox="1"/>
          <p:nvPr>
            <p:ph type="sldNum" sz="quarter" idx="4294967295"/>
          </p:nvPr>
        </p:nvSpPr>
        <p:spPr>
          <a:xfrm>
            <a:off x="11240821" y="6060022"/>
            <a:ext cx="217151" cy="3327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1" name="Title 1"/>
          <p:cNvSpPr txBox="1"/>
          <p:nvPr/>
        </p:nvSpPr>
        <p:spPr>
          <a:xfrm>
            <a:off x="610339" y="550673"/>
            <a:ext cx="10424161" cy="54905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defTabSz="749808">
              <a:lnSpc>
                <a:spcPct val="72000"/>
              </a:lnSpc>
              <a:defRPr sz="3034">
                <a:solidFill>
                  <a:srgbClr val="0B49CB"/>
                </a:solidFill>
                <a:latin typeface="Abadi"/>
                <a:ea typeface="Abadi"/>
                <a:cs typeface="Abadi"/>
                <a:sym typeface="Abadi"/>
              </a:defRPr>
            </a:pPr>
            <a:r>
              <a:t>Methodology : </a:t>
            </a:r>
            <a:r>
              <a:rPr sz="2132"/>
              <a:t>Perform data wrangling</a:t>
            </a:r>
          </a:p>
        </p:txBody>
      </p:sp>
      <p:sp>
        <p:nvSpPr>
          <p:cNvPr id="152" name="Content Placeholder 2"/>
          <p:cNvSpPr txBox="1"/>
          <p:nvPr/>
        </p:nvSpPr>
        <p:spPr>
          <a:xfrm>
            <a:off x="815730" y="1580808"/>
            <a:ext cx="10013378" cy="52118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850391">
              <a:lnSpc>
                <a:spcPct val="96000"/>
              </a:lnSpc>
              <a:spcBef>
                <a:spcPts val="1300"/>
              </a:spcBef>
              <a:defRPr sz="2046" u="sng">
                <a:solidFill>
                  <a:srgbClr val="292929"/>
                </a:solidFill>
                <a:latin typeface="Abadi"/>
                <a:ea typeface="Abadi"/>
                <a:cs typeface="Abadi"/>
                <a:sym typeface="Abadi"/>
              </a:defRPr>
            </a:pPr>
            <a:r>
              <a:t>We perform EDA to find some patterns in the data </a:t>
            </a:r>
          </a:p>
          <a:p>
            <a:pPr defTabSz="850391">
              <a:lnSpc>
                <a:spcPct val="96000"/>
              </a:lnSpc>
              <a:spcBef>
                <a:spcPts val="1300"/>
              </a:spcBef>
              <a:defRPr sz="2046" u="sng">
                <a:solidFill>
                  <a:srgbClr val="292929"/>
                </a:solidFill>
                <a:latin typeface="Abadi"/>
                <a:ea typeface="Abadi"/>
                <a:cs typeface="Abadi"/>
                <a:sym typeface="Abadi"/>
              </a:defRPr>
            </a:pPr>
            <a:r>
              <a:t>and determine what would be the label for training supervised models.</a:t>
            </a:r>
          </a:p>
          <a:p>
            <a:pPr defTabSz="850391">
              <a:lnSpc>
                <a:spcPct val="96000"/>
              </a:lnSpc>
              <a:spcBef>
                <a:spcPts val="1300"/>
              </a:spcBef>
              <a:defRPr sz="2046" u="sng">
                <a:solidFill>
                  <a:srgbClr val="292929"/>
                </a:solidFill>
                <a:latin typeface="Abadi"/>
                <a:ea typeface="Abadi"/>
                <a:cs typeface="Abadi"/>
                <a:sym typeface="Abadi"/>
              </a:defRPr>
            </a:pPr>
          </a:p>
          <a:p>
            <a:pPr marL="212597" indent="-212597" defTabSz="850391">
              <a:lnSpc>
                <a:spcPct val="96000"/>
              </a:lnSpc>
              <a:spcBef>
                <a:spcPts val="1300"/>
              </a:spcBef>
              <a:buSzPct val="100000"/>
              <a:buFont typeface="Arial"/>
              <a:buChar char="•"/>
              <a:defRPr sz="2046">
                <a:solidFill>
                  <a:srgbClr val="292929"/>
                </a:solidFill>
                <a:latin typeface="Abadi"/>
                <a:ea typeface="Abadi"/>
                <a:cs typeface="Abadi"/>
                <a:sym typeface="Abadi"/>
              </a:defRPr>
            </a:pPr>
            <a:r>
              <a:t>df=pd.read_csv(“https://cf-courses-data.s3.us.cloud-object-storage.appdomain.cloud/IBM-DS0321EN-SkillsNetwork/datasets/dataset_part_1.csv")</a:t>
            </a:r>
          </a:p>
          <a:p>
            <a:pPr lvl="2" indent="425195" defTabSz="850391">
              <a:lnSpc>
                <a:spcPct val="96000"/>
              </a:lnSpc>
              <a:spcBef>
                <a:spcPts val="1300"/>
              </a:spcBef>
              <a:defRPr sz="1767">
                <a:solidFill>
                  <a:srgbClr val="767171"/>
                </a:solidFill>
                <a:latin typeface="Abadi"/>
                <a:ea typeface="Abadi"/>
                <a:cs typeface="Abadi"/>
                <a:sym typeface="Abadi"/>
              </a:defRPr>
            </a:pPr>
            <a:r>
              <a:t>we identify and calculate the percentage of the missing values (isnull) in each attribute,</a:t>
            </a:r>
          </a:p>
          <a:p>
            <a:pPr lvl="2" indent="425195" defTabSz="850391">
              <a:lnSpc>
                <a:spcPct val="96000"/>
              </a:lnSpc>
              <a:spcBef>
                <a:spcPts val="1300"/>
              </a:spcBef>
              <a:defRPr sz="1767">
                <a:solidFill>
                  <a:srgbClr val="767171"/>
                </a:solidFill>
                <a:latin typeface="Abadi"/>
                <a:ea typeface="Abadi"/>
                <a:cs typeface="Abadi"/>
                <a:sym typeface="Abadi"/>
              </a:defRPr>
            </a:pPr>
            <a:r>
              <a:t>then we identify which columns are numerical and categorical (dtypes),</a:t>
            </a:r>
          </a:p>
          <a:p>
            <a:pPr lvl="2" indent="425195" defTabSz="850391">
              <a:lnSpc>
                <a:spcPct val="96000"/>
              </a:lnSpc>
              <a:spcBef>
                <a:spcPts val="1300"/>
              </a:spcBef>
              <a:defRPr sz="1767">
                <a:solidFill>
                  <a:srgbClr val="767171"/>
                </a:solidFill>
                <a:latin typeface="Abadi"/>
                <a:ea typeface="Abadi"/>
                <a:cs typeface="Abadi"/>
                <a:sym typeface="Abadi"/>
              </a:defRPr>
            </a:pPr>
            <a:r>
              <a:t>after that we calculate the number an occurrence (value_counts),</a:t>
            </a:r>
          </a:p>
          <a:p>
            <a:pPr lvl="2" indent="425195" defTabSz="850391">
              <a:lnSpc>
                <a:spcPct val="96000"/>
              </a:lnSpc>
              <a:spcBef>
                <a:spcPts val="1300"/>
              </a:spcBef>
              <a:defRPr sz="1767">
                <a:solidFill>
                  <a:srgbClr val="767171"/>
                </a:solidFill>
                <a:latin typeface="Abadi"/>
                <a:ea typeface="Abadi"/>
                <a:cs typeface="Abadi"/>
                <a:sym typeface="Abadi"/>
              </a:defRPr>
            </a:pPr>
            <a:r>
              <a:t>and finally we create a landing outcome label from Outcome column (df[‘Class']=landing_class)</a:t>
            </a:r>
          </a:p>
          <a:p>
            <a:pPr lvl="2" indent="425195" defTabSz="850391">
              <a:lnSpc>
                <a:spcPct val="96000"/>
              </a:lnSpc>
              <a:spcBef>
                <a:spcPts val="1300"/>
              </a:spcBef>
              <a:defRPr sz="1767">
                <a:solidFill>
                  <a:srgbClr val="767171"/>
                </a:solidFill>
                <a:latin typeface="Abadi"/>
                <a:ea typeface="Abadi"/>
                <a:cs typeface="Abadi"/>
                <a:sym typeface="Abadi"/>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4" name="Slide Number Placeholder 5"/>
          <p:cNvSpPr txBox="1"/>
          <p:nvPr>
            <p:ph type="sldNum" sz="quarter" idx="4294967295"/>
          </p:nvPr>
        </p:nvSpPr>
        <p:spPr>
          <a:xfrm>
            <a:off x="11240821" y="6060022"/>
            <a:ext cx="217151" cy="3327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5" name="Captura de pantalla 2024-01-30 a las 19.02.31.png" descr="Captura de pantalla 2024-01-30 a las 19.02.31.png"/>
          <p:cNvPicPr>
            <a:picLocks noChangeAspect="1"/>
          </p:cNvPicPr>
          <p:nvPr/>
        </p:nvPicPr>
        <p:blipFill>
          <a:blip r:embed="rId3">
            <a:extLst/>
          </a:blip>
          <a:stretch>
            <a:fillRect/>
          </a:stretch>
        </p:blipFill>
        <p:spPr>
          <a:xfrm>
            <a:off x="-160837" y="-473924"/>
            <a:ext cx="12949262" cy="719658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7" name="Slide Number Placeholder 3"/>
          <p:cNvSpPr txBox="1"/>
          <p:nvPr>
            <p:ph type="sldNum" sz="quarter" idx="4294967295"/>
          </p:nvPr>
        </p:nvSpPr>
        <p:spPr>
          <a:xfrm>
            <a:off x="11240821" y="6060022"/>
            <a:ext cx="217151" cy="3327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8" name="Content Placeholder 2"/>
          <p:cNvSpPr txBox="1"/>
          <p:nvPr/>
        </p:nvSpPr>
        <p:spPr>
          <a:xfrm>
            <a:off x="815730" y="1580808"/>
            <a:ext cx="10857498" cy="426952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6000"/>
              </a:lnSpc>
              <a:spcBef>
                <a:spcPts val="1400"/>
              </a:spcBef>
              <a:defRPr sz="2200">
                <a:solidFill>
                  <a:srgbClr val="0B49CB"/>
                </a:solidFill>
                <a:latin typeface="Abadi"/>
                <a:ea typeface="Abadi"/>
                <a:cs typeface="Abadi"/>
                <a:sym typeface="Abadi"/>
              </a:defRPr>
            </a:pPr>
            <a:endParaRPr sz="700">
              <a:solidFill>
                <a:srgbClr val="0070C0"/>
              </a:solidFill>
              <a:latin typeface="IBM Plex Mono Text"/>
              <a:ea typeface="IBM Plex Mono Text"/>
              <a:cs typeface="IBM Plex Mono Text"/>
              <a:sym typeface="IBM Plex Mono Text"/>
            </a:endParaRPr>
          </a:p>
          <a:p>
            <a:pPr marL="228600" indent="-228600">
              <a:lnSpc>
                <a:spcPct val="96000"/>
              </a:lnSpc>
              <a:spcBef>
                <a:spcPts val="1400"/>
              </a:spcBef>
              <a:buSzPct val="100000"/>
              <a:buFont typeface="Arial"/>
              <a:buChar char="•"/>
              <a:defRPr sz="2200">
                <a:solidFill>
                  <a:srgbClr val="292929"/>
                </a:solidFill>
                <a:latin typeface="Abadi"/>
                <a:ea typeface="Abadi"/>
                <a:cs typeface="Abadi"/>
                <a:sym typeface="Abadi"/>
              </a:defRPr>
            </a:pPr>
            <a:r>
              <a:t>Perform exploratory data analysis (EDA) </a:t>
            </a:r>
            <a:r>
              <a:rPr b="1"/>
              <a:t>using visualization and SQL</a:t>
            </a:r>
          </a:p>
          <a:p>
            <a:pPr marL="228600" indent="-228600">
              <a:lnSpc>
                <a:spcPct val="96000"/>
              </a:lnSpc>
              <a:spcBef>
                <a:spcPts val="1400"/>
              </a:spcBef>
              <a:buSzPct val="100000"/>
              <a:buFont typeface="Arial"/>
              <a:buChar char="•"/>
              <a:defRPr sz="2200">
                <a:solidFill>
                  <a:srgbClr val="292929"/>
                </a:solidFill>
                <a:latin typeface="Abadi"/>
                <a:ea typeface="Abadi"/>
                <a:cs typeface="Abadi"/>
                <a:sym typeface="Abadi"/>
              </a:defRPr>
            </a:pPr>
            <a:endParaRPr sz="700">
              <a:solidFill>
                <a:srgbClr val="0070C0"/>
              </a:solidFill>
              <a:latin typeface="IBM Plex Mono Text"/>
              <a:ea typeface="IBM Plex Mono Text"/>
              <a:cs typeface="IBM Plex Mono Text"/>
              <a:sym typeface="IBM Plex Mono Text"/>
            </a:endParaRPr>
          </a:p>
          <a:p>
            <a:pPr lvl="1" marL="685800" indent="-228600">
              <a:lnSpc>
                <a:spcPct val="96000"/>
              </a:lnSpc>
              <a:spcBef>
                <a:spcPts val="1400"/>
              </a:spcBef>
              <a:buSzPct val="100000"/>
              <a:buFont typeface="Arial"/>
              <a:buChar char="•"/>
              <a:defRPr sz="2100">
                <a:solidFill>
                  <a:srgbClr val="767171"/>
                </a:solidFill>
                <a:latin typeface="Abadi"/>
                <a:ea typeface="Abadi"/>
                <a:cs typeface="Abadi"/>
                <a:sym typeface="Abadi"/>
              </a:defRPr>
            </a:pPr>
            <a:r>
              <a:t>we first load the SQL extension and establish a connection with the database :</a:t>
            </a:r>
          </a:p>
          <a:p>
            <a:pPr lvl="1" marL="685800" indent="-228600">
              <a:lnSpc>
                <a:spcPct val="96000"/>
              </a:lnSpc>
              <a:spcBef>
                <a:spcPts val="1400"/>
              </a:spcBef>
              <a:buSzPct val="100000"/>
              <a:buFont typeface="Arial"/>
              <a:buChar char="•"/>
              <a:defRPr sz="2100">
                <a:solidFill>
                  <a:srgbClr val="767171"/>
                </a:solidFill>
                <a:latin typeface="Abadi"/>
                <a:ea typeface="Abadi"/>
                <a:cs typeface="Abadi"/>
                <a:sym typeface="Abadi"/>
              </a:defRPr>
            </a:pPr>
            <a:r>
              <a:t>https://cf-courses-data.s3.us.cloud-object-storage.appdomain.cloud/IBM-DS0321EN-SkillsNetwork/labs/module_2/data/Spacex.csv, </a:t>
            </a:r>
          </a:p>
          <a:p>
            <a:pPr lvl="1" marL="685800" indent="-228600">
              <a:lnSpc>
                <a:spcPct val="96000"/>
              </a:lnSpc>
              <a:spcBef>
                <a:spcPts val="1400"/>
              </a:spcBef>
              <a:buSzPct val="100000"/>
              <a:buFont typeface="Arial"/>
              <a:buChar char="•"/>
              <a:defRPr sz="2100">
                <a:solidFill>
                  <a:srgbClr val="767171"/>
                </a:solidFill>
                <a:latin typeface="Abadi"/>
                <a:ea typeface="Abadi"/>
                <a:cs typeface="Abadi"/>
                <a:sym typeface="Abadi"/>
              </a:defRPr>
            </a:pPr>
            <a:r>
              <a:t>then we remove blank rows from table Display the names of the unique launch sites in the space mission (%sql SELECT DISTINCT Launch_Site FROM SPACEXTABLE; </a:t>
            </a:r>
          </a:p>
          <a:p>
            <a:pPr lvl="1" marL="685800" indent="-228600">
              <a:lnSpc>
                <a:spcPct val="96000"/>
              </a:lnSpc>
              <a:spcBef>
                <a:spcPts val="1400"/>
              </a:spcBef>
              <a:buSzPct val="100000"/>
              <a:buFont typeface="Arial"/>
              <a:buChar char="•"/>
              <a:defRPr sz="2100">
                <a:solidFill>
                  <a:srgbClr val="767171"/>
                </a:solidFill>
                <a:latin typeface="Abadi"/>
                <a:ea typeface="Abadi"/>
                <a:cs typeface="Abadi"/>
                <a:sym typeface="Abadi"/>
              </a:defRPr>
            </a:pPr>
            <a:r>
              <a:t> finally, we  write and execute SQL queries to solve the assignment tasks.</a:t>
            </a:r>
          </a:p>
        </p:txBody>
      </p:sp>
      <p:sp>
        <p:nvSpPr>
          <p:cNvPr id="159" name="Title 1"/>
          <p:cNvSpPr txBox="1"/>
          <p:nvPr/>
        </p:nvSpPr>
        <p:spPr>
          <a:xfrm>
            <a:off x="815731" y="538650"/>
            <a:ext cx="10424160" cy="54905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defTabSz="749808">
              <a:lnSpc>
                <a:spcPct val="72000"/>
              </a:lnSpc>
              <a:defRPr sz="3034">
                <a:solidFill>
                  <a:srgbClr val="0B49CB"/>
                </a:solidFill>
                <a:latin typeface="Abadi"/>
                <a:ea typeface="Abadi"/>
                <a:cs typeface="Abadi"/>
                <a:sym typeface="Abadi"/>
              </a:defRPr>
            </a:pPr>
            <a:r>
              <a:t>Methodology : </a:t>
            </a:r>
            <a:r>
              <a:rPr sz="2132"/>
              <a:t>EDA and interactive visual analytics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ustom Design">
  <a:themeElements>
    <a:clrScheme name="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Custom Design">
      <a:majorFont>
        <a:latin typeface="Calibri"/>
        <a:ea typeface="Calibri"/>
        <a:cs typeface="Calibri"/>
      </a:majorFont>
      <a:minorFont>
        <a:latin typeface="Helvetica"/>
        <a:ea typeface="Helvetica"/>
        <a:cs typeface="Helvetica"/>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ustom Design">
  <a:themeElements>
    <a:clrScheme name="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Custom Design">
      <a:majorFont>
        <a:latin typeface="Calibri"/>
        <a:ea typeface="Calibri"/>
        <a:cs typeface="Calibri"/>
      </a:majorFont>
      <a:minorFont>
        <a:latin typeface="Helvetica"/>
        <a:ea typeface="Helvetica"/>
        <a:cs typeface="Helvetica"/>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