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4"/>
  </p:sldMasterIdLst>
  <p:notesMasterIdLst>
    <p:notesMasterId r:id="rId22"/>
  </p:notesMasterIdLst>
  <p:sldIdLst>
    <p:sldId id="256" r:id="rId5"/>
    <p:sldId id="258" r:id="rId6"/>
    <p:sldId id="278" r:id="rId7"/>
    <p:sldId id="279" r:id="rId8"/>
    <p:sldId id="259" r:id="rId9"/>
    <p:sldId id="260" r:id="rId10"/>
    <p:sldId id="261" r:id="rId11"/>
    <p:sldId id="263" r:id="rId12"/>
    <p:sldId id="264" r:id="rId13"/>
    <p:sldId id="280" r:id="rId14"/>
    <p:sldId id="266" r:id="rId15"/>
    <p:sldId id="267" r:id="rId16"/>
    <p:sldId id="276" r:id="rId17"/>
    <p:sldId id="277" r:id="rId18"/>
    <p:sldId id="272" r:id="rId19"/>
    <p:sldId id="25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08D194-B608-4004-9A6B-B71A7CC59CED}">
          <p14:sldIdLst>
            <p14:sldId id="256"/>
            <p14:sldId id="258"/>
            <p14:sldId id="278"/>
            <p14:sldId id="279"/>
            <p14:sldId id="259"/>
            <p14:sldId id="260"/>
            <p14:sldId id="261"/>
            <p14:sldId id="263"/>
            <p14:sldId id="264"/>
            <p14:sldId id="280"/>
            <p14:sldId id="266"/>
            <p14:sldId id="267"/>
            <p14:sldId id="276"/>
            <p14:sldId id="277"/>
            <p14:sldId id="272"/>
            <p14:sldId id="25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32D8B-6DFB-493A-7B20-9264067A3404}" v="11" dt="2020-08-27T05:29:26.737"/>
    <p1510:client id="{40DCD8F1-62E2-4305-8379-1E5B8EF742B3}" v="138" dt="2020-08-27T01:10:30.969"/>
    <p1510:client id="{BAE34CB9-3929-412F-9405-D930D6918FB7}" v="210" dt="2020-08-27T14:10:09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4D781-CF45-427B-A9A4-907F4754D1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4D4D34-3825-47AA-9E3A-460B4A13218B}">
      <dgm:prSet phldrT="[Text]" custT="1"/>
      <dgm:spPr/>
      <dgm:t>
        <a:bodyPr/>
        <a:lstStyle/>
        <a:p>
          <a:r>
            <a:rPr lang="en-US" sz="3400"/>
            <a:t>Classification Techniques</a:t>
          </a:r>
        </a:p>
      </dgm:t>
    </dgm:pt>
    <dgm:pt modelId="{2632C569-D294-4788-8ED5-76195B580888}" type="parTrans" cxnId="{7DB980DD-7AAF-4DD3-BBF4-6D7DC6D34BBD}">
      <dgm:prSet/>
      <dgm:spPr/>
      <dgm:t>
        <a:bodyPr/>
        <a:lstStyle/>
        <a:p>
          <a:endParaRPr lang="en-US"/>
        </a:p>
      </dgm:t>
    </dgm:pt>
    <dgm:pt modelId="{6B253AFA-44C7-434F-A1FF-A805B293BD5B}" type="sibTrans" cxnId="{7DB980DD-7AAF-4DD3-BBF4-6D7DC6D34BBD}">
      <dgm:prSet/>
      <dgm:spPr/>
      <dgm:t>
        <a:bodyPr/>
        <a:lstStyle/>
        <a:p>
          <a:endParaRPr lang="en-US"/>
        </a:p>
      </dgm:t>
    </dgm:pt>
    <dgm:pt modelId="{46721721-1071-4CCF-A71C-111145EA08A6}">
      <dgm:prSet phldrT="[Text]" custT="1"/>
      <dgm:spPr/>
      <dgm:t>
        <a:bodyPr/>
        <a:lstStyle/>
        <a:p>
          <a:r>
            <a:rPr lang="en-US" sz="2400"/>
            <a:t>Principal Component Analysis (PCA)</a:t>
          </a:r>
        </a:p>
      </dgm:t>
    </dgm:pt>
    <dgm:pt modelId="{DE4F7444-F8F8-4F44-A80D-989F086D3E42}" type="parTrans" cxnId="{8C85ABEA-A776-4430-9DB2-EE575974CADE}">
      <dgm:prSet/>
      <dgm:spPr/>
      <dgm:t>
        <a:bodyPr/>
        <a:lstStyle/>
        <a:p>
          <a:endParaRPr lang="en-US"/>
        </a:p>
      </dgm:t>
    </dgm:pt>
    <dgm:pt modelId="{BC7CE419-6945-41EF-AD53-66E985FFE12C}" type="sibTrans" cxnId="{8C85ABEA-A776-4430-9DB2-EE575974CADE}">
      <dgm:prSet/>
      <dgm:spPr/>
      <dgm:t>
        <a:bodyPr/>
        <a:lstStyle/>
        <a:p>
          <a:endParaRPr lang="en-US"/>
        </a:p>
      </dgm:t>
    </dgm:pt>
    <dgm:pt modelId="{5C3758D8-D08F-49CF-99AB-234B766F07D6}">
      <dgm:prSet phldrT="[Text]" custT="1"/>
      <dgm:spPr/>
      <dgm:t>
        <a:bodyPr/>
        <a:lstStyle/>
        <a:p>
          <a:r>
            <a:rPr lang="en-US" sz="2400"/>
            <a:t>Common Factor Analysis (CFA)</a:t>
          </a:r>
        </a:p>
      </dgm:t>
    </dgm:pt>
    <dgm:pt modelId="{A7935FC9-7C4F-4E80-AD19-6A8CB8A05BDB}" type="parTrans" cxnId="{00ACF0EA-ECA4-438B-B69C-0565AC45AC05}">
      <dgm:prSet/>
      <dgm:spPr/>
      <dgm:t>
        <a:bodyPr/>
        <a:lstStyle/>
        <a:p>
          <a:endParaRPr lang="en-US"/>
        </a:p>
      </dgm:t>
    </dgm:pt>
    <dgm:pt modelId="{BDECAC85-E92A-424C-9B4F-950BBB2FD819}" type="sibTrans" cxnId="{00ACF0EA-ECA4-438B-B69C-0565AC45AC05}">
      <dgm:prSet/>
      <dgm:spPr/>
      <dgm:t>
        <a:bodyPr/>
        <a:lstStyle/>
        <a:p>
          <a:endParaRPr lang="en-US"/>
        </a:p>
      </dgm:t>
    </dgm:pt>
    <dgm:pt modelId="{6AA26D6D-1500-45B7-B8A5-C7E8DD39A0FA}">
      <dgm:prSet phldrT="[Text]" custT="1"/>
      <dgm:spPr/>
      <dgm:t>
        <a:bodyPr/>
        <a:lstStyle/>
        <a:p>
          <a:r>
            <a:rPr lang="en-US" sz="3400"/>
            <a:t>Prediction Techniques</a:t>
          </a:r>
        </a:p>
      </dgm:t>
    </dgm:pt>
    <dgm:pt modelId="{145816BA-2EEB-4041-923B-11D3DDB6EBB8}" type="parTrans" cxnId="{57D581FD-A5F7-482C-93B5-E508D226C39E}">
      <dgm:prSet/>
      <dgm:spPr/>
      <dgm:t>
        <a:bodyPr/>
        <a:lstStyle/>
        <a:p>
          <a:endParaRPr lang="en-US"/>
        </a:p>
      </dgm:t>
    </dgm:pt>
    <dgm:pt modelId="{6A78722B-4C35-4929-B582-94DCBA50179A}" type="sibTrans" cxnId="{57D581FD-A5F7-482C-93B5-E508D226C39E}">
      <dgm:prSet/>
      <dgm:spPr/>
      <dgm:t>
        <a:bodyPr/>
        <a:lstStyle/>
        <a:p>
          <a:endParaRPr lang="en-US"/>
        </a:p>
      </dgm:t>
    </dgm:pt>
    <dgm:pt modelId="{600945BC-B5C1-4BAC-AEAE-1C5CBF26B8DF}">
      <dgm:prSet phldrT="[Text]" custT="1"/>
      <dgm:spPr/>
      <dgm:t>
        <a:bodyPr/>
        <a:lstStyle/>
        <a:p>
          <a:r>
            <a:rPr lang="en-US" sz="2400"/>
            <a:t>Multiple Linear Regression</a:t>
          </a:r>
        </a:p>
      </dgm:t>
    </dgm:pt>
    <dgm:pt modelId="{1B8C46AB-1ADC-4E20-809D-332BF1C52203}" type="parTrans" cxnId="{23953AC0-5AE0-47DF-9BDA-9CD31E8D6441}">
      <dgm:prSet/>
      <dgm:spPr/>
      <dgm:t>
        <a:bodyPr/>
        <a:lstStyle/>
        <a:p>
          <a:endParaRPr lang="en-US"/>
        </a:p>
      </dgm:t>
    </dgm:pt>
    <dgm:pt modelId="{386A0C87-8C1B-4943-97C4-2462B0D21F8A}" type="sibTrans" cxnId="{23953AC0-5AE0-47DF-9BDA-9CD31E8D6441}">
      <dgm:prSet/>
      <dgm:spPr/>
      <dgm:t>
        <a:bodyPr/>
        <a:lstStyle/>
        <a:p>
          <a:endParaRPr lang="en-US"/>
        </a:p>
      </dgm:t>
    </dgm:pt>
    <dgm:pt modelId="{94BEF4A7-8306-4DF3-A090-CC6FCA92B152}">
      <dgm:prSet phldrT="[Text]" custT="1"/>
      <dgm:spPr/>
      <dgm:t>
        <a:bodyPr/>
        <a:lstStyle/>
        <a:p>
          <a:r>
            <a:rPr lang="en-US" sz="2400"/>
            <a:t>Logistic Regression</a:t>
          </a:r>
        </a:p>
      </dgm:t>
    </dgm:pt>
    <dgm:pt modelId="{9F3A949D-79ED-43AA-AD46-335D083FCCE5}" type="parTrans" cxnId="{A149BF11-B216-492D-A820-5A8ED367A6D9}">
      <dgm:prSet/>
      <dgm:spPr/>
      <dgm:t>
        <a:bodyPr/>
        <a:lstStyle/>
        <a:p>
          <a:endParaRPr lang="en-US"/>
        </a:p>
      </dgm:t>
    </dgm:pt>
    <dgm:pt modelId="{5F7549ED-C00C-48FA-B0DF-D7328567DA7F}" type="sibTrans" cxnId="{A149BF11-B216-492D-A820-5A8ED367A6D9}">
      <dgm:prSet/>
      <dgm:spPr/>
      <dgm:t>
        <a:bodyPr/>
        <a:lstStyle/>
        <a:p>
          <a:endParaRPr lang="en-US"/>
        </a:p>
      </dgm:t>
    </dgm:pt>
    <dgm:pt modelId="{B882C4DD-E405-4409-AA2E-3543A9CD6C1C}">
      <dgm:prSet phldrT="[Text]" custT="1"/>
      <dgm:spPr/>
      <dgm:t>
        <a:bodyPr/>
        <a:lstStyle/>
        <a:p>
          <a:r>
            <a:rPr lang="en-US" sz="2400"/>
            <a:t>Linear Discriminant Analysis (LDA)</a:t>
          </a:r>
        </a:p>
      </dgm:t>
    </dgm:pt>
    <dgm:pt modelId="{72259087-7859-4C86-9B67-2D493F36A6D8}" type="parTrans" cxnId="{11FFFF98-766E-4DA8-A4D4-DF11ECD26F46}">
      <dgm:prSet/>
      <dgm:spPr/>
      <dgm:t>
        <a:bodyPr/>
        <a:lstStyle/>
        <a:p>
          <a:endParaRPr lang="en-US"/>
        </a:p>
      </dgm:t>
    </dgm:pt>
    <dgm:pt modelId="{0E72C2B9-D8E2-4A43-A030-7A126B18B140}" type="sibTrans" cxnId="{11FFFF98-766E-4DA8-A4D4-DF11ECD26F46}">
      <dgm:prSet/>
      <dgm:spPr/>
      <dgm:t>
        <a:bodyPr/>
        <a:lstStyle/>
        <a:p>
          <a:endParaRPr lang="en-US"/>
        </a:p>
      </dgm:t>
    </dgm:pt>
    <dgm:pt modelId="{5F61E798-023D-4CFF-84C8-C68C88305F10}" type="pres">
      <dgm:prSet presAssocID="{5AB4D781-CF45-427B-A9A4-907F4754D1DE}" presName="Name0" presStyleCnt="0">
        <dgm:presLayoutVars>
          <dgm:dir/>
          <dgm:animLvl val="lvl"/>
          <dgm:resizeHandles val="exact"/>
        </dgm:presLayoutVars>
      </dgm:prSet>
      <dgm:spPr/>
    </dgm:pt>
    <dgm:pt modelId="{46852313-62AC-41B3-8BFB-7116958C6077}" type="pres">
      <dgm:prSet presAssocID="{0D4D4D34-3825-47AA-9E3A-460B4A13218B}" presName="composite" presStyleCnt="0"/>
      <dgm:spPr/>
    </dgm:pt>
    <dgm:pt modelId="{85AEB2A0-E361-473D-AEED-601D88215035}" type="pres">
      <dgm:prSet presAssocID="{0D4D4D34-3825-47AA-9E3A-460B4A13218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543DC1C-55BB-4F65-AD7D-DA50BD6F5E7A}" type="pres">
      <dgm:prSet presAssocID="{0D4D4D34-3825-47AA-9E3A-460B4A13218B}" presName="desTx" presStyleLbl="alignAccFollowNode1" presStyleIdx="0" presStyleCnt="2">
        <dgm:presLayoutVars>
          <dgm:bulletEnabled val="1"/>
        </dgm:presLayoutVars>
      </dgm:prSet>
      <dgm:spPr/>
    </dgm:pt>
    <dgm:pt modelId="{14FBC9C5-8E1C-4432-B26E-18EC59A8436C}" type="pres">
      <dgm:prSet presAssocID="{6B253AFA-44C7-434F-A1FF-A805B293BD5B}" presName="space" presStyleCnt="0"/>
      <dgm:spPr/>
    </dgm:pt>
    <dgm:pt modelId="{079249AA-5A81-4310-A280-148773607D01}" type="pres">
      <dgm:prSet presAssocID="{6AA26D6D-1500-45B7-B8A5-C7E8DD39A0FA}" presName="composite" presStyleCnt="0"/>
      <dgm:spPr/>
    </dgm:pt>
    <dgm:pt modelId="{753D5617-8FCD-4044-BC3A-9A6A9FC65197}" type="pres">
      <dgm:prSet presAssocID="{6AA26D6D-1500-45B7-B8A5-C7E8DD39A0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48DCA4-35AB-402B-80A1-32D1977841D9}" type="pres">
      <dgm:prSet presAssocID="{6AA26D6D-1500-45B7-B8A5-C7E8DD39A0F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149BF11-B216-492D-A820-5A8ED367A6D9}" srcId="{6AA26D6D-1500-45B7-B8A5-C7E8DD39A0FA}" destId="{94BEF4A7-8306-4DF3-A090-CC6FCA92B152}" srcOrd="1" destOrd="0" parTransId="{9F3A949D-79ED-43AA-AD46-335D083FCCE5}" sibTransId="{5F7549ED-C00C-48FA-B0DF-D7328567DA7F}"/>
    <dgm:cxn modelId="{50EF0C25-8AFE-453A-B8FD-DF25FD07E4E7}" type="presOf" srcId="{600945BC-B5C1-4BAC-AEAE-1C5CBF26B8DF}" destId="{3048DCA4-35AB-402B-80A1-32D1977841D9}" srcOrd="0" destOrd="0" presId="urn:microsoft.com/office/officeart/2005/8/layout/hList1"/>
    <dgm:cxn modelId="{1BE2FE2C-B26A-4905-A229-92AD9AB836DB}" type="presOf" srcId="{94BEF4A7-8306-4DF3-A090-CC6FCA92B152}" destId="{3048DCA4-35AB-402B-80A1-32D1977841D9}" srcOrd="0" destOrd="1" presId="urn:microsoft.com/office/officeart/2005/8/layout/hList1"/>
    <dgm:cxn modelId="{C503F566-CFFA-47B4-A828-E8CEAD8C1521}" type="presOf" srcId="{5AB4D781-CF45-427B-A9A4-907F4754D1DE}" destId="{5F61E798-023D-4CFF-84C8-C68C88305F10}" srcOrd="0" destOrd="0" presId="urn:microsoft.com/office/officeart/2005/8/layout/hList1"/>
    <dgm:cxn modelId="{89ACEC52-9819-45D1-98D6-9E2ED5117A10}" type="presOf" srcId="{0D4D4D34-3825-47AA-9E3A-460B4A13218B}" destId="{85AEB2A0-E361-473D-AEED-601D88215035}" srcOrd="0" destOrd="0" presId="urn:microsoft.com/office/officeart/2005/8/layout/hList1"/>
    <dgm:cxn modelId="{35D11281-38E5-4D25-8699-94B03F99E5C9}" type="presOf" srcId="{B882C4DD-E405-4409-AA2E-3543A9CD6C1C}" destId="{3048DCA4-35AB-402B-80A1-32D1977841D9}" srcOrd="0" destOrd="2" presId="urn:microsoft.com/office/officeart/2005/8/layout/hList1"/>
    <dgm:cxn modelId="{3EAE3998-7427-4EDC-97EB-A1557C6B8586}" type="presOf" srcId="{46721721-1071-4CCF-A71C-111145EA08A6}" destId="{E543DC1C-55BB-4F65-AD7D-DA50BD6F5E7A}" srcOrd="0" destOrd="0" presId="urn:microsoft.com/office/officeart/2005/8/layout/hList1"/>
    <dgm:cxn modelId="{11FFFF98-766E-4DA8-A4D4-DF11ECD26F46}" srcId="{6AA26D6D-1500-45B7-B8A5-C7E8DD39A0FA}" destId="{B882C4DD-E405-4409-AA2E-3543A9CD6C1C}" srcOrd="2" destOrd="0" parTransId="{72259087-7859-4C86-9B67-2D493F36A6D8}" sibTransId="{0E72C2B9-D8E2-4A43-A030-7A126B18B140}"/>
    <dgm:cxn modelId="{A3D1C4B1-53C4-450A-B615-D26A70A0049E}" type="presOf" srcId="{5C3758D8-D08F-49CF-99AB-234B766F07D6}" destId="{E543DC1C-55BB-4F65-AD7D-DA50BD6F5E7A}" srcOrd="0" destOrd="1" presId="urn:microsoft.com/office/officeart/2005/8/layout/hList1"/>
    <dgm:cxn modelId="{23953AC0-5AE0-47DF-9BDA-9CD31E8D6441}" srcId="{6AA26D6D-1500-45B7-B8A5-C7E8DD39A0FA}" destId="{600945BC-B5C1-4BAC-AEAE-1C5CBF26B8DF}" srcOrd="0" destOrd="0" parTransId="{1B8C46AB-1ADC-4E20-809D-332BF1C52203}" sibTransId="{386A0C87-8C1B-4943-97C4-2462B0D21F8A}"/>
    <dgm:cxn modelId="{7DB980DD-7AAF-4DD3-BBF4-6D7DC6D34BBD}" srcId="{5AB4D781-CF45-427B-A9A4-907F4754D1DE}" destId="{0D4D4D34-3825-47AA-9E3A-460B4A13218B}" srcOrd="0" destOrd="0" parTransId="{2632C569-D294-4788-8ED5-76195B580888}" sibTransId="{6B253AFA-44C7-434F-A1FF-A805B293BD5B}"/>
    <dgm:cxn modelId="{8C85ABEA-A776-4430-9DB2-EE575974CADE}" srcId="{0D4D4D34-3825-47AA-9E3A-460B4A13218B}" destId="{46721721-1071-4CCF-A71C-111145EA08A6}" srcOrd="0" destOrd="0" parTransId="{DE4F7444-F8F8-4F44-A80D-989F086D3E42}" sibTransId="{BC7CE419-6945-41EF-AD53-66E985FFE12C}"/>
    <dgm:cxn modelId="{00ACF0EA-ECA4-438B-B69C-0565AC45AC05}" srcId="{0D4D4D34-3825-47AA-9E3A-460B4A13218B}" destId="{5C3758D8-D08F-49CF-99AB-234B766F07D6}" srcOrd="1" destOrd="0" parTransId="{A7935FC9-7C4F-4E80-AD19-6A8CB8A05BDB}" sibTransId="{BDECAC85-E92A-424C-9B4F-950BBB2FD819}"/>
    <dgm:cxn modelId="{2D5F6BF1-D806-4337-9FFA-D9145E1D4D32}" type="presOf" srcId="{6AA26D6D-1500-45B7-B8A5-C7E8DD39A0FA}" destId="{753D5617-8FCD-4044-BC3A-9A6A9FC65197}" srcOrd="0" destOrd="0" presId="urn:microsoft.com/office/officeart/2005/8/layout/hList1"/>
    <dgm:cxn modelId="{57D581FD-A5F7-482C-93B5-E508D226C39E}" srcId="{5AB4D781-CF45-427B-A9A4-907F4754D1DE}" destId="{6AA26D6D-1500-45B7-B8A5-C7E8DD39A0FA}" srcOrd="1" destOrd="0" parTransId="{145816BA-2EEB-4041-923B-11D3DDB6EBB8}" sibTransId="{6A78722B-4C35-4929-B582-94DCBA50179A}"/>
    <dgm:cxn modelId="{C745E1C4-3875-45C3-BBF7-2F64A8C754C2}" type="presParOf" srcId="{5F61E798-023D-4CFF-84C8-C68C88305F10}" destId="{46852313-62AC-41B3-8BFB-7116958C6077}" srcOrd="0" destOrd="0" presId="urn:microsoft.com/office/officeart/2005/8/layout/hList1"/>
    <dgm:cxn modelId="{BF763EFE-1F60-447E-8342-9C057A73517E}" type="presParOf" srcId="{46852313-62AC-41B3-8BFB-7116958C6077}" destId="{85AEB2A0-E361-473D-AEED-601D88215035}" srcOrd="0" destOrd="0" presId="urn:microsoft.com/office/officeart/2005/8/layout/hList1"/>
    <dgm:cxn modelId="{C9E81536-527D-4EE7-9644-22C9833FAFAB}" type="presParOf" srcId="{46852313-62AC-41B3-8BFB-7116958C6077}" destId="{E543DC1C-55BB-4F65-AD7D-DA50BD6F5E7A}" srcOrd="1" destOrd="0" presId="urn:microsoft.com/office/officeart/2005/8/layout/hList1"/>
    <dgm:cxn modelId="{50E44375-128B-439E-89F8-A7B079D3665D}" type="presParOf" srcId="{5F61E798-023D-4CFF-84C8-C68C88305F10}" destId="{14FBC9C5-8E1C-4432-B26E-18EC59A8436C}" srcOrd="1" destOrd="0" presId="urn:microsoft.com/office/officeart/2005/8/layout/hList1"/>
    <dgm:cxn modelId="{50CA164C-C914-42A0-8768-D0ADF02E7091}" type="presParOf" srcId="{5F61E798-023D-4CFF-84C8-C68C88305F10}" destId="{079249AA-5A81-4310-A280-148773607D01}" srcOrd="2" destOrd="0" presId="urn:microsoft.com/office/officeart/2005/8/layout/hList1"/>
    <dgm:cxn modelId="{C7F9AB42-E077-4B92-A82E-2C4375F3F076}" type="presParOf" srcId="{079249AA-5A81-4310-A280-148773607D01}" destId="{753D5617-8FCD-4044-BC3A-9A6A9FC65197}" srcOrd="0" destOrd="0" presId="urn:microsoft.com/office/officeart/2005/8/layout/hList1"/>
    <dgm:cxn modelId="{AF6F1283-CBDE-42C5-AD3E-CED23018DA2B}" type="presParOf" srcId="{079249AA-5A81-4310-A280-148773607D01}" destId="{3048DCA4-35AB-402B-80A1-32D1977841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EB2A0-E361-473D-AEED-601D88215035}">
      <dsp:nvSpPr>
        <dsp:cNvPr id="0" name=""/>
        <dsp:cNvSpPr/>
      </dsp:nvSpPr>
      <dsp:spPr>
        <a:xfrm>
          <a:off x="33" y="10428"/>
          <a:ext cx="3221337" cy="1288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Classification Techniques</a:t>
          </a:r>
        </a:p>
      </dsp:txBody>
      <dsp:txXfrm>
        <a:off x="33" y="10428"/>
        <a:ext cx="3221337" cy="1288535"/>
      </dsp:txXfrm>
    </dsp:sp>
    <dsp:sp modelId="{E543DC1C-55BB-4F65-AD7D-DA50BD6F5E7A}">
      <dsp:nvSpPr>
        <dsp:cNvPr id="0" name=""/>
        <dsp:cNvSpPr/>
      </dsp:nvSpPr>
      <dsp:spPr>
        <a:xfrm>
          <a:off x="33" y="1298964"/>
          <a:ext cx="3221337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Principal Component Analysis (PCA)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Common Factor Analysis (CFA)</a:t>
          </a:r>
        </a:p>
      </dsp:txBody>
      <dsp:txXfrm>
        <a:off x="33" y="1298964"/>
        <a:ext cx="3221337" cy="2283840"/>
      </dsp:txXfrm>
    </dsp:sp>
    <dsp:sp modelId="{753D5617-8FCD-4044-BC3A-9A6A9FC65197}">
      <dsp:nvSpPr>
        <dsp:cNvPr id="0" name=""/>
        <dsp:cNvSpPr/>
      </dsp:nvSpPr>
      <dsp:spPr>
        <a:xfrm>
          <a:off x="3672358" y="10428"/>
          <a:ext cx="3221337" cy="1288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Prediction Techniques</a:t>
          </a:r>
        </a:p>
      </dsp:txBody>
      <dsp:txXfrm>
        <a:off x="3672358" y="10428"/>
        <a:ext cx="3221337" cy="1288535"/>
      </dsp:txXfrm>
    </dsp:sp>
    <dsp:sp modelId="{3048DCA4-35AB-402B-80A1-32D1977841D9}">
      <dsp:nvSpPr>
        <dsp:cNvPr id="0" name=""/>
        <dsp:cNvSpPr/>
      </dsp:nvSpPr>
      <dsp:spPr>
        <a:xfrm>
          <a:off x="3672358" y="1298964"/>
          <a:ext cx="3221337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Multiple Linear Regression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Logistic Regression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Linear Discriminant Analysis (LDA)</a:t>
          </a:r>
        </a:p>
      </dsp:txBody>
      <dsp:txXfrm>
        <a:off x="3672358" y="1298964"/>
        <a:ext cx="3221337" cy="2283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F2AE5-6840-4DC6-B469-CA0017D234B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7759B-A23F-403A-9A87-4ED3F5A9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8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Yolanda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759B-A23F-403A-9A87-4ED3F5A9DD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Yolanda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759B-A23F-403A-9A87-4ED3F5A9DD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5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Yolanda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759B-A23F-403A-9A87-4ED3F5A9DD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759B-A23F-403A-9A87-4ED3F5A9DD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4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759B-A23F-403A-9A87-4ED3F5A9DD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67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759B-A23F-403A-9A87-4ED3F5A9DD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7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759B-A23F-403A-9A87-4ED3F5A9DD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3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759B-A23F-403A-9A87-4ED3F5A9DD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5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759B-A23F-403A-9A87-4ED3F5A9DD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759B-A23F-403A-9A87-4ED3F5A9DD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6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759B-A23F-403A-9A87-4ED3F5A9DD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4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759B-A23F-403A-9A87-4ED3F5A9DD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759B-A23F-403A-9A87-4ED3F5A9DD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69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759B-A23F-403A-9A87-4ED3F5A9DD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492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7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14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9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7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7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1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8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7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7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9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7" r:id="rId3"/>
    <p:sldLayoutId id="2147483706" r:id="rId4"/>
    <p:sldLayoutId id="2147483705" r:id="rId5"/>
    <p:sldLayoutId id="2147483704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700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8/1055-9965.EPI-08-0631" TargetMode="External"/><Relationship Id="rId2" Type="http://schemas.openxmlformats.org/officeDocument/2006/relationships/hyperlink" Target="https://www.ncbi.nlm.nih.gov/books/NBK47026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58/1055-9965.EPI-08-0631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1D322AC6-D777-4EB9-917C-66ADF8B34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0" b="1179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BA4EDD11-078F-45BC-852D-3474DE59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2794" y="0"/>
            <a:ext cx="9339206" cy="6858000"/>
          </a:xfrm>
          <a:prstGeom prst="rect">
            <a:avLst/>
          </a:prstGeom>
          <a:gradFill flip="none" rotWithShape="1"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309" y="3496574"/>
            <a:ext cx="6436104" cy="105242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Breast Cancer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5178" y="4505700"/>
            <a:ext cx="6436104" cy="70658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1800">
                <a:solidFill>
                  <a:schemeClr val="bg1"/>
                </a:solidFill>
              </a:rPr>
              <a:t>Yolanda Lewis, Daniel O’Brien, Jose Guzman, Ross Gibson, Will </a:t>
            </a:r>
            <a:r>
              <a:rPr lang="en-US" sz="1800" err="1">
                <a:solidFill>
                  <a:schemeClr val="bg1"/>
                </a:solidFill>
              </a:rPr>
              <a:t>Ranick</a:t>
            </a:r>
            <a:endParaRPr lang="en-US" sz="1800">
              <a:solidFill>
                <a:schemeClr val="bg1"/>
              </a:solidFill>
            </a:endParaRPr>
          </a:p>
          <a:p>
            <a:pPr algn="r"/>
            <a:r>
              <a:rPr lang="en-US" sz="1800">
                <a:solidFill>
                  <a:schemeClr val="bg1"/>
                </a:solidFill>
              </a:rPr>
              <a:t>DSC 424: Final Project</a:t>
            </a:r>
            <a:endParaRPr lang="en-US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05BE4-F392-4334-B7CB-D39FEEB0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Results and Discussion (FA)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2004D-ED62-4025-83BA-5950F02BA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6" y="2247153"/>
            <a:ext cx="3358084" cy="3544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Wingdings 2" charset="2"/>
              <a:buChar char="•"/>
            </a:pPr>
            <a:r>
              <a:rPr lang="en-US" sz="2800" b="1"/>
              <a:t>3 Factors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 sz="2400"/>
              <a:t>Shape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 sz="2400"/>
              <a:t>Perimeter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 sz="2400"/>
              <a:t>Texture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 sz="2400"/>
              <a:t>Cutoff: 0.45</a:t>
            </a:r>
          </a:p>
          <a:p>
            <a:pPr marL="285750" indent="-285750" algn="l">
              <a:buFont typeface="Wingdings 2" charset="2"/>
              <a:buChar char="•"/>
            </a:pPr>
            <a:endParaRPr lang="en-US" sz="2400"/>
          </a:p>
          <a:p>
            <a:pPr algn="l"/>
            <a:endParaRPr lang="en-US" sz="180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20C50245-E17B-42AE-B1D1-05E9712CE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599" y="240268"/>
            <a:ext cx="5994134" cy="62626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06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BE4-F392-4334-B7CB-D39FEEB0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423" y="115302"/>
            <a:ext cx="5308846" cy="5948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/>
              <a:t>Logistic Regression Model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1945E42E-0F06-4180-82B2-82491F07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076" y="520145"/>
            <a:ext cx="6411924" cy="5880655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b="1"/>
              <a:t>				</a:t>
            </a:r>
            <a:r>
              <a:rPr lang="en-US" b="1">
                <a:solidFill>
                  <a:srgbClr val="00B0F0"/>
                </a:solidFill>
              </a:rPr>
              <a:t>Final Model</a:t>
            </a:r>
            <a:r>
              <a:rPr lang="en-US" b="1"/>
              <a:t>	</a:t>
            </a:r>
          </a:p>
          <a:p>
            <a:pPr marL="36900" indent="0">
              <a:buNone/>
            </a:pPr>
            <a:endParaRPr lang="en-US"/>
          </a:p>
          <a:p>
            <a:pPr marL="3690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 marL="36900" indent="0">
              <a:buNone/>
            </a:pPr>
            <a:endParaRPr lang="en-US"/>
          </a:p>
          <a:p>
            <a:pPr marL="36900" indent="0">
              <a:buNone/>
            </a:pPr>
            <a:endParaRPr lang="en-US" sz="200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/>
              <a:t>All variables showed significance with a P value &lt; 0.05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/>
              <a:t>Symmetry worst had the strongest positive influence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/>
              <a:t>For everyone one-unit change in the variables in the model the log odds increased or decreased.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/>
              <a:t>Low VIFs </a:t>
            </a:r>
            <a:endParaRPr lang="en-US" sz="1800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 marL="3690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 marL="36900" indent="0">
              <a:buNone/>
            </a:pPr>
            <a:endParaRPr lang="en-US"/>
          </a:p>
          <a:p>
            <a:pPr marL="36900" indent="0">
              <a:buNone/>
            </a:pPr>
            <a:endParaRPr lang="en-US"/>
          </a:p>
          <a:p>
            <a:pPr marL="36900" indent="0">
              <a:buNone/>
            </a:pPr>
            <a:endParaRPr lang="en-US"/>
          </a:p>
          <a:p>
            <a:pPr marL="3690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B752376-4903-465D-97B0-C865597D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793" y="710106"/>
            <a:ext cx="5033640" cy="2416537"/>
          </a:xfrm>
        </p:spPr>
        <p:txBody>
          <a:bodyPr>
            <a:normAutofit fontScale="85000" lnSpcReduction="20000"/>
          </a:bodyPr>
          <a:lstStyle/>
          <a:p>
            <a:r>
              <a:rPr lang="en-US" sz="2400">
                <a:solidFill>
                  <a:srgbClr val="00B0F0"/>
                </a:solidFill>
              </a:rPr>
              <a:t>Goal: Build a model to predict the odds and probability of a breast cancer diagnosis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700"/>
              <a:t>A word on model building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700"/>
              <a:t>Checked for multicollinearity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700"/>
              <a:t>Spilt data into training and testing 80/20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700"/>
              <a:t>Backwards elimination for feature selection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700"/>
              <a:t>Evaluate model performance</a:t>
            </a:r>
          </a:p>
          <a:p>
            <a:pPr lvl="2"/>
            <a:endParaRPr lang="en-US" sz="170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800"/>
          </a:p>
        </p:txBody>
      </p:sp>
      <p:sp>
        <p:nvSpPr>
          <p:cNvPr id="63" name="Thought Bubble: Cloud 62">
            <a:extLst>
              <a:ext uri="{FF2B5EF4-FFF2-40B4-BE49-F238E27FC236}">
                <a16:creationId xmlns:a16="http://schemas.microsoft.com/office/drawing/2014/main" id="{E2C2B0AA-382C-4FD3-B58E-2ADABC8A9219}"/>
              </a:ext>
            </a:extLst>
          </p:cNvPr>
          <p:cNvSpPr/>
          <p:nvPr/>
        </p:nvSpPr>
        <p:spPr>
          <a:xfrm>
            <a:off x="2098747" y="2820805"/>
            <a:ext cx="3077904" cy="1966921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 what does this model mean statistically?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3D6BE61-AF62-4CE5-8B89-4D21E5CA7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992" y="864648"/>
            <a:ext cx="4786089" cy="335224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5C5C18F-28B0-40DE-90E6-F901ED22F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9" y="4875007"/>
            <a:ext cx="2423417" cy="151782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FA3FDF4-7B80-4BA5-B455-5317E48B35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947"/>
          <a:stretch/>
        </p:blipFill>
        <p:spPr>
          <a:xfrm>
            <a:off x="7253120" y="5895857"/>
            <a:ext cx="4503810" cy="309634"/>
          </a:xfrm>
          <a:prstGeom prst="rect">
            <a:avLst/>
          </a:prstGeom>
        </p:spPr>
      </p:pic>
      <p:pic>
        <p:nvPicPr>
          <p:cNvPr id="3" name="Picture 3" descr="A picture containing knife&#10;&#10;Description automatically generated">
            <a:extLst>
              <a:ext uri="{FF2B5EF4-FFF2-40B4-BE49-F238E27FC236}">
                <a16:creationId xmlns:a16="http://schemas.microsoft.com/office/drawing/2014/main" id="{F5F1EBEF-CD05-4C5D-9137-2F25E77D6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838" y="5209301"/>
            <a:ext cx="2838450" cy="10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BE4-F392-4334-B7CB-D39FEEB0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904" y="136524"/>
            <a:ext cx="5930888" cy="908482"/>
          </a:xfrm>
        </p:spPr>
        <p:txBody>
          <a:bodyPr/>
          <a:lstStyle/>
          <a:p>
            <a:r>
              <a:rPr lang="en-US"/>
              <a:t>Results and Discussion Logistic Regression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D28E75C-E90D-4A3C-A5DD-A23FC142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978" y="1045005"/>
            <a:ext cx="5182870" cy="4978723"/>
          </a:xfrm>
        </p:spPr>
        <p:txBody>
          <a:bodyPr>
            <a:normAutofit fontScale="92500" lnSpcReduction="10000"/>
          </a:bodyPr>
          <a:lstStyle/>
          <a:p>
            <a:r>
              <a:rPr lang="en-US" sz="2800">
                <a:solidFill>
                  <a:srgbClr val="00B0F0"/>
                </a:solidFill>
              </a:rPr>
              <a:t>What Are the odds Ratios? 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chemeClr val="tx1"/>
                </a:solidFill>
              </a:rPr>
              <a:t>Smoothness Mean :</a:t>
            </a:r>
          </a:p>
          <a:p>
            <a:pPr lvl="1">
              <a:lnSpc>
                <a:spcPct val="100000"/>
              </a:lnSpc>
            </a:pPr>
            <a:r>
              <a:rPr lang="en-US" sz="1700">
                <a:solidFill>
                  <a:schemeClr val="tx1"/>
                </a:solidFill>
              </a:rPr>
              <a:t>Estimated odds ratio: 1.87 </a:t>
            </a:r>
          </a:p>
          <a:p>
            <a:pPr lvl="1">
              <a:lnSpc>
                <a:spcPct val="100000"/>
              </a:lnSpc>
            </a:pPr>
            <a:r>
              <a:rPr lang="en-US" sz="1700">
                <a:solidFill>
                  <a:schemeClr val="tx1"/>
                </a:solidFill>
              </a:rPr>
              <a:t>Odds of breast cancer diagnosis increase by 87%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chemeClr val="tx1"/>
                </a:solidFill>
              </a:rPr>
              <a:t>Texture Standard Error :</a:t>
            </a:r>
          </a:p>
          <a:p>
            <a:pPr lvl="1">
              <a:lnSpc>
                <a:spcPct val="100000"/>
              </a:lnSpc>
            </a:pPr>
            <a:r>
              <a:rPr lang="en-US" sz="1700">
                <a:solidFill>
                  <a:schemeClr val="tx1"/>
                </a:solidFill>
              </a:rPr>
              <a:t>Estimated odds ratio: 1.65</a:t>
            </a:r>
          </a:p>
          <a:p>
            <a:pPr lvl="1">
              <a:lnSpc>
                <a:spcPct val="100000"/>
              </a:lnSpc>
            </a:pPr>
            <a:r>
              <a:rPr lang="en-US" sz="1700">
                <a:solidFill>
                  <a:schemeClr val="tx1"/>
                </a:solidFill>
              </a:rPr>
              <a:t>Odds of Breast Cancer diagnosis increase by 66%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chemeClr val="tx1"/>
                </a:solidFill>
              </a:rPr>
              <a:t>Symmetry Standard Error:</a:t>
            </a:r>
          </a:p>
          <a:p>
            <a:pPr lvl="1">
              <a:lnSpc>
                <a:spcPct val="100000"/>
              </a:lnSpc>
            </a:pPr>
            <a:r>
              <a:rPr lang="en-US" sz="1700">
                <a:solidFill>
                  <a:schemeClr val="tx1"/>
                </a:solidFill>
              </a:rPr>
              <a:t>Estimated odds ratio: 0.37</a:t>
            </a:r>
          </a:p>
          <a:p>
            <a:pPr lvl="1">
              <a:lnSpc>
                <a:spcPct val="100000"/>
              </a:lnSpc>
            </a:pPr>
            <a:r>
              <a:rPr lang="en-US" sz="1700">
                <a:solidFill>
                  <a:schemeClr val="tx1"/>
                </a:solidFill>
              </a:rPr>
              <a:t>Odds of Breast Cancer diagnosis decrease by 62%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chemeClr val="tx1"/>
                </a:solidFill>
              </a:rPr>
              <a:t>Symmetry Worst :</a:t>
            </a:r>
          </a:p>
          <a:p>
            <a:pPr lvl="1">
              <a:lnSpc>
                <a:spcPct val="100000"/>
              </a:lnSpc>
            </a:pPr>
            <a:r>
              <a:rPr lang="en-US" sz="1700">
                <a:solidFill>
                  <a:schemeClr val="tx1"/>
                </a:solidFill>
              </a:rPr>
              <a:t>Estimated odds ratio: 4.25</a:t>
            </a:r>
          </a:p>
          <a:p>
            <a:pPr lvl="1">
              <a:lnSpc>
                <a:spcPct val="100000"/>
              </a:lnSpc>
            </a:pPr>
            <a:r>
              <a:rPr lang="en-US" sz="1700">
                <a:solidFill>
                  <a:schemeClr val="tx1"/>
                </a:solidFill>
              </a:rPr>
              <a:t>Odds of Breast Cancer diagnosis increase by  325%</a:t>
            </a:r>
          </a:p>
          <a:p>
            <a:pPr lvl="1">
              <a:lnSpc>
                <a:spcPct val="100000"/>
              </a:lnSpc>
            </a:pPr>
            <a:endParaRPr lang="en-US" sz="1400">
              <a:solidFill>
                <a:schemeClr val="tx1"/>
              </a:solidFill>
            </a:endParaRPr>
          </a:p>
          <a:p>
            <a:pPr marL="450000" lvl="1" indent="0">
              <a:lnSpc>
                <a:spcPct val="100000"/>
              </a:lnSpc>
              <a:buNone/>
            </a:pPr>
            <a:endParaRPr lang="en-US" sz="14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DDDD871-BF70-4E3D-810A-9E9D72B2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103" y="786937"/>
            <a:ext cx="4589754" cy="5434214"/>
          </a:xfrm>
        </p:spPr>
        <p:txBody>
          <a:bodyPr/>
          <a:lstStyle/>
          <a:p>
            <a:r>
              <a:rPr lang="en-US" sz="1800" b="1"/>
              <a:t>Model Performance</a:t>
            </a:r>
          </a:p>
          <a:p>
            <a:endParaRPr lang="en-US" sz="1800" b="1"/>
          </a:p>
          <a:p>
            <a:endParaRPr lang="en-US" sz="1800" b="1"/>
          </a:p>
          <a:p>
            <a:endParaRPr lang="en-US" sz="1800" b="1"/>
          </a:p>
          <a:p>
            <a:endParaRPr lang="en-US" sz="1800" b="1"/>
          </a:p>
          <a:p>
            <a:endParaRPr lang="en-US" sz="1800" b="1"/>
          </a:p>
          <a:p>
            <a:pPr algn="l"/>
            <a:endParaRPr lang="en-US" sz="18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/>
              <a:t>AUC= 75% (Performing moderately)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/>
              <a:t>High Specificity of 97%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/>
              <a:t>10-Fold Cross Validation Accuracy= 76%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/>
              <a:t>Misclassification Error Rate: 19%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/>
              <a:t>Confusion Matrix = 81% Accuracy predicting diagnosis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1"/>
          </a:p>
          <a:p>
            <a:pPr algn="l"/>
            <a:endParaRPr lang="en-US" sz="1800" b="1"/>
          </a:p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BA56A11-415E-4E63-8D32-1AA96148F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136" y="88702"/>
            <a:ext cx="2399762" cy="1945371"/>
          </a:xfrm>
          <a:prstGeom prst="rect">
            <a:avLst/>
          </a:prstGeom>
        </p:spPr>
      </p:pic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3E8D625-3A12-46B9-8DDF-4C04E432A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87573"/>
              </p:ext>
            </p:extLst>
          </p:nvPr>
        </p:nvGraphicFramePr>
        <p:xfrm>
          <a:off x="111224" y="5611840"/>
          <a:ext cx="5290754" cy="786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6083">
                  <a:extLst>
                    <a:ext uri="{9D8B030D-6E8A-4147-A177-3AD203B41FA5}">
                      <a16:colId xmlns:a16="http://schemas.microsoft.com/office/drawing/2014/main" val="2313748398"/>
                    </a:ext>
                  </a:extLst>
                </a:gridCol>
                <a:gridCol w="1513209">
                  <a:extLst>
                    <a:ext uri="{9D8B030D-6E8A-4147-A177-3AD203B41FA5}">
                      <a16:colId xmlns:a16="http://schemas.microsoft.com/office/drawing/2014/main" val="791899288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932820332"/>
                    </a:ext>
                  </a:extLst>
                </a:gridCol>
              </a:tblGrid>
              <a:tr h="19004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Actual Values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Predicted Values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25308"/>
                  </a:ext>
                </a:extLst>
              </a:tr>
              <a:tr h="190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 = “Benign”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 = “Malignant”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6891882"/>
                  </a:ext>
                </a:extLst>
              </a:tr>
              <a:tr h="216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129712"/>
                  </a:ext>
                </a:extLst>
              </a:tr>
              <a:tr h="190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906841"/>
                  </a:ext>
                </a:extLst>
              </a:tr>
            </a:tbl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904A3B3E-B624-40D3-9D0D-30E442F4CA7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6" y="1118688"/>
            <a:ext cx="4216388" cy="2716465"/>
          </a:xfrm>
          <a:prstGeom prst="rect">
            <a:avLst/>
          </a:prstGeom>
        </p:spPr>
      </p:pic>
      <p:sp>
        <p:nvSpPr>
          <p:cNvPr id="35" name="Scroll: Vertical 34">
            <a:extLst>
              <a:ext uri="{FF2B5EF4-FFF2-40B4-BE49-F238E27FC236}">
                <a16:creationId xmlns:a16="http://schemas.microsoft.com/office/drawing/2014/main" id="{58A3F261-74E3-4794-8000-8B8AB5B3C768}"/>
              </a:ext>
            </a:extLst>
          </p:cNvPr>
          <p:cNvSpPr/>
          <p:nvPr/>
        </p:nvSpPr>
        <p:spPr>
          <a:xfrm>
            <a:off x="9853074" y="4751746"/>
            <a:ext cx="2279659" cy="1699163"/>
          </a:xfrm>
          <a:prstGeom prst="vertic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0000" lvl="1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tx1"/>
                </a:solidFill>
              </a:rPr>
              <a:t>Symmetry Worst is the Strongest </a:t>
            </a:r>
            <a:r>
              <a:rPr lang="en-US">
                <a:solidFill>
                  <a:schemeClr val="tx1"/>
                </a:solidFill>
              </a:rPr>
              <a:t>Influencer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1F19B-EBBC-4343-A0F8-2D526DB5490E}"/>
              </a:ext>
            </a:extLst>
          </p:cNvPr>
          <p:cNvSpPr txBox="1"/>
          <p:nvPr/>
        </p:nvSpPr>
        <p:spPr>
          <a:xfrm>
            <a:off x="5046134" y="6536267"/>
            <a:ext cx="73575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/>
              <a:t>[9] </a:t>
            </a:r>
            <a:r>
              <a:rPr lang="en-US" sz="900" err="1">
                <a:solidFill>
                  <a:srgbClr val="E7E6E6"/>
                </a:solidFill>
              </a:rPr>
              <a:t>Colourbox</a:t>
            </a:r>
            <a:r>
              <a:rPr lang="en-US" sz="900">
                <a:solidFill>
                  <a:srgbClr val="E7E6E6"/>
                </a:solidFill>
              </a:rPr>
              <a:t>. (2020). </a:t>
            </a:r>
            <a:r>
              <a:rPr lang="en-US" sz="900" i="1">
                <a:solidFill>
                  <a:srgbClr val="E7E6E6"/>
                </a:solidFill>
              </a:rPr>
              <a:t>Thinking Doctor with Question Marks</a:t>
            </a:r>
            <a:r>
              <a:rPr lang="en-US" sz="900">
                <a:solidFill>
                  <a:srgbClr val="E7E6E6"/>
                </a:solidFill>
              </a:rPr>
              <a:t> [Illustration]. https://www.colourbox.com/vector/thinking-doctor-with-question-marks-vector-25580883</a:t>
            </a:r>
            <a:r>
              <a:rPr lang="en-US" sz="90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79892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BE4-F392-4334-B7CB-D39FEEB0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Discussion (LDA)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6BDB8F-0E1A-4F85-B197-A2A1A21B17D5}"/>
              </a:ext>
            </a:extLst>
          </p:cNvPr>
          <p:cNvSpPr/>
          <p:nvPr/>
        </p:nvSpPr>
        <p:spPr>
          <a:xfrm>
            <a:off x="1026917" y="1866900"/>
            <a:ext cx="4374642" cy="45832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Exploratory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Multicollinearity (VIF)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Assumptions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Histograms of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17 independent variables; 1 response variable</a:t>
            </a: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Mean texture, se concave points, and se symmetry were all strong predictors of malignancy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639B7-5D71-4FE4-B571-E36802936A30}"/>
              </a:ext>
            </a:extLst>
          </p:cNvPr>
          <p:cNvSpPr txBox="1"/>
          <p:nvPr/>
        </p:nvSpPr>
        <p:spPr>
          <a:xfrm>
            <a:off x="5637178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34CFB-5E54-427E-AFD9-CC7ED0EC5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108" y="2061296"/>
            <a:ext cx="3073977" cy="3887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EBEDEB-8AC7-449C-8709-3AB88E451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740" y="2061296"/>
            <a:ext cx="2493818" cy="4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0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BE4-F392-4334-B7CB-D39FEEB0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Discussion (LDA)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44C587-69E2-4523-9405-22D2189DD550}"/>
              </a:ext>
            </a:extLst>
          </p:cNvPr>
          <p:cNvSpPr/>
          <p:nvPr/>
        </p:nvSpPr>
        <p:spPr>
          <a:xfrm>
            <a:off x="1026917" y="1722966"/>
            <a:ext cx="4374642" cy="29338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Accuracy – 94.69%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Training &amp; Testing dataset 80/20 split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No cross-validation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LDA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False positive good; false negative high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27D671-D12A-460B-8421-FB28295E9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79" y="4797829"/>
            <a:ext cx="2692718" cy="169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erting image...">
            <a:extLst>
              <a:ext uri="{FF2B5EF4-FFF2-40B4-BE49-F238E27FC236}">
                <a16:creationId xmlns:a16="http://schemas.microsoft.com/office/drawing/2014/main" id="{D4C0AE55-636E-49BE-8434-0F4BD9595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30" y="1723522"/>
            <a:ext cx="419965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28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BE4-F392-4334-B7CB-D39FEEB0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02" y="240268"/>
            <a:ext cx="9590550" cy="836399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CC87F6-FD7D-4691-B77C-59323D7A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291" y="1076667"/>
            <a:ext cx="10037644" cy="5334407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/>
              <a:t>PCA - demonstrated the associations and relationships of the independent variables. </a:t>
            </a:r>
            <a:endParaRPr lang="en-US" sz="22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/>
              <a:t>Factor Analysis – supports the theory that the shape of a cell is correlated with the classification of that cell.</a:t>
            </a:r>
            <a:endParaRPr lang="en-US" sz="22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/>
              <a:t>Logistic Regression – showed that the probability of predicting a breast cancer diagnosis is increased when digital nuclei measurements such as the worst symmetry are used by healthcare professionals to determine a patients’ diagnosis. </a:t>
            </a:r>
            <a:endParaRPr lang="en-US" sz="22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/>
              <a:t>Multiple Regression – showed that variables such as the cell's worst radius, worst texture, and mean compactness were significant in predicting tumor malignancy.</a:t>
            </a:r>
            <a:endParaRPr lang="en-US" sz="22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/>
              <a:t>Linear Discriminant Analysis – was able to predict with a high degree of accuracy whether a cell mass from an FNA biopsy was malignant breast cancer, which can be used for future patient diagnosis</a:t>
            </a:r>
            <a:endParaRPr lang="en-US" sz="22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/>
              <a:t>Limitations – More patients should be included from other geographical areas and  other health factors about the patient should be included.</a:t>
            </a:r>
            <a:endParaRPr lang="en-US" sz="22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/>
              <a:t>Future work – Use cluster analysis to group patients based on most common characteristics.</a:t>
            </a:r>
            <a:endParaRPr lang="en-US" sz="22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708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9A97-ABDB-458C-BF8F-4B7DAD40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99" y="687465"/>
            <a:ext cx="10353762" cy="1257300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8656D-77B3-4A4C-BAC2-79FE4B73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464" y="1944765"/>
            <a:ext cx="3986598" cy="3745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FE0F57-74E7-48C3-B312-93F8CA9F4E73}"/>
              </a:ext>
            </a:extLst>
          </p:cNvPr>
          <p:cNvSpPr txBox="1"/>
          <p:nvPr/>
        </p:nvSpPr>
        <p:spPr>
          <a:xfrm>
            <a:off x="1566334" y="6502400"/>
            <a:ext cx="1082039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/>
              <a:t>[10]  </a:t>
            </a:r>
            <a:r>
              <a:rPr lang="en-US" sz="900">
                <a:solidFill>
                  <a:srgbClr val="E7E6E6"/>
                </a:solidFill>
              </a:rPr>
              <a:t>Women’s Health Magazine. (2020). </a:t>
            </a:r>
            <a:r>
              <a:rPr lang="en-US" sz="900" i="1">
                <a:solidFill>
                  <a:srgbClr val="E7E6E6"/>
                </a:solidFill>
              </a:rPr>
              <a:t>Puzzle Piece Question Mark</a:t>
            </a:r>
            <a:r>
              <a:rPr lang="en-US" sz="900">
                <a:solidFill>
                  <a:srgbClr val="E7E6E6"/>
                </a:solidFill>
              </a:rPr>
              <a:t> [Illustration]. https://www.womenshealthmag.com/life/a22500573/questions-to-ask-to-get-to-know-someone/</a:t>
            </a:r>
            <a:r>
              <a:rPr lang="en-US" sz="90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27505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BE4-F392-4334-B7CB-D39FEEB0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Appendix: APA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EAEB-4AD2-464D-B073-693D2E64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63183"/>
            <a:ext cx="10353762" cy="4476748"/>
          </a:xfrm>
        </p:spPr>
        <p:txBody>
          <a:bodyPr>
            <a:normAutofit lnSpcReduction="10000"/>
          </a:bodyPr>
          <a:lstStyle/>
          <a:p>
            <a:pPr indent="-305435"/>
            <a:r>
              <a:rPr lang="en-US" sz="1200" b="1" baseline="30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[1]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92_4964. (1994, November 3). Retrieved August 20, 2020, from ftp://ftp.cs.wisc.edu/math-prog/cpo-dataset/machine-learn/cancer/cancer_images/ </a:t>
            </a:r>
          </a:p>
          <a:p>
            <a:pPr indent="-305435"/>
            <a:r>
              <a:rPr lang="en-US" sz="1200" b="1" baseline="30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[2]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Casaubon JT, Tomlinson-Hansen S, Regan JP. Fine Needle Aspiration Of Breast Masses. [Updated 2020 Aug 12]. In: </a:t>
            </a:r>
            <a:r>
              <a:rPr lang="en-US" sz="12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StatPearls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[Internet]. Treasure Island (FL): </a:t>
            </a:r>
            <a:r>
              <a:rPr lang="en-US" sz="12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StatPearls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Publishing; 2020 Jan-. Available from: 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https://www.ncbi.nlm.nih.gov/books/NBK470268/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</a:t>
            </a:r>
          </a:p>
          <a:p>
            <a:pPr indent="-305435"/>
            <a:r>
              <a:rPr lang="en-US" sz="1200" b="1" baseline="30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[3] </a:t>
            </a:r>
            <a:r>
              <a:rPr lang="en-US" sz="1200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en-US" sz="12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Koriech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O. M. (1996). Breast cancer and early detection. Journal of family &amp; community medicine, 3(1), 7–9. </a:t>
            </a:r>
          </a:p>
          <a:p>
            <a:pPr indent="-305435"/>
            <a:r>
              <a:rPr lang="en-US" sz="1200" b="1" baseline="30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[4] 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Manduca, A., Carston, M. J., Heine, J. J., Scott, C. G., </a:t>
            </a:r>
            <a:r>
              <a:rPr lang="en-US" sz="12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Pankratz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V. S., Brandt, K. R., Sellers, T. A., Vachon, C. M., &amp; </a:t>
            </a:r>
            <a:r>
              <a:rPr lang="en-US" sz="12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Cerhan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J. R. (2009). Texture features from mammographic images and risk of breast cancer. </a:t>
            </a:r>
            <a:r>
              <a:rPr lang="en-US" sz="1200" i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Cancer epidemiology, biomarkers &amp; prevention : a publication of the American Association for Cancer Research, cosponsored by the American Society of Preventive Oncology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 </a:t>
            </a:r>
            <a:r>
              <a:rPr lang="en-US" sz="1200" i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18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(3), 837–845. 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https://doi.org/10.1158/1055-9965.EPI-08-0631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</a:t>
            </a:r>
          </a:p>
          <a:p>
            <a:pPr indent="-305435"/>
            <a:r>
              <a:rPr lang="en-US" sz="1200" b="1" baseline="30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[5]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2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Wolberg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W. H., Street, W. N., &amp; </a:t>
            </a:r>
            <a:r>
              <a:rPr lang="en-US" sz="12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Mangasarian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O. L. (1994). Machine learning techniques to diagnose breast cancer from image-processed nuclear features of fine needle aspirates. </a:t>
            </a:r>
            <a:r>
              <a:rPr lang="en-US" sz="1200" i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Cancer Letters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 </a:t>
            </a:r>
            <a:r>
              <a:rPr lang="en-US" sz="1200" i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77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(2-3), 163-71.</a:t>
            </a:r>
          </a:p>
          <a:p>
            <a:pPr indent="-305435"/>
            <a:r>
              <a:rPr lang="en-US" sz="1200" b="1" baseline="30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[6]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Kumar, G. R., Ramachandra, G. A., &amp; </a:t>
            </a:r>
            <a:r>
              <a:rPr lang="en-US" sz="12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Nagamani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K. (2013). An Efficient Prediction of Breast Cancer Data using Data Mining Techniques. International Journal of Innovations in Engineering and Technology (IJIET), 2(4), august, 139-144. </a:t>
            </a:r>
          </a:p>
          <a:p>
            <a:pPr indent="-305435"/>
            <a:r>
              <a:rPr lang="en-US" sz="1200" b="1" baseline="30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[7]  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Yale. (n.d.). </a:t>
            </a:r>
            <a:r>
              <a:rPr lang="en-US" sz="1200" i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Microscope Image of Nuclear Membrane and Nuclei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[Illustration]. </a:t>
            </a:r>
            <a:r>
              <a:rPr lang="en-US" sz="12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Histology@Yale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. http://medcell.med.yale.edu/histology/cell_lab.php </a:t>
            </a:r>
            <a:endParaRPr lang="en-US" sz="12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 sz="1200" b="1" baseline="30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[8] </a:t>
            </a:r>
            <a:r>
              <a:rPr lang="en-US" sz="1200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AAPC. (2020). </a:t>
            </a:r>
            <a:r>
              <a:rPr lang="en-US" sz="1200" i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Fine Needle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[Photograph]. https://www.aapc.com/blog/46771-how-to-be-the-best-fine-needle-aspiration-and-core-biopsy-coder/</a:t>
            </a:r>
            <a:endParaRPr lang="en-US" sz="12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 sz="1200" b="1" baseline="30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[9] </a:t>
            </a:r>
            <a:r>
              <a:rPr lang="en-US" sz="12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Colourbox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. (2020). </a:t>
            </a:r>
            <a:r>
              <a:rPr lang="en-US" sz="1200" i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Thinking Doctor with Question Marks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[Illustration]. https://www.colourbox.com/vector/thinking-doctor-with-question-marks-vector-25580883</a:t>
            </a:r>
          </a:p>
          <a:p>
            <a:pPr indent="-305435"/>
            <a:r>
              <a:rPr lang="en-US" sz="1200" b="1" baseline="30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[10]  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Women’s Health Magazine. (2020). </a:t>
            </a:r>
            <a:r>
              <a:rPr lang="en-US" sz="1200" i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Puzzle Piece Question Mark</a:t>
            </a:r>
            <a:r>
              <a:rPr lang="en-US" sz="1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[Illustration]. https://www.womenshealthmag.com/life/a22500573/questions-to-ask-to-get-to-know-someone/</a:t>
            </a:r>
          </a:p>
          <a:p>
            <a:pPr indent="-305435"/>
            <a:endParaRPr lang="en-US" sz="12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E7E6E6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endParaRPr lang="en-US" sz="12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FFFFFF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955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BE4-F392-4334-B7CB-D39FEEB0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252" y="105747"/>
            <a:ext cx="6128595" cy="1373310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03CCF9-CE91-4D7F-92C6-52B2515AC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12" y="1272928"/>
            <a:ext cx="6355060" cy="4312143"/>
          </a:xfrm>
        </p:spPr>
        <p:txBody>
          <a:bodyPr anchor="t">
            <a:normAutofit lnSpcReduction="10000"/>
          </a:bodyPr>
          <a:lstStyle/>
          <a:p>
            <a:pPr marL="380365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Dataset describes findings from patients undergoing Fine Needle Aspiration (FNA)</a:t>
            </a:r>
            <a:endParaRPr lang="en-US"/>
          </a:p>
          <a:p>
            <a:pPr marL="792480" lvl="1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Biopsy performed using a fine needle to obtain tissue and fluid samples</a:t>
            </a:r>
          </a:p>
          <a:p>
            <a:pPr marL="792480" lvl="1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0" i="0">
                <a:effectLst/>
              </a:rPr>
              <a:t>Features are computed from a digitized image of a fine needle aspirate (FNA) of a breast mass. </a:t>
            </a:r>
          </a:p>
          <a:p>
            <a:pPr marL="792480" lvl="1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0" i="0">
                <a:effectLst/>
              </a:rPr>
              <a:t>The Features describe characteristics of the cell nuclei present in the image</a:t>
            </a:r>
          </a:p>
          <a:p>
            <a:pPr marL="1098480" lvl="2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0" i="0">
                <a:effectLst/>
              </a:rPr>
              <a:t>Texture, radius</a:t>
            </a:r>
            <a:r>
              <a:rPr lang="en-US">
                <a:effectLst/>
              </a:rPr>
              <a:t>, </a:t>
            </a:r>
            <a:r>
              <a:rPr lang="en-US" b="0" i="0">
                <a:effectLst/>
              </a:rPr>
              <a:t>perimeter, area, smoothness, compactness, concavity, symmetry, fractal dimension.</a:t>
            </a:r>
          </a:p>
          <a:p>
            <a:pPr marL="1098480" lvl="2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>
                <a:effectLst/>
              </a:rPr>
              <a:t>Features in dataset were used to determine if the patient was diagnosed with breast cancer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57465" lvl="1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604CD510-02D6-4E6B-8CC5-E085B5EB2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4847" y="651436"/>
            <a:ext cx="4225365" cy="509540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BC6A7C-9658-4E16-B201-B1FB2E6618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4089"/>
          <a:stretch/>
        </p:blipFill>
        <p:spPr>
          <a:xfrm>
            <a:off x="7404847" y="607074"/>
            <a:ext cx="4225364" cy="3024377"/>
          </a:xfrm>
          <a:prstGeom prst="rect">
            <a:avLst/>
          </a:prstGeom>
        </p:spPr>
      </p:pic>
      <p:pic>
        <p:nvPicPr>
          <p:cNvPr id="4" name="Picture 4" descr="A picture containing flying, computer, large, people&#10;&#10;Description automatically generated">
            <a:extLst>
              <a:ext uri="{FF2B5EF4-FFF2-40B4-BE49-F238E27FC236}">
                <a16:creationId xmlns:a16="http://schemas.microsoft.com/office/drawing/2014/main" id="{C0574BB3-B814-49F4-8215-3B24078B0B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79" r="17890" b="-4"/>
          <a:stretch/>
        </p:blipFill>
        <p:spPr>
          <a:xfrm>
            <a:off x="7404847" y="3599842"/>
            <a:ext cx="2227767" cy="21913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321D57-AC39-4C77-A9EC-A986F549D4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834" r="5226" b="6"/>
          <a:stretch/>
        </p:blipFill>
        <p:spPr>
          <a:xfrm>
            <a:off x="9448012" y="3622423"/>
            <a:ext cx="2182199" cy="2124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E38294-C69C-4DB1-BAC6-355C92E91FD8}"/>
              </a:ext>
            </a:extLst>
          </p:cNvPr>
          <p:cNvSpPr txBox="1"/>
          <p:nvPr/>
        </p:nvSpPr>
        <p:spPr>
          <a:xfrm>
            <a:off x="4656666" y="5833533"/>
            <a:ext cx="889846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/>
              <a:t>[1]</a:t>
            </a:r>
            <a:r>
              <a:rPr lang="en-US" sz="900"/>
              <a:t> 92_4964. (1994, November 3). Retrieved August 20, 2020, from ftp://ftp.cs.wisc.edu/math-prog/cpo-dataset/machine-learn/cancer/cancer_images/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8CD98-F041-4138-B4A2-76F2B7E4BF61}"/>
              </a:ext>
            </a:extLst>
          </p:cNvPr>
          <p:cNvSpPr txBox="1"/>
          <p:nvPr/>
        </p:nvSpPr>
        <p:spPr>
          <a:xfrm>
            <a:off x="4656667" y="6062133"/>
            <a:ext cx="737446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/>
              <a:t>[7]  </a:t>
            </a:r>
            <a:r>
              <a:rPr lang="en-US" sz="900">
                <a:solidFill>
                  <a:srgbClr val="E7E6E6"/>
                </a:solidFill>
              </a:rPr>
              <a:t>Yale. (n.d.). </a:t>
            </a:r>
            <a:r>
              <a:rPr lang="en-US" sz="900" i="1">
                <a:solidFill>
                  <a:srgbClr val="E7E6E6"/>
                </a:solidFill>
              </a:rPr>
              <a:t>Microscope Image of Nuclear Membrane and Nuclei</a:t>
            </a:r>
            <a:r>
              <a:rPr lang="en-US" sz="900">
                <a:solidFill>
                  <a:srgbClr val="E7E6E6"/>
                </a:solidFill>
              </a:rPr>
              <a:t> [Illustration]. Histology@Yale. http://medcell.med.yale.edu/histology/cell_lab.php </a:t>
            </a:r>
            <a:r>
              <a:rPr lang="en-US" sz="900"/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1EC05-0BF0-4CF7-A767-9ABF2DFD214A}"/>
              </a:ext>
            </a:extLst>
          </p:cNvPr>
          <p:cNvSpPr txBox="1"/>
          <p:nvPr/>
        </p:nvSpPr>
        <p:spPr>
          <a:xfrm>
            <a:off x="4656667" y="6290733"/>
            <a:ext cx="7357533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/>
              <a:t>[8]  </a:t>
            </a:r>
            <a:r>
              <a:rPr lang="en-US" sz="900">
                <a:solidFill>
                  <a:srgbClr val="E7E6E6"/>
                </a:solidFill>
              </a:rPr>
              <a:t>AAPC. (2020). </a:t>
            </a:r>
            <a:r>
              <a:rPr lang="en-US" sz="900" i="1">
                <a:solidFill>
                  <a:srgbClr val="E7E6E6"/>
                </a:solidFill>
              </a:rPr>
              <a:t>Fine Needle</a:t>
            </a:r>
            <a:r>
              <a:rPr lang="en-US" sz="900">
                <a:solidFill>
                  <a:srgbClr val="E7E6E6"/>
                </a:solidFill>
              </a:rPr>
              <a:t> [Photograph]. https://www.aapc.com/blog/46771-how-to-be-the-best-fine-needle-aspiration-and-core-biopsy-coder/</a:t>
            </a:r>
            <a:r>
              <a:rPr lang="en-US" sz="90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49675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05BE4-F392-4334-B7CB-D39FEEB0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2300"/>
              <a:t>Texture Features from Mammographic Images and Risk of Breast Cancer</a:t>
            </a:r>
            <a:endParaRPr lang="en-US" sz="23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EAEB-4AD2-464D-B073-693D2E64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 fontScale="92500" lnSpcReduction="10000"/>
          </a:bodyPr>
          <a:lstStyle/>
          <a:p>
            <a:pPr indent="-305435"/>
            <a:r>
              <a:rPr lang="en-US" sz="1800">
                <a:solidFill>
                  <a:schemeClr val="tx1"/>
                </a:solidFill>
              </a:rPr>
              <a:t>Research Question: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19455" lvl="1" indent="-269875"/>
            <a:r>
              <a:rPr lang="en-US" sz="1400">
                <a:solidFill>
                  <a:schemeClr val="tx1"/>
                </a:solidFill>
              </a:rPr>
              <a:t>Can</a:t>
            </a:r>
            <a:r>
              <a:rPr lang="en-US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image texture features be used to predict breast cancer risk?</a:t>
            </a:r>
          </a:p>
          <a:p>
            <a:pPr indent="-305435"/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Methods:</a:t>
            </a:r>
          </a:p>
          <a:p>
            <a:pPr marL="719455" lvl="1" indent="-269875"/>
            <a:r>
              <a:rPr lang="en-US" sz="16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Logistic Regression</a:t>
            </a:r>
          </a:p>
          <a:p>
            <a:pPr marL="1025525" lvl="2" indent="-215900"/>
            <a:r>
              <a:rPr lang="en-US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Bootstrap based variable selection procedure</a:t>
            </a:r>
          </a:p>
          <a:p>
            <a:pPr indent="-305435"/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Results:</a:t>
            </a:r>
          </a:p>
          <a:p>
            <a:pPr marL="719455" lvl="1" indent="-269875"/>
            <a:r>
              <a:rPr lang="en-US" sz="16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Texture features can be just as effective as percent density in predicting breast cancer risk.</a:t>
            </a:r>
          </a:p>
          <a:p>
            <a:pPr indent="-305435"/>
            <a:endParaRPr lang="en-US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3F78B-29AE-42EA-B17D-8C12C2CBD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348" y="1103006"/>
            <a:ext cx="6633184" cy="4228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80CD30-B5CD-468B-B349-53796EBE11EC}"/>
              </a:ext>
            </a:extLst>
          </p:cNvPr>
          <p:cNvSpPr txBox="1"/>
          <p:nvPr/>
        </p:nvSpPr>
        <p:spPr>
          <a:xfrm rot="-10800000" flipV="1">
            <a:off x="4837287" y="5656647"/>
            <a:ext cx="73575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baseline="30000">
                <a:ea typeface="+mn-lt"/>
                <a:cs typeface="+mn-lt"/>
              </a:rPr>
              <a:t>[4] </a:t>
            </a:r>
            <a:r>
              <a:rPr lang="en-US" sz="1200">
                <a:ea typeface="+mn-lt"/>
                <a:cs typeface="+mn-lt"/>
              </a:rPr>
              <a:t>Manduca, A., </a:t>
            </a:r>
            <a:r>
              <a:rPr lang="en-US" sz="1200" err="1">
                <a:ea typeface="+mn-lt"/>
                <a:cs typeface="+mn-lt"/>
              </a:rPr>
              <a:t>Carston</a:t>
            </a:r>
            <a:r>
              <a:rPr lang="en-US" sz="1200">
                <a:ea typeface="+mn-lt"/>
                <a:cs typeface="+mn-lt"/>
              </a:rPr>
              <a:t>, M. J., Heine, J. J., Scott, C. G., </a:t>
            </a:r>
            <a:r>
              <a:rPr lang="en-US" sz="1200" err="1">
                <a:ea typeface="+mn-lt"/>
                <a:cs typeface="+mn-lt"/>
              </a:rPr>
              <a:t>Pankratz</a:t>
            </a:r>
            <a:r>
              <a:rPr lang="en-US" sz="1200">
                <a:ea typeface="+mn-lt"/>
                <a:cs typeface="+mn-lt"/>
              </a:rPr>
              <a:t>, V. S., Brandt, K. R., Sellers, T. A.  Vachon, C. M., &amp; </a:t>
            </a:r>
            <a:r>
              <a:rPr lang="en-US" sz="1200" err="1">
                <a:ea typeface="+mn-lt"/>
                <a:cs typeface="+mn-lt"/>
              </a:rPr>
              <a:t>Cerhan</a:t>
            </a:r>
            <a:r>
              <a:rPr lang="en-US" sz="1200">
                <a:ea typeface="+mn-lt"/>
                <a:cs typeface="+mn-lt"/>
              </a:rPr>
              <a:t>, J. R. (2009). Texture features from mammographic images and risk of breast cancer. </a:t>
            </a:r>
            <a:r>
              <a:rPr lang="en-US" sz="1200" i="1">
                <a:ea typeface="+mn-lt"/>
                <a:cs typeface="+mn-lt"/>
              </a:rPr>
              <a:t>Cancer epidemiology, biomarkers &amp; prevention : a publication of the American Association for Cancer Research, cosponsored by the American Society of Preventive Oncology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i="1">
                <a:ea typeface="+mn-lt"/>
                <a:cs typeface="+mn-lt"/>
              </a:rPr>
              <a:t>18</a:t>
            </a:r>
            <a:r>
              <a:rPr lang="en-US" sz="1200">
                <a:ea typeface="+mn-lt"/>
                <a:cs typeface="+mn-lt"/>
              </a:rPr>
              <a:t>(3), 837–845. </a:t>
            </a:r>
            <a:r>
              <a:rPr lang="en-US" sz="1200">
                <a:ea typeface="+mn-lt"/>
                <a:cs typeface="+mn-lt"/>
                <a:hlinkClick r:id="rId5"/>
              </a:rPr>
              <a:t>https://doi.org/10.1158/1055-9965.EPI-08-0631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7669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BE4-F392-4334-B7CB-D39FEEB0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B436C-B7B4-4082-8A58-15665D46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61" y="1866900"/>
            <a:ext cx="4494848" cy="3866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2B71A-2D38-4575-B1CF-39F458D0CD8E}"/>
              </a:ext>
            </a:extLst>
          </p:cNvPr>
          <p:cNvSpPr txBox="1"/>
          <p:nvPr/>
        </p:nvSpPr>
        <p:spPr>
          <a:xfrm>
            <a:off x="5669053" y="5839301"/>
            <a:ext cx="6692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baseline="30000">
                <a:effectLst/>
                <a:latin typeface="Calibri" panose="020F0502020204030204" pitchFamily="34" charset="0"/>
              </a:rPr>
              <a:t>[5]</a:t>
            </a:r>
            <a:r>
              <a:rPr lang="en-US" sz="1000" b="0" i="0">
                <a:effectLst/>
                <a:latin typeface="Calibri" panose="020F0502020204030204" pitchFamily="34" charset="0"/>
              </a:rPr>
              <a:t> </a:t>
            </a:r>
            <a:r>
              <a:rPr lang="en-US" sz="1000" b="0" i="0" err="1">
                <a:effectLst/>
                <a:latin typeface="Calibri" panose="020F0502020204030204" pitchFamily="34" charset="0"/>
              </a:rPr>
              <a:t>Wolberg</a:t>
            </a:r>
            <a:r>
              <a:rPr lang="en-US" sz="1000" b="0" i="0">
                <a:effectLst/>
                <a:latin typeface="Calibri" panose="020F0502020204030204" pitchFamily="34" charset="0"/>
              </a:rPr>
              <a:t>, W. H., Street, W. N., &amp; </a:t>
            </a:r>
            <a:r>
              <a:rPr lang="en-US" sz="1000" b="0" i="0" err="1">
                <a:effectLst/>
                <a:latin typeface="Calibri" panose="020F0502020204030204" pitchFamily="34" charset="0"/>
              </a:rPr>
              <a:t>Mangasarian</a:t>
            </a:r>
            <a:r>
              <a:rPr lang="en-US" sz="1000" b="0" i="0">
                <a:effectLst/>
                <a:latin typeface="Calibri" panose="020F0502020204030204" pitchFamily="34" charset="0"/>
              </a:rPr>
              <a:t>, O. L. (1994). Machine learning techniques to diagnose breast cancer from image-processed nuclear features of fine needle aspirates. </a:t>
            </a:r>
            <a:r>
              <a:rPr lang="en-US" sz="1000" b="0" i="1">
                <a:effectLst/>
                <a:latin typeface="Calibri" panose="020F0502020204030204" pitchFamily="34" charset="0"/>
              </a:rPr>
              <a:t>Cancer Letters</a:t>
            </a:r>
            <a:r>
              <a:rPr lang="en-US" sz="1000" b="0" i="0">
                <a:effectLst/>
                <a:latin typeface="Calibri" panose="020F0502020204030204" pitchFamily="34" charset="0"/>
              </a:rPr>
              <a:t>, </a:t>
            </a:r>
            <a:r>
              <a:rPr lang="en-US" sz="1000" b="0" i="1">
                <a:effectLst/>
                <a:latin typeface="Calibri" panose="020F0502020204030204" pitchFamily="34" charset="0"/>
              </a:rPr>
              <a:t>77</a:t>
            </a:r>
            <a:r>
              <a:rPr lang="en-US" sz="1000" b="0" i="0">
                <a:effectLst/>
                <a:latin typeface="Calibri" panose="020F0502020204030204" pitchFamily="34" charset="0"/>
              </a:rPr>
              <a:t>(2-3), 163-71.</a:t>
            </a:r>
            <a:endParaRPr lang="en-US" sz="10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C5B6F3-3EB6-42C3-8A05-CA4A2D49D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58" y="1866900"/>
            <a:ext cx="5043944" cy="3544046"/>
          </a:xfrm>
        </p:spPr>
        <p:txBody>
          <a:bodyPr>
            <a:normAutofit fontScale="85000" lnSpcReduction="10000"/>
          </a:bodyPr>
          <a:lstStyle/>
          <a:p>
            <a:pPr indent="-305435"/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 1994, three scientists created a classification model* that we predicted the diagnosis of FNA samples as either benign or malignant</a:t>
            </a:r>
          </a:p>
          <a:p>
            <a:pPr indent="-305435"/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Their model was able to predict the diagnosis of these FNA with 97.9% accuracy</a:t>
            </a:r>
          </a:p>
          <a:p>
            <a:pPr indent="-305435"/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Author points out that visual diagnosis of FNAs are easily done when FNA is at extreme of diagnosis, but more difficult to diagnosis when FNA is less extreme</a:t>
            </a:r>
          </a:p>
          <a:p>
            <a:pPr indent="-305435"/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Proves that our research question is a valid and that it is in fact possible to predict a diagnosis based on a linear based statistical model</a:t>
            </a:r>
          </a:p>
          <a:p>
            <a:pPr marL="37465" indent="0">
              <a:buNone/>
            </a:pPr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18BE0-AB4E-41B8-9F48-064A27302D29}"/>
              </a:ext>
            </a:extLst>
          </p:cNvPr>
          <p:cNvSpPr txBox="1"/>
          <p:nvPr/>
        </p:nvSpPr>
        <p:spPr>
          <a:xfrm>
            <a:off x="297558" y="6302261"/>
            <a:ext cx="528311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baseline="300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*Authors used a classification technique called MSM-Tree and uses linear programming to create linear planes in a multidimensional space.  MSM-Tree sounds similar to an Linear Discriminant Analysis (LDA)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1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05BE4-F392-4334-B7CB-D39FEEB0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3382638" cy="1370605"/>
          </a:xfrm>
        </p:spPr>
        <p:txBody>
          <a:bodyPr>
            <a:normAutofit fontScale="90000"/>
          </a:bodyPr>
          <a:lstStyle/>
          <a:p>
            <a:pPr algn="l"/>
            <a:r>
              <a:rPr lang="en-US" sz="3000"/>
              <a:t>An Efficient Prediction of Breast Cancer Data using Data Mining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EAEB-4AD2-464D-B073-693D2E64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2"/>
            <a:ext cx="3358084" cy="4001247"/>
          </a:xfrm>
        </p:spPr>
        <p:txBody>
          <a:bodyPr>
            <a:normAutofit/>
          </a:bodyPr>
          <a:lstStyle/>
          <a:p>
            <a:r>
              <a:rPr lang="en-US" sz="2400"/>
              <a:t>Comparison of several Data Mining Techniques</a:t>
            </a:r>
          </a:p>
          <a:p>
            <a:r>
              <a:rPr lang="en-US" sz="2400"/>
              <a:t>Result: The SVM classification technique had the best overall performance.</a:t>
            </a:r>
          </a:p>
          <a:p>
            <a:endParaRPr lang="en-US" sz="180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5966DB-8798-4C21-B717-ABFE3D5C2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348" y="738180"/>
            <a:ext cx="6633184" cy="49583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FD3664-2466-4BC5-92EB-763BC79BF561}"/>
              </a:ext>
            </a:extLst>
          </p:cNvPr>
          <p:cNvSpPr/>
          <p:nvPr/>
        </p:nvSpPr>
        <p:spPr>
          <a:xfrm>
            <a:off x="4989814" y="5719710"/>
            <a:ext cx="66331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05435"/>
            <a:r>
              <a:rPr lang="en-US" sz="1400" b="1" baseline="30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[6]</a:t>
            </a:r>
            <a:r>
              <a:rPr lang="en-US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Kumar, G. R., Ramachandra, G. A., &amp; </a:t>
            </a:r>
            <a:r>
              <a:rPr lang="en-US" sz="14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Nagamani</a:t>
            </a:r>
            <a:r>
              <a:rPr lang="en-US" sz="1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K. (2013). An Efficient Prediction of Breast Cancer Data using Data Mining Techniques. International Journal of Innovations in Engineering and Technology (IJIET), 2(4), august, 139-144. </a:t>
            </a:r>
          </a:p>
        </p:txBody>
      </p:sp>
    </p:spTree>
    <p:extLst>
      <p:ext uri="{BB962C8B-B14F-4D97-AF65-F5344CB8AC3E}">
        <p14:creationId xmlns:p14="http://schemas.microsoft.com/office/powerpoint/2010/main" val="116914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BE4-F392-4334-B7CB-D39FEEB0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and Research Question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3681200-F7E7-43C2-BF71-7F9083615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42323"/>
              </p:ext>
            </p:extLst>
          </p:nvPr>
        </p:nvGraphicFramePr>
        <p:xfrm>
          <a:off x="2643811" y="1866900"/>
          <a:ext cx="6893730" cy="3593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A77C5A-4412-45E1-87D1-8C140AED2E9E}"/>
              </a:ext>
            </a:extLst>
          </p:cNvPr>
          <p:cNvSpPr/>
          <p:nvPr/>
        </p:nvSpPr>
        <p:spPr>
          <a:xfrm>
            <a:off x="913795" y="5744231"/>
            <a:ext cx="10353762" cy="8735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>
                <a:solidFill>
                  <a:schemeClr val="bg1"/>
                </a:solidFill>
                <a:effectLst/>
              </a:rPr>
              <a:t>Our objective is to create a model that will allow us to predict whether a breast cell mass is benign or malignant based on measurements from a digitized image of a fine needle aspirate (FNA) biopsy.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3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05BE4-F392-4334-B7CB-D39FEEB0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Results and Discussion (PCA)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F144FE-3585-4292-B502-F3FF4E8A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pPr marL="37465" indent="0">
              <a:buNone/>
            </a:pPr>
            <a:endParaRPr lang="en-US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FB2BC2-80FC-4E9A-84AC-D4C341970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51" y="1208146"/>
            <a:ext cx="6161183" cy="44514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8B2675-1296-4B01-BBBA-558D01DF511E}"/>
              </a:ext>
            </a:extLst>
          </p:cNvPr>
          <p:cNvSpPr txBox="1"/>
          <p:nvPr/>
        </p:nvSpPr>
        <p:spPr>
          <a:xfrm>
            <a:off x="899160" y="2277177"/>
            <a:ext cx="3543300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Bartlet's Test of Sphericity: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/>
              <a:t>P-value &lt; 0.05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Cronbach's Alpha: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/>
              <a:t>0.58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/>
              <a:t>95% confidence interval 0.58-0.59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KMO: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/>
              <a:t>0.63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05BE4-F392-4334-B7CB-D39FEEB0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Results and Discussion (PCA)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8305CE-5291-40BE-9039-4CF1CB61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pPr indent="-305435"/>
            <a:endParaRPr lang="en-US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19455" lvl="1" indent="-269875"/>
            <a:endParaRPr lang="en-US" sz="14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46420FC-957B-4D2F-A714-0FF2B757F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221" y="464865"/>
            <a:ext cx="3930370" cy="5705916"/>
          </a:xfrm>
          <a:prstGeom prst="rect">
            <a:avLst/>
          </a:prstGeom>
        </p:spPr>
      </p:pic>
      <p:pic>
        <p:nvPicPr>
          <p:cNvPr id="4" name="Picture 4" descr="A picture containing person, photo, sitting, holding&#10;&#10;Description automatically generated">
            <a:extLst>
              <a:ext uri="{FF2B5EF4-FFF2-40B4-BE49-F238E27FC236}">
                <a16:creationId xmlns:a16="http://schemas.microsoft.com/office/drawing/2014/main" id="{F01BDBB3-95FE-4A08-9357-5C1795023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8884" y="2474016"/>
            <a:ext cx="2743200" cy="2689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F8D38D-1631-495B-B06D-DECC26BB6188}"/>
              </a:ext>
            </a:extLst>
          </p:cNvPr>
          <p:cNvSpPr txBox="1"/>
          <p:nvPr/>
        </p:nvSpPr>
        <p:spPr>
          <a:xfrm>
            <a:off x="956734" y="2022121"/>
            <a:ext cx="349108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Parallel Analysis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5 Components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Scree Plot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3-4 Components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Eigenvalues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6 component &gt; 1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Limitation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Component with 2 variables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Cumulative variance: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 5 components – 84.7%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2DB84115-65FB-49EB-9B2F-60E0433AEA04}"/>
              </a:ext>
            </a:extLst>
          </p:cNvPr>
          <p:cNvSpPr/>
          <p:nvPr/>
        </p:nvSpPr>
        <p:spPr>
          <a:xfrm rot="5400000">
            <a:off x="8872569" y="940312"/>
            <a:ext cx="1745941" cy="9839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5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05BE4-F392-4334-B7CB-D39FEEB0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Underlying Theory (FA)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2004D-ED62-4025-83BA-5950F02BA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247153"/>
            <a:ext cx="4613701" cy="3544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 algn="l">
              <a:buFont typeface="Wingdings 2" charset="2"/>
              <a:buChar char="•"/>
            </a:pPr>
            <a:r>
              <a:rPr lang="en-US" sz="3000" b="1"/>
              <a:t>Shape of the cell correlated to malignancy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 sz="2400"/>
              <a:t>Bartlett's Test of Sphericity: p-value less than 0.05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 sz="2400"/>
              <a:t>Cronbach's Alpha: 0.60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 sz="2400"/>
              <a:t>KMO: 0.63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 sz="2400"/>
              <a:t>Eigenvalues &gt; 1: 3 Factors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 sz="2400"/>
              <a:t>Scree Plot: 3-4 Factors</a:t>
            </a:r>
          </a:p>
          <a:p>
            <a:pPr algn="l"/>
            <a:endParaRPr lang="en-US" sz="180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B8F1AA18-0F3D-4068-AC65-41CD8B85F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41291" y="106576"/>
            <a:ext cx="5148611" cy="627879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E0E89CE-3948-4E3A-ABA8-9D1537C72B67}"/>
              </a:ext>
            </a:extLst>
          </p:cNvPr>
          <p:cNvSpPr/>
          <p:nvPr/>
        </p:nvSpPr>
        <p:spPr>
          <a:xfrm>
            <a:off x="8044664" y="3770616"/>
            <a:ext cx="328773" cy="3390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5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9C71DC73430E459A73D61DD6EE8DFB" ma:contentTypeVersion="8" ma:contentTypeDescription="Create a new document." ma:contentTypeScope="" ma:versionID="926c5e38abf400e3ee1a73456af091ac">
  <xsd:schema xmlns:xsd="http://www.w3.org/2001/XMLSchema" xmlns:xs="http://www.w3.org/2001/XMLSchema" xmlns:p="http://schemas.microsoft.com/office/2006/metadata/properties" xmlns:ns2="c56e0f9a-77a7-4327-b9cf-cf6392fb9a8f" targetNamespace="http://schemas.microsoft.com/office/2006/metadata/properties" ma:root="true" ma:fieldsID="45da9959e51619f6ba6177efa8c50347" ns2:_="">
    <xsd:import namespace="c56e0f9a-77a7-4327-b9cf-cf6392fb9a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e0f9a-77a7-4327-b9cf-cf6392fb9a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B837ED-5FD0-4B70-9B68-0DAB9B8ADE6E}">
  <ds:schemaRefs>
    <ds:schemaRef ds:uri="c56e0f9a-77a7-4327-b9cf-cf6392fb9a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B6BF683-B3D0-49CA-9A9F-17F3ED0C6CAC}">
  <ds:schemaRefs>
    <ds:schemaRef ds:uri="c56e0f9a-77a7-4327-b9cf-cf6392fb9a8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074308-13AE-4036-A4EA-7D5A54A892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</Words>
  <Application>Microsoft Office PowerPoint</Application>
  <PresentationFormat>Widescreen</PresentationFormat>
  <Paragraphs>215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 Pro Cond Light</vt:lpstr>
      <vt:lpstr>Speak Pro</vt:lpstr>
      <vt:lpstr>Wingdings</vt:lpstr>
      <vt:lpstr>Wingdings 2</vt:lpstr>
      <vt:lpstr>SlateVTI</vt:lpstr>
      <vt:lpstr>Breast Cancer Dataset</vt:lpstr>
      <vt:lpstr>Introduction</vt:lpstr>
      <vt:lpstr>Texture Features from Mammographic Images and Risk of Breast Cancer</vt:lpstr>
      <vt:lpstr>Literature Review</vt:lpstr>
      <vt:lpstr>An Efficient Prediction of Breast Cancer Data using Data Mining Techniques</vt:lpstr>
      <vt:lpstr>Methods and Research Question</vt:lpstr>
      <vt:lpstr>Results and Discussion (PCA)</vt:lpstr>
      <vt:lpstr>Results and Discussion (PCA)</vt:lpstr>
      <vt:lpstr>Underlying Theory (FA)</vt:lpstr>
      <vt:lpstr>Results and Discussion (FA)</vt:lpstr>
      <vt:lpstr>Logistic Regression Model</vt:lpstr>
      <vt:lpstr>Results and Discussion Logistic Regression</vt:lpstr>
      <vt:lpstr>Results and Discussion (LDA)</vt:lpstr>
      <vt:lpstr>Results and Discussion (LDA)</vt:lpstr>
      <vt:lpstr>Conclusion</vt:lpstr>
      <vt:lpstr>Questions?</vt:lpstr>
      <vt:lpstr>Appendix: APA 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Dataset</dc:title>
  <dc:creator>Yolanda Lewis</dc:creator>
  <cp:lastModifiedBy>Yolanda Lewis</cp:lastModifiedBy>
  <cp:revision>2</cp:revision>
  <dcterms:created xsi:type="dcterms:W3CDTF">2020-08-22T23:08:14Z</dcterms:created>
  <dcterms:modified xsi:type="dcterms:W3CDTF">2020-12-05T03:20:13Z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0x010100E99C71DC73430E459A73D61DD6EE8DFB</vt:lpwstr>
  </property>
</Properties>
</file>