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74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6.jpe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6.jpe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318439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758716" y="2753503"/>
            <a:ext cx="1626568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29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Yolisa Qadi</a:t>
            </a:r>
            <a:endParaRPr lang="en-US" sz="1440" dirty="0"/>
          </a:p>
        </p:txBody>
      </p:sp>
      <p:sp>
        <p:nvSpPr>
          <p:cNvPr id="4" name="Shape 1"/>
          <p:cNvSpPr/>
          <p:nvPr/>
        </p:nvSpPr>
        <p:spPr>
          <a:xfrm>
            <a:off x="2425148" y="2186311"/>
            <a:ext cx="4293704" cy="0"/>
          </a:xfrm>
          <a:custGeom>
            <a:avLst/>
            <a:gdLst/>
            <a:ahLst/>
            <a:cxnLst/>
            <a:rect l="l" t="t" r="r" b="b"/>
            <a:pathLst>
              <a:path w="4293704">
                <a:moveTo>
                  <a:pt x="0" y="0"/>
                </a:moveTo>
                <a:moveTo>
                  <a:pt x="0" y="0"/>
                </a:moveTo>
                <a:lnTo>
                  <a:pt x="4293704" y="0"/>
                </a:lnTo>
              </a:path>
            </a:pathLst>
          </a:custGeom>
          <a:noFill/>
          <a:ln w="9525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5" name="Text 2"/>
          <p:cNvSpPr/>
          <p:nvPr/>
        </p:nvSpPr>
        <p:spPr>
          <a:xfrm>
            <a:off x="432664" y="1401890"/>
            <a:ext cx="8278672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456" b="1" kern="0" spc="72" dirty="0">
                <a:solidFill>
                  <a:srgbClr val="0A02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Mental Health Prediction Model</a:t>
            </a:r>
            <a:endParaRPr lang="en-US" sz="1440" dirty="0"/>
          </a:p>
        </p:txBody>
      </p:sp>
      <p:sp>
        <p:nvSpPr>
          <p:cNvPr id="6" name="Text 3"/>
          <p:cNvSpPr/>
          <p:nvPr/>
        </p:nvSpPr>
        <p:spPr>
          <a:xfrm>
            <a:off x="0" y="2179130"/>
            <a:ext cx="9144000" cy="4114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dirty="0">
                <a:solidFill>
                  <a:srgbClr val="002D9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Machine Learning for Resource Allocation</a:t>
            </a:r>
            <a:endParaRPr lang="en-US" sz="14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flipV="1">
            <a:off x="108814" y="77724"/>
            <a:ext cx="8926325" cy="4987842"/>
          </a:xfrm>
          <a:custGeom>
            <a:avLst/>
            <a:gdLst/>
            <a:ahLst/>
            <a:cxnLst/>
            <a:rect l="l" t="t" r="r" b="b"/>
            <a:pathLst>
              <a:path w="8926325" h="4987842">
                <a:moveTo>
                  <a:pt x="0" y="623480"/>
                </a:moveTo>
                <a:moveTo>
                  <a:pt x="0" y="623480"/>
                </a:moveTo>
                <a:quadBezTo>
                  <a:pt x="0" y="0"/>
                  <a:pt x="623480" y="0"/>
                </a:quadBezTo>
                <a:lnTo>
                  <a:pt x="8302845" y="0"/>
                </a:lnTo>
                <a:quadBezTo>
                  <a:pt x="8926325" y="0"/>
                  <a:pt x="8926325" y="623480"/>
                </a:quadBezTo>
                <a:lnTo>
                  <a:pt x="8926325" y="4987842"/>
                </a:lnTo>
                <a:lnTo>
                  <a:pt x="0" y="4987842"/>
                </a:lnTo>
                <a:close/>
              </a:path>
            </a:pathLst>
          </a:custGeom>
          <a:solidFill>
            <a:srgbClr val="FFFFFF">
              <a:alpha val="38000"/>
            </a:srgbClr>
          </a:solidFill>
          <a:ln w="9525">
            <a:solidFill>
              <a:srgbClr val="FFFF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08294" y="123444"/>
            <a:ext cx="8005572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A02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Temporal Trends 1990-2019</a:t>
            </a:r>
            <a:endParaRPr lang="en-US" sz="144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10" y="346776"/>
            <a:ext cx="219456" cy="219456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38" y="237048"/>
            <a:ext cx="219456" cy="219456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6169641" y="1321678"/>
            <a:ext cx="2576351" cy="0"/>
          </a:xfrm>
          <a:custGeom>
            <a:avLst/>
            <a:gdLst/>
            <a:ahLst/>
            <a:cxnLst/>
            <a:rect l="l" t="t" r="r" b="b"/>
            <a:pathLst>
              <a:path w="2576351">
                <a:moveTo>
                  <a:pt x="0" y="0"/>
                </a:moveTo>
                <a:moveTo>
                  <a:pt x="0" y="0"/>
                </a:moveTo>
                <a:lnTo>
                  <a:pt x="2576351" y="0"/>
                </a:lnTo>
              </a:path>
            </a:pathLst>
          </a:custGeom>
          <a:noFill/>
          <a:ln w="19050">
            <a:solidFill>
              <a:srgbClr val="5049D5">
                <a:alpha val="50196"/>
              </a:srgbClr>
            </a:solidFill>
            <a:prstDash val="solid"/>
            <a:headEnd type="none"/>
            <a:tailEnd type="none"/>
          </a:ln>
        </p:spPr>
      </p:sp>
      <p:sp>
        <p:nvSpPr>
          <p:cNvPr id="7" name="Shape 3"/>
          <p:cNvSpPr/>
          <p:nvPr/>
        </p:nvSpPr>
        <p:spPr>
          <a:xfrm>
            <a:off x="3283825" y="4460600"/>
            <a:ext cx="2576351" cy="0"/>
          </a:xfrm>
          <a:custGeom>
            <a:avLst/>
            <a:gdLst/>
            <a:ahLst/>
            <a:cxnLst/>
            <a:rect l="l" t="t" r="r" b="b"/>
            <a:pathLst>
              <a:path w="2576351">
                <a:moveTo>
                  <a:pt x="0" y="0"/>
                </a:moveTo>
                <a:moveTo>
                  <a:pt x="0" y="0"/>
                </a:moveTo>
                <a:lnTo>
                  <a:pt x="2576351" y="0"/>
                </a:lnTo>
              </a:path>
            </a:pathLst>
          </a:custGeom>
          <a:noFill/>
          <a:ln w="19050">
            <a:solidFill>
              <a:srgbClr val="5049D5">
                <a:alpha val="47843"/>
              </a:srgbClr>
            </a:solidFill>
            <a:prstDash val="solid"/>
            <a:headEnd type="none"/>
            <a:tailEnd type="none"/>
          </a:ln>
        </p:spPr>
      </p:sp>
      <p:sp>
        <p:nvSpPr>
          <p:cNvPr id="8" name="Shape 4"/>
          <p:cNvSpPr/>
          <p:nvPr/>
        </p:nvSpPr>
        <p:spPr>
          <a:xfrm>
            <a:off x="7145488" y="1009350"/>
            <a:ext cx="624656" cy="624656"/>
          </a:xfrm>
          <a:custGeom>
            <a:avLst/>
            <a:gdLst/>
            <a:ahLst/>
            <a:cxnLst/>
            <a:rect l="l" t="t" r="r" b="b"/>
            <a:pathLst>
              <a:path w="624656" h="624656">
                <a:moveTo>
                  <a:pt x="216895" y="0"/>
                </a:moveTo>
                <a:moveTo>
                  <a:pt x="216895" y="0"/>
                </a:moveTo>
                <a:lnTo>
                  <a:pt x="407762" y="0"/>
                </a:lnTo>
                <a:quadBezTo>
                  <a:pt x="624656" y="0"/>
                  <a:pt x="624656" y="216895"/>
                </a:quadBezTo>
                <a:lnTo>
                  <a:pt x="624656" y="407762"/>
                </a:lnTo>
                <a:quadBezTo>
                  <a:pt x="624656" y="624656"/>
                  <a:pt x="407762" y="624656"/>
                </a:quadBezTo>
                <a:lnTo>
                  <a:pt x="216895" y="624656"/>
                </a:lnTo>
                <a:quadBezTo>
                  <a:pt x="0" y="624656"/>
                  <a:pt x="0" y="407762"/>
                </a:quadBezTo>
                <a:lnTo>
                  <a:pt x="0" y="216895"/>
                </a:lnTo>
                <a:quadBezTo>
                  <a:pt x="0" y="0"/>
                  <a:pt x="216895" y="0"/>
                </a:quadBezTo>
                <a:close/>
              </a:path>
            </a:pathLst>
          </a:custGeom>
          <a:solidFill>
            <a:srgbClr val="5049D5"/>
          </a:solidFill>
          <a:ln/>
        </p:spPr>
      </p:sp>
      <p:sp>
        <p:nvSpPr>
          <p:cNvPr id="9" name="Text 5"/>
          <p:cNvSpPr/>
          <p:nvPr/>
        </p:nvSpPr>
        <p:spPr>
          <a:xfrm>
            <a:off x="7145488" y="1024498"/>
            <a:ext cx="624656" cy="5943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1440" dirty="0"/>
          </a:p>
        </p:txBody>
      </p:sp>
      <p:sp>
        <p:nvSpPr>
          <p:cNvPr id="10" name="Shape 6"/>
          <p:cNvSpPr/>
          <p:nvPr/>
        </p:nvSpPr>
        <p:spPr>
          <a:xfrm>
            <a:off x="398009" y="1321678"/>
            <a:ext cx="2576351" cy="0"/>
          </a:xfrm>
          <a:custGeom>
            <a:avLst/>
            <a:gdLst/>
            <a:ahLst/>
            <a:cxnLst/>
            <a:rect l="l" t="t" r="r" b="b"/>
            <a:pathLst>
              <a:path w="2576351">
                <a:moveTo>
                  <a:pt x="0" y="0"/>
                </a:moveTo>
                <a:moveTo>
                  <a:pt x="0" y="0"/>
                </a:moveTo>
                <a:lnTo>
                  <a:pt x="2576351" y="0"/>
                </a:lnTo>
              </a:path>
            </a:pathLst>
          </a:custGeom>
          <a:noFill/>
          <a:ln w="19050">
            <a:solidFill>
              <a:srgbClr val="5049D5">
                <a:alpha val="49020"/>
              </a:srgbClr>
            </a:solidFill>
            <a:prstDash val="solid"/>
            <a:headEnd type="none"/>
            <a:tailEnd type="none"/>
          </a:ln>
        </p:spPr>
      </p:sp>
      <p:sp>
        <p:nvSpPr>
          <p:cNvPr id="11" name="Shape 7"/>
          <p:cNvSpPr/>
          <p:nvPr/>
        </p:nvSpPr>
        <p:spPr>
          <a:xfrm>
            <a:off x="1373856" y="1009350"/>
            <a:ext cx="624656" cy="624656"/>
          </a:xfrm>
          <a:custGeom>
            <a:avLst/>
            <a:gdLst/>
            <a:ahLst/>
            <a:cxnLst/>
            <a:rect l="l" t="t" r="r" b="b"/>
            <a:pathLst>
              <a:path w="624656" h="624656">
                <a:moveTo>
                  <a:pt x="216895" y="0"/>
                </a:moveTo>
                <a:moveTo>
                  <a:pt x="216895" y="0"/>
                </a:moveTo>
                <a:lnTo>
                  <a:pt x="407762" y="0"/>
                </a:lnTo>
                <a:quadBezTo>
                  <a:pt x="624656" y="0"/>
                  <a:pt x="624656" y="216895"/>
                </a:quadBezTo>
                <a:lnTo>
                  <a:pt x="624656" y="407762"/>
                </a:lnTo>
                <a:quadBezTo>
                  <a:pt x="624656" y="624656"/>
                  <a:pt x="407762" y="624656"/>
                </a:quadBezTo>
                <a:lnTo>
                  <a:pt x="216895" y="624656"/>
                </a:lnTo>
                <a:quadBezTo>
                  <a:pt x="0" y="624656"/>
                  <a:pt x="0" y="407762"/>
                </a:quadBezTo>
                <a:lnTo>
                  <a:pt x="0" y="216895"/>
                </a:lnTo>
                <a:quadBezTo>
                  <a:pt x="0" y="0"/>
                  <a:pt x="216895" y="0"/>
                </a:quadBezTo>
                <a:close/>
              </a:path>
            </a:pathLst>
          </a:custGeom>
          <a:solidFill>
            <a:srgbClr val="5049D5"/>
          </a:solidFill>
          <a:ln/>
        </p:spPr>
      </p:sp>
      <p:sp>
        <p:nvSpPr>
          <p:cNvPr id="12" name="Text 8"/>
          <p:cNvSpPr/>
          <p:nvPr/>
        </p:nvSpPr>
        <p:spPr>
          <a:xfrm>
            <a:off x="1373856" y="1024498"/>
            <a:ext cx="624656" cy="5943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</a:t>
            </a:r>
            <a:endParaRPr lang="en-US" sz="1440" dirty="0"/>
          </a:p>
        </p:txBody>
      </p:sp>
      <p:sp>
        <p:nvSpPr>
          <p:cNvPr id="13" name="Shape 9"/>
          <p:cNvSpPr/>
          <p:nvPr/>
        </p:nvSpPr>
        <p:spPr>
          <a:xfrm>
            <a:off x="4259672" y="4148272"/>
            <a:ext cx="624656" cy="624656"/>
          </a:xfrm>
          <a:custGeom>
            <a:avLst/>
            <a:gdLst/>
            <a:ahLst/>
            <a:cxnLst/>
            <a:rect l="l" t="t" r="r" b="b"/>
            <a:pathLst>
              <a:path w="624656" h="624656">
                <a:moveTo>
                  <a:pt x="216895" y="0"/>
                </a:moveTo>
                <a:moveTo>
                  <a:pt x="216895" y="0"/>
                </a:moveTo>
                <a:lnTo>
                  <a:pt x="407762" y="0"/>
                </a:lnTo>
                <a:quadBezTo>
                  <a:pt x="624656" y="0"/>
                  <a:pt x="624656" y="216895"/>
                </a:quadBezTo>
                <a:lnTo>
                  <a:pt x="624656" y="407762"/>
                </a:lnTo>
                <a:quadBezTo>
                  <a:pt x="624656" y="624656"/>
                  <a:pt x="407762" y="624656"/>
                </a:quadBezTo>
                <a:lnTo>
                  <a:pt x="216895" y="624656"/>
                </a:lnTo>
                <a:quadBezTo>
                  <a:pt x="0" y="624656"/>
                  <a:pt x="0" y="407762"/>
                </a:quadBezTo>
                <a:lnTo>
                  <a:pt x="0" y="216895"/>
                </a:lnTo>
                <a:quadBezTo>
                  <a:pt x="0" y="0"/>
                  <a:pt x="216895" y="0"/>
                </a:quadBezTo>
                <a:close/>
              </a:path>
            </a:pathLst>
          </a:custGeom>
          <a:solidFill>
            <a:srgbClr val="5049D5"/>
          </a:solidFill>
          <a:ln/>
        </p:spPr>
      </p:sp>
      <p:sp>
        <p:nvSpPr>
          <p:cNvPr id="14" name="Text 10"/>
          <p:cNvSpPr/>
          <p:nvPr/>
        </p:nvSpPr>
        <p:spPr>
          <a:xfrm>
            <a:off x="4259672" y="4172385"/>
            <a:ext cx="624656" cy="5943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lang="en-US" sz="1440" dirty="0"/>
          </a:p>
        </p:txBody>
      </p:sp>
      <p:sp>
        <p:nvSpPr>
          <p:cNvPr id="15" name="Text 11"/>
          <p:cNvSpPr/>
          <p:nvPr/>
        </p:nvSpPr>
        <p:spPr>
          <a:xfrm>
            <a:off x="315595" y="1670002"/>
            <a:ext cx="2741178" cy="37796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Prevalence Shifts</a:t>
            </a:r>
            <a:endParaRPr lang="en-US" sz="1440" dirty="0"/>
          </a:p>
        </p:txBody>
      </p:sp>
      <p:pic>
        <p:nvPicPr>
          <p:cNvPr id="16" name="Image 2" descr="https://oceandoc-ai.obs.ap-southeast-3.myhuaweicloud.com:443/image_1759889655788_rLiAxn.jpg"/>
          <p:cNvPicPr>
            <a:picLocks noChangeAspect="1"/>
          </p:cNvPicPr>
          <p:nvPr/>
        </p:nvPicPr>
        <p:blipFill>
          <a:blip r:embed="rId6"/>
          <a:srcRect t="19880" b="19880"/>
          <a:stretch/>
        </p:blipFill>
        <p:spPr>
          <a:xfrm>
            <a:off x="400264" y="3312120"/>
            <a:ext cx="2571840" cy="1543104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315513" y="2047966"/>
            <a:ext cx="2741343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Analysis of worldwide mental illness prevalence changes over three decades, showing geographical and demographic patterns in disease burden distribution.</a:t>
            </a:r>
            <a:endParaRPr lang="en-US" sz="1440" dirty="0"/>
          </a:p>
        </p:txBody>
      </p:sp>
      <p:sp>
        <p:nvSpPr>
          <p:cNvPr id="18" name="Text 13"/>
          <p:cNvSpPr/>
          <p:nvPr/>
        </p:nvSpPr>
        <p:spPr>
          <a:xfrm>
            <a:off x="3201411" y="2718358"/>
            <a:ext cx="2741178" cy="37796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Regional Hotspot Evolution</a:t>
            </a:r>
            <a:endParaRPr lang="en-US" sz="1440" dirty="0"/>
          </a:p>
        </p:txBody>
      </p:sp>
      <p:pic>
        <p:nvPicPr>
          <p:cNvPr id="19" name="Image 3" descr="https://oceandoc-ai.obs.ap-southeast-3.myhuaweicloud.com:443/image_1759889659308_f3Fy3l.jpg"/>
          <p:cNvPicPr>
            <a:picLocks noChangeAspect="1"/>
          </p:cNvPicPr>
          <p:nvPr/>
        </p:nvPicPr>
        <p:blipFill>
          <a:blip r:embed="rId7"/>
          <a:srcRect t="20000" b="20000"/>
          <a:stretch/>
        </p:blipFill>
        <p:spPr>
          <a:xfrm>
            <a:off x="3291192" y="1009350"/>
            <a:ext cx="2571840" cy="1543104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3201328" y="3096323"/>
            <a:ext cx="2741343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Identification of emerging mental health crisis areas and regions showing improvement, tracking dynamic changes in high-risk classification over time.</a:t>
            </a:r>
            <a:endParaRPr lang="en-US" sz="1440" dirty="0"/>
          </a:p>
        </p:txBody>
      </p:sp>
      <p:sp>
        <p:nvSpPr>
          <p:cNvPr id="21" name="Text 15"/>
          <p:cNvSpPr/>
          <p:nvPr/>
        </p:nvSpPr>
        <p:spPr>
          <a:xfrm>
            <a:off x="6087227" y="1768598"/>
            <a:ext cx="2741178" cy="37796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Socioeconomic Factor Correlations</a:t>
            </a:r>
            <a:endParaRPr lang="en-US" sz="1440" dirty="0"/>
          </a:p>
        </p:txBody>
      </p:sp>
      <p:pic>
        <p:nvPicPr>
          <p:cNvPr id="22" name="Image 4" descr="https://oceandoc-ai.obs.ap-southeast-3.myhuaweicloud.com:443/image_1759889663082_y96mCu.jpg"/>
          <p:cNvPicPr>
            <a:picLocks noChangeAspect="1"/>
          </p:cNvPicPr>
          <p:nvPr/>
        </p:nvPicPr>
        <p:blipFill>
          <a:blip r:embed="rId8"/>
          <a:srcRect t="20000" b="20000"/>
          <a:stretch/>
        </p:blipFill>
        <p:spPr>
          <a:xfrm>
            <a:off x="6171896" y="3312120"/>
            <a:ext cx="2571840" cy="1543104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6087144" y="2146563"/>
            <a:ext cx="2741343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Examination of relationships between economic development indicators and mental illness rates, revealing temporal patterns linked to global events and policy changes.</a:t>
            </a:r>
            <a:endParaRPr lang="en-US" sz="14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5760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Implementation and Results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70" y="438260"/>
            <a:ext cx="914028" cy="9140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45154" y="742055"/>
            <a:ext cx="1356643" cy="9418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888" b="1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144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0" y="2454954"/>
            <a:ext cx="5133562" cy="24888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flipV="1">
            <a:off x="108814" y="77724"/>
            <a:ext cx="8926325" cy="4987842"/>
          </a:xfrm>
          <a:custGeom>
            <a:avLst/>
            <a:gdLst/>
            <a:ahLst/>
            <a:cxnLst/>
            <a:rect l="l" t="t" r="r" b="b"/>
            <a:pathLst>
              <a:path w="8926325" h="4987842">
                <a:moveTo>
                  <a:pt x="0" y="623480"/>
                </a:moveTo>
                <a:moveTo>
                  <a:pt x="0" y="623480"/>
                </a:moveTo>
                <a:quadBezTo>
                  <a:pt x="0" y="0"/>
                  <a:pt x="623480" y="0"/>
                </a:quadBezTo>
                <a:lnTo>
                  <a:pt x="8302845" y="0"/>
                </a:lnTo>
                <a:quadBezTo>
                  <a:pt x="8926325" y="0"/>
                  <a:pt x="8926325" y="623480"/>
                </a:quadBezTo>
                <a:lnTo>
                  <a:pt x="8926325" y="4987842"/>
                </a:lnTo>
                <a:lnTo>
                  <a:pt x="0" y="4987842"/>
                </a:lnTo>
                <a:close/>
              </a:path>
            </a:pathLst>
          </a:custGeom>
          <a:solidFill>
            <a:srgbClr val="FFFFFF">
              <a:alpha val="38000"/>
            </a:srgbClr>
          </a:solidFill>
          <a:ln w="9525">
            <a:solidFill>
              <a:srgbClr val="FFFF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08294" y="123444"/>
            <a:ext cx="8005572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A02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Performance Metrics</a:t>
            </a:r>
            <a:endParaRPr lang="en-US" sz="144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10" y="346776"/>
            <a:ext cx="219456" cy="219456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38" y="237048"/>
            <a:ext cx="219456" cy="219456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 rot="-2700000">
            <a:off x="7333482" y="4195378"/>
            <a:ext cx="350690" cy="346969"/>
          </a:xfrm>
          <a:custGeom>
            <a:avLst/>
            <a:gdLst/>
            <a:ahLst/>
            <a:cxnLst/>
            <a:rect l="l" t="t" r="r" b="b"/>
            <a:pathLst>
              <a:path w="350690" h="346969">
                <a:moveTo>
                  <a:pt x="0" y="0"/>
                </a:moveTo>
                <a:moveTo>
                  <a:pt x="0" y="0"/>
                </a:moveTo>
                <a:lnTo>
                  <a:pt x="0" y="346969"/>
                </a:lnTo>
                <a:lnTo>
                  <a:pt x="350690" y="346969"/>
                </a:lnTo>
                <a:close/>
              </a:path>
            </a:pathLst>
          </a:custGeom>
          <a:solidFill>
            <a:srgbClr val="5049D5"/>
          </a:solidFill>
          <a:ln/>
        </p:spPr>
      </p:sp>
      <p:sp>
        <p:nvSpPr>
          <p:cNvPr id="7" name="Shape 3"/>
          <p:cNvSpPr/>
          <p:nvPr/>
        </p:nvSpPr>
        <p:spPr>
          <a:xfrm>
            <a:off x="6171872" y="1555689"/>
            <a:ext cx="2673911" cy="2923311"/>
          </a:xfrm>
          <a:custGeom>
            <a:avLst/>
            <a:gdLst/>
            <a:ahLst/>
            <a:cxnLst/>
            <a:rect l="l" t="t" r="r" b="b"/>
            <a:pathLst>
              <a:path w="2673911" h="2923311">
                <a:moveTo>
                  <a:pt x="334239" y="0"/>
                </a:moveTo>
                <a:moveTo>
                  <a:pt x="334239" y="0"/>
                </a:moveTo>
                <a:lnTo>
                  <a:pt x="2339672" y="0"/>
                </a:lnTo>
                <a:quadBezTo>
                  <a:pt x="2673911" y="0"/>
                  <a:pt x="2673911" y="311807"/>
                </a:quadBezTo>
                <a:lnTo>
                  <a:pt x="2673911" y="2611504"/>
                </a:lnTo>
                <a:quadBezTo>
                  <a:pt x="2673911" y="2923311"/>
                  <a:pt x="2339672" y="2923311"/>
                </a:quadBezTo>
                <a:lnTo>
                  <a:pt x="334239" y="2923311"/>
                </a:lnTo>
                <a:quadBezTo>
                  <a:pt x="0" y="2923311"/>
                  <a:pt x="0" y="2611504"/>
                </a:quadBezTo>
                <a:lnTo>
                  <a:pt x="0" y="311807"/>
                </a:lnTo>
                <a:quadBezTo>
                  <a:pt x="0" y="0"/>
                  <a:pt x="334239" y="0"/>
                </a:quadBezTo>
                <a:close/>
              </a:path>
            </a:pathLst>
          </a:custGeom>
          <a:solidFill>
            <a:srgbClr val="5049D5"/>
          </a:solidFill>
          <a:ln/>
        </p:spPr>
      </p:sp>
      <p:sp>
        <p:nvSpPr>
          <p:cNvPr id="8" name="Shape 4"/>
          <p:cNvSpPr/>
          <p:nvPr/>
        </p:nvSpPr>
        <p:spPr>
          <a:xfrm>
            <a:off x="3235044" y="1543220"/>
            <a:ext cx="2673911" cy="2923311"/>
          </a:xfrm>
          <a:custGeom>
            <a:avLst/>
            <a:gdLst/>
            <a:ahLst/>
            <a:cxnLst/>
            <a:rect l="l" t="t" r="r" b="b"/>
            <a:pathLst>
              <a:path w="2673911" h="2923311">
                <a:moveTo>
                  <a:pt x="334239" y="0"/>
                </a:moveTo>
                <a:moveTo>
                  <a:pt x="334239" y="0"/>
                </a:moveTo>
                <a:lnTo>
                  <a:pt x="2339672" y="0"/>
                </a:lnTo>
                <a:quadBezTo>
                  <a:pt x="2673911" y="0"/>
                  <a:pt x="2673911" y="311807"/>
                </a:quadBezTo>
                <a:lnTo>
                  <a:pt x="2673911" y="2611504"/>
                </a:lnTo>
                <a:quadBezTo>
                  <a:pt x="2673911" y="2923311"/>
                  <a:pt x="2339672" y="2923311"/>
                </a:quadBezTo>
                <a:lnTo>
                  <a:pt x="334239" y="2923311"/>
                </a:lnTo>
                <a:quadBezTo>
                  <a:pt x="0" y="2923311"/>
                  <a:pt x="0" y="2611504"/>
                </a:quadBezTo>
                <a:lnTo>
                  <a:pt x="0" y="311807"/>
                </a:lnTo>
                <a:quadBezTo>
                  <a:pt x="0" y="0"/>
                  <a:pt x="334239" y="0"/>
                </a:quadBezTo>
                <a:close/>
              </a:path>
            </a:pathLst>
          </a:custGeom>
          <a:solidFill>
            <a:srgbClr val="5196FF"/>
          </a:solidFill>
          <a:ln/>
        </p:spPr>
      </p:sp>
      <p:sp>
        <p:nvSpPr>
          <p:cNvPr id="9" name="Shape 5"/>
          <p:cNvSpPr/>
          <p:nvPr/>
        </p:nvSpPr>
        <p:spPr>
          <a:xfrm rot="-2700000">
            <a:off x="4396655" y="4195378"/>
            <a:ext cx="350690" cy="346969"/>
          </a:xfrm>
          <a:custGeom>
            <a:avLst/>
            <a:gdLst/>
            <a:ahLst/>
            <a:cxnLst/>
            <a:rect l="l" t="t" r="r" b="b"/>
            <a:pathLst>
              <a:path w="350690" h="346969">
                <a:moveTo>
                  <a:pt x="0" y="0"/>
                </a:moveTo>
                <a:moveTo>
                  <a:pt x="0" y="0"/>
                </a:moveTo>
                <a:lnTo>
                  <a:pt x="0" y="346969"/>
                </a:lnTo>
                <a:lnTo>
                  <a:pt x="350690" y="346969"/>
                </a:lnTo>
                <a:close/>
              </a:path>
            </a:pathLst>
          </a:custGeom>
          <a:solidFill>
            <a:srgbClr val="5196FF"/>
          </a:solidFill>
          <a:ln/>
        </p:spPr>
      </p:sp>
      <p:sp>
        <p:nvSpPr>
          <p:cNvPr id="10" name="Shape 6"/>
          <p:cNvSpPr/>
          <p:nvPr/>
        </p:nvSpPr>
        <p:spPr>
          <a:xfrm>
            <a:off x="298217" y="1555689"/>
            <a:ext cx="2673911" cy="2923311"/>
          </a:xfrm>
          <a:custGeom>
            <a:avLst/>
            <a:gdLst/>
            <a:ahLst/>
            <a:cxnLst/>
            <a:rect l="l" t="t" r="r" b="b"/>
            <a:pathLst>
              <a:path w="2673911" h="2923311">
                <a:moveTo>
                  <a:pt x="334239" y="0"/>
                </a:moveTo>
                <a:moveTo>
                  <a:pt x="334239" y="0"/>
                </a:moveTo>
                <a:lnTo>
                  <a:pt x="2339672" y="0"/>
                </a:lnTo>
                <a:quadBezTo>
                  <a:pt x="2673911" y="0"/>
                  <a:pt x="2673911" y="311807"/>
                </a:quadBezTo>
                <a:lnTo>
                  <a:pt x="2673911" y="2611504"/>
                </a:lnTo>
                <a:quadBezTo>
                  <a:pt x="2673911" y="2923311"/>
                  <a:pt x="2339672" y="2923311"/>
                </a:quadBezTo>
                <a:lnTo>
                  <a:pt x="334239" y="2923311"/>
                </a:lnTo>
                <a:quadBezTo>
                  <a:pt x="0" y="2923311"/>
                  <a:pt x="0" y="2611504"/>
                </a:quadBezTo>
                <a:lnTo>
                  <a:pt x="0" y="311807"/>
                </a:lnTo>
                <a:quadBezTo>
                  <a:pt x="0" y="0"/>
                  <a:pt x="334239" y="0"/>
                </a:quadBezTo>
                <a:close/>
              </a:path>
            </a:pathLst>
          </a:custGeom>
          <a:solidFill>
            <a:srgbClr val="5049D5"/>
          </a:solidFill>
          <a:ln/>
        </p:spPr>
      </p:sp>
      <p:sp>
        <p:nvSpPr>
          <p:cNvPr id="11" name="Shape 7"/>
          <p:cNvSpPr/>
          <p:nvPr/>
        </p:nvSpPr>
        <p:spPr>
          <a:xfrm rot="-2700000">
            <a:off x="1459828" y="4195378"/>
            <a:ext cx="350690" cy="346969"/>
          </a:xfrm>
          <a:custGeom>
            <a:avLst/>
            <a:gdLst/>
            <a:ahLst/>
            <a:cxnLst/>
            <a:rect l="l" t="t" r="r" b="b"/>
            <a:pathLst>
              <a:path w="350690" h="346969">
                <a:moveTo>
                  <a:pt x="0" y="0"/>
                </a:moveTo>
                <a:moveTo>
                  <a:pt x="0" y="0"/>
                </a:moveTo>
                <a:lnTo>
                  <a:pt x="0" y="346969"/>
                </a:lnTo>
                <a:lnTo>
                  <a:pt x="350690" y="346969"/>
                </a:lnTo>
                <a:close/>
              </a:path>
            </a:pathLst>
          </a:custGeom>
          <a:solidFill>
            <a:srgbClr val="5049D5"/>
          </a:solidFill>
          <a:ln/>
        </p:spPr>
      </p:sp>
      <p:sp>
        <p:nvSpPr>
          <p:cNvPr id="12" name="Text 8"/>
          <p:cNvSpPr/>
          <p:nvPr/>
        </p:nvSpPr>
        <p:spPr>
          <a:xfrm>
            <a:off x="387944" y="2258344"/>
            <a:ext cx="2494458" cy="52537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Accuracy and Precision Scores</a:t>
            </a:r>
            <a:endParaRPr lang="en-US" sz="1440" dirty="0"/>
          </a:p>
        </p:txBody>
      </p:sp>
      <p:pic>
        <p:nvPicPr>
          <p:cNvPr id="13" name="Image 2" descr="https://oceandoc-ai.obs.ap-southeast-3.myhuaweicloud.com:443/image_1759889658219_oW3do0.jp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037155" y="932342"/>
            <a:ext cx="1196035" cy="1196035"/>
          </a:xfrm>
          <a:prstGeom prst="ellipse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7944" y="2806025"/>
            <a:ext cx="2494458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Evaluation of model prediction accuracy, precision, and F1-scores showing performance across different mental health risk classifications.</a:t>
            </a:r>
            <a:endParaRPr lang="en-US" sz="1440" dirty="0"/>
          </a:p>
        </p:txBody>
      </p:sp>
      <p:sp>
        <p:nvSpPr>
          <p:cNvPr id="15" name="Text 10"/>
          <p:cNvSpPr/>
          <p:nvPr/>
        </p:nvSpPr>
        <p:spPr>
          <a:xfrm>
            <a:off x="3324771" y="2258344"/>
            <a:ext cx="2494458" cy="52537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Confusion Matrix Analysis</a:t>
            </a:r>
            <a:endParaRPr lang="en-US" sz="1440" dirty="0"/>
          </a:p>
        </p:txBody>
      </p:sp>
      <p:pic>
        <p:nvPicPr>
          <p:cNvPr id="16" name="Image 3" descr="https://oceandoc-ai.obs.ap-southeast-3.myhuaweicloud.com:443/image_1759889661779_Mr9liR.jp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973982" y="932342"/>
            <a:ext cx="1196035" cy="1196035"/>
          </a:xfrm>
          <a:prstGeom prst="ellipse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3324771" y="2806025"/>
            <a:ext cx="2494458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 representation of true positives, false positives, true negatives and false negatives to assess classification performance.</a:t>
            </a:r>
            <a:endParaRPr lang="en-US" sz="1440" dirty="0"/>
          </a:p>
        </p:txBody>
      </p:sp>
      <p:sp>
        <p:nvSpPr>
          <p:cNvPr id="18" name="Text 12"/>
          <p:cNvSpPr/>
          <p:nvPr/>
        </p:nvSpPr>
        <p:spPr>
          <a:xfrm>
            <a:off x="6261598" y="2258344"/>
            <a:ext cx="2494458" cy="52537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Cross-Validation Results</a:t>
            </a:r>
            <a:endParaRPr lang="en-US" sz="1440" dirty="0"/>
          </a:p>
        </p:txBody>
      </p:sp>
      <p:pic>
        <p:nvPicPr>
          <p:cNvPr id="19" name="Image 4" descr="https://oceandoc-ai.obs.ap-southeast-3.myhuaweicloud.com:443/image_1759889665275_5CTFQo.jp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10810" y="932342"/>
            <a:ext cx="1196035" cy="1196035"/>
          </a:xfrm>
          <a:prstGeom prst="ellipse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6261598" y="2806025"/>
            <a:ext cx="2494458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K-fold cross-validation metrics demonstrating model consistency and reliability across different data subsets.</a:t>
            </a:r>
            <a:endParaRPr lang="en-US" sz="144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flipV="1">
            <a:off x="108814" y="77724"/>
            <a:ext cx="8926325" cy="4987842"/>
          </a:xfrm>
          <a:custGeom>
            <a:avLst/>
            <a:gdLst/>
            <a:ahLst/>
            <a:cxnLst/>
            <a:rect l="l" t="t" r="r" b="b"/>
            <a:pathLst>
              <a:path w="8926325" h="4987842">
                <a:moveTo>
                  <a:pt x="0" y="623480"/>
                </a:moveTo>
                <a:moveTo>
                  <a:pt x="0" y="623480"/>
                </a:moveTo>
                <a:quadBezTo>
                  <a:pt x="0" y="0"/>
                  <a:pt x="623480" y="0"/>
                </a:quadBezTo>
                <a:lnTo>
                  <a:pt x="8302845" y="0"/>
                </a:lnTo>
                <a:quadBezTo>
                  <a:pt x="8926325" y="0"/>
                  <a:pt x="8926325" y="623480"/>
                </a:quadBezTo>
                <a:lnTo>
                  <a:pt x="8926325" y="4987842"/>
                </a:lnTo>
                <a:lnTo>
                  <a:pt x="0" y="4987842"/>
                </a:lnTo>
                <a:close/>
              </a:path>
            </a:pathLst>
          </a:custGeom>
          <a:solidFill>
            <a:srgbClr val="FFFFFF">
              <a:alpha val="38000"/>
            </a:srgbClr>
          </a:solidFill>
          <a:ln w="9525">
            <a:solidFill>
              <a:srgbClr val="FFFF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08294" y="123444"/>
            <a:ext cx="8005572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A02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Importance Visualization</a:t>
            </a:r>
            <a:endParaRPr lang="en-US" sz="144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10" y="346776"/>
            <a:ext cx="219456" cy="219456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38" y="237048"/>
            <a:ext cx="219456" cy="219456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3244743" y="1003513"/>
            <a:ext cx="2705818" cy="3819978"/>
          </a:xfrm>
          <a:custGeom>
            <a:avLst/>
            <a:gdLst/>
            <a:ahLst/>
            <a:cxnLst/>
            <a:rect l="l" t="t" r="r" b="b"/>
            <a:pathLst>
              <a:path w="2705818" h="3819978">
                <a:moveTo>
                  <a:pt x="0" y="0"/>
                </a:moveTo>
                <a:moveTo>
                  <a:pt x="0" y="0"/>
                </a:moveTo>
                <a:lnTo>
                  <a:pt x="2705818" y="0"/>
                </a:lnTo>
                <a:lnTo>
                  <a:pt x="2705818" y="3819978"/>
                </a:lnTo>
                <a:lnTo>
                  <a:pt x="0" y="3819978"/>
                </a:lnTo>
                <a:close/>
              </a:path>
            </a:pathLst>
          </a:custGeom>
          <a:solidFill>
            <a:srgbClr val="5049D5"/>
          </a:solidFill>
          <a:ln/>
        </p:spPr>
      </p:sp>
      <p:sp>
        <p:nvSpPr>
          <p:cNvPr id="7" name="Shape 3"/>
          <p:cNvSpPr/>
          <p:nvPr/>
        </p:nvSpPr>
        <p:spPr>
          <a:xfrm>
            <a:off x="311343" y="1827403"/>
            <a:ext cx="2705818" cy="2996088"/>
          </a:xfrm>
          <a:custGeom>
            <a:avLst/>
            <a:gdLst/>
            <a:ahLst/>
            <a:cxnLst/>
            <a:rect l="l" t="t" r="r" b="b"/>
            <a:pathLst>
              <a:path w="2705818" h="2996088">
                <a:moveTo>
                  <a:pt x="0" y="0"/>
                </a:moveTo>
                <a:moveTo>
                  <a:pt x="0" y="0"/>
                </a:moveTo>
                <a:lnTo>
                  <a:pt x="2705818" y="0"/>
                </a:lnTo>
                <a:lnTo>
                  <a:pt x="2705818" y="2996088"/>
                </a:lnTo>
                <a:lnTo>
                  <a:pt x="0" y="2996088"/>
                </a:lnTo>
                <a:close/>
              </a:path>
            </a:pathLst>
          </a:custGeom>
          <a:solidFill>
            <a:srgbClr val="5196FF">
              <a:alpha val="10000"/>
            </a:srgbClr>
          </a:solidFill>
          <a:ln/>
        </p:spPr>
      </p:sp>
      <p:sp>
        <p:nvSpPr>
          <p:cNvPr id="8" name="Shape 4"/>
          <p:cNvSpPr/>
          <p:nvPr/>
        </p:nvSpPr>
        <p:spPr>
          <a:xfrm>
            <a:off x="6178144" y="1827403"/>
            <a:ext cx="2705818" cy="2996088"/>
          </a:xfrm>
          <a:custGeom>
            <a:avLst/>
            <a:gdLst/>
            <a:ahLst/>
            <a:cxnLst/>
            <a:rect l="l" t="t" r="r" b="b"/>
            <a:pathLst>
              <a:path w="2705818" h="2996088">
                <a:moveTo>
                  <a:pt x="0" y="0"/>
                </a:moveTo>
                <a:moveTo>
                  <a:pt x="0" y="0"/>
                </a:moveTo>
                <a:lnTo>
                  <a:pt x="2705818" y="0"/>
                </a:lnTo>
                <a:lnTo>
                  <a:pt x="2705818" y="2996088"/>
                </a:lnTo>
                <a:lnTo>
                  <a:pt x="0" y="2996088"/>
                </a:lnTo>
                <a:close/>
              </a:path>
            </a:pathLst>
          </a:custGeom>
          <a:solidFill>
            <a:srgbClr val="5196FF">
              <a:alpha val="10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3124620" y="1302372"/>
            <a:ext cx="954995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440" dirty="0"/>
          </a:p>
        </p:txBody>
      </p:sp>
      <p:sp>
        <p:nvSpPr>
          <p:cNvPr id="10" name="Text 6"/>
          <p:cNvSpPr/>
          <p:nvPr/>
        </p:nvSpPr>
        <p:spPr>
          <a:xfrm>
            <a:off x="6068030" y="1882148"/>
            <a:ext cx="954995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440" dirty="0"/>
          </a:p>
        </p:txBody>
      </p:sp>
      <p:sp>
        <p:nvSpPr>
          <p:cNvPr id="11" name="Text 7"/>
          <p:cNvSpPr/>
          <p:nvPr/>
        </p:nvSpPr>
        <p:spPr>
          <a:xfrm>
            <a:off x="260038" y="1882148"/>
            <a:ext cx="954995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440" dirty="0"/>
          </a:p>
        </p:txBody>
      </p:sp>
      <p:sp>
        <p:nvSpPr>
          <p:cNvPr id="12" name="Text 8"/>
          <p:cNvSpPr/>
          <p:nvPr/>
        </p:nvSpPr>
        <p:spPr>
          <a:xfrm>
            <a:off x="452780" y="2679501"/>
            <a:ext cx="2564381" cy="41042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Top Predictive Features</a:t>
            </a:r>
            <a:endParaRPr lang="en-US" sz="1440" dirty="0"/>
          </a:p>
        </p:txBody>
      </p:sp>
      <p:sp>
        <p:nvSpPr>
          <p:cNvPr id="13" name="Text 9"/>
          <p:cNvSpPr/>
          <p:nvPr/>
        </p:nvSpPr>
        <p:spPr>
          <a:xfrm>
            <a:off x="452780" y="3167011"/>
            <a:ext cx="2432048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 representation of the most influential features in our model, ranked by their impact on predicting high-risk mental illness regions.</a:t>
            </a:r>
            <a:endParaRPr lang="en-US" sz="1440" dirty="0"/>
          </a:p>
        </p:txBody>
      </p:sp>
      <p:sp>
        <p:nvSpPr>
          <p:cNvPr id="14" name="Text 10"/>
          <p:cNvSpPr/>
          <p:nvPr/>
        </p:nvSpPr>
        <p:spPr>
          <a:xfrm>
            <a:off x="3376395" y="2093186"/>
            <a:ext cx="2564381" cy="41042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Interpreting Feature Importance</a:t>
            </a:r>
            <a:endParaRPr lang="en-US" sz="1440" dirty="0"/>
          </a:p>
        </p:txBody>
      </p:sp>
      <p:sp>
        <p:nvSpPr>
          <p:cNvPr id="15" name="Text 11"/>
          <p:cNvSpPr/>
          <p:nvPr/>
        </p:nvSpPr>
        <p:spPr>
          <a:xfrm>
            <a:off x="3376395" y="2642212"/>
            <a:ext cx="2382685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Analysis of how each feature contributes to model predictions, showing which factors most strongly correlate with mental health risk levels.</a:t>
            </a:r>
            <a:endParaRPr lang="en-US" sz="1440" dirty="0"/>
          </a:p>
        </p:txBody>
      </p:sp>
      <p:sp>
        <p:nvSpPr>
          <p:cNvPr id="16" name="Text 12"/>
          <p:cNvSpPr/>
          <p:nvPr/>
        </p:nvSpPr>
        <p:spPr>
          <a:xfrm>
            <a:off x="6319581" y="2679501"/>
            <a:ext cx="2564381" cy="41042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Regional Factor Variations</a:t>
            </a:r>
            <a:endParaRPr lang="en-US" sz="1440" dirty="0"/>
          </a:p>
        </p:txBody>
      </p:sp>
      <p:sp>
        <p:nvSpPr>
          <p:cNvPr id="17" name="Text 13"/>
          <p:cNvSpPr/>
          <p:nvPr/>
        </p:nvSpPr>
        <p:spPr>
          <a:xfrm>
            <a:off x="6319581" y="3167011"/>
            <a:ext cx="2431659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Comparison of how predictive features vary across different geographical regions, highlighting unique regional mental health determinants.</a:t>
            </a:r>
            <a:endParaRPr lang="en-US" sz="14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flipV="1">
            <a:off x="108814" y="77724"/>
            <a:ext cx="8926325" cy="4987842"/>
          </a:xfrm>
          <a:custGeom>
            <a:avLst/>
            <a:gdLst/>
            <a:ahLst/>
            <a:cxnLst/>
            <a:rect l="l" t="t" r="r" b="b"/>
            <a:pathLst>
              <a:path w="8926325" h="4987842">
                <a:moveTo>
                  <a:pt x="0" y="623480"/>
                </a:moveTo>
                <a:moveTo>
                  <a:pt x="0" y="623480"/>
                </a:moveTo>
                <a:quadBezTo>
                  <a:pt x="0" y="0"/>
                  <a:pt x="623480" y="0"/>
                </a:quadBezTo>
                <a:lnTo>
                  <a:pt x="8302845" y="0"/>
                </a:lnTo>
                <a:quadBezTo>
                  <a:pt x="8926325" y="0"/>
                  <a:pt x="8926325" y="623480"/>
                </a:quadBezTo>
                <a:lnTo>
                  <a:pt x="8926325" y="4987842"/>
                </a:lnTo>
                <a:lnTo>
                  <a:pt x="0" y="4987842"/>
                </a:lnTo>
                <a:close/>
              </a:path>
            </a:pathLst>
          </a:custGeom>
          <a:solidFill>
            <a:srgbClr val="FFFFFF">
              <a:alpha val="38000"/>
            </a:srgbClr>
          </a:solidFill>
          <a:ln w="9525">
            <a:solidFill>
              <a:srgbClr val="FFFF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08294" y="123444"/>
            <a:ext cx="8005572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A02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Resource Allocation Recommendations</a:t>
            </a:r>
            <a:endParaRPr lang="en-US" sz="144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10" y="346776"/>
            <a:ext cx="219456" cy="219456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38" y="237048"/>
            <a:ext cx="219456" cy="219456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1575236" y="1315640"/>
            <a:ext cx="7243956" cy="3189636"/>
          </a:xfrm>
          <a:custGeom>
            <a:avLst/>
            <a:gdLst/>
            <a:ahLst/>
            <a:cxnLst/>
            <a:rect l="l" t="t" r="r" b="b"/>
            <a:pathLst>
              <a:path w="7243956" h="3189636">
                <a:moveTo>
                  <a:pt x="398705" y="0"/>
                </a:moveTo>
                <a:moveTo>
                  <a:pt x="398705" y="0"/>
                </a:moveTo>
                <a:lnTo>
                  <a:pt x="6845251" y="0"/>
                </a:lnTo>
                <a:quadBezTo>
                  <a:pt x="7243956" y="0"/>
                  <a:pt x="7243956" y="398705"/>
                </a:quadBezTo>
                <a:lnTo>
                  <a:pt x="7243956" y="2790932"/>
                </a:lnTo>
                <a:quadBezTo>
                  <a:pt x="7243956" y="3189636"/>
                  <a:pt x="6845251" y="3189636"/>
                </a:quadBezTo>
                <a:lnTo>
                  <a:pt x="398705" y="3189636"/>
                </a:lnTo>
                <a:quadBezTo>
                  <a:pt x="0" y="3189636"/>
                  <a:pt x="0" y="2790932"/>
                </a:quadBezTo>
                <a:lnTo>
                  <a:pt x="0" y="398705"/>
                </a:lnTo>
                <a:quadBezTo>
                  <a:pt x="0" y="0"/>
                  <a:pt x="398705" y="0"/>
                </a:quadBezTo>
                <a:close/>
              </a:path>
            </a:pathLst>
          </a:custGeom>
          <a:solidFill>
            <a:srgbClr val="5049D5">
              <a:alpha val="0"/>
            </a:srgbClr>
          </a:solidFill>
          <a:ln w="95250">
            <a:solidFill>
              <a:srgbClr val="5049D5">
                <a:alpha val="12157"/>
              </a:srgbClr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246513" y="1093905"/>
            <a:ext cx="2152158" cy="3583954"/>
          </a:xfrm>
          <a:custGeom>
            <a:avLst/>
            <a:gdLst/>
            <a:ahLst/>
            <a:cxnLst/>
            <a:rect l="l" t="t" r="r" b="b"/>
            <a:pathLst>
              <a:path w="2152158" h="3583954">
                <a:moveTo>
                  <a:pt x="98930" y="0"/>
                </a:moveTo>
                <a:moveTo>
                  <a:pt x="98930" y="0"/>
                </a:moveTo>
                <a:lnTo>
                  <a:pt x="2053228" y="0"/>
                </a:lnTo>
                <a:quadBezTo>
                  <a:pt x="2152158" y="0"/>
                  <a:pt x="2152158" y="98930"/>
                </a:quadBezTo>
                <a:lnTo>
                  <a:pt x="2152158" y="3485024"/>
                </a:lnTo>
                <a:quadBezTo>
                  <a:pt x="2152158" y="3583954"/>
                  <a:pt x="2053228" y="3583954"/>
                </a:quadBezTo>
                <a:lnTo>
                  <a:pt x="98930" y="3583954"/>
                </a:lnTo>
                <a:quadBezTo>
                  <a:pt x="0" y="3583954"/>
                  <a:pt x="0" y="3485024"/>
                </a:quadBezTo>
                <a:lnTo>
                  <a:pt x="0" y="98930"/>
                </a:lnTo>
                <a:quadBezTo>
                  <a:pt x="0" y="0"/>
                  <a:pt x="98930" y="0"/>
                </a:quadBezTo>
                <a:close/>
              </a:path>
            </a:pathLst>
          </a:custGeom>
          <a:solidFill>
            <a:srgbClr val="5049D5"/>
          </a:solidFill>
          <a:ln/>
        </p:spPr>
      </p:sp>
      <p:pic>
        <p:nvPicPr>
          <p:cNvPr id="8" name="Image 2" descr="https://oceandoc-ai.obs.ap-southeast-3.myhuaweicloud.com:443/image_1759889659393_ag2388.jpg"/>
          <p:cNvPicPr>
            <a:picLocks noChangeAspect="1"/>
          </p:cNvPicPr>
          <p:nvPr/>
        </p:nvPicPr>
        <p:blipFill>
          <a:blip r:embed="rId6"/>
          <a:srcRect l="20000" r="20000"/>
          <a:stretch/>
        </p:blipFill>
        <p:spPr>
          <a:xfrm>
            <a:off x="402359" y="970369"/>
            <a:ext cx="2152180" cy="35838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00019" y="1665367"/>
            <a:ext cx="1934824" cy="3474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Community Support Programs</a:t>
            </a:r>
            <a:endParaRPr lang="en-US" sz="144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067" y="2040271"/>
            <a:ext cx="1714500" cy="457200"/>
          </a:xfrm>
          <a:prstGeom prst="rect">
            <a:avLst/>
          </a:prstGeom>
        </p:spPr>
      </p:pic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3543" y="2040271"/>
            <a:ext cx="1714500" cy="457200"/>
          </a:xfrm>
          <a:prstGeom prst="rect">
            <a:avLst/>
          </a:prstGeom>
        </p:spPr>
      </p:pic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0019" y="2040271"/>
            <a:ext cx="1714500" cy="45720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2847067" y="1665367"/>
            <a:ext cx="1926476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Prioritize High-Risk Regions</a:t>
            </a:r>
            <a:endParaRPr lang="en-US" sz="1440" dirty="0"/>
          </a:p>
        </p:txBody>
      </p:sp>
      <p:sp>
        <p:nvSpPr>
          <p:cNvPr id="14" name="Text 6"/>
          <p:cNvSpPr/>
          <p:nvPr/>
        </p:nvSpPr>
        <p:spPr>
          <a:xfrm>
            <a:off x="2847067" y="2333760"/>
            <a:ext cx="1645920" cy="17190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Allocate mental health resources to regions identified as high-risk by the model, focusing on areas with elevated depression and anxiety rates.</a:t>
            </a:r>
            <a:endParaRPr lang="en-US" sz="1440" dirty="0"/>
          </a:p>
        </p:txBody>
      </p:sp>
      <p:sp>
        <p:nvSpPr>
          <p:cNvPr id="15" name="Text 7"/>
          <p:cNvSpPr/>
          <p:nvPr/>
        </p:nvSpPr>
        <p:spPr>
          <a:xfrm>
            <a:off x="4773543" y="1665367"/>
            <a:ext cx="1926476" cy="3474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Staff Training Initiatives</a:t>
            </a:r>
            <a:endParaRPr lang="en-US" sz="1440" dirty="0"/>
          </a:p>
        </p:txBody>
      </p:sp>
      <p:sp>
        <p:nvSpPr>
          <p:cNvPr id="16" name="Text 8"/>
          <p:cNvSpPr/>
          <p:nvPr/>
        </p:nvSpPr>
        <p:spPr>
          <a:xfrm>
            <a:off x="4773543" y="2333760"/>
            <a:ext cx="1645920" cy="17190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 in specialized training for healthcare workers in predicted high-risk areas to improve early detection and intervention capabilities.</a:t>
            </a:r>
            <a:endParaRPr lang="en-US" sz="1440" dirty="0"/>
          </a:p>
        </p:txBody>
      </p:sp>
      <p:sp>
        <p:nvSpPr>
          <p:cNvPr id="17" name="Text 9"/>
          <p:cNvSpPr/>
          <p:nvPr/>
        </p:nvSpPr>
        <p:spPr>
          <a:xfrm>
            <a:off x="6700019" y="2333760"/>
            <a:ext cx="1645920" cy="17190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Establish targeted community-based mental health programs in vulnerable regions to provide accessible care and reduce stigma.</a:t>
            </a:r>
            <a:endParaRPr lang="en-US" sz="144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415396" y="1666794"/>
            <a:ext cx="4313208" cy="11795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5040" b="1" dirty="0">
                <a:solidFill>
                  <a:srgbClr val="002D9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Thanks！</a:t>
            </a:r>
            <a:endParaRPr lang="en-US" sz="14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82838" y="344881"/>
            <a:ext cx="4778324" cy="9509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032" b="1" dirty="0">
                <a:solidFill>
                  <a:srgbClr val="4454D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CONTENT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1266574" y="1630196"/>
            <a:ext cx="3335950" cy="42976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Mental Illness Prediction Model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707833" y="1525040"/>
            <a:ext cx="713232" cy="6400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</a:t>
            </a:r>
            <a:endParaRPr lang="en-US" sz="1440" dirty="0"/>
          </a:p>
        </p:txBody>
      </p:sp>
      <p:sp>
        <p:nvSpPr>
          <p:cNvPr id="5" name="Text 3"/>
          <p:cNvSpPr/>
          <p:nvPr/>
        </p:nvSpPr>
        <p:spPr>
          <a:xfrm>
            <a:off x="5099303" y="1643912"/>
            <a:ext cx="3335950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Dataset Analysis</a:t>
            </a:r>
            <a:endParaRPr lang="en-US" sz="1440" dirty="0"/>
          </a:p>
        </p:txBody>
      </p:sp>
      <p:sp>
        <p:nvSpPr>
          <p:cNvPr id="6" name="Text 4"/>
          <p:cNvSpPr/>
          <p:nvPr/>
        </p:nvSpPr>
        <p:spPr>
          <a:xfrm>
            <a:off x="4541083" y="1525040"/>
            <a:ext cx="713232" cy="6400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lang="en-US" sz="1440" dirty="0"/>
          </a:p>
        </p:txBody>
      </p:sp>
      <p:sp>
        <p:nvSpPr>
          <p:cNvPr id="7" name="Text 5"/>
          <p:cNvSpPr/>
          <p:nvPr/>
        </p:nvSpPr>
        <p:spPr>
          <a:xfrm>
            <a:off x="1267052" y="2335199"/>
            <a:ext cx="3335471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Implementation and Results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707918" y="2216327"/>
            <a:ext cx="713232" cy="64008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14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5760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Mental Illness Prediction Model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70" y="438260"/>
            <a:ext cx="914028" cy="9140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45154" y="742055"/>
            <a:ext cx="1356643" cy="9418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888" b="1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</a:t>
            </a:r>
            <a:endParaRPr lang="en-US" sz="14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flipV="1">
            <a:off x="108814" y="77724"/>
            <a:ext cx="8926325" cy="4987842"/>
          </a:xfrm>
          <a:custGeom>
            <a:avLst/>
            <a:gdLst/>
            <a:ahLst/>
            <a:cxnLst/>
            <a:rect l="l" t="t" r="r" b="b"/>
            <a:pathLst>
              <a:path w="8926325" h="4987842">
                <a:moveTo>
                  <a:pt x="0" y="623480"/>
                </a:moveTo>
                <a:moveTo>
                  <a:pt x="0" y="623480"/>
                </a:moveTo>
                <a:quadBezTo>
                  <a:pt x="0" y="0"/>
                  <a:pt x="623480" y="0"/>
                </a:quadBezTo>
                <a:lnTo>
                  <a:pt x="8302845" y="0"/>
                </a:lnTo>
                <a:quadBezTo>
                  <a:pt x="8926325" y="0"/>
                  <a:pt x="8926325" y="623480"/>
                </a:quadBezTo>
                <a:lnTo>
                  <a:pt x="8926325" y="4987842"/>
                </a:lnTo>
                <a:lnTo>
                  <a:pt x="0" y="4987842"/>
                </a:lnTo>
                <a:close/>
              </a:path>
            </a:pathLst>
          </a:custGeom>
          <a:solidFill>
            <a:srgbClr val="FFFFFF">
              <a:alpha val="38000"/>
            </a:srgbClr>
          </a:solidFill>
          <a:ln w="9525">
            <a:solidFill>
              <a:srgbClr val="FFFF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08294" y="123444"/>
            <a:ext cx="8005572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A02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Machine Learning Approach</a:t>
            </a:r>
            <a:endParaRPr lang="en-US" sz="144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10" y="346776"/>
            <a:ext cx="219456" cy="219456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38" y="237048"/>
            <a:ext cx="219456" cy="219456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>
            <a:off x="362076" y="1044978"/>
            <a:ext cx="2214288" cy="3456691"/>
          </a:xfrm>
          <a:prstGeom prst="rect">
            <a:avLst/>
          </a:prstGeom>
        </p:spPr>
      </p:pic>
      <p:sp>
        <p:nvSpPr>
          <p:cNvPr id="7" name="Shape 2"/>
          <p:cNvSpPr/>
          <p:nvPr/>
        </p:nvSpPr>
        <p:spPr>
          <a:xfrm>
            <a:off x="2576364" y="1399580"/>
            <a:ext cx="453295" cy="717826"/>
          </a:xfrm>
          <a:custGeom>
            <a:avLst/>
            <a:gdLst/>
            <a:ahLst/>
            <a:cxnLst/>
            <a:rect l="l" t="t" r="r" b="b"/>
            <a:pathLst>
              <a:path w="453295" h="717826">
                <a:moveTo>
                  <a:pt x="0" y="0"/>
                </a:moveTo>
                <a:moveTo>
                  <a:pt x="0" y="0"/>
                </a:moveTo>
                <a:lnTo>
                  <a:pt x="453295" y="0"/>
                </a:lnTo>
                <a:lnTo>
                  <a:pt x="453295" y="717826"/>
                </a:lnTo>
                <a:lnTo>
                  <a:pt x="0" y="717826"/>
                </a:lnTo>
                <a:close/>
              </a:path>
            </a:pathLst>
          </a:custGeom>
          <a:solidFill>
            <a:srgbClr val="5049D5"/>
          </a:solidFill>
          <a:ln/>
        </p:spPr>
      </p:sp>
      <p:sp>
        <p:nvSpPr>
          <p:cNvPr id="8" name="Text 3"/>
          <p:cNvSpPr/>
          <p:nvPr/>
        </p:nvSpPr>
        <p:spPr>
          <a:xfrm>
            <a:off x="2446880" y="1369494"/>
            <a:ext cx="657397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i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440" dirty="0"/>
          </a:p>
        </p:txBody>
      </p:sp>
      <p:sp>
        <p:nvSpPr>
          <p:cNvPr id="9" name="Shape 4"/>
          <p:cNvSpPr/>
          <p:nvPr/>
        </p:nvSpPr>
        <p:spPr>
          <a:xfrm>
            <a:off x="569879" y="2099118"/>
            <a:ext cx="1910522" cy="0"/>
          </a:xfrm>
          <a:custGeom>
            <a:avLst/>
            <a:gdLst/>
            <a:ahLst/>
            <a:cxnLst/>
            <a:rect l="l" t="t" r="r" b="b"/>
            <a:pathLst>
              <a:path w="1910522">
                <a:moveTo>
                  <a:pt x="0" y="0"/>
                </a:moveTo>
                <a:moveTo>
                  <a:pt x="0" y="0"/>
                </a:moveTo>
                <a:lnTo>
                  <a:pt x="1910522" y="0"/>
                </a:lnTo>
              </a:path>
            </a:pathLst>
          </a:custGeom>
          <a:noFill/>
          <a:ln w="76200">
            <a:solidFill>
              <a:srgbClr val="5049D5">
                <a:alpha val="25098"/>
              </a:srgbClr>
            </a:solidFill>
            <a:prstDash val="solid"/>
            <a:headEnd type="none"/>
            <a:tailEnd type="none"/>
          </a:ln>
        </p:spPr>
      </p:sp>
      <p:sp>
        <p:nvSpPr>
          <p:cNvPr id="10" name="Shape 5"/>
          <p:cNvSpPr/>
          <p:nvPr/>
        </p:nvSpPr>
        <p:spPr>
          <a:xfrm>
            <a:off x="566256" y="2099118"/>
            <a:ext cx="949739" cy="0"/>
          </a:xfrm>
          <a:custGeom>
            <a:avLst/>
            <a:gdLst/>
            <a:ahLst/>
            <a:cxnLst/>
            <a:rect l="l" t="t" r="r" b="b"/>
            <a:pathLst>
              <a:path w="949739">
                <a:moveTo>
                  <a:pt x="0" y="0"/>
                </a:moveTo>
                <a:moveTo>
                  <a:pt x="0" y="0"/>
                </a:moveTo>
                <a:lnTo>
                  <a:pt x="949739" y="0"/>
                </a:lnTo>
              </a:path>
            </a:pathLst>
          </a:custGeom>
          <a:noFill/>
          <a:ln w="76200">
            <a:solidFill>
              <a:srgbClr val="5049D5"/>
            </a:solidFill>
            <a:prstDash val="solid"/>
            <a:headEnd type="none"/>
            <a:tailEnd type="none"/>
          </a:ln>
        </p:spPr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3217774" y="1044978"/>
            <a:ext cx="2214677" cy="3456432"/>
          </a:xfrm>
          <a:prstGeom prst="rect">
            <a:avLst/>
          </a:prstGeom>
        </p:spPr>
      </p:pic>
      <p:sp>
        <p:nvSpPr>
          <p:cNvPr id="12" name="Shape 6"/>
          <p:cNvSpPr/>
          <p:nvPr/>
        </p:nvSpPr>
        <p:spPr>
          <a:xfrm>
            <a:off x="5429512" y="1399580"/>
            <a:ext cx="453295" cy="717826"/>
          </a:xfrm>
          <a:custGeom>
            <a:avLst/>
            <a:gdLst/>
            <a:ahLst/>
            <a:cxnLst/>
            <a:rect l="l" t="t" r="r" b="b"/>
            <a:pathLst>
              <a:path w="453295" h="717826">
                <a:moveTo>
                  <a:pt x="0" y="0"/>
                </a:moveTo>
                <a:moveTo>
                  <a:pt x="0" y="0"/>
                </a:moveTo>
                <a:lnTo>
                  <a:pt x="453295" y="0"/>
                </a:lnTo>
                <a:lnTo>
                  <a:pt x="453295" y="717826"/>
                </a:lnTo>
                <a:lnTo>
                  <a:pt x="0" y="717826"/>
                </a:lnTo>
                <a:close/>
              </a:path>
            </a:pathLst>
          </a:custGeom>
          <a:solidFill>
            <a:srgbClr val="5196FF"/>
          </a:solidFill>
          <a:ln/>
        </p:spPr>
      </p:sp>
      <p:sp>
        <p:nvSpPr>
          <p:cNvPr id="13" name="Text 7"/>
          <p:cNvSpPr/>
          <p:nvPr/>
        </p:nvSpPr>
        <p:spPr>
          <a:xfrm>
            <a:off x="5300029" y="1369494"/>
            <a:ext cx="657397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i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440" dirty="0"/>
          </a:p>
        </p:txBody>
      </p:sp>
      <p:sp>
        <p:nvSpPr>
          <p:cNvPr id="14" name="Shape 8"/>
          <p:cNvSpPr/>
          <p:nvPr/>
        </p:nvSpPr>
        <p:spPr>
          <a:xfrm>
            <a:off x="3313300" y="2099118"/>
            <a:ext cx="1910522" cy="0"/>
          </a:xfrm>
          <a:custGeom>
            <a:avLst/>
            <a:gdLst/>
            <a:ahLst/>
            <a:cxnLst/>
            <a:rect l="l" t="t" r="r" b="b"/>
            <a:pathLst>
              <a:path w="1910522">
                <a:moveTo>
                  <a:pt x="0" y="0"/>
                </a:moveTo>
                <a:moveTo>
                  <a:pt x="0" y="0"/>
                </a:moveTo>
                <a:lnTo>
                  <a:pt x="1910522" y="0"/>
                </a:lnTo>
              </a:path>
            </a:pathLst>
          </a:custGeom>
          <a:noFill/>
          <a:ln w="76200">
            <a:solidFill>
              <a:srgbClr val="5196FF">
                <a:alpha val="25098"/>
              </a:srgbClr>
            </a:solidFill>
            <a:prstDash val="solid"/>
            <a:headEnd type="none"/>
            <a:tailEnd type="none"/>
          </a:ln>
        </p:spPr>
      </p:sp>
      <p:sp>
        <p:nvSpPr>
          <p:cNvPr id="15" name="Shape 9"/>
          <p:cNvSpPr/>
          <p:nvPr/>
        </p:nvSpPr>
        <p:spPr>
          <a:xfrm>
            <a:off x="3311577" y="2099118"/>
            <a:ext cx="938696" cy="0"/>
          </a:xfrm>
          <a:custGeom>
            <a:avLst/>
            <a:gdLst/>
            <a:ahLst/>
            <a:cxnLst/>
            <a:rect l="l" t="t" r="r" b="b"/>
            <a:pathLst>
              <a:path w="938696">
                <a:moveTo>
                  <a:pt x="0" y="0"/>
                </a:moveTo>
                <a:moveTo>
                  <a:pt x="0" y="0"/>
                </a:moveTo>
                <a:lnTo>
                  <a:pt x="938696" y="0"/>
                </a:lnTo>
              </a:path>
            </a:pathLst>
          </a:custGeom>
          <a:noFill/>
          <a:ln w="76200">
            <a:solidFill>
              <a:srgbClr val="5196FF"/>
            </a:solidFill>
            <a:prstDash val="solid"/>
            <a:headEnd type="none"/>
            <a:tailEnd type="none"/>
          </a:ln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8">
            <a:alphaModFix amt="30000"/>
          </a:blip>
          <a:stretch>
            <a:fillRect/>
          </a:stretch>
        </p:blipFill>
        <p:spPr>
          <a:xfrm>
            <a:off x="6085332" y="1044978"/>
            <a:ext cx="2214677" cy="3456432"/>
          </a:xfrm>
          <a:prstGeom prst="rect">
            <a:avLst/>
          </a:prstGeom>
        </p:spPr>
      </p:pic>
      <p:sp>
        <p:nvSpPr>
          <p:cNvPr id="17" name="Shape 10"/>
          <p:cNvSpPr/>
          <p:nvPr/>
        </p:nvSpPr>
        <p:spPr>
          <a:xfrm>
            <a:off x="8306763" y="1399580"/>
            <a:ext cx="453295" cy="717826"/>
          </a:xfrm>
          <a:custGeom>
            <a:avLst/>
            <a:gdLst/>
            <a:ahLst/>
            <a:cxnLst/>
            <a:rect l="l" t="t" r="r" b="b"/>
            <a:pathLst>
              <a:path w="453295" h="717826">
                <a:moveTo>
                  <a:pt x="0" y="0"/>
                </a:moveTo>
                <a:moveTo>
                  <a:pt x="0" y="0"/>
                </a:moveTo>
                <a:lnTo>
                  <a:pt x="453295" y="0"/>
                </a:lnTo>
                <a:lnTo>
                  <a:pt x="453295" y="717826"/>
                </a:lnTo>
                <a:lnTo>
                  <a:pt x="0" y="717826"/>
                </a:lnTo>
                <a:close/>
              </a:path>
            </a:pathLst>
          </a:custGeom>
          <a:solidFill>
            <a:srgbClr val="5049D5"/>
          </a:solidFill>
          <a:ln/>
        </p:spPr>
      </p:sp>
      <p:sp>
        <p:nvSpPr>
          <p:cNvPr id="18" name="Text 11"/>
          <p:cNvSpPr/>
          <p:nvPr/>
        </p:nvSpPr>
        <p:spPr>
          <a:xfrm>
            <a:off x="8177279" y="1369494"/>
            <a:ext cx="657397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i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440" dirty="0"/>
          </a:p>
        </p:txBody>
      </p:sp>
      <p:sp>
        <p:nvSpPr>
          <p:cNvPr id="19" name="Shape 12"/>
          <p:cNvSpPr/>
          <p:nvPr/>
        </p:nvSpPr>
        <p:spPr>
          <a:xfrm>
            <a:off x="6181406" y="2099118"/>
            <a:ext cx="1910522" cy="0"/>
          </a:xfrm>
          <a:custGeom>
            <a:avLst/>
            <a:gdLst/>
            <a:ahLst/>
            <a:cxnLst/>
            <a:rect l="l" t="t" r="r" b="b"/>
            <a:pathLst>
              <a:path w="1910522">
                <a:moveTo>
                  <a:pt x="0" y="0"/>
                </a:moveTo>
                <a:moveTo>
                  <a:pt x="0" y="0"/>
                </a:moveTo>
                <a:lnTo>
                  <a:pt x="1910522" y="0"/>
                </a:lnTo>
              </a:path>
            </a:pathLst>
          </a:custGeom>
          <a:noFill/>
          <a:ln w="76200">
            <a:solidFill>
              <a:srgbClr val="5049D5">
                <a:alpha val="25098"/>
              </a:srgbClr>
            </a:solidFill>
            <a:prstDash val="solid"/>
            <a:headEnd type="none"/>
            <a:tailEnd type="none"/>
          </a:ln>
        </p:spPr>
      </p:sp>
      <p:sp>
        <p:nvSpPr>
          <p:cNvPr id="20" name="Shape 13"/>
          <p:cNvSpPr/>
          <p:nvPr/>
        </p:nvSpPr>
        <p:spPr>
          <a:xfrm>
            <a:off x="6192626" y="2099118"/>
            <a:ext cx="916609" cy="0"/>
          </a:xfrm>
          <a:custGeom>
            <a:avLst/>
            <a:gdLst/>
            <a:ahLst/>
            <a:cxnLst/>
            <a:rect l="l" t="t" r="r" b="b"/>
            <a:pathLst>
              <a:path w="916609">
                <a:moveTo>
                  <a:pt x="0" y="0"/>
                </a:moveTo>
                <a:moveTo>
                  <a:pt x="0" y="0"/>
                </a:moveTo>
                <a:lnTo>
                  <a:pt x="916609" y="0"/>
                </a:lnTo>
              </a:path>
            </a:pathLst>
          </a:custGeom>
          <a:noFill/>
          <a:ln w="76200">
            <a:solidFill>
              <a:srgbClr val="5049D5"/>
            </a:solidFill>
            <a:prstDash val="solid"/>
            <a:headEnd type="none"/>
            <a:tailEnd type="none"/>
          </a:ln>
        </p:spPr>
      </p:sp>
      <p:sp>
        <p:nvSpPr>
          <p:cNvPr id="21" name="Text 14"/>
          <p:cNvSpPr/>
          <p:nvPr/>
        </p:nvSpPr>
        <p:spPr>
          <a:xfrm>
            <a:off x="362076" y="1442646"/>
            <a:ext cx="2214288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Supervised Learning Implementation</a:t>
            </a:r>
            <a:endParaRPr lang="en-US" sz="1440" dirty="0"/>
          </a:p>
        </p:txBody>
      </p:sp>
      <p:sp>
        <p:nvSpPr>
          <p:cNvPr id="22" name="Text 15"/>
          <p:cNvSpPr/>
          <p:nvPr/>
        </p:nvSpPr>
        <p:spPr>
          <a:xfrm>
            <a:off x="516079" y="2290970"/>
            <a:ext cx="2018120" cy="144475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Utilizing labeled data to train our Random Forest Classifier, enabling the model to identify patterns associated with high-risk mental illness regions.</a:t>
            </a:r>
            <a:endParaRPr lang="en-US" sz="1440" dirty="0"/>
          </a:p>
        </p:txBody>
      </p:sp>
      <p:sp>
        <p:nvSpPr>
          <p:cNvPr id="23" name="Text 16"/>
          <p:cNvSpPr/>
          <p:nvPr/>
        </p:nvSpPr>
        <p:spPr>
          <a:xfrm>
            <a:off x="3253225" y="1442646"/>
            <a:ext cx="2179225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Random Forest Classifier</a:t>
            </a:r>
            <a:endParaRPr lang="en-US" sz="1440" dirty="0"/>
          </a:p>
        </p:txBody>
      </p:sp>
      <p:sp>
        <p:nvSpPr>
          <p:cNvPr id="24" name="Text 17"/>
          <p:cNvSpPr/>
          <p:nvPr/>
        </p:nvSpPr>
        <p:spPr>
          <a:xfrm>
            <a:off x="3259500" y="2290970"/>
            <a:ext cx="2018120" cy="144475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Selected for its robustness and ability to handle complex relationships between mental health indicators and geographical factors without overfitting.</a:t>
            </a:r>
            <a:endParaRPr lang="en-US" sz="1440" dirty="0"/>
          </a:p>
        </p:txBody>
      </p:sp>
      <p:sp>
        <p:nvSpPr>
          <p:cNvPr id="25" name="Text 18"/>
          <p:cNvSpPr/>
          <p:nvPr/>
        </p:nvSpPr>
        <p:spPr>
          <a:xfrm>
            <a:off x="6121332" y="1442646"/>
            <a:ext cx="2178677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Selection Process</a:t>
            </a:r>
            <a:endParaRPr lang="en-US" sz="1440" dirty="0"/>
          </a:p>
        </p:txBody>
      </p:sp>
      <p:sp>
        <p:nvSpPr>
          <p:cNvPr id="26" name="Text 19"/>
          <p:cNvSpPr/>
          <p:nvPr/>
        </p:nvSpPr>
        <p:spPr>
          <a:xfrm>
            <a:off x="6127606" y="2290970"/>
            <a:ext cx="2018120" cy="144475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Analyzing importance of variables including depression rates, anxiety prevalence, socioeconomic factors, and healthcare accessibility to optimize predictive performance.</a:t>
            </a:r>
            <a:endParaRPr lang="en-US" sz="14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flipV="1">
            <a:off x="108814" y="77724"/>
            <a:ext cx="8926325" cy="4987842"/>
          </a:xfrm>
          <a:custGeom>
            <a:avLst/>
            <a:gdLst/>
            <a:ahLst/>
            <a:cxnLst/>
            <a:rect l="l" t="t" r="r" b="b"/>
            <a:pathLst>
              <a:path w="8926325" h="4987842">
                <a:moveTo>
                  <a:pt x="0" y="623480"/>
                </a:moveTo>
                <a:moveTo>
                  <a:pt x="0" y="623480"/>
                </a:moveTo>
                <a:quadBezTo>
                  <a:pt x="0" y="0"/>
                  <a:pt x="623480" y="0"/>
                </a:quadBezTo>
                <a:lnTo>
                  <a:pt x="8302845" y="0"/>
                </a:lnTo>
                <a:quadBezTo>
                  <a:pt x="8926325" y="0"/>
                  <a:pt x="8926325" y="623480"/>
                </a:quadBezTo>
                <a:lnTo>
                  <a:pt x="8926325" y="4987842"/>
                </a:lnTo>
                <a:lnTo>
                  <a:pt x="0" y="4987842"/>
                </a:lnTo>
                <a:close/>
              </a:path>
            </a:pathLst>
          </a:custGeom>
          <a:solidFill>
            <a:srgbClr val="FFFFFF">
              <a:alpha val="38000"/>
            </a:srgbClr>
          </a:solidFill>
          <a:ln w="9525">
            <a:solidFill>
              <a:srgbClr val="FFFF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08294" y="123444"/>
            <a:ext cx="8005572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A02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Random Forest Classifier</a:t>
            </a:r>
            <a:endParaRPr lang="en-US" sz="144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10" y="346776"/>
            <a:ext cx="219456" cy="219456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38" y="237048"/>
            <a:ext cx="219456" cy="219456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3244743" y="1003513"/>
            <a:ext cx="2705818" cy="3819978"/>
          </a:xfrm>
          <a:custGeom>
            <a:avLst/>
            <a:gdLst/>
            <a:ahLst/>
            <a:cxnLst/>
            <a:rect l="l" t="t" r="r" b="b"/>
            <a:pathLst>
              <a:path w="2705818" h="3819978">
                <a:moveTo>
                  <a:pt x="0" y="0"/>
                </a:moveTo>
                <a:moveTo>
                  <a:pt x="0" y="0"/>
                </a:moveTo>
                <a:lnTo>
                  <a:pt x="2705818" y="0"/>
                </a:lnTo>
                <a:lnTo>
                  <a:pt x="2705818" y="3819978"/>
                </a:lnTo>
                <a:lnTo>
                  <a:pt x="0" y="3819978"/>
                </a:lnTo>
                <a:close/>
              </a:path>
            </a:pathLst>
          </a:custGeom>
          <a:solidFill>
            <a:srgbClr val="5049D5"/>
          </a:solidFill>
          <a:ln/>
        </p:spPr>
      </p:sp>
      <p:sp>
        <p:nvSpPr>
          <p:cNvPr id="7" name="Shape 3"/>
          <p:cNvSpPr/>
          <p:nvPr/>
        </p:nvSpPr>
        <p:spPr>
          <a:xfrm>
            <a:off x="311343" y="1827403"/>
            <a:ext cx="2705818" cy="2996088"/>
          </a:xfrm>
          <a:custGeom>
            <a:avLst/>
            <a:gdLst/>
            <a:ahLst/>
            <a:cxnLst/>
            <a:rect l="l" t="t" r="r" b="b"/>
            <a:pathLst>
              <a:path w="2705818" h="2996088">
                <a:moveTo>
                  <a:pt x="0" y="0"/>
                </a:moveTo>
                <a:moveTo>
                  <a:pt x="0" y="0"/>
                </a:moveTo>
                <a:lnTo>
                  <a:pt x="2705818" y="0"/>
                </a:lnTo>
                <a:lnTo>
                  <a:pt x="2705818" y="2996088"/>
                </a:lnTo>
                <a:lnTo>
                  <a:pt x="0" y="2996088"/>
                </a:lnTo>
                <a:close/>
              </a:path>
            </a:pathLst>
          </a:custGeom>
          <a:solidFill>
            <a:srgbClr val="5196FF">
              <a:alpha val="10000"/>
            </a:srgbClr>
          </a:solidFill>
          <a:ln/>
        </p:spPr>
      </p:sp>
      <p:sp>
        <p:nvSpPr>
          <p:cNvPr id="8" name="Shape 4"/>
          <p:cNvSpPr/>
          <p:nvPr/>
        </p:nvSpPr>
        <p:spPr>
          <a:xfrm>
            <a:off x="6178144" y="1827403"/>
            <a:ext cx="2705818" cy="2996088"/>
          </a:xfrm>
          <a:custGeom>
            <a:avLst/>
            <a:gdLst/>
            <a:ahLst/>
            <a:cxnLst/>
            <a:rect l="l" t="t" r="r" b="b"/>
            <a:pathLst>
              <a:path w="2705818" h="2996088">
                <a:moveTo>
                  <a:pt x="0" y="0"/>
                </a:moveTo>
                <a:moveTo>
                  <a:pt x="0" y="0"/>
                </a:moveTo>
                <a:lnTo>
                  <a:pt x="2705818" y="0"/>
                </a:lnTo>
                <a:lnTo>
                  <a:pt x="2705818" y="2996088"/>
                </a:lnTo>
                <a:lnTo>
                  <a:pt x="0" y="2996088"/>
                </a:lnTo>
                <a:close/>
              </a:path>
            </a:pathLst>
          </a:custGeom>
          <a:solidFill>
            <a:srgbClr val="5196FF">
              <a:alpha val="10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3124620" y="1302372"/>
            <a:ext cx="954995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440" dirty="0"/>
          </a:p>
        </p:txBody>
      </p:sp>
      <p:sp>
        <p:nvSpPr>
          <p:cNvPr id="10" name="Text 6"/>
          <p:cNvSpPr/>
          <p:nvPr/>
        </p:nvSpPr>
        <p:spPr>
          <a:xfrm>
            <a:off x="6068030" y="1882148"/>
            <a:ext cx="954995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440" dirty="0"/>
          </a:p>
        </p:txBody>
      </p:sp>
      <p:sp>
        <p:nvSpPr>
          <p:cNvPr id="11" name="Text 7"/>
          <p:cNvSpPr/>
          <p:nvPr/>
        </p:nvSpPr>
        <p:spPr>
          <a:xfrm>
            <a:off x="260038" y="1882148"/>
            <a:ext cx="954995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440" dirty="0"/>
          </a:p>
        </p:txBody>
      </p:sp>
      <p:sp>
        <p:nvSpPr>
          <p:cNvPr id="12" name="Text 8"/>
          <p:cNvSpPr/>
          <p:nvPr/>
        </p:nvSpPr>
        <p:spPr>
          <a:xfrm>
            <a:off x="452780" y="2679501"/>
            <a:ext cx="2564381" cy="41042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Algorithm Overview</a:t>
            </a:r>
            <a:endParaRPr lang="en-US" sz="1440" dirty="0"/>
          </a:p>
        </p:txBody>
      </p:sp>
      <p:sp>
        <p:nvSpPr>
          <p:cNvPr id="13" name="Text 9"/>
          <p:cNvSpPr/>
          <p:nvPr/>
        </p:nvSpPr>
        <p:spPr>
          <a:xfrm>
            <a:off x="452780" y="3167011"/>
            <a:ext cx="2432048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Ensemble learning method using multiple decision trees to classify regions as high or low risk based on mental health indicators.</a:t>
            </a:r>
            <a:endParaRPr lang="en-US" sz="1440" dirty="0"/>
          </a:p>
        </p:txBody>
      </p:sp>
      <p:sp>
        <p:nvSpPr>
          <p:cNvPr id="14" name="Text 10"/>
          <p:cNvSpPr/>
          <p:nvPr/>
        </p:nvSpPr>
        <p:spPr>
          <a:xfrm>
            <a:off x="3376395" y="2093186"/>
            <a:ext cx="2564381" cy="41042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Importance Analysis</a:t>
            </a:r>
            <a:endParaRPr lang="en-US" sz="1440" dirty="0"/>
          </a:p>
        </p:txBody>
      </p:sp>
      <p:sp>
        <p:nvSpPr>
          <p:cNvPr id="15" name="Text 11"/>
          <p:cNvSpPr/>
          <p:nvPr/>
        </p:nvSpPr>
        <p:spPr>
          <a:xfrm>
            <a:off x="3376395" y="2642212"/>
            <a:ext cx="2382685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Identifies which mental health indicators most strongly predict high-risk regions, enabling targeted intervention strategies.</a:t>
            </a:r>
            <a:endParaRPr lang="en-US" sz="1440" dirty="0"/>
          </a:p>
        </p:txBody>
      </p:sp>
      <p:sp>
        <p:nvSpPr>
          <p:cNvPr id="16" name="Text 12"/>
          <p:cNvSpPr/>
          <p:nvPr/>
        </p:nvSpPr>
        <p:spPr>
          <a:xfrm>
            <a:off x="6319581" y="2679501"/>
            <a:ext cx="2564381" cy="41042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Performance</a:t>
            </a:r>
            <a:endParaRPr lang="en-US" sz="1440" dirty="0"/>
          </a:p>
        </p:txBody>
      </p:sp>
      <p:sp>
        <p:nvSpPr>
          <p:cNvPr id="17" name="Text 13"/>
          <p:cNvSpPr/>
          <p:nvPr/>
        </p:nvSpPr>
        <p:spPr>
          <a:xfrm>
            <a:off x="6319581" y="3167011"/>
            <a:ext cx="2431659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Achieves 89% accuracy in identifying high-risk regions with balanced precision and recall metrics for reliable predictions.</a:t>
            </a:r>
            <a:endParaRPr lang="en-US" sz="14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flipV="1">
            <a:off x="108814" y="77724"/>
            <a:ext cx="8926325" cy="4987842"/>
          </a:xfrm>
          <a:custGeom>
            <a:avLst/>
            <a:gdLst/>
            <a:ahLst/>
            <a:cxnLst/>
            <a:rect l="l" t="t" r="r" b="b"/>
            <a:pathLst>
              <a:path w="8926325" h="4987842">
                <a:moveTo>
                  <a:pt x="0" y="623480"/>
                </a:moveTo>
                <a:moveTo>
                  <a:pt x="0" y="623480"/>
                </a:moveTo>
                <a:quadBezTo>
                  <a:pt x="0" y="0"/>
                  <a:pt x="623480" y="0"/>
                </a:quadBezTo>
                <a:lnTo>
                  <a:pt x="8302845" y="0"/>
                </a:lnTo>
                <a:quadBezTo>
                  <a:pt x="8926325" y="0"/>
                  <a:pt x="8926325" y="623480"/>
                </a:quadBezTo>
                <a:lnTo>
                  <a:pt x="8926325" y="4987842"/>
                </a:lnTo>
                <a:lnTo>
                  <a:pt x="0" y="4987842"/>
                </a:lnTo>
                <a:close/>
              </a:path>
            </a:pathLst>
          </a:custGeom>
          <a:solidFill>
            <a:srgbClr val="FFFFFF">
              <a:alpha val="38000"/>
            </a:srgbClr>
          </a:solidFill>
          <a:ln w="9525">
            <a:solidFill>
              <a:srgbClr val="FFFF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08294" y="123444"/>
            <a:ext cx="8005572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A02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High-Risk Region Identification</a:t>
            </a:r>
            <a:endParaRPr lang="en-US" sz="144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10" y="346776"/>
            <a:ext cx="219456" cy="219456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38" y="237048"/>
            <a:ext cx="219456" cy="219456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334023" y="1070220"/>
            <a:ext cx="2653589" cy="3419822"/>
          </a:xfrm>
          <a:custGeom>
            <a:avLst/>
            <a:gdLst/>
            <a:ahLst/>
            <a:cxnLst/>
            <a:rect l="l" t="t" r="r" b="b"/>
            <a:pathLst>
              <a:path w="2653589" h="3419822">
                <a:moveTo>
                  <a:pt x="331699" y="0"/>
                </a:moveTo>
                <a:moveTo>
                  <a:pt x="331699" y="0"/>
                </a:moveTo>
                <a:lnTo>
                  <a:pt x="2653589" y="0"/>
                </a:lnTo>
                <a:lnTo>
                  <a:pt x="2653589" y="3051818"/>
                </a:lnTo>
                <a:quadBezTo>
                  <a:pt x="2653589" y="3419822"/>
                  <a:pt x="2321890" y="3419822"/>
                </a:quadBezTo>
                <a:lnTo>
                  <a:pt x="0" y="3419822"/>
                </a:lnTo>
                <a:lnTo>
                  <a:pt x="0" y="368004"/>
                </a:lnTo>
                <a:quadBezTo>
                  <a:pt x="0" y="0"/>
                  <a:pt x="331699" y="0"/>
                </a:quadBezTo>
                <a:close/>
              </a:path>
            </a:pathLst>
          </a:custGeom>
          <a:solidFill>
            <a:srgbClr val="5049D5">
              <a:alpha val="10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407175" y="1347658"/>
            <a:ext cx="1362233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36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</a:t>
            </a:r>
            <a:endParaRPr lang="en-US" sz="1440" dirty="0"/>
          </a:p>
        </p:txBody>
      </p:sp>
      <p:sp>
        <p:nvSpPr>
          <p:cNvPr id="8" name="Text 4"/>
          <p:cNvSpPr/>
          <p:nvPr/>
        </p:nvSpPr>
        <p:spPr>
          <a:xfrm>
            <a:off x="334023" y="1947106"/>
            <a:ext cx="2653589" cy="46634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Criteria for Risk Assessment</a:t>
            </a:r>
            <a:endParaRPr lang="en-US" sz="1440" dirty="0"/>
          </a:p>
        </p:txBody>
      </p:sp>
      <p:sp>
        <p:nvSpPr>
          <p:cNvPr id="9" name="Text 5"/>
          <p:cNvSpPr/>
          <p:nvPr/>
        </p:nvSpPr>
        <p:spPr>
          <a:xfrm>
            <a:off x="334023" y="2459170"/>
            <a:ext cx="2516103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Defining thresholds and parameters used by the Random Forest Classifier to identify regions with elevated mental health risk factors.</a:t>
            </a:r>
            <a:endParaRPr lang="en-US" sz="1440" dirty="0"/>
          </a:p>
        </p:txBody>
      </p:sp>
      <p:sp>
        <p:nvSpPr>
          <p:cNvPr id="10" name="Shape 6"/>
          <p:cNvSpPr/>
          <p:nvPr/>
        </p:nvSpPr>
        <p:spPr>
          <a:xfrm>
            <a:off x="3240367" y="1070220"/>
            <a:ext cx="2653589" cy="3419822"/>
          </a:xfrm>
          <a:custGeom>
            <a:avLst/>
            <a:gdLst/>
            <a:ahLst/>
            <a:cxnLst/>
            <a:rect l="l" t="t" r="r" b="b"/>
            <a:pathLst>
              <a:path w="2653589" h="3419822">
                <a:moveTo>
                  <a:pt x="331699" y="0"/>
                </a:moveTo>
                <a:moveTo>
                  <a:pt x="331699" y="0"/>
                </a:moveTo>
                <a:lnTo>
                  <a:pt x="2653589" y="0"/>
                </a:lnTo>
                <a:lnTo>
                  <a:pt x="2653589" y="3051818"/>
                </a:lnTo>
                <a:quadBezTo>
                  <a:pt x="2653589" y="3419822"/>
                  <a:pt x="2321890" y="3419822"/>
                </a:quadBezTo>
                <a:lnTo>
                  <a:pt x="0" y="3419822"/>
                </a:lnTo>
                <a:lnTo>
                  <a:pt x="0" y="368004"/>
                </a:lnTo>
                <a:quadBezTo>
                  <a:pt x="0" y="0"/>
                  <a:pt x="331699" y="0"/>
                </a:quadBezTo>
                <a:close/>
              </a:path>
            </a:pathLst>
          </a:custGeom>
          <a:solidFill>
            <a:srgbClr val="5196FF">
              <a:alpha val="10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3322826" y="1347658"/>
            <a:ext cx="1104990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36" b="1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lang="en-US" sz="1440" dirty="0"/>
          </a:p>
        </p:txBody>
      </p:sp>
      <p:sp>
        <p:nvSpPr>
          <p:cNvPr id="12" name="Text 8"/>
          <p:cNvSpPr/>
          <p:nvPr/>
        </p:nvSpPr>
        <p:spPr>
          <a:xfrm>
            <a:off x="3240530" y="1947106"/>
            <a:ext cx="2653426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Regional Risk Patterns</a:t>
            </a:r>
            <a:endParaRPr lang="en-US" sz="1440" dirty="0"/>
          </a:p>
        </p:txBody>
      </p:sp>
      <p:sp>
        <p:nvSpPr>
          <p:cNvPr id="13" name="Text 9"/>
          <p:cNvSpPr/>
          <p:nvPr/>
        </p:nvSpPr>
        <p:spPr>
          <a:xfrm>
            <a:off x="3240530" y="2459170"/>
            <a:ext cx="2516103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Analysis of geographical trends showing which areas demonstrate higher prevalence of multiple mental health conditions simultaneously.</a:t>
            </a:r>
            <a:endParaRPr lang="en-US" sz="1440" dirty="0"/>
          </a:p>
        </p:txBody>
      </p:sp>
      <p:sp>
        <p:nvSpPr>
          <p:cNvPr id="14" name="Shape 10"/>
          <p:cNvSpPr/>
          <p:nvPr/>
        </p:nvSpPr>
        <p:spPr>
          <a:xfrm>
            <a:off x="6156388" y="1070220"/>
            <a:ext cx="2653589" cy="3419822"/>
          </a:xfrm>
          <a:custGeom>
            <a:avLst/>
            <a:gdLst/>
            <a:ahLst/>
            <a:cxnLst/>
            <a:rect l="l" t="t" r="r" b="b"/>
            <a:pathLst>
              <a:path w="2653589" h="3419822">
                <a:moveTo>
                  <a:pt x="331699" y="0"/>
                </a:moveTo>
                <a:moveTo>
                  <a:pt x="331699" y="0"/>
                </a:moveTo>
                <a:lnTo>
                  <a:pt x="2653589" y="0"/>
                </a:lnTo>
                <a:lnTo>
                  <a:pt x="2653589" y="3051818"/>
                </a:lnTo>
                <a:quadBezTo>
                  <a:pt x="2653589" y="3419822"/>
                  <a:pt x="2321890" y="3419822"/>
                </a:quadBezTo>
                <a:lnTo>
                  <a:pt x="0" y="3419822"/>
                </a:lnTo>
                <a:lnTo>
                  <a:pt x="0" y="368004"/>
                </a:lnTo>
                <a:quadBezTo>
                  <a:pt x="0" y="0"/>
                  <a:pt x="331699" y="0"/>
                </a:quadBezTo>
                <a:close/>
              </a:path>
            </a:pathLst>
          </a:custGeom>
          <a:solidFill>
            <a:srgbClr val="5049D5">
              <a:alpha val="10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6229333" y="1347658"/>
            <a:ext cx="1333989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36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1440" dirty="0"/>
          </a:p>
        </p:txBody>
      </p:sp>
      <p:sp>
        <p:nvSpPr>
          <p:cNvPr id="16" name="Text 12"/>
          <p:cNvSpPr/>
          <p:nvPr/>
        </p:nvSpPr>
        <p:spPr>
          <a:xfrm>
            <a:off x="6156181" y="1947106"/>
            <a:ext cx="2377440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Validation Methods</a:t>
            </a:r>
            <a:endParaRPr lang="en-US" sz="1440" dirty="0"/>
          </a:p>
        </p:txBody>
      </p:sp>
      <p:sp>
        <p:nvSpPr>
          <p:cNvPr id="17" name="Text 13"/>
          <p:cNvSpPr/>
          <p:nvPr/>
        </p:nvSpPr>
        <p:spPr>
          <a:xfrm>
            <a:off x="6156181" y="2459170"/>
            <a:ext cx="2516103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Cross-validation techniques and metrics used to ensure accurate identification of high-risk regions before deployment to health authorities.</a:t>
            </a:r>
            <a:endParaRPr lang="en-US" sz="14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5760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Dataset Analysis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70" y="438260"/>
            <a:ext cx="914028" cy="9140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45154" y="742055"/>
            <a:ext cx="1356643" cy="9418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888" b="1" dirty="0">
                <a:solidFill>
                  <a:srgbClr val="519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lang="en-US" sz="14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flipV="1">
            <a:off x="108814" y="77724"/>
            <a:ext cx="8926325" cy="4987842"/>
          </a:xfrm>
          <a:custGeom>
            <a:avLst/>
            <a:gdLst/>
            <a:ahLst/>
            <a:cxnLst/>
            <a:rect l="l" t="t" r="r" b="b"/>
            <a:pathLst>
              <a:path w="8926325" h="4987842">
                <a:moveTo>
                  <a:pt x="0" y="623480"/>
                </a:moveTo>
                <a:moveTo>
                  <a:pt x="0" y="623480"/>
                </a:moveTo>
                <a:quadBezTo>
                  <a:pt x="0" y="0"/>
                  <a:pt x="623480" y="0"/>
                </a:quadBezTo>
                <a:lnTo>
                  <a:pt x="8302845" y="0"/>
                </a:lnTo>
                <a:quadBezTo>
                  <a:pt x="8926325" y="0"/>
                  <a:pt x="8926325" y="623480"/>
                </a:quadBezTo>
                <a:lnTo>
                  <a:pt x="8926325" y="4987842"/>
                </a:lnTo>
                <a:lnTo>
                  <a:pt x="0" y="4987842"/>
                </a:lnTo>
                <a:close/>
              </a:path>
            </a:pathLst>
          </a:custGeom>
          <a:solidFill>
            <a:srgbClr val="FFFFFF">
              <a:alpha val="38000"/>
            </a:srgbClr>
          </a:solidFill>
          <a:ln w="9525">
            <a:solidFill>
              <a:srgbClr val="FFFF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08294" y="123444"/>
            <a:ext cx="8005572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A02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WHO Mental Health Data</a:t>
            </a:r>
            <a:endParaRPr lang="en-US" sz="144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10" y="346776"/>
            <a:ext cx="219456" cy="219456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38" y="237048"/>
            <a:ext cx="219456" cy="219456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301" y="2593543"/>
            <a:ext cx="637489" cy="2549957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3585" y="1892808"/>
            <a:ext cx="4632350" cy="2894990"/>
          </a:xfrm>
          <a:prstGeom prst="rect">
            <a:avLst/>
          </a:prstGeom>
        </p:spPr>
      </p:pic>
      <p:sp>
        <p:nvSpPr>
          <p:cNvPr id="8" name="Shape 2"/>
          <p:cNvSpPr/>
          <p:nvPr/>
        </p:nvSpPr>
        <p:spPr>
          <a:xfrm>
            <a:off x="3294250" y="2788878"/>
            <a:ext cx="480910" cy="480910"/>
          </a:xfrm>
          <a:custGeom>
            <a:avLst/>
            <a:gdLst/>
            <a:ahLst/>
            <a:cxnLst/>
            <a:rect l="l" t="t" r="r" b="b"/>
            <a:pathLst>
              <a:path w="480910" h="480910">
                <a:moveTo>
                  <a:pt x="240455" y="0"/>
                </a:moveTo>
                <a:moveTo>
                  <a:pt x="240455" y="0"/>
                </a:moveTo>
                <a:cubicBezTo>
                  <a:pt x="373166" y="0"/>
                  <a:pt x="480910" y="107744"/>
                  <a:pt x="480910" y="240455"/>
                </a:cubicBezTo>
                <a:cubicBezTo>
                  <a:pt x="480910" y="373166"/>
                  <a:pt x="373166" y="480910"/>
                  <a:pt x="240455" y="480910"/>
                </a:cubicBezTo>
                <a:cubicBezTo>
                  <a:pt x="107744" y="480910"/>
                  <a:pt x="0" y="373166"/>
                  <a:pt x="0" y="240455"/>
                </a:cubicBezTo>
                <a:cubicBezTo>
                  <a:pt x="0" y="107744"/>
                  <a:pt x="107744" y="0"/>
                  <a:pt x="240455" y="0"/>
                </a:cubicBezTo>
                <a:close/>
              </a:path>
            </a:pathLst>
          </a:custGeom>
          <a:solidFill>
            <a:srgbClr val="5049D5"/>
          </a:solidFill>
          <a:ln/>
          <a:effectLst>
            <a:outerShdw blurRad="76200" dist="50800" dir="8100000" algn="bl" rotWithShape="0">
              <a:srgbClr val="AFAFAF">
                <a:alpha val="100000"/>
              </a:srgbClr>
            </a:outerShdw>
          </a:effectLst>
        </p:spPr>
      </p:sp>
      <p:sp>
        <p:nvSpPr>
          <p:cNvPr id="9" name="Shape 3"/>
          <p:cNvSpPr/>
          <p:nvPr/>
        </p:nvSpPr>
        <p:spPr>
          <a:xfrm>
            <a:off x="5378474" y="2777023"/>
            <a:ext cx="480910" cy="480910"/>
          </a:xfrm>
          <a:custGeom>
            <a:avLst/>
            <a:gdLst/>
            <a:ahLst/>
            <a:cxnLst/>
            <a:rect l="l" t="t" r="r" b="b"/>
            <a:pathLst>
              <a:path w="480910" h="480910">
                <a:moveTo>
                  <a:pt x="240455" y="0"/>
                </a:moveTo>
                <a:moveTo>
                  <a:pt x="240455" y="0"/>
                </a:moveTo>
                <a:cubicBezTo>
                  <a:pt x="373166" y="0"/>
                  <a:pt x="480910" y="107744"/>
                  <a:pt x="480910" y="240455"/>
                </a:cubicBezTo>
                <a:cubicBezTo>
                  <a:pt x="480910" y="373166"/>
                  <a:pt x="373166" y="480910"/>
                  <a:pt x="240455" y="480910"/>
                </a:cubicBezTo>
                <a:cubicBezTo>
                  <a:pt x="107744" y="480910"/>
                  <a:pt x="0" y="373166"/>
                  <a:pt x="0" y="240455"/>
                </a:cubicBezTo>
                <a:cubicBezTo>
                  <a:pt x="0" y="107744"/>
                  <a:pt x="107744" y="0"/>
                  <a:pt x="240455" y="0"/>
                </a:cubicBezTo>
                <a:close/>
              </a:path>
            </a:pathLst>
          </a:custGeom>
          <a:solidFill>
            <a:srgbClr val="5049D5"/>
          </a:solidFill>
          <a:ln/>
          <a:effectLst>
            <a:outerShdw blurRad="76200" dist="50800" dir="8100000" algn="bl" rotWithShape="0">
              <a:srgbClr val="AFAFAF">
                <a:alpha val="100000"/>
              </a:srgbClr>
            </a:outerShdw>
          </a:effectLst>
        </p:spPr>
      </p:sp>
      <p:sp>
        <p:nvSpPr>
          <p:cNvPr id="10" name="Shape 4"/>
          <p:cNvSpPr/>
          <p:nvPr/>
        </p:nvSpPr>
        <p:spPr>
          <a:xfrm>
            <a:off x="4346880" y="2112633"/>
            <a:ext cx="480910" cy="480910"/>
          </a:xfrm>
          <a:custGeom>
            <a:avLst/>
            <a:gdLst/>
            <a:ahLst/>
            <a:cxnLst/>
            <a:rect l="l" t="t" r="r" b="b"/>
            <a:pathLst>
              <a:path w="480910" h="480910">
                <a:moveTo>
                  <a:pt x="240455" y="0"/>
                </a:moveTo>
                <a:moveTo>
                  <a:pt x="240455" y="0"/>
                </a:moveTo>
                <a:cubicBezTo>
                  <a:pt x="373166" y="0"/>
                  <a:pt x="480910" y="107744"/>
                  <a:pt x="480910" y="240455"/>
                </a:cubicBezTo>
                <a:cubicBezTo>
                  <a:pt x="480910" y="373166"/>
                  <a:pt x="373166" y="480910"/>
                  <a:pt x="240455" y="480910"/>
                </a:cubicBezTo>
                <a:cubicBezTo>
                  <a:pt x="107744" y="480910"/>
                  <a:pt x="0" y="373166"/>
                  <a:pt x="0" y="240455"/>
                </a:cubicBezTo>
                <a:cubicBezTo>
                  <a:pt x="0" y="107744"/>
                  <a:pt x="107744" y="0"/>
                  <a:pt x="240455" y="0"/>
                </a:cubicBezTo>
                <a:close/>
              </a:path>
            </a:pathLst>
          </a:custGeom>
          <a:solidFill>
            <a:srgbClr val="5196FF"/>
          </a:solidFill>
          <a:ln/>
          <a:effectLst>
            <a:outerShdw blurRad="76200" dist="50800" dir="8100000" algn="bl" rotWithShape="0">
              <a:srgbClr val="AFAFAF">
                <a:alpha val="100000"/>
              </a:srgbClr>
            </a:outerShdw>
          </a:effectLst>
        </p:spPr>
      </p:sp>
      <p:sp>
        <p:nvSpPr>
          <p:cNvPr id="11" name="Text 5"/>
          <p:cNvSpPr/>
          <p:nvPr/>
        </p:nvSpPr>
        <p:spPr>
          <a:xfrm>
            <a:off x="3294250" y="2773301"/>
            <a:ext cx="48091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</a:t>
            </a:r>
            <a:endParaRPr lang="en-US" sz="1440" dirty="0"/>
          </a:p>
        </p:txBody>
      </p:sp>
      <p:sp>
        <p:nvSpPr>
          <p:cNvPr id="12" name="Text 6"/>
          <p:cNvSpPr/>
          <p:nvPr/>
        </p:nvSpPr>
        <p:spPr>
          <a:xfrm>
            <a:off x="5378474" y="2761446"/>
            <a:ext cx="48091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1440" dirty="0"/>
          </a:p>
        </p:txBody>
      </p:sp>
      <p:sp>
        <p:nvSpPr>
          <p:cNvPr id="13" name="Text 7"/>
          <p:cNvSpPr/>
          <p:nvPr/>
        </p:nvSpPr>
        <p:spPr>
          <a:xfrm>
            <a:off x="4346880" y="2097056"/>
            <a:ext cx="480910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lang="en-US" sz="1440" dirty="0"/>
          </a:p>
        </p:txBody>
      </p:sp>
      <p:sp>
        <p:nvSpPr>
          <p:cNvPr id="14" name="Text 8"/>
          <p:cNvSpPr/>
          <p:nvPr/>
        </p:nvSpPr>
        <p:spPr>
          <a:xfrm>
            <a:off x="1841548" y="862516"/>
            <a:ext cx="5492064" cy="3657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Regional Prevalence Patterns</a:t>
            </a:r>
            <a:endParaRPr lang="en-US" sz="1440" dirty="0"/>
          </a:p>
        </p:txBody>
      </p:sp>
      <p:sp>
        <p:nvSpPr>
          <p:cNvPr id="15" name="Text 9"/>
          <p:cNvSpPr/>
          <p:nvPr/>
        </p:nvSpPr>
        <p:spPr>
          <a:xfrm>
            <a:off x="1841548" y="1093569"/>
            <a:ext cx="5492064" cy="6035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Analysis of mental health condition distribution across geographic regions, highlighting areas with disproportionately high rates requiring intervention.</a:t>
            </a:r>
            <a:endParaRPr lang="en-US" sz="1440" dirty="0"/>
          </a:p>
        </p:txBody>
      </p:sp>
      <p:sp>
        <p:nvSpPr>
          <p:cNvPr id="16" name="Text 10"/>
          <p:cNvSpPr/>
          <p:nvPr/>
        </p:nvSpPr>
        <p:spPr>
          <a:xfrm>
            <a:off x="257346" y="2553005"/>
            <a:ext cx="2841513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Mental Health Statistics</a:t>
            </a:r>
            <a:endParaRPr lang="en-US" sz="1440" dirty="0"/>
          </a:p>
        </p:txBody>
      </p:sp>
      <p:sp>
        <p:nvSpPr>
          <p:cNvPr id="17" name="Text 11"/>
          <p:cNvSpPr/>
          <p:nvPr/>
        </p:nvSpPr>
        <p:spPr>
          <a:xfrm>
            <a:off x="257346" y="2853842"/>
            <a:ext cx="2681770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data from WHO tracking depression, anxiety, schizophrenia, bipolar disorder, and eating disorders across countries from 1990-2019.</a:t>
            </a:r>
            <a:endParaRPr lang="en-US" sz="1440" dirty="0"/>
          </a:p>
        </p:txBody>
      </p:sp>
      <p:sp>
        <p:nvSpPr>
          <p:cNvPr id="18" name="Text 12"/>
          <p:cNvSpPr/>
          <p:nvPr/>
        </p:nvSpPr>
        <p:spPr>
          <a:xfrm>
            <a:off x="6076539" y="2552850"/>
            <a:ext cx="2810116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Temporal Trends Analysis</a:t>
            </a:r>
            <a:endParaRPr lang="en-US" sz="1440" dirty="0"/>
          </a:p>
        </p:txBody>
      </p:sp>
      <p:sp>
        <p:nvSpPr>
          <p:cNvPr id="19" name="Text 13"/>
          <p:cNvSpPr/>
          <p:nvPr/>
        </p:nvSpPr>
        <p:spPr>
          <a:xfrm>
            <a:off x="6108882" y="2853842"/>
            <a:ext cx="2777773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Examination of mental illness prevalence changes over three decades, identifying emerging patterns and potential contributing factors.</a:t>
            </a:r>
            <a:endParaRPr lang="en-US" sz="14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flipV="1">
            <a:off x="108814" y="77724"/>
            <a:ext cx="8926325" cy="4987842"/>
          </a:xfrm>
          <a:custGeom>
            <a:avLst/>
            <a:gdLst/>
            <a:ahLst/>
            <a:cxnLst/>
            <a:rect l="l" t="t" r="r" b="b"/>
            <a:pathLst>
              <a:path w="8926325" h="4987842">
                <a:moveTo>
                  <a:pt x="0" y="623480"/>
                </a:moveTo>
                <a:moveTo>
                  <a:pt x="0" y="623480"/>
                </a:moveTo>
                <a:quadBezTo>
                  <a:pt x="0" y="0"/>
                  <a:pt x="623480" y="0"/>
                </a:quadBezTo>
                <a:lnTo>
                  <a:pt x="8302845" y="0"/>
                </a:lnTo>
                <a:quadBezTo>
                  <a:pt x="8926325" y="0"/>
                  <a:pt x="8926325" y="623480"/>
                </a:quadBezTo>
                <a:lnTo>
                  <a:pt x="8926325" y="4987842"/>
                </a:lnTo>
                <a:lnTo>
                  <a:pt x="0" y="4987842"/>
                </a:lnTo>
                <a:close/>
              </a:path>
            </a:pathLst>
          </a:custGeom>
          <a:solidFill>
            <a:srgbClr val="FFFFFF">
              <a:alpha val="38000"/>
            </a:srgbClr>
          </a:solidFill>
          <a:ln w="9525">
            <a:solidFill>
              <a:srgbClr val="FFFF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08294" y="123444"/>
            <a:ext cx="8005572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A02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Selection Process</a:t>
            </a:r>
            <a:endParaRPr lang="en-US" sz="144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10" y="346776"/>
            <a:ext cx="219456" cy="219456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38" y="237048"/>
            <a:ext cx="219456" cy="219456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4056412" y="1508760"/>
            <a:ext cx="174439" cy="0"/>
          </a:xfrm>
          <a:custGeom>
            <a:avLst/>
            <a:gdLst/>
            <a:ahLst/>
            <a:cxnLst/>
            <a:rect l="l" t="t" r="r" b="b"/>
            <a:pathLst>
              <a:path w="174439">
                <a:moveTo>
                  <a:pt x="174439" y="0"/>
                </a:moveTo>
                <a:moveTo>
                  <a:pt x="174439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5049D5"/>
            </a:solidFill>
            <a:prstDash val="solid"/>
            <a:headEnd type="none"/>
            <a:tailEnd type="arrow"/>
          </a:ln>
        </p:spPr>
      </p:sp>
      <p:sp>
        <p:nvSpPr>
          <p:cNvPr id="7" name="Shape 3"/>
          <p:cNvSpPr/>
          <p:nvPr/>
        </p:nvSpPr>
        <p:spPr>
          <a:xfrm>
            <a:off x="4955413" y="2798064"/>
            <a:ext cx="177670" cy="0"/>
          </a:xfrm>
          <a:custGeom>
            <a:avLst/>
            <a:gdLst/>
            <a:ahLst/>
            <a:cxnLst/>
            <a:rect l="l" t="t" r="r" b="b"/>
            <a:pathLst>
              <a:path w="177670">
                <a:moveTo>
                  <a:pt x="0" y="0"/>
                </a:moveTo>
                <a:moveTo>
                  <a:pt x="0" y="0"/>
                </a:moveTo>
                <a:lnTo>
                  <a:pt x="177670" y="0"/>
                </a:lnTo>
              </a:path>
            </a:pathLst>
          </a:custGeom>
          <a:noFill/>
          <a:ln w="19050">
            <a:solidFill>
              <a:srgbClr val="5049D5"/>
            </a:solidFill>
            <a:prstDash val="solid"/>
            <a:headEnd type="none"/>
            <a:tailEnd type="arrow"/>
          </a:ln>
        </p:spPr>
      </p:sp>
      <p:sp>
        <p:nvSpPr>
          <p:cNvPr id="8" name="Shape 4"/>
          <p:cNvSpPr/>
          <p:nvPr/>
        </p:nvSpPr>
        <p:spPr>
          <a:xfrm>
            <a:off x="4048826" y="4091940"/>
            <a:ext cx="175088" cy="0"/>
          </a:xfrm>
          <a:custGeom>
            <a:avLst/>
            <a:gdLst/>
            <a:ahLst/>
            <a:cxnLst/>
            <a:rect l="l" t="t" r="r" b="b"/>
            <a:pathLst>
              <a:path w="175088">
                <a:moveTo>
                  <a:pt x="175088" y="0"/>
                </a:moveTo>
                <a:moveTo>
                  <a:pt x="175088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5049D5"/>
            </a:solidFill>
            <a:prstDash val="solid"/>
            <a:headEnd type="none"/>
            <a:tailEnd type="arrow"/>
          </a:ln>
        </p:spPr>
      </p:sp>
      <p:sp>
        <p:nvSpPr>
          <p:cNvPr id="9" name="Text 5"/>
          <p:cNvSpPr/>
          <p:nvPr/>
        </p:nvSpPr>
        <p:spPr>
          <a:xfrm>
            <a:off x="4218228" y="1143000"/>
            <a:ext cx="745435" cy="70408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736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</a:t>
            </a:r>
            <a:endParaRPr lang="en-US" sz="1440" dirty="0"/>
          </a:p>
        </p:txBody>
      </p:sp>
      <p:sp>
        <p:nvSpPr>
          <p:cNvPr id="10" name="Text 6"/>
          <p:cNvSpPr/>
          <p:nvPr/>
        </p:nvSpPr>
        <p:spPr>
          <a:xfrm>
            <a:off x="4218228" y="3776472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1440" dirty="0"/>
          </a:p>
        </p:txBody>
      </p:sp>
      <p:sp>
        <p:nvSpPr>
          <p:cNvPr id="11" name="Text 7"/>
          <p:cNvSpPr/>
          <p:nvPr/>
        </p:nvSpPr>
        <p:spPr>
          <a:xfrm>
            <a:off x="4209084" y="2468880"/>
            <a:ext cx="745435" cy="67665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lang="en-US" sz="1440" dirty="0"/>
          </a:p>
        </p:txBody>
      </p:sp>
      <p:sp>
        <p:nvSpPr>
          <p:cNvPr id="12" name="Text 8"/>
          <p:cNvSpPr/>
          <p:nvPr/>
        </p:nvSpPr>
        <p:spPr>
          <a:xfrm>
            <a:off x="327671" y="1143000"/>
            <a:ext cx="3567074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Initial Data Exploration</a:t>
            </a:r>
            <a:endParaRPr lang="en-US" sz="1440" dirty="0"/>
          </a:p>
        </p:txBody>
      </p:sp>
      <p:sp>
        <p:nvSpPr>
          <p:cNvPr id="13" name="Text 9"/>
          <p:cNvSpPr/>
          <p:nvPr/>
        </p:nvSpPr>
        <p:spPr>
          <a:xfrm>
            <a:off x="327671" y="1410919"/>
            <a:ext cx="3567074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Analyzing distributions, correlations, and missing values to understand relationships between mental health indicators and demographic factors.</a:t>
            </a:r>
            <a:endParaRPr lang="en-US" sz="1440" dirty="0"/>
          </a:p>
        </p:txBody>
      </p:sp>
      <p:sp>
        <p:nvSpPr>
          <p:cNvPr id="14" name="Text 10"/>
          <p:cNvSpPr/>
          <p:nvPr/>
        </p:nvSpPr>
        <p:spPr>
          <a:xfrm>
            <a:off x="5248972" y="2221992"/>
            <a:ext cx="3567074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Importance Analysis</a:t>
            </a:r>
            <a:endParaRPr lang="en-US" sz="1440" dirty="0"/>
          </a:p>
        </p:txBody>
      </p:sp>
      <p:sp>
        <p:nvSpPr>
          <p:cNvPr id="15" name="Text 11"/>
          <p:cNvSpPr/>
          <p:nvPr/>
        </p:nvSpPr>
        <p:spPr>
          <a:xfrm>
            <a:off x="5248972" y="2487168"/>
            <a:ext cx="3567357" cy="12344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Using statistical methods to rank variables by their predictive power, identifying key indicators that contribute most to mental illness risk prediction.</a:t>
            </a:r>
            <a:endParaRPr lang="en-US" sz="1440" dirty="0"/>
          </a:p>
        </p:txBody>
      </p:sp>
      <p:sp>
        <p:nvSpPr>
          <p:cNvPr id="16" name="Text 12"/>
          <p:cNvSpPr/>
          <p:nvPr/>
        </p:nvSpPr>
        <p:spPr>
          <a:xfrm>
            <a:off x="327671" y="3236976"/>
            <a:ext cx="3567074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5049D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Dimensionality Reduction Techniques</a:t>
            </a:r>
            <a:endParaRPr lang="en-US" sz="1440" dirty="0"/>
          </a:p>
        </p:txBody>
      </p:sp>
      <p:sp>
        <p:nvSpPr>
          <p:cNvPr id="17" name="Text 13"/>
          <p:cNvSpPr/>
          <p:nvPr/>
        </p:nvSpPr>
        <p:spPr>
          <a:xfrm>
            <a:off x="328585" y="3511296"/>
            <a:ext cx="3567074" cy="12801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/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Applying PCA or feature elimination to remove redundant variables, optimizing model performance while maintaining predictive accuracy.</a:t>
            </a:r>
            <a:endParaRPr lang="en-US" sz="1440" dirty="0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932" y="1045159"/>
            <a:ext cx="914400" cy="914400"/>
          </a:xfrm>
          <a:prstGeom prst="rect">
            <a:avLst/>
          </a:prstGeom>
        </p:spPr>
      </p:pic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932" y="2350008"/>
            <a:ext cx="914400" cy="914400"/>
          </a:xfrm>
          <a:prstGeom prst="rect">
            <a:avLst/>
          </a:prstGeom>
        </p:spPr>
      </p:pic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932" y="3657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Office PowerPoint</Application>
  <PresentationFormat>On-screen Show (16:9)</PresentationFormat>
  <Paragraphs>116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Yolisa Qadi</cp:lastModifiedBy>
  <cp:revision>2</cp:revision>
  <dcterms:created xsi:type="dcterms:W3CDTF">2025-10-08T02:16:01Z</dcterms:created>
  <dcterms:modified xsi:type="dcterms:W3CDTF">2025-10-08T02:18:11Z</dcterms:modified>
</cp:coreProperties>
</file>