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56" r:id="rId3"/>
    <p:sldId id="257" r:id="rId4"/>
    <p:sldId id="269" r:id="rId5"/>
    <p:sldId id="258" r:id="rId6"/>
    <p:sldId id="259" r:id="rId7"/>
    <p:sldId id="260" r:id="rId8"/>
    <p:sldId id="268" r:id="rId9"/>
    <p:sldId id="262" r:id="rId10"/>
    <p:sldId id="263" r:id="rId11"/>
    <p:sldId id="264" r:id="rId12"/>
    <p:sldId id="270" r:id="rId13"/>
    <p:sldId id="261" r:id="rId14"/>
    <p:sldId id="265" r:id="rId15"/>
    <p:sldId id="271" r:id="rId16"/>
    <p:sldId id="266" r:id="rId17"/>
  </p:sldIdLst>
  <p:sldSz cx="18288000" cy="10287000"/>
  <p:notesSz cx="18288000" cy="10287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ublic Sans SemiBold" panose="020B0604020202020204" charset="0"/>
      <p:regular r:id="rId23"/>
      <p:bold r:id="rId24"/>
      <p:italic r:id="rId25"/>
      <p:boldItalic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  <p:embeddedFont>
      <p:font typeface="Garamond" panose="02020404030301010803" pitchFamily="18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VStlbQmX7nzH3R28BWB0tRIGh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96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244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37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89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5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56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hyperlink" Target="https://github.com/Yolisaq/Yolisa_Orienta.gi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bNrJiPRn0EUEnv4EzgFOnDskxEBlG3LV/view?usp=drive_lin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ienta-app.netlify.app/" TargetMode="External"/><Relationship Id="rId5" Type="http://schemas.openxmlformats.org/officeDocument/2006/relationships/hyperlink" Target="https://sparkling-basbousa-e159b2.netlify.app/" TargetMode="Externa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file:///C:\Users\yolis\Music\Yolisa_Orienta\index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0" y="76967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5853" y="571500"/>
            <a:ext cx="7077075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435008" y="4689320"/>
            <a:ext cx="8653462" cy="893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1F1F1"/>
                </a:solidFill>
                <a:latin typeface="Public Sans SemiBold"/>
                <a:sym typeface="Public Sans SemiBold"/>
              </a:rPr>
              <a:t>By:</a:t>
            </a: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1F1F1"/>
                </a:solidFill>
                <a:latin typeface="Public Sans SemiBold"/>
                <a:sym typeface="Public Sans SemiBold"/>
              </a:rPr>
              <a:t>Yolisa Qadi</a:t>
            </a:r>
            <a:endParaRPr sz="1600" dirty="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86875" y="4689320"/>
            <a:ext cx="1255390" cy="112744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571500" y="914400"/>
            <a:ext cx="9720262" cy="269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8000"/>
              </a:lnSpc>
            </a:pPr>
            <a:r>
              <a:rPr lang="en-US" sz="5400" b="1" kern="1200" dirty="0">
                <a:ln w="3175" cmpd="sng">
                  <a:noFill/>
                </a:ln>
                <a:solidFill>
                  <a:schemeClr val="bg1"/>
                </a:solidFill>
                <a:latin typeface="+mn-lt"/>
                <a:ea typeface="+mj-ea"/>
                <a:cs typeface="+mj-cs"/>
              </a:rPr>
              <a:t>Prompt This Into Existence! Hackathon – Mobile-First Orientation App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785542"/>
            <a:ext cx="9720300" cy="1188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ZA" sz="2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Participated based in</a:t>
            </a:r>
          </a:p>
          <a:p>
            <a:pPr lvl="0" algn="ctr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</a:pPr>
            <a:r>
              <a:rPr lang="en-ZA" sz="28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South Africa- Cape Town</a:t>
            </a:r>
            <a:endParaRPr lang="en-ZA" sz="28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853" y="571500"/>
            <a:ext cx="7077075" cy="92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5821680"/>
            <a:ext cx="171450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82280" y="2607945"/>
            <a:ext cx="1038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330" y="2626995"/>
            <a:ext cx="1000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41265" y="2866930"/>
            <a:ext cx="518160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 txBox="1"/>
          <p:nvPr/>
        </p:nvSpPr>
        <p:spPr>
          <a:xfrm>
            <a:off x="724090" y="3910870"/>
            <a:ext cx="25860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Release to Users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724090" y="4385977"/>
            <a:ext cx="2586038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The main purpose of deployment is to release the product to users.</a:t>
            </a:r>
            <a:endParaRPr/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39685" y="2607945"/>
            <a:ext cx="1038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58735" y="2626995"/>
            <a:ext cx="1000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98670" y="2866930"/>
            <a:ext cx="518160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 txBox="1"/>
          <p:nvPr/>
        </p:nvSpPr>
        <p:spPr>
          <a:xfrm>
            <a:off x="3581590" y="3910870"/>
            <a:ext cx="25860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Final Code Push</a:t>
            </a:r>
            <a:endParaRPr/>
          </a:p>
        </p:txBody>
      </p:sp>
      <p:sp>
        <p:nvSpPr>
          <p:cNvPr id="240" name="Google Shape;240;p8"/>
          <p:cNvSpPr txBox="1"/>
          <p:nvPr/>
        </p:nvSpPr>
        <p:spPr>
          <a:xfrm>
            <a:off x="3581590" y="4385977"/>
            <a:ext cx="2586038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Execute the final code push to the production server for live use.</a:t>
            </a:r>
            <a:endParaRPr dirty="0"/>
          </a:p>
        </p:txBody>
      </p:sp>
      <p:pic>
        <p:nvPicPr>
          <p:cNvPr id="241" name="Google Shape;24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7090" y="2607945"/>
            <a:ext cx="1038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6140" y="2626995"/>
            <a:ext cx="1000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56170" y="2866930"/>
            <a:ext cx="518160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 txBox="1"/>
          <p:nvPr/>
        </p:nvSpPr>
        <p:spPr>
          <a:xfrm>
            <a:off x="6438995" y="3910870"/>
            <a:ext cx="25860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Set Up Hosting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6438995" y="4385977"/>
            <a:ext cx="2586038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Establish hosting on platforms like AWS, Firebase, or shared hosting.</a:t>
            </a:r>
            <a:endParaRPr/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4495" y="2607945"/>
            <a:ext cx="1038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73545" y="2626995"/>
            <a:ext cx="1000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313575" y="2866930"/>
            <a:ext cx="518160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8"/>
          <p:cNvSpPr txBox="1"/>
          <p:nvPr/>
        </p:nvSpPr>
        <p:spPr>
          <a:xfrm>
            <a:off x="9296400" y="3910870"/>
            <a:ext cx="25860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CI/CD Pipelines</a:t>
            </a:r>
            <a:endParaRPr/>
          </a:p>
        </p:txBody>
      </p:sp>
      <p:sp>
        <p:nvSpPr>
          <p:cNvPr id="250" name="Google Shape;250;p8"/>
          <p:cNvSpPr txBox="1"/>
          <p:nvPr/>
        </p:nvSpPr>
        <p:spPr>
          <a:xfrm>
            <a:off x="9296400" y="4385977"/>
            <a:ext cx="2586038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Implement CI/CD pipelines for smooth automated deployment processes.</a:t>
            </a:r>
            <a:endParaRPr/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11995" y="2607945"/>
            <a:ext cx="1038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931045" y="2626995"/>
            <a:ext cx="1000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170980" y="2866930"/>
            <a:ext cx="518160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"/>
          <p:cNvSpPr txBox="1"/>
          <p:nvPr/>
        </p:nvSpPr>
        <p:spPr>
          <a:xfrm>
            <a:off x="12153805" y="3910870"/>
            <a:ext cx="25860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Version Tagging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12153805" y="4385977"/>
            <a:ext cx="2586038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Create version tags and establish rollback strategies for safety.</a:t>
            </a:r>
            <a:endParaRPr/>
          </a:p>
        </p:txBody>
      </p:sp>
      <p:pic>
        <p:nvPicPr>
          <p:cNvPr id="256" name="Google Shape;25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69400" y="2607945"/>
            <a:ext cx="10382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788450" y="2626995"/>
            <a:ext cx="1000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028384" y="2866930"/>
            <a:ext cx="518160" cy="518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8"/>
          <p:cNvSpPr txBox="1"/>
          <p:nvPr/>
        </p:nvSpPr>
        <p:spPr>
          <a:xfrm>
            <a:off x="15011210" y="3910870"/>
            <a:ext cx="258603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Connect to Database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15011210" y="4708588"/>
            <a:ext cx="2586038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Link the deployed app to a live database for real-time data access.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571500" y="533400"/>
            <a:ext cx="1717833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Understanding the Deployment Phase in SDLC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Key activities involved in deploying software to users and stakeholders.</a:t>
            </a:r>
            <a:endParaRPr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2457599"/>
            <a:ext cx="10953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550" y="2476649"/>
            <a:ext cx="10917879" cy="11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1500" y="2457599"/>
            <a:ext cx="10955979" cy="119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6300" y="2655665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9"/>
          <p:cNvSpPr txBox="1"/>
          <p:nvPr/>
        </p:nvSpPr>
        <p:spPr>
          <a:xfrm>
            <a:off x="1981200" y="2746438"/>
            <a:ext cx="927258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Purpose of Maintenance Phase</a:t>
            </a:r>
            <a:endParaRPr dirty="0"/>
          </a:p>
        </p:txBody>
      </p:sp>
      <p:pic>
        <p:nvPicPr>
          <p:cNvPr id="274" name="Google Shape;27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3882485"/>
            <a:ext cx="10953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550" y="3901535"/>
            <a:ext cx="10917879" cy="11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1500" y="3882485"/>
            <a:ext cx="10955979" cy="119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300" y="4080605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9"/>
          <p:cNvSpPr txBox="1"/>
          <p:nvPr/>
        </p:nvSpPr>
        <p:spPr>
          <a:xfrm>
            <a:off x="1981200" y="4171283"/>
            <a:ext cx="927258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Monitoring System Performance</a:t>
            </a:r>
            <a:endParaRPr dirty="0"/>
          </a:p>
        </p:txBody>
      </p:sp>
      <p:pic>
        <p:nvPicPr>
          <p:cNvPr id="279" name="Google Shape;27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5307330"/>
            <a:ext cx="10953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550" y="5326380"/>
            <a:ext cx="10917879" cy="11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1500" y="5307330"/>
            <a:ext cx="10955979" cy="119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300" y="5505450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9"/>
          <p:cNvSpPr txBox="1"/>
          <p:nvPr/>
        </p:nvSpPr>
        <p:spPr>
          <a:xfrm>
            <a:off x="1981200" y="5596128"/>
            <a:ext cx="927258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Fixing Bugs and Vulnerabilities</a:t>
            </a:r>
            <a:endParaRPr/>
          </a:p>
        </p:txBody>
      </p:sp>
      <p:pic>
        <p:nvPicPr>
          <p:cNvPr id="284" name="Google Shape;28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6732270"/>
            <a:ext cx="10953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550" y="6751320"/>
            <a:ext cx="10917879" cy="11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1500" y="6732270"/>
            <a:ext cx="10955979" cy="119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76300" y="6930295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9"/>
          <p:cNvSpPr txBox="1"/>
          <p:nvPr/>
        </p:nvSpPr>
        <p:spPr>
          <a:xfrm>
            <a:off x="1981200" y="7021068"/>
            <a:ext cx="927258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Handling Feature Requests</a:t>
            </a:r>
            <a:endParaRPr/>
          </a:p>
        </p:txBody>
      </p:sp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8157115"/>
            <a:ext cx="109537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550" y="8176165"/>
            <a:ext cx="10917879" cy="11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1500" y="8157115"/>
            <a:ext cx="10955979" cy="119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76300" y="8355235"/>
            <a:ext cx="8001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9"/>
          <p:cNvSpPr txBox="1"/>
          <p:nvPr/>
        </p:nvSpPr>
        <p:spPr>
          <a:xfrm>
            <a:off x="1981200" y="8445925"/>
            <a:ext cx="1067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Updating Libraries and Dependencies</a:t>
            </a:r>
            <a:endParaRPr/>
          </a:p>
        </p:txBody>
      </p:sp>
      <p:sp>
        <p:nvSpPr>
          <p:cNvPr id="294" name="Google Shape;294;p9"/>
          <p:cNvSpPr txBox="1"/>
          <p:nvPr/>
        </p:nvSpPr>
        <p:spPr>
          <a:xfrm>
            <a:off x="571500" y="533400"/>
            <a:ext cx="1717833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Understanding the Maintenance Phase of SDLC</a:t>
            </a:r>
            <a:endParaRPr dirty="0"/>
          </a:p>
        </p:txBody>
      </p:sp>
      <p:sp>
        <p:nvSpPr>
          <p:cNvPr id="295" name="Google Shape;295;p9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Exploring key activities and purposes of software maintenance post-launch</a:t>
            </a:r>
            <a:endParaRPr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0" y="2552376"/>
            <a:ext cx="5742363" cy="5878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9"/>
          <p:cNvSpPr txBox="1"/>
          <p:nvPr/>
        </p:nvSpPr>
        <p:spPr>
          <a:xfrm>
            <a:off x="883227" y="1608716"/>
            <a:ext cx="17178338" cy="7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6000"/>
              </a:lnSpc>
            </a:pPr>
            <a:r>
              <a:rPr lang="en-US" sz="4200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Prompting Strategy</a:t>
            </a:r>
            <a:endParaRPr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965" y="5448138"/>
            <a:ext cx="4429154" cy="4534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883228" y="2914326"/>
            <a:ext cx="9050482" cy="621708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ublic Sans" panose="020B0604020202020204" charset="0"/>
              </a:rPr>
              <a:t>Successful Prompts: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ublic Sans" panose="020B0604020202020204" charset="0"/>
              </a:rPr>
              <a:t>“Generate mobile-first card layout with Alarm, Stopwatch, Timer, Weather”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ublic Sans" panose="020B0604020202020204" charset="0"/>
              </a:rPr>
              <a:t>“JS to detect device orientation and switch active section”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ublic Sans" panose="020B0604020202020204" charset="0"/>
              </a:rPr>
              <a:t>Failed / Adjusted Prompts: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ublic Sans" panose="020B0604020202020204" charset="0"/>
              </a:rPr>
              <a:t>Automatic weather refresh → adjusted to manual refresh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ublic Sans" panose="020B0604020202020204" charset="0"/>
              </a:rPr>
              <a:t>Single combined JS function → separated for readability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Public Sans" panose="020B0604020202020204" charset="0"/>
              </a:rPr>
              <a:t>Iterative refinement and small-task prompting ensured clean outputs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4965" y="1111627"/>
            <a:ext cx="7086600" cy="403187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Alarm:</a:t>
            </a:r>
            <a:r>
              <a:rPr lang="en-US" sz="3200" dirty="0">
                <a:solidFill>
                  <a:schemeClr val="tx1"/>
                </a:solidFill>
              </a:rPr>
              <a:t> Set, clear, snooze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Stopwatch:</a:t>
            </a:r>
            <a:r>
              <a:rPr lang="en-US" sz="3200" dirty="0">
                <a:solidFill>
                  <a:schemeClr val="tx1"/>
                </a:solidFill>
              </a:rPr>
              <a:t> Start, pause/resume, reset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Timer:</a:t>
            </a:r>
            <a:r>
              <a:rPr lang="en-US" sz="3200" dirty="0">
                <a:solidFill>
                  <a:schemeClr val="tx1"/>
                </a:solidFill>
              </a:rPr>
              <a:t> Countdown with start/pause and alarm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</a:rPr>
              <a:t>Weather:</a:t>
            </a:r>
            <a:r>
              <a:rPr lang="en-US" sz="3200" dirty="0">
                <a:solidFill>
                  <a:schemeClr val="tx1"/>
                </a:solidFill>
              </a:rPr>
              <a:t> Fetch location-based data with emoji display</a:t>
            </a:r>
          </a:p>
          <a:p>
            <a:endParaRPr lang="en-ZA" sz="3200" dirty="0">
              <a:latin typeface="Public Sans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94003" y="406532"/>
            <a:ext cx="6899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Features Overview</a:t>
            </a:r>
            <a:endParaRPr lang="en-ZA" sz="3600" dirty="0">
              <a:solidFill>
                <a:schemeClr val="bg1"/>
              </a:solidFill>
              <a:latin typeface="Public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3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69" y="-56198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/>
        </p:nvSpPr>
        <p:spPr>
          <a:xfrm>
            <a:off x="571500" y="533400"/>
            <a:ext cx="17178338" cy="7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6000"/>
              </a:lnSpc>
            </a:pPr>
            <a:r>
              <a:rPr lang="en-US" sz="4200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AI Tools Used and assistance</a:t>
            </a:r>
            <a:endParaRPr dirty="0"/>
          </a:p>
        </p:txBody>
      </p:sp>
      <p:sp>
        <p:nvSpPr>
          <p:cNvPr id="202" name="Google Shape;202;p6"/>
          <p:cNvSpPr txBox="1"/>
          <p:nvPr/>
        </p:nvSpPr>
        <p:spPr>
          <a:xfrm>
            <a:off x="571500" y="1219200"/>
            <a:ext cx="17178338" cy="3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Key activities involved in coding during the </a:t>
            </a:r>
            <a:r>
              <a:rPr lang="en-US" sz="1800" b="0" i="0" u="none" strike="noStrike" cap="none" dirty="0" smtClean="0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Development</a:t>
            </a:r>
            <a:endParaRPr dirty="0"/>
          </a:p>
        </p:txBody>
      </p:sp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17158"/>
              </p:ext>
            </p:extLst>
          </p:nvPr>
        </p:nvGraphicFramePr>
        <p:xfrm>
          <a:off x="1295399" y="2557463"/>
          <a:ext cx="13875327" cy="7052296"/>
        </p:xfrm>
        <a:graphic>
          <a:graphicData uri="http://schemas.openxmlformats.org/drawingml/2006/table">
            <a:tbl>
              <a:tblPr firstRow="1" bandRow="1"/>
              <a:tblGrid>
                <a:gridCol w="4625109">
                  <a:extLst>
                    <a:ext uri="{9D8B030D-6E8A-4147-A177-3AD203B41FA5}">
                      <a16:colId xmlns:a16="http://schemas.microsoft.com/office/drawing/2014/main" val="685064008"/>
                    </a:ext>
                  </a:extLst>
                </a:gridCol>
                <a:gridCol w="4625109">
                  <a:extLst>
                    <a:ext uri="{9D8B030D-6E8A-4147-A177-3AD203B41FA5}">
                      <a16:colId xmlns:a16="http://schemas.microsoft.com/office/drawing/2014/main" val="2049126649"/>
                    </a:ext>
                  </a:extLst>
                </a:gridCol>
                <a:gridCol w="4625109">
                  <a:extLst>
                    <a:ext uri="{9D8B030D-6E8A-4147-A177-3AD203B41FA5}">
                      <a16:colId xmlns:a16="http://schemas.microsoft.com/office/drawing/2014/main" val="2568992829"/>
                    </a:ext>
                  </a:extLst>
                </a:gridCol>
              </a:tblGrid>
              <a:tr h="8398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 dirty="0"/>
                        <a:t>Step / Feature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AI Tool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Contribution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00848"/>
                  </a:ext>
                </a:extLst>
              </a:tr>
              <a:tr h="8398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 dirty="0"/>
                        <a:t>HTML Layout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 dirty="0"/>
                        <a:t>Copilot, </a:t>
                      </a:r>
                      <a:r>
                        <a:rPr lang="en-ZA" dirty="0" smtClean="0"/>
                        <a:t>Visual Studio, Cursor</a:t>
                      </a:r>
                      <a:endParaRPr lang="en-ZA" dirty="0"/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Generated responsive card-based layout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86139"/>
                  </a:ext>
                </a:extLst>
              </a:tr>
              <a:tr h="117346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 dirty="0"/>
                        <a:t>CSS Styling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 dirty="0"/>
                        <a:t>WindSurf, Copilot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fr-FR"/>
                        <a:t>Colors, gradients, animations, responsive design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87223"/>
                  </a:ext>
                </a:extLst>
              </a:tr>
              <a:tr h="8398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Orientation Detection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Warp, v0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US" dirty="0"/>
                        <a:t>JS logic to detect device rotation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944470"/>
                  </a:ext>
                </a:extLst>
              </a:tr>
              <a:tr h="8398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Alarm / Stopwatch / Timer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Warp, Gemini CLI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Event listeners and logic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4181"/>
                  </a:ext>
                </a:extLst>
              </a:tr>
              <a:tr h="8398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Weather Integration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v0, Warp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/>
                        <a:t>Open-Meteo API integration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542519"/>
                  </a:ext>
                </a:extLst>
              </a:tr>
              <a:tr h="83983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 dirty="0"/>
                        <a:t>Debugging &amp; Optimization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 dirty="0"/>
                        <a:t>Copilot, Cursor, Gemini CLI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aramond" panose="02020404030301010803"/>
                          <a:sym typeface="Arial"/>
                        </a:defRPr>
                      </a:lvl9pPr>
                    </a:lstStyle>
                    <a:p>
                      <a:r>
                        <a:rPr lang="en-ZA" dirty="0"/>
                        <a:t>Code readability &amp; performance</a:t>
                      </a: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61560"/>
                  </a:ext>
                </a:extLst>
              </a:tr>
              <a:tr h="839833"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Garamond" panose="02020404030301010803" pitchFamily="18" charset="0"/>
                        </a:rPr>
                        <a:t>UI mock-ups</a:t>
                      </a:r>
                      <a:endParaRPr lang="en-ZA" dirty="0">
                        <a:latin typeface="Garamond" panose="02020404030301010803" pitchFamily="18" charset="0"/>
                      </a:endParaRPr>
                    </a:p>
                  </a:txBody>
                  <a:tcPr marL="83488" marR="83488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 smtClean="0">
                          <a:latin typeface="Garamond" panose="02020404030301010803" pitchFamily="18" charset="0"/>
                        </a:rPr>
                        <a:t>Figma + AI Plugin</a:t>
                      </a:r>
                      <a:endParaRPr lang="en-ZA" dirty="0">
                        <a:latin typeface="Garamond" panose="02020404030301010803" pitchFamily="18" charset="0"/>
                      </a:endParaRPr>
                    </a:p>
                  </a:txBody>
                  <a:tcPr marL="83488" marR="8348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aramond" panose="02020404030301010803" pitchFamily="18" charset="0"/>
                        </a:rPr>
                        <a:t>for creating quick UI mockups</a:t>
                      </a:r>
                      <a:endParaRPr lang="en-ZA" dirty="0">
                        <a:latin typeface="Garamond" panose="02020404030301010803" pitchFamily="18" charset="0"/>
                      </a:endParaRPr>
                    </a:p>
                  </a:txBody>
                  <a:tcPr marL="83488" marR="83488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992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4067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2171700"/>
            <a:ext cx="17145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550" y="2190750"/>
            <a:ext cx="171069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1500" y="2171700"/>
            <a:ext cx="17145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1500" y="2171700"/>
            <a:ext cx="1143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0"/>
          <p:cNvSpPr txBox="1"/>
          <p:nvPr/>
        </p:nvSpPr>
        <p:spPr>
          <a:xfrm rot="-5400000">
            <a:off x="-369094" y="3845719"/>
            <a:ext cx="3057525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414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Best Practices</a:t>
            </a:r>
            <a:endParaRPr/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36540" y="334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55620" y="336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236595" y="354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0"/>
          <p:cNvSpPr txBox="1"/>
          <p:nvPr/>
        </p:nvSpPr>
        <p:spPr>
          <a:xfrm>
            <a:off x="2655094" y="4371975"/>
            <a:ext cx="1595438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Agile or Scrum</a:t>
            </a:r>
            <a:endParaRPr/>
          </a:p>
        </p:txBody>
      </p:sp>
      <p:pic>
        <p:nvPicPr>
          <p:cNvPr id="311" name="Google Shape;311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6010" y="334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95060" y="336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76035" y="354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0"/>
          <p:cNvSpPr txBox="1"/>
          <p:nvPr/>
        </p:nvSpPr>
        <p:spPr>
          <a:xfrm>
            <a:off x="5757862" y="4371975"/>
            <a:ext cx="1671638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Version Control</a:t>
            </a:r>
            <a:endParaRPr/>
          </a:p>
        </p:txBody>
      </p:sp>
      <p:pic>
        <p:nvPicPr>
          <p:cNvPr id="315" name="Google Shape;315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15450" y="334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4500" y="336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15475" y="354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0"/>
          <p:cNvSpPr txBox="1"/>
          <p:nvPr/>
        </p:nvSpPr>
        <p:spPr>
          <a:xfrm>
            <a:off x="8663845" y="4371975"/>
            <a:ext cx="213836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Stand-ups &amp; Demos</a:t>
            </a:r>
            <a:endParaRPr/>
          </a:p>
        </p:txBody>
      </p:sp>
      <p:pic>
        <p:nvPicPr>
          <p:cNvPr id="319" name="Google Shape;319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454890" y="334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473940" y="336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654915" y="354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0"/>
          <p:cNvSpPr txBox="1"/>
          <p:nvPr/>
        </p:nvSpPr>
        <p:spPr>
          <a:xfrm>
            <a:off x="11739182" y="4371975"/>
            <a:ext cx="2262188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Clear Documentation</a:t>
            </a:r>
            <a:endParaRPr/>
          </a:p>
        </p:txBody>
      </p:sp>
      <p:pic>
        <p:nvPicPr>
          <p:cNvPr id="323" name="Google Shape;32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594330" y="334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13380" y="336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794355" y="354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0"/>
          <p:cNvSpPr txBox="1"/>
          <p:nvPr/>
        </p:nvSpPr>
        <p:spPr>
          <a:xfrm>
            <a:off x="14680502" y="4371975"/>
            <a:ext cx="2662238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Stakeholder Involvement</a:t>
            </a:r>
            <a:endParaRPr/>
          </a:p>
        </p:txBody>
      </p:sp>
      <p:pic>
        <p:nvPicPr>
          <p:cNvPr id="327" name="Google Shape;32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5981700"/>
            <a:ext cx="17145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550" y="6000750"/>
            <a:ext cx="171069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1500" y="5981700"/>
            <a:ext cx="17145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1500" y="5981700"/>
            <a:ext cx="1143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0"/>
          <p:cNvSpPr txBox="1"/>
          <p:nvPr/>
        </p:nvSpPr>
        <p:spPr>
          <a:xfrm rot="-5400000">
            <a:off x="-369094" y="7655719"/>
            <a:ext cx="3057525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414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Tool Suggestions</a:t>
            </a:r>
            <a:endParaRPr/>
          </a:p>
        </p:txBody>
      </p:sp>
      <p:pic>
        <p:nvPicPr>
          <p:cNvPr id="332" name="Google Shape;332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36570" y="715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55620" y="717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236595" y="735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0"/>
          <p:cNvSpPr txBox="1"/>
          <p:nvPr/>
        </p:nvSpPr>
        <p:spPr>
          <a:xfrm>
            <a:off x="2564702" y="8181975"/>
            <a:ext cx="177641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Project Planning</a:t>
            </a:r>
            <a:endParaRPr/>
          </a:p>
        </p:txBody>
      </p:sp>
      <p:pic>
        <p:nvPicPr>
          <p:cNvPr id="336" name="Google Shape;336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6010" y="715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95060" y="717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376035" y="735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0"/>
          <p:cNvSpPr txBox="1"/>
          <p:nvPr/>
        </p:nvSpPr>
        <p:spPr>
          <a:xfrm>
            <a:off x="5870734" y="8181975"/>
            <a:ext cx="1443038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UI/UX Design</a:t>
            </a:r>
            <a:endParaRPr/>
          </a:p>
        </p:txBody>
      </p:sp>
      <p:pic>
        <p:nvPicPr>
          <p:cNvPr id="340" name="Google Shape;340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15450" y="715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334500" y="717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515475" y="735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8701564" y="8181975"/>
            <a:ext cx="206216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Code Collaboration</a:t>
            </a:r>
            <a:endParaRPr/>
          </a:p>
        </p:txBody>
      </p:sp>
      <p:pic>
        <p:nvPicPr>
          <p:cNvPr id="344" name="Google Shape;34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454890" y="715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473940" y="717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2654915" y="735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0"/>
          <p:cNvSpPr txBox="1"/>
          <p:nvPr/>
        </p:nvSpPr>
        <p:spPr>
          <a:xfrm>
            <a:off x="11766518" y="8181975"/>
            <a:ext cx="221456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CI/CD &amp; Deployment</a:t>
            </a:r>
            <a:endParaRPr/>
          </a:p>
        </p:txBody>
      </p:sp>
      <p:pic>
        <p:nvPicPr>
          <p:cNvPr id="348" name="Google Shape;348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594330" y="7153275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13380" y="7172325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5794355" y="7353300"/>
            <a:ext cx="400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0"/>
          <p:cNvSpPr txBox="1"/>
          <p:nvPr/>
        </p:nvSpPr>
        <p:spPr>
          <a:xfrm>
            <a:off x="15294864" y="8181975"/>
            <a:ext cx="143351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Bug Tracking</a:t>
            </a:r>
            <a:endParaRPr/>
          </a:p>
        </p:txBody>
      </p:sp>
      <p:sp>
        <p:nvSpPr>
          <p:cNvPr id="352" name="Google Shape;352;p10"/>
          <p:cNvSpPr txBox="1"/>
          <p:nvPr/>
        </p:nvSpPr>
        <p:spPr>
          <a:xfrm>
            <a:off x="571500" y="533400"/>
            <a:ext cx="17178338" cy="7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Effective Strategies and Tools </a:t>
            </a:r>
            <a:r>
              <a:rPr lang="en-US" sz="4200" b="0" i="0" u="none" strike="noStrike" cap="none" dirty="0" smtClean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for </a:t>
            </a:r>
            <a:r>
              <a:rPr lang="en-US" sz="42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Software Project Management</a:t>
            </a:r>
            <a:endParaRPr dirty="0"/>
          </a:p>
        </p:txBody>
      </p:sp>
      <p:sp>
        <p:nvSpPr>
          <p:cNvPr id="353" name="Google Shape;353;p10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Explore best practices and tools for successful project execution and collaboration.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0"/>
          <p:cNvSpPr txBox="1"/>
          <p:nvPr/>
        </p:nvSpPr>
        <p:spPr>
          <a:xfrm rot="-5400000">
            <a:off x="-369094" y="3845719"/>
            <a:ext cx="3057525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414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Best Practices</a:t>
            </a:r>
            <a:endParaRPr/>
          </a:p>
        </p:txBody>
      </p:sp>
      <p:sp>
        <p:nvSpPr>
          <p:cNvPr id="331" name="Google Shape;331;p10"/>
          <p:cNvSpPr txBox="1"/>
          <p:nvPr/>
        </p:nvSpPr>
        <p:spPr>
          <a:xfrm rot="-5400000">
            <a:off x="-369094" y="7655719"/>
            <a:ext cx="3057525" cy="31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141414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Tool Suggestions</a:t>
            </a:r>
            <a:endParaRPr/>
          </a:p>
        </p:txBody>
      </p:sp>
      <p:sp>
        <p:nvSpPr>
          <p:cNvPr id="352" name="Google Shape;352;p10"/>
          <p:cNvSpPr txBox="1"/>
          <p:nvPr/>
        </p:nvSpPr>
        <p:spPr>
          <a:xfrm>
            <a:off x="571499" y="533400"/>
            <a:ext cx="6452755" cy="149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6000"/>
              </a:lnSpc>
            </a:pPr>
            <a:r>
              <a:rPr lang="en-US" sz="4200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Development Journey and Supporting visuals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35105" y="2483185"/>
            <a:ext cx="7865919" cy="416729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ZA" sz="3600" kern="1200" dirty="0">
                <a:solidFill>
                  <a:schemeClr val="tx1"/>
                </a:solidFill>
                <a:latin typeface="Public Sans" panose="020B0604020202020204" charset="0"/>
                <a:ea typeface="+mn-ea"/>
                <a:cs typeface="+mn-cs"/>
              </a:rPr>
              <a:t>Alarm in Portrait mode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ZA" sz="3600" kern="1200" dirty="0">
                <a:solidFill>
                  <a:schemeClr val="tx1"/>
                </a:solidFill>
                <a:latin typeface="Public Sans" panose="020B0604020202020204" charset="0"/>
                <a:ea typeface="+mn-ea"/>
                <a:cs typeface="+mn-cs"/>
              </a:rPr>
              <a:t>Stopwatch in Landscape Right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ZA" sz="3600" kern="1200" dirty="0">
                <a:solidFill>
                  <a:schemeClr val="tx1"/>
                </a:solidFill>
                <a:latin typeface="Public Sans" panose="020B0604020202020204" charset="0"/>
                <a:ea typeface="+mn-ea"/>
                <a:cs typeface="+mn-cs"/>
              </a:rPr>
              <a:t>Timer in Portrait Upside-Down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ZA" sz="3600" kern="1200" dirty="0">
                <a:solidFill>
                  <a:schemeClr val="tx1"/>
                </a:solidFill>
                <a:latin typeface="Public Sans" panose="020B0604020202020204" charset="0"/>
                <a:ea typeface="+mn-ea"/>
                <a:cs typeface="+mn-cs"/>
              </a:rPr>
              <a:t>Weather in Landscape Left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ZA" sz="3600" kern="1200" dirty="0">
                <a:solidFill>
                  <a:schemeClr val="tx1"/>
                </a:solidFill>
                <a:latin typeface="Public Sans" panose="020B0604020202020204" charset="0"/>
                <a:ea typeface="+mn-ea"/>
                <a:cs typeface="+mn-cs"/>
              </a:rPr>
              <a:t>Orientation badge showing active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47909" y="825657"/>
            <a:ext cx="881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>
                <a:solidFill>
                  <a:schemeClr val="bg1"/>
                </a:solidFill>
                <a:latin typeface="Public Sans" panose="020B0604020202020204" charset="0"/>
              </a:rPr>
              <a:t>Complete Code Base and Documentation</a:t>
            </a:r>
            <a:endParaRPr lang="en-ZA" sz="3600" dirty="0">
              <a:solidFill>
                <a:schemeClr val="bg1"/>
              </a:solidFill>
              <a:latin typeface="Public Sans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043" y="5513868"/>
            <a:ext cx="9247909" cy="421653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000" dirty="0" smtClean="0">
                <a:solidFill>
                  <a:schemeClr val="tx1"/>
                </a:solidFill>
              </a:rPr>
              <a:t>Index.html(HTML</a:t>
            </a:r>
            <a:r>
              <a:rPr lang="en-ZA" sz="4000" dirty="0">
                <a:solidFill>
                  <a:schemeClr val="tx1"/>
                </a:solidFill>
              </a:rPr>
              <a:t>, CSS, JS </a:t>
            </a:r>
            <a:r>
              <a:rPr lang="en-ZA" sz="4000" dirty="0" smtClean="0">
                <a:solidFill>
                  <a:schemeClr val="tx1"/>
                </a:solidFill>
              </a:rPr>
              <a:t>files)</a:t>
            </a:r>
            <a:endParaRPr lang="en-ZA" sz="40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000" dirty="0">
                <a:solidFill>
                  <a:schemeClr val="tx1"/>
                </a:solidFill>
              </a:rPr>
              <a:t>Base64 audio file for alarm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000" dirty="0">
                <a:solidFill>
                  <a:schemeClr val="tx1"/>
                </a:solidFill>
              </a:rPr>
              <a:t>AI prompts used for each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000" dirty="0">
                <a:solidFill>
                  <a:schemeClr val="tx1"/>
                </a:solidFill>
              </a:rPr>
              <a:t>README with instructions and AI tool 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400" b="1" dirty="0">
                <a:solidFill>
                  <a:schemeClr val="tx1"/>
                </a:solidFill>
              </a:rPr>
              <a:t>URL: </a:t>
            </a:r>
            <a:r>
              <a:rPr lang="en-ZA" sz="2800" b="1" dirty="0">
                <a:solidFill>
                  <a:schemeClr val="bg1"/>
                </a:solidFill>
                <a:hlinkClick r:id="rId4"/>
              </a:rPr>
              <a:t>https://github.com/Yolisaq/Yolisa_Orienta.git</a:t>
            </a:r>
            <a:r>
              <a:rPr lang="en-ZA" sz="2800" b="1" dirty="0">
                <a:solidFill>
                  <a:schemeClr val="bg1"/>
                </a:solidFill>
              </a:rPr>
              <a:t> </a:t>
            </a:r>
            <a:endParaRPr lang="en-ZA" sz="2800" dirty="0">
              <a:solidFill>
                <a:schemeClr val="bg1"/>
              </a:solidFill>
            </a:endParaRPr>
          </a:p>
          <a:p>
            <a:endParaRPr lang="en-ZA" sz="4000" dirty="0">
              <a:solidFill>
                <a:schemeClr val="bg1"/>
              </a:solidFill>
              <a:latin typeface="Public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4726" y="1425821"/>
            <a:ext cx="4509655" cy="4088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11" y="6878782"/>
            <a:ext cx="3725143" cy="58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571500"/>
            <a:ext cx="17716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1"/>
          <p:cNvSpPr txBox="1"/>
          <p:nvPr/>
        </p:nvSpPr>
        <p:spPr>
          <a:xfrm>
            <a:off x="9132526" y="4902603"/>
            <a:ext cx="9133609" cy="347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Mobile-first, orientation-sensitive web application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AI tools assisted with coding, styling, and debugging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Prototype demonstrates all features effectively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Prompts and iterations guided the clean and functional code</a:t>
            </a:r>
          </a:p>
          <a:p>
            <a:pPr marL="285750" lvl="0" indent="-285750" defTabSz="457200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ZA" sz="28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  <a:hlinkClick r:id="rId5"/>
              </a:rPr>
              <a:t>URL:</a:t>
            </a:r>
            <a:r>
              <a:rPr lang="en-ZA" sz="2800" b="1" dirty="0">
                <a:hlinkClick r:id="rId6"/>
              </a:rPr>
              <a:t>orienta-app.netlify.app</a:t>
            </a:r>
            <a:endParaRPr lang="en-ZA" sz="48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9132526" y="4017644"/>
            <a:ext cx="6889173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9000"/>
              </a:lnSpc>
            </a:pPr>
            <a:r>
              <a:rPr lang="en-ZA" sz="4400" b="1" kern="1200" dirty="0">
                <a:ln w="3175" cmpd="sng">
                  <a:noFill/>
                </a:ln>
                <a:solidFill>
                  <a:schemeClr val="bg1"/>
                </a:solidFill>
                <a:latin typeface="Garamond" panose="02020404030301010803"/>
                <a:ea typeface="+mj-ea"/>
                <a:cs typeface="+mj-cs"/>
              </a:rPr>
              <a:t>Summary &amp; Conclusion</a:t>
            </a:r>
            <a:r>
              <a:rPr lang="en-US" sz="1800" b="0" i="0" u="none" strike="noStrike" cap="none" dirty="0" smtClean="0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0593" y="5143500"/>
            <a:ext cx="789709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Duration: Max 2 minutes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Show all features: Alarm, Stopwatch, Timer, Weather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Rotate device to trigger feature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Highlight responsive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+mj-lt"/>
                <a:hlinkClick r:id="rId7"/>
              </a:rPr>
              <a:t>URL:https://</a:t>
            </a:r>
            <a:r>
              <a:rPr lang="en-US" sz="2800" b="1" dirty="0" smtClean="0">
                <a:solidFill>
                  <a:schemeClr val="accent1"/>
                </a:solidFill>
                <a:latin typeface="+mj-lt"/>
                <a:hlinkClick r:id="rId7"/>
              </a:rPr>
              <a:t>drive.google.com/file/d/1bNrJiPRn0EUEnv4EzgFOnDskxEBlG3LV/view?usp=drive_link</a:t>
            </a:r>
            <a:r>
              <a:rPr lang="en-US" sz="2800" b="1" dirty="0" smtClean="0">
                <a:solidFill>
                  <a:schemeClr val="accent1"/>
                </a:solidFill>
                <a:latin typeface="+mj-lt"/>
              </a:rPr>
              <a:t> </a:t>
            </a:r>
            <a:endParaRPr lang="en-US" sz="2800" b="1" dirty="0">
              <a:solidFill>
                <a:schemeClr val="accent1"/>
              </a:solidFill>
              <a:latin typeface="+mj-lt"/>
            </a:endParaRPr>
          </a:p>
          <a:p>
            <a:endParaRPr lang="en-ZA" dirty="0">
              <a:solidFill>
                <a:schemeClr val="bg1"/>
              </a:solidFill>
              <a:latin typeface="Public Sans" panose="020B0604020202020204" charset="0"/>
            </a:endParaRPr>
          </a:p>
        </p:txBody>
      </p:sp>
      <p:sp>
        <p:nvSpPr>
          <p:cNvPr id="8" name="Google Shape;361;p11"/>
          <p:cNvSpPr txBox="1"/>
          <p:nvPr/>
        </p:nvSpPr>
        <p:spPr>
          <a:xfrm>
            <a:off x="760593" y="4017644"/>
            <a:ext cx="65729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9000"/>
              </a:lnSpc>
            </a:pPr>
            <a:r>
              <a:rPr lang="en-ZA" sz="4400" b="1" kern="1200" dirty="0" smtClean="0">
                <a:ln w="3175" cmpd="sng">
                  <a:noFill/>
                </a:ln>
                <a:solidFill>
                  <a:schemeClr val="bg1"/>
                </a:solidFill>
                <a:latin typeface="Garamond" panose="02020404030301010803" pitchFamily="18" charset="0"/>
                <a:ea typeface="+mj-ea"/>
                <a:cs typeface="+mj-cs"/>
              </a:rPr>
              <a:t>Demo Video</a:t>
            </a:r>
            <a:r>
              <a:rPr lang="en-US" sz="1800" b="0" i="0" u="none" strike="noStrike" cap="none" dirty="0" smtClean="0">
                <a:solidFill>
                  <a:srgbClr val="D8D8D8"/>
                </a:solidFill>
                <a:latin typeface="Garamond" panose="02020404030301010803" pitchFamily="18" charset="0"/>
                <a:ea typeface="Public Sans"/>
                <a:cs typeface="Public Sans"/>
                <a:sym typeface="Public Sans"/>
              </a:rPr>
              <a:t>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5853" y="571500"/>
            <a:ext cx="7077075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55964" y="1683327"/>
            <a:ext cx="9489532" cy="349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8000"/>
              </a:lnSpc>
            </a:pPr>
            <a:r>
              <a:rPr lang="en-US" sz="4000" b="1" dirty="0">
                <a:solidFill>
                  <a:srgbClr val="F1F1F1"/>
                </a:solidFill>
                <a:latin typeface="Garamond" panose="02020404030301010803" pitchFamily="18" charset="0"/>
                <a:ea typeface="Public Sans SemiBold"/>
                <a:cs typeface="Public Sans SemiBold"/>
                <a:sym typeface="Public Sans SemiBold"/>
              </a:rPr>
              <a:t>This project demonstrates a mobile-friendly web application that dynamically adapts to the way users hold their </a:t>
            </a:r>
            <a:r>
              <a:rPr lang="en-US" sz="4000" b="1" dirty="0" smtClean="0">
                <a:solidFill>
                  <a:srgbClr val="F1F1F1"/>
                </a:solidFill>
                <a:latin typeface="Garamond" panose="02020404030301010803" pitchFamily="18" charset="0"/>
                <a:ea typeface="Public Sans SemiBold"/>
                <a:cs typeface="Public Sans SemiBold"/>
                <a:sym typeface="Public Sans SemiBold"/>
              </a:rPr>
              <a:t>devices</a:t>
            </a:r>
          </a:p>
          <a:p>
            <a:pPr lvl="0">
              <a:lnSpc>
                <a:spcPct val="108000"/>
              </a:lnSpc>
            </a:pPr>
            <a:endParaRPr lang="en-US" sz="4000" b="1" dirty="0">
              <a:solidFill>
                <a:srgbClr val="F1F1F1"/>
              </a:solidFill>
              <a:latin typeface="Garamond" panose="02020404030301010803" pitchFamily="18" charset="0"/>
              <a:sym typeface="Public Sans SemiBold"/>
            </a:endParaRPr>
          </a:p>
          <a:p>
            <a:pPr lvl="0">
              <a:lnSpc>
                <a:spcPct val="108000"/>
              </a:lnSpc>
            </a:pPr>
            <a:r>
              <a:rPr lang="en-US" sz="4000" b="1" dirty="0">
                <a:solidFill>
                  <a:srgbClr val="F1F1F1"/>
                </a:solidFill>
                <a:latin typeface="Garamond" panose="02020404030301010803" pitchFamily="18" charset="0"/>
                <a:sym typeface="Public Sans SemiBold"/>
              </a:rPr>
              <a:t>Working Prototype URL</a:t>
            </a:r>
          </a:p>
          <a:p>
            <a:pPr lvl="0">
              <a:lnSpc>
                <a:spcPct val="108000"/>
              </a:lnSpc>
            </a:pPr>
            <a:endParaRPr sz="1050" b="1" dirty="0">
              <a:latin typeface="Garamond" panose="02020404030301010803" pitchFamily="18" charset="0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79076" y="5143500"/>
            <a:ext cx="8533356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hlinkClick r:id="rId5" action="ppaction://hlinkfile"/>
              </a:rPr>
              <a:t>file:///C:/Users/yolis/Music/Yolisa_Orienta/index.html</a:t>
            </a: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Fully mobile-first and responsive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Automatically switches modes based on device </a:t>
            </a:r>
            <a:r>
              <a:rPr lang="en-US" sz="3200" dirty="0" smtClean="0">
                <a:solidFill>
                  <a:schemeClr val="bg1"/>
                </a:solidFill>
              </a:rPr>
              <a:t>orientation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841" y="571500"/>
            <a:ext cx="7077075" cy="911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831273" y="1468582"/>
            <a:ext cx="17178338" cy="7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6000"/>
              </a:lnSpc>
            </a:pPr>
            <a:r>
              <a:rPr lang="en-US" sz="4200" b="1" dirty="0">
                <a:solidFill>
                  <a:srgbClr val="F1F1F1"/>
                </a:solidFill>
                <a:latin typeface="Garamond" panose="02020404030301010803" pitchFamily="18" charset="0"/>
                <a:ea typeface="Public Sans SemiBold"/>
                <a:cs typeface="Public Sans SemiBold"/>
                <a:sym typeface="Public Sans SemiBold"/>
              </a:rPr>
              <a:t>Problem &amp; Approach</a:t>
            </a:r>
            <a:endParaRPr b="1" dirty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1273" y="2881342"/>
            <a:ext cx="162098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ublic Sans" panose="020B0604020202020204" charset="0"/>
              </a:rPr>
              <a:t>Problem: Need a mobile-friendly web app that adapts to device orientation with four key features.</a:t>
            </a:r>
          </a:p>
          <a:p>
            <a:r>
              <a:rPr lang="en-US" sz="3200" dirty="0">
                <a:solidFill>
                  <a:schemeClr val="bg1"/>
                </a:solidFill>
                <a:latin typeface="Public Sans" panose="020B0604020202020204" charset="0"/>
              </a:rPr>
              <a:t>Approach:</a:t>
            </a:r>
          </a:p>
          <a:p>
            <a:r>
              <a:rPr lang="en-US" sz="3200" dirty="0">
                <a:solidFill>
                  <a:schemeClr val="bg1"/>
                </a:solidFill>
                <a:latin typeface="Public Sans" panose="020B0604020202020204" charset="0"/>
              </a:rPr>
              <a:t>Requirement Analysis – Identify features and orientation triggers</a:t>
            </a:r>
          </a:p>
          <a:p>
            <a:r>
              <a:rPr lang="en-US" sz="3200" dirty="0">
                <a:solidFill>
                  <a:schemeClr val="bg1"/>
                </a:solidFill>
                <a:latin typeface="Public Sans" panose="020B0604020202020204" charset="0"/>
              </a:rPr>
              <a:t>UI/UX Design – Card-based layout, responsive and readable on mobile</a:t>
            </a:r>
          </a:p>
          <a:p>
            <a:r>
              <a:rPr lang="en-US" sz="3200" dirty="0">
                <a:solidFill>
                  <a:schemeClr val="bg1"/>
                </a:solidFill>
                <a:latin typeface="Public Sans" panose="020B0604020202020204" charset="0"/>
              </a:rPr>
              <a:t>Feature Implementation – Alarm, Stopwatch, Timer, Weather</a:t>
            </a:r>
          </a:p>
          <a:p>
            <a:r>
              <a:rPr lang="en-US" sz="3200" dirty="0">
                <a:solidFill>
                  <a:schemeClr val="bg1"/>
                </a:solidFill>
                <a:latin typeface="Public Sans" panose="020B0604020202020204" charset="0"/>
              </a:rPr>
              <a:t>Orientation Detection – JavaScript logic to switch active feature</a:t>
            </a:r>
          </a:p>
          <a:p>
            <a:r>
              <a:rPr lang="en-US" sz="3200" dirty="0">
                <a:solidFill>
                  <a:schemeClr val="bg1"/>
                </a:solidFill>
                <a:latin typeface="Public Sans" panose="020B0604020202020204" charset="0"/>
              </a:rPr>
              <a:t>Testing &amp; Debugging – Ensure functionality across devices</a:t>
            </a:r>
          </a:p>
          <a:p>
            <a:r>
              <a:rPr lang="en-US" sz="3200" dirty="0">
                <a:solidFill>
                  <a:schemeClr val="bg1"/>
                </a:solidFill>
                <a:latin typeface="Public Sans" panose="020B0604020202020204" charset="0"/>
              </a:rPr>
              <a:t>Visual: Flowchart or diagram showing steps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7750" y="2095500"/>
            <a:ext cx="8572500" cy="7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1778" y="2447639"/>
            <a:ext cx="1981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71500" y="3000089"/>
            <a:ext cx="57673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Definition of Software Project Management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71500" y="3398901"/>
            <a:ext cx="5767388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Software Project Management involves planning, organizing, assigning responsibilities, and managing resources to achieve software goals effectively.</a:t>
            </a:r>
            <a:endParaRPr dirty="0"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76449" y="2447639"/>
            <a:ext cx="1981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1976449" y="3000089"/>
            <a:ext cx="57769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Importance of SDLC in Projects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1976449" y="3398901"/>
            <a:ext cx="5776912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The Software Development Life Cycle (SDLC) is essential for delivering software systematically, ensuring quality and efficiency.</a:t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76449" y="4981099"/>
            <a:ext cx="1981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1976449" y="5533549"/>
            <a:ext cx="57769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Reducing Errors Through Structure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1976449" y="5932360"/>
            <a:ext cx="5776912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Implementing SDLC reduces errors by providing a structured approach to software development and project execution.</a:t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76449" y="7521130"/>
            <a:ext cx="1981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11976449" y="8073580"/>
            <a:ext cx="57769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Improving Quality and Control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1976449" y="8472488"/>
            <a:ext cx="5776912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Adopting SDLC helps in enhancing the quality of software products while maintaining control over time and cost.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1778" y="7522464"/>
            <a:ext cx="1981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571500" y="8074914"/>
            <a:ext cx="57673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Resource Management in Projects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571500" y="8473726"/>
            <a:ext cx="5767388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Effective management of resources is crucial for the successful execution of software project management practices.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21778" y="4981099"/>
            <a:ext cx="1981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571500" y="5533549"/>
            <a:ext cx="57673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Achieving Successful Project Completion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571500" y="5932360"/>
            <a:ext cx="5767388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The ultimate goal of Software Project Management is to ensure the successful completion of software projects within scope, time, and budget constraints.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571500" y="533400"/>
            <a:ext cx="17178338" cy="7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An Overview of Software Project Management </a:t>
            </a:r>
            <a:r>
              <a:rPr lang="en-US" sz="4200" b="0" i="0" u="none" strike="noStrike" cap="none" dirty="0" smtClean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need to be followed</a:t>
            </a:r>
            <a:endParaRPr dirty="0"/>
          </a:p>
        </p:txBody>
      </p:sp>
      <p:sp>
        <p:nvSpPr>
          <p:cNvPr id="118" name="Google Shape;118;p2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Understanding the principles and practices of effective software project management for successful outcomes.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628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7750" y="2095500"/>
            <a:ext cx="85725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571500" y="2200751"/>
            <a:ext cx="632936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6" b="0" i="0" u="none" strike="noStrike" cap="none">
                <a:solidFill>
                  <a:srgbClr val="4F9D69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Definition of SDLC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571500" y="2815304"/>
            <a:ext cx="6329362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The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Software Development Life Cycle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 (SDLC) is a structured approach for developing software applications efficiently and effectively.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1404568" y="3289459"/>
            <a:ext cx="63484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6" b="0" i="0" u="none" strike="noStrike" cap="none">
                <a:solidFill>
                  <a:srgbClr val="E97C30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Stages of Development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1404568" y="3904012"/>
            <a:ext cx="6348412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SDLC encompasses several stages, from initial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requirements gathering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 to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design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,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development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,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testing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, and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deployment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.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571500" y="4377976"/>
            <a:ext cx="632936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6" b="0" i="0" u="none" strike="noStrike" cap="none">
                <a:solidFill>
                  <a:srgbClr val="EC8F4E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Importance of Efficiency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571500" y="4992529"/>
            <a:ext cx="6329362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Following the SDLC process ensures that software systems are built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efficiently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, minimizing waste and maximizing productivity.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1404568" y="5466588"/>
            <a:ext cx="63484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6" b="0" i="0" u="none" strike="noStrike" cap="none">
                <a:solidFill>
                  <a:srgbClr val="031B06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Meeting User Needs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11404568" y="6081141"/>
            <a:ext cx="6348412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SDLC helps in identifying user requirements early, ensuring that the final product meets user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expectations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 and needs.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571500" y="6555105"/>
            <a:ext cx="632936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6" b="0" i="0" u="none" strike="noStrike" cap="none">
                <a:solidFill>
                  <a:srgbClr val="A4ADA5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Long-term Functionality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571500" y="7169658"/>
            <a:ext cx="6329362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Implementing SDLC practices allows for ongoing maintenance and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upgrades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, ensuring the software remains functional over time.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11404568" y="7643812"/>
            <a:ext cx="63484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6" b="0" i="0" u="none" strike="noStrike" cap="none">
                <a:solidFill>
                  <a:srgbClr val="2D593C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Feedback Loops</a:t>
            </a:r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11404568" y="8258366"/>
            <a:ext cx="6348412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The SDLC includes feedback mechanisms to allow for ongoing improvements based on user </a:t>
            </a: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feedback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 and performance metrics.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571500" y="533400"/>
            <a:ext cx="1717833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Understanding the Software Development Life Cycle (SDLC)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A comprehensive overview of the stages in SDLC and their significance.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57750" y="2095500"/>
            <a:ext cx="85725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571500" y="2683288"/>
            <a:ext cx="632936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Project Goals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571500" y="3082195"/>
            <a:ext cx="632936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Identify and articulate the specific outcomes the project aims to achieve.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1404568" y="3771995"/>
            <a:ext cx="63484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Define Scope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11404568" y="4170807"/>
            <a:ext cx="63484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Outline the boundaries of the project including features and deliverables to be developed.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571500" y="4860512"/>
            <a:ext cx="632936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Time and Cost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71500" y="5259324"/>
            <a:ext cx="632936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Estimate the timeline and budget required for project completion effectively.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11404568" y="5949124"/>
            <a:ext cx="63484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Risk Analysis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11404568" y="6347936"/>
            <a:ext cx="63484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Evaluate potential risks that may impact project success and develop mitigation strategies.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571500" y="7037642"/>
            <a:ext cx="632936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Project Plan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571500" y="7436453"/>
            <a:ext cx="632936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Create a comprehensive project plan or Gantt chart to guide the development process.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11404568" y="8126349"/>
            <a:ext cx="63484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Gather Requirements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11404568" y="8525161"/>
            <a:ext cx="63484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Collect initial requirements from stakeholders to inform development and design decisions.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571500" y="590550"/>
            <a:ext cx="15640484" cy="7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Understanding the Planning Phase </a:t>
            </a:r>
            <a:endParaRPr dirty="0"/>
          </a:p>
        </p:txBody>
      </p:sp>
      <p:sp>
        <p:nvSpPr>
          <p:cNvPr id="160" name="Google Shape;160;p4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Explore the key activities and goals during the planning phase of software development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2574893"/>
            <a:ext cx="1714500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724090" y="6346793"/>
            <a:ext cx="258603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Purpose of the Design Phase in SDLC.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724090" y="7467124"/>
            <a:ext cx="2586038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The main goal is to translate requirements into a detailed blueprint for development, ensuring clarity and direction.</a:t>
            </a:r>
            <a:endParaRPr dirty="0"/>
          </a:p>
        </p:txBody>
      </p:sp>
      <p:sp>
        <p:nvSpPr>
          <p:cNvPr id="170" name="Google Shape;170;p5"/>
          <p:cNvSpPr txBox="1"/>
          <p:nvPr/>
        </p:nvSpPr>
        <p:spPr>
          <a:xfrm>
            <a:off x="3581590" y="6346793"/>
            <a:ext cx="258603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Designing UI/UX Wireframes.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3581590" y="7144512"/>
            <a:ext cx="2586038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Creating visual layouts for user interfaces to enhance user experience and streamline functionality.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6438995" y="6346793"/>
            <a:ext cx="258603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Defining System Architecture.</a:t>
            </a:r>
            <a:endParaRPr/>
          </a:p>
        </p:txBody>
      </p:sp>
      <p:sp>
        <p:nvSpPr>
          <p:cNvPr id="173" name="Google Shape;173;p5"/>
          <p:cNvSpPr txBox="1"/>
          <p:nvPr/>
        </p:nvSpPr>
        <p:spPr>
          <a:xfrm>
            <a:off x="6438995" y="7144512"/>
            <a:ext cx="2586038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Establishing the overall structure of the application, including key components and their interactions.</a:t>
            </a:r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9296400" y="6346793"/>
            <a:ext cx="258603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Choosing the Right Tech Stack.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9296400" y="7144512"/>
            <a:ext cx="2586038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Selecting suitable technologies for frontend, backend, and database to meet project requirements and goals.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12153805" y="6346793"/>
            <a:ext cx="258603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Creating Data Flow Diagrams and ERDs.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12153805" y="7144512"/>
            <a:ext cx="2586038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Visualizing how data moves through the system and defining entities and relationships for database design.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15011210" y="6346793"/>
            <a:ext cx="2586038" cy="98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Example of Application Interface Design.</a:t>
            </a:r>
            <a:endParaRPr/>
          </a:p>
        </p:txBody>
      </p:sp>
      <p:sp>
        <p:nvSpPr>
          <p:cNvPr id="179" name="Google Shape;179;p5"/>
          <p:cNvSpPr txBox="1"/>
          <p:nvPr/>
        </p:nvSpPr>
        <p:spPr>
          <a:xfrm>
            <a:off x="15011210" y="7467124"/>
            <a:ext cx="2586038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Illustrating practical examples like login screens and booking forms to clarify design objectives.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571500" y="533400"/>
            <a:ext cx="17178338" cy="74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Understanding the Design Phase of </a:t>
            </a:r>
            <a:r>
              <a:rPr lang="en-US" sz="4200" b="0" i="0" u="none" strike="noStrike" cap="none" dirty="0" smtClean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SDLC followed</a:t>
            </a:r>
            <a:endParaRPr dirty="0"/>
          </a:p>
        </p:txBody>
      </p:sp>
      <p:sp>
        <p:nvSpPr>
          <p:cNvPr id="181" name="Google Shape;181;p5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A comprehensive overview of the design phase in software development life cycle with key activities and examples.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2095500"/>
            <a:ext cx="17145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5436680" y="2615756"/>
            <a:ext cx="564356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Code Writing</a:t>
            </a:r>
            <a:endParaRPr dirty="0"/>
          </a:p>
        </p:txBody>
      </p:sp>
      <p:sp>
        <p:nvSpPr>
          <p:cNvPr id="190" name="Google Shape;190;p6"/>
          <p:cNvSpPr txBox="1"/>
          <p:nvPr/>
        </p:nvSpPr>
        <p:spPr>
          <a:xfrm>
            <a:off x="5436680" y="3053906"/>
            <a:ext cx="56435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1F1F1"/>
                </a:solidFill>
                <a:latin typeface="Public Sans"/>
                <a:ea typeface="Public Sans"/>
                <a:cs typeface="Public Sans"/>
                <a:sym typeface="Public Sans"/>
              </a:rPr>
              <a:t>Write the actual code based on the design documents.</a:t>
            </a:r>
            <a:endParaRPr dirty="0"/>
          </a:p>
        </p:txBody>
      </p:sp>
      <p:sp>
        <p:nvSpPr>
          <p:cNvPr id="191" name="Google Shape;191;p6"/>
          <p:cNvSpPr txBox="1"/>
          <p:nvPr/>
        </p:nvSpPr>
        <p:spPr>
          <a:xfrm>
            <a:off x="5436680" y="3783616"/>
            <a:ext cx="530066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Environment Setup</a:t>
            </a:r>
            <a:endParaRPr dirty="0"/>
          </a:p>
        </p:txBody>
      </p:sp>
      <p:sp>
        <p:nvSpPr>
          <p:cNvPr id="192" name="Google Shape;192;p6"/>
          <p:cNvSpPr txBox="1"/>
          <p:nvPr/>
        </p:nvSpPr>
        <p:spPr>
          <a:xfrm>
            <a:off x="5436680" y="4221766"/>
            <a:ext cx="53006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"/>
                <a:ea typeface="Public Sans"/>
                <a:cs typeface="Public Sans"/>
                <a:sym typeface="Public Sans"/>
              </a:rPr>
              <a:t>Establish the necessary development environment.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5436680" y="4939665"/>
            <a:ext cx="4643438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Version Control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5436680" y="5377815"/>
            <a:ext cx="4643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"/>
                <a:ea typeface="Public Sans"/>
                <a:cs typeface="Public Sans"/>
                <a:sym typeface="Public Sans"/>
              </a:rPr>
              <a:t>Utilize Git for effective version management.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5436680" y="6107430"/>
            <a:ext cx="507206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Frontend &amp; Backend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5436680" y="6545580"/>
            <a:ext cx="50720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"/>
                <a:ea typeface="Public Sans"/>
                <a:cs typeface="Public Sans"/>
                <a:sym typeface="Public Sans"/>
              </a:rPr>
              <a:t>Implement frontend and backend functionalities.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5436680" y="7275195"/>
            <a:ext cx="455771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Regular Commits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5436680" y="7713345"/>
            <a:ext cx="4557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"/>
                <a:ea typeface="Public Sans"/>
                <a:cs typeface="Public Sans"/>
                <a:sym typeface="Public Sans"/>
              </a:rPr>
              <a:t>Make consistent code commits for tracking.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5436680" y="8454580"/>
            <a:ext cx="432911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Code Reviews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5436680" y="8892730"/>
            <a:ext cx="43291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1F1F1"/>
                </a:solidFill>
                <a:latin typeface="Public Sans"/>
                <a:ea typeface="Public Sans"/>
                <a:cs typeface="Public Sans"/>
                <a:sym typeface="Public Sans"/>
              </a:rPr>
              <a:t>Conduct reviews to maintain code quality.</a:t>
            </a:r>
            <a:endParaRPr dirty="0"/>
          </a:p>
        </p:txBody>
      </p:sp>
      <p:sp>
        <p:nvSpPr>
          <p:cNvPr id="201" name="Google Shape;201;p6"/>
          <p:cNvSpPr txBox="1"/>
          <p:nvPr/>
        </p:nvSpPr>
        <p:spPr>
          <a:xfrm>
            <a:off x="571500" y="533400"/>
            <a:ext cx="1717833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Understanding the Development Phase of SDLC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Key activities involved in coding during the Software Development Life Cycle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32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2095500"/>
            <a:ext cx="171450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 txBox="1"/>
          <p:nvPr/>
        </p:nvSpPr>
        <p:spPr>
          <a:xfrm>
            <a:off x="573500" y="3097530"/>
            <a:ext cx="27384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Purpose</a:t>
            </a:r>
            <a:r>
              <a:rPr lang="en-US" sz="21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 of Testing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573500" y="3496437"/>
            <a:ext cx="2738438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Verify software works and is bug-free.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5594032" y="7577328"/>
            <a:ext cx="27384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Unit Testing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5594032" y="7976235"/>
            <a:ext cx="2738438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Testing individual components of the software.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5111210" y="3097530"/>
            <a:ext cx="27384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Integration Testing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5111210" y="3496437"/>
            <a:ext cx="2738438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Testing combined parts of the software.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10127075" y="7563422"/>
            <a:ext cx="2738438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User Acceptance Testing (UAT)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10127075" y="8284940"/>
            <a:ext cx="2738438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End-user testing to validate functionality.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9632347" y="3097530"/>
            <a:ext cx="27384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Bug Tracking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9632347" y="3496437"/>
            <a:ext cx="2738438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Identifying and fixing software bugs.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14795182" y="7724775"/>
            <a:ext cx="273843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Example Scenario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14795182" y="8123682"/>
            <a:ext cx="2738438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Testing user sign-up and appointment booking.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571500" y="533400"/>
            <a:ext cx="17178338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F1F1F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Understanding the Software Testing Phase in SDLC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571500" y="1219200"/>
            <a:ext cx="17178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D8D8D8"/>
                </a:solidFill>
                <a:latin typeface="Public Sans"/>
                <a:ea typeface="Public Sans"/>
                <a:cs typeface="Public Sans"/>
                <a:sym typeface="Public Sans"/>
              </a:rPr>
              <a:t>Learn the critical activities involved in software testing to ensure quality and functionality.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1362</Words>
  <Application>Microsoft Office PowerPoint</Application>
  <PresentationFormat>Custom</PresentationFormat>
  <Paragraphs>204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Public Sans SemiBold</vt:lpstr>
      <vt:lpstr>Public Sans</vt:lpstr>
      <vt:lpstr>Arial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Presentations.AI Exporter</dc:creator>
  <cp:lastModifiedBy>Yolisa Qadi</cp:lastModifiedBy>
  <cp:revision>14</cp:revision>
  <dcterms:created xsi:type="dcterms:W3CDTF">2025-07-16T20:06:20Z</dcterms:created>
  <dcterms:modified xsi:type="dcterms:W3CDTF">2025-08-28T21:35:18Z</dcterms:modified>
</cp:coreProperties>
</file>