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345" r:id="rId3"/>
    <p:sldId id="346" r:id="rId4"/>
    <p:sldId id="347" r:id="rId5"/>
    <p:sldId id="378" r:id="rId6"/>
    <p:sldId id="379" r:id="rId7"/>
    <p:sldId id="381" r:id="rId8"/>
    <p:sldId id="382" r:id="rId9"/>
    <p:sldId id="383" r:id="rId10"/>
    <p:sldId id="384" r:id="rId11"/>
    <p:sldId id="341" r:id="rId12"/>
    <p:sldId id="34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514" autoAdjust="0"/>
  </p:normalViewPr>
  <p:slideViewPr>
    <p:cSldViewPr>
      <p:cViewPr varScale="1">
        <p:scale>
          <a:sx n="108" d="100"/>
          <a:sy n="108" d="100"/>
        </p:scale>
        <p:origin x="17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br>
              <a:rPr lang="en-US" sz="4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functions</a:t>
            </a:r>
            <a:endParaRPr lang="ru-RU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4686" y="116632"/>
            <a:ext cx="5688632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Ітерація</a:t>
            </a:r>
            <a:r>
              <a:rPr lang="ru-RU" dirty="0"/>
              <a:t> за </a:t>
            </a:r>
            <a:r>
              <a:rPr lang="ru-RU" dirty="0" err="1"/>
              <a:t>властивостями</a:t>
            </a:r>
            <a:r>
              <a:rPr lang="ru-RU" dirty="0"/>
              <a:t> </a:t>
            </a:r>
            <a:r>
              <a:rPr lang="ru-RU" dirty="0" err="1"/>
              <a:t>об'єкту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557972"/>
            <a:ext cx="6408712" cy="369331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person</a:t>
            </a:r>
            <a:r>
              <a:rPr lang="en-US" dirty="0"/>
              <a:t> = {</a:t>
            </a:r>
          </a:p>
          <a:p>
            <a:r>
              <a:rPr lang="en-US" dirty="0"/>
              <a:t>    name: 'Clark',</a:t>
            </a:r>
          </a:p>
          <a:p>
            <a:r>
              <a:rPr lang="en-US" dirty="0"/>
              <a:t>    surname: '</a:t>
            </a:r>
            <a:r>
              <a:rPr lang="en-US" dirty="0" err="1"/>
              <a:t>Griphits</a:t>
            </a:r>
            <a:r>
              <a:rPr lang="en-US" dirty="0"/>
              <a:t>',</a:t>
            </a:r>
          </a:p>
          <a:p>
            <a:r>
              <a:rPr lang="en-US" dirty="0"/>
              <a:t>    age: 33,</a:t>
            </a:r>
          </a:p>
          <a:p>
            <a:r>
              <a:rPr lang="en-US" dirty="0"/>
              <a:t>    phone: 445566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for(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</a:rPr>
              <a:t>person</a:t>
            </a:r>
            <a:r>
              <a:rPr lang="en-US" dirty="0"/>
              <a:t>) {</a:t>
            </a:r>
          </a:p>
          <a:p>
            <a:r>
              <a:rPr lang="en-US" dirty="0"/>
              <a:t>    console.log(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, " = ", </a:t>
            </a:r>
            <a:r>
              <a:rPr lang="en-US" dirty="0">
                <a:solidFill>
                  <a:srgbClr val="C00000"/>
                </a:solidFill>
              </a:rPr>
              <a:t>person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]);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65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81352" y="108723"/>
            <a:ext cx="2790908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 </a:t>
            </a:r>
            <a:r>
              <a:rPr lang="en-US" dirty="0" err="1"/>
              <a:t>fn</a:t>
            </a:r>
            <a:r>
              <a:rPr lang="en-US" dirty="0"/>
              <a:t>() {</a:t>
            </a:r>
          </a:p>
          <a:p>
            <a:r>
              <a:rPr lang="en-US" dirty="0"/>
              <a:t>   ...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fn</a:t>
            </a:r>
            <a:r>
              <a:rPr lang="en-US" dirty="0"/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205" y="107340"/>
            <a:ext cx="3375675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function declaration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87234" y="1685139"/>
            <a:ext cx="352839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= function() {</a:t>
            </a:r>
          </a:p>
          <a:p>
            <a:r>
              <a:rPr lang="en-US" dirty="0"/>
              <a:t>   ...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fn</a:t>
            </a:r>
            <a:r>
              <a:rPr lang="en-US" dirty="0"/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205" y="1700808"/>
            <a:ext cx="3231659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function expression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7A4A1-0CCB-4E9D-9F7B-D3475938C725}"/>
              </a:ext>
            </a:extLst>
          </p:cNvPr>
          <p:cNvSpPr txBox="1"/>
          <p:nvPr/>
        </p:nvSpPr>
        <p:spPr>
          <a:xfrm>
            <a:off x="116205" y="3429000"/>
            <a:ext cx="2583587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arrow functions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50BB3-CEDC-4353-B7FD-68D40C533C55}"/>
              </a:ext>
            </a:extLst>
          </p:cNvPr>
          <p:cNvSpPr txBox="1"/>
          <p:nvPr/>
        </p:nvSpPr>
        <p:spPr>
          <a:xfrm>
            <a:off x="3995936" y="3429000"/>
            <a:ext cx="352839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70C0"/>
                </a:solidFill>
              </a:rPr>
              <a:t>const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ru-RU" dirty="0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a, b</a:t>
            </a:r>
            <a:r>
              <a:rPr lang="ru-RU" dirty="0">
                <a:solidFill>
                  <a:srgbClr val="0070C0"/>
                </a:solidFill>
              </a:rPr>
              <a:t>) =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     return a + b;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2F58B-FDAE-406D-A8C9-22259B2F63EE}"/>
              </a:ext>
            </a:extLst>
          </p:cNvPr>
          <p:cNvSpPr txBox="1"/>
          <p:nvPr/>
        </p:nvSpPr>
        <p:spPr>
          <a:xfrm>
            <a:off x="107504" y="4797152"/>
            <a:ext cx="878497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Стрілкові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імені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є </a:t>
            </a:r>
            <a:r>
              <a:rPr lang="ru-RU" dirty="0" err="1"/>
              <a:t>анонімними</a:t>
            </a:r>
            <a:endParaRPr lang="ru-RU" dirty="0"/>
          </a:p>
          <a:p>
            <a:r>
              <a:rPr lang="ru-RU" dirty="0" err="1"/>
              <a:t>функціями</a:t>
            </a:r>
            <a:endParaRPr lang="ru-RU" dirty="0"/>
          </a:p>
          <a:p>
            <a:r>
              <a:rPr lang="ru-RU" dirty="0"/>
              <a:t>У </a:t>
            </a:r>
            <a:r>
              <a:rPr lang="ru-RU" dirty="0" err="1"/>
              <a:t>стрілочних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відсутній</a:t>
            </a:r>
            <a:r>
              <a:rPr lang="ru-RU" dirty="0"/>
              <a:t> контекст  </a:t>
            </a:r>
            <a:r>
              <a:rPr lang="en-US" dirty="0">
                <a:solidFill>
                  <a:srgbClr val="C00000"/>
                </a:solidFill>
              </a:rPr>
              <a:t>this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58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96307"/>
            <a:ext cx="460851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</a:t>
            </a:r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en-US" dirty="0"/>
              <a:t>arrow functions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20688"/>
            <a:ext cx="878497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передаємо</a:t>
            </a:r>
            <a:r>
              <a:rPr lang="ru-RU" dirty="0"/>
              <a:t> один аргумент у </a:t>
            </a:r>
            <a:r>
              <a:rPr lang="ru-RU" dirty="0" err="1"/>
              <a:t>функцію</a:t>
            </a:r>
            <a:r>
              <a:rPr lang="ru-RU" dirty="0"/>
              <a:t>, то </a:t>
            </a:r>
            <a:r>
              <a:rPr lang="ru-RU" dirty="0" err="1"/>
              <a:t>можна</a:t>
            </a:r>
            <a:r>
              <a:rPr lang="ru-RU" dirty="0"/>
              <a:t> не </a:t>
            </a:r>
            <a:r>
              <a:rPr lang="ru-RU" dirty="0" err="1"/>
              <a:t>використовувати</a:t>
            </a:r>
            <a:r>
              <a:rPr lang="ru-RU" dirty="0"/>
              <a:t> дужки ()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const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  </a:t>
            </a:r>
            <a:r>
              <a:rPr lang="en-US" dirty="0">
                <a:solidFill>
                  <a:srgbClr val="0070C0"/>
                </a:solidFill>
              </a:rPr>
              <a:t>msg =&gt; console.log(msg)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06" y="3717032"/>
            <a:ext cx="8784976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використовуємо</a:t>
            </a:r>
            <a:r>
              <a:rPr lang="ru-RU" dirty="0"/>
              <a:t> </a:t>
            </a:r>
            <a:r>
              <a:rPr lang="ru-RU" dirty="0" err="1"/>
              <a:t>фігурні</a:t>
            </a:r>
            <a:r>
              <a:rPr lang="ru-RU" dirty="0"/>
              <a:t> дужки </a:t>
            </a:r>
            <a:r>
              <a:rPr lang="ru-RU" dirty="0">
                <a:solidFill>
                  <a:srgbClr val="C00000"/>
                </a:solidFill>
              </a:rPr>
              <a:t>{}</a:t>
            </a:r>
            <a:r>
              <a:rPr lang="ru-RU" dirty="0"/>
              <a:t>, то </a:t>
            </a:r>
            <a:r>
              <a:rPr lang="en-US" dirty="0"/>
              <a:t>return </a:t>
            </a:r>
            <a:r>
              <a:rPr lang="ru-RU" dirty="0"/>
              <a:t>треба </a:t>
            </a:r>
            <a:r>
              <a:rPr lang="ru-RU" dirty="0" err="1"/>
              <a:t>вказувати</a:t>
            </a:r>
            <a:r>
              <a:rPr lang="ru-RU" dirty="0"/>
              <a:t> явно</a:t>
            </a: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uk-UA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) =&gt;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    return a + b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916832"/>
            <a:ext cx="8784976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Якщо</a:t>
            </a:r>
            <a:r>
              <a:rPr lang="ru-RU" dirty="0"/>
              <a:t> не </a:t>
            </a:r>
            <a:r>
              <a:rPr lang="ru-RU" dirty="0" err="1"/>
              <a:t>використовуємо</a:t>
            </a:r>
            <a:r>
              <a:rPr lang="ru-RU" dirty="0"/>
              <a:t> </a:t>
            </a:r>
            <a:r>
              <a:rPr lang="ru-RU" dirty="0" err="1"/>
              <a:t>фігурні</a:t>
            </a:r>
            <a:r>
              <a:rPr lang="ru-RU" dirty="0"/>
              <a:t> дужки </a:t>
            </a:r>
            <a:r>
              <a:rPr lang="ru-RU" dirty="0">
                <a:solidFill>
                  <a:srgbClr val="C00000"/>
                </a:solidFill>
              </a:rPr>
              <a:t>{}</a:t>
            </a:r>
            <a:r>
              <a:rPr lang="ru-RU" dirty="0"/>
              <a:t>, то код </a:t>
            </a:r>
            <a:r>
              <a:rPr lang="ru-RU" dirty="0" err="1"/>
              <a:t>пишеться</a:t>
            </a:r>
            <a:r>
              <a:rPr lang="ru-RU" dirty="0"/>
              <a:t> на одному рядку та </a:t>
            </a:r>
            <a:r>
              <a:rPr lang="ru-RU" dirty="0" err="1"/>
              <a:t>інтерпретатор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=&gt; </a:t>
            </a:r>
            <a:r>
              <a:rPr lang="uk-UA" dirty="0"/>
              <a:t>сам </a:t>
            </a:r>
            <a:r>
              <a:rPr lang="ru-RU" dirty="0"/>
              <a:t>поставить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ru-RU" dirty="0"/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	 const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  = (</a:t>
            </a:r>
            <a:r>
              <a:rPr lang="en-US" dirty="0" err="1">
                <a:solidFill>
                  <a:srgbClr val="0070C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) =&gt; a + b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4139952" y="2492896"/>
            <a:ext cx="2088232" cy="64807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29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br>
              <a:rPr lang="en-US" sz="4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objects</a:t>
            </a:r>
            <a:endParaRPr lang="ru-RU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4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9792" y="117761"/>
            <a:ext cx="30963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Objects JavaScript</a:t>
            </a:r>
            <a:endParaRPr lang="ru-RU" b="1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03648" y="908720"/>
            <a:ext cx="2376264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Вбудовані</a:t>
            </a:r>
            <a:endParaRPr lang="ru-RU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08004" y="908720"/>
            <a:ext cx="2556284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Користувальницькі</a:t>
            </a:r>
            <a:endParaRPr lang="ru-RU" b="1" dirty="0"/>
          </a:p>
        </p:txBody>
      </p:sp>
      <p:cxnSp>
        <p:nvCxnSpPr>
          <p:cNvPr id="6" name="Прямая со стрелкой 5"/>
          <p:cNvCxnSpPr>
            <a:stCxn id="2" idx="2"/>
            <a:endCxn id="3" idx="0"/>
          </p:cNvCxnSpPr>
          <p:nvPr/>
        </p:nvCxnSpPr>
        <p:spPr>
          <a:xfrm flipH="1">
            <a:off x="2591780" y="477801"/>
            <a:ext cx="1656184" cy="4309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2" idx="2"/>
          </p:cNvCxnSpPr>
          <p:nvPr/>
        </p:nvCxnSpPr>
        <p:spPr>
          <a:xfrm>
            <a:off x="4247964" y="477801"/>
            <a:ext cx="1638182" cy="4309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15516" y="1628800"/>
            <a:ext cx="8784976" cy="3600400"/>
          </a:xfrm>
          <a:prstGeom prst="rect">
            <a:avLst/>
          </a:prstGeom>
          <a:solidFill>
            <a:schemeClr val="bg2"/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err="1"/>
              <a:t>Вбудовані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</a:t>
            </a:r>
            <a:r>
              <a:rPr lang="ru-RU" b="1" dirty="0" err="1"/>
              <a:t>мають</a:t>
            </a:r>
            <a:r>
              <a:rPr lang="ru-RU" b="1" dirty="0"/>
              <a:t> </a:t>
            </a:r>
            <a:r>
              <a:rPr lang="ru-RU" b="1" dirty="0" err="1"/>
              <a:t>фіксовані</a:t>
            </a:r>
            <a:r>
              <a:rPr lang="ru-RU" b="1" dirty="0"/>
              <a:t> </a:t>
            </a:r>
            <a:r>
              <a:rPr lang="ru-RU" b="1" dirty="0" err="1"/>
              <a:t>назви</a:t>
            </a:r>
            <a:r>
              <a:rPr lang="ru-RU" b="1" dirty="0"/>
              <a:t>.</a:t>
            </a:r>
            <a:r>
              <a:rPr lang="en-US" b="1" dirty="0"/>
              <a:t> </a:t>
            </a:r>
            <a:r>
              <a:rPr lang="ru-RU" b="1" dirty="0" err="1"/>
              <a:t>Наприклад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	</a:t>
            </a:r>
            <a:r>
              <a:rPr lang="ru-RU" dirty="0"/>
              <a:t> </a:t>
            </a:r>
            <a:r>
              <a:rPr lang="en-US" b="1" dirty="0">
                <a:solidFill>
                  <a:schemeClr val="accent2"/>
                </a:solidFill>
              </a:rPr>
              <a:t>String,  Array, Number, Math,  Date, Function,  Object</a:t>
            </a:r>
          </a:p>
          <a:p>
            <a:endParaRPr lang="en-US" dirty="0"/>
          </a:p>
          <a:p>
            <a:r>
              <a:rPr lang="ru-RU" b="1" dirty="0" err="1"/>
              <a:t>Кожен</a:t>
            </a:r>
            <a:r>
              <a:rPr lang="ru-RU" b="1" dirty="0"/>
              <a:t> </a:t>
            </a:r>
            <a:r>
              <a:rPr lang="ru-RU" b="1" dirty="0" err="1"/>
              <a:t>об'єкт</a:t>
            </a:r>
            <a:r>
              <a:rPr lang="ru-RU" b="1" dirty="0"/>
              <a:t> </a:t>
            </a:r>
            <a:r>
              <a:rPr lang="ru-RU" b="1" dirty="0" err="1"/>
              <a:t>має</a:t>
            </a:r>
            <a:r>
              <a:rPr lang="ru-RU" b="1" dirty="0"/>
              <a:t> </a:t>
            </a:r>
            <a:r>
              <a:rPr lang="ru-RU" b="1" dirty="0" err="1"/>
              <a:t>властивості</a:t>
            </a:r>
            <a:r>
              <a:rPr lang="ru-RU" b="1" dirty="0"/>
              <a:t> та </a:t>
            </a:r>
            <a:r>
              <a:rPr lang="ru-RU" b="1" dirty="0" err="1"/>
              <a:t>методи</a:t>
            </a:r>
            <a:r>
              <a:rPr lang="ru-RU" b="1" dirty="0"/>
              <a:t>.</a:t>
            </a:r>
          </a:p>
          <a:p>
            <a:r>
              <a:rPr lang="ru-RU" b="1" dirty="0"/>
              <a:t>Для доступу до </a:t>
            </a:r>
            <a:r>
              <a:rPr lang="ru-RU" b="1" dirty="0" err="1"/>
              <a:t>властивостей</a:t>
            </a:r>
            <a:r>
              <a:rPr lang="ru-RU" b="1" dirty="0"/>
              <a:t> та </a:t>
            </a:r>
            <a:r>
              <a:rPr lang="ru-RU" b="1" dirty="0" err="1"/>
              <a:t>методів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 </a:t>
            </a:r>
            <a:r>
              <a:rPr lang="ru-RU" b="1" dirty="0" err="1"/>
              <a:t>використовується</a:t>
            </a:r>
            <a:r>
              <a:rPr lang="ru-RU" b="1" dirty="0"/>
              <a:t> так звана </a:t>
            </a:r>
            <a:r>
              <a:rPr lang="ru-RU" b="1" dirty="0" err="1"/>
              <a:t>точкова</a:t>
            </a:r>
            <a:r>
              <a:rPr lang="ru-RU" b="1" dirty="0"/>
              <a:t> </a:t>
            </a:r>
            <a:r>
              <a:rPr lang="ru-RU" b="1" dirty="0" err="1"/>
              <a:t>нотація</a:t>
            </a:r>
            <a:r>
              <a:rPr lang="ru-RU" b="1" dirty="0"/>
              <a:t>.</a:t>
            </a:r>
            <a:endParaRPr lang="en-US" b="1" dirty="0"/>
          </a:p>
          <a:p>
            <a:endParaRPr lang="en-US" b="1" dirty="0"/>
          </a:p>
          <a:p>
            <a:r>
              <a:rPr lang="ru-RU" b="1" dirty="0"/>
              <a:t>для свойств -</a:t>
            </a:r>
            <a:r>
              <a:rPr lang="en-US" b="1" dirty="0"/>
              <a:t>&gt;  </a:t>
            </a:r>
            <a:r>
              <a:rPr lang="ru-RU" b="1" dirty="0" err="1">
                <a:solidFill>
                  <a:srgbClr val="0070C0"/>
                </a:solidFill>
              </a:rPr>
              <a:t>ім'я_об'єкта</a:t>
            </a:r>
            <a:r>
              <a:rPr lang="ru-RU" b="1" dirty="0" err="1">
                <a:solidFill>
                  <a:srgbClr val="FF0000"/>
                </a:solidFill>
              </a:rPr>
              <a:t>.</a:t>
            </a:r>
            <a:r>
              <a:rPr lang="ru-RU" b="1" dirty="0" err="1">
                <a:solidFill>
                  <a:srgbClr val="7030A0"/>
                </a:solidFill>
              </a:rPr>
              <a:t>ім'я_властивості</a:t>
            </a:r>
            <a:r>
              <a:rPr lang="ru-RU" b="1" dirty="0">
                <a:solidFill>
                  <a:srgbClr val="7030A0"/>
                </a:solidFill>
              </a:rPr>
              <a:t> </a:t>
            </a:r>
          </a:p>
          <a:p>
            <a:endParaRPr lang="ru-RU" b="1" dirty="0"/>
          </a:p>
          <a:p>
            <a:r>
              <a:rPr lang="ru-RU" b="1" dirty="0"/>
              <a:t>для методов  -</a:t>
            </a:r>
            <a:r>
              <a:rPr lang="en-US" b="1" dirty="0"/>
              <a:t>&gt; </a:t>
            </a:r>
            <a:r>
              <a:rPr lang="ru-RU" b="1" dirty="0" err="1">
                <a:solidFill>
                  <a:srgbClr val="0070C0"/>
                </a:solidFill>
              </a:rPr>
              <a:t>ім'я_об'єкта</a:t>
            </a:r>
            <a:r>
              <a:rPr lang="ru-RU" b="1" dirty="0" err="1">
                <a:solidFill>
                  <a:srgbClr val="FF0000"/>
                </a:solidFill>
              </a:rPr>
              <a:t>.</a:t>
            </a:r>
            <a:r>
              <a:rPr lang="ru-RU" b="1" dirty="0" err="1">
                <a:solidFill>
                  <a:srgbClr val="0070C0"/>
                </a:solidFill>
              </a:rPr>
              <a:t>ім’я</a:t>
            </a:r>
            <a:r>
              <a:rPr lang="ru-RU" b="1" dirty="0">
                <a:solidFill>
                  <a:srgbClr val="0070C0"/>
                </a:solidFill>
              </a:rPr>
              <a:t>_</a:t>
            </a:r>
            <a:r>
              <a:rPr lang="uk-UA" b="1" dirty="0">
                <a:solidFill>
                  <a:srgbClr val="0070C0"/>
                </a:solidFill>
              </a:rPr>
              <a:t>метода</a:t>
            </a:r>
            <a:r>
              <a:rPr lang="ru-RU" b="1" dirty="0">
                <a:solidFill>
                  <a:srgbClr val="7030A0"/>
                </a:solidFill>
              </a:rPr>
              <a:t> [</a:t>
            </a:r>
            <a:r>
              <a:rPr lang="ru-RU" b="1" dirty="0" err="1">
                <a:solidFill>
                  <a:srgbClr val="7030A0"/>
                </a:solidFill>
              </a:rPr>
              <a:t>параметри</a:t>
            </a:r>
            <a:r>
              <a:rPr lang="ru-RU" b="1" dirty="0">
                <a:solidFill>
                  <a:srgbClr val="7030A0"/>
                </a:solidFill>
              </a:rPr>
              <a:t>] )</a:t>
            </a:r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ru-RU" b="1" dirty="0">
              <a:solidFill>
                <a:srgbClr val="FF0000"/>
              </a:solidFill>
            </a:endParaRPr>
          </a:p>
          <a:p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1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35332"/>
            <a:ext cx="2957661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Тип </a:t>
            </a:r>
            <a:r>
              <a:rPr lang="en-US" b="1" dirty="0"/>
              <a:t>Object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923330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способів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endParaRPr lang="ru-RU" dirty="0"/>
          </a:p>
          <a:p>
            <a:r>
              <a:rPr lang="ru-RU" dirty="0"/>
              <a:t>Ми </a:t>
            </a:r>
            <a:r>
              <a:rPr lang="ru-RU" dirty="0" err="1"/>
              <a:t>розглянемо</a:t>
            </a:r>
            <a:r>
              <a:rPr lang="ru-RU" dirty="0"/>
              <a:t> один </a:t>
            </a:r>
            <a:r>
              <a:rPr lang="ru-RU" dirty="0" err="1"/>
              <a:t>із</a:t>
            </a:r>
            <a:r>
              <a:rPr lang="ru-RU" dirty="0"/>
              <a:t> них </a:t>
            </a:r>
            <a:r>
              <a:rPr lang="en-US" dirty="0">
                <a:solidFill>
                  <a:srgbClr val="C00000"/>
                </a:solidFill>
              </a:rPr>
              <a:t>object literal</a:t>
            </a:r>
            <a:r>
              <a:rPr lang="en-US" dirty="0"/>
              <a:t> (</a:t>
            </a:r>
            <a:r>
              <a:rPr lang="ru-RU" dirty="0" err="1"/>
              <a:t>літеральний</a:t>
            </a:r>
            <a:r>
              <a:rPr lang="ru-RU" dirty="0"/>
              <a:t> </a:t>
            </a:r>
            <a:r>
              <a:rPr lang="ru-RU" dirty="0" err="1"/>
              <a:t>опис</a:t>
            </a:r>
            <a:r>
              <a:rPr lang="ru-RU" dirty="0"/>
              <a:t>)</a:t>
            </a:r>
          </a:p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колекція</a:t>
            </a:r>
            <a:r>
              <a:rPr lang="ru-RU" dirty="0"/>
              <a:t> пар ІМ'Я - ЗНАЧЕННЯ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818690"/>
            <a:ext cx="8928992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 err="1"/>
              <a:t>имя_объекта</a:t>
            </a:r>
            <a:r>
              <a:rPr lang="en-US" dirty="0"/>
              <a:t> = {</a:t>
            </a:r>
          </a:p>
          <a:p>
            <a:r>
              <a:rPr lang="ru-RU" dirty="0"/>
              <a:t>	 </a:t>
            </a:r>
            <a:r>
              <a:rPr lang="ru-RU" dirty="0" err="1"/>
              <a:t>ім'я_властивості</a:t>
            </a:r>
            <a:r>
              <a:rPr lang="en-US" dirty="0"/>
              <a:t>_1 : </a:t>
            </a:r>
            <a:r>
              <a:rPr lang="ru-RU" dirty="0" err="1"/>
              <a:t>значен</a:t>
            </a:r>
            <a:r>
              <a:rPr lang="uk-UA" dirty="0"/>
              <a:t>ня</a:t>
            </a:r>
            <a:r>
              <a:rPr lang="en-US" dirty="0"/>
              <a:t>,</a:t>
            </a:r>
          </a:p>
          <a:p>
            <a:r>
              <a:rPr lang="ru-RU" dirty="0"/>
              <a:t>	 </a:t>
            </a:r>
            <a:r>
              <a:rPr lang="ru-RU" dirty="0" err="1"/>
              <a:t>ім'я_властивості</a:t>
            </a:r>
            <a:r>
              <a:rPr lang="en-US" dirty="0"/>
              <a:t>_2 : </a:t>
            </a:r>
            <a:r>
              <a:rPr lang="ru-RU" dirty="0" err="1"/>
              <a:t>значен</a:t>
            </a:r>
            <a:r>
              <a:rPr lang="uk-UA" dirty="0"/>
              <a:t>ня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      ...</a:t>
            </a:r>
          </a:p>
          <a:p>
            <a:r>
              <a:rPr lang="en-US" dirty="0"/>
              <a:t> 	</a:t>
            </a:r>
            <a:r>
              <a:rPr lang="ru-RU" dirty="0" err="1"/>
              <a:t>ім'я_властивості</a:t>
            </a:r>
            <a:r>
              <a:rPr lang="en-US" dirty="0"/>
              <a:t>_n : </a:t>
            </a:r>
            <a:r>
              <a:rPr lang="ru-RU" dirty="0" err="1"/>
              <a:t>значен</a:t>
            </a:r>
            <a:r>
              <a:rPr lang="uk-UA" dirty="0"/>
              <a:t>ня</a:t>
            </a:r>
            <a:r>
              <a:rPr lang="en-US" dirty="0"/>
              <a:t>, </a:t>
            </a:r>
            <a:r>
              <a:rPr lang="ru-RU" dirty="0"/>
              <a:t>	</a:t>
            </a:r>
            <a:endParaRPr lang="en-US" dirty="0"/>
          </a:p>
          <a:p>
            <a:r>
              <a:rPr lang="en-US" dirty="0"/>
              <a:t>};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017838"/>
            <a:ext cx="8928992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Як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виступати</a:t>
            </a:r>
            <a:r>
              <a:rPr lang="ru-RU" dirty="0"/>
              <a:t> будь-</a:t>
            </a:r>
            <a:r>
              <a:rPr lang="ru-RU" dirty="0" err="1"/>
              <a:t>які</a:t>
            </a:r>
            <a:r>
              <a:rPr lang="ru-RU" dirty="0"/>
              <a:t> типи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44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726951"/>
            <a:ext cx="8928992" cy="507831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                           </a:t>
            </a:r>
            <a:r>
              <a:rPr lang="ru-RU" dirty="0" err="1"/>
              <a:t>наприклад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r>
              <a:rPr lang="ru-RU" dirty="0"/>
              <a:t>	</a:t>
            </a:r>
            <a:r>
              <a:rPr lang="en-US" dirty="0" err="1"/>
              <a:t>firstName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John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</a:t>
            </a:r>
            <a:r>
              <a:rPr lang="en-US" dirty="0"/>
              <a:t>     </a:t>
            </a:r>
            <a:r>
              <a:rPr lang="en-US" dirty="0" err="1"/>
              <a:t>lastName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Doe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</a:p>
          <a:p>
            <a:endParaRPr lang="ru-RU" dirty="0"/>
          </a:p>
          <a:p>
            <a:r>
              <a:rPr lang="ru-RU" dirty="0"/>
              <a:t>  	</a:t>
            </a:r>
            <a:r>
              <a:rPr lang="en-US" dirty="0"/>
              <a:t>age : 29,</a:t>
            </a:r>
          </a:p>
          <a:p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</a:t>
            </a:r>
            <a:r>
              <a:rPr lang="en-US" dirty="0"/>
              <a:t>     phones: [ </a:t>
            </a:r>
            <a:endParaRPr lang="ru-RU" dirty="0"/>
          </a:p>
          <a:p>
            <a:r>
              <a:rPr lang="ru-RU" dirty="0"/>
              <a:t>           </a:t>
            </a:r>
            <a:r>
              <a:rPr lang="en-US" dirty="0"/>
              <a:t>111222333, </a:t>
            </a:r>
            <a:endParaRPr lang="ru-RU" dirty="0"/>
          </a:p>
          <a:p>
            <a:r>
              <a:rPr lang="ru-RU" dirty="0"/>
              <a:t>           </a:t>
            </a:r>
            <a:r>
              <a:rPr lang="en-US" dirty="0"/>
              <a:t>333444555 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],       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sayHi</a:t>
            </a:r>
            <a:r>
              <a:rPr lang="en-US" dirty="0"/>
              <a:t> : function(){</a:t>
            </a:r>
          </a:p>
          <a:p>
            <a:r>
              <a:rPr lang="en-US" dirty="0"/>
              <a:t>            return "Hi " + </a:t>
            </a:r>
            <a:r>
              <a:rPr lang="en-US" dirty="0" err="1"/>
              <a:t>this.firstName</a:t>
            </a:r>
            <a:r>
              <a:rPr lang="en-US" dirty="0"/>
              <a:t>;</a:t>
            </a:r>
          </a:p>
          <a:p>
            <a:r>
              <a:rPr lang="en-US" dirty="0"/>
              <a:t>       } </a:t>
            </a:r>
          </a:p>
          <a:p>
            <a:r>
              <a:rPr lang="en-US" dirty="0"/>
              <a:t>};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179348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objects.html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318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504" y="1628800"/>
            <a:ext cx="8928992" cy="286232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                           </a:t>
            </a:r>
            <a:r>
              <a:rPr lang="ru-RU" dirty="0" err="1"/>
              <a:t>наприклад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r>
              <a:rPr lang="ru-RU" dirty="0"/>
              <a:t>	</a:t>
            </a:r>
            <a:r>
              <a:rPr lang="en-US" dirty="0" err="1"/>
              <a:t>firstName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John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lastName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Doe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person.firstName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console.log(person["</a:t>
            </a:r>
            <a:r>
              <a:rPr lang="en-US" dirty="0" err="1"/>
              <a:t>firstName</a:t>
            </a:r>
            <a:r>
              <a:rPr lang="en-US" dirty="0"/>
              <a:t>"]);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John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116632"/>
            <a:ext cx="8928992" cy="1200329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Доступ (</a:t>
            </a:r>
            <a:r>
              <a:rPr lang="ru-RU" dirty="0" err="1"/>
              <a:t>access</a:t>
            </a:r>
            <a:r>
              <a:rPr lang="ru-RU" dirty="0"/>
              <a:t>) до </a:t>
            </a:r>
            <a:r>
              <a:rPr lang="ru-RU" dirty="0" err="1"/>
              <a:t>властивостей</a:t>
            </a:r>
            <a:r>
              <a:rPr lang="ru-RU" dirty="0"/>
              <a:t> та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endParaRPr lang="ru-RU" dirty="0"/>
          </a:p>
          <a:p>
            <a:r>
              <a:rPr lang="ru-RU" dirty="0"/>
              <a:t>- через </a:t>
            </a:r>
            <a:r>
              <a:rPr lang="ru-RU" dirty="0" err="1"/>
              <a:t>точену</a:t>
            </a:r>
            <a:r>
              <a:rPr lang="ru-RU" dirty="0"/>
              <a:t> </a:t>
            </a:r>
            <a:r>
              <a:rPr lang="ru-RU" dirty="0" err="1"/>
              <a:t>нотацію</a:t>
            </a:r>
            <a:r>
              <a:rPr lang="ru-RU" dirty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квадратні</a:t>
            </a:r>
            <a:r>
              <a:rPr lang="ru-RU" dirty="0"/>
              <a:t> дужки. </a:t>
            </a:r>
          </a:p>
          <a:p>
            <a:r>
              <a:rPr lang="ru-RU" dirty="0"/>
              <a:t>  </a:t>
            </a:r>
            <a:r>
              <a:rPr lang="ru-RU" dirty="0" err="1"/>
              <a:t>Тоді</a:t>
            </a:r>
            <a:r>
              <a:rPr lang="ru-RU" dirty="0"/>
              <a:t>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вказується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рядка</a:t>
            </a:r>
          </a:p>
        </p:txBody>
      </p:sp>
    </p:spTree>
    <p:extLst>
      <p:ext uri="{BB962C8B-B14F-4D97-AF65-F5344CB8AC3E}">
        <p14:creationId xmlns:p14="http://schemas.microsoft.com/office/powerpoint/2010/main" val="89446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Або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так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557972"/>
            <a:ext cx="8928992" cy="313932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var</a:t>
            </a:r>
            <a:r>
              <a:rPr lang="en-US" dirty="0"/>
              <a:t> person = {}; </a:t>
            </a:r>
            <a:r>
              <a:rPr lang="ru-RU" dirty="0"/>
              <a:t>   </a:t>
            </a:r>
            <a:r>
              <a:rPr lang="en-US" i="1" dirty="0">
                <a:solidFill>
                  <a:srgbClr val="0070C0"/>
                </a:solidFill>
              </a:rPr>
              <a:t>//</a:t>
            </a:r>
            <a:r>
              <a:rPr lang="ru-RU" i="1" dirty="0">
                <a:solidFill>
                  <a:srgbClr val="0070C0"/>
                </a:solidFill>
              </a:rPr>
              <a:t>  </a:t>
            </a:r>
            <a:r>
              <a:rPr lang="ru-RU" i="1" dirty="0" err="1">
                <a:solidFill>
                  <a:srgbClr val="0070C0"/>
                </a:solidFill>
              </a:rPr>
              <a:t>теж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 err="1">
                <a:solidFill>
                  <a:srgbClr val="0070C0"/>
                </a:solidFill>
              </a:rPr>
              <a:t>саме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 err="1">
                <a:solidFill>
                  <a:srgbClr val="0070C0"/>
                </a:solidFill>
              </a:rPr>
              <a:t>що</a:t>
            </a:r>
            <a:r>
              <a:rPr lang="ru-RU" i="1" dirty="0">
                <a:solidFill>
                  <a:srgbClr val="0070C0"/>
                </a:solidFill>
              </a:rPr>
              <a:t>   </a:t>
            </a:r>
            <a:r>
              <a:rPr lang="en-US" i="1" dirty="0">
                <a:solidFill>
                  <a:srgbClr val="C00000"/>
                </a:solidFill>
              </a:rPr>
              <a:t>new Object()</a:t>
            </a:r>
          </a:p>
          <a:p>
            <a:endParaRPr lang="en-US" dirty="0"/>
          </a:p>
          <a:p>
            <a:r>
              <a:rPr lang="en-US" dirty="0" err="1"/>
              <a:t>person.firstName</a:t>
            </a:r>
            <a:r>
              <a:rPr lang="en-US" dirty="0"/>
              <a:t> =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John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person["</a:t>
            </a:r>
            <a:r>
              <a:rPr lang="en-US" dirty="0" err="1"/>
              <a:t>lastName</a:t>
            </a:r>
            <a:r>
              <a:rPr lang="en-US" dirty="0"/>
              <a:t>"] =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Doe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person.age</a:t>
            </a:r>
            <a:r>
              <a:rPr lang="en-US" dirty="0"/>
              <a:t> = 29;</a:t>
            </a:r>
          </a:p>
          <a:p>
            <a:endParaRPr lang="en-US" dirty="0"/>
          </a:p>
          <a:p>
            <a:r>
              <a:rPr lang="en-US" dirty="0" err="1"/>
              <a:t>person.fullName</a:t>
            </a:r>
            <a:r>
              <a:rPr lang="en-US" dirty="0"/>
              <a:t> = function(){</a:t>
            </a:r>
          </a:p>
          <a:p>
            <a:r>
              <a:rPr lang="en-US" dirty="0"/>
              <a:t>     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93446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5870</TotalTime>
  <Words>546</Words>
  <Application>Microsoft Office PowerPoint</Application>
  <PresentationFormat>Экран (4:3)</PresentationFormat>
  <Paragraphs>120</Paragraphs>
  <Slides>12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Verdana</vt:lpstr>
      <vt:lpstr>Wingdings 2</vt:lpstr>
      <vt:lpstr>Wingdings 3</vt:lpstr>
      <vt:lpstr>Тема1</vt:lpstr>
      <vt:lpstr>Java Script functions</vt:lpstr>
      <vt:lpstr>Презентация PowerPoint</vt:lpstr>
      <vt:lpstr>Презентация PowerPoint</vt:lpstr>
      <vt:lpstr>Java Script objects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876</cp:revision>
  <dcterms:modified xsi:type="dcterms:W3CDTF">2024-09-09T15:14:53Z</dcterms:modified>
</cp:coreProperties>
</file>