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334" r:id="rId3"/>
    <p:sldId id="338" r:id="rId4"/>
    <p:sldId id="339" r:id="rId5"/>
    <p:sldId id="392" r:id="rId6"/>
    <p:sldId id="366" r:id="rId7"/>
    <p:sldId id="337" r:id="rId8"/>
    <p:sldId id="391" r:id="rId9"/>
    <p:sldId id="390" r:id="rId10"/>
    <p:sldId id="375" r:id="rId11"/>
    <p:sldId id="394" r:id="rId12"/>
    <p:sldId id="395" r:id="rId13"/>
    <p:sldId id="388" r:id="rId14"/>
    <p:sldId id="393" r:id="rId15"/>
    <p:sldId id="399" r:id="rId16"/>
    <p:sldId id="398" r:id="rId17"/>
    <p:sldId id="397" r:id="rId18"/>
    <p:sldId id="389" r:id="rId19"/>
    <p:sldId id="396" r:id="rId20"/>
    <p:sldId id="387" r:id="rId21"/>
    <p:sldId id="32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514" autoAdjust="0"/>
  </p:normalViewPr>
  <p:slideViewPr>
    <p:cSldViewPr>
      <p:cViewPr varScale="1">
        <p:scale>
          <a:sx n="114" d="100"/>
          <a:sy n="114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zl.la/4gjq6Jz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zl.la/36nOl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undefined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arrays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2575" y="548680"/>
          <a:ext cx="89291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122">
                  <a:extLst>
                    <a:ext uri="{9D8B030D-6E8A-4147-A177-3AD203B41FA5}">
                      <a16:colId xmlns:a16="http://schemas.microsoft.com/office/drawing/2014/main" val="117116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Об'єднання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двох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масивів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arr1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(arr2);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1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Отримання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підмасиву</a:t>
                      </a:r>
                      <a:r>
                        <a:rPr lang="ru-RU" b="1" dirty="0"/>
                        <a:t> з </a:t>
                      </a:r>
                      <a:r>
                        <a:rPr lang="ru-RU" b="1" dirty="0" err="1"/>
                        <a:t>масиву</a:t>
                      </a:r>
                      <a:endParaRPr lang="en-US" b="1" dirty="0"/>
                    </a:p>
                    <a:p>
                      <a:endParaRPr lang="en-US" b="1" dirty="0">
                        <a:solidFill>
                          <a:srgbClr val="3756F2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.slice(index_1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index_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  <a:endParaRPr lang="uk-UA" b="1" dirty="0">
                        <a:solidFill>
                          <a:srgbClr val="3756F2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3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Пошук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</a:t>
                      </a:r>
                      <a:r>
                        <a:rPr lang="en-US" b="1" dirty="0" err="1">
                          <a:solidFill>
                            <a:srgbClr val="3756F2"/>
                          </a:solidFill>
                        </a:rPr>
                        <a:t>indexOf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( </a:t>
                      </a:r>
                      <a:r>
                        <a:rPr lang="ru-RU" b="1" dirty="0" err="1">
                          <a:solidFill>
                            <a:srgbClr val="3756F2"/>
                          </a:solidFill>
                        </a:rPr>
                        <a:t>что_ищем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[,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індексу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шукати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індекс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входження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зазначеного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починаючи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індексу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якщо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знайдено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25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Пошук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ru-RU" b="1" dirty="0"/>
                        <a:t> з </a:t>
                      </a:r>
                      <a:r>
                        <a:rPr lang="ru-RU" b="1" dirty="0" err="1"/>
                        <a:t>останнього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індексу</a:t>
                      </a:r>
                      <a:endParaRPr lang="en-US" dirty="0">
                        <a:solidFill>
                          <a:srgbClr val="3756F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</a:t>
                      </a:r>
                      <a:r>
                        <a:rPr lang="en-US" b="1" dirty="0" err="1">
                          <a:solidFill>
                            <a:srgbClr val="3756F2"/>
                          </a:solidFill>
                        </a:rPr>
                        <a:t>lastIndexOf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(</a:t>
                      </a:r>
                      <a:r>
                        <a:rPr lang="ru-RU" b="1" dirty="0" err="1">
                          <a:solidFill>
                            <a:srgbClr val="3756F2"/>
                          </a:solidFill>
                        </a:rPr>
                        <a:t>что_ищем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[,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  <a:endParaRPr lang="ru-RU" b="1" dirty="0"/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42457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0C840A-20ED-CECD-7674-AEEC70E09000}"/>
              </a:ext>
            </a:extLst>
          </p:cNvPr>
          <p:cNvSpPr/>
          <p:nvPr/>
        </p:nvSpPr>
        <p:spPr>
          <a:xfrm>
            <a:off x="7164418" y="111408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7820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22546"/>
            <a:ext cx="8929122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Метод </a:t>
            </a:r>
            <a:r>
              <a:rPr lang="en-US" dirty="0">
                <a:solidFill>
                  <a:srgbClr val="C00000"/>
                </a:solidFill>
              </a:rPr>
              <a:t>mutable</a:t>
            </a:r>
            <a:r>
              <a:rPr lang="en-US" dirty="0"/>
              <a:t> - </a:t>
            </a:r>
            <a:r>
              <a:rPr lang="ru-RU" dirty="0"/>
              <a:t>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endParaRPr lang="ru-RU" dirty="0"/>
          </a:p>
          <a:p>
            <a:r>
              <a:rPr lang="en-US" dirty="0">
                <a:solidFill>
                  <a:srgbClr val="3756F2"/>
                </a:solidFill>
              </a:rPr>
              <a:t>	</a:t>
            </a:r>
            <a:endParaRPr lang="uk-UA" dirty="0">
              <a:solidFill>
                <a:srgbClr val="3756F2"/>
              </a:solidFill>
            </a:endParaRPr>
          </a:p>
          <a:p>
            <a:r>
              <a:rPr lang="en-US" dirty="0" err="1">
                <a:solidFill>
                  <a:srgbClr val="3756F2"/>
                </a:solidFill>
              </a:rPr>
              <a:t>arr.sort</a:t>
            </a:r>
            <a:r>
              <a:rPr lang="en-US" dirty="0">
                <a:solidFill>
                  <a:srgbClr val="3756F2"/>
                </a:solidFill>
              </a:rPr>
              <a:t>();</a:t>
            </a:r>
            <a:endParaRPr lang="ru-RU" dirty="0">
              <a:solidFill>
                <a:srgbClr val="3756F2"/>
              </a:solidFill>
            </a:endParaRPr>
          </a:p>
          <a:p>
            <a:r>
              <a:rPr lang="en-US" dirty="0" err="1">
                <a:solidFill>
                  <a:srgbClr val="3756F2"/>
                </a:solidFill>
              </a:rPr>
              <a:t>arr.sort</a:t>
            </a:r>
            <a:r>
              <a:rPr lang="en-US" dirty="0">
                <a:solidFill>
                  <a:srgbClr val="3756F2"/>
                </a:solidFill>
              </a:rPr>
              <a:t>(</a:t>
            </a:r>
            <a:r>
              <a:rPr lang="ru-RU" dirty="0" err="1"/>
              <a:t>функція_порівняння</a:t>
            </a:r>
            <a:r>
              <a:rPr lang="en-US" dirty="0">
                <a:solidFill>
                  <a:srgbClr val="3756F2"/>
                </a:solidFill>
              </a:rPr>
              <a:t>);</a:t>
            </a:r>
            <a:endParaRPr lang="ru-RU" dirty="0">
              <a:solidFill>
                <a:srgbClr val="3756F2"/>
              </a:solidFill>
            </a:endParaRPr>
          </a:p>
          <a:p>
            <a:endParaRPr lang="en-US" dirty="0">
              <a:solidFill>
                <a:srgbClr val="3756F2"/>
              </a:solidFill>
            </a:endParaRPr>
          </a:p>
          <a:p>
            <a:r>
              <a:rPr lang="ru-RU" i="1" dirty="0" err="1">
                <a:solidFill>
                  <a:schemeClr val="accent2"/>
                </a:solidFill>
              </a:rPr>
              <a:t>Особливість</a:t>
            </a:r>
            <a:r>
              <a:rPr lang="ru-RU" i="1" dirty="0">
                <a:solidFill>
                  <a:schemeClr val="accent2"/>
                </a:solidFill>
              </a:rPr>
              <a:t> - </a:t>
            </a:r>
            <a:r>
              <a:rPr lang="ru-RU" i="1" dirty="0" err="1"/>
              <a:t>функція</a:t>
            </a:r>
            <a:r>
              <a:rPr lang="ru-RU" i="1" dirty="0"/>
              <a:t> </a:t>
            </a:r>
            <a:r>
              <a:rPr lang="en-US" dirty="0">
                <a:solidFill>
                  <a:srgbClr val="3756F2"/>
                </a:solidFill>
              </a:rPr>
              <a:t>sort</a:t>
            </a:r>
            <a:r>
              <a:rPr lang="en-US" i="1" dirty="0"/>
              <a:t> </a:t>
            </a:r>
            <a:r>
              <a:rPr lang="ru-RU" i="1" dirty="0" err="1"/>
              <a:t>сприймає</a:t>
            </a:r>
            <a:r>
              <a:rPr lang="ru-RU" i="1" dirty="0"/>
              <a:t> </a:t>
            </a:r>
            <a:r>
              <a:rPr lang="ru-RU" i="1" dirty="0" err="1"/>
              <a:t>його</a:t>
            </a:r>
            <a:r>
              <a:rPr lang="ru-RU" i="1" dirty="0"/>
              <a:t> </a:t>
            </a:r>
            <a:r>
              <a:rPr lang="ru-RU" i="1" dirty="0" err="1"/>
              <a:t>елементи</a:t>
            </a:r>
            <a:r>
              <a:rPr lang="ru-RU" i="1" dirty="0"/>
              <a:t> як рядки.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39" y="3429000"/>
            <a:ext cx="892912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[1, 2016, 1999999, 94];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 err="1"/>
              <a:t>arr.sort</a:t>
            </a:r>
            <a:r>
              <a:rPr lang="en-US" b="1" dirty="0"/>
              <a:t>();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[1, 1999999, 2016, 94]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11408"/>
            <a:ext cx="381642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452320" y="96406"/>
            <a:ext cx="1512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sort.html</a:t>
            </a:r>
          </a:p>
        </p:txBody>
      </p:sp>
    </p:spTree>
    <p:extLst>
      <p:ext uri="{BB962C8B-B14F-4D97-AF65-F5344CB8AC3E}">
        <p14:creationId xmlns:p14="http://schemas.microsoft.com/office/powerpoint/2010/main" val="234850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876" y="764704"/>
            <a:ext cx="892912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[1, 2016,  1999999, 94];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>
                <a:solidFill>
                  <a:srgbClr val="C00000"/>
                </a:solidFill>
              </a:rPr>
              <a:t>mysort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/>
              <a:t>) {	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return a - b;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);</a:t>
            </a:r>
          </a:p>
          <a:p>
            <a:r>
              <a:rPr lang="en-US" b="1" dirty="0" err="1"/>
              <a:t>arr.sort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mysort</a:t>
            </a:r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[1, 94, 2016, 1999999])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11408"/>
            <a:ext cx="468052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Правильне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-36512" y="3861048"/>
            <a:ext cx="892912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сортування</a:t>
            </a:r>
            <a:r>
              <a:rPr lang="ru-RU" b="1" dirty="0"/>
              <a:t> </a:t>
            </a:r>
            <a:r>
              <a:rPr lang="ru-RU" b="1" dirty="0" err="1"/>
              <a:t>приймає</a:t>
            </a:r>
            <a:r>
              <a:rPr lang="ru-RU" b="1" dirty="0"/>
              <a:t> 2 </a:t>
            </a:r>
            <a:r>
              <a:rPr lang="ru-RU" b="1" dirty="0" err="1"/>
              <a:t>аргументи</a:t>
            </a:r>
            <a:r>
              <a:rPr lang="ru-RU" b="1" dirty="0"/>
              <a:t> (</a:t>
            </a:r>
            <a:r>
              <a:rPr lang="ru-RU" b="1" dirty="0" err="1"/>
              <a:t>наприклад</a:t>
            </a:r>
            <a:r>
              <a:rPr lang="ru-RU" b="1" dirty="0"/>
              <a:t>, x, y), і </a:t>
            </a:r>
            <a:r>
              <a:rPr lang="ru-RU" b="1" dirty="0" err="1"/>
              <a:t>має</a:t>
            </a:r>
            <a:r>
              <a:rPr lang="ru-RU" b="1" dirty="0"/>
              <a:t> </a:t>
            </a:r>
            <a:r>
              <a:rPr lang="ru-RU" b="1" dirty="0" err="1"/>
              <a:t>повернути</a:t>
            </a:r>
            <a:endParaRPr lang="en-US" b="1" dirty="0"/>
          </a:p>
          <a:p>
            <a:r>
              <a:rPr lang="ru-RU" b="1" dirty="0"/>
              <a:t>-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–</a:t>
            </a:r>
            <a:r>
              <a:rPr lang="en-US" b="1" dirty="0"/>
              <a:t>&gt; </a:t>
            </a:r>
            <a:r>
              <a:rPr lang="uk-UA" b="1" dirty="0"/>
              <a:t>якщо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x == y</a:t>
            </a:r>
            <a:endParaRPr lang="ru-RU" b="1" dirty="0">
              <a:solidFill>
                <a:srgbClr val="7030A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 err="1">
                <a:solidFill>
                  <a:srgbClr val="0070C0"/>
                </a:solidFill>
              </a:rPr>
              <a:t>позитивне</a:t>
            </a:r>
            <a:r>
              <a:rPr lang="ru-RU" b="1" dirty="0">
                <a:solidFill>
                  <a:srgbClr val="0070C0"/>
                </a:solidFill>
              </a:rPr>
              <a:t> число</a:t>
            </a:r>
            <a:r>
              <a:rPr lang="ru-RU" b="1" dirty="0"/>
              <a:t> –</a:t>
            </a:r>
            <a:r>
              <a:rPr lang="en-US" b="1" dirty="0"/>
              <a:t>&gt; </a:t>
            </a:r>
            <a:r>
              <a:rPr lang="uk-UA" b="1" dirty="0"/>
              <a:t>якщо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x &gt; y </a:t>
            </a:r>
          </a:p>
          <a:p>
            <a:r>
              <a:rPr lang="ru-RU" b="1" dirty="0"/>
              <a:t>- </a:t>
            </a:r>
            <a:r>
              <a:rPr lang="ru-RU" b="1" dirty="0" err="1">
                <a:solidFill>
                  <a:srgbClr val="0070C0"/>
                </a:solidFill>
              </a:rPr>
              <a:t>негативне</a:t>
            </a:r>
            <a:r>
              <a:rPr lang="ru-RU" b="1" dirty="0">
                <a:solidFill>
                  <a:srgbClr val="0070C0"/>
                </a:solidFill>
              </a:rPr>
              <a:t> число </a:t>
            </a:r>
            <a:r>
              <a:rPr lang="ru-RU" b="1" dirty="0"/>
              <a:t>–</a:t>
            </a:r>
            <a:r>
              <a:rPr lang="en-US" b="1" dirty="0"/>
              <a:t>&gt; </a:t>
            </a:r>
            <a:r>
              <a:rPr lang="uk-UA" b="1" dirty="0"/>
              <a:t>якщо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x &lt; y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E9F8D4-44B4-6286-4458-BF05DA687730}"/>
              </a:ext>
            </a:extLst>
          </p:cNvPr>
          <p:cNvSpPr/>
          <p:nvPr/>
        </p:nvSpPr>
        <p:spPr>
          <a:xfrm>
            <a:off x="7452320" y="96406"/>
            <a:ext cx="1512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sort.html</a:t>
            </a:r>
          </a:p>
        </p:txBody>
      </p:sp>
    </p:spTree>
    <p:extLst>
      <p:ext uri="{BB962C8B-B14F-4D97-AF65-F5344CB8AC3E}">
        <p14:creationId xmlns:p14="http://schemas.microsoft.com/office/powerpoint/2010/main" val="207489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Practice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</a:t>
            </a:r>
            <a:r>
              <a:rPr lang="en-US" dirty="0" err="1"/>
              <a:t>bingocart</a:t>
            </a:r>
            <a:r>
              <a:rPr lang="en-US" dirty="0"/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91873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Practice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LABS/lab_1.html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00118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LABS/lab_2.html</a:t>
            </a:r>
          </a:p>
        </p:txBody>
      </p:sp>
    </p:spTree>
    <p:extLst>
      <p:ext uri="{BB962C8B-B14F-4D97-AF65-F5344CB8AC3E}">
        <p14:creationId xmlns:p14="http://schemas.microsoft.com/office/powerpoint/2010/main" val="234117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4680520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err="1"/>
              <a:t>nullish</a:t>
            </a:r>
            <a:r>
              <a:rPr lang="en-US" dirty="0"/>
              <a:t> coalescing operator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16632"/>
            <a:ext cx="30243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arrays.html</a:t>
            </a:r>
            <a:endParaRPr lang="ru-RU" b="1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27F6AA3-9F5F-9A0E-8F2D-D3CB6E95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00551"/>
              </p:ext>
            </p:extLst>
          </p:nvPr>
        </p:nvGraphicFramePr>
        <p:xfrm>
          <a:off x="113773" y="1268760"/>
          <a:ext cx="8871732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068">
                  <a:extLst>
                    <a:ext uri="{9D8B030D-6E8A-4147-A177-3AD203B41FA5}">
                      <a16:colId xmlns:a16="http://schemas.microsoft.com/office/drawing/2014/main" val="1281455141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61593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ru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ru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 || 2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undefined || 2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|| 2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|| 2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"" || 2 </a:t>
                      </a:r>
                    </a:p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|| 2 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762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nullish</a:t>
                      </a:r>
                      <a:r>
                        <a:rPr lang="en-US" b="1" dirty="0"/>
                        <a:t> coalescing 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null ?? 2</a:t>
                      </a: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undefined ?? 2</a:t>
                      </a:r>
                    </a:p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----- 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але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 !!!</a:t>
                      </a: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0 ?? 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false ?? 2</a:t>
                      </a: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"" ?? 2</a:t>
                      </a: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NaN ?? 2</a:t>
                      </a:r>
                      <a:endParaRPr lang="ru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false 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""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4356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744297-5338-451A-E8E6-B6EA4A126F94}"/>
              </a:ext>
            </a:extLst>
          </p:cNvPr>
          <p:cNvSpPr txBox="1"/>
          <p:nvPr/>
        </p:nvSpPr>
        <p:spPr>
          <a:xfrm>
            <a:off x="136134" y="692696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https://mzl.la/4gjq6Jz</a:t>
            </a:r>
            <a:r>
              <a:rPr lang="en-US" b="1" dirty="0"/>
              <a:t> </a:t>
            </a:r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263492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Destruction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16632"/>
            <a:ext cx="30243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array_destruct.html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20688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Деструктивне</a:t>
            </a:r>
            <a:r>
              <a:rPr lang="ru-RU" b="1" dirty="0"/>
              <a:t> </a:t>
            </a:r>
            <a:r>
              <a:rPr lang="ru-RU" b="1" dirty="0" err="1"/>
              <a:t>привласнення</a:t>
            </a:r>
            <a:r>
              <a:rPr lang="ru-RU" b="1" dirty="0"/>
              <a:t>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змінним</a:t>
            </a:r>
            <a:r>
              <a:rPr lang="ru-RU" b="1" dirty="0"/>
              <a:t> </a:t>
            </a:r>
            <a:r>
              <a:rPr lang="ru-RU" b="1" dirty="0" err="1"/>
              <a:t>надавати</a:t>
            </a:r>
            <a:endParaRPr lang="ru-RU" b="1" dirty="0"/>
          </a:p>
          <a:p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масивів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властивості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486525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 </a:t>
            </a:r>
            <a:r>
              <a:rPr lang="en-US" b="1" dirty="0" err="1"/>
              <a:t>arr</a:t>
            </a:r>
            <a:r>
              <a:rPr lang="en-US" b="1" dirty="0"/>
              <a:t> = [10, 20, 30];</a:t>
            </a:r>
          </a:p>
          <a:p>
            <a:r>
              <a:rPr lang="en-US" b="1" dirty="0"/>
              <a:t>let [a, b, c] = </a:t>
            </a:r>
            <a:r>
              <a:rPr lang="en-US" b="1" dirty="0" err="1"/>
              <a:t>arr</a:t>
            </a:r>
            <a:r>
              <a:rPr lang="en-US" b="1" dirty="0"/>
              <a:t>; 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a = 10  b = 20 c = 30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961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72" y="68431"/>
            <a:ext cx="903649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chemeClr val="accent2"/>
                </a:solidFill>
              </a:rPr>
              <a:t>Ітератори</a:t>
            </a:r>
            <a:r>
              <a:rPr lang="ru-RU" dirty="0">
                <a:solidFill>
                  <a:schemeClr val="accent2"/>
                </a:solidFill>
              </a:rPr>
              <a:t> для </a:t>
            </a:r>
            <a:r>
              <a:rPr lang="ru-RU" dirty="0" err="1">
                <a:solidFill>
                  <a:schemeClr val="accent2"/>
                </a:solidFill>
              </a:rPr>
              <a:t>масивів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 err="1"/>
              <a:t>Мають</a:t>
            </a:r>
            <a:r>
              <a:rPr lang="ru-RU" dirty="0"/>
              <a:t> форму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ru-RU" dirty="0">
                <a:solidFill>
                  <a:schemeClr val="accent2"/>
                </a:solidFill>
              </a:rPr>
              <a:t>.</a:t>
            </a:r>
            <a:r>
              <a:rPr lang="ru-RU" dirty="0" err="1">
                <a:solidFill>
                  <a:srgbClr val="00B050"/>
                </a:solidFill>
              </a:rPr>
              <a:t>ім'я_метода</a:t>
            </a:r>
            <a:r>
              <a:rPr lang="ru-RU" dirty="0">
                <a:solidFill>
                  <a:schemeClr val="accent2"/>
                </a:solidFill>
              </a:rPr>
              <a:t>(</a:t>
            </a:r>
            <a:r>
              <a:rPr lang="ru-RU" dirty="0" err="1">
                <a:solidFill>
                  <a:srgbClr val="0070C0"/>
                </a:solidFill>
              </a:rPr>
              <a:t>функція</a:t>
            </a:r>
            <a:r>
              <a:rPr lang="ru-RU" dirty="0">
                <a:solidFill>
                  <a:schemeClr val="accent2"/>
                </a:solidFill>
              </a:rPr>
              <a:t>)</a:t>
            </a:r>
          </a:p>
          <a:p>
            <a:r>
              <a:rPr lang="ru-RU" dirty="0"/>
              <a:t>Задана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до кожного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6548"/>
              </p:ext>
            </p:extLst>
          </p:nvPr>
        </p:nvGraphicFramePr>
        <p:xfrm>
          <a:off x="107503" y="1628800"/>
          <a:ext cx="892899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Метод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forEach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нічого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не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 просто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застосовує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функцію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до кожного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993942" y="78465"/>
            <a:ext cx="30964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array_iterators.html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0277" y="5510104"/>
            <a:ext cx="892912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 numbers = [1, 2, 3];</a:t>
            </a:r>
          </a:p>
          <a:p>
            <a:r>
              <a:rPr lang="en-US" b="1" dirty="0" err="1"/>
              <a:t>numbers.</a:t>
            </a:r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/>
              <a:t>( 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(item, index, array) 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/>
              <a:t>    console.log(`${item} * 2 = ${item * 2} `);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/>
              <a:t>);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78"/>
              </p:ext>
            </p:extLst>
          </p:nvPr>
        </p:nvGraphicFramePr>
        <p:xfrm>
          <a:off x="113641" y="3066532"/>
          <a:ext cx="89228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4343">
                  <a:extLst>
                    <a:ext uri="{9D8B030D-6E8A-4147-A177-3AD203B41FA5}">
                      <a16:colId xmlns:a16="http://schemas.microsoft.com/office/drawing/2014/main" val="3550248225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562468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Вид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функції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повинен бути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такий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function(item, index, array){</a:t>
                      </a:r>
                    </a:p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return ... ;</a:t>
                      </a: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item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поточний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index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індекс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поточного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а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rray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вихідний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index, array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необов'язкові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параметри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2655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143" y="109552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https://mzl.la/36nOlCx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14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4343"/>
              </p:ext>
            </p:extLst>
          </p:nvPr>
        </p:nvGraphicFramePr>
        <p:xfrm>
          <a:off x="144616" y="548680"/>
          <a:ext cx="881987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Метод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filter(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для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яких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поверне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map(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застосовує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</a:rPr>
                        <a:t>callback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до кожного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вихідного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та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трансформований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findIndex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якщо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задовольняє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функції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перевірки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іншому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випадку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повертається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find(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знайденого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яке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задовольняє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переданої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kumimoji="0" lang="ru-RU" b="1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функції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іншому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випадку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повертається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undefined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6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includes(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містить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певний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повертаючи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залежності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цього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993942" y="78465"/>
            <a:ext cx="30964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array_iterators.html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333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Practice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LABS/lab_3.html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00118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LABS/lab_4.html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772816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LABS/lab_5.html</a:t>
            </a:r>
          </a:p>
        </p:txBody>
      </p:sp>
    </p:spTree>
    <p:extLst>
      <p:ext uri="{BB962C8B-B14F-4D97-AF65-F5344CB8AC3E}">
        <p14:creationId xmlns:p14="http://schemas.microsoft.com/office/powerpoint/2010/main" val="38743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040" y="548680"/>
            <a:ext cx="8929122" cy="313932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err="1">
                <a:solidFill>
                  <a:srgbClr val="FF0000"/>
                </a:solidFill>
              </a:rPr>
              <a:t>Способи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створення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масивів</a:t>
            </a:r>
            <a:endParaRPr lang="en-US" dirty="0"/>
          </a:p>
          <a:p>
            <a:r>
              <a:rPr lang="en-US" dirty="0"/>
              <a:t>const  </a:t>
            </a:r>
            <a:r>
              <a:rPr lang="en-US" dirty="0" err="1"/>
              <a:t>arr</a:t>
            </a:r>
            <a:r>
              <a:rPr lang="en-US" dirty="0"/>
              <a:t> = new Array(); //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/>
              <a:t> colors = new Array("red", "green", "blue"); 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/>
              <a:t> colors = new Array(2</a:t>
            </a:r>
            <a:r>
              <a:rPr lang="ru-RU" dirty="0"/>
              <a:t>0</a:t>
            </a:r>
            <a:r>
              <a:rPr lang="en-US" dirty="0"/>
              <a:t>); </a:t>
            </a:r>
            <a:r>
              <a:rPr lang="ru-RU" dirty="0"/>
              <a:t>//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20 </a:t>
            </a:r>
            <a:r>
              <a:rPr lang="ru-RU" dirty="0" err="1"/>
              <a:t>елементів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const  </a:t>
            </a:r>
            <a:r>
              <a:rPr lang="en-US" dirty="0" err="1"/>
              <a:t>arr</a:t>
            </a:r>
            <a:r>
              <a:rPr lang="en-US" dirty="0"/>
              <a:t> = []; //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 </a:t>
            </a:r>
            <a:r>
              <a:rPr lang="en-US" dirty="0" err="1"/>
              <a:t>arr</a:t>
            </a:r>
            <a:r>
              <a:rPr lang="en-US" dirty="0"/>
              <a:t> = ["red", "green", "blue"];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048016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err="1">
                <a:solidFill>
                  <a:srgbClr val="FF0000"/>
                </a:solidFill>
              </a:rPr>
              <a:t>Перевірка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чи</a:t>
            </a:r>
            <a:r>
              <a:rPr lang="ru-RU" dirty="0">
                <a:solidFill>
                  <a:srgbClr val="FF0000"/>
                </a:solidFill>
              </a:rPr>
              <a:t> є </a:t>
            </a:r>
            <a:r>
              <a:rPr lang="ru-RU" dirty="0" err="1">
                <a:solidFill>
                  <a:srgbClr val="FF0000"/>
                </a:solidFill>
              </a:rPr>
              <a:t>змінна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масивом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const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[];</a:t>
            </a:r>
          </a:p>
          <a:p>
            <a:r>
              <a:rPr lang="en-US" dirty="0"/>
              <a:t>if( 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) ) {</a:t>
            </a:r>
          </a:p>
          <a:p>
            <a:r>
              <a:rPr lang="en-US" dirty="0"/>
              <a:t>	alert("this is array");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64" y="93241"/>
            <a:ext cx="7200930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Масиви</a:t>
            </a:r>
            <a:r>
              <a:rPr lang="ru-RU" dirty="0"/>
              <a:t> JavaScript </a:t>
            </a:r>
            <a:r>
              <a:rPr lang="ru-RU" dirty="0" err="1"/>
              <a:t>теж</a:t>
            </a:r>
            <a:r>
              <a:rPr lang="ru-RU" dirty="0"/>
              <a:t> є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виду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6632"/>
            <a:ext cx="79563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4000" b="1" dirty="0">
                <a:solidFill>
                  <a:srgbClr val="C00000"/>
                </a:solidFill>
              </a:rPr>
              <a:t>Thank you for attention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452320" cy="44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літералі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не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бути константами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 :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= 1024; </a:t>
            </a:r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table</a:t>
            </a:r>
            <a:r>
              <a:rPr lang="ru-RU" dirty="0">
                <a:solidFill>
                  <a:srgbClr val="0070C0"/>
                </a:solidFill>
              </a:rPr>
              <a:t> = [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+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1, </a:t>
            </a:r>
            <a:r>
              <a:rPr lang="en-US" dirty="0">
                <a:solidFill>
                  <a:srgbClr val="0070C0"/>
                </a:solidFill>
              </a:rPr>
              <a:t>x + </a:t>
            </a:r>
            <a:r>
              <a:rPr lang="ru-RU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+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3];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167696"/>
            <a:ext cx="892912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Літерали</a:t>
            </a:r>
            <a:r>
              <a:rPr lang="ru-RU" dirty="0"/>
              <a:t> </a:t>
            </a:r>
            <a:r>
              <a:rPr lang="ru-RU" dirty="0" err="1"/>
              <a:t>масивів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літерали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ru-RU" dirty="0"/>
              <a:t> b = [</a:t>
            </a:r>
            <a:r>
              <a:rPr lang="en-US" dirty="0"/>
              <a:t> </a:t>
            </a:r>
            <a:r>
              <a:rPr lang="ru-RU" dirty="0">
                <a:solidFill>
                  <a:srgbClr val="00B050"/>
                </a:solidFill>
              </a:rPr>
              <a:t>[1,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{х:1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ru-RU" dirty="0">
                <a:solidFill>
                  <a:srgbClr val="00B050"/>
                </a:solidFill>
              </a:rPr>
              <a:t> у:2}]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[2, {х:3</a:t>
            </a:r>
            <a:r>
              <a:rPr lang="en-US" dirty="0">
                <a:solidFill>
                  <a:srgbClr val="002060"/>
                </a:solidFill>
              </a:rPr>
              <a:t>,</a:t>
            </a:r>
            <a:r>
              <a:rPr lang="ru-RU" dirty="0">
                <a:solidFill>
                  <a:srgbClr val="002060"/>
                </a:solidFill>
              </a:rPr>
              <a:t> у:4}]</a:t>
            </a:r>
            <a:r>
              <a:rPr lang="en-US" dirty="0"/>
              <a:t> </a:t>
            </a:r>
            <a:r>
              <a:rPr lang="ru-RU" dirty="0"/>
              <a:t>];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38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9122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Доступ до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оператора</a:t>
            </a:r>
            <a:endParaRPr lang="en-US" dirty="0"/>
          </a:p>
          <a:p>
            <a:r>
              <a:rPr lang="ru-RU" dirty="0">
                <a:solidFill>
                  <a:srgbClr val="0070C0"/>
                </a:solidFill>
              </a:rPr>
              <a:t>[]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628800"/>
            <a:ext cx="8929122" cy="286232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  <a:p>
            <a:r>
              <a:rPr lang="en-US" dirty="0" err="1"/>
              <a:t>const</a:t>
            </a:r>
            <a:r>
              <a:rPr lang="ru-RU" dirty="0"/>
              <a:t> a = ["</a:t>
            </a:r>
            <a:r>
              <a:rPr lang="ru-RU" dirty="0" err="1"/>
              <a:t>world</a:t>
            </a:r>
            <a:r>
              <a:rPr lang="ru-RU" dirty="0"/>
              <a:t>"];</a:t>
            </a:r>
            <a:r>
              <a:rPr lang="en-US" dirty="0"/>
              <a:t> 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Створити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масив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одним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елементом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const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= а[0]; </a:t>
            </a:r>
            <a:r>
              <a:rPr lang="en-US" dirty="0"/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Прочитати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  <a:p>
            <a:endParaRPr lang="en-US" dirty="0"/>
          </a:p>
          <a:p>
            <a:r>
              <a:rPr lang="ru-RU" dirty="0"/>
              <a:t>а[1] = 3.14; </a:t>
            </a:r>
            <a:r>
              <a:rPr lang="en-US" dirty="0"/>
              <a:t>   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Записати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endParaRPr lang="en-US" dirty="0"/>
          </a:p>
          <a:p>
            <a:r>
              <a:rPr lang="ru-RU" dirty="0"/>
              <a:t>i = 2; </a:t>
            </a:r>
          </a:p>
          <a:p>
            <a:r>
              <a:rPr lang="ru-RU" dirty="0"/>
              <a:t>a[i] = 3;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Записати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  <a:p>
            <a:r>
              <a:rPr lang="ru-RU" dirty="0"/>
              <a:t>a[i + 1] = "</a:t>
            </a:r>
            <a:r>
              <a:rPr lang="ru-RU" dirty="0" err="1"/>
              <a:t>hello</a:t>
            </a:r>
            <a:r>
              <a:rPr lang="ru-RU" dirty="0"/>
              <a:t>";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Записати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431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40324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Обхід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620688"/>
            <a:ext cx="8929122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ru-RU" dirty="0"/>
              <a:t> a</a:t>
            </a:r>
            <a:r>
              <a:rPr lang="en-US" dirty="0" err="1">
                <a:solidFill>
                  <a:srgbClr val="C00000"/>
                </a:solidFill>
              </a:rPr>
              <a:t>rr</a:t>
            </a:r>
            <a:r>
              <a:rPr lang="ru-RU" dirty="0"/>
              <a:t> = [</a:t>
            </a:r>
            <a:r>
              <a:rPr lang="en-US" dirty="0"/>
              <a:t>2,31,4,5,88,65</a:t>
            </a:r>
            <a:r>
              <a:rPr lang="ru-RU" dirty="0"/>
              <a:t>]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for</a:t>
            </a:r>
            <a:r>
              <a:rPr lang="ru-RU" dirty="0"/>
              <a:t>(</a:t>
            </a:r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ru-RU" dirty="0">
                <a:solidFill>
                  <a:srgbClr val="0070C0"/>
                </a:solidFill>
              </a:rPr>
              <a:t>i = 0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ru-RU" dirty="0">
                <a:solidFill>
                  <a:srgbClr val="0070C0"/>
                </a:solidFill>
              </a:rPr>
              <a:t>.</a:t>
            </a:r>
            <a:r>
              <a:rPr lang="ru-RU" dirty="0" err="1">
                <a:solidFill>
                  <a:srgbClr val="0070C0"/>
                </a:solidFill>
              </a:rPr>
              <a:t>length</a:t>
            </a:r>
            <a:r>
              <a:rPr lang="ru-RU" dirty="0">
                <a:solidFill>
                  <a:srgbClr val="0070C0"/>
                </a:solidFill>
              </a:rPr>
              <a:t>;</a:t>
            </a:r>
            <a:r>
              <a:rPr lang="ru-RU" dirty="0"/>
              <a:t> i &lt;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ru-RU" dirty="0"/>
              <a:t>; i++) {</a:t>
            </a:r>
            <a:r>
              <a:rPr lang="en-US" dirty="0"/>
              <a:t>	</a:t>
            </a:r>
            <a:endParaRPr lang="ru-RU" dirty="0"/>
          </a:p>
          <a:p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el =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ru-RU" dirty="0"/>
              <a:t>[i]; </a:t>
            </a:r>
            <a:endParaRPr lang="en-US" dirty="0"/>
          </a:p>
          <a:p>
            <a:r>
              <a:rPr lang="en-US" dirty="0"/>
              <a:t>   console.log(el);</a:t>
            </a:r>
          </a:p>
          <a:p>
            <a:r>
              <a:rPr lang="en-US" dirty="0"/>
              <a:t>} 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arrays.html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B3D5-58DD-2F0E-C3E5-2D68953BA4DB}"/>
              </a:ext>
            </a:extLst>
          </p:cNvPr>
          <p:cNvSpPr txBox="1"/>
          <p:nvPr/>
        </p:nvSpPr>
        <p:spPr>
          <a:xfrm>
            <a:off x="35496" y="2780928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a</a:t>
            </a:r>
            <a:r>
              <a:rPr lang="en-US" dirty="0" err="1">
                <a:solidFill>
                  <a:srgbClr val="C00000"/>
                </a:solidFill>
              </a:rPr>
              <a:t>rr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= [</a:t>
            </a:r>
            <a:r>
              <a:rPr lang="en-US" dirty="0"/>
              <a:t>2,31,4,5,88,65</a:t>
            </a:r>
            <a:r>
              <a:rPr lang="ru-RU" dirty="0"/>
              <a:t>]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for</a:t>
            </a:r>
            <a:r>
              <a:rPr lang="ru-RU" dirty="0"/>
              <a:t>(</a:t>
            </a:r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 err="1">
                <a:solidFill>
                  <a:srgbClr val="C00000"/>
                </a:solidFill>
              </a:rPr>
              <a:t>el</a:t>
            </a:r>
            <a:r>
              <a:rPr lang="en-US" dirty="0">
                <a:solidFill>
                  <a:srgbClr val="0070C0"/>
                </a:solidFill>
              </a:rPr>
              <a:t> of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ru-RU" dirty="0"/>
              <a:t>) {</a:t>
            </a:r>
            <a:r>
              <a:rPr lang="en-US" dirty="0"/>
              <a:t>	</a:t>
            </a:r>
            <a:endParaRPr lang="ru-RU" dirty="0"/>
          </a:p>
          <a:p>
            <a:r>
              <a:rPr lang="en-US" dirty="0"/>
              <a:t>console.log(el);</a:t>
            </a:r>
          </a:p>
          <a:p>
            <a:r>
              <a:rPr lang="en-US" dirty="0"/>
              <a:t>} </a:t>
            </a:r>
            <a:endParaRPr lang="ru-RU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9619"/>
              </p:ext>
            </p:extLst>
          </p:nvPr>
        </p:nvGraphicFramePr>
        <p:xfrm>
          <a:off x="102575" y="1095712"/>
          <a:ext cx="8929122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257">
                  <a:extLst>
                    <a:ext uri="{9D8B030D-6E8A-4147-A177-3AD203B41FA5}">
                      <a16:colId xmlns:a16="http://schemas.microsoft.com/office/drawing/2014/main" val="1171161921"/>
                    </a:ext>
                  </a:extLst>
                </a:gridCol>
                <a:gridCol w="5971865">
                  <a:extLst>
                    <a:ext uri="{9D8B030D-6E8A-4147-A177-3AD203B41FA5}">
                      <a16:colId xmlns:a16="http://schemas.microsoft.com/office/drawing/2014/main" val="25886259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Stack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uk-UA" dirty="0">
                          <a:solidFill>
                            <a:srgbClr val="002060"/>
                          </a:solidFill>
                        </a:rPr>
                        <a:t>це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принцип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LIFO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last in – first out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1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rgbClr val="3756F2"/>
                          </a:solidFill>
                          <a:latin typeface="+mn-lt"/>
                          <a:ea typeface="+mn-ea"/>
                          <a:cs typeface="+mn-cs"/>
                        </a:rPr>
                        <a:t>.push(elements)</a:t>
                      </a:r>
                      <a:endParaRPr kumimoji="0" lang="ru-RU" b="1" kern="1200" dirty="0">
                        <a:solidFill>
                          <a:srgbClr val="3756F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додає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elements</a:t>
                      </a:r>
                      <a:r>
                        <a:rPr lang="ru-RU" b="1" dirty="0"/>
                        <a:t> в </a:t>
                      </a:r>
                      <a:r>
                        <a:rPr lang="ru-RU" b="1" dirty="0" err="1"/>
                        <a:t>кінець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масиву</a:t>
                      </a:r>
                      <a:endParaRPr lang="ru-RU" b="1" dirty="0"/>
                    </a:p>
                    <a:p>
                      <a:r>
                        <a:rPr lang="ru-RU" b="1" dirty="0"/>
                        <a:t>та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нову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довжину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масиву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1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pop()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видаляє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останній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елемент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ru-RU" b="1" dirty="0"/>
                        <a:t> та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його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значення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302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черга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принцип 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first in – first out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1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shift()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видаляє</a:t>
                      </a:r>
                      <a:r>
                        <a:rPr lang="ru-RU" b="1" dirty="0"/>
                        <a:t> перший </a:t>
                      </a:r>
                      <a:r>
                        <a:rPr lang="ru-RU" b="1" dirty="0" err="1"/>
                        <a:t>елемент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ru-RU" b="1" dirty="0"/>
                        <a:t> та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його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значення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25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</a:t>
                      </a:r>
                      <a:r>
                        <a:rPr lang="en-US" b="1" dirty="0" err="1">
                          <a:solidFill>
                            <a:srgbClr val="3756F2"/>
                          </a:solidFill>
                        </a:rPr>
                        <a:t>unshift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(elements)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додає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elements</a:t>
                      </a:r>
                      <a:r>
                        <a:rPr lang="ru-RU" b="1" dirty="0"/>
                        <a:t> на початок </a:t>
                      </a:r>
                      <a:r>
                        <a:rPr lang="ru-RU" b="1" dirty="0" err="1"/>
                        <a:t>масиву</a:t>
                      </a:r>
                      <a:r>
                        <a:rPr lang="ru-RU" b="1" dirty="0"/>
                        <a:t> і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нову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довжину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масиву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424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4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.reverse();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р</a:t>
                      </a:r>
                      <a:r>
                        <a:rPr lang="uk-UA" b="1" dirty="0" err="1"/>
                        <a:t>еверс</a:t>
                      </a:r>
                      <a:r>
                        <a:rPr lang="uk-UA" b="1" dirty="0"/>
                        <a:t> </a:t>
                      </a:r>
                      <a:r>
                        <a:rPr lang="uk-UA" b="1" dirty="0" err="1"/>
                        <a:t>массива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727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.splice(index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count] [,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new_elements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  <a:endParaRPr lang="ru-RU" b="1" dirty="0">
                        <a:solidFill>
                          <a:srgbClr val="3756F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rgbClr val="3756F2"/>
                        </a:solidFill>
                      </a:endParaRPr>
                    </a:p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Видаляє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існуючі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та/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додає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що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містить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видалені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3027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575" y="116632"/>
            <a:ext cx="612561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(</a:t>
            </a:r>
            <a:r>
              <a:rPr lang="en-US" dirty="0"/>
              <a:t>Mutable</a:t>
            </a:r>
            <a:r>
              <a:rPr lang="ru-RU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8306" y="739893"/>
            <a:ext cx="374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array_methods.html</a:t>
            </a:r>
          </a:p>
        </p:txBody>
      </p:sp>
    </p:spTree>
    <p:extLst>
      <p:ext uri="{BB962C8B-B14F-4D97-AF65-F5344CB8AC3E}">
        <p14:creationId xmlns:p14="http://schemas.microsoft.com/office/powerpoint/2010/main" val="57883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481" y="474792"/>
            <a:ext cx="8929122" cy="563231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a = [</a:t>
            </a:r>
            <a:r>
              <a:rPr lang="en-US" dirty="0">
                <a:solidFill>
                  <a:srgbClr val="0070C0"/>
                </a:solidFill>
              </a:rPr>
              <a:t>"one", "two", "three", "four", "five"</a:t>
            </a:r>
            <a:r>
              <a:rPr lang="en-US" dirty="0">
                <a:solidFill>
                  <a:srgbClr val="C00000"/>
                </a:solidFill>
              </a:rPr>
              <a:t>];</a:t>
            </a:r>
          </a:p>
          <a:p>
            <a:r>
              <a:rPr lang="en-US" dirty="0"/>
              <a:t> 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Поставити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"NEW«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1, "NEW")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"NEW", "three", "four", "five"</a:t>
            </a:r>
          </a:p>
          <a:p>
            <a:endParaRPr lang="en-US" dirty="0"/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елементa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Поставити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"NEW"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3, "NEW")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"NEW", "five"</a:t>
            </a:r>
            <a:endParaRPr lang="en-US" dirty="0"/>
          </a:p>
          <a:p>
            <a:endParaRPr lang="en-US" dirty="0"/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елементa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встановити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"NEW1" "NEW2«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3, "NEW</a:t>
            </a:r>
            <a:r>
              <a:rPr lang="ru-RU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", "NEW2")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"NEW", "NEW2", "five"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1,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(1, 1)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"three", "four", "five"</a:t>
            </a:r>
            <a:endParaRPr lang="en-US" dirty="0"/>
          </a:p>
          <a:p>
            <a:endParaRPr lang="en-US" dirty="0"/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1,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поставити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"NEW1" "NEW2«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0, "NEW</a:t>
            </a:r>
            <a:r>
              <a:rPr lang="ru-RU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", "NEW2")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 "NEW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 "two",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"three", "four", "five"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5332"/>
            <a:ext cx="518457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методу </a:t>
            </a:r>
            <a:r>
              <a:rPr lang="en-US" dirty="0"/>
              <a:t>splice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908720"/>
            <a:ext cx="8929122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Метод </a:t>
            </a:r>
            <a:r>
              <a:rPr lang="ru-RU" dirty="0" err="1">
                <a:solidFill>
                  <a:schemeClr val="accent2"/>
                </a:solidFill>
              </a:rPr>
              <a:t>concat</a:t>
            </a:r>
            <a:r>
              <a:rPr lang="ru-RU" dirty="0">
                <a:solidFill>
                  <a:schemeClr val="accent2"/>
                </a:solidFill>
              </a:rPr>
              <a:t>()  - </a:t>
            </a:r>
            <a:r>
              <a:rPr lang="ru-RU" dirty="0" err="1">
                <a:solidFill>
                  <a:srgbClr val="0070C0"/>
                </a:solidFill>
              </a:rPr>
              <a:t>створює</a:t>
            </a:r>
            <a:r>
              <a:rPr lang="ru-RU" dirty="0">
                <a:solidFill>
                  <a:srgbClr val="0070C0"/>
                </a:solidFill>
              </a:rPr>
              <a:t> та </a:t>
            </a:r>
            <a:r>
              <a:rPr lang="ru-RU" dirty="0" err="1">
                <a:solidFill>
                  <a:srgbClr val="0070C0"/>
                </a:solidFill>
              </a:rPr>
              <a:t>повертає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для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викликаний</a:t>
            </a:r>
            <a:r>
              <a:rPr lang="ru-RU" dirty="0"/>
              <a:t> метод</a:t>
            </a:r>
          </a:p>
          <a:p>
            <a:r>
              <a:rPr lang="en-US" dirty="0" err="1"/>
              <a:t>concat</a:t>
            </a:r>
            <a:r>
              <a:rPr lang="en-US" dirty="0"/>
              <a:t>() </a:t>
            </a:r>
            <a:r>
              <a:rPr lang="ru-RU" dirty="0"/>
              <a:t>і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, </a:t>
            </a:r>
            <a:r>
              <a:rPr lang="ru-RU" dirty="0" err="1"/>
              <a:t>переданих</a:t>
            </a:r>
            <a:r>
              <a:rPr lang="ru-RU" dirty="0"/>
              <a:t> методу.</a:t>
            </a:r>
          </a:p>
          <a:p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 сам є </a:t>
            </a:r>
            <a:r>
              <a:rPr lang="ru-RU" dirty="0" err="1"/>
              <a:t>масивом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додаються</a:t>
            </a:r>
            <a:r>
              <a:rPr lang="ru-RU" dirty="0"/>
              <a:t> в </a:t>
            </a:r>
            <a:r>
              <a:rPr lang="ru-RU" dirty="0" err="1"/>
              <a:t>масив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повертається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64418" y="111408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arrays.html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924944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a = [1,2,3]; </a:t>
            </a:r>
          </a:p>
          <a:p>
            <a:r>
              <a:rPr lang="en-US" dirty="0" err="1"/>
              <a:t>a.concat</a:t>
            </a:r>
            <a:r>
              <a:rPr lang="en-US" dirty="0"/>
              <a:t>(4, 5) </a:t>
            </a:r>
            <a:r>
              <a:rPr lang="ru-RU" dirty="0"/>
              <a:t> </a:t>
            </a:r>
            <a:r>
              <a:rPr lang="en-US" dirty="0"/>
              <a:t>      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[1,2.3,4,5]</a:t>
            </a:r>
            <a:r>
              <a:rPr lang="ru-RU" i="1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 err="1"/>
              <a:t>a.concat</a:t>
            </a:r>
            <a:r>
              <a:rPr lang="en-US" dirty="0"/>
              <a:t>([4, 5]); </a:t>
            </a:r>
            <a:r>
              <a:rPr lang="ru-RU" dirty="0"/>
              <a:t>   </a:t>
            </a:r>
            <a:r>
              <a:rPr lang="en-US" dirty="0"/>
              <a:t>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[1,2,3,4,5] </a:t>
            </a:r>
          </a:p>
          <a:p>
            <a:r>
              <a:rPr lang="en-US" dirty="0" err="1"/>
              <a:t>a.concat</a:t>
            </a:r>
            <a:r>
              <a:rPr lang="en-US" dirty="0"/>
              <a:t>([4,5],[6, 7]); </a:t>
            </a:r>
            <a:r>
              <a:rPr lang="ru-RU" dirty="0"/>
              <a:t>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[1.2,3.4,5,6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7] </a:t>
            </a:r>
          </a:p>
          <a:p>
            <a:r>
              <a:rPr lang="en-US" dirty="0" err="1"/>
              <a:t>a.concat</a:t>
            </a:r>
            <a:r>
              <a:rPr lang="en-US" dirty="0"/>
              <a:t>(4. [5,[6, 7]]);</a:t>
            </a:r>
            <a:r>
              <a:rPr lang="ru-RU" dirty="0"/>
              <a:t>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[1,2,3.4,5,[6,7]]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11408"/>
            <a:ext cx="684076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en-US" dirty="0"/>
              <a:t>(Immutable)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28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52" y="538973"/>
            <a:ext cx="892912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split()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ru-RU" dirty="0" err="1"/>
              <a:t>розбиває</a:t>
            </a:r>
            <a:r>
              <a:rPr lang="ru-RU" dirty="0"/>
              <a:t> рядок на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шляхом </a:t>
            </a:r>
            <a:r>
              <a:rPr lang="ru-RU" dirty="0" err="1"/>
              <a:t>поділу</a:t>
            </a:r>
            <a:r>
              <a:rPr lang="ru-RU" dirty="0"/>
              <a:t> рядка </a:t>
            </a:r>
            <a:r>
              <a:rPr lang="ru-RU" dirty="0" err="1"/>
              <a:t>зазначеним</a:t>
            </a:r>
            <a:r>
              <a:rPr lang="ru-RU" dirty="0"/>
              <a:t> </a:t>
            </a:r>
            <a:r>
              <a:rPr lang="ru-RU" dirty="0" err="1"/>
              <a:t>підрядком</a:t>
            </a:r>
            <a:r>
              <a:rPr lang="ru-RU" dirty="0"/>
              <a:t>.</a:t>
            </a:r>
            <a:r>
              <a:rPr lang="en-US" dirty="0">
                <a:solidFill>
                  <a:srgbClr val="3756F2"/>
                </a:solidFill>
              </a:rPr>
              <a:t>      </a:t>
            </a:r>
            <a:endParaRPr lang="uk-UA" dirty="0">
              <a:solidFill>
                <a:srgbClr val="3756F2"/>
              </a:solidFill>
            </a:endParaRPr>
          </a:p>
          <a:p>
            <a:r>
              <a:rPr lang="en-US" dirty="0" err="1">
                <a:solidFill>
                  <a:srgbClr val="3756F2"/>
                </a:solidFill>
              </a:rPr>
              <a:t>str.</a:t>
            </a:r>
            <a:r>
              <a:rPr lang="en-US" dirty="0" err="1">
                <a:solidFill>
                  <a:srgbClr val="C00000"/>
                </a:solidFill>
              </a:rPr>
              <a:t>split</a:t>
            </a:r>
            <a:r>
              <a:rPr lang="en-US" dirty="0">
                <a:solidFill>
                  <a:srgbClr val="3756F2"/>
                </a:solidFill>
              </a:rPr>
              <a:t>([separator [, limit]])</a:t>
            </a:r>
            <a:endParaRPr lang="ru-RU" dirty="0">
              <a:solidFill>
                <a:srgbClr val="3756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15" y="3263729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об'єднує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в рядок</a:t>
            </a:r>
            <a:r>
              <a:rPr lang="ru-RU" b="0" dirty="0"/>
              <a:t>  </a:t>
            </a:r>
            <a:r>
              <a:rPr lang="en-US" dirty="0" err="1">
                <a:solidFill>
                  <a:srgbClr val="3756F2"/>
                </a:solidFill>
              </a:rPr>
              <a:t>str.split</a:t>
            </a:r>
            <a:r>
              <a:rPr lang="en-US" dirty="0">
                <a:solidFill>
                  <a:srgbClr val="3756F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ru-RU" dirty="0">
                <a:solidFill>
                  <a:schemeClr val="accent2"/>
                </a:solidFill>
              </a:rPr>
              <a:t>"</a:t>
            </a:r>
            <a:r>
              <a:rPr lang="ru-RU" dirty="0" err="1">
                <a:solidFill>
                  <a:schemeClr val="accent2"/>
                </a:solidFill>
              </a:rPr>
              <a:t>разд</a:t>
            </a:r>
            <a:r>
              <a:rPr lang="uk-UA" dirty="0" err="1">
                <a:solidFill>
                  <a:schemeClr val="accent2"/>
                </a:solidFill>
              </a:rPr>
              <a:t>ілювач</a:t>
            </a:r>
            <a:r>
              <a:rPr lang="ru-RU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] </a:t>
            </a:r>
            <a:r>
              <a:rPr lang="en-US" dirty="0">
                <a:solidFill>
                  <a:srgbClr val="3756F2"/>
                </a:solidFill>
              </a:rPr>
              <a:t>[, limit]);</a:t>
            </a:r>
            <a:endParaRPr lang="ru-RU" dirty="0">
              <a:solidFill>
                <a:srgbClr val="3756F2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limit</a:t>
            </a:r>
            <a:r>
              <a:rPr lang="en-US" dirty="0"/>
              <a:t> - </a:t>
            </a:r>
            <a:r>
              <a:rPr lang="ru-RU" dirty="0"/>
              <a:t>максимальна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шматків</a:t>
            </a:r>
            <a:r>
              <a:rPr lang="ru-RU" dirty="0"/>
              <a:t>, на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</a:t>
            </a:r>
          </a:p>
          <a:p>
            <a:r>
              <a:rPr lang="ru-RU" dirty="0"/>
              <a:t>         </a:t>
            </a:r>
            <a:r>
              <a:rPr lang="ru-RU" dirty="0" err="1"/>
              <a:t>розбитий</a:t>
            </a:r>
            <a:r>
              <a:rPr lang="ru-RU" dirty="0"/>
              <a:t> рядок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47" y="4869160"/>
            <a:ext cx="892912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['one', 'two', 'three', 'four'];</a:t>
            </a:r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</a:t>
            </a:r>
            <a:r>
              <a:rPr lang="en-US" b="1" dirty="0"/>
              <a:t> = </a:t>
            </a:r>
            <a:r>
              <a:rPr lang="en-US" b="1" dirty="0" err="1"/>
              <a:t>arr.join</a:t>
            </a:r>
            <a:r>
              <a:rPr lang="en-US" b="1" dirty="0"/>
              <a:t>(" "); 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st</a:t>
            </a:r>
            <a:r>
              <a:rPr lang="en-US" b="1" dirty="0"/>
              <a:t>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one two three four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53" y="1941972"/>
            <a:ext cx="892912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</a:t>
            </a:r>
            <a:r>
              <a:rPr lang="en-US" b="1" dirty="0"/>
              <a:t> = 'one two three four';</a:t>
            </a:r>
          </a:p>
          <a:p>
            <a:r>
              <a:rPr lang="en-US" b="1" dirty="0" err="1"/>
              <a:t>st.split</a:t>
            </a:r>
            <a:r>
              <a:rPr lang="en-US" b="1" dirty="0"/>
              <a:t>(" ");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["one", "two", "three", "four"] </a:t>
            </a:r>
          </a:p>
          <a:p>
            <a:r>
              <a:rPr lang="en-US" b="1" dirty="0" err="1"/>
              <a:t>st.split</a:t>
            </a:r>
            <a:r>
              <a:rPr lang="en-US" b="1" dirty="0"/>
              <a:t>(" ", 2);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["one", "two"]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1527D9-DE4C-D52A-9FA2-18DEE93543EA}"/>
              </a:ext>
            </a:extLst>
          </p:cNvPr>
          <p:cNvSpPr/>
          <p:nvPr/>
        </p:nvSpPr>
        <p:spPr>
          <a:xfrm>
            <a:off x="7164418" y="111408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5700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5506</TotalTime>
  <Words>1617</Words>
  <Application>Microsoft Office PowerPoint</Application>
  <PresentationFormat>Экран (4:3)</PresentationFormat>
  <Paragraphs>249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Verdana</vt:lpstr>
      <vt:lpstr>Wingdings 2</vt:lpstr>
      <vt:lpstr>Wingdings 3</vt:lpstr>
      <vt:lpstr>Тема1</vt:lpstr>
      <vt:lpstr>Java Script arrays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1016</cp:revision>
  <dcterms:modified xsi:type="dcterms:W3CDTF">2024-09-09T14:48:06Z</dcterms:modified>
</cp:coreProperties>
</file>