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378" r:id="rId3"/>
    <p:sldId id="379" r:id="rId4"/>
    <p:sldId id="381" r:id="rId5"/>
    <p:sldId id="382" r:id="rId6"/>
    <p:sldId id="383" r:id="rId7"/>
    <p:sldId id="384" r:id="rId8"/>
    <p:sldId id="372" r:id="rId9"/>
    <p:sldId id="415" r:id="rId10"/>
    <p:sldId id="477" r:id="rId11"/>
    <p:sldId id="478" r:id="rId12"/>
    <p:sldId id="431" r:id="rId13"/>
    <p:sldId id="456" r:id="rId14"/>
    <p:sldId id="457" r:id="rId15"/>
    <p:sldId id="458" r:id="rId16"/>
    <p:sldId id="459" r:id="rId17"/>
    <p:sldId id="460" r:id="rId18"/>
    <p:sldId id="324" r:id="rId19"/>
    <p:sldId id="39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114" d="100"/>
          <a:sy n="114" d="100"/>
        </p:scale>
        <p:origin x="15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(literal objects)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7724" y="44624"/>
            <a:ext cx="496855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Копирование ссылочных типов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559528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548680"/>
            <a:ext cx="5904656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person 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   ob.name  = "Paul"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869093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836712"/>
            <a:ext cx="1188249" cy="952615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5595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55399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920160"/>
            <a:ext cx="439562" cy="2639368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3104900"/>
            <a:ext cx="496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Paul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39" y="5399701"/>
            <a:ext cx="89291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i="1" dirty="0" err="1">
                <a:solidFill>
                  <a:srgbClr val="0070C0"/>
                </a:solidFill>
              </a:rPr>
              <a:t>Что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происходит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когда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мы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ru-RU" i="1" dirty="0">
                <a:solidFill>
                  <a:srgbClr val="0070C0"/>
                </a:solidFill>
              </a:rPr>
              <a:t>вызываем функцию</a:t>
            </a:r>
            <a:endParaRPr lang="uk-UA" i="1" dirty="0">
              <a:solidFill>
                <a:srgbClr val="0070C0"/>
              </a:solidFill>
            </a:endParaRPr>
          </a:p>
          <a:p>
            <a:r>
              <a:rPr lang="ru-RU" dirty="0"/>
              <a:t>Интерпретатор </a:t>
            </a:r>
            <a:r>
              <a:rPr lang="en-US" dirty="0"/>
              <a:t>JS </a:t>
            </a:r>
            <a:r>
              <a:rPr lang="ru-RU" dirty="0"/>
              <a:t>в аргумент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ru-RU" dirty="0"/>
              <a:t> скопировал адрес</a:t>
            </a:r>
            <a:r>
              <a:rPr lang="en-US" dirty="0"/>
              <a:t> </a:t>
            </a:r>
            <a:r>
              <a:rPr lang="ru-RU" dirty="0"/>
              <a:t>константы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ru-RU" dirty="0"/>
              <a:t> и таким образом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ru-RU" dirty="0"/>
              <a:t> указывают на одну и ту же ячейку памяти. То есть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это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alias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  <p:bldP spid="31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2957067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console.log(person.name);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// Bill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1548459"/>
            <a:ext cx="1080120" cy="287739"/>
          </a:xfrm>
          <a:prstGeom prst="rect">
            <a:avLst/>
          </a:prstGeom>
          <a:solidFill>
            <a:schemeClr val="bg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4127480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cxnSp>
        <p:nvCxnSpPr>
          <p:cNvPr id="19" name="Прямая со стрелкой 18"/>
          <p:cNvCxnSpPr>
            <a:endCxn id="25" idx="0"/>
          </p:cNvCxnSpPr>
          <p:nvPr/>
        </p:nvCxnSpPr>
        <p:spPr>
          <a:xfrm>
            <a:off x="1475656" y="437045"/>
            <a:ext cx="865948" cy="3690435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559998" y="404664"/>
            <a:ext cx="1188249" cy="952615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1274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person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899592" y="1677692"/>
            <a:ext cx="4248472" cy="255875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1545" y="25440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setName</a:t>
            </a:r>
            <a:r>
              <a:rPr lang="en-US" b="1" dirty="0"/>
              <a:t>(person);</a:t>
            </a:r>
          </a:p>
        </p:txBody>
      </p:sp>
      <p:cxnSp>
        <p:nvCxnSpPr>
          <p:cNvPr id="30" name="Прямая со стрелкой 29"/>
          <p:cNvCxnSpPr>
            <a:endCxn id="25" idx="0"/>
          </p:cNvCxnSpPr>
          <p:nvPr/>
        </p:nvCxnSpPr>
        <p:spPr>
          <a:xfrm flipH="1">
            <a:off x="2341604" y="1488112"/>
            <a:ext cx="439562" cy="263936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5730" y="412748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64" y="5058026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выполнении кода </a:t>
            </a:r>
            <a:r>
              <a:rPr lang="en-US" dirty="0" err="1"/>
              <a:t>ob</a:t>
            </a:r>
            <a:r>
              <a:rPr lang="en-US" dirty="0"/>
              <a:t> ={} </a:t>
            </a:r>
            <a:r>
              <a:rPr lang="ru-RU" dirty="0"/>
              <a:t>интерпретатор </a:t>
            </a:r>
            <a:r>
              <a:rPr lang="en-US" dirty="0"/>
              <a:t>JS </a:t>
            </a:r>
            <a:r>
              <a:rPr lang="ru-RU" dirty="0"/>
              <a:t>создал объект в новой ячейке памяти и присвоил ее адрес переменной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То есть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person</a:t>
            </a:r>
            <a:r>
              <a:rPr lang="ru-RU" dirty="0"/>
              <a:t> указывают на разные ячейки памяти. </a:t>
            </a:r>
          </a:p>
          <a:p>
            <a:r>
              <a:rPr lang="ru-RU" dirty="0"/>
              <a:t>После завершения работы функции объект</a:t>
            </a:r>
            <a:r>
              <a:rPr lang="en-US" dirty="0" err="1">
                <a:solidFill>
                  <a:schemeClr val="accent2"/>
                </a:solidFill>
              </a:rPr>
              <a:t>ob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/>
              <a:t>будет уничтожен сборщиком мусора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6632"/>
            <a:ext cx="5832648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person = {</a:t>
            </a:r>
          </a:p>
          <a:p>
            <a:r>
              <a:rPr lang="en-US" b="1" dirty="0"/>
              <a:t>    name: "Bill"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setName</a:t>
            </a:r>
            <a:r>
              <a:rPr lang="en-US" b="1" dirty="0"/>
              <a:t>(</a:t>
            </a:r>
            <a:r>
              <a:rPr lang="en-US" b="1" dirty="0" err="1"/>
              <a:t>ob</a:t>
            </a:r>
            <a:r>
              <a:rPr lang="en-US" b="1" dirty="0"/>
              <a:t>) {</a:t>
            </a:r>
          </a:p>
          <a:p>
            <a:r>
              <a:rPr lang="en-US" b="1" dirty="0"/>
              <a:t>   </a:t>
            </a:r>
            <a:r>
              <a:rPr lang="en-US" b="1" dirty="0" err="1"/>
              <a:t>ob</a:t>
            </a:r>
            <a:r>
              <a:rPr lang="en-US" b="1" dirty="0"/>
              <a:t> = {}</a:t>
            </a:r>
          </a:p>
          <a:p>
            <a:r>
              <a:rPr lang="en-US" b="1" dirty="0"/>
              <a:t>   ob.name  = "Paul"</a:t>
            </a: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5" grpId="0"/>
      <p:bldP spid="5" grpId="0"/>
      <p:bldP spid="8" grpId="0"/>
      <p:bldP spid="8" grpId="1"/>
      <p:bldP spid="8" grpId="2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8856984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Детальнее</a:t>
            </a:r>
          </a:p>
          <a:p>
            <a:endParaRPr lang="ru-RU" b="1" dirty="0"/>
          </a:p>
          <a:p>
            <a:r>
              <a:rPr lang="ru-RU" b="1" dirty="0"/>
              <a:t>1. Аргументы в функцию передаются </a:t>
            </a:r>
            <a:r>
              <a:rPr lang="ru-RU" b="1" i="1" dirty="0">
                <a:solidFill>
                  <a:srgbClr val="FF0000"/>
                </a:solidFill>
              </a:rPr>
              <a:t>по значению </a:t>
            </a:r>
            <a:r>
              <a:rPr lang="ru-RU" b="1" dirty="0"/>
              <a:t>– то есть в аргумент функции передается копия глобальной переменной, и поэтому если внутри функции изменять локальную переменную который был передан аргумент, глобальная переменная остается без изменений. </a:t>
            </a:r>
          </a:p>
          <a:p>
            <a:endParaRPr lang="ru-RU" b="1" dirty="0"/>
          </a:p>
          <a:p>
            <a:r>
              <a:rPr lang="ru-RU" b="1"/>
              <a:t>2. </a:t>
            </a:r>
            <a:r>
              <a:rPr lang="ru-RU" b="1" dirty="0"/>
              <a:t>Но если передать аргумент функции параметр ссылочного типа (объект) то все изменения свойств объекта внутри функции изменяют свойства объекта непосредственно.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FF0000"/>
                </a:solidFill>
              </a:rPr>
              <a:t>Почему.</a:t>
            </a:r>
            <a:r>
              <a:rPr lang="ru-RU" b="1" dirty="0"/>
              <a:t> Параметр передается как копия адреса, по которому в памяти расположен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9592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74" y="692696"/>
            <a:ext cx="8929122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let a = 30;</a:t>
            </a:r>
          </a:p>
          <a:p>
            <a:r>
              <a:rPr lang="en-US" dirty="0">
                <a:solidFill>
                  <a:schemeClr val="accent2"/>
                </a:solidFill>
              </a:rPr>
              <a:t>let b = a;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 = 100;</a:t>
            </a:r>
          </a:p>
          <a:p>
            <a:endParaRPr lang="en-US" dirty="0"/>
          </a:p>
          <a:p>
            <a:r>
              <a:rPr lang="en-US" dirty="0"/>
              <a:t>console.log(a);</a:t>
            </a:r>
            <a:r>
              <a:rPr lang="uk-UA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console.log(b);</a:t>
            </a:r>
            <a:r>
              <a:rPr lang="uk-UA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100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374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C00000"/>
                </a:solidFill>
              </a:rPr>
              <a:t>!!! Простые типы данных копируются по значению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852936"/>
            <a:ext cx="8929122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происходит</a:t>
            </a:r>
            <a:r>
              <a:rPr lang="uk-UA" dirty="0"/>
              <a:t> </a:t>
            </a:r>
            <a:r>
              <a:rPr lang="uk-UA" dirty="0" err="1"/>
              <a:t>когда</a:t>
            </a:r>
            <a:r>
              <a:rPr lang="uk-UA" dirty="0"/>
              <a:t> </a:t>
            </a:r>
            <a:r>
              <a:rPr lang="uk-UA" dirty="0" err="1"/>
              <a:t>мы</a:t>
            </a:r>
            <a:r>
              <a:rPr lang="uk-UA" dirty="0"/>
              <a:t> </a:t>
            </a:r>
            <a:r>
              <a:rPr lang="uk-UA" dirty="0" err="1"/>
              <a:t>копируе</a:t>
            </a:r>
            <a:r>
              <a:rPr lang="ru-RU" dirty="0"/>
              <a:t>м</a:t>
            </a:r>
            <a:r>
              <a:rPr lang="uk-UA" dirty="0"/>
              <a:t> </a:t>
            </a:r>
            <a:r>
              <a:rPr lang="uk-UA" dirty="0" err="1"/>
              <a:t>простые</a:t>
            </a:r>
            <a:r>
              <a:rPr lang="uk-UA" dirty="0"/>
              <a:t> </a:t>
            </a:r>
            <a:r>
              <a:rPr lang="uk-UA" dirty="0" err="1"/>
              <a:t>типы</a:t>
            </a:r>
            <a:endParaRPr lang="uk-UA" dirty="0"/>
          </a:p>
          <a:p>
            <a:endParaRPr lang="ru-RU" dirty="0"/>
          </a:p>
          <a:p>
            <a:r>
              <a:rPr lang="en-US" dirty="0">
                <a:solidFill>
                  <a:schemeClr val="accent2"/>
                </a:solidFill>
              </a:rPr>
              <a:t>let b = a; </a:t>
            </a:r>
          </a:p>
          <a:p>
            <a:endParaRPr lang="ru-RU" dirty="0"/>
          </a:p>
          <a:p>
            <a:r>
              <a:rPr lang="uk-UA" dirty="0"/>
              <a:t>- </a:t>
            </a:r>
            <a:r>
              <a:rPr lang="en-US" dirty="0"/>
              <a:t>JavaScript </a:t>
            </a:r>
            <a:r>
              <a:rPr lang="ru-RU" dirty="0"/>
              <a:t>полез по адресу находящимся в ячейке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ru-RU" dirty="0"/>
              <a:t>, достал </a:t>
            </a:r>
          </a:p>
          <a:p>
            <a:r>
              <a:rPr lang="ru-RU" dirty="0"/>
              <a:t>  оттуда ее значение</a:t>
            </a:r>
            <a:r>
              <a:rPr lang="uk-UA" dirty="0"/>
              <a:t> 30;</a:t>
            </a:r>
          </a:p>
          <a:p>
            <a:r>
              <a:rPr lang="ru-RU" dirty="0"/>
              <a:t>- с</a:t>
            </a:r>
            <a:r>
              <a:rPr lang="uk-UA" dirty="0" err="1"/>
              <a:t>оздал</a:t>
            </a:r>
            <a:r>
              <a:rPr lang="uk-UA" dirty="0"/>
              <a:t> </a:t>
            </a:r>
            <a:r>
              <a:rPr lang="uk-UA" dirty="0" err="1"/>
              <a:t>новую</a:t>
            </a:r>
            <a:r>
              <a:rPr lang="uk-UA" dirty="0"/>
              <a:t> </a:t>
            </a:r>
            <a:r>
              <a:rPr lang="uk-UA" dirty="0" err="1"/>
              <a:t>ячейку</a:t>
            </a:r>
            <a:r>
              <a:rPr lang="uk-UA" dirty="0"/>
              <a:t> </a:t>
            </a:r>
            <a:r>
              <a:rPr lang="uk-UA" dirty="0" err="1"/>
              <a:t>памяти</a:t>
            </a:r>
            <a:r>
              <a:rPr lang="uk-UA" dirty="0"/>
              <a:t>, в </a:t>
            </a:r>
            <a:r>
              <a:rPr lang="uk-UA" dirty="0" err="1"/>
              <a:t>которую</a:t>
            </a:r>
            <a:r>
              <a:rPr lang="uk-UA" dirty="0"/>
              <a:t>, </a:t>
            </a:r>
            <a:r>
              <a:rPr lang="uk-UA" dirty="0" err="1"/>
              <a:t>записал</a:t>
            </a:r>
            <a:r>
              <a:rPr lang="uk-UA" dirty="0"/>
              <a:t> 30;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ru-RU" dirty="0"/>
              <a:t>вернул в переменную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ru-RU" dirty="0"/>
              <a:t>адрес этой ячейки.</a:t>
            </a:r>
          </a:p>
          <a:p>
            <a:endParaRPr lang="ru-RU" dirty="0"/>
          </a:p>
          <a:p>
            <a:r>
              <a:rPr lang="ru-RU" dirty="0"/>
              <a:t>То значения переменных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</a:t>
            </a:r>
            <a:r>
              <a:rPr lang="ru-RU" dirty="0"/>
              <a:t>равны но хранятся в разных ячейках памяти</a:t>
            </a:r>
            <a:r>
              <a:rPr lang="en-US" dirty="0"/>
              <a:t> </a:t>
            </a:r>
            <a:r>
              <a:rPr lang="uk-UA" dirty="0"/>
              <a:t>и</a:t>
            </a:r>
            <a:r>
              <a:rPr lang="ru-RU" dirty="0"/>
              <a:t> поэтому когда мы выполнили </a:t>
            </a:r>
            <a:r>
              <a:rPr lang="en-US" dirty="0">
                <a:solidFill>
                  <a:srgbClr val="0070C0"/>
                </a:solidFill>
              </a:rPr>
              <a:t>b = 100;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 то значение в переменной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u-RU" dirty="0"/>
              <a:t>не изменилось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439" y="821611"/>
            <a:ext cx="892912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let a = 30;</a:t>
            </a:r>
          </a:p>
          <a:p>
            <a:endParaRPr lang="en-US" dirty="0"/>
          </a:p>
          <a:p>
            <a:r>
              <a:rPr lang="en-US" dirty="0"/>
              <a:t>function test(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) 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= 100;	</a:t>
            </a:r>
          </a:p>
          <a:p>
            <a:r>
              <a:rPr lang="en-US" dirty="0"/>
              <a:t>  console.log("Inside function a = ",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test(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Inside function a =  100</a:t>
            </a:r>
          </a:p>
          <a:p>
            <a:r>
              <a:rPr lang="en-US" dirty="0"/>
              <a:t>console.log(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 30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374" y="116632"/>
            <a:ext cx="892912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>
                <a:solidFill>
                  <a:srgbClr val="C00000"/>
                </a:solidFill>
              </a:rPr>
              <a:t>!!! Простые типы данных копируются по значению также при </a:t>
            </a:r>
          </a:p>
          <a:p>
            <a:r>
              <a:rPr lang="ru-RU" dirty="0">
                <a:solidFill>
                  <a:srgbClr val="C00000"/>
                </a:solidFill>
              </a:rPr>
              <a:t>    передаче их как аргументов в функции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374" y="3573016"/>
            <a:ext cx="8929122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То есть внутри функции для аргумента </a:t>
            </a:r>
            <a:r>
              <a:rPr lang="ru-RU" dirty="0">
                <a:solidFill>
                  <a:srgbClr val="0070C0"/>
                </a:solidFill>
              </a:rPr>
              <a:t>а</a:t>
            </a:r>
            <a:r>
              <a:rPr lang="ru-RU" dirty="0"/>
              <a:t> </a:t>
            </a:r>
            <a:r>
              <a:rPr lang="en-US" dirty="0"/>
              <a:t>JavaScript</a:t>
            </a:r>
            <a:r>
              <a:rPr lang="ru-RU" dirty="0"/>
              <a:t> создал для нее ячейку памяти, взял значение глобальной </a:t>
            </a:r>
            <a:r>
              <a:rPr lang="ru-RU" dirty="0">
                <a:solidFill>
                  <a:srgbClr val="FF0000"/>
                </a:solidFill>
              </a:rPr>
              <a:t>а</a:t>
            </a:r>
            <a:r>
              <a:rPr lang="ru-RU" dirty="0"/>
              <a:t> переменной а и записал ее в эту ячейку</a:t>
            </a:r>
          </a:p>
          <a:p>
            <a:r>
              <a:rPr lang="uk-UA" dirty="0"/>
              <a:t>Таким образом </a:t>
            </a:r>
            <a:r>
              <a:rPr lang="uk-UA" dirty="0" err="1"/>
              <a:t>глобальная</a:t>
            </a:r>
            <a:r>
              <a:rPr lang="uk-UA" dirty="0"/>
              <a:t> </a:t>
            </a:r>
            <a:r>
              <a:rPr lang="uk-UA" dirty="0" err="1"/>
              <a:t>переменная</a:t>
            </a:r>
            <a:r>
              <a:rPr lang="uk-UA" dirty="0"/>
              <a:t> </a:t>
            </a:r>
            <a:r>
              <a:rPr lang="uk-UA" dirty="0">
                <a:solidFill>
                  <a:srgbClr val="FF0000"/>
                </a:solidFill>
              </a:rPr>
              <a:t>а</a:t>
            </a:r>
            <a:r>
              <a:rPr lang="uk-UA" dirty="0"/>
              <a:t> не </a:t>
            </a:r>
            <a:r>
              <a:rPr lang="uk-UA" dirty="0" err="1"/>
              <a:t>изменилась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1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3" y="107340"/>
            <a:ext cx="8929057" cy="36933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ru-RU" dirty="0"/>
              <a:t>Объекты </a:t>
            </a:r>
            <a:r>
              <a:rPr lang="ru-RU" dirty="0" err="1"/>
              <a:t>копируюся</a:t>
            </a:r>
            <a:r>
              <a:rPr lang="ru-RU" dirty="0"/>
              <a:t> по ссылке, а массивы – это объекты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"John"];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/>
              <a:t>newArr</a:t>
            </a:r>
            <a:r>
              <a:rPr lang="en-US" dirty="0"/>
              <a:t>[1] = </a:t>
            </a:r>
            <a:r>
              <a:rPr lang="en-US" dirty="0">
                <a:solidFill>
                  <a:srgbClr val="00B050"/>
                </a:solidFill>
              </a:rPr>
              <a:t>"Greg";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8929122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/>
              <a:t>Что</a:t>
            </a:r>
            <a:r>
              <a:rPr lang="uk-UA" dirty="0"/>
              <a:t> </a:t>
            </a:r>
            <a:r>
              <a:rPr lang="uk-UA" dirty="0" err="1"/>
              <a:t>происходит</a:t>
            </a:r>
            <a:r>
              <a:rPr lang="uk-UA" dirty="0"/>
              <a:t> </a:t>
            </a:r>
            <a:r>
              <a:rPr lang="uk-UA" dirty="0" err="1"/>
              <a:t>когда</a:t>
            </a:r>
            <a:r>
              <a:rPr lang="uk-UA" dirty="0"/>
              <a:t> </a:t>
            </a:r>
            <a:r>
              <a:rPr lang="uk-UA" dirty="0" err="1"/>
              <a:t>мы</a:t>
            </a:r>
            <a:r>
              <a:rPr lang="uk-UA" dirty="0"/>
              <a:t> </a:t>
            </a:r>
            <a:r>
              <a:rPr lang="uk-UA" dirty="0" err="1"/>
              <a:t>копируем</a:t>
            </a:r>
            <a:r>
              <a:rPr lang="uk-UA" dirty="0"/>
              <a:t> </a:t>
            </a:r>
            <a:r>
              <a:rPr lang="uk-UA" dirty="0" err="1"/>
              <a:t>сылочные</a:t>
            </a:r>
            <a:r>
              <a:rPr lang="uk-UA" dirty="0"/>
              <a:t>  </a:t>
            </a:r>
            <a:r>
              <a:rPr lang="uk-UA" dirty="0" err="1"/>
              <a:t>типы</a:t>
            </a:r>
            <a:endParaRPr lang="uk-UA" dirty="0"/>
          </a:p>
          <a:p>
            <a:endParaRPr lang="uk-UA" dirty="0"/>
          </a:p>
          <a:p>
            <a:r>
              <a:rPr lang="en-US" dirty="0"/>
              <a:t>JavaScript </a:t>
            </a:r>
            <a:r>
              <a:rPr lang="ru-RU" dirty="0"/>
              <a:t>в переменную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ru-RU" dirty="0"/>
              <a:t> скопировал адрес переменной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и таким обе переменные сейчас указывают на одну и ту же ячейку памяти</a:t>
            </a:r>
          </a:p>
          <a:p>
            <a:r>
              <a:rPr lang="ru-RU" dirty="0"/>
              <a:t>То это одна и та же ячейка но под разными именами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Чтобы скопировать массив не по ссылке можно поступить так: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 = ["Bill", "Tom", "John"];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arr.slice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en-US" dirty="0" err="1"/>
              <a:t>newArr</a:t>
            </a:r>
            <a:r>
              <a:rPr lang="en-US" dirty="0"/>
              <a:t>[1] = </a:t>
            </a:r>
            <a:r>
              <a:rPr lang="en-US" dirty="0">
                <a:solidFill>
                  <a:srgbClr val="00B050"/>
                </a:solidFill>
              </a:rPr>
              <a:t>"Greg";</a:t>
            </a:r>
            <a:endParaRPr lang="ru-RU" dirty="0">
              <a:solidFill>
                <a:srgbClr val="00B050"/>
              </a:solidFill>
            </a:endParaRPr>
          </a:p>
          <a:p>
            <a:endParaRPr lang="ru-RU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FF0000"/>
                </a:solidFill>
              </a:rPr>
              <a:t>newArr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 </a:t>
            </a:r>
            <a:r>
              <a:rPr lang="en-US" dirty="0">
                <a:solidFill>
                  <a:srgbClr val="00B050"/>
                </a:solidFill>
              </a:rPr>
              <a:t>"Greg"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arr</a:t>
            </a:r>
            <a:r>
              <a:rPr lang="en-US" dirty="0"/>
              <a:t>);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["Bill",</a:t>
            </a:r>
            <a:r>
              <a:rPr lang="en-US" dirty="0"/>
              <a:t> "Tom"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"John"]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5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439" y="116632"/>
            <a:ext cx="892912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Пример работы с объектом по ссылке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422" y="692696"/>
            <a:ext cx="8929122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>
                <a:solidFill>
                  <a:srgbClr val="0070C0"/>
                </a:solidFill>
              </a:rPr>
              <a:t> = {	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rgbClr val="0070C0"/>
                </a:solidFill>
              </a:rPr>
              <a:t>name: "Bill"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r>
              <a:rPr lang="en-US" dirty="0">
                <a:solidFill>
                  <a:srgbClr val="002060"/>
                </a:solidFill>
              </a:rPr>
              <a:t>function test(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) { 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.name = 'New Name';</a:t>
            </a:r>
            <a:endParaRPr lang="ru-RU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/>
          </a:p>
          <a:p>
            <a:r>
              <a:rPr lang="en-US" dirty="0">
                <a:solidFill>
                  <a:srgbClr val="C00000"/>
                </a:solidFill>
              </a:rPr>
              <a:t>test(</a:t>
            </a:r>
            <a:r>
              <a:rPr lang="en-US" dirty="0" err="1">
                <a:solidFill>
                  <a:srgbClr val="C00000"/>
                </a:solidFill>
              </a:rPr>
              <a:t>ob</a:t>
            </a:r>
            <a:r>
              <a:rPr lang="en-US" dirty="0">
                <a:solidFill>
                  <a:srgbClr val="C00000"/>
                </a:solidFill>
              </a:rPr>
              <a:t>);</a:t>
            </a:r>
            <a:r>
              <a:rPr lang="uk-UA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 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в аргумент </a:t>
            </a:r>
            <a:r>
              <a:rPr lang="uk-UA" i="1" dirty="0" err="1">
                <a:solidFill>
                  <a:schemeClr val="bg1">
                    <a:lumMod val="65000"/>
                  </a:schemeClr>
                </a:solidFill>
              </a:rPr>
              <a:t>функции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i="1" dirty="0" err="1">
                <a:solidFill>
                  <a:schemeClr val="bg1">
                    <a:lumMod val="65000"/>
                  </a:schemeClr>
                </a:solidFill>
              </a:rPr>
              <a:t>копируется</a:t>
            </a:r>
            <a:r>
              <a:rPr lang="uk-UA" i="1" dirty="0">
                <a:solidFill>
                  <a:schemeClr val="bg1">
                    <a:lumMod val="65000"/>
                  </a:schemeClr>
                </a:solidFill>
              </a:rPr>
              <a:t> адрес о</a:t>
            </a:r>
            <a:r>
              <a:rPr lang="ru-RU" i="1" dirty="0" err="1">
                <a:solidFill>
                  <a:schemeClr val="bg1">
                    <a:lumMod val="65000"/>
                  </a:schemeClr>
                </a:solidFill>
              </a:rPr>
              <a:t>бъе</a:t>
            </a:r>
            <a:r>
              <a:rPr lang="uk-UA" i="1" dirty="0" err="1">
                <a:solidFill>
                  <a:schemeClr val="bg1">
                    <a:lumMod val="65000"/>
                  </a:schemeClr>
                </a:solidFill>
              </a:rPr>
              <a:t>кта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console.log(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{name: "New Name", age: 25}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2" y="3718773"/>
            <a:ext cx="892912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 выполнении  кода функции </a:t>
            </a:r>
          </a:p>
          <a:p>
            <a:r>
              <a:rPr lang="en-US" dirty="0"/>
              <a:t>JavaScript </a:t>
            </a:r>
            <a:r>
              <a:rPr lang="ru-RU" dirty="0"/>
              <a:t>создал для аргумента функции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ru-RU" dirty="0"/>
              <a:t> новую ячейку памяти и скопировал туда адрес ячейки памяти объекта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/>
              <a:t>. </a:t>
            </a:r>
          </a:p>
          <a:p>
            <a:r>
              <a:rPr lang="ru-RU" dirty="0"/>
              <a:t>Таким образом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/>
              <a:t> и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это две разные переменные, но в них хранится одно и то же значение – а именно адрес объекта </a:t>
            </a:r>
            <a:r>
              <a:rPr lang="en-US" dirty="0" err="1">
                <a:solidFill>
                  <a:srgbClr val="0070C0"/>
                </a:solidFill>
              </a:rPr>
              <a:t>ob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762000"/>
            <a:ext cx="7048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7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0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117761"/>
            <a:ext cx="30963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Объекты</a:t>
            </a:r>
            <a:r>
              <a:rPr lang="en-US" b="1" dirty="0"/>
              <a:t>  JavaScript</a:t>
            </a:r>
            <a:endParaRPr lang="ru-RU" b="1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03648" y="908720"/>
            <a:ext cx="237626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Встроенные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08004" y="908720"/>
            <a:ext cx="255628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Пользовательские</a:t>
            </a:r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591780" y="477801"/>
            <a:ext cx="1656184" cy="430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>
            <a:off x="4247964" y="477801"/>
            <a:ext cx="1638182" cy="4309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15516" y="1628800"/>
            <a:ext cx="8784976" cy="3600400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Встроенные объекты </a:t>
            </a:r>
            <a:r>
              <a:rPr lang="ru-RU" dirty="0"/>
              <a:t>имеют фиксированные названия.</a:t>
            </a:r>
          </a:p>
          <a:p>
            <a:r>
              <a:rPr lang="ru-RU" dirty="0"/>
              <a:t>Например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String,  Array, Number, Math,  Date, Function,  Object</a:t>
            </a:r>
          </a:p>
          <a:p>
            <a:endParaRPr lang="en-US" dirty="0"/>
          </a:p>
          <a:p>
            <a:r>
              <a:rPr lang="ru-RU" dirty="0"/>
              <a:t>Каждый объект имеет </a:t>
            </a:r>
            <a:r>
              <a:rPr lang="ru-RU" b="1" dirty="0"/>
              <a:t>свойства </a:t>
            </a:r>
            <a:r>
              <a:rPr lang="ru-RU" dirty="0"/>
              <a:t>и</a:t>
            </a:r>
            <a:r>
              <a:rPr lang="ru-RU" b="1" dirty="0"/>
              <a:t> методы</a:t>
            </a:r>
            <a:r>
              <a:rPr lang="ru-RU" dirty="0"/>
              <a:t>.</a:t>
            </a:r>
          </a:p>
          <a:p>
            <a:r>
              <a:rPr lang="ru-RU" dirty="0"/>
              <a:t>Для доступа к свойствам и методам объектов используется  так называемая </a:t>
            </a:r>
            <a:r>
              <a:rPr lang="ru-RU" b="1" i="1" dirty="0"/>
              <a:t>точечная нотация.</a:t>
            </a:r>
            <a:r>
              <a:rPr lang="en-US" b="1" i="1" dirty="0"/>
              <a:t> </a:t>
            </a:r>
            <a:r>
              <a:rPr lang="en-US" dirty="0"/>
              <a:t> </a:t>
            </a:r>
            <a:endParaRPr lang="ru-RU" b="1" dirty="0"/>
          </a:p>
          <a:p>
            <a:endParaRPr lang="en-US" b="1" dirty="0"/>
          </a:p>
          <a:p>
            <a:r>
              <a:rPr lang="ru-RU" b="1" dirty="0"/>
              <a:t>для свойств -</a:t>
            </a:r>
            <a:r>
              <a:rPr lang="en-US" b="1" dirty="0"/>
              <a:t>&gt;   </a:t>
            </a:r>
            <a:r>
              <a:rPr lang="ru-RU" b="1" dirty="0" err="1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>
                <a:solidFill>
                  <a:schemeClr val="accent2"/>
                </a:solidFill>
              </a:rPr>
              <a:t>.</a:t>
            </a:r>
            <a:r>
              <a:rPr lang="ru-RU" b="1" dirty="0" err="1">
                <a:solidFill>
                  <a:srgbClr val="7030A0"/>
                </a:solidFill>
              </a:rPr>
              <a:t>имя_свойства</a:t>
            </a:r>
            <a:r>
              <a:rPr lang="ru-RU" b="1" dirty="0">
                <a:solidFill>
                  <a:srgbClr val="7030A0"/>
                </a:solidFill>
              </a:rPr>
              <a:t> </a:t>
            </a:r>
          </a:p>
          <a:p>
            <a:endParaRPr lang="ru-RU" b="1" dirty="0"/>
          </a:p>
          <a:p>
            <a:r>
              <a:rPr lang="ru-RU" b="1" dirty="0"/>
              <a:t>для методов  -</a:t>
            </a:r>
            <a:r>
              <a:rPr lang="en-US" b="1" dirty="0"/>
              <a:t>&gt;  </a:t>
            </a:r>
            <a:r>
              <a:rPr lang="ru-RU" b="1" dirty="0" err="1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>
                <a:solidFill>
                  <a:schemeClr val="accent2"/>
                </a:solidFill>
              </a:rPr>
              <a:t>.</a:t>
            </a:r>
            <a:r>
              <a:rPr lang="ru-RU" b="1" dirty="0" err="1">
                <a:solidFill>
                  <a:srgbClr val="7030A0"/>
                </a:solidFill>
              </a:rPr>
              <a:t>имя_метода</a:t>
            </a:r>
            <a:r>
              <a:rPr lang="ru-RU" b="1" dirty="0">
                <a:solidFill>
                  <a:srgbClr val="7030A0"/>
                </a:solidFill>
              </a:rPr>
              <a:t>( </a:t>
            </a:r>
            <a:r>
              <a:rPr lang="en-US" b="1" i="1" dirty="0">
                <a:solidFill>
                  <a:srgbClr val="0070C0"/>
                </a:solidFill>
              </a:rPr>
              <a:t>[</a:t>
            </a:r>
            <a:r>
              <a:rPr lang="ru-RU" b="1" i="1" dirty="0">
                <a:solidFill>
                  <a:srgbClr val="0070C0"/>
                </a:solidFill>
              </a:rPr>
              <a:t>параметры </a:t>
            </a:r>
            <a:r>
              <a:rPr lang="en-US" b="1" i="1" dirty="0">
                <a:solidFill>
                  <a:srgbClr val="0070C0"/>
                </a:solidFill>
              </a:rPr>
              <a:t>]</a:t>
            </a:r>
            <a:r>
              <a:rPr lang="ru-RU" b="1" i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7030A0"/>
                </a:solidFill>
              </a:rPr>
              <a:t>)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  <a:p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5332"/>
            <a:ext cx="295766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Тип </a:t>
            </a:r>
            <a:r>
              <a:rPr lang="en-US" b="1" dirty="0"/>
              <a:t>Object 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923330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Существует несколько способов создания объектов</a:t>
            </a:r>
          </a:p>
          <a:p>
            <a:r>
              <a:rPr lang="ru-RU" dirty="0"/>
              <a:t>Мы рассмотрим один из них </a:t>
            </a:r>
            <a:r>
              <a:rPr lang="en-US" dirty="0">
                <a:solidFill>
                  <a:schemeClr val="accent2"/>
                </a:solidFill>
              </a:rPr>
              <a:t>object literal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uk-UA" dirty="0" err="1"/>
              <a:t>литеральное</a:t>
            </a:r>
            <a:r>
              <a:rPr lang="uk-UA" dirty="0"/>
              <a:t> </a:t>
            </a:r>
            <a:r>
              <a:rPr lang="uk-UA" dirty="0" err="1"/>
              <a:t>описание</a:t>
            </a:r>
            <a:r>
              <a:rPr lang="uk-UA" dirty="0"/>
              <a:t>)</a:t>
            </a:r>
          </a:p>
          <a:p>
            <a:r>
              <a:rPr lang="uk-UA" dirty="0" err="1"/>
              <a:t>Это</a:t>
            </a:r>
            <a:r>
              <a:rPr lang="uk-UA" dirty="0"/>
              <a:t> </a:t>
            </a:r>
            <a:r>
              <a:rPr lang="uk-UA" dirty="0" err="1"/>
              <a:t>коллекция</a:t>
            </a:r>
            <a:r>
              <a:rPr lang="uk-UA" dirty="0"/>
              <a:t> пар ИМЯ - ЗНАЧЕНИЕ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818690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 err="1"/>
              <a:t>имя_объекта</a:t>
            </a:r>
            <a:r>
              <a:rPr lang="en-US" dirty="0"/>
              <a:t> = {</a:t>
            </a:r>
          </a:p>
          <a:p>
            <a:r>
              <a:rPr lang="ru-RU" dirty="0"/>
              <a:t>	</a:t>
            </a:r>
            <a:r>
              <a:rPr lang="ru-RU" dirty="0" err="1"/>
              <a:t>имя_свойства</a:t>
            </a:r>
            <a:r>
              <a:rPr lang="en-US" dirty="0"/>
              <a:t>_1 : </a:t>
            </a:r>
            <a:r>
              <a:rPr lang="ru-RU" dirty="0"/>
              <a:t>значение</a:t>
            </a:r>
            <a:r>
              <a:rPr lang="en-US" dirty="0"/>
              <a:t>,</a:t>
            </a:r>
          </a:p>
          <a:p>
            <a:r>
              <a:rPr lang="ru-RU" dirty="0"/>
              <a:t>	</a:t>
            </a:r>
            <a:r>
              <a:rPr lang="ru-RU" dirty="0" err="1"/>
              <a:t>имя_свойства</a:t>
            </a:r>
            <a:r>
              <a:rPr lang="en-US" dirty="0"/>
              <a:t>_2 : </a:t>
            </a:r>
            <a:r>
              <a:rPr lang="ru-RU" dirty="0"/>
              <a:t>значение</a:t>
            </a:r>
            <a:r>
              <a:rPr lang="en-US" dirty="0"/>
              <a:t>,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      ...</a:t>
            </a:r>
          </a:p>
          <a:p>
            <a:r>
              <a:rPr lang="en-US" dirty="0"/>
              <a:t>       </a:t>
            </a:r>
            <a:r>
              <a:rPr lang="ru-RU" dirty="0" err="1"/>
              <a:t>имя_свойства</a:t>
            </a:r>
            <a:r>
              <a:rPr lang="en-US" dirty="0"/>
              <a:t>_n : </a:t>
            </a:r>
            <a:r>
              <a:rPr lang="ru-RU" dirty="0"/>
              <a:t>значение</a:t>
            </a:r>
            <a:r>
              <a:rPr lang="en-US" dirty="0"/>
              <a:t>, </a:t>
            </a:r>
            <a:r>
              <a:rPr lang="ru-RU" dirty="0"/>
              <a:t>	</a:t>
            </a:r>
            <a:endParaRPr lang="en-US" dirty="0"/>
          </a:p>
          <a:p>
            <a:r>
              <a:rPr lang="en-US" dirty="0"/>
              <a:t>};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017838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/>
              <a:t>В </a:t>
            </a:r>
            <a:r>
              <a:rPr lang="uk-UA" dirty="0" err="1"/>
              <a:t>качестве</a:t>
            </a:r>
            <a:r>
              <a:rPr lang="uk-UA" dirty="0"/>
              <a:t> ЗНАЧЕНИЙ </a:t>
            </a:r>
            <a:r>
              <a:rPr lang="uk-UA" dirty="0" err="1"/>
              <a:t>могут</a:t>
            </a:r>
            <a:r>
              <a:rPr lang="uk-UA" dirty="0"/>
              <a:t> </a:t>
            </a:r>
            <a:r>
              <a:rPr lang="uk-UA" dirty="0" err="1"/>
              <a:t>выступать</a:t>
            </a:r>
            <a:r>
              <a:rPr lang="uk-UA" dirty="0"/>
              <a:t> </a:t>
            </a:r>
            <a:r>
              <a:rPr lang="uk-UA" dirty="0" err="1"/>
              <a:t>любые</a:t>
            </a:r>
            <a:r>
              <a:rPr lang="uk-UA" dirty="0"/>
              <a:t> </a:t>
            </a:r>
            <a:r>
              <a:rPr lang="uk-UA" dirty="0" err="1"/>
              <a:t>типы</a:t>
            </a:r>
            <a:r>
              <a:rPr lang="uk-UA" dirty="0"/>
              <a:t> </a:t>
            </a:r>
            <a:r>
              <a:rPr lang="uk-UA" dirty="0" err="1"/>
              <a:t>данных</a:t>
            </a:r>
            <a:r>
              <a:rPr lang="ru-RU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4953942"/>
            <a:ext cx="8928992" cy="923330"/>
          </a:xfrm>
          <a:prstGeom prst="rect">
            <a:avLst/>
          </a:prstGeom>
          <a:solidFill>
            <a:srgbClr val="92D050">
              <a:alpha val="16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По сути объект в </a:t>
            </a:r>
            <a:r>
              <a:rPr lang="en-US" dirty="0"/>
              <a:t>JavaScript </a:t>
            </a:r>
            <a:r>
              <a:rPr lang="ru-RU" dirty="0"/>
              <a:t>это ассоциативный массив – то есть структура, позволяющая хранить значение по ключу, при этом ключ должен быть строкой.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9512" y="726951"/>
            <a:ext cx="8928992" cy="507831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  <a:r>
              <a:rPr lang="ru-RU" dirty="0"/>
              <a:t>Например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endParaRPr lang="ru-RU" dirty="0"/>
          </a:p>
          <a:p>
            <a:r>
              <a:rPr lang="ru-RU" dirty="0"/>
              <a:t>  	</a:t>
            </a:r>
            <a:r>
              <a:rPr lang="en-US" dirty="0"/>
              <a:t>age : 29,</a:t>
            </a:r>
          </a:p>
          <a:p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</a:t>
            </a:r>
            <a:r>
              <a:rPr lang="en-US" dirty="0"/>
              <a:t>     phones: [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111222333, </a:t>
            </a:r>
            <a:endParaRPr lang="ru-RU" dirty="0"/>
          </a:p>
          <a:p>
            <a:r>
              <a:rPr lang="ru-RU" dirty="0"/>
              <a:t>           </a:t>
            </a:r>
            <a:r>
              <a:rPr lang="en-US" dirty="0"/>
              <a:t>333444555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],       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sayHi</a:t>
            </a:r>
            <a:r>
              <a:rPr lang="en-US" dirty="0"/>
              <a:t> : function(){</a:t>
            </a:r>
          </a:p>
          <a:p>
            <a:r>
              <a:rPr lang="en-US" dirty="0"/>
              <a:t>            return "Hi " + </a:t>
            </a:r>
            <a:r>
              <a:rPr lang="en-US" dirty="0" err="1"/>
              <a:t>this.firstName</a:t>
            </a:r>
            <a:r>
              <a:rPr lang="en-US" dirty="0"/>
              <a:t>;</a:t>
            </a:r>
          </a:p>
          <a:p>
            <a:r>
              <a:rPr lang="en-US" dirty="0"/>
              <a:t>       } 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79348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object.html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31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1628800"/>
            <a:ext cx="8928992" cy="286232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                           </a:t>
            </a:r>
            <a:r>
              <a:rPr lang="ru-RU" dirty="0"/>
              <a:t>Например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person = {</a:t>
            </a:r>
          </a:p>
          <a:p>
            <a:r>
              <a:rPr lang="ru-RU" dirty="0"/>
              <a:t>	</a:t>
            </a:r>
            <a:r>
              <a:rPr lang="en-US" dirty="0" err="1"/>
              <a:t>firstName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lastName</a:t>
            </a:r>
            <a:r>
              <a:rPr lang="en-US" dirty="0"/>
              <a:t> :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person.firstName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console.log(person["</a:t>
            </a:r>
            <a:r>
              <a:rPr lang="en-US" dirty="0" err="1"/>
              <a:t>firstName</a:t>
            </a:r>
            <a:r>
              <a:rPr lang="en-US" dirty="0"/>
              <a:t>"]);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John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(</a:t>
            </a:r>
            <a:r>
              <a:rPr lang="en-US" dirty="0"/>
              <a:t>access</a:t>
            </a:r>
            <a:r>
              <a:rPr lang="ru-RU" dirty="0"/>
              <a:t>) к свойствам и методам объекта </a:t>
            </a:r>
            <a:r>
              <a:rPr lang="ru-RU" dirty="0" err="1"/>
              <a:t>осуществляетс</a:t>
            </a:r>
            <a:r>
              <a:rPr lang="uk-UA" dirty="0"/>
              <a:t>я</a:t>
            </a:r>
            <a:endParaRPr lang="ru-RU" dirty="0"/>
          </a:p>
          <a:p>
            <a:r>
              <a:rPr lang="ru-RU" dirty="0"/>
              <a:t>- через точеную нотацию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- или квадратные скобки. Тогда имя свойства указывается </a:t>
            </a:r>
            <a:r>
              <a:rPr lang="ru-RU" dirty="0">
                <a:solidFill>
                  <a:srgbClr val="FF0000"/>
                </a:solidFill>
              </a:rPr>
              <a:t>в виде строки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46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Или можно создавать объекты так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8928992" cy="3139321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person = {}; </a:t>
            </a:r>
            <a:r>
              <a:rPr lang="ru-RU" dirty="0"/>
              <a:t>   </a:t>
            </a:r>
            <a:r>
              <a:rPr lang="en-US" i="1" dirty="0">
                <a:solidFill>
                  <a:srgbClr val="0070C0"/>
                </a:solidFill>
              </a:rPr>
              <a:t>//</a:t>
            </a:r>
            <a:r>
              <a:rPr lang="ru-RU" i="1" dirty="0">
                <a:solidFill>
                  <a:srgbClr val="0070C0"/>
                </a:solidFill>
              </a:rPr>
              <a:t>  эквивалентно  </a:t>
            </a:r>
            <a:r>
              <a:rPr lang="en-US" i="1" dirty="0">
                <a:solidFill>
                  <a:srgbClr val="0070C0"/>
                </a:solidFill>
              </a:rPr>
              <a:t>new Object()</a:t>
            </a:r>
          </a:p>
          <a:p>
            <a:endParaRPr lang="en-US" dirty="0"/>
          </a:p>
          <a:p>
            <a:r>
              <a:rPr lang="en-US" dirty="0" err="1"/>
              <a:t>person.firstName</a:t>
            </a:r>
            <a:r>
              <a:rPr lang="en-US" dirty="0"/>
              <a:t>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John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person["</a:t>
            </a:r>
            <a:r>
              <a:rPr lang="en-US" dirty="0" err="1"/>
              <a:t>lastName</a:t>
            </a:r>
            <a:r>
              <a:rPr lang="en-US" dirty="0"/>
              <a:t>"] = 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Doe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person.age</a:t>
            </a:r>
            <a:r>
              <a:rPr lang="en-US" dirty="0"/>
              <a:t> = 29;</a:t>
            </a:r>
          </a:p>
          <a:p>
            <a:endParaRPr lang="en-US" dirty="0"/>
          </a:p>
          <a:p>
            <a:r>
              <a:rPr lang="en-US" dirty="0" err="1"/>
              <a:t>person.fullName</a:t>
            </a:r>
            <a:r>
              <a:rPr lang="en-US" dirty="0"/>
              <a:t> = function(){</a:t>
            </a:r>
          </a:p>
          <a:p>
            <a:r>
              <a:rPr lang="en-US" dirty="0"/>
              <a:t>     return </a:t>
            </a:r>
            <a:r>
              <a:rPr lang="en-US" dirty="0" err="1"/>
              <a:t>this.firstName</a:t>
            </a:r>
            <a:r>
              <a:rPr lang="en-US" dirty="0"/>
              <a:t> + " " + </a:t>
            </a:r>
            <a:r>
              <a:rPr lang="en-US"/>
              <a:t>this.lastName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9344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27784" y="116632"/>
            <a:ext cx="4320480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Итерация по свойствам объекта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557972"/>
            <a:ext cx="6408712" cy="369331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 = {</a:t>
            </a:r>
          </a:p>
          <a:p>
            <a:r>
              <a:rPr lang="en-US" dirty="0"/>
              <a:t>    name: 'Clark',</a:t>
            </a:r>
          </a:p>
          <a:p>
            <a:r>
              <a:rPr lang="en-US" dirty="0"/>
              <a:t>    surname: '</a:t>
            </a:r>
            <a:r>
              <a:rPr lang="en-US" dirty="0" err="1"/>
              <a:t>Griphits</a:t>
            </a:r>
            <a:r>
              <a:rPr lang="en-US" dirty="0"/>
              <a:t>',</a:t>
            </a:r>
          </a:p>
          <a:p>
            <a:r>
              <a:rPr lang="en-US" dirty="0"/>
              <a:t>    age: 33,</a:t>
            </a:r>
          </a:p>
          <a:p>
            <a:r>
              <a:rPr lang="en-US" dirty="0"/>
              <a:t>    phone: 445566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) {</a:t>
            </a:r>
          </a:p>
          <a:p>
            <a:r>
              <a:rPr lang="en-US" dirty="0"/>
              <a:t>    console.log(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, " = ",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65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8AD661F-C19E-447E-ADB7-6FFAD630A2D5}"/>
              </a:ext>
            </a:extLst>
          </p:cNvPr>
          <p:cNvSpPr txBox="1">
            <a:spLocks/>
          </p:cNvSpPr>
          <p:nvPr/>
        </p:nvSpPr>
        <p:spPr>
          <a:xfrm>
            <a:off x="179512" y="1988840"/>
            <a:ext cx="8784976" cy="108012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8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Reference types</a:t>
            </a:r>
            <a:endParaRPr lang="ru-RU" sz="8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0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3051602"/>
          <a:ext cx="8712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>
                  <a:extLst>
                    <a:ext uri="{9D8B030D-6E8A-4147-A177-3AD203B41FA5}">
                      <a16:colId xmlns:a16="http://schemas.microsoft.com/office/drawing/2014/main" val="1549406448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41748840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1288882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1709889850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748829747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88783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53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0x81A2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47614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52922"/>
            <a:ext cx="460851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71600" y="816216"/>
            <a:ext cx="1152128" cy="2401002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905" y="96842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b =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3725" y="30531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971600" y="1248264"/>
            <a:ext cx="4342316" cy="175293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520" y="5486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 a = 42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23728" y="306391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5904" y="107340"/>
            <a:ext cx="768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простые типы (</a:t>
            </a:r>
            <a:r>
              <a:rPr lang="en-US" b="1" dirty="0">
                <a:solidFill>
                  <a:schemeClr val="accent2"/>
                </a:solidFill>
              </a:rPr>
              <a:t>primitive types</a:t>
            </a:r>
            <a:r>
              <a:rPr lang="ru-RU" b="1" dirty="0">
                <a:solidFill>
                  <a:schemeClr val="accent2"/>
                </a:solidFill>
              </a:rPr>
              <a:t>) копируются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chemeClr val="accent2"/>
                </a:solidFill>
              </a:rPr>
              <a:t>по значению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5771" y="138790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 = 100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904" y="1831118"/>
            <a:ext cx="30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console.log(a)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42</a:t>
            </a:r>
          </a:p>
          <a:p>
            <a:r>
              <a:rPr lang="en-US" b="1" dirty="0"/>
              <a:t>console.log(b)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// 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795" y="305311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100</a:t>
            </a:r>
            <a:endParaRPr lang="en-US" b="1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39552" y="1668004"/>
            <a:ext cx="4774364" cy="133319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442" y="3898376"/>
            <a:ext cx="8929122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i="1" dirty="0" err="1">
                <a:solidFill>
                  <a:srgbClr val="0070C0"/>
                </a:solidFill>
              </a:rPr>
              <a:t>Что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происходит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когда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мы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копируе</a:t>
            </a:r>
            <a:r>
              <a:rPr lang="ru-RU" i="1" dirty="0">
                <a:solidFill>
                  <a:srgbClr val="0070C0"/>
                </a:solidFill>
              </a:rPr>
              <a:t>м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простые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>
                <a:solidFill>
                  <a:srgbClr val="0070C0"/>
                </a:solidFill>
              </a:rPr>
              <a:t>типы</a:t>
            </a:r>
            <a:endParaRPr lang="uk-UA" i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let b = a; </a:t>
            </a:r>
          </a:p>
          <a:p>
            <a:pPr marL="285750" indent="-285750">
              <a:buFontTx/>
              <a:buChar char="-"/>
            </a:pPr>
            <a:r>
              <a:rPr lang="ru-RU" dirty="0"/>
              <a:t>Интерпретатор полез по адресу находящимся в ячейке 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x8198</a:t>
            </a:r>
            <a:r>
              <a:rPr lang="ru-RU" dirty="0"/>
              <a:t>, </a:t>
            </a:r>
            <a:endParaRPr lang="en-US" dirty="0"/>
          </a:p>
          <a:p>
            <a:r>
              <a:rPr lang="en-US" dirty="0"/>
              <a:t>  </a:t>
            </a:r>
            <a:r>
              <a:rPr lang="ru-RU" dirty="0"/>
              <a:t>достал</a:t>
            </a:r>
            <a:r>
              <a:rPr lang="en-US" dirty="0"/>
              <a:t> </a:t>
            </a:r>
            <a:r>
              <a:rPr lang="ru-RU" dirty="0"/>
              <a:t>оттуда ее значение</a:t>
            </a:r>
            <a:r>
              <a:rPr lang="uk-UA" dirty="0"/>
              <a:t> </a:t>
            </a:r>
            <a:r>
              <a:rPr lang="en-US" dirty="0"/>
              <a:t>42</a:t>
            </a:r>
            <a:r>
              <a:rPr lang="uk-UA" dirty="0"/>
              <a:t>;</a:t>
            </a:r>
          </a:p>
          <a:p>
            <a:r>
              <a:rPr lang="ru-RU" dirty="0"/>
              <a:t>- с</a:t>
            </a:r>
            <a:r>
              <a:rPr lang="uk-UA" dirty="0" err="1"/>
              <a:t>оздал</a:t>
            </a:r>
            <a:r>
              <a:rPr lang="uk-UA" dirty="0"/>
              <a:t> </a:t>
            </a:r>
            <a:r>
              <a:rPr lang="uk-UA" dirty="0" err="1"/>
              <a:t>новую</a:t>
            </a:r>
            <a:r>
              <a:rPr lang="uk-UA" dirty="0"/>
              <a:t> </a:t>
            </a:r>
            <a:r>
              <a:rPr lang="uk-UA" dirty="0" err="1"/>
              <a:t>ячейку</a:t>
            </a:r>
            <a:r>
              <a:rPr lang="uk-UA" dirty="0"/>
              <a:t> </a:t>
            </a:r>
            <a:r>
              <a:rPr lang="uk-UA" dirty="0" err="1"/>
              <a:t>памяти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0x81A0</a:t>
            </a:r>
            <a:r>
              <a:rPr lang="uk-UA" dirty="0"/>
              <a:t>, в </a:t>
            </a:r>
            <a:r>
              <a:rPr lang="uk-UA" dirty="0" err="1"/>
              <a:t>которую</a:t>
            </a:r>
            <a:r>
              <a:rPr lang="uk-UA" dirty="0"/>
              <a:t>, </a:t>
            </a:r>
            <a:r>
              <a:rPr lang="uk-UA" dirty="0" err="1"/>
              <a:t>записал</a:t>
            </a:r>
            <a:r>
              <a:rPr lang="uk-UA" dirty="0"/>
              <a:t> </a:t>
            </a:r>
            <a:r>
              <a:rPr lang="en-US" dirty="0"/>
              <a:t>42</a:t>
            </a:r>
            <a:r>
              <a:rPr lang="uk-UA" dirty="0"/>
              <a:t>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ru-RU" dirty="0"/>
              <a:t>вернул в переменную </a:t>
            </a:r>
            <a:r>
              <a:rPr lang="en-US" dirty="0">
                <a:solidFill>
                  <a:srgbClr val="0070C0"/>
                </a:solidFill>
              </a:rPr>
              <a:t>b </a:t>
            </a:r>
            <a:r>
              <a:rPr lang="ru-RU" dirty="0"/>
              <a:t>адрес этой ячейки.</a:t>
            </a:r>
          </a:p>
          <a:p>
            <a:r>
              <a:rPr lang="ru-RU" dirty="0"/>
              <a:t>То значения переменных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 </a:t>
            </a:r>
            <a:r>
              <a:rPr lang="ru-RU" dirty="0"/>
              <a:t>равны но хранятся в разных ячейках памяти</a:t>
            </a:r>
            <a:r>
              <a:rPr lang="en-US" dirty="0"/>
              <a:t> </a:t>
            </a:r>
            <a:r>
              <a:rPr lang="uk-UA" dirty="0"/>
              <a:t>и</a:t>
            </a:r>
            <a:r>
              <a:rPr lang="ru-RU" dirty="0"/>
              <a:t> поэтому когда мы выполнили </a:t>
            </a:r>
            <a:r>
              <a:rPr lang="en-US" dirty="0">
                <a:solidFill>
                  <a:srgbClr val="0070C0"/>
                </a:solidFill>
              </a:rPr>
              <a:t>b = 100;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то значение в переменной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u-RU" dirty="0"/>
              <a:t>не изменилось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4" grpId="0"/>
      <p:bldP spid="25" grpId="0"/>
      <p:bldP spid="27" grpId="0"/>
      <p:bldP spid="28" grpId="0"/>
      <p:bldP spid="29" grpId="0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5390</TotalTime>
  <Words>1295</Words>
  <Application>Microsoft Office PowerPoint</Application>
  <PresentationFormat>Экран (4:3)</PresentationFormat>
  <Paragraphs>231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Verdana</vt:lpstr>
      <vt:lpstr>Wingdings 2</vt:lpstr>
      <vt:lpstr>Wingdings 3</vt:lpstr>
      <vt:lpstr>Тема1</vt:lpstr>
      <vt:lpstr>Java Script (literal objects)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919</cp:revision>
  <dcterms:modified xsi:type="dcterms:W3CDTF">2022-06-01T15:18:55Z</dcterms:modified>
</cp:coreProperties>
</file>