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92" r:id="rId3"/>
    <p:sldId id="293" r:id="rId4"/>
    <p:sldId id="295" r:id="rId5"/>
    <p:sldId id="296" r:id="rId6"/>
    <p:sldId id="297" r:id="rId7"/>
    <p:sldId id="282" r:id="rId8"/>
    <p:sldId id="283" r:id="rId9"/>
    <p:sldId id="311" r:id="rId10"/>
    <p:sldId id="312" r:id="rId11"/>
    <p:sldId id="313" r:id="rId12"/>
    <p:sldId id="314" r:id="rId13"/>
    <p:sldId id="32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514" autoAdjust="0"/>
  </p:normalViewPr>
  <p:slideViewPr>
    <p:cSldViewPr>
      <p:cViewPr varScale="1">
        <p:scale>
          <a:sx n="93" d="100"/>
          <a:sy n="93" d="100"/>
        </p:scale>
        <p:origin x="121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834914"/>
            <a:ext cx="8640960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x = "part1 part2 part</a:t>
            </a:r>
            <a:r>
              <a:rPr lang="ru-RU" b="1" dirty="0"/>
              <a:t>3";</a:t>
            </a:r>
          </a:p>
          <a:p>
            <a:endParaRPr lang="ru-RU" b="1" dirty="0"/>
          </a:p>
          <a:p>
            <a:r>
              <a:rPr lang="en-US" b="1" dirty="0" err="1"/>
              <a:t>var</a:t>
            </a:r>
            <a:r>
              <a:rPr lang="en-US" b="1" dirty="0"/>
              <a:t> parts = </a:t>
            </a:r>
            <a:r>
              <a:rPr lang="en-US" b="1" dirty="0" err="1"/>
              <a:t>x.</a:t>
            </a:r>
            <a:r>
              <a:rPr lang="en-US" b="1" dirty="0" err="1">
                <a:solidFill>
                  <a:srgbClr val="C00000"/>
                </a:solidFill>
              </a:rPr>
              <a:t>split</a:t>
            </a:r>
            <a:r>
              <a:rPr lang="en-US" b="1" dirty="0"/>
              <a:t>(" ");</a:t>
            </a:r>
          </a:p>
          <a:p>
            <a:endParaRPr lang="en-US" b="1" dirty="0"/>
          </a:p>
          <a:p>
            <a:r>
              <a:rPr lang="en-US" b="1" dirty="0"/>
              <a:t>for(var i=0; 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parts.length</a:t>
            </a:r>
            <a:r>
              <a:rPr lang="en-US" b="1" dirty="0"/>
              <a:t>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</a:p>
          <a:p>
            <a:r>
              <a:rPr lang="ru-RU" b="1" dirty="0"/>
              <a:t> </a:t>
            </a:r>
            <a:r>
              <a:rPr lang="en-US" b="1" dirty="0"/>
              <a:t>     console.log(parts[i]);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620688"/>
            <a:ext cx="8784976" cy="2031325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Метод </a:t>
            </a:r>
            <a:r>
              <a:rPr lang="ru-RU" dirty="0" err="1">
                <a:solidFill>
                  <a:srgbClr val="C00000"/>
                </a:solidFill>
              </a:rPr>
              <a:t>split</a:t>
            </a:r>
            <a:r>
              <a:rPr lang="ru-RU" dirty="0">
                <a:solidFill>
                  <a:srgbClr val="C00000"/>
                </a:solidFill>
              </a:rPr>
              <a:t> ( "</a:t>
            </a:r>
            <a:r>
              <a:rPr lang="ru-RU" dirty="0" err="1">
                <a:solidFill>
                  <a:srgbClr val="C00000"/>
                </a:solidFill>
              </a:rPr>
              <a:t>розділювач</a:t>
            </a:r>
            <a:r>
              <a:rPr lang="ru-RU" dirty="0">
                <a:solidFill>
                  <a:srgbClr val="C00000"/>
                </a:solidFill>
              </a:rPr>
              <a:t>" [, </a:t>
            </a:r>
            <a:r>
              <a:rPr lang="en-US" dirty="0">
                <a:solidFill>
                  <a:srgbClr val="C00000"/>
                </a:solidFill>
              </a:rPr>
              <a:t>limit</a:t>
            </a:r>
            <a:r>
              <a:rPr lang="ru-RU" dirty="0">
                <a:solidFill>
                  <a:srgbClr val="C00000"/>
                </a:solidFill>
              </a:rPr>
              <a:t>])</a:t>
            </a:r>
            <a:endParaRPr lang="en-US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r>
              <a:rPr lang="ru-RU" dirty="0" err="1"/>
              <a:t>Розбиває</a:t>
            </a:r>
            <a:r>
              <a:rPr lang="ru-RU" dirty="0"/>
              <a:t> рядок на </a:t>
            </a:r>
            <a:r>
              <a:rPr lang="ru-RU" dirty="0" err="1"/>
              <a:t>частини</a:t>
            </a:r>
            <a:r>
              <a:rPr lang="ru-RU" dirty="0"/>
              <a:t> за </a:t>
            </a:r>
            <a:r>
              <a:rPr lang="ru-RU" dirty="0" err="1"/>
              <a:t>вказаним</a:t>
            </a:r>
            <a:r>
              <a:rPr lang="ru-RU" dirty="0"/>
              <a:t> </a:t>
            </a:r>
            <a:r>
              <a:rPr lang="ru-RU" dirty="0" err="1"/>
              <a:t>роздільником</a:t>
            </a:r>
            <a:r>
              <a:rPr lang="ru-RU" dirty="0"/>
              <a:t> і </a:t>
            </a:r>
            <a:r>
              <a:rPr lang="ru-RU" dirty="0" err="1"/>
              <a:t>поміщає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у </a:t>
            </a:r>
            <a:r>
              <a:rPr lang="ru-RU" dirty="0" err="1"/>
              <a:t>масив</a:t>
            </a:r>
            <a:endParaRPr lang="ru-RU" dirty="0"/>
          </a:p>
          <a:p>
            <a:endParaRPr lang="en-US" dirty="0"/>
          </a:p>
          <a:p>
            <a:r>
              <a:rPr lang="ru-RU" dirty="0" err="1"/>
              <a:t>Обмежувачем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ru-RU" dirty="0" err="1"/>
              <a:t>скільки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вийшло</a:t>
            </a:r>
            <a:r>
              <a:rPr lang="ru-RU" dirty="0"/>
              <a:t> при</a:t>
            </a:r>
          </a:p>
          <a:p>
            <a:r>
              <a:rPr lang="ru-RU" dirty="0" err="1"/>
              <a:t>розбиття</a:t>
            </a:r>
            <a:r>
              <a:rPr lang="ru-RU" dirty="0"/>
              <a:t> рядка треба </a:t>
            </a:r>
            <a:r>
              <a:rPr lang="ru-RU" dirty="0" err="1"/>
              <a:t>включити</a:t>
            </a:r>
            <a:r>
              <a:rPr lang="ru-RU" dirty="0"/>
              <a:t> до </a:t>
            </a:r>
            <a:r>
              <a:rPr lang="ru-RU" dirty="0" err="1"/>
              <a:t>масиву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76256" y="137345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string.html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7818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784976" cy="2585323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err="1">
                <a:solidFill>
                  <a:srgbClr val="0070C0"/>
                </a:solidFill>
              </a:rPr>
              <a:t>Переведення</a:t>
            </a:r>
            <a:r>
              <a:rPr lang="ru-RU" dirty="0">
                <a:solidFill>
                  <a:srgbClr val="0070C0"/>
                </a:solidFill>
              </a:rPr>
              <a:t> рядка в </a:t>
            </a:r>
            <a:r>
              <a:rPr lang="ru-RU" dirty="0" err="1">
                <a:solidFill>
                  <a:srgbClr val="0070C0"/>
                </a:solidFill>
              </a:rPr>
              <a:t>нижній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регістр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/>
              <a:t>str</a:t>
            </a:r>
            <a:r>
              <a:rPr lang="ru-RU" dirty="0"/>
              <a:t>.</a:t>
            </a:r>
            <a:r>
              <a:rPr lang="en-US" dirty="0" err="1"/>
              <a:t>toLocaleLowerCase</a:t>
            </a:r>
            <a:r>
              <a:rPr lang="en-US" dirty="0"/>
              <a:t>()</a:t>
            </a:r>
          </a:p>
          <a:p>
            <a:r>
              <a:rPr lang="en-US" dirty="0"/>
              <a:t>str</a:t>
            </a:r>
            <a:r>
              <a:rPr lang="ru-RU" dirty="0"/>
              <a:t>.</a:t>
            </a:r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ru-RU" dirty="0" err="1">
                <a:solidFill>
                  <a:srgbClr val="0070C0"/>
                </a:solidFill>
              </a:rPr>
              <a:t>Переведення</a:t>
            </a:r>
            <a:r>
              <a:rPr lang="ru-RU" dirty="0">
                <a:solidFill>
                  <a:srgbClr val="0070C0"/>
                </a:solidFill>
              </a:rPr>
              <a:t> рядка у </a:t>
            </a:r>
            <a:r>
              <a:rPr lang="ru-RU" dirty="0" err="1">
                <a:solidFill>
                  <a:srgbClr val="0070C0"/>
                </a:solidFill>
              </a:rPr>
              <a:t>верхній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регістр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/>
              <a:t>str</a:t>
            </a:r>
            <a:r>
              <a:rPr lang="ru-RU" dirty="0"/>
              <a:t>.</a:t>
            </a:r>
            <a:r>
              <a:rPr lang="en-US" dirty="0" err="1"/>
              <a:t>toLocaleUpperCase</a:t>
            </a:r>
            <a:r>
              <a:rPr lang="en-US" dirty="0"/>
              <a:t>()</a:t>
            </a:r>
          </a:p>
          <a:p>
            <a:r>
              <a:rPr lang="en-US" dirty="0"/>
              <a:t>str</a:t>
            </a:r>
            <a:r>
              <a:rPr lang="ru-RU" dirty="0"/>
              <a:t>.</a:t>
            </a:r>
            <a:r>
              <a:rPr lang="en-US" dirty="0" err="1"/>
              <a:t>toUpperCase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76256" y="137345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string.html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280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784976" cy="646331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0070C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x.charAt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ru-RU" dirty="0">
                <a:solidFill>
                  <a:srgbClr val="FF0000"/>
                </a:solidFill>
              </a:rPr>
              <a:t> индекс 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повертає</a:t>
            </a:r>
            <a:r>
              <a:rPr lang="ru-RU" dirty="0">
                <a:solidFill>
                  <a:schemeClr val="tx1"/>
                </a:solidFill>
              </a:rPr>
              <a:t> символ,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займає</a:t>
            </a:r>
            <a:r>
              <a:rPr lang="ru-RU" dirty="0">
                <a:solidFill>
                  <a:schemeClr val="tx1"/>
                </a:solidFill>
              </a:rPr>
              <a:t> в рядку </a:t>
            </a:r>
            <a:r>
              <a:rPr lang="ru-RU" dirty="0" err="1">
                <a:solidFill>
                  <a:schemeClr val="tx1"/>
                </a:solidFill>
              </a:rPr>
              <a:t>вказану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позицію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020272" y="135207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string.html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5424" y="2420888"/>
            <a:ext cx="8784976" cy="646331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FF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x.charCodeAt</a:t>
            </a:r>
            <a:r>
              <a:rPr lang="en-US" dirty="0"/>
              <a:t>(</a:t>
            </a:r>
            <a:r>
              <a:rPr lang="ru-RU" dirty="0"/>
              <a:t> индекс 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err="1">
                <a:solidFill>
                  <a:schemeClr val="tx1"/>
                </a:solidFill>
              </a:rPr>
              <a:t>Повертає</a:t>
            </a:r>
            <a:r>
              <a:rPr lang="ru-RU" dirty="0">
                <a:solidFill>
                  <a:schemeClr val="tx1"/>
                </a:solidFill>
              </a:rPr>
              <a:t> ANSII код символу у </a:t>
            </a:r>
            <a:r>
              <a:rPr lang="ru-RU" dirty="0" err="1">
                <a:solidFill>
                  <a:schemeClr val="tx1"/>
                </a:solidFill>
              </a:rPr>
              <a:t>вказаній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позиції</a:t>
            </a:r>
            <a:r>
              <a:rPr lang="ru-RU" dirty="0">
                <a:solidFill>
                  <a:schemeClr val="tx1"/>
                </a:solidFill>
              </a:rPr>
              <a:t> рядка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4005064"/>
            <a:ext cx="8784976" cy="646331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FF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String.fromCharCode</a:t>
            </a:r>
            <a:r>
              <a:rPr lang="en-US" dirty="0"/>
              <a:t>(</a:t>
            </a:r>
            <a:r>
              <a:rPr lang="ru-RU" dirty="0"/>
              <a:t> код 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err="1">
                <a:solidFill>
                  <a:schemeClr val="tx1"/>
                </a:solidFill>
              </a:rPr>
              <a:t>Повертає</a:t>
            </a:r>
            <a:r>
              <a:rPr lang="ru-RU" dirty="0">
                <a:solidFill>
                  <a:schemeClr val="tx1"/>
                </a:solidFill>
              </a:rPr>
              <a:t> символ відповідний1 </a:t>
            </a:r>
            <a:r>
              <a:rPr lang="ru-RU" dirty="0" err="1">
                <a:solidFill>
                  <a:schemeClr val="tx1"/>
                </a:solidFill>
              </a:rPr>
              <a:t>вказаному</a:t>
            </a:r>
            <a:r>
              <a:rPr lang="ru-RU" dirty="0">
                <a:solidFill>
                  <a:schemeClr val="tx1"/>
                </a:solidFill>
              </a:rPr>
              <a:t> коду</a:t>
            </a:r>
          </a:p>
        </p:txBody>
      </p:sp>
    </p:spTree>
    <p:extLst>
      <p:ext uri="{BB962C8B-B14F-4D97-AF65-F5344CB8AC3E}">
        <p14:creationId xmlns:p14="http://schemas.microsoft.com/office/powerpoint/2010/main" val="40829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27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71800" y="146637"/>
            <a:ext cx="3600400" cy="36004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Об'єкт</a:t>
            </a:r>
            <a:r>
              <a:rPr lang="ru-RU" b="1" dirty="0"/>
              <a:t> </a:t>
            </a:r>
            <a:r>
              <a:rPr lang="en-US" b="1" dirty="0"/>
              <a:t>String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20688"/>
            <a:ext cx="8712968" cy="2585323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Створення</a:t>
            </a:r>
            <a:r>
              <a:rPr lang="ru-RU" b="1" dirty="0">
                <a:solidFill>
                  <a:schemeClr val="tx1"/>
                </a:solidFill>
              </a:rPr>
              <a:t> рядкового </a:t>
            </a:r>
            <a:r>
              <a:rPr lang="ru-RU" b="1" dirty="0" err="1">
                <a:solidFill>
                  <a:schemeClr val="tx1"/>
                </a:solidFill>
              </a:rPr>
              <a:t>об'єкту</a:t>
            </a:r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1-й </a:t>
            </a:r>
            <a:r>
              <a:rPr lang="ru-RU" b="1" dirty="0" err="1">
                <a:solidFill>
                  <a:srgbClr val="FF0000"/>
                </a:solidFill>
              </a:rPr>
              <a:t>спосіб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          </a:t>
            </a:r>
            <a:r>
              <a:rPr lang="ru-RU" b="1" dirty="0" err="1">
                <a:solidFill>
                  <a:schemeClr val="tx1"/>
                </a:solidFill>
              </a:rPr>
              <a:t>имя_переменной</a:t>
            </a:r>
            <a:r>
              <a:rPr lang="ru-RU" b="1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new String ( "</a:t>
            </a:r>
            <a:r>
              <a:rPr lang="ru-RU" b="1" dirty="0" err="1">
                <a:solidFill>
                  <a:schemeClr val="tx1"/>
                </a:solidFill>
              </a:rPr>
              <a:t>рядкове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значення</a:t>
            </a:r>
            <a:r>
              <a:rPr lang="ru-RU" b="1" dirty="0">
                <a:solidFill>
                  <a:schemeClr val="tx1"/>
                </a:solidFill>
              </a:rPr>
              <a:t>" )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2-й </a:t>
            </a:r>
            <a:r>
              <a:rPr lang="ru-RU" b="1" dirty="0" err="1">
                <a:solidFill>
                  <a:srgbClr val="FF0000"/>
                </a:solidFill>
              </a:rPr>
              <a:t>спосіб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           </a:t>
            </a:r>
            <a:r>
              <a:rPr lang="ru-RU" b="1" dirty="0" err="1">
                <a:solidFill>
                  <a:schemeClr val="tx1"/>
                </a:solidFill>
              </a:rPr>
              <a:t>ім'я_змінної</a:t>
            </a:r>
            <a:r>
              <a:rPr lang="ru-RU" b="1" dirty="0">
                <a:solidFill>
                  <a:schemeClr val="tx1"/>
                </a:solidFill>
              </a:rPr>
              <a:t> = "</a:t>
            </a:r>
            <a:r>
              <a:rPr lang="ru-RU" b="1" dirty="0" err="1">
                <a:solidFill>
                  <a:schemeClr val="tx1"/>
                </a:solidFill>
              </a:rPr>
              <a:t>рядкове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значення</a:t>
            </a:r>
            <a:r>
              <a:rPr lang="ru-RU" b="1" dirty="0">
                <a:solidFill>
                  <a:schemeClr val="tx1"/>
                </a:solidFill>
              </a:rPr>
              <a:t>"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6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712968" cy="64633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var</a:t>
            </a:r>
            <a:r>
              <a:rPr lang="ru-RU" dirty="0"/>
              <a:t>   </a:t>
            </a:r>
            <a:r>
              <a:rPr lang="ru-RU" dirty="0" err="1"/>
              <a:t>myString</a:t>
            </a:r>
            <a:r>
              <a:rPr lang="ru-RU" dirty="0"/>
              <a:t>  = 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("Это первая строка");</a:t>
            </a:r>
          </a:p>
          <a:p>
            <a:r>
              <a:rPr lang="ru-RU" dirty="0" err="1"/>
              <a:t>var</a:t>
            </a:r>
            <a:r>
              <a:rPr lang="ru-RU" dirty="0"/>
              <a:t>   myString_2  =  "Это вторая строка";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76256" y="66690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string.html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628800"/>
            <a:ext cx="8496944" cy="756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err="1"/>
              <a:t>Властивість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FF0000"/>
                </a:solidFill>
              </a:rPr>
              <a:t>length</a:t>
            </a:r>
            <a:r>
              <a:rPr lang="ru-RU" b="1" dirty="0"/>
              <a:t> – </a:t>
            </a:r>
            <a:r>
              <a:rPr lang="ru-RU" b="1" dirty="0" err="1"/>
              <a:t>довжина</a:t>
            </a:r>
            <a:r>
              <a:rPr lang="ru-RU" b="1" dirty="0"/>
              <a:t> рядка</a:t>
            </a:r>
          </a:p>
          <a:p>
            <a:r>
              <a:rPr lang="ru-RU" b="1" dirty="0"/>
              <a:t>                    </a:t>
            </a:r>
            <a:r>
              <a:rPr lang="ru-RU" b="1" dirty="0" err="1"/>
              <a:t>наприклад</a:t>
            </a:r>
            <a:r>
              <a:rPr lang="ru-RU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myString.length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92696"/>
            <a:ext cx="8640960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Метод  </a:t>
            </a:r>
            <a:r>
              <a:rPr lang="en-US" dirty="0" err="1">
                <a:solidFill>
                  <a:srgbClr val="FF0000"/>
                </a:solidFill>
              </a:rPr>
              <a:t>concat</a:t>
            </a:r>
            <a:r>
              <a:rPr lang="uk-UA" dirty="0">
                <a:solidFill>
                  <a:srgbClr val="FF0000"/>
                </a:solidFill>
              </a:rPr>
              <a:t>( 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63239"/>
            <a:ext cx="8208912" cy="1477328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0" i="1"/>
            </a:lvl1pPr>
          </a:lstStyle>
          <a:p>
            <a:r>
              <a:rPr lang="en-US" b="1" i="0" dirty="0"/>
              <a:t>Let </a:t>
            </a:r>
            <a:r>
              <a:rPr lang="en-US" b="1" i="0" dirty="0" err="1"/>
              <a:t>st</a:t>
            </a:r>
            <a:r>
              <a:rPr lang="en-US" b="1" i="0" dirty="0"/>
              <a:t> = " Hello"</a:t>
            </a:r>
          </a:p>
          <a:p>
            <a:endParaRPr lang="en-US" b="1" i="0" dirty="0"/>
          </a:p>
          <a:p>
            <a:r>
              <a:rPr lang="en-US" b="1" i="0" dirty="0"/>
              <a:t>let </a:t>
            </a:r>
            <a:r>
              <a:rPr lang="en-US" b="1" i="0" dirty="0" err="1"/>
              <a:t>newSt</a:t>
            </a:r>
            <a:r>
              <a:rPr lang="en-US" b="1" i="0" dirty="0"/>
              <a:t> = </a:t>
            </a:r>
            <a:r>
              <a:rPr lang="en-US" b="1" i="0" dirty="0" err="1"/>
              <a:t>st.concat</a:t>
            </a:r>
            <a:r>
              <a:rPr lang="en-US" b="1" i="0" dirty="0"/>
              <a:t>("world !");</a:t>
            </a:r>
          </a:p>
          <a:p>
            <a:r>
              <a:rPr lang="en-US" b="1" i="0" dirty="0"/>
              <a:t>console.log(</a:t>
            </a:r>
            <a:r>
              <a:rPr lang="ru-RU" b="1" i="0" dirty="0"/>
              <a:t> </a:t>
            </a:r>
            <a:r>
              <a:rPr lang="en-US" b="1" i="0" dirty="0" err="1"/>
              <a:t>newSt</a:t>
            </a:r>
            <a:r>
              <a:rPr lang="ru-RU" b="1" i="0" dirty="0"/>
              <a:t> </a:t>
            </a:r>
            <a:r>
              <a:rPr lang="en-US" b="1" i="0" dirty="0"/>
              <a:t>);</a:t>
            </a:r>
            <a:endParaRPr lang="ru-RU" b="1" i="0" dirty="0"/>
          </a:p>
          <a:p>
            <a:endParaRPr lang="ru-RU" b="1" i="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78232" y="137345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string.html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6581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92696"/>
            <a:ext cx="8928992" cy="2308324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Метод  </a:t>
            </a:r>
            <a:r>
              <a:rPr lang="en-US" b="1" dirty="0" err="1">
                <a:solidFill>
                  <a:schemeClr val="accent2"/>
                </a:solidFill>
              </a:rPr>
              <a:t>indexOf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 err="1">
                <a:solidFill>
                  <a:schemeClr val="accent2"/>
                </a:solidFill>
              </a:rPr>
              <a:t>строка_по</a:t>
            </a:r>
            <a:r>
              <a:rPr lang="uk-UA" b="1" dirty="0" err="1">
                <a:solidFill>
                  <a:schemeClr val="accent2"/>
                </a:solidFill>
              </a:rPr>
              <a:t>шуку</a:t>
            </a:r>
            <a:r>
              <a:rPr lang="ru-RU" b="1" dirty="0">
                <a:solidFill>
                  <a:schemeClr val="accent2"/>
                </a:solidFill>
              </a:rPr>
              <a:t>  </a:t>
            </a:r>
            <a:r>
              <a:rPr lang="en-US" b="1" dirty="0">
                <a:solidFill>
                  <a:schemeClr val="accent2"/>
                </a:solidFill>
              </a:rPr>
              <a:t>[, index]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ru-RU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ru-RU" b="1" dirty="0" err="1">
                <a:solidFill>
                  <a:schemeClr val="tx1"/>
                </a:solidFill>
              </a:rPr>
              <a:t>Здійснює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пошук</a:t>
            </a:r>
            <a:r>
              <a:rPr lang="ru-RU" b="1" dirty="0">
                <a:solidFill>
                  <a:schemeClr val="tx1"/>
                </a:solidFill>
              </a:rPr>
              <a:t> рядка </a:t>
            </a:r>
            <a:r>
              <a:rPr lang="ru-RU" b="1" dirty="0" err="1">
                <a:solidFill>
                  <a:schemeClr val="tx1"/>
                </a:solidFill>
              </a:rPr>
              <a:t>вказаного</a:t>
            </a:r>
            <a:r>
              <a:rPr lang="ru-RU" b="1" dirty="0">
                <a:solidFill>
                  <a:schemeClr val="tx1"/>
                </a:solidFill>
              </a:rPr>
              <a:t> в </a:t>
            </a:r>
            <a:r>
              <a:rPr lang="ru-RU" b="1" dirty="0" err="1">
                <a:solidFill>
                  <a:schemeClr val="tx1"/>
                </a:solidFill>
              </a:rPr>
              <a:t>першому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аргументі</a:t>
            </a:r>
            <a:r>
              <a:rPr lang="ru-RU" b="1" dirty="0">
                <a:solidFill>
                  <a:schemeClr val="tx1"/>
                </a:solidFill>
              </a:rPr>
              <a:t> та </a:t>
            </a:r>
            <a:r>
              <a:rPr lang="ru-RU" b="1" dirty="0" err="1">
                <a:solidFill>
                  <a:schemeClr val="tx1"/>
                </a:solidFill>
              </a:rPr>
              <a:t>повертає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числовий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індекс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її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першого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входження</a:t>
            </a:r>
            <a:r>
              <a:rPr lang="ru-RU" b="1" dirty="0">
                <a:solidFill>
                  <a:schemeClr val="tx1"/>
                </a:solidFill>
              </a:rPr>
              <a:t>.</a:t>
            </a:r>
          </a:p>
          <a:p>
            <a:r>
              <a:rPr lang="ru-RU" b="1" dirty="0" err="1">
                <a:solidFill>
                  <a:schemeClr val="tx1"/>
                </a:solidFill>
              </a:rPr>
              <a:t>Відлік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здійснюється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від</a:t>
            </a:r>
            <a:r>
              <a:rPr lang="ru-RU" b="1" dirty="0">
                <a:solidFill>
                  <a:schemeClr val="tx1"/>
                </a:solidFill>
              </a:rPr>
              <a:t> 0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!!! </a:t>
            </a:r>
            <a:r>
              <a:rPr lang="ru-RU" b="1" dirty="0" err="1">
                <a:solidFill>
                  <a:schemeClr val="tx1"/>
                </a:solidFill>
              </a:rPr>
              <a:t>Якщо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пошук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невдалий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повертається</a:t>
            </a:r>
            <a:r>
              <a:rPr lang="ru-RU" b="1" dirty="0">
                <a:solidFill>
                  <a:schemeClr val="tx1"/>
                </a:solidFill>
              </a:rPr>
              <a:t> -1</a:t>
            </a:r>
            <a:endParaRPr lang="en-US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3933056"/>
            <a:ext cx="8928992" cy="923330"/>
          </a:xfrm>
          <a:prstGeom prst="rect">
            <a:avLst/>
          </a:prstGeom>
          <a:solidFill>
            <a:schemeClr val="accent1">
              <a:lumMod val="75000"/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Метод  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err="1">
                <a:solidFill>
                  <a:schemeClr val="accent2"/>
                </a:solidFill>
              </a:rPr>
              <a:t>lastIndexOf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ru-RU" b="1" dirty="0" err="1">
                <a:solidFill>
                  <a:schemeClr val="accent2"/>
                </a:solidFill>
              </a:rPr>
              <a:t>строка_по</a:t>
            </a:r>
            <a:r>
              <a:rPr lang="uk-UA" b="1" dirty="0" err="1">
                <a:solidFill>
                  <a:schemeClr val="accent2"/>
                </a:solidFill>
              </a:rPr>
              <a:t>шуку</a:t>
            </a:r>
            <a:r>
              <a:rPr lang="ru-RU" b="1" dirty="0">
                <a:solidFill>
                  <a:schemeClr val="accent2"/>
                </a:solidFill>
              </a:rPr>
              <a:t>  </a:t>
            </a:r>
            <a:r>
              <a:rPr lang="en-US" b="1" dirty="0">
                <a:solidFill>
                  <a:schemeClr val="accent2"/>
                </a:solidFill>
              </a:rPr>
              <a:t>[, index]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ru-RU" b="1" dirty="0" err="1"/>
              <a:t>Аналогічний</a:t>
            </a:r>
            <a:r>
              <a:rPr lang="ru-RU" b="1" dirty="0"/>
              <a:t> </a:t>
            </a:r>
            <a:r>
              <a:rPr lang="ru-RU" b="1" dirty="0" err="1"/>
              <a:t>попередньому</a:t>
            </a:r>
            <a:r>
              <a:rPr lang="ru-RU" b="1" dirty="0"/>
              <a:t> методу, </a:t>
            </a:r>
            <a:r>
              <a:rPr lang="ru-RU" b="1" dirty="0" err="1"/>
              <a:t>тільки</a:t>
            </a:r>
            <a:r>
              <a:rPr lang="ru-RU" b="1" dirty="0"/>
              <a:t> </a:t>
            </a:r>
            <a:r>
              <a:rPr lang="ru-RU" b="1" dirty="0" err="1"/>
              <a:t>шукає</a:t>
            </a:r>
            <a:r>
              <a:rPr lang="ru-RU" b="1" dirty="0"/>
              <a:t> з </a:t>
            </a:r>
            <a:r>
              <a:rPr lang="ru-RU" b="1" dirty="0" err="1"/>
              <a:t>кінця</a:t>
            </a:r>
            <a:r>
              <a:rPr lang="ru-RU" b="1" dirty="0"/>
              <a:t> рядка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620688"/>
            <a:ext cx="8496944" cy="3139321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Метод </a:t>
            </a:r>
            <a:r>
              <a:rPr lang="en-US" b="1" dirty="0" err="1">
                <a:solidFill>
                  <a:schemeClr val="tx1"/>
                </a:solidFill>
              </a:rPr>
              <a:t>localeCompare</a:t>
            </a:r>
            <a:r>
              <a:rPr lang="en-US" b="1" dirty="0">
                <a:solidFill>
                  <a:schemeClr val="tx1"/>
                </a:solidFill>
              </a:rPr>
              <a:t>( </a:t>
            </a:r>
            <a:r>
              <a:rPr lang="ru-RU" b="1" dirty="0">
                <a:solidFill>
                  <a:schemeClr val="tx1"/>
                </a:solidFill>
              </a:rPr>
              <a:t>рядок ) - </a:t>
            </a:r>
            <a:r>
              <a:rPr lang="ru-RU" b="1" dirty="0" err="1">
                <a:solidFill>
                  <a:schemeClr val="tx1"/>
                </a:solidFill>
              </a:rPr>
              <a:t>здійснює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порівняння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двох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рядків</a:t>
            </a:r>
            <a:endParaRPr lang="ru-RU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Синтаксис-&gt; </a:t>
            </a:r>
            <a:r>
              <a:rPr lang="en-US" b="1" dirty="0">
                <a:solidFill>
                  <a:schemeClr val="tx1"/>
                </a:solidFill>
              </a:rPr>
              <a:t>str1</a:t>
            </a:r>
            <a:r>
              <a:rPr lang="ru-RU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localeCompare</a:t>
            </a:r>
            <a:r>
              <a:rPr lang="en-US" b="1" dirty="0">
                <a:solidFill>
                  <a:schemeClr val="tx1"/>
                </a:solidFill>
              </a:rPr>
              <a:t>( str2</a:t>
            </a:r>
            <a:r>
              <a:rPr lang="ru-RU" b="1" dirty="0">
                <a:solidFill>
                  <a:schemeClr val="tx1"/>
                </a:solidFill>
              </a:rPr>
              <a:t> )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 err="1">
                <a:solidFill>
                  <a:schemeClr val="tx1"/>
                </a:solidFill>
              </a:rPr>
              <a:t>Якщо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порівнювані</a:t>
            </a:r>
            <a:r>
              <a:rPr lang="ru-RU" b="1" dirty="0">
                <a:solidFill>
                  <a:schemeClr val="tx1"/>
                </a:solidFill>
              </a:rPr>
              <a:t> рядки </a:t>
            </a:r>
            <a:r>
              <a:rPr lang="ru-RU" b="1" dirty="0" err="1">
                <a:solidFill>
                  <a:schemeClr val="tx1"/>
                </a:solidFill>
              </a:rPr>
              <a:t>однакові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повертає</a:t>
            </a:r>
            <a:r>
              <a:rPr lang="ru-RU" b="1" dirty="0">
                <a:solidFill>
                  <a:schemeClr val="tx1"/>
                </a:solidFill>
              </a:rPr>
              <a:t> 0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 err="1">
                <a:solidFill>
                  <a:schemeClr val="tx1"/>
                </a:solidFill>
              </a:rPr>
              <a:t>Якщо</a:t>
            </a:r>
            <a:r>
              <a:rPr lang="ru-RU" b="1" dirty="0">
                <a:solidFill>
                  <a:schemeClr val="tx1"/>
                </a:solidFill>
              </a:rPr>
              <a:t> рядки не </a:t>
            </a:r>
            <a:r>
              <a:rPr lang="ru-RU" b="1" dirty="0" err="1">
                <a:solidFill>
                  <a:schemeClr val="tx1"/>
                </a:solidFill>
              </a:rPr>
              <a:t>рівні</a:t>
            </a:r>
            <a:r>
              <a:rPr lang="ru-RU" b="1" dirty="0">
                <a:solidFill>
                  <a:schemeClr val="tx1"/>
                </a:solidFill>
              </a:rPr>
              <a:t> :</a:t>
            </a:r>
          </a:p>
          <a:p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str1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str</a:t>
            </a:r>
            <a:r>
              <a:rPr lang="ru-RU" b="1" dirty="0">
                <a:solidFill>
                  <a:srgbClr val="0070C0"/>
                </a:solidFill>
              </a:rPr>
              <a:t>2</a:t>
            </a:r>
            <a:r>
              <a:rPr lang="ru-RU" b="1" dirty="0">
                <a:solidFill>
                  <a:schemeClr val="tx1"/>
                </a:solidFill>
              </a:rPr>
              <a:t>     </a:t>
            </a:r>
            <a:r>
              <a:rPr lang="ru-RU" b="1" dirty="0" err="1">
                <a:solidFill>
                  <a:schemeClr val="tx1"/>
                </a:solidFill>
              </a:rPr>
              <a:t>повертає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позитивне</a:t>
            </a:r>
            <a:r>
              <a:rPr lang="ru-RU" b="1" dirty="0">
                <a:solidFill>
                  <a:schemeClr val="tx1"/>
                </a:solidFill>
              </a:rPr>
              <a:t> число</a:t>
            </a:r>
          </a:p>
          <a:p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str1 &lt; 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str</a:t>
            </a:r>
            <a:r>
              <a:rPr lang="ru-RU" b="1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/>
              <a:t>повертає</a:t>
            </a:r>
            <a:r>
              <a:rPr lang="ru-RU" b="1" dirty="0"/>
              <a:t> </a:t>
            </a:r>
            <a:r>
              <a:rPr lang="ru-RU" b="1" dirty="0" err="1"/>
              <a:t>негативне</a:t>
            </a:r>
            <a:r>
              <a:rPr lang="ru-RU" b="1" dirty="0"/>
              <a:t> число</a:t>
            </a:r>
          </a:p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933056"/>
            <a:ext cx="8496944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let st1 = "</a:t>
            </a:r>
            <a:r>
              <a:rPr lang="en-US" b="1" dirty="0" err="1"/>
              <a:t>abc</a:t>
            </a:r>
            <a:r>
              <a:rPr lang="en-US" b="1" dirty="0"/>
              <a:t>“</a:t>
            </a:r>
          </a:p>
          <a:p>
            <a:r>
              <a:rPr lang="en-US" b="1" dirty="0"/>
              <a:t>Let st2 = "</a:t>
            </a:r>
            <a:r>
              <a:rPr lang="en-US" b="1" dirty="0" err="1"/>
              <a:t>abc</a:t>
            </a:r>
            <a:r>
              <a:rPr lang="en-US" b="1" dirty="0"/>
              <a:t>";</a:t>
            </a:r>
          </a:p>
          <a:p>
            <a:endParaRPr lang="en-US" b="1" dirty="0"/>
          </a:p>
          <a:p>
            <a:r>
              <a:rPr lang="en-US" b="1" dirty="0"/>
              <a:t>console.log( st1.localeCompare(st2) );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97698" y="137345"/>
            <a:ext cx="17843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string.html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0425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92696"/>
            <a:ext cx="8712968" cy="3139321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Метод </a:t>
            </a:r>
            <a:r>
              <a:rPr lang="en-US" dirty="0">
                <a:solidFill>
                  <a:srgbClr val="FF0000"/>
                </a:solidFill>
              </a:rPr>
              <a:t>slice (start [, end])</a:t>
            </a:r>
          </a:p>
          <a:p>
            <a:endParaRPr lang="en-US" dirty="0"/>
          </a:p>
          <a:p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підрядок</a:t>
            </a:r>
            <a:r>
              <a:rPr lang="ru-RU" dirty="0"/>
              <a:t> </a:t>
            </a:r>
            <a:r>
              <a:rPr lang="ru-RU" dirty="0" err="1"/>
              <a:t>починаючи</a:t>
            </a:r>
            <a:r>
              <a:rPr lang="ru-RU" dirty="0"/>
              <a:t> з </a:t>
            </a:r>
            <a:r>
              <a:rPr lang="en-US" dirty="0"/>
              <a:t>start </a:t>
            </a:r>
            <a:r>
              <a:rPr lang="ru-RU" dirty="0"/>
              <a:t>та </a:t>
            </a:r>
            <a:r>
              <a:rPr lang="ru-RU" dirty="0" err="1"/>
              <a:t>закінчуючи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end</a:t>
            </a:r>
          </a:p>
          <a:p>
            <a:r>
              <a:rPr lang="ru-RU" dirty="0"/>
              <a:t>за </a:t>
            </a:r>
            <a:r>
              <a:rPr lang="ru-RU" dirty="0" err="1"/>
              <a:t>винятком</a:t>
            </a:r>
            <a:r>
              <a:rPr lang="ru-RU" dirty="0"/>
              <a:t> </a:t>
            </a:r>
            <a:r>
              <a:rPr lang="ru-RU" dirty="0" err="1"/>
              <a:t>останнього</a:t>
            </a:r>
            <a:r>
              <a:rPr lang="ru-RU" dirty="0"/>
              <a:t> символу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 </a:t>
            </a:r>
            <a:r>
              <a:rPr lang="ru-RU" dirty="0"/>
              <a:t>не </a:t>
            </a:r>
            <a:r>
              <a:rPr lang="ru-RU" dirty="0" err="1"/>
              <a:t>вказано</a:t>
            </a:r>
            <a:r>
              <a:rPr lang="ru-RU" dirty="0"/>
              <a:t>, то </a:t>
            </a:r>
            <a:r>
              <a:rPr lang="ru-RU" dirty="0" err="1"/>
              <a:t>підрядок</a:t>
            </a:r>
            <a:r>
              <a:rPr lang="ru-RU" dirty="0"/>
              <a:t> </a:t>
            </a:r>
            <a:r>
              <a:rPr lang="ru-RU" dirty="0" err="1"/>
              <a:t>повертається</a:t>
            </a:r>
            <a:r>
              <a:rPr lang="ru-RU" dirty="0"/>
              <a:t> з </a:t>
            </a:r>
            <a:r>
              <a:rPr lang="ru-RU" dirty="0" err="1"/>
              <a:t>позиції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start</a:t>
            </a:r>
            <a:r>
              <a:rPr lang="en-US" dirty="0"/>
              <a:t> </a:t>
            </a:r>
            <a:r>
              <a:rPr lang="ru-RU" dirty="0"/>
              <a:t>до </a:t>
            </a:r>
            <a:r>
              <a:rPr lang="ru-RU" dirty="0" err="1"/>
              <a:t>кінця</a:t>
            </a:r>
            <a:r>
              <a:rPr lang="ru-RU" dirty="0"/>
              <a:t> рядка</a:t>
            </a:r>
          </a:p>
          <a:p>
            <a:endParaRPr lang="ru-RU" dirty="0"/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/>
              <a:t>end </a:t>
            </a:r>
            <a:r>
              <a:rPr lang="ru-RU" dirty="0" err="1"/>
              <a:t>негативний</a:t>
            </a:r>
            <a:r>
              <a:rPr lang="ru-RU" dirty="0"/>
              <a:t>, то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кінця</a:t>
            </a:r>
            <a:r>
              <a:rPr lang="ru-RU" dirty="0"/>
              <a:t> рядка </a:t>
            </a:r>
            <a:r>
              <a:rPr lang="ru-RU" dirty="0" err="1"/>
              <a:t>відраховується</a:t>
            </a:r>
            <a:r>
              <a:rPr lang="ru-RU" dirty="0"/>
              <a:t>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Відлік</a:t>
            </a:r>
            <a:r>
              <a:rPr lang="ru-RU" dirty="0"/>
              <a:t> </a:t>
            </a:r>
            <a:r>
              <a:rPr lang="ru-RU" dirty="0" err="1"/>
              <a:t>позицій</a:t>
            </a:r>
            <a:r>
              <a:rPr lang="ru-RU" dirty="0"/>
              <a:t> з початку рядка </a:t>
            </a:r>
            <a:r>
              <a:rPr lang="ru-RU" dirty="0" err="1"/>
              <a:t>починається</a:t>
            </a:r>
            <a:r>
              <a:rPr lang="ru-RU" dirty="0"/>
              <a:t> з 0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79512" y="117841"/>
            <a:ext cx="8712968" cy="6062564"/>
            <a:chOff x="179512" y="132942"/>
            <a:chExt cx="8712968" cy="6062564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4164181"/>
              <a:ext cx="8712968" cy="2031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let st1 = "My awesome string</a:t>
              </a:r>
              <a:r>
                <a:rPr lang="ru-RU" dirty="0"/>
                <a:t>";</a:t>
              </a:r>
            </a:p>
            <a:p>
              <a:endParaRPr lang="ru-RU" dirty="0"/>
            </a:p>
            <a:p>
              <a:r>
                <a:rPr lang="en-US" dirty="0"/>
                <a:t>console.log( st1.slice(7, 11));</a:t>
              </a:r>
            </a:p>
            <a:p>
              <a:endParaRPr lang="ru-RU" dirty="0"/>
            </a:p>
            <a:p>
              <a:r>
                <a:rPr lang="en-US" dirty="0"/>
                <a:t>console.log( </a:t>
              </a:r>
              <a:r>
                <a:rPr lang="ru-RU" dirty="0"/>
                <a:t> </a:t>
              </a:r>
              <a:r>
                <a:rPr lang="en-US" dirty="0"/>
                <a:t>st1.slice(0, </a:t>
              </a:r>
              <a:r>
                <a:rPr lang="ru-RU" dirty="0"/>
                <a:t> </a:t>
              </a:r>
              <a:r>
                <a:rPr lang="en-US" dirty="0"/>
                <a:t>st1.indexOf("</a:t>
              </a:r>
              <a:r>
                <a:rPr lang="ru-RU" dirty="0"/>
                <a:t> </a:t>
              </a:r>
              <a:r>
                <a:rPr lang="en-US" dirty="0"/>
                <a:t> ")</a:t>
              </a:r>
              <a:r>
                <a:rPr lang="ru-RU" dirty="0"/>
                <a:t> </a:t>
              </a:r>
              <a:r>
                <a:rPr lang="en-US" dirty="0"/>
                <a:t>)</a:t>
              </a:r>
              <a:r>
                <a:rPr lang="ru-RU" dirty="0"/>
                <a:t> </a:t>
              </a:r>
              <a:r>
                <a:rPr lang="en-US" dirty="0"/>
                <a:t> );</a:t>
              </a:r>
            </a:p>
            <a:p>
              <a:endParaRPr lang="en-US" dirty="0"/>
            </a:p>
            <a:p>
              <a:r>
                <a:rPr lang="en-US" dirty="0"/>
                <a:t>console.log( st1.slice(0,-3) </a:t>
              </a:r>
              <a:r>
                <a:rPr lang="ru-RU" dirty="0"/>
                <a:t> </a:t>
              </a:r>
              <a:r>
                <a:rPr lang="en-US" dirty="0"/>
                <a:t>);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7020272" y="132942"/>
              <a:ext cx="172819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/>
                <a:t>string.html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1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747" y="2564904"/>
            <a:ext cx="8640960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= "Hello world";</a:t>
            </a:r>
          </a:p>
          <a:p>
            <a:r>
              <a:rPr lang="en-US" dirty="0" err="1"/>
              <a:t>document.write</a:t>
            </a:r>
            <a:r>
              <a:rPr lang="en-US" dirty="0"/>
              <a:t>( </a:t>
            </a:r>
            <a:r>
              <a:rPr lang="en-US" b="1" dirty="0" err="1"/>
              <a:t>x.substr</a:t>
            </a:r>
            <a:r>
              <a:rPr lang="en-US" b="1" dirty="0"/>
              <a:t>(0, 4)</a:t>
            </a:r>
            <a:r>
              <a:rPr lang="en-US" dirty="0"/>
              <a:t> );</a:t>
            </a:r>
          </a:p>
          <a:p>
            <a:endParaRPr lang="en-US" dirty="0"/>
          </a:p>
          <a:p>
            <a:r>
              <a:rPr lang="en-US" dirty="0" err="1"/>
              <a:t>document.write</a:t>
            </a:r>
            <a:r>
              <a:rPr lang="en-US" dirty="0"/>
              <a:t>( </a:t>
            </a:r>
            <a:r>
              <a:rPr lang="en-US" b="1" dirty="0" err="1"/>
              <a:t>x.substr</a:t>
            </a:r>
            <a:r>
              <a:rPr lang="en-US" b="1" dirty="0"/>
              <a:t>( 0,   </a:t>
            </a:r>
            <a:r>
              <a:rPr lang="en-US" b="1" dirty="0" err="1"/>
              <a:t>x.indexOf</a:t>
            </a:r>
            <a:r>
              <a:rPr lang="en-US" b="1" dirty="0"/>
              <a:t>(“  ") )</a:t>
            </a:r>
            <a:r>
              <a:rPr lang="en-US" dirty="0"/>
              <a:t> 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620688"/>
            <a:ext cx="8784976" cy="1477328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uk-UA" dirty="0"/>
              <a:t>Метод </a:t>
            </a:r>
            <a:r>
              <a:rPr lang="en-US" dirty="0" err="1">
                <a:solidFill>
                  <a:srgbClr val="C00000"/>
                </a:solidFill>
              </a:rPr>
              <a:t>substr</a:t>
            </a:r>
            <a:r>
              <a:rPr lang="en-US" dirty="0">
                <a:solidFill>
                  <a:srgbClr val="C00000"/>
                </a:solidFill>
              </a:rPr>
              <a:t> (start [, length])</a:t>
            </a:r>
          </a:p>
          <a:p>
            <a:r>
              <a:rPr lang="en-US" dirty="0"/>
              <a:t> - </a:t>
            </a:r>
            <a:r>
              <a:rPr lang="uk-UA" dirty="0"/>
              <a:t>повертає </a:t>
            </a:r>
            <a:r>
              <a:rPr lang="uk-UA" dirty="0" err="1"/>
              <a:t>підрядок</a:t>
            </a:r>
            <a:r>
              <a:rPr lang="uk-UA" dirty="0"/>
              <a:t> рядок вихідного рядка починаючи з</a:t>
            </a:r>
          </a:p>
          <a:p>
            <a:r>
              <a:rPr lang="uk-UA" dirty="0"/>
              <a:t>   позиції </a:t>
            </a:r>
            <a:r>
              <a:rPr lang="en-US" dirty="0"/>
              <a:t>start </a:t>
            </a:r>
            <a:r>
              <a:rPr lang="uk-UA" dirty="0"/>
              <a:t>та зазначеної довжини </a:t>
            </a:r>
            <a:r>
              <a:rPr lang="en-US" dirty="0">
                <a:solidFill>
                  <a:srgbClr val="0070C0"/>
                </a:solidFill>
              </a:rPr>
              <a:t>length</a:t>
            </a:r>
            <a:r>
              <a:rPr lang="en-US" dirty="0"/>
              <a:t>.</a:t>
            </a:r>
          </a:p>
          <a:p>
            <a:r>
              <a:rPr lang="en-US" dirty="0"/>
              <a:t> - </a:t>
            </a:r>
            <a:r>
              <a:rPr lang="uk-UA" dirty="0"/>
              <a:t>відлік ведеться з </a:t>
            </a:r>
            <a:r>
              <a:rPr lang="uk-UA" dirty="0">
                <a:solidFill>
                  <a:srgbClr val="0070C0"/>
                </a:solidFill>
              </a:rPr>
              <a:t>0</a:t>
            </a:r>
          </a:p>
          <a:p>
            <a:r>
              <a:rPr lang="uk-UA" dirty="0"/>
              <a:t> - якщо довжина не вказана повертається рядок до кінця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011376" y="158592"/>
            <a:ext cx="19262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string.html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38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618890"/>
            <a:ext cx="8640960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= "Hello world";</a:t>
            </a:r>
          </a:p>
          <a:p>
            <a:r>
              <a:rPr lang="en-US" dirty="0" err="1"/>
              <a:t>document.write</a:t>
            </a:r>
            <a:r>
              <a:rPr lang="en-US" dirty="0"/>
              <a:t>( </a:t>
            </a:r>
            <a:r>
              <a:rPr lang="en-US" b="1" dirty="0" err="1"/>
              <a:t>x.substring</a:t>
            </a:r>
            <a:r>
              <a:rPr lang="en-US" b="1" dirty="0"/>
              <a:t>(0,6) 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document.write</a:t>
            </a:r>
            <a:r>
              <a:rPr lang="en-US" dirty="0"/>
              <a:t>( </a:t>
            </a:r>
            <a:r>
              <a:rPr lang="en-US" b="1" dirty="0" err="1"/>
              <a:t>x.substring</a:t>
            </a:r>
            <a:r>
              <a:rPr lang="en-US" b="1" dirty="0"/>
              <a:t>(6,0) 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document.write</a:t>
            </a:r>
            <a:r>
              <a:rPr lang="en-US" dirty="0"/>
              <a:t>( </a:t>
            </a:r>
            <a:r>
              <a:rPr lang="en-US" b="1" dirty="0" err="1"/>
              <a:t>x.substring</a:t>
            </a:r>
            <a:r>
              <a:rPr lang="en-US" b="1" dirty="0"/>
              <a:t>(0, </a:t>
            </a:r>
            <a:r>
              <a:rPr lang="en-US" b="1" dirty="0" err="1"/>
              <a:t>x.length</a:t>
            </a:r>
            <a:r>
              <a:rPr lang="en-US" b="1" dirty="0"/>
              <a:t>)</a:t>
            </a:r>
            <a:r>
              <a:rPr lang="en-US" dirty="0"/>
              <a:t> 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620688"/>
            <a:ext cx="8784976" cy="2308324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uk-UA" dirty="0"/>
              <a:t>Метод </a:t>
            </a:r>
            <a:r>
              <a:rPr lang="en-US" dirty="0">
                <a:solidFill>
                  <a:srgbClr val="C00000"/>
                </a:solidFill>
              </a:rPr>
              <a:t>substring (start, end)</a:t>
            </a:r>
          </a:p>
          <a:p>
            <a:r>
              <a:rPr lang="uk-UA" dirty="0"/>
              <a:t>Це застаріла версія методу </a:t>
            </a:r>
            <a:r>
              <a:rPr lang="en-US" dirty="0">
                <a:solidFill>
                  <a:srgbClr val="C00000"/>
                </a:solidFill>
              </a:rPr>
              <a:t>slice</a:t>
            </a:r>
            <a:r>
              <a:rPr lang="en-US" dirty="0"/>
              <a:t> (start, end)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uk-UA" dirty="0"/>
              <a:t>повертає </a:t>
            </a:r>
            <a:r>
              <a:rPr lang="uk-UA" dirty="0" err="1"/>
              <a:t>підрядок</a:t>
            </a:r>
            <a:r>
              <a:rPr lang="uk-UA" dirty="0"/>
              <a:t> рядок вихідного рядка починаючи з</a:t>
            </a:r>
          </a:p>
          <a:p>
            <a:r>
              <a:rPr lang="uk-UA" dirty="0"/>
              <a:t>  позиції </a:t>
            </a:r>
            <a:r>
              <a:rPr lang="en-US" dirty="0"/>
              <a:t>start </a:t>
            </a:r>
            <a:r>
              <a:rPr lang="uk-UA" dirty="0"/>
              <a:t>до позиції </a:t>
            </a:r>
            <a:r>
              <a:rPr lang="en-US" dirty="0">
                <a:solidFill>
                  <a:srgbClr val="C00000"/>
                </a:solidFill>
              </a:rPr>
              <a:t>end</a:t>
            </a:r>
          </a:p>
          <a:p>
            <a:r>
              <a:rPr lang="en-US" dirty="0"/>
              <a:t>- </a:t>
            </a:r>
            <a:r>
              <a:rPr lang="uk-UA" dirty="0"/>
              <a:t>відлік ведеться з 0</a:t>
            </a:r>
          </a:p>
          <a:p>
            <a:r>
              <a:rPr lang="uk-UA" dirty="0"/>
              <a:t>- порядок слідування індексів може бути будь-яким</a:t>
            </a:r>
          </a:p>
          <a:p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35099" y="130852"/>
            <a:ext cx="185423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string.html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441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5419</TotalTime>
  <Words>648</Words>
  <Application>Microsoft Office PowerPoint</Application>
  <PresentationFormat>Экран 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Verdana</vt:lpstr>
      <vt:lpstr>Wingdings 2</vt:lpstr>
      <vt:lpstr>Wingdings 3</vt:lpstr>
      <vt:lpstr>Тема1</vt:lpstr>
      <vt:lpstr>Java 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878</cp:revision>
  <dcterms:modified xsi:type="dcterms:W3CDTF">2022-10-04T05:57:35Z</dcterms:modified>
</cp:coreProperties>
</file>