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35"/>
  </p:notesMasterIdLst>
  <p:handoutMasterIdLst>
    <p:handoutMasterId r:id="rId36"/>
  </p:handoutMasterIdLst>
  <p:sldIdLst>
    <p:sldId id="286" r:id="rId4"/>
    <p:sldId id="301" r:id="rId5"/>
    <p:sldId id="287" r:id="rId6"/>
    <p:sldId id="346" r:id="rId7"/>
    <p:sldId id="345"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2" r:id="rId22"/>
    <p:sldId id="365" r:id="rId23"/>
    <p:sldId id="366" r:id="rId24"/>
    <p:sldId id="363" r:id="rId25"/>
    <p:sldId id="364" r:id="rId26"/>
    <p:sldId id="367" r:id="rId27"/>
    <p:sldId id="368" r:id="rId28"/>
    <p:sldId id="372" r:id="rId29"/>
    <p:sldId id="369" r:id="rId30"/>
    <p:sldId id="370" r:id="rId31"/>
    <p:sldId id="373" r:id="rId32"/>
    <p:sldId id="375" r:id="rId33"/>
    <p:sldId id="332" r:id="rId34"/>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69" userDrawn="1">
          <p15:clr>
            <a:srgbClr val="A4A3A4"/>
          </p15:clr>
        </p15:guide>
        <p15:guide id="4" pos="1186" userDrawn="1">
          <p15:clr>
            <a:srgbClr val="A4A3A4"/>
          </p15:clr>
        </p15:guide>
        <p15:guide id="5" pos="2955" userDrawn="1">
          <p15:clr>
            <a:srgbClr val="A4A3A4"/>
          </p15:clr>
        </p15:guide>
        <p15:guide id="6" pos="2021" userDrawn="1">
          <p15:clr>
            <a:srgbClr val="A4A3A4"/>
          </p15:clr>
        </p15:guide>
        <p15:guide id="9" pos="3885" userDrawn="1">
          <p15:clr>
            <a:srgbClr val="A4A3A4"/>
          </p15:clr>
        </p15:guide>
        <p15:guide id="10" pos="4702" userDrawn="1">
          <p15:clr>
            <a:srgbClr val="A4A3A4"/>
          </p15:clr>
        </p15:guide>
        <p15:guide id="11" pos="5591" userDrawn="1">
          <p15:clr>
            <a:srgbClr val="A4A3A4"/>
          </p15:clr>
        </p15:guide>
        <p15:guide id="12" pos="7301" userDrawn="1">
          <p15:clr>
            <a:srgbClr val="A4A3A4"/>
          </p15:clr>
        </p15:guide>
        <p15:guide id="13" orient="horz" pos="3948" userDrawn="1">
          <p15:clr>
            <a:srgbClr val="A4A3A4"/>
          </p15:clr>
        </p15:guide>
        <p15:guide id="15" pos="6448" userDrawn="1">
          <p15:clr>
            <a:srgbClr val="A4A3A4"/>
          </p15:clr>
        </p15:guide>
        <p15:guide id="16" orient="horz" pos="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1"/>
    <p:restoredTop sz="94694"/>
  </p:normalViewPr>
  <p:slideViewPr>
    <p:cSldViewPr snapToGrid="0" snapToObjects="1" showGuides="1">
      <p:cViewPr varScale="1">
        <p:scale>
          <a:sx n="109" d="100"/>
          <a:sy n="109" d="100"/>
        </p:scale>
        <p:origin x="822" y="108"/>
      </p:cViewPr>
      <p:guideLst>
        <p:guide pos="369"/>
        <p:guide pos="1186"/>
        <p:guide pos="2955"/>
        <p:guide pos="2021"/>
        <p:guide pos="3885"/>
        <p:guide pos="4702"/>
        <p:guide pos="5591"/>
        <p:guide pos="7301"/>
        <p:guide orient="horz" pos="3948"/>
        <p:guide pos="6448"/>
        <p:guide orient="horz"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8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customXml" Target="../customXml/item3.xml"/><Relationship Id="rId42" Type="http://schemas.openxmlformats.org/officeDocument/2006/relationships/customXml" Target="../customXml/item2.xml"/><Relationship Id="rId41" Type="http://schemas.openxmlformats.org/officeDocument/2006/relationships/customXml" Target="../customXml/item1.xml"/><Relationship Id="rId40" Type="http://schemas.openxmlformats.org/officeDocument/2006/relationships/commentAuthors" Target="commentAuthors.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x-none" smtClean="0"/>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x-none" smtClean="0"/>
            </a:fld>
            <a:endParaRPr lang="x-non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p:cNvPicPr>
            <a:picLocks noChangeAspect="1"/>
          </p:cNvPicPr>
          <p:nvPr userDrawn="1"/>
        </p:nvPicPr>
        <p:blipFill>
          <a:blip r:embed="rId3"/>
          <a:srcRect/>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x-none"/>
          </a:p>
        </p:txBody>
      </p:sp>
      <p:pic>
        <p:nvPicPr>
          <p:cNvPr id="4" name="Picture 3" descr="A blue circle with white text&#10;&#10;Description automatically generated with low confidence"/>
          <p:cNvPicPr>
            <a:picLocks noChangeAspect="1"/>
          </p:cNvPicPr>
          <p:nvPr userDrawn="1"/>
        </p:nvPicPr>
        <p:blipFill>
          <a:blip r:embed="rId3"/>
          <a:stretch>
            <a:fillRect/>
          </a:stretch>
        </p:blipFill>
        <p:spPr>
          <a:xfrm>
            <a:off x="5310809" y="2643809"/>
            <a:ext cx="1570383" cy="1570383"/>
          </a:xfrm>
          <a:prstGeom prst="rect">
            <a:avLst/>
          </a:prstGeom>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p:cNvPicPr>
            <a:picLocks noChangeAspect="1"/>
          </p:cNvPicPr>
          <p:nvPr userDrawn="1"/>
        </p:nvPicPr>
        <p:blipFill>
          <a:blip r:embed="rId3"/>
          <a:srcRect/>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endParaRPr lang="en-US" sz="1300" dirty="0">
              <a:latin typeface="HSE Sans" panose="02000000000000000000" pitchFamily="2" charset="0"/>
            </a:endParaRP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x-none"/>
          </a:p>
        </p:txBody>
      </p:sp>
      <p:pic>
        <p:nvPicPr>
          <p:cNvPr id="4" name="Picture 3" descr="A blue circle with white text&#10;&#10;Description automatically generated with low confidence"/>
          <p:cNvPicPr>
            <a:picLocks noChangeAspect="1"/>
          </p:cNvPicPr>
          <p:nvPr userDrawn="1"/>
        </p:nvPicPr>
        <p:blipFill>
          <a:blip r:embed="rId3"/>
          <a:stretch>
            <a:fillRect/>
          </a:stretch>
        </p:blipFill>
        <p:spPr>
          <a:xfrm>
            <a:off x="5310809" y="2643809"/>
            <a:ext cx="1570383" cy="1570383"/>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endParaRPr lang="en-US" sz="1300" dirty="0">
              <a:latin typeface="HSE Sans" panose="02000000000000000000" pitchFamily="2" charset="0"/>
            </a:endParaRP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7430" y="2198370"/>
            <a:ext cx="10309225" cy="2461260"/>
          </a:xfrm>
        </p:spPr>
        <p:txBody>
          <a:bodyPr>
            <a:normAutofit/>
          </a:bodyPr>
          <a:lstStyle/>
          <a:p>
            <a:r>
              <a:rPr lang="en-US" dirty="0" smtClean="0"/>
              <a:t>OSDA Big Homework:</a:t>
            </a:r>
            <a:br>
              <a:rPr lang="en-US" dirty="0" smtClean="0"/>
            </a:br>
            <a:r>
              <a:rPr lang="en-US" dirty="0" smtClean="0"/>
              <a:t>Neural FCA</a:t>
            </a:r>
            <a:br>
              <a:rPr lang="en-US" dirty="0" smtClean="0"/>
            </a:br>
            <a:br>
              <a:rPr lang="en-US" sz="1300" dirty="0" smtClean="0"/>
            </a:br>
            <a:r>
              <a:rPr lang="en-US" sz="2700">
                <a:solidFill>
                  <a:srgbClr val="808080"/>
                </a:solidFill>
                <a:latin typeface="Trebuchet MS" panose="020B0603020202020204"/>
                <a:ea typeface="Trebuchet MS" panose="020B0603020202020204"/>
                <a:cs typeface="Trebuchet MS" panose="020B0603020202020204"/>
                <a:sym typeface="Trebuchet MS" panose="020B0603020202020204"/>
              </a:rPr>
              <a:t>UCI Acute Inflammations Dataset</a:t>
            </a:r>
            <a:br>
              <a:rPr lang="en-US" sz="2700">
                <a:solidFill>
                  <a:srgbClr val="808080"/>
                </a:solidFill>
                <a:latin typeface="Trebuchet MS" panose="020B0603020202020204"/>
                <a:ea typeface="Trebuchet MS" panose="020B0603020202020204"/>
                <a:cs typeface="Trebuchet MS" panose="020B0603020202020204"/>
                <a:sym typeface="Trebuchet MS" panose="020B0603020202020204"/>
              </a:rPr>
            </a:br>
            <a:r>
              <a:rPr lang="en-US" sz="2700">
                <a:solidFill>
                  <a:srgbClr val="808080"/>
                </a:solidFill>
                <a:latin typeface="Trebuchet MS" panose="020B0603020202020204"/>
                <a:ea typeface="Trebuchet MS" panose="020B0603020202020204"/>
                <a:cs typeface="Trebuchet MS" panose="020B0603020202020204"/>
                <a:sym typeface="Trebuchet MS" panose="020B0603020202020204"/>
              </a:rPr>
              <a:t>Exploring Interpretability and Efficiency in Classification Tasks</a:t>
            </a:r>
            <a:endParaRPr lang="en-US" sz="2700">
              <a:solidFill>
                <a:srgbClr val="808080"/>
              </a:solidFill>
              <a:latin typeface="Trebuchet MS" panose="020B0603020202020204"/>
              <a:ea typeface="Trebuchet MS" panose="020B0603020202020204"/>
              <a:cs typeface="Trebuchet MS" panose="020B0603020202020204"/>
              <a:sym typeface="Trebuchet MS" panose="020B0603020202020204"/>
            </a:endParaRPr>
          </a:p>
        </p:txBody>
      </p:sp>
      <p:sp>
        <p:nvSpPr>
          <p:cNvPr id="3" name="Текст 2"/>
          <p:cNvSpPr>
            <a:spLocks noGrp="1"/>
          </p:cNvSpPr>
          <p:nvPr>
            <p:ph type="body" sz="quarter" idx="10"/>
          </p:nvPr>
        </p:nvSpPr>
        <p:spPr/>
        <p:txBody>
          <a:bodyPr/>
          <a:lstStyle/>
          <a:p>
            <a:r>
              <a:rPr lang="en-US" dirty="0" smtClean="0"/>
              <a:t>Faculty of Computer Science </a:t>
            </a:r>
            <a:endParaRPr lang="ru-RU" dirty="0"/>
          </a:p>
        </p:txBody>
      </p:sp>
      <p:sp>
        <p:nvSpPr>
          <p:cNvPr id="4" name="Текст 3"/>
          <p:cNvSpPr>
            <a:spLocks noGrp="1"/>
          </p:cNvSpPr>
          <p:nvPr>
            <p:ph type="body" sz="quarter" idx="11"/>
          </p:nvPr>
        </p:nvSpPr>
        <p:spPr/>
        <p:txBody>
          <a:bodyPr/>
          <a:lstStyle/>
          <a:p>
            <a:r>
              <a:rPr lang="en-US" dirty="0" smtClean="0">
                <a:sym typeface="+mn-ea"/>
              </a:rPr>
              <a:t>OSDA Big Homework</a:t>
            </a:r>
            <a:endParaRPr lang="ru-RU" dirty="0"/>
          </a:p>
        </p:txBody>
      </p:sp>
      <p:sp>
        <p:nvSpPr>
          <p:cNvPr id="5" name="Текст 4"/>
          <p:cNvSpPr>
            <a:spLocks noGrp="1"/>
          </p:cNvSpPr>
          <p:nvPr>
            <p:ph type="body" idx="12"/>
          </p:nvPr>
        </p:nvSpPr>
        <p:spPr/>
        <p:txBody>
          <a:bodyPr/>
          <a:lstStyle/>
          <a:p>
            <a:r>
              <a:rPr lang="en-US" dirty="0" smtClean="0"/>
              <a:t>Moscow 2024</a:t>
            </a:r>
            <a:endParaRPr lang="ru-RU" dirty="0"/>
          </a:p>
        </p:txBody>
      </p:sp>
      <p:sp>
        <p:nvSpPr>
          <p:cNvPr id="6" name="Текст 5"/>
          <p:cNvSpPr>
            <a:spLocks noGrp="1"/>
          </p:cNvSpPr>
          <p:nvPr>
            <p:ph type="body" sz="quarter" idx="13"/>
          </p:nvPr>
        </p:nvSpPr>
        <p:spPr>
          <a:xfrm>
            <a:off x="1027430" y="4761865"/>
            <a:ext cx="10308590" cy="1379220"/>
          </a:xfrm>
        </p:spPr>
        <p:txBody>
          <a:bodyPr>
            <a:normAutofit/>
          </a:bodyPr>
          <a:lstStyle/>
          <a:p>
            <a:endParaRPr lang="en-US" dirty="0" smtClean="0"/>
          </a:p>
          <a:p>
            <a:r>
              <a:rPr lang="en-US" sz="1800" dirty="0" smtClean="0"/>
              <a:t>The presentation was prepared by </a:t>
            </a:r>
            <a:r>
              <a:rPr lang="en-US" sz="1800" dirty="0" err="1" smtClean="0"/>
              <a:t>Muhammad Zeeshan </a:t>
            </a:r>
            <a:r>
              <a:rPr lang="en-US" sz="1800" dirty="0" err="1" smtClean="0">
                <a:sym typeface="+mn-ea"/>
              </a:rPr>
              <a:t>Asghar</a:t>
            </a:r>
            <a:endParaRPr lang="en-US" sz="1800" dirty="0" err="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66065" y="1447800"/>
            <a:ext cx="11723370" cy="777240"/>
          </a:xfrm>
        </p:spPr>
        <p:txBody>
          <a:bodyPr>
            <a:noAutofit/>
          </a:bodyPr>
          <a:lstStyle/>
          <a:p>
            <a:pPr algn="ctr"/>
            <a:r>
              <a:rPr lang="en-US" sz="2800" dirty="0" smtClean="0"/>
              <a:t>Second Binarization Result for diagnosing </a:t>
            </a:r>
            <a:r>
              <a:rPr sz="2800">
                <a:sym typeface="+mn-ea"/>
              </a:rPr>
              <a:t>Bladder Inflammation</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6038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Second Binarization Result for diagnosing </a:t>
            </a:r>
            <a:r>
              <a:rPr>
                <a:sym typeface="+mn-ea"/>
              </a:rPr>
              <a:t>Bladder Inflammation</a:t>
            </a:r>
            <a:endParaRPr lang="en-GB" altLang="en-US"/>
          </a:p>
        </p:txBody>
      </p:sp>
      <p:pic>
        <p:nvPicPr>
          <p:cNvPr id="4" name="Picture Placeholder 3"/>
          <p:cNvPicPr>
            <a:picLocks noChangeAspect="1"/>
          </p:cNvPicPr>
          <p:nvPr>
            <p:ph type="pic" sz="quarter" idx="10"/>
          </p:nvPr>
        </p:nvPicPr>
        <p:blipFill>
          <a:blip r:embed="rId2"/>
          <a:srcRect t="8018"/>
          <a:stretch>
            <a:fillRect/>
          </a:stretch>
        </p:blipFill>
        <p:spPr>
          <a:xfrm>
            <a:off x="1316990" y="1868170"/>
            <a:ext cx="9558020" cy="4746625"/>
          </a:xfrm>
          <a:prstGeom prst="rect">
            <a:avLst/>
          </a:prstGeom>
          <a:solidFill>
            <a:srgbClr val="D9D9D9"/>
          </a:solid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447800"/>
            <a:ext cx="11163935" cy="777240"/>
          </a:xfrm>
        </p:spPr>
        <p:txBody>
          <a:bodyPr>
            <a:noAutofit/>
          </a:bodyPr>
          <a:lstStyle/>
          <a:p>
            <a:pPr algn="ctr"/>
            <a:r>
              <a:rPr lang="en-US" sz="2800" dirty="0" smtClean="0"/>
              <a:t>Second Binarization Result for diagnosing </a:t>
            </a:r>
            <a:r>
              <a:rPr sz="2800">
                <a:sym typeface="+mn-ea"/>
              </a:rPr>
              <a:t>Nephritis</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3752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Second Binarization Result for diagnosing </a:t>
            </a:r>
            <a:r>
              <a:rPr>
                <a:sym typeface="+mn-ea"/>
              </a:rPr>
              <a:t>Nephritis</a:t>
            </a:r>
            <a:endParaRPr lang="en-GB" altLang="en-US"/>
          </a:p>
        </p:txBody>
      </p:sp>
      <p:pic>
        <p:nvPicPr>
          <p:cNvPr id="8" name="Picture Placeholder 7"/>
          <p:cNvPicPr>
            <a:picLocks noChangeAspect="1"/>
          </p:cNvPicPr>
          <p:nvPr>
            <p:ph type="pic" sz="quarter" idx="10"/>
          </p:nvPr>
        </p:nvPicPr>
        <p:blipFill>
          <a:blip r:embed="rId2"/>
          <a:stretch>
            <a:fillRect/>
          </a:stretch>
        </p:blipFill>
        <p:spPr>
          <a:xfrm>
            <a:off x="1063625" y="1895475"/>
            <a:ext cx="10064115" cy="48469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60375" y="1534795"/>
            <a:ext cx="10993120" cy="777240"/>
          </a:xfrm>
        </p:spPr>
        <p:txBody>
          <a:bodyPr>
            <a:noAutofit/>
          </a:bodyPr>
          <a:lstStyle/>
          <a:p>
            <a:pPr algn="ctr"/>
            <a:r>
              <a:rPr lang="en-US" sz="4800" dirty="0" smtClean="0"/>
              <a:t>Another Approach for selecting</a:t>
            </a:r>
            <a:br>
              <a:rPr lang="en-US" sz="4800" dirty="0" smtClean="0"/>
            </a:br>
            <a:r>
              <a:rPr lang="en-US" sz="4800" dirty="0" smtClean="0"/>
              <a:t>best concepts</a:t>
            </a:r>
            <a:endParaRPr lang="en-US" sz="4800" dirty="0" smtClean="0"/>
          </a:p>
        </p:txBody>
      </p:sp>
      <p:sp>
        <p:nvSpPr>
          <p:cNvPr id="5" name="Текст 4"/>
          <p:cNvSpPr>
            <a:spLocks noGrp="1"/>
          </p:cNvSpPr>
          <p:nvPr>
            <p:ph type="body" sz="quarter" idx="13"/>
          </p:nvPr>
        </p:nvSpPr>
        <p:spPr/>
        <p:txBody>
          <a:bodyPr/>
          <a:lstStyle/>
          <a:p>
            <a:r>
              <a:rPr lang="en-US" dirty="0"/>
              <a:t>Data science</a:t>
            </a:r>
            <a:endParaRPr lang="ru-RU" dirty="0"/>
          </a:p>
          <a:p>
            <a:endParaRPr lang="ru-RU" dirty="0"/>
          </a:p>
        </p:txBody>
      </p:sp>
      <p:sp>
        <p:nvSpPr>
          <p:cNvPr id="6" name="Текст 5"/>
          <p:cNvSpPr>
            <a:spLocks noGrp="1"/>
          </p:cNvSpPr>
          <p:nvPr>
            <p:ph type="body" sz="quarter" idx="14"/>
          </p:nvPr>
        </p:nvSpPr>
        <p:spPr/>
        <p:txBody>
          <a:bodyPr/>
          <a:lstStyle/>
          <a:p>
            <a:r>
              <a:rPr lang="en-US" dirty="0" smtClean="0">
                <a:sym typeface="+mn-ea"/>
              </a:rPr>
              <a:t>OSDA Big Homework</a:t>
            </a:r>
            <a:endParaRPr lang="ru-RU" dirty="0"/>
          </a:p>
        </p:txBody>
      </p:sp>
      <p:sp>
        <p:nvSpPr>
          <p:cNvPr id="7" name="Текст 6"/>
          <p:cNvSpPr>
            <a:spLocks noGrp="1"/>
          </p:cNvSpPr>
          <p:nvPr>
            <p:ph type="body" sz="quarter" idx="15"/>
          </p:nvPr>
        </p:nvSpPr>
        <p:spPr/>
        <p:txBody>
          <a:bodyPr/>
          <a:lstStyle/>
          <a:p>
            <a:r>
              <a:rPr lang="en-US" dirty="0" smtClean="0">
                <a:sym typeface="+mn-ea"/>
              </a:rPr>
              <a:t>Another Approach for selecting</a:t>
            </a:r>
            <a:br>
              <a:rPr lang="en-US" dirty="0" smtClean="0">
                <a:sym typeface="+mn-ea"/>
              </a:rPr>
            </a:br>
            <a:r>
              <a:rPr lang="en-US" dirty="0" smtClean="0">
                <a:sym typeface="+mn-ea"/>
              </a:rPr>
              <a:t>best concepts</a:t>
            </a:r>
            <a:endParaRPr lang="ru-RU" dirty="0"/>
          </a:p>
        </p:txBody>
      </p:sp>
      <p:sp>
        <p:nvSpPr>
          <p:cNvPr id="10" name="Text Box 9"/>
          <p:cNvSpPr txBox="1"/>
          <p:nvPr/>
        </p:nvSpPr>
        <p:spPr>
          <a:xfrm>
            <a:off x="1074039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sp>
        <p:nvSpPr>
          <p:cNvPr id="11" name="Текст 3"/>
          <p:cNvSpPr>
            <a:spLocks noGrp="1"/>
          </p:cNvSpPr>
          <p:nvPr/>
        </p:nvSpPr>
        <p:spPr>
          <a:xfrm>
            <a:off x="1011555" y="3546475"/>
            <a:ext cx="10168890" cy="2436495"/>
          </a:xfrm>
          <a:prstGeom prst="rect">
            <a:avLst/>
          </a:prstGeom>
        </p:spPr>
        <p:txBody>
          <a:bodyPr lIns="0" tIns="0" r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Let’s use accuracy instead of F1 score to select best concepts to apply neural network on. We will test this on both binarized techniques.</a:t>
            </a:r>
            <a:endParaRPr lang="en-US" sz="3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447800"/>
            <a:ext cx="11163935" cy="777240"/>
          </a:xfrm>
        </p:spPr>
        <p:txBody>
          <a:bodyPr>
            <a:noAutofit/>
          </a:bodyPr>
          <a:lstStyle/>
          <a:p>
            <a:pPr algn="l"/>
            <a:r>
              <a:rPr lang="en-US" sz="2800" dirty="0" smtClean="0"/>
              <a:t>First Binarization Result for diagnosing </a:t>
            </a:r>
            <a:r>
              <a:rPr sz="2800">
                <a:sym typeface="+mn-ea"/>
              </a:rPr>
              <a:t>Bladder Inflammation</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7181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First Binarization Result for diagnosing </a:t>
            </a:r>
            <a:r>
              <a:rPr>
                <a:sym typeface="+mn-ea"/>
              </a:rPr>
              <a:t>Bladder Inflammation</a:t>
            </a:r>
            <a:endParaRPr lang="en-GB" altLang="en-US"/>
          </a:p>
        </p:txBody>
      </p:sp>
      <p:pic>
        <p:nvPicPr>
          <p:cNvPr id="4" name="Picture Placeholder 3"/>
          <p:cNvPicPr>
            <a:picLocks noChangeAspect="1"/>
          </p:cNvPicPr>
          <p:nvPr>
            <p:ph type="pic" sz="quarter" idx="10"/>
          </p:nvPr>
        </p:nvPicPr>
        <p:blipFill>
          <a:blip r:embed="rId2"/>
          <a:srcRect t="3340" b="52438"/>
          <a:stretch>
            <a:fillRect/>
          </a:stretch>
        </p:blipFill>
        <p:spPr>
          <a:xfrm>
            <a:off x="980440" y="1996440"/>
            <a:ext cx="10231120" cy="460883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447800"/>
            <a:ext cx="11163935" cy="777240"/>
          </a:xfrm>
        </p:spPr>
        <p:txBody>
          <a:bodyPr>
            <a:noAutofit/>
          </a:bodyPr>
          <a:lstStyle/>
          <a:p>
            <a:pPr algn="ctr"/>
            <a:r>
              <a:rPr lang="en-US" sz="2800" dirty="0" smtClean="0"/>
              <a:t>First Binarization Result for diagnosing </a:t>
            </a:r>
            <a:r>
              <a:rPr sz="2800">
                <a:sym typeface="+mn-ea"/>
              </a:rPr>
              <a:t>Nephritis</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6546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First Binarization Result for diagnosing </a:t>
            </a:r>
            <a:r>
              <a:rPr>
                <a:sym typeface="+mn-ea"/>
              </a:rPr>
              <a:t>Nephritis</a:t>
            </a:r>
            <a:endParaRPr lang="en-GB" altLang="en-US"/>
          </a:p>
        </p:txBody>
      </p:sp>
      <p:pic>
        <p:nvPicPr>
          <p:cNvPr id="12" name="Picture Placeholder 11"/>
          <p:cNvPicPr>
            <a:picLocks noChangeAspect="1"/>
          </p:cNvPicPr>
          <p:nvPr>
            <p:ph type="pic" sz="quarter" idx="10"/>
          </p:nvPr>
        </p:nvPicPr>
        <p:blipFill>
          <a:blip r:embed="rId2"/>
          <a:srcRect t="54510"/>
          <a:stretch>
            <a:fillRect/>
          </a:stretch>
        </p:blipFill>
        <p:spPr>
          <a:xfrm>
            <a:off x="1400810" y="1996440"/>
            <a:ext cx="9535160" cy="441833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66065" y="1447800"/>
            <a:ext cx="11723370" cy="777240"/>
          </a:xfrm>
        </p:spPr>
        <p:txBody>
          <a:bodyPr>
            <a:noAutofit/>
          </a:bodyPr>
          <a:lstStyle/>
          <a:p>
            <a:pPr algn="ctr"/>
            <a:r>
              <a:rPr lang="en-US" sz="2800" dirty="0" smtClean="0"/>
              <a:t>Second Binarization Result for diagnosing </a:t>
            </a:r>
            <a:r>
              <a:rPr sz="2800">
                <a:sym typeface="+mn-ea"/>
              </a:rPr>
              <a:t>Bladder Inflammation</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6038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Second Binarization Result for diagnosing </a:t>
            </a:r>
            <a:r>
              <a:rPr>
                <a:sym typeface="+mn-ea"/>
              </a:rPr>
              <a:t>Bladder Inflammation</a:t>
            </a:r>
            <a:endParaRPr lang="en-GB" altLang="en-US"/>
          </a:p>
        </p:txBody>
      </p:sp>
      <p:pic>
        <p:nvPicPr>
          <p:cNvPr id="14" name="Picture Placeholder 13"/>
          <p:cNvPicPr>
            <a:picLocks noChangeAspect="1"/>
          </p:cNvPicPr>
          <p:nvPr>
            <p:ph type="pic" sz="quarter" idx="10"/>
          </p:nvPr>
        </p:nvPicPr>
        <p:blipFill>
          <a:blip r:embed="rId2"/>
          <a:srcRect t="6224" b="50828"/>
          <a:stretch>
            <a:fillRect/>
          </a:stretch>
        </p:blipFill>
        <p:spPr>
          <a:xfrm>
            <a:off x="1040765" y="2085340"/>
            <a:ext cx="10109835" cy="461200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447800"/>
            <a:ext cx="11163935" cy="777240"/>
          </a:xfrm>
        </p:spPr>
        <p:txBody>
          <a:bodyPr>
            <a:noAutofit/>
          </a:bodyPr>
          <a:lstStyle/>
          <a:p>
            <a:pPr algn="ctr"/>
            <a:r>
              <a:rPr lang="en-US" sz="2800" dirty="0" smtClean="0"/>
              <a:t>Second Binarization Result for diagnosing </a:t>
            </a:r>
            <a:r>
              <a:rPr sz="2800">
                <a:sym typeface="+mn-ea"/>
              </a:rPr>
              <a:t>Nephritis</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Second Binarization Result for diagnosing </a:t>
            </a:r>
            <a:r>
              <a:rPr>
                <a:sym typeface="+mn-ea"/>
              </a:rPr>
              <a:t>Nephritis</a:t>
            </a:r>
            <a:endParaRPr lang="en-GB" altLang="en-US"/>
          </a:p>
        </p:txBody>
      </p:sp>
      <p:pic>
        <p:nvPicPr>
          <p:cNvPr id="14" name="Picture Placeholder 13"/>
          <p:cNvPicPr>
            <a:picLocks noChangeAspect="1"/>
          </p:cNvPicPr>
          <p:nvPr>
            <p:ph type="pic" sz="quarter" idx="10"/>
          </p:nvPr>
        </p:nvPicPr>
        <p:blipFill>
          <a:blip r:embed="rId2"/>
          <a:srcRect t="55863"/>
          <a:stretch>
            <a:fillRect/>
          </a:stretch>
        </p:blipFill>
        <p:spPr>
          <a:xfrm>
            <a:off x="1368425" y="1939925"/>
            <a:ext cx="9599930" cy="450024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360045" y="1619250"/>
            <a:ext cx="11163935" cy="777240"/>
          </a:xfrm>
        </p:spPr>
        <p:txBody>
          <a:bodyPr>
            <a:noAutofit/>
          </a:bodyPr>
          <a:lstStyle/>
          <a:p>
            <a:pPr algn="ctr"/>
            <a:r>
              <a:rPr lang="en-US" sz="4000" dirty="0" smtClean="0"/>
              <a:t>Using different Activation function</a:t>
            </a:r>
            <a:endParaRPr lang="en-US" sz="40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Using different Activation function</a:t>
            </a:r>
            <a:endParaRPr lang="en-GB" altLang="en-US"/>
          </a:p>
        </p:txBody>
      </p:sp>
      <p:sp>
        <p:nvSpPr>
          <p:cNvPr id="4" name="Text Box 3"/>
          <p:cNvSpPr txBox="1"/>
          <p:nvPr/>
        </p:nvSpPr>
        <p:spPr>
          <a:xfrm>
            <a:off x="868680" y="2868295"/>
            <a:ext cx="10146665" cy="2640965"/>
          </a:xfrm>
          <a:prstGeom prst="rect">
            <a:avLst/>
          </a:prstGeom>
          <a:noFill/>
        </p:spPr>
        <p:txBody>
          <a:bodyPr wrap="square" rtlCol="0">
            <a:noAutofit/>
          </a:bodyPr>
          <a:p>
            <a:pPr algn="l"/>
            <a:r>
              <a:rPr lang="en-US" altLang="en-GB" sz="2800" dirty="0">
                <a:latin typeface="HSE Sans" panose="02000000000000000000" pitchFamily="2" charset="0"/>
              </a:rPr>
              <a:t>The default nonlinearity in the network is ReLU. Let's use our first and best model, i.e. using F1 score to select best concepts, to test Leaky ReLU and hyperbolic tangent.</a:t>
            </a:r>
            <a:endParaRPr lang="en-US" altLang="en-GB" sz="2800" dirty="0">
              <a:latin typeface="HSE Sans" panose="02000000000000000000" pitchFamily="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lang="en-US" sz="2800" dirty="0" smtClean="0"/>
              <a:t>Leaky ReLU with </a:t>
            </a:r>
            <a:r>
              <a:rPr lang="en-US" altLang="en-GB" sz="2800" dirty="0">
                <a:sym typeface="+mn-ea"/>
              </a:rPr>
              <a:t>Dicromatic Scale Binarization </a:t>
            </a:r>
            <a:br>
              <a:rPr lang="en-US" altLang="en-GB" sz="2800" dirty="0">
                <a:sym typeface="+mn-ea"/>
              </a:rPr>
            </a:br>
            <a:r>
              <a:rPr lang="en-US" sz="2800" dirty="0" smtClean="0"/>
              <a:t>Result for diagnosing </a:t>
            </a:r>
            <a:r>
              <a:rPr sz="2800">
                <a:sym typeface="+mn-ea"/>
              </a:rPr>
              <a:t>Bladder Inflammation</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Leaky ReLU with </a:t>
            </a:r>
            <a:r>
              <a:rPr lang="en-US" altLang="en-GB" dirty="0">
                <a:sym typeface="+mn-ea"/>
              </a:rPr>
              <a:t>Dicromatic Scale Binarization </a:t>
            </a:r>
            <a:br>
              <a:rPr lang="en-US" altLang="en-GB" dirty="0">
                <a:sym typeface="+mn-ea"/>
              </a:rPr>
            </a:br>
            <a:r>
              <a:rPr lang="en-US" dirty="0" smtClean="0">
                <a:sym typeface="+mn-ea"/>
              </a:rPr>
              <a:t>Result for diagnosing </a:t>
            </a:r>
            <a:r>
              <a:rPr>
                <a:sym typeface="+mn-ea"/>
              </a:rPr>
              <a:t>Bladder Inflammation</a:t>
            </a:r>
            <a:endParaRPr lang="en-GB" altLang="en-US"/>
          </a:p>
        </p:txBody>
      </p:sp>
      <p:pic>
        <p:nvPicPr>
          <p:cNvPr id="8" name="Picture Placeholder 7"/>
          <p:cNvPicPr>
            <a:picLocks noChangeAspect="1"/>
          </p:cNvPicPr>
          <p:nvPr>
            <p:ph type="pic" sz="quarter" idx="10"/>
          </p:nvPr>
        </p:nvPicPr>
        <p:blipFill>
          <a:blip r:embed="rId2"/>
          <a:srcRect t="3788" b="51828"/>
          <a:stretch>
            <a:fillRect/>
          </a:stretch>
        </p:blipFill>
        <p:spPr>
          <a:xfrm>
            <a:off x="1495425" y="2332355"/>
            <a:ext cx="9423400" cy="436435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lang="en-US" sz="2800" dirty="0" smtClean="0"/>
              <a:t>Leaky ReLU with </a:t>
            </a:r>
            <a:r>
              <a:rPr lang="en-US" altLang="en-GB" sz="2800" dirty="0">
                <a:sym typeface="+mn-ea"/>
              </a:rPr>
              <a:t>Dicromatic Scale Binarization </a:t>
            </a:r>
            <a:br>
              <a:rPr lang="en-US" altLang="en-GB" sz="2800" dirty="0">
                <a:sym typeface="+mn-ea"/>
              </a:rPr>
            </a:br>
            <a:r>
              <a:rPr lang="en-US" sz="2800" dirty="0" smtClean="0"/>
              <a:t>Result for diagnosing </a:t>
            </a:r>
            <a:r>
              <a:rPr sz="2800">
                <a:sym typeface="+mn-ea"/>
              </a:rPr>
              <a:t>Nephritis</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Leaky ReLU with </a:t>
            </a:r>
            <a:r>
              <a:rPr lang="en-US" altLang="en-GB" dirty="0">
                <a:sym typeface="+mn-ea"/>
              </a:rPr>
              <a:t>Dicromatic Scale Binarization </a:t>
            </a:r>
            <a:br>
              <a:rPr lang="en-US" altLang="en-GB" dirty="0">
                <a:sym typeface="+mn-ea"/>
              </a:rPr>
            </a:br>
            <a:r>
              <a:rPr lang="en-US" dirty="0" smtClean="0">
                <a:sym typeface="+mn-ea"/>
              </a:rPr>
              <a:t>Result for diagnosing </a:t>
            </a:r>
            <a:r>
              <a:rPr>
                <a:sym typeface="+mn-ea"/>
              </a:rPr>
              <a:t>Nephritis</a:t>
            </a:r>
            <a:endParaRPr lang="en-GB" altLang="en-US"/>
          </a:p>
        </p:txBody>
      </p:sp>
      <p:pic>
        <p:nvPicPr>
          <p:cNvPr id="9" name="Picture Placeholder 8"/>
          <p:cNvPicPr>
            <a:picLocks noChangeAspect="1"/>
          </p:cNvPicPr>
          <p:nvPr>
            <p:ph type="pic" sz="quarter" idx="10"/>
          </p:nvPr>
        </p:nvPicPr>
        <p:blipFill>
          <a:blip r:embed="rId2"/>
          <a:srcRect t="53179" b="2687"/>
          <a:stretch>
            <a:fillRect/>
          </a:stretch>
        </p:blipFill>
        <p:spPr>
          <a:xfrm>
            <a:off x="1461770" y="2148840"/>
            <a:ext cx="9799955" cy="45135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a:sym typeface="+mn-ea"/>
              </a:rPr>
              <a:t>Dataset Description</a:t>
            </a:r>
            <a:endParaRPr lang="en-US" dirty="0">
              <a:sym typeface="+mn-ea"/>
            </a:endParaRPr>
          </a:p>
        </p:txBody>
      </p:sp>
      <p:sp>
        <p:nvSpPr>
          <p:cNvPr id="7" name="Текст 6"/>
          <p:cNvSpPr>
            <a:spLocks noGrp="1"/>
          </p:cNvSpPr>
          <p:nvPr>
            <p:ph type="body" sz="quarter" idx="13"/>
          </p:nvPr>
        </p:nvSpPr>
        <p:spPr/>
        <p:txBody>
          <a:bodyPr/>
          <a:lstStyle/>
          <a:p>
            <a:r>
              <a:rPr lang="en-US" dirty="0">
                <a:sym typeface="+mn-ea"/>
              </a:rPr>
              <a:t>Data science</a:t>
            </a:r>
            <a:endParaRPr lang="ru-RU" dirty="0"/>
          </a:p>
        </p:txBody>
      </p:sp>
      <p:sp>
        <p:nvSpPr>
          <p:cNvPr id="9" name="Text Box 8"/>
          <p:cNvSpPr txBox="1"/>
          <p:nvPr/>
        </p:nvSpPr>
        <p:spPr>
          <a:xfrm>
            <a:off x="586105" y="1927860"/>
            <a:ext cx="9650095" cy="4523105"/>
          </a:xfrm>
          <a:prstGeom prst="rect">
            <a:avLst/>
          </a:prstGeom>
          <a:noFill/>
        </p:spPr>
        <p:txBody>
          <a:bodyPr wrap="square" rtlCol="0" anchor="t">
            <a:spAutoFit/>
          </a:bodyPr>
          <a:p>
            <a:pPr indent="0" algn="l">
              <a:buFont typeface="Arial" panose="020B0604020202020204" pitchFamily="34" charset="0"/>
              <a:buNone/>
            </a:pPr>
            <a:r>
              <a:rPr sz="2400">
                <a:sym typeface="+mn-ea"/>
              </a:rPr>
              <a:t>The UCI Acute Inflammations dataset is a collection of patient records, including six</a:t>
            </a:r>
            <a:r>
              <a:rPr lang="en-US" sz="2400">
                <a:sym typeface="+mn-ea"/>
              </a:rPr>
              <a:t> </a:t>
            </a:r>
            <a:r>
              <a:rPr sz="2400">
                <a:sym typeface="+mn-ea"/>
              </a:rPr>
              <a:t>features (five binary and one numerical) and two target variables (bladder inflammation</a:t>
            </a:r>
            <a:r>
              <a:rPr lang="en-US" sz="2400">
                <a:sym typeface="+mn-ea"/>
              </a:rPr>
              <a:t> </a:t>
            </a:r>
            <a:r>
              <a:rPr sz="2400">
                <a:sym typeface="+mn-ea"/>
              </a:rPr>
              <a:t>and nephritis).</a:t>
            </a:r>
            <a:endParaRPr sz="2400">
              <a:sym typeface="+mn-ea"/>
            </a:endParaRPr>
          </a:p>
          <a:p>
            <a:pPr indent="0" algn="l">
              <a:buFont typeface="Arial" panose="020B0604020202020204" pitchFamily="34" charset="0"/>
              <a:buNone/>
            </a:pPr>
            <a:endParaRPr sz="2400">
              <a:sym typeface="+mn-ea"/>
            </a:endParaRPr>
          </a:p>
          <a:p>
            <a:pPr indent="0" algn="l">
              <a:buFont typeface="Arial" panose="020B0604020202020204" pitchFamily="34" charset="0"/>
              <a:buNone/>
            </a:pPr>
            <a:r>
              <a:rPr sz="2400">
                <a:sym typeface="+mn-ea"/>
              </a:rPr>
              <a:t>Features: 6 attributes, 5 binary (e.g., nausea, lumbar pain) and 1 continuous</a:t>
            </a:r>
            <a:endParaRPr sz="2400">
              <a:sym typeface="+mn-ea"/>
            </a:endParaRPr>
          </a:p>
          <a:p>
            <a:pPr indent="0" algn="l">
              <a:buFont typeface="Arial" panose="020B0604020202020204" pitchFamily="34" charset="0"/>
              <a:buNone/>
            </a:pPr>
            <a:r>
              <a:rPr sz="2400">
                <a:sym typeface="+mn-ea"/>
              </a:rPr>
              <a:t>(temperature)</a:t>
            </a:r>
            <a:endParaRPr sz="2400">
              <a:sym typeface="+mn-ea"/>
            </a:endParaRPr>
          </a:p>
          <a:p>
            <a:pPr indent="0" algn="l">
              <a:buFont typeface="Arial" panose="020B0604020202020204" pitchFamily="34" charset="0"/>
              <a:buNone/>
            </a:pPr>
            <a:endParaRPr sz="2400">
              <a:sym typeface="+mn-ea"/>
            </a:endParaRPr>
          </a:p>
          <a:p>
            <a:pPr indent="0" algn="l">
              <a:buFont typeface="Arial" panose="020B0604020202020204" pitchFamily="34" charset="0"/>
              <a:buNone/>
            </a:pPr>
            <a:r>
              <a:rPr sz="2400">
                <a:sym typeface="+mn-ea"/>
              </a:rPr>
              <a:t>Targets:</a:t>
            </a:r>
            <a:r>
              <a:rPr lang="en-US" sz="2400">
                <a:sym typeface="+mn-ea"/>
              </a:rPr>
              <a:t> </a:t>
            </a:r>
            <a:endParaRPr sz="2400">
              <a:sym typeface="+mn-ea"/>
            </a:endParaRPr>
          </a:p>
          <a:p>
            <a:pPr indent="0" algn="l">
              <a:buFont typeface="Arial" panose="020B0604020202020204" pitchFamily="34" charset="0"/>
              <a:buNone/>
            </a:pPr>
            <a:r>
              <a:rPr sz="2400">
                <a:sym typeface="+mn-ea"/>
              </a:rPr>
              <a:t>– Bladder Inflammation (Cystitis): Binary classification (0 = no, 1 = yes)</a:t>
            </a:r>
            <a:endParaRPr sz="2400">
              <a:sym typeface="+mn-ea"/>
            </a:endParaRPr>
          </a:p>
          <a:p>
            <a:pPr indent="0" algn="l">
              <a:buFont typeface="Arial" panose="020B0604020202020204" pitchFamily="34" charset="0"/>
              <a:buNone/>
            </a:pPr>
            <a:r>
              <a:rPr sz="2400">
                <a:sym typeface="+mn-ea"/>
              </a:rPr>
              <a:t>– Nephritis: Binary classification (0 = no, 1 = yes)</a:t>
            </a:r>
            <a:endParaRPr sz="2400">
              <a:sym typeface="+mn-ea"/>
            </a:endParaRPr>
          </a:p>
          <a:p>
            <a:pPr indent="0" algn="l">
              <a:buFont typeface="Arial" panose="020B0604020202020204" pitchFamily="34" charset="0"/>
              <a:buNone/>
            </a:pPr>
            <a:endParaRPr sz="2400">
              <a:sym typeface="+mn-ea"/>
            </a:endParaRPr>
          </a:p>
          <a:p>
            <a:pPr indent="0" algn="l">
              <a:buFont typeface="Arial" panose="020B0604020202020204" pitchFamily="34" charset="0"/>
              <a:buNone/>
            </a:pPr>
            <a:endParaRPr sz="2400">
              <a:sym typeface="+mn-ea"/>
            </a:endParaRPr>
          </a:p>
        </p:txBody>
      </p:sp>
      <p:sp>
        <p:nvSpPr>
          <p:cNvPr id="15" name="Text Placeholder 14"/>
          <p:cNvSpPr>
            <a:spLocks noGrp="1"/>
          </p:cNvSpPr>
          <p:nvPr>
            <p:ph type="body" sz="quarter" idx="14"/>
          </p:nvPr>
        </p:nvSpPr>
        <p:spPr/>
        <p:txBody>
          <a:bodyPr/>
          <a:p>
            <a:r>
              <a:rPr lang="en-US" dirty="0" smtClean="0">
                <a:sym typeface="+mn-ea"/>
              </a:rPr>
              <a:t>OSDA Big Homework</a:t>
            </a:r>
            <a:endParaRPr lang="en-US"/>
          </a:p>
        </p:txBody>
      </p:sp>
      <p:sp>
        <p:nvSpPr>
          <p:cNvPr id="5" name="Text Placeholder 4"/>
          <p:cNvSpPr>
            <a:spLocks noGrp="1"/>
          </p:cNvSpPr>
          <p:nvPr>
            <p:ph type="body" sz="quarter" idx="15"/>
          </p:nvPr>
        </p:nvSpPr>
        <p:spPr/>
        <p:txBody>
          <a:bodyPr/>
          <a:p>
            <a:r>
              <a:rPr lang="en-US">
                <a:sym typeface="+mn-ea"/>
              </a:rPr>
              <a:t>Dataset Description</a:t>
            </a:r>
            <a:endParaRPr lang="en-US"/>
          </a:p>
        </p:txBody>
      </p:sp>
      <p:sp>
        <p:nvSpPr>
          <p:cNvPr id="10" name="Text Box 9"/>
          <p:cNvSpPr txBox="1"/>
          <p:nvPr/>
        </p:nvSpPr>
        <p:spPr>
          <a:xfrm>
            <a:off x="1055751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lang="en-US" sz="2800" dirty="0" smtClean="0"/>
              <a:t>Hyperbolic Tangent with </a:t>
            </a:r>
            <a:r>
              <a:rPr lang="en-US" altLang="en-GB" sz="2800" dirty="0">
                <a:sym typeface="+mn-ea"/>
              </a:rPr>
              <a:t>Dicromatic Scale Binarization </a:t>
            </a:r>
            <a:br>
              <a:rPr lang="en-US" altLang="en-GB" sz="2800" dirty="0">
                <a:sym typeface="+mn-ea"/>
              </a:rPr>
            </a:br>
            <a:r>
              <a:rPr lang="en-US" sz="2800" dirty="0" smtClean="0"/>
              <a:t>Result for diagnosing </a:t>
            </a:r>
            <a:r>
              <a:rPr sz="2800">
                <a:sym typeface="+mn-ea"/>
              </a:rPr>
              <a:t>Bladder Inflammation</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Hyperbolic Tangent with </a:t>
            </a:r>
            <a:r>
              <a:rPr lang="en-US" altLang="en-GB" dirty="0">
                <a:sym typeface="+mn-ea"/>
              </a:rPr>
              <a:t>Dicromatic Scale Binarization </a:t>
            </a:r>
            <a:br>
              <a:rPr lang="en-US" altLang="en-GB" dirty="0">
                <a:sym typeface="+mn-ea"/>
              </a:rPr>
            </a:br>
            <a:r>
              <a:rPr lang="en-US" dirty="0" smtClean="0">
                <a:sym typeface="+mn-ea"/>
              </a:rPr>
              <a:t>Result for diagnosing </a:t>
            </a:r>
            <a:r>
              <a:rPr>
                <a:sym typeface="+mn-ea"/>
              </a:rPr>
              <a:t>Bladder Inflammation</a:t>
            </a:r>
            <a:endParaRPr lang="en-GB" altLang="en-US"/>
          </a:p>
        </p:txBody>
      </p:sp>
      <p:pic>
        <p:nvPicPr>
          <p:cNvPr id="4" name="Picture Placeholder 3"/>
          <p:cNvPicPr>
            <a:picLocks noChangeAspect="1"/>
          </p:cNvPicPr>
          <p:nvPr>
            <p:ph type="pic" sz="quarter" idx="10"/>
          </p:nvPr>
        </p:nvPicPr>
        <p:blipFill>
          <a:blip r:embed="rId2"/>
          <a:stretch>
            <a:fillRect/>
          </a:stretch>
        </p:blipFill>
        <p:spPr>
          <a:xfrm>
            <a:off x="1417320" y="2285365"/>
            <a:ext cx="9269730" cy="4394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lang="en-US" sz="2800" dirty="0" smtClean="0"/>
              <a:t>Hyperbolic Tangent with </a:t>
            </a:r>
            <a:r>
              <a:rPr lang="en-US" altLang="en-GB" sz="2800" dirty="0">
                <a:sym typeface="+mn-ea"/>
              </a:rPr>
              <a:t>Dicromatic Scale Binarization </a:t>
            </a:r>
            <a:br>
              <a:rPr lang="en-US" altLang="en-GB" sz="2800" dirty="0">
                <a:sym typeface="+mn-ea"/>
              </a:rPr>
            </a:br>
            <a:r>
              <a:rPr lang="en-US" sz="2800" dirty="0" smtClean="0"/>
              <a:t>Result for diagnosing </a:t>
            </a:r>
            <a:r>
              <a:rPr sz="2800">
                <a:sym typeface="+mn-ea"/>
              </a:rPr>
              <a:t>Nephritis</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Hyperbolic Tangent with </a:t>
            </a:r>
            <a:r>
              <a:rPr lang="en-US" altLang="en-GB" dirty="0">
                <a:sym typeface="+mn-ea"/>
              </a:rPr>
              <a:t>Dicromatic Scale Binarization </a:t>
            </a:r>
            <a:br>
              <a:rPr lang="en-US" altLang="en-GB" dirty="0">
                <a:sym typeface="+mn-ea"/>
              </a:rPr>
            </a:br>
            <a:r>
              <a:rPr lang="en-US" dirty="0" smtClean="0">
                <a:sym typeface="+mn-ea"/>
              </a:rPr>
              <a:t>Result for diagnosing </a:t>
            </a:r>
            <a:r>
              <a:rPr>
                <a:sym typeface="+mn-ea"/>
              </a:rPr>
              <a:t>Nephritis</a:t>
            </a:r>
            <a:endParaRPr lang="en-GB" altLang="en-US"/>
          </a:p>
        </p:txBody>
      </p:sp>
      <p:pic>
        <p:nvPicPr>
          <p:cNvPr id="5" name="Picture Placeholder 4"/>
          <p:cNvPicPr>
            <a:picLocks noChangeAspect="1"/>
          </p:cNvPicPr>
          <p:nvPr>
            <p:ph type="pic" sz="quarter" idx="10"/>
          </p:nvPr>
        </p:nvPicPr>
        <p:blipFill>
          <a:blip r:embed="rId2"/>
          <a:stretch>
            <a:fillRect/>
          </a:stretch>
        </p:blipFill>
        <p:spPr>
          <a:xfrm>
            <a:off x="1442085" y="2261235"/>
            <a:ext cx="9387205" cy="439928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lang="en-US" sz="2800" dirty="0" smtClean="0"/>
              <a:t>Leaky ReLU with </a:t>
            </a:r>
            <a:r>
              <a:rPr lang="en-US" altLang="en-GB" sz="2800" dirty="0">
                <a:sym typeface="+mn-ea"/>
              </a:rPr>
              <a:t>Ordinal </a:t>
            </a:r>
            <a:r>
              <a:rPr lang="en-US" altLang="en-GB" sz="2800" dirty="0">
                <a:sym typeface="+mn-ea"/>
              </a:rPr>
              <a:t>Scale Binarization </a:t>
            </a:r>
            <a:br>
              <a:rPr lang="en-US" altLang="en-GB" sz="2800" dirty="0">
                <a:sym typeface="+mn-ea"/>
              </a:rPr>
            </a:br>
            <a:r>
              <a:rPr lang="en-US" sz="2800" dirty="0" smtClean="0"/>
              <a:t>Result for diagnosing </a:t>
            </a:r>
            <a:r>
              <a:rPr sz="2800">
                <a:sym typeface="+mn-ea"/>
              </a:rPr>
              <a:t>Bladder Inflammation</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Leaky ReLU with </a:t>
            </a:r>
            <a:r>
              <a:rPr lang="en-US" altLang="en-GB" dirty="0">
                <a:sym typeface="+mn-ea"/>
              </a:rPr>
              <a:t>Ordinal Scale Binarization </a:t>
            </a:r>
            <a:br>
              <a:rPr lang="en-US" altLang="en-GB" dirty="0">
                <a:sym typeface="+mn-ea"/>
              </a:rPr>
            </a:br>
            <a:r>
              <a:rPr lang="en-US" dirty="0" smtClean="0">
                <a:sym typeface="+mn-ea"/>
              </a:rPr>
              <a:t>Result for diagnosing </a:t>
            </a:r>
            <a:r>
              <a:rPr>
                <a:sym typeface="+mn-ea"/>
              </a:rPr>
              <a:t>Bladder Inflammation</a:t>
            </a:r>
            <a:endParaRPr lang="en-GB" altLang="en-US"/>
          </a:p>
        </p:txBody>
      </p:sp>
      <p:pic>
        <p:nvPicPr>
          <p:cNvPr id="5" name="Picture Placeholder 4"/>
          <p:cNvPicPr>
            <a:picLocks noChangeAspect="1"/>
          </p:cNvPicPr>
          <p:nvPr>
            <p:ph type="pic" sz="quarter" idx="10"/>
          </p:nvPr>
        </p:nvPicPr>
        <p:blipFill>
          <a:blip r:embed="rId2"/>
          <a:srcRect t="4052" b="51828"/>
          <a:stretch>
            <a:fillRect/>
          </a:stretch>
        </p:blipFill>
        <p:spPr>
          <a:xfrm>
            <a:off x="1291590" y="2197735"/>
            <a:ext cx="9752965" cy="441896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lang="en-US" sz="2800" dirty="0" smtClean="0"/>
              <a:t>Leaky ReLU with </a:t>
            </a:r>
            <a:r>
              <a:rPr lang="en-US" altLang="en-GB" sz="2800" dirty="0">
                <a:sym typeface="+mn-ea"/>
              </a:rPr>
              <a:t>Ordinal </a:t>
            </a:r>
            <a:r>
              <a:rPr lang="en-US" altLang="en-GB" sz="2800" dirty="0">
                <a:sym typeface="+mn-ea"/>
              </a:rPr>
              <a:t>Scale Binarization </a:t>
            </a:r>
            <a:br>
              <a:rPr lang="en-US" altLang="en-GB" sz="2800" dirty="0">
                <a:sym typeface="+mn-ea"/>
              </a:rPr>
            </a:br>
            <a:r>
              <a:rPr lang="en-US" sz="2800" dirty="0" smtClean="0"/>
              <a:t>Result for diagnosing </a:t>
            </a:r>
            <a:r>
              <a:rPr sz="2800">
                <a:sym typeface="+mn-ea"/>
              </a:rPr>
              <a:t>Nephritis</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Leaky ReLU with </a:t>
            </a:r>
            <a:r>
              <a:rPr lang="en-US" altLang="en-GB" dirty="0">
                <a:sym typeface="+mn-ea"/>
              </a:rPr>
              <a:t>Ordinal Scale Binarization </a:t>
            </a:r>
            <a:br>
              <a:rPr lang="en-US" altLang="en-GB" dirty="0">
                <a:sym typeface="+mn-ea"/>
              </a:rPr>
            </a:br>
            <a:r>
              <a:rPr lang="en-US" dirty="0" smtClean="0">
                <a:sym typeface="+mn-ea"/>
              </a:rPr>
              <a:t>Result for diagnosing </a:t>
            </a:r>
            <a:r>
              <a:rPr>
                <a:sym typeface="+mn-ea"/>
              </a:rPr>
              <a:t>Nephritis</a:t>
            </a:r>
            <a:endParaRPr lang="en-GB" altLang="en-US"/>
          </a:p>
        </p:txBody>
      </p:sp>
      <p:pic>
        <p:nvPicPr>
          <p:cNvPr id="4" name="Picture Placeholder 3"/>
          <p:cNvPicPr>
            <a:picLocks noChangeAspect="1"/>
          </p:cNvPicPr>
          <p:nvPr>
            <p:ph type="pic" sz="quarter" idx="10"/>
          </p:nvPr>
        </p:nvPicPr>
        <p:blipFill>
          <a:blip r:embed="rId2"/>
          <a:srcRect t="54500" b="2268"/>
          <a:stretch>
            <a:fillRect/>
          </a:stretch>
        </p:blipFill>
        <p:spPr>
          <a:xfrm>
            <a:off x="1156970" y="2163445"/>
            <a:ext cx="10059035" cy="446595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lang="en-US" sz="2800" dirty="0" smtClean="0"/>
              <a:t>Hyperbolic Tangent with </a:t>
            </a:r>
            <a:r>
              <a:rPr lang="en-US" altLang="en-GB" sz="2800" dirty="0">
                <a:sym typeface="+mn-ea"/>
              </a:rPr>
              <a:t>Ordinal </a:t>
            </a:r>
            <a:r>
              <a:rPr lang="en-US" altLang="en-GB" sz="2800" dirty="0">
                <a:sym typeface="+mn-ea"/>
              </a:rPr>
              <a:t>Scale Binarization </a:t>
            </a:r>
            <a:br>
              <a:rPr lang="en-US" altLang="en-GB" sz="2800" dirty="0">
                <a:sym typeface="+mn-ea"/>
              </a:rPr>
            </a:br>
            <a:r>
              <a:rPr lang="en-US" sz="2800" dirty="0" smtClean="0"/>
              <a:t>Result for diagnosing </a:t>
            </a:r>
            <a:r>
              <a:rPr sz="2800">
                <a:sym typeface="+mn-ea"/>
              </a:rPr>
              <a:t>Bladder Inflammation</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Hyperbolic Tangent with </a:t>
            </a:r>
            <a:r>
              <a:rPr lang="en-US" altLang="en-GB" dirty="0">
                <a:sym typeface="+mn-ea"/>
              </a:rPr>
              <a:t>Ordinal Scale Binarization </a:t>
            </a:r>
            <a:br>
              <a:rPr lang="en-US" altLang="en-GB" dirty="0">
                <a:sym typeface="+mn-ea"/>
              </a:rPr>
            </a:br>
            <a:r>
              <a:rPr lang="en-US" dirty="0" smtClean="0">
                <a:sym typeface="+mn-ea"/>
              </a:rPr>
              <a:t>Result for diagnosing </a:t>
            </a:r>
            <a:r>
              <a:rPr>
                <a:sym typeface="+mn-ea"/>
              </a:rPr>
              <a:t>Bladder Inflammation</a:t>
            </a:r>
            <a:endParaRPr lang="en-GB" altLang="en-US"/>
          </a:p>
        </p:txBody>
      </p:sp>
      <p:pic>
        <p:nvPicPr>
          <p:cNvPr id="4" name="Picture Placeholder 3"/>
          <p:cNvPicPr>
            <a:picLocks noChangeAspect="1"/>
          </p:cNvPicPr>
          <p:nvPr>
            <p:ph type="pic" sz="quarter" idx="10"/>
          </p:nvPr>
        </p:nvPicPr>
        <p:blipFill>
          <a:blip r:embed="rId2"/>
          <a:srcRect t="3869" b="51335"/>
          <a:stretch>
            <a:fillRect/>
          </a:stretch>
        </p:blipFill>
        <p:spPr>
          <a:xfrm>
            <a:off x="1574800" y="2223135"/>
            <a:ext cx="9346565" cy="450786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lang="en-US" sz="2800" dirty="0" smtClean="0">
                <a:sym typeface="+mn-ea"/>
              </a:rPr>
              <a:t>Hyperbolic Tangent</a:t>
            </a:r>
            <a:r>
              <a:rPr lang="en-US" sz="2800" dirty="0" smtClean="0"/>
              <a:t> with </a:t>
            </a:r>
            <a:r>
              <a:rPr lang="en-US" altLang="en-GB" sz="2800" dirty="0">
                <a:sym typeface="+mn-ea"/>
              </a:rPr>
              <a:t>Ordinal </a:t>
            </a:r>
            <a:r>
              <a:rPr lang="en-US" altLang="en-GB" sz="2800" dirty="0">
                <a:sym typeface="+mn-ea"/>
              </a:rPr>
              <a:t>Scale Binarization </a:t>
            </a:r>
            <a:br>
              <a:rPr lang="en-US" altLang="en-GB" sz="2800" dirty="0">
                <a:sym typeface="+mn-ea"/>
              </a:rPr>
            </a:br>
            <a:r>
              <a:rPr lang="en-US" sz="2800" dirty="0" smtClean="0"/>
              <a:t>Result for diagnosing </a:t>
            </a:r>
            <a:r>
              <a:rPr sz="2800">
                <a:sym typeface="+mn-ea"/>
              </a:rPr>
              <a:t>Nephritis</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Hyperbolic Tangent</a:t>
            </a:r>
            <a:r>
              <a:rPr lang="en-US" dirty="0" smtClean="0">
                <a:sym typeface="+mn-ea"/>
              </a:rPr>
              <a:t> with </a:t>
            </a:r>
            <a:r>
              <a:rPr lang="en-US" altLang="en-GB" dirty="0">
                <a:sym typeface="+mn-ea"/>
              </a:rPr>
              <a:t>Ordinal Scale Binarization </a:t>
            </a:r>
            <a:br>
              <a:rPr lang="en-US" altLang="en-GB" dirty="0">
                <a:sym typeface="+mn-ea"/>
              </a:rPr>
            </a:br>
            <a:r>
              <a:rPr lang="en-US" dirty="0" smtClean="0">
                <a:sym typeface="+mn-ea"/>
              </a:rPr>
              <a:t>Result for diagnosing </a:t>
            </a:r>
            <a:r>
              <a:rPr>
                <a:sym typeface="+mn-ea"/>
              </a:rPr>
              <a:t>Nephritis</a:t>
            </a:r>
            <a:endParaRPr lang="en-GB" altLang="en-US"/>
          </a:p>
        </p:txBody>
      </p:sp>
      <p:pic>
        <p:nvPicPr>
          <p:cNvPr id="5" name="Picture Placeholder 4"/>
          <p:cNvPicPr>
            <a:picLocks noChangeAspect="1"/>
          </p:cNvPicPr>
          <p:nvPr>
            <p:ph type="pic" sz="quarter" idx="10"/>
          </p:nvPr>
        </p:nvPicPr>
        <p:blipFill>
          <a:blip r:embed="rId2"/>
          <a:srcRect t="55205"/>
          <a:stretch>
            <a:fillRect/>
          </a:stretch>
        </p:blipFill>
        <p:spPr>
          <a:xfrm>
            <a:off x="1522730" y="2148205"/>
            <a:ext cx="9358630" cy="451421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196340"/>
            <a:ext cx="11163935" cy="777240"/>
          </a:xfrm>
        </p:spPr>
        <p:txBody>
          <a:bodyPr>
            <a:noAutofit/>
          </a:bodyPr>
          <a:lstStyle/>
          <a:p>
            <a:pPr algn="ctr"/>
            <a:r>
              <a:rPr sz="2800"/>
              <a:t>Neural FCA Performance</a:t>
            </a:r>
            <a:endParaRPr sz="2800"/>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a:sym typeface="+mn-ea"/>
              </a:rPr>
              <a:t>Neural FCA Performance</a:t>
            </a:r>
            <a:endParaRPr lang="en-GB" altLang="en-US"/>
          </a:p>
        </p:txBody>
      </p:sp>
      <p:pic>
        <p:nvPicPr>
          <p:cNvPr id="8" name="Picture Placeholder 7"/>
          <p:cNvPicPr>
            <a:picLocks noChangeAspect="1"/>
          </p:cNvPicPr>
          <p:nvPr>
            <p:ph type="pic" sz="quarter" idx="10"/>
          </p:nvPr>
        </p:nvPicPr>
        <p:blipFill>
          <a:blip r:embed="rId2"/>
          <a:srcRect l="2706" t="9622" r="2924"/>
          <a:stretch>
            <a:fillRect/>
          </a:stretch>
        </p:blipFill>
        <p:spPr>
          <a:xfrm>
            <a:off x="2552065" y="1630045"/>
            <a:ext cx="7231380" cy="501269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37515" y="1504950"/>
            <a:ext cx="11163935" cy="777240"/>
          </a:xfrm>
        </p:spPr>
        <p:txBody>
          <a:bodyPr>
            <a:noAutofit/>
          </a:bodyPr>
          <a:lstStyle/>
          <a:p>
            <a:pPr algn="ctr"/>
            <a:r>
              <a:rPr lang="en-GB" altLang="en-US" sz="2800" dirty="0">
                <a:sym typeface="+mn-ea"/>
              </a:rPr>
              <a:t> Insights from Weighted Neural Networks</a:t>
            </a:r>
            <a:endParaRPr lang="en-GB" altLang="en-US" sz="2800" dirty="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GB" altLang="en-US" dirty="0">
                <a:sym typeface="+mn-ea"/>
              </a:rPr>
              <a:t> Insights from Weighted Neural Networks</a:t>
            </a:r>
            <a:endParaRPr lang="en-GB" altLang="en-US"/>
          </a:p>
        </p:txBody>
      </p:sp>
      <p:sp>
        <p:nvSpPr>
          <p:cNvPr id="4" name="Text Box 3"/>
          <p:cNvSpPr txBox="1"/>
          <p:nvPr/>
        </p:nvSpPr>
        <p:spPr>
          <a:xfrm>
            <a:off x="801370" y="2282190"/>
            <a:ext cx="10588625" cy="3476625"/>
          </a:xfrm>
          <a:prstGeom prst="rect">
            <a:avLst/>
          </a:prstGeom>
          <a:noFill/>
        </p:spPr>
        <p:txBody>
          <a:bodyPr wrap="square" rtlCol="0">
            <a:spAutoFit/>
          </a:bodyPr>
          <a:p>
            <a:pPr algn="l"/>
            <a:r>
              <a:rPr sz="2000" dirty="0">
                <a:latin typeface="HSE Sans" panose="02000000000000000000" pitchFamily="2" charset="0"/>
              </a:rPr>
              <a:t>Visualization of the neural network’s weighted edges provided valuable insights into</a:t>
            </a:r>
            <a:r>
              <a:rPr lang="en-US" sz="2000" dirty="0">
                <a:latin typeface="HSE Sans" panose="02000000000000000000" pitchFamily="2" charset="0"/>
              </a:rPr>
              <a:t> </a:t>
            </a:r>
            <a:r>
              <a:rPr sz="2000" dirty="0">
                <a:latin typeface="HSE Sans" panose="02000000000000000000" pitchFamily="2" charset="0"/>
              </a:rPr>
              <a:t>feature importance:</a:t>
            </a:r>
            <a:endParaRPr sz="2000" dirty="0">
              <a:latin typeface="HSE Sans" panose="02000000000000000000" pitchFamily="2" charset="0"/>
            </a:endParaRPr>
          </a:p>
          <a:p>
            <a:pPr algn="l"/>
            <a:endParaRPr sz="2000" dirty="0">
              <a:latin typeface="HSE Sans" panose="02000000000000000000" pitchFamily="2" charset="0"/>
            </a:endParaRPr>
          </a:p>
          <a:p>
            <a:pPr marL="457200" indent="-457200" algn="l">
              <a:buAutoNum type="arabicPeriod"/>
            </a:pPr>
            <a:r>
              <a:rPr sz="2000" dirty="0">
                <a:latin typeface="HSE Sans" panose="02000000000000000000" pitchFamily="2" charset="0"/>
              </a:rPr>
              <a:t>Temperature: Had a strong influence on both targets, indicating its critical role</a:t>
            </a:r>
            <a:r>
              <a:rPr lang="en-US" sz="2000" dirty="0">
                <a:latin typeface="HSE Sans" panose="02000000000000000000" pitchFamily="2" charset="0"/>
              </a:rPr>
              <a:t> </a:t>
            </a:r>
            <a:r>
              <a:rPr sz="2000" dirty="0">
                <a:latin typeface="HSE Sans" panose="02000000000000000000" pitchFamily="2" charset="0"/>
              </a:rPr>
              <a:t>in diagnosing fever-related conditions.</a:t>
            </a:r>
            <a:endParaRPr sz="2000" dirty="0">
              <a:latin typeface="HSE Sans" panose="02000000000000000000" pitchFamily="2" charset="0"/>
            </a:endParaRPr>
          </a:p>
          <a:p>
            <a:pPr marL="457200" indent="-457200" algn="l">
              <a:buAutoNum type="arabicPeriod"/>
            </a:pPr>
            <a:endParaRPr sz="2000" dirty="0">
              <a:latin typeface="HSE Sans" panose="02000000000000000000" pitchFamily="2" charset="0"/>
            </a:endParaRPr>
          </a:p>
          <a:p>
            <a:pPr marL="457200" indent="-457200" algn="l">
              <a:buAutoNum type="arabicPeriod"/>
            </a:pPr>
            <a:r>
              <a:rPr sz="2000" dirty="0">
                <a:latin typeface="HSE Sans" panose="02000000000000000000" pitchFamily="2" charset="0"/>
              </a:rPr>
              <a:t>Lumbar Pain: Was particularly significant for predicting Nephritis, highlighting</a:t>
            </a:r>
            <a:r>
              <a:rPr lang="en-US" sz="2000" dirty="0">
                <a:latin typeface="HSE Sans" panose="02000000000000000000" pitchFamily="2" charset="0"/>
              </a:rPr>
              <a:t> </a:t>
            </a:r>
            <a:r>
              <a:rPr sz="2000" dirty="0">
                <a:latin typeface="HSE Sans" panose="02000000000000000000" pitchFamily="2" charset="0"/>
              </a:rPr>
              <a:t>its relevance to kidney-related symptoms.</a:t>
            </a:r>
            <a:endParaRPr sz="2000" dirty="0">
              <a:latin typeface="HSE Sans" panose="02000000000000000000" pitchFamily="2" charset="0"/>
            </a:endParaRPr>
          </a:p>
          <a:p>
            <a:pPr marL="457200" indent="-457200" algn="l">
              <a:buAutoNum type="arabicPeriod"/>
            </a:pPr>
            <a:endParaRPr sz="2000" dirty="0">
              <a:latin typeface="HSE Sans" panose="02000000000000000000" pitchFamily="2" charset="0"/>
            </a:endParaRPr>
          </a:p>
          <a:p>
            <a:pPr marL="457200" indent="-457200" algn="l">
              <a:buAutoNum type="arabicPeriod"/>
            </a:pPr>
            <a:r>
              <a:rPr sz="2000" dirty="0">
                <a:latin typeface="HSE Sans" panose="02000000000000000000" pitchFamily="2" charset="0"/>
              </a:rPr>
              <a:t>Urine Pushing and Micturition Pains: Were crucial for Bladder Inflammation prediction.</a:t>
            </a:r>
            <a:endParaRPr sz="2000" dirty="0">
              <a:latin typeface="HSE Sans" panose="02000000000000000000"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sz="2800"/>
              <a:t> Comparison with State-of-the-Art Approaches</a:t>
            </a:r>
            <a:endParaRPr sz="2800"/>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a:sym typeface="+mn-ea"/>
              </a:rPr>
              <a:t> Comparison with State-of-the-Art Approaches</a:t>
            </a:r>
            <a:endParaRPr lang="en-GB" altLang="en-US"/>
          </a:p>
        </p:txBody>
      </p:sp>
      <p:pic>
        <p:nvPicPr>
          <p:cNvPr id="4" name="Picture Placeholder 3"/>
          <p:cNvPicPr>
            <a:picLocks noChangeAspect="1"/>
          </p:cNvPicPr>
          <p:nvPr>
            <p:ph type="pic" sz="quarter" idx="10"/>
          </p:nvPr>
        </p:nvPicPr>
        <p:blipFill>
          <a:blip r:embed="rId2"/>
          <a:stretch>
            <a:fillRect/>
          </a:stretch>
        </p:blipFill>
        <p:spPr>
          <a:xfrm>
            <a:off x="1939290" y="1749425"/>
            <a:ext cx="8457565" cy="48641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sz="2800"/>
              <a:t> Comparison with State-of-the-Art Approaches</a:t>
            </a:r>
            <a:endParaRPr sz="2800"/>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a:sym typeface="+mn-ea"/>
              </a:rPr>
              <a:t> Comparison with State-of-the-Art Approaches</a:t>
            </a:r>
            <a:endParaRPr lang="en-GB" altLang="en-US"/>
          </a:p>
        </p:txBody>
      </p:sp>
      <p:pic>
        <p:nvPicPr>
          <p:cNvPr id="5" name="Picture Placeholder 4"/>
          <p:cNvPicPr>
            <a:picLocks noChangeAspect="1"/>
          </p:cNvPicPr>
          <p:nvPr>
            <p:ph type="pic" sz="quarter" idx="10"/>
          </p:nvPr>
        </p:nvPicPr>
        <p:blipFill>
          <a:blip r:embed="rId2"/>
          <a:stretch>
            <a:fillRect/>
          </a:stretch>
        </p:blipFill>
        <p:spPr>
          <a:xfrm>
            <a:off x="2609850" y="1867535"/>
            <a:ext cx="7115810" cy="482092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447800"/>
            <a:ext cx="2475230" cy="777240"/>
          </a:xfrm>
        </p:spPr>
        <p:txBody>
          <a:bodyPr>
            <a:normAutofit/>
          </a:bodyPr>
          <a:lstStyle/>
          <a:p>
            <a:pPr algn="ctr"/>
            <a:r>
              <a:rPr lang="en-US" sz="4000">
                <a:sym typeface="+mn-ea"/>
              </a:rPr>
              <a:t>Dataset</a:t>
            </a:r>
            <a:endParaRPr lang="en-US" sz="4000" dirty="0" smtClean="0"/>
          </a:p>
        </p:txBody>
      </p:sp>
      <p:sp>
        <p:nvSpPr>
          <p:cNvPr id="5" name="Текст 4"/>
          <p:cNvSpPr>
            <a:spLocks noGrp="1"/>
          </p:cNvSpPr>
          <p:nvPr>
            <p:ph type="body" sz="quarter" idx="13"/>
          </p:nvPr>
        </p:nvSpPr>
        <p:spPr/>
        <p:txBody>
          <a:bodyPr/>
          <a:lstStyle/>
          <a:p>
            <a:r>
              <a:rPr lang="en-US" dirty="0"/>
              <a:t>Data science</a:t>
            </a:r>
            <a:endParaRPr lang="ru-RU" dirty="0"/>
          </a:p>
          <a:p>
            <a:endParaRPr lang="ru-RU" dirty="0"/>
          </a:p>
        </p:txBody>
      </p:sp>
      <p:sp>
        <p:nvSpPr>
          <p:cNvPr id="6" name="Текст 5"/>
          <p:cNvSpPr>
            <a:spLocks noGrp="1"/>
          </p:cNvSpPr>
          <p:nvPr>
            <p:ph type="body" sz="quarter" idx="14"/>
          </p:nvPr>
        </p:nvSpPr>
        <p:spPr/>
        <p:txBody>
          <a:bodyPr/>
          <a:lstStyle/>
          <a:p>
            <a:r>
              <a:rPr lang="en-US" dirty="0" smtClean="0">
                <a:sym typeface="+mn-ea"/>
              </a:rPr>
              <a:t>OSDA Big Homework</a:t>
            </a:r>
            <a:endParaRPr lang="ru-RU" dirty="0"/>
          </a:p>
        </p:txBody>
      </p:sp>
      <p:sp>
        <p:nvSpPr>
          <p:cNvPr id="7" name="Текст 6"/>
          <p:cNvSpPr>
            <a:spLocks noGrp="1"/>
          </p:cNvSpPr>
          <p:nvPr>
            <p:ph type="body" sz="quarter" idx="15"/>
          </p:nvPr>
        </p:nvSpPr>
        <p:spPr/>
        <p:txBody>
          <a:bodyPr/>
          <a:lstStyle/>
          <a:p>
            <a:r>
              <a:rPr lang="en-US">
                <a:sym typeface="+mn-ea"/>
              </a:rPr>
              <a:t>Dataset</a:t>
            </a:r>
            <a:endParaRPr lang="ru-RU" dirty="0"/>
          </a:p>
        </p:txBody>
      </p:sp>
      <p:sp>
        <p:nvSpPr>
          <p:cNvPr id="10" name="Text Box 9"/>
          <p:cNvSpPr txBox="1"/>
          <p:nvPr/>
        </p:nvSpPr>
        <p:spPr>
          <a:xfrm>
            <a:off x="1055751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pic>
        <p:nvPicPr>
          <p:cNvPr id="11" name="Picture 10"/>
          <p:cNvPicPr>
            <a:picLocks noChangeAspect="1"/>
          </p:cNvPicPr>
          <p:nvPr/>
        </p:nvPicPr>
        <p:blipFill>
          <a:blip r:embed="rId2"/>
          <a:stretch>
            <a:fillRect/>
          </a:stretch>
        </p:blipFill>
        <p:spPr>
          <a:xfrm>
            <a:off x="586105" y="2323465"/>
            <a:ext cx="8281035" cy="4164330"/>
          </a:xfrm>
          <a:prstGeom prst="rect">
            <a:avLst/>
          </a:prstGeom>
        </p:spPr>
      </p:pic>
      <p:pic>
        <p:nvPicPr>
          <p:cNvPr id="12" name="Picture Placeholder 7"/>
          <p:cNvPicPr>
            <a:picLocks noChangeAspect="1"/>
          </p:cNvPicPr>
          <p:nvPr/>
        </p:nvPicPr>
        <p:blipFill>
          <a:blip r:embed="rId3"/>
          <a:srcRect r="10822"/>
          <a:stretch>
            <a:fillRect/>
          </a:stretch>
        </p:blipFill>
        <p:spPr>
          <a:xfrm>
            <a:off x="5352415" y="2323465"/>
            <a:ext cx="6028055" cy="4213225"/>
          </a:xfrm>
          <a:prstGeom prst="rect">
            <a:avLst/>
          </a:prstGeom>
          <a:solidFill>
            <a:srgbClr val="D9D9D9"/>
          </a:solid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310640"/>
            <a:ext cx="11163935" cy="777240"/>
          </a:xfrm>
        </p:spPr>
        <p:txBody>
          <a:bodyPr>
            <a:noAutofit/>
          </a:bodyPr>
          <a:lstStyle/>
          <a:p>
            <a:pPr algn="ctr"/>
            <a:r>
              <a:rPr sz="4000"/>
              <a:t>Conclusion</a:t>
            </a:r>
            <a:endParaRPr sz="2800"/>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a:sym typeface="+mn-ea"/>
              </a:rPr>
              <a:t>Conclusion</a:t>
            </a:r>
            <a:endParaRPr lang="en-GB" altLang="en-US"/>
          </a:p>
        </p:txBody>
      </p:sp>
      <p:sp>
        <p:nvSpPr>
          <p:cNvPr id="4" name="Text Box 3"/>
          <p:cNvSpPr txBox="1"/>
          <p:nvPr/>
        </p:nvSpPr>
        <p:spPr>
          <a:xfrm>
            <a:off x="566420" y="2441575"/>
            <a:ext cx="10822940" cy="3629025"/>
          </a:xfrm>
          <a:prstGeom prst="rect">
            <a:avLst/>
          </a:prstGeom>
        </p:spPr>
        <p:txBody>
          <a:bodyPr wrap="square">
            <a:noAutofit/>
          </a:bodyPr>
          <a:p>
            <a:r>
              <a:rPr sz="2400"/>
              <a:t>Neural FCA provided excellent interpretability through concept lattices and visualizations, which offered a deeper understanding of the relationships between attributes and</a:t>
            </a:r>
            <a:r>
              <a:rPr lang="en-US" sz="2400"/>
              <a:t> </a:t>
            </a:r>
            <a:r>
              <a:rPr sz="2400"/>
              <a:t>target outcomes. The results underscore the importance of the activation function</a:t>
            </a:r>
            <a:r>
              <a:rPr lang="en-US" sz="2400"/>
              <a:t> </a:t>
            </a:r>
            <a:r>
              <a:rPr sz="2400"/>
              <a:t>choice, with Leaky ReLU and Tanh significantly improving performance over ReLU.</a:t>
            </a:r>
            <a:endParaRPr sz="2400"/>
          </a:p>
          <a:p>
            <a:endParaRPr sz="2400"/>
          </a:p>
          <a:p>
            <a:r>
              <a:rPr sz="2400"/>
              <a:t>However, the method’s computational complexity limits scalability for larger datasets.</a:t>
            </a:r>
            <a:endParaRPr sz="2400"/>
          </a:p>
          <a:p>
            <a:r>
              <a:rPr sz="2400"/>
              <a:t>Further optimizations, such as more efficient lattice construction or pruning of irrelevant</a:t>
            </a:r>
            <a:r>
              <a:rPr lang="en-US" sz="2400"/>
              <a:t> </a:t>
            </a:r>
            <a:r>
              <a:rPr sz="2400"/>
              <a:t>concepts, could enhance performance.</a:t>
            </a:r>
            <a:endParaRPr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527175"/>
            <a:ext cx="7820660" cy="777240"/>
          </a:xfrm>
        </p:spPr>
        <p:txBody>
          <a:bodyPr/>
          <a:lstStyle/>
          <a:p>
            <a:r>
              <a:rPr lang="en-US">
                <a:sym typeface="+mn-ea"/>
              </a:rPr>
              <a:t>References</a:t>
            </a:r>
            <a:br>
              <a:rPr lang="en-US">
                <a:sym typeface="+mn-ea"/>
              </a:rPr>
            </a:br>
            <a:endParaRPr lang="en-US">
              <a:solidFill>
                <a:schemeClr val="accent1"/>
              </a:solidFill>
              <a:effectLst>
                <a:outerShdw blurRad="38100" dist="25400" dir="5400000" algn="ctr" rotWithShape="0">
                  <a:srgbClr val="6E747A">
                    <a:alpha val="43000"/>
                  </a:srgbClr>
                </a:outerShdw>
              </a:effectLst>
              <a:sym typeface="+mn-ea"/>
            </a:endParaRPr>
          </a:p>
        </p:txBody>
      </p:sp>
      <p:sp>
        <p:nvSpPr>
          <p:cNvPr id="9" name="Text Box 8"/>
          <p:cNvSpPr txBox="1"/>
          <p:nvPr/>
        </p:nvSpPr>
        <p:spPr>
          <a:xfrm>
            <a:off x="586105" y="1828165"/>
            <a:ext cx="10714990" cy="3415030"/>
          </a:xfrm>
          <a:prstGeom prst="rect">
            <a:avLst/>
          </a:prstGeom>
          <a:noFill/>
        </p:spPr>
        <p:txBody>
          <a:bodyPr wrap="square" rtlCol="0" anchor="t">
            <a:spAutoFit/>
          </a:bodyPr>
          <a:p>
            <a:pPr indent="0">
              <a:buFont typeface="Arial" panose="020B0604020202020204" pitchFamily="34" charset="0"/>
              <a:buNone/>
            </a:pPr>
            <a:endParaRPr lang="en-US" sz="2400">
              <a:sym typeface="+mn-ea"/>
            </a:endParaRPr>
          </a:p>
          <a:p>
            <a:pPr marL="342900" indent="-342900">
              <a:buFont typeface="Arial" panose="020B0604020202020204" pitchFamily="34" charset="0"/>
              <a:buChar char="•"/>
            </a:pPr>
            <a:r>
              <a:rPr lang="en-US" sz="2400">
                <a:sym typeface="+mn-ea"/>
              </a:rPr>
              <a:t>UCI Acute Inflammations Dataset (https://archive.ics.uci.edu/dataset/184/acute+inflammations)’</a:t>
            </a:r>
            <a:endParaRPr lang="en-US" sz="2400">
              <a:sym typeface="+mn-ea"/>
            </a:endParaRPr>
          </a:p>
          <a:p>
            <a:pPr indent="0">
              <a:buFont typeface="Arial" panose="020B0604020202020204" pitchFamily="34" charset="0"/>
              <a:buNone/>
            </a:pPr>
            <a:endParaRPr lang="en-US" sz="2400">
              <a:sym typeface="+mn-ea"/>
            </a:endParaRPr>
          </a:p>
          <a:p>
            <a:pPr marL="342900" indent="-342900">
              <a:buFont typeface="Arial" panose="020B0604020202020204" pitchFamily="34" charset="0"/>
              <a:buChar char="•"/>
            </a:pPr>
            <a:r>
              <a:rPr lang="en-US" sz="2400">
                <a:sym typeface="+mn-ea"/>
              </a:rPr>
              <a:t>Human Body Temperature Binarization (https://en.wikipedia.org/wiki/Human_body_temperature)</a:t>
            </a:r>
            <a:endParaRPr lang="en-US" sz="2400">
              <a:sym typeface="+mn-ea"/>
            </a:endParaRPr>
          </a:p>
          <a:p>
            <a:pPr marL="342900" indent="-342900">
              <a:buFont typeface="Arial" panose="020B0604020202020204" pitchFamily="34" charset="0"/>
              <a:buChar char="•"/>
            </a:pPr>
            <a:endParaRPr lang="en-US" sz="2400">
              <a:sym typeface="+mn-ea"/>
            </a:endParaRPr>
          </a:p>
          <a:p>
            <a:pPr marL="342900" indent="-342900">
              <a:buFont typeface="Arial" panose="020B0604020202020204" pitchFamily="34" charset="0"/>
              <a:buChar char="•"/>
            </a:pPr>
            <a:r>
              <a:rPr lang="en-US" sz="2400">
                <a:sym typeface="+mn-ea"/>
              </a:rPr>
              <a:t>World Health Organization (WHO) Definition of Fever (https://www.who.int/data/gho/indicator-metadata-registry/imr-details/180)</a:t>
            </a:r>
            <a:endParaRPr lang="en-US" sz="2400">
              <a:sym typeface="+mn-ea"/>
            </a:endParaRPr>
          </a:p>
        </p:txBody>
      </p:sp>
      <p:sp>
        <p:nvSpPr>
          <p:cNvPr id="15" name="Text Placeholder 14"/>
          <p:cNvSpPr>
            <a:spLocks noGrp="1"/>
          </p:cNvSpPr>
          <p:nvPr>
            <p:ph type="body" sz="quarter" idx="13"/>
          </p:nvPr>
        </p:nvSpPr>
        <p:spPr/>
        <p:txBody>
          <a:bodyPr/>
          <a:p>
            <a:r>
              <a:rPr lang="en-US" dirty="0">
                <a:sym typeface="+mn-ea"/>
              </a:rPr>
              <a:t>Data science</a:t>
            </a:r>
            <a:endParaRPr lang="ru-RU" dirty="0"/>
          </a:p>
          <a:p>
            <a:endParaRPr lang="en-US"/>
          </a:p>
        </p:txBody>
      </p:sp>
      <p:sp>
        <p:nvSpPr>
          <p:cNvPr id="8" name="Text Placeholder 7"/>
          <p:cNvSpPr>
            <a:spLocks noGrp="1"/>
          </p:cNvSpPr>
          <p:nvPr>
            <p:ph type="body" sz="quarter" idx="14"/>
          </p:nvPr>
        </p:nvSpPr>
        <p:spPr/>
        <p:txBody>
          <a:bodyPr/>
          <a:p>
            <a:r>
              <a:rPr lang="en-US" dirty="0" smtClean="0">
                <a:sym typeface="+mn-ea"/>
              </a:rPr>
              <a:t>2D SLAM Project: </a:t>
            </a:r>
            <a:br>
              <a:rPr lang="en-US" dirty="0" smtClean="0">
                <a:sym typeface="+mn-ea"/>
              </a:rPr>
            </a:br>
            <a:r>
              <a:rPr lang="en-US" dirty="0" smtClean="0">
                <a:sym typeface="+mn-ea"/>
              </a:rPr>
              <a:t>Occupancy Grid Mapping with Scan Matching, FastSLAM and Particle Filters</a:t>
            </a:r>
            <a:endParaRPr lang="en-US"/>
          </a:p>
          <a:p>
            <a:endParaRPr lang="en-US"/>
          </a:p>
        </p:txBody>
      </p:sp>
      <p:sp>
        <p:nvSpPr>
          <p:cNvPr id="11" name="Text Placeholder 10"/>
          <p:cNvSpPr>
            <a:spLocks noGrp="1"/>
          </p:cNvSpPr>
          <p:nvPr>
            <p:ph type="body" sz="quarter" idx="15"/>
          </p:nvPr>
        </p:nvSpPr>
        <p:spPr>
          <a:xfrm>
            <a:off x="6259830" y="548640"/>
            <a:ext cx="2616200" cy="408305"/>
          </a:xfrm>
        </p:spPr>
        <p:txBody>
          <a:bodyPr/>
          <a:p>
            <a:r>
              <a:rPr lang="en-US">
                <a:sym typeface="+mn-ea"/>
              </a:rPr>
              <a:t>References</a:t>
            </a:r>
            <a:br>
              <a:rPr lang="en-US">
                <a:sym typeface="+mn-ea"/>
              </a:rPr>
            </a:br>
            <a:endParaRPr lang="en-US"/>
          </a:p>
        </p:txBody>
      </p:sp>
      <p:sp>
        <p:nvSpPr>
          <p:cNvPr id="10" name="Text Box 9"/>
          <p:cNvSpPr txBox="1"/>
          <p:nvPr/>
        </p:nvSpPr>
        <p:spPr>
          <a:xfrm>
            <a:off x="1068705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 31</a:t>
            </a:r>
            <a:endParaRPr lang="en-US" altLang="en-GB" sz="2000" dirty="0">
              <a:latin typeface="HSE Sans" panose="02000000000000000000"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a:sym typeface="+mn-ea"/>
              </a:rPr>
              <a:t>Prediction quality measure</a:t>
            </a:r>
            <a:endParaRPr lang="en-US">
              <a:sym typeface="+mn-ea"/>
            </a:endParaRPr>
          </a:p>
        </p:txBody>
      </p:sp>
      <p:sp>
        <p:nvSpPr>
          <p:cNvPr id="7" name="Текст 6"/>
          <p:cNvSpPr>
            <a:spLocks noGrp="1"/>
          </p:cNvSpPr>
          <p:nvPr>
            <p:ph type="body" sz="quarter" idx="13"/>
          </p:nvPr>
        </p:nvSpPr>
        <p:spPr/>
        <p:txBody>
          <a:bodyPr/>
          <a:lstStyle/>
          <a:p>
            <a:r>
              <a:rPr lang="en-US" dirty="0">
                <a:sym typeface="+mn-ea"/>
              </a:rPr>
              <a:t>Data science</a:t>
            </a:r>
            <a:endParaRPr lang="ru-RU" dirty="0"/>
          </a:p>
        </p:txBody>
      </p:sp>
      <p:sp>
        <p:nvSpPr>
          <p:cNvPr id="9" name="Text Box 8"/>
          <p:cNvSpPr txBox="1"/>
          <p:nvPr/>
        </p:nvSpPr>
        <p:spPr>
          <a:xfrm>
            <a:off x="586105" y="1927860"/>
            <a:ext cx="9650095" cy="4154170"/>
          </a:xfrm>
          <a:prstGeom prst="rect">
            <a:avLst/>
          </a:prstGeom>
          <a:noFill/>
        </p:spPr>
        <p:txBody>
          <a:bodyPr wrap="square" rtlCol="0" anchor="t">
            <a:spAutoFit/>
          </a:bodyPr>
          <a:p>
            <a:pPr indent="0" algn="l">
              <a:buFont typeface="Arial" panose="020B0604020202020204" pitchFamily="34" charset="0"/>
              <a:buNone/>
            </a:pPr>
            <a:r>
              <a:rPr lang="en-US" sz="2400">
                <a:sym typeface="+mn-ea"/>
              </a:rPr>
              <a:t>Target 1:</a:t>
            </a:r>
            <a:endParaRPr lang="en-US" sz="2400">
              <a:sym typeface="+mn-ea"/>
            </a:endParaRPr>
          </a:p>
          <a:p>
            <a:pPr indent="0" algn="l">
              <a:buFont typeface="Arial" panose="020B0604020202020204" pitchFamily="34" charset="0"/>
              <a:buNone/>
            </a:pPr>
            <a:endParaRPr sz="2400">
              <a:sym typeface="+mn-ea"/>
            </a:endParaRPr>
          </a:p>
          <a:p>
            <a:pPr indent="0" algn="l">
              <a:buFont typeface="Arial" panose="020B0604020202020204" pitchFamily="34" charset="0"/>
              <a:buNone/>
            </a:pPr>
            <a:r>
              <a:rPr sz="2400">
                <a:sym typeface="+mn-ea"/>
              </a:rPr>
              <a:t>Bladder Inflammation (Cystitis): 60 positive and 60 negative samples.</a:t>
            </a:r>
            <a:endParaRPr sz="2400">
              <a:sym typeface="+mn-ea"/>
            </a:endParaRPr>
          </a:p>
          <a:p>
            <a:pPr indent="0" algn="ctr">
              <a:buFont typeface="Arial" panose="020B0604020202020204" pitchFamily="34" charset="0"/>
              <a:buNone/>
            </a:pPr>
            <a:r>
              <a:rPr lang="en-US" sz="2400" b="1">
                <a:sym typeface="+mn-ea"/>
              </a:rPr>
              <a:t>Balance Score = 1</a:t>
            </a:r>
            <a:endParaRPr sz="2400">
              <a:sym typeface="+mn-ea"/>
            </a:endParaRPr>
          </a:p>
          <a:p>
            <a:pPr indent="0" algn="l">
              <a:buFont typeface="Arial" panose="020B0604020202020204" pitchFamily="34" charset="0"/>
              <a:buNone/>
            </a:pPr>
            <a:r>
              <a:rPr lang="en-US" sz="2400">
                <a:sym typeface="+mn-ea"/>
              </a:rPr>
              <a:t>We can use F1 score or accuracy for evaluation</a:t>
            </a:r>
            <a:endParaRPr sz="2400">
              <a:sym typeface="+mn-ea"/>
            </a:endParaRPr>
          </a:p>
          <a:p>
            <a:pPr indent="0" algn="l">
              <a:buFont typeface="Arial" panose="020B0604020202020204" pitchFamily="34" charset="0"/>
              <a:buNone/>
            </a:pPr>
            <a:endParaRPr sz="2400">
              <a:sym typeface="+mn-ea"/>
            </a:endParaRPr>
          </a:p>
          <a:p>
            <a:pPr indent="0" algn="l">
              <a:buFont typeface="Arial" panose="020B0604020202020204" pitchFamily="34" charset="0"/>
              <a:buNone/>
            </a:pPr>
            <a:endParaRPr sz="2400">
              <a:sym typeface="+mn-ea"/>
            </a:endParaRPr>
          </a:p>
          <a:p>
            <a:pPr indent="0" algn="l">
              <a:buFont typeface="Arial" panose="020B0604020202020204" pitchFamily="34" charset="0"/>
              <a:buNone/>
            </a:pPr>
            <a:r>
              <a:rPr lang="en-US" sz="2400">
                <a:sym typeface="+mn-ea"/>
              </a:rPr>
              <a:t>Target 2:</a:t>
            </a:r>
            <a:endParaRPr sz="2400">
              <a:sym typeface="+mn-ea"/>
            </a:endParaRPr>
          </a:p>
          <a:p>
            <a:pPr indent="0" algn="l">
              <a:buFont typeface="Arial" panose="020B0604020202020204" pitchFamily="34" charset="0"/>
              <a:buNone/>
            </a:pPr>
            <a:r>
              <a:rPr sz="2400">
                <a:sym typeface="+mn-ea"/>
              </a:rPr>
              <a:t>Nephritis: 50 positive and 70 negative samples.</a:t>
            </a:r>
            <a:endParaRPr sz="2400">
              <a:sym typeface="+mn-ea"/>
            </a:endParaRPr>
          </a:p>
          <a:p>
            <a:pPr indent="0" algn="ctr">
              <a:buFont typeface="Arial" panose="020B0604020202020204" pitchFamily="34" charset="0"/>
              <a:buNone/>
            </a:pPr>
            <a:r>
              <a:rPr lang="en-US" sz="2400" b="1">
                <a:sym typeface="+mn-ea"/>
              </a:rPr>
              <a:t>Balance Score = 0.714</a:t>
            </a:r>
            <a:endParaRPr lang="en-US" sz="2400" b="1">
              <a:sym typeface="+mn-ea"/>
            </a:endParaRPr>
          </a:p>
          <a:p>
            <a:pPr indent="0" algn="l">
              <a:buFont typeface="Arial" panose="020B0604020202020204" pitchFamily="34" charset="0"/>
              <a:buNone/>
            </a:pPr>
            <a:r>
              <a:rPr lang="en-US" sz="2400">
                <a:sym typeface="+mn-ea"/>
              </a:rPr>
              <a:t>We should use F1 score for evaluation</a:t>
            </a:r>
            <a:endParaRPr lang="en-US" sz="2400">
              <a:sym typeface="+mn-ea"/>
            </a:endParaRPr>
          </a:p>
        </p:txBody>
      </p:sp>
      <p:sp>
        <p:nvSpPr>
          <p:cNvPr id="15" name="Text Placeholder 14"/>
          <p:cNvSpPr>
            <a:spLocks noGrp="1"/>
          </p:cNvSpPr>
          <p:nvPr>
            <p:ph type="body" sz="quarter" idx="14"/>
          </p:nvPr>
        </p:nvSpPr>
        <p:spPr/>
        <p:txBody>
          <a:bodyPr/>
          <a:p>
            <a:r>
              <a:rPr lang="en-US" dirty="0" smtClean="0">
                <a:sym typeface="+mn-ea"/>
              </a:rPr>
              <a:t>OSDA Big Homework</a:t>
            </a:r>
            <a:endParaRPr lang="en-US"/>
          </a:p>
        </p:txBody>
      </p:sp>
      <p:sp>
        <p:nvSpPr>
          <p:cNvPr id="5" name="Text Placeholder 4"/>
          <p:cNvSpPr>
            <a:spLocks noGrp="1"/>
          </p:cNvSpPr>
          <p:nvPr>
            <p:ph type="body" sz="quarter" idx="15"/>
          </p:nvPr>
        </p:nvSpPr>
        <p:spPr/>
        <p:txBody>
          <a:bodyPr/>
          <a:p>
            <a:r>
              <a:rPr lang="en-US">
                <a:sym typeface="+mn-ea"/>
              </a:rPr>
              <a:t>Prediction quality measure</a:t>
            </a:r>
            <a:endParaRPr lang="en-US">
              <a:sym typeface="+mn-ea"/>
            </a:endParaRPr>
          </a:p>
        </p:txBody>
      </p:sp>
      <p:sp>
        <p:nvSpPr>
          <p:cNvPr id="10" name="Text Box 9"/>
          <p:cNvSpPr txBox="1"/>
          <p:nvPr/>
        </p:nvSpPr>
        <p:spPr>
          <a:xfrm>
            <a:off x="1055751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5470" y="1311275"/>
            <a:ext cx="10884535" cy="777240"/>
          </a:xfrm>
        </p:spPr>
        <p:txBody>
          <a:bodyPr>
            <a:normAutofit/>
          </a:bodyPr>
          <a:lstStyle/>
          <a:p>
            <a:pPr algn="ctr"/>
            <a:r>
              <a:rPr lang="en-US" sz="4000" dirty="0" smtClean="0"/>
              <a:t> Approach Overview</a:t>
            </a:r>
            <a:endParaRPr lang="en-US" sz="4000" dirty="0" smtClean="0"/>
          </a:p>
        </p:txBody>
      </p:sp>
      <p:sp>
        <p:nvSpPr>
          <p:cNvPr id="4" name="Текст 3"/>
          <p:cNvSpPr>
            <a:spLocks noGrp="1"/>
          </p:cNvSpPr>
          <p:nvPr>
            <p:ph type="body" sz="quarter" idx="12"/>
          </p:nvPr>
        </p:nvSpPr>
        <p:spPr>
          <a:xfrm>
            <a:off x="1143635" y="2088515"/>
            <a:ext cx="10008870" cy="4441190"/>
          </a:xfrm>
        </p:spPr>
        <p:txBody>
          <a:bodyPr>
            <a:normAutofit/>
          </a:bodyPr>
          <a:lstStyle/>
          <a:p>
            <a:endParaRPr lang="en-US" sz="100" dirty="0" smtClean="0"/>
          </a:p>
          <a:p>
            <a:pPr marL="457200" indent="-457200">
              <a:buAutoNum type="arabicPeriod"/>
            </a:pPr>
            <a:r>
              <a:rPr lang="en-US" sz="2800" dirty="0" smtClean="0"/>
              <a:t>Evaluate binarization methods for the temperature attribute.</a:t>
            </a:r>
            <a:endParaRPr lang="en-US" sz="2800" dirty="0" smtClean="0"/>
          </a:p>
          <a:p>
            <a:pPr marL="457200" indent="-457200">
              <a:buAutoNum type="arabicPeriod"/>
            </a:pPr>
            <a:r>
              <a:rPr lang="en-US" sz="2800" dirty="0" smtClean="0"/>
              <a:t>Compare two concept selection metrics: F1 score and accuracy.</a:t>
            </a:r>
            <a:endParaRPr lang="en-US" sz="2800" dirty="0" smtClean="0"/>
          </a:p>
          <a:p>
            <a:pPr marL="457200" indent="-457200">
              <a:buAutoNum type="arabicPeriod"/>
            </a:pPr>
            <a:r>
              <a:rPr lang="en-US" sz="2800" dirty="0" smtClean="0"/>
              <a:t>Investigate the impact of activation functions on Neural FCA performance.</a:t>
            </a:r>
            <a:endParaRPr lang="en-US" sz="2800" dirty="0" smtClean="0"/>
          </a:p>
          <a:p>
            <a:pPr marL="457200" indent="-457200">
              <a:buAutoNum type="arabicPeriod"/>
            </a:pPr>
            <a:r>
              <a:rPr lang="en-US" sz="2800" dirty="0" smtClean="0"/>
              <a:t>Benchmark Neural FCA against traditional classifiers, like Logistic Regression and Random Forest.</a:t>
            </a:r>
            <a:endParaRPr lang="en-US" sz="2800" dirty="0" smtClean="0"/>
          </a:p>
          <a:p>
            <a:endParaRPr lang="en-US" sz="2800" dirty="0" smtClean="0"/>
          </a:p>
        </p:txBody>
      </p:sp>
      <p:sp>
        <p:nvSpPr>
          <p:cNvPr id="5" name="Текст 4"/>
          <p:cNvSpPr>
            <a:spLocks noGrp="1"/>
          </p:cNvSpPr>
          <p:nvPr>
            <p:ph type="body" sz="quarter" idx="13"/>
          </p:nvPr>
        </p:nvSpPr>
        <p:spPr>
          <a:xfrm>
            <a:off x="1143689" y="617739"/>
            <a:ext cx="1901825" cy="415925"/>
          </a:xfrm>
        </p:spPr>
        <p:txBody>
          <a:bodyPr/>
          <a:lstStyle/>
          <a:p>
            <a:r>
              <a:rPr lang="en-US" dirty="0"/>
              <a:t>Data science</a:t>
            </a:r>
            <a:endParaRPr lang="ru-RU" dirty="0"/>
          </a:p>
          <a:p>
            <a:endParaRPr lang="ru-RU" dirty="0"/>
          </a:p>
        </p:txBody>
      </p:sp>
      <p:sp>
        <p:nvSpPr>
          <p:cNvPr id="6" name="Текст 5"/>
          <p:cNvSpPr>
            <a:spLocks noGrp="1"/>
          </p:cNvSpPr>
          <p:nvPr>
            <p:ph type="body" sz="quarter" idx="14"/>
          </p:nvPr>
        </p:nvSpPr>
        <p:spPr/>
        <p:txBody>
          <a:bodyPr/>
          <a:lstStyle/>
          <a:p>
            <a:r>
              <a:rPr lang="en-US" dirty="0" smtClean="0">
                <a:sym typeface="+mn-ea"/>
              </a:rPr>
              <a:t>OSDA Big Homework</a:t>
            </a:r>
            <a:endParaRPr lang="ru-RU" dirty="0"/>
          </a:p>
        </p:txBody>
      </p:sp>
      <p:sp>
        <p:nvSpPr>
          <p:cNvPr id="7" name="Текст 6"/>
          <p:cNvSpPr>
            <a:spLocks noGrp="1"/>
          </p:cNvSpPr>
          <p:nvPr>
            <p:ph type="body" sz="quarter" idx="15"/>
          </p:nvPr>
        </p:nvSpPr>
        <p:spPr/>
        <p:txBody>
          <a:bodyPr/>
          <a:lstStyle/>
          <a:p>
            <a:r>
              <a:rPr lang="en-US" dirty="0" smtClean="0">
                <a:sym typeface="+mn-ea"/>
              </a:rPr>
              <a:t> Approach Overview</a:t>
            </a:r>
            <a:endParaRPr lang="ru-RU" dirty="0"/>
          </a:p>
        </p:txBody>
      </p:sp>
      <p:sp>
        <p:nvSpPr>
          <p:cNvPr id="10" name="Text Box 9"/>
          <p:cNvSpPr txBox="1"/>
          <p:nvPr/>
        </p:nvSpPr>
        <p:spPr>
          <a:xfrm>
            <a:off x="1055751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60375" y="1283335"/>
            <a:ext cx="6835140" cy="777240"/>
          </a:xfrm>
        </p:spPr>
        <p:txBody>
          <a:bodyPr>
            <a:noAutofit/>
          </a:bodyPr>
          <a:lstStyle/>
          <a:p>
            <a:pPr algn="l"/>
            <a:r>
              <a:rPr lang="en-US" sz="3600" dirty="0" smtClean="0"/>
              <a:t>First Binarization Approach</a:t>
            </a:r>
            <a:endParaRPr lang="en-US" sz="3600" dirty="0" smtClean="0"/>
          </a:p>
        </p:txBody>
      </p:sp>
      <p:sp>
        <p:nvSpPr>
          <p:cNvPr id="5" name="Текст 4"/>
          <p:cNvSpPr>
            <a:spLocks noGrp="1"/>
          </p:cNvSpPr>
          <p:nvPr>
            <p:ph type="body" sz="quarter" idx="13"/>
          </p:nvPr>
        </p:nvSpPr>
        <p:spPr/>
        <p:txBody>
          <a:bodyPr/>
          <a:lstStyle/>
          <a:p>
            <a:r>
              <a:rPr lang="en-US" dirty="0"/>
              <a:t>Data science</a:t>
            </a:r>
            <a:endParaRPr lang="ru-RU" dirty="0"/>
          </a:p>
          <a:p>
            <a:endParaRPr lang="ru-RU" dirty="0"/>
          </a:p>
        </p:txBody>
      </p:sp>
      <p:sp>
        <p:nvSpPr>
          <p:cNvPr id="6" name="Текст 5"/>
          <p:cNvSpPr>
            <a:spLocks noGrp="1"/>
          </p:cNvSpPr>
          <p:nvPr>
            <p:ph type="body" sz="quarter" idx="14"/>
          </p:nvPr>
        </p:nvSpPr>
        <p:spPr/>
        <p:txBody>
          <a:bodyPr/>
          <a:lstStyle/>
          <a:p>
            <a:r>
              <a:rPr lang="en-US" dirty="0" smtClean="0">
                <a:sym typeface="+mn-ea"/>
              </a:rPr>
              <a:t>OSDA Big Homework</a:t>
            </a:r>
            <a:endParaRPr lang="ru-RU" dirty="0"/>
          </a:p>
        </p:txBody>
      </p:sp>
      <p:sp>
        <p:nvSpPr>
          <p:cNvPr id="7" name="Текст 6"/>
          <p:cNvSpPr>
            <a:spLocks noGrp="1"/>
          </p:cNvSpPr>
          <p:nvPr>
            <p:ph type="body" sz="quarter" idx="15"/>
          </p:nvPr>
        </p:nvSpPr>
        <p:spPr/>
        <p:txBody>
          <a:bodyPr/>
          <a:lstStyle/>
          <a:p>
            <a:r>
              <a:rPr lang="en-US" dirty="0" smtClean="0">
                <a:sym typeface="+mn-ea"/>
              </a:rPr>
              <a:t>First Binarization Approach</a:t>
            </a:r>
            <a:endParaRPr lang="ru-RU" dirty="0"/>
          </a:p>
        </p:txBody>
      </p:sp>
      <p:sp>
        <p:nvSpPr>
          <p:cNvPr id="10" name="Text Box 9"/>
          <p:cNvSpPr txBox="1"/>
          <p:nvPr/>
        </p:nvSpPr>
        <p:spPr>
          <a:xfrm>
            <a:off x="1055751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pic>
        <p:nvPicPr>
          <p:cNvPr id="2" name="Picture Placeholder 1"/>
          <p:cNvPicPr>
            <a:picLocks noChangeAspect="1"/>
          </p:cNvPicPr>
          <p:nvPr>
            <p:ph type="pic" sz="quarter" idx="10"/>
          </p:nvPr>
        </p:nvPicPr>
        <p:blipFill>
          <a:blip r:embed="rId2"/>
          <a:stretch>
            <a:fillRect/>
          </a:stretch>
        </p:blipFill>
        <p:spPr>
          <a:xfrm>
            <a:off x="7759700" y="1801495"/>
            <a:ext cx="4306570" cy="4324985"/>
          </a:xfrm>
          <a:prstGeom prst="rect">
            <a:avLst/>
          </a:prstGeom>
        </p:spPr>
      </p:pic>
      <p:sp>
        <p:nvSpPr>
          <p:cNvPr id="9" name="Текст 3"/>
          <p:cNvSpPr>
            <a:spLocks noGrp="1"/>
          </p:cNvSpPr>
          <p:nvPr/>
        </p:nvSpPr>
        <p:spPr>
          <a:xfrm>
            <a:off x="586105" y="2060575"/>
            <a:ext cx="7483475" cy="4207510"/>
          </a:xfrm>
          <a:prstGeom prst="rect">
            <a:avLst/>
          </a:prstGeom>
        </p:spPr>
        <p:txBody>
          <a:bodyPr lIns="0" tIns="0" r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We see that the temperature readings are mostly between either 37-37.5 degrees or 40-41.5 degrees.</a:t>
            </a:r>
            <a:endParaRPr lang="en-US" sz="1600" dirty="0" smtClean="0"/>
          </a:p>
          <a:p>
            <a:r>
              <a:rPr lang="en-US" sz="1600" dirty="0" smtClean="0"/>
              <a:t>- Threshold: 38°C</a:t>
            </a:r>
            <a:endParaRPr lang="en-US" sz="1600" dirty="0" smtClean="0"/>
          </a:p>
          <a:p>
            <a:r>
              <a:rPr lang="en-US" sz="1600" dirty="0" smtClean="0"/>
              <a:t>- Categorization:</a:t>
            </a:r>
            <a:endParaRPr lang="en-US" sz="1600" dirty="0" smtClean="0"/>
          </a:p>
          <a:p>
            <a:r>
              <a:rPr lang="en-US" sz="1600" dirty="0" smtClean="0"/>
              <a:t>  - High Temperature: Temperatures &gt; 38°C</a:t>
            </a:r>
            <a:endParaRPr lang="en-US" sz="1600" dirty="0" smtClean="0"/>
          </a:p>
          <a:p>
            <a:r>
              <a:rPr lang="en-US" sz="1600" dirty="0" smtClean="0"/>
              <a:t>  - Low Temperature: Temperatures ≤ 38°C</a:t>
            </a:r>
            <a:endParaRPr lang="en-US" sz="1600" dirty="0" smtClean="0"/>
          </a:p>
          <a:p>
            <a:r>
              <a:rPr lang="en-US" sz="1600" dirty="0" smtClean="0"/>
              <a:t>Rationale:</a:t>
            </a:r>
            <a:endParaRPr lang="en-US" sz="1600" dirty="0" smtClean="0"/>
          </a:p>
          <a:p>
            <a:r>
              <a:rPr lang="en-US" sz="1600" dirty="0" smtClean="0"/>
              <a:t>- Source: The threshold is based on the World Health Organization (WHO) definition of fever, which considers a temperature above 38°C as indicative of a fever. This provides a legitimate and widely accepted basis for the threshold.</a:t>
            </a:r>
            <a:endParaRPr lang="en-US" sz="1600" dirty="0" smtClean="0"/>
          </a:p>
          <a:p>
            <a:r>
              <a:rPr lang="en-US" sz="1600" dirty="0" smtClean="0"/>
              <a:t>- Data Distribution: The data shows a clear distinction around 38°C, with fewer samples around this point, making it a suitable cutoff.</a:t>
            </a:r>
            <a:endParaRPr lang="en-US" sz="1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447800"/>
            <a:ext cx="11163935" cy="777240"/>
          </a:xfrm>
        </p:spPr>
        <p:txBody>
          <a:bodyPr>
            <a:noAutofit/>
          </a:bodyPr>
          <a:lstStyle/>
          <a:p>
            <a:pPr algn="l"/>
            <a:r>
              <a:rPr lang="en-US" sz="2800" dirty="0" smtClean="0"/>
              <a:t>First Binarization Result for diagnosing </a:t>
            </a:r>
            <a:r>
              <a:rPr sz="2800">
                <a:sym typeface="+mn-ea"/>
              </a:rPr>
              <a:t>Bladder Inflammation</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55751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First Binarization Result for diagnosing </a:t>
            </a:r>
            <a:r>
              <a:rPr>
                <a:sym typeface="+mn-ea"/>
              </a:rPr>
              <a:t>Bladder Inflammation</a:t>
            </a:r>
            <a:endParaRPr lang="en-GB" altLang="en-US"/>
          </a:p>
        </p:txBody>
      </p:sp>
      <p:pic>
        <p:nvPicPr>
          <p:cNvPr id="8" name="Picture Placeholder 7"/>
          <p:cNvPicPr>
            <a:picLocks noChangeAspect="1"/>
          </p:cNvPicPr>
          <p:nvPr>
            <p:ph type="pic" sz="quarter" idx="10"/>
          </p:nvPr>
        </p:nvPicPr>
        <p:blipFill>
          <a:blip r:embed="rId2"/>
          <a:srcRect t="2202"/>
          <a:stretch>
            <a:fillRect/>
          </a:stretch>
        </p:blipFill>
        <p:spPr>
          <a:xfrm>
            <a:off x="943610" y="1988185"/>
            <a:ext cx="9951720" cy="46259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447800"/>
            <a:ext cx="11163935" cy="777240"/>
          </a:xfrm>
        </p:spPr>
        <p:txBody>
          <a:bodyPr>
            <a:noAutofit/>
          </a:bodyPr>
          <a:lstStyle/>
          <a:p>
            <a:pPr algn="ctr"/>
            <a:r>
              <a:rPr lang="en-US" sz="2800" dirty="0" smtClean="0"/>
              <a:t>First Binarization Result for diagnosing </a:t>
            </a:r>
            <a:r>
              <a:rPr sz="2800">
                <a:sym typeface="+mn-ea"/>
              </a:rPr>
              <a:t>Nephritis</a:t>
            </a:r>
            <a:endParaRPr lang="en-US" sz="2800" dirty="0" smtClean="0">
              <a:sym typeface="+mn-ea"/>
            </a:endParaRPr>
          </a:p>
        </p:txBody>
      </p:sp>
      <p:sp>
        <p:nvSpPr>
          <p:cNvPr id="6" name="Текст 5"/>
          <p:cNvSpPr>
            <a:spLocks noGrp="1"/>
          </p:cNvSpPr>
          <p:nvPr>
            <p:ph type="body" sz="quarter" idx="13"/>
          </p:nvPr>
        </p:nvSpPr>
        <p:spPr/>
        <p:txBody>
          <a:bodyPr/>
          <a:lstStyle/>
          <a:p>
            <a:r>
              <a:rPr lang="en-US" dirty="0" smtClean="0">
                <a:sym typeface="+mn-ea"/>
              </a:rPr>
              <a:t>Data Science</a:t>
            </a:r>
            <a:endParaRPr lang="ru-RU" dirty="0"/>
          </a:p>
        </p:txBody>
      </p:sp>
      <p:sp>
        <p:nvSpPr>
          <p:cNvPr id="7" name="Текст 6"/>
          <p:cNvSpPr>
            <a:spLocks noGrp="1"/>
          </p:cNvSpPr>
          <p:nvPr>
            <p:ph type="body" sz="quarter" idx="14"/>
          </p:nvPr>
        </p:nvSpPr>
        <p:spPr/>
        <p:txBody>
          <a:bodyPr/>
          <a:lstStyle/>
          <a:p>
            <a:r>
              <a:rPr lang="en-US" dirty="0" smtClean="0">
                <a:sym typeface="+mn-ea"/>
              </a:rPr>
              <a:t>OSDA Big Homework</a:t>
            </a:r>
            <a:endParaRPr lang="ru-RU" dirty="0"/>
          </a:p>
        </p:txBody>
      </p:sp>
      <p:sp>
        <p:nvSpPr>
          <p:cNvPr id="10" name="Text Box 9"/>
          <p:cNvSpPr txBox="1"/>
          <p:nvPr/>
        </p:nvSpPr>
        <p:spPr>
          <a:xfrm>
            <a:off x="1055751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sp>
        <p:nvSpPr>
          <p:cNvPr id="11" name="Text Placeholder 10"/>
          <p:cNvSpPr>
            <a:spLocks noGrp="1"/>
          </p:cNvSpPr>
          <p:nvPr>
            <p:ph type="body" sz="quarter" idx="15"/>
          </p:nvPr>
        </p:nvSpPr>
        <p:spPr>
          <a:xfrm>
            <a:off x="6259830" y="548640"/>
            <a:ext cx="3851910" cy="408305"/>
          </a:xfrm>
        </p:spPr>
        <p:txBody>
          <a:bodyPr/>
          <a:p>
            <a:r>
              <a:rPr lang="en-US" dirty="0" smtClean="0">
                <a:sym typeface="+mn-ea"/>
              </a:rPr>
              <a:t>First Binarization Result for diagnosing </a:t>
            </a:r>
            <a:r>
              <a:rPr>
                <a:sym typeface="+mn-ea"/>
              </a:rPr>
              <a:t>Nephritis</a:t>
            </a:r>
            <a:endParaRPr lang="en-GB" altLang="en-US"/>
          </a:p>
        </p:txBody>
      </p:sp>
      <p:pic>
        <p:nvPicPr>
          <p:cNvPr id="9" name="Picture Placeholder 8"/>
          <p:cNvPicPr>
            <a:picLocks noChangeAspect="1"/>
          </p:cNvPicPr>
          <p:nvPr>
            <p:ph type="pic" sz="quarter" idx="10"/>
          </p:nvPr>
        </p:nvPicPr>
        <p:blipFill>
          <a:blip r:embed="rId2"/>
          <a:stretch>
            <a:fillRect/>
          </a:stretch>
        </p:blipFill>
        <p:spPr>
          <a:xfrm>
            <a:off x="1225550" y="1948815"/>
            <a:ext cx="9885045" cy="48158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60375" y="1283335"/>
            <a:ext cx="7874635" cy="777240"/>
          </a:xfrm>
        </p:spPr>
        <p:txBody>
          <a:bodyPr>
            <a:noAutofit/>
          </a:bodyPr>
          <a:lstStyle/>
          <a:p>
            <a:pPr algn="l"/>
            <a:r>
              <a:rPr lang="en-US" sz="3600" dirty="0" smtClean="0"/>
              <a:t>Second Binarization Approach</a:t>
            </a:r>
            <a:endParaRPr lang="en-US" sz="3600" dirty="0" smtClean="0"/>
          </a:p>
        </p:txBody>
      </p:sp>
      <p:sp>
        <p:nvSpPr>
          <p:cNvPr id="5" name="Текст 4"/>
          <p:cNvSpPr>
            <a:spLocks noGrp="1"/>
          </p:cNvSpPr>
          <p:nvPr>
            <p:ph type="body" sz="quarter" idx="13"/>
          </p:nvPr>
        </p:nvSpPr>
        <p:spPr/>
        <p:txBody>
          <a:bodyPr/>
          <a:lstStyle/>
          <a:p>
            <a:r>
              <a:rPr lang="en-US" dirty="0"/>
              <a:t>Data science</a:t>
            </a:r>
            <a:endParaRPr lang="ru-RU" dirty="0"/>
          </a:p>
          <a:p>
            <a:endParaRPr lang="ru-RU" dirty="0"/>
          </a:p>
        </p:txBody>
      </p:sp>
      <p:sp>
        <p:nvSpPr>
          <p:cNvPr id="6" name="Текст 5"/>
          <p:cNvSpPr>
            <a:spLocks noGrp="1"/>
          </p:cNvSpPr>
          <p:nvPr>
            <p:ph type="body" sz="quarter" idx="14"/>
          </p:nvPr>
        </p:nvSpPr>
        <p:spPr/>
        <p:txBody>
          <a:bodyPr/>
          <a:lstStyle/>
          <a:p>
            <a:r>
              <a:rPr lang="en-US" dirty="0" smtClean="0">
                <a:sym typeface="+mn-ea"/>
              </a:rPr>
              <a:t>OSDA Big Homework</a:t>
            </a:r>
            <a:endParaRPr lang="ru-RU" dirty="0"/>
          </a:p>
        </p:txBody>
      </p:sp>
      <p:sp>
        <p:nvSpPr>
          <p:cNvPr id="7" name="Текст 6"/>
          <p:cNvSpPr>
            <a:spLocks noGrp="1"/>
          </p:cNvSpPr>
          <p:nvPr>
            <p:ph type="body" sz="quarter" idx="15"/>
          </p:nvPr>
        </p:nvSpPr>
        <p:spPr/>
        <p:txBody>
          <a:bodyPr/>
          <a:lstStyle/>
          <a:p>
            <a:r>
              <a:rPr lang="en-US" dirty="0" smtClean="0">
                <a:sym typeface="+mn-ea"/>
              </a:rPr>
              <a:t>Second Binarization Approach</a:t>
            </a:r>
            <a:endParaRPr lang="ru-RU" dirty="0"/>
          </a:p>
        </p:txBody>
      </p:sp>
      <p:sp>
        <p:nvSpPr>
          <p:cNvPr id="10" name="Text Box 9"/>
          <p:cNvSpPr txBox="1"/>
          <p:nvPr/>
        </p:nvSpPr>
        <p:spPr>
          <a:xfrm>
            <a:off x="10557510" y="489585"/>
            <a:ext cx="4064000" cy="398780"/>
          </a:xfrm>
          <a:prstGeom prst="rect">
            <a:avLst/>
          </a:prstGeom>
          <a:noFill/>
        </p:spPr>
        <p:txBody>
          <a:bodyPr wrap="square" rtlCol="0">
            <a:spAutoFit/>
          </a:bodyPr>
          <a:p>
            <a:pPr algn="l"/>
            <a:r>
              <a:rPr lang="en-US" altLang="en-GB" sz="2000" dirty="0">
                <a:latin typeface="HSE Sans" panose="02000000000000000000" pitchFamily="2" charset="0"/>
              </a:rPr>
              <a:t>/ 31</a:t>
            </a:r>
            <a:endParaRPr lang="en-US" altLang="en-GB" sz="2000" dirty="0">
              <a:latin typeface="HSE Sans" panose="02000000000000000000" pitchFamily="2" charset="0"/>
            </a:endParaRPr>
          </a:p>
        </p:txBody>
      </p:sp>
      <p:pic>
        <p:nvPicPr>
          <p:cNvPr id="2" name="Picture Placeholder 1"/>
          <p:cNvPicPr>
            <a:picLocks noChangeAspect="1"/>
          </p:cNvPicPr>
          <p:nvPr>
            <p:ph type="pic" sz="quarter" idx="10"/>
          </p:nvPr>
        </p:nvPicPr>
        <p:blipFill>
          <a:blip r:embed="rId2"/>
          <a:stretch>
            <a:fillRect/>
          </a:stretch>
        </p:blipFill>
        <p:spPr>
          <a:xfrm>
            <a:off x="7759700" y="1801495"/>
            <a:ext cx="4306570" cy="4324985"/>
          </a:xfrm>
          <a:prstGeom prst="rect">
            <a:avLst/>
          </a:prstGeom>
        </p:spPr>
      </p:pic>
      <p:sp>
        <p:nvSpPr>
          <p:cNvPr id="9" name="Текст 3"/>
          <p:cNvSpPr>
            <a:spLocks noGrp="1"/>
          </p:cNvSpPr>
          <p:nvPr/>
        </p:nvSpPr>
        <p:spPr>
          <a:xfrm>
            <a:off x="586105" y="2266315"/>
            <a:ext cx="7483475" cy="4207510"/>
          </a:xfrm>
          <a:prstGeom prst="rect">
            <a:avLst/>
          </a:prstGeom>
        </p:spPr>
        <p:txBody>
          <a:bodyPr lIns="0" tIns="0" r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sym typeface="+mn-ea"/>
              </a:rPr>
              <a:t>For the second approach we used ordinal scale to binarize the temperature.</a:t>
            </a:r>
            <a:endParaRPr lang="en-US" sz="1600" dirty="0" smtClean="0">
              <a:sym typeface="+mn-ea"/>
            </a:endParaRPr>
          </a:p>
          <a:p>
            <a:r>
              <a:rPr lang="en-US" sz="1600" dirty="0" smtClean="0">
                <a:sym typeface="+mn-ea"/>
              </a:rPr>
              <a:t>• </a:t>
            </a:r>
            <a:r>
              <a:rPr lang="en-US" sz="1600" dirty="0" smtClean="0"/>
              <a:t>Temperature ≤ 36.5: Categorized as ”Normal”</a:t>
            </a:r>
            <a:endParaRPr lang="en-US" sz="1600" dirty="0" smtClean="0"/>
          </a:p>
          <a:p>
            <a:r>
              <a:rPr lang="en-US" sz="1600" dirty="0" smtClean="0"/>
              <a:t>• Temperature ≤ 37.5: Categorized as ”Normal” or ”Elevated”</a:t>
            </a:r>
            <a:endParaRPr lang="en-US" sz="1600" dirty="0" smtClean="0"/>
          </a:p>
          <a:p>
            <a:r>
              <a:rPr lang="en-US" sz="1600" dirty="0" smtClean="0"/>
              <a:t>• Temperature ≤ 41.5: Categorized as ”Normal” or ”Elevated” or ”Fever”</a:t>
            </a:r>
            <a:endParaRPr lang="en-US" sz="1600" dirty="0" smtClean="0"/>
          </a:p>
          <a:p>
            <a:r>
              <a:rPr lang="en-US" sz="1600" dirty="0" smtClean="0"/>
              <a:t>This approach captures intermediate states.</a:t>
            </a:r>
            <a:endParaRPr lang="en-US" sz="1600" dirty="0" smtClean="0"/>
          </a:p>
          <a:p>
            <a:endParaRPr lang="en-US" sz="1600" dirty="0" smtClean="0"/>
          </a:p>
          <a:p>
            <a:r>
              <a:rPr lang="en-US" sz="1600" dirty="0" smtClean="0"/>
              <a:t>Rationale:</a:t>
            </a:r>
            <a:endParaRPr lang="en-US" sz="1600" dirty="0" smtClean="0"/>
          </a:p>
          <a:p>
            <a:r>
              <a:rPr lang="en-US" sz="1600" dirty="0" smtClean="0"/>
              <a:t>Human body temperature by wikipedia https://en.wikipedia.org/wiki/Human_body_temperature</a:t>
            </a: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651DD-DCCC-4759-B2F6-7F520BDCC2B9}">
  <ds:schemaRefs/>
</ds:datastoreItem>
</file>

<file path=customXml/itemProps2.xml><?xml version="1.0" encoding="utf-8"?>
<ds:datastoreItem xmlns:ds="http://schemas.openxmlformats.org/officeDocument/2006/customXml" ds:itemID="{433DAF31-D8A6-49A0-9A5D-8B2EA5B1C511}">
  <ds:schemaRefs/>
</ds:datastoreItem>
</file>

<file path=customXml/itemProps3.xml><?xml version="1.0" encoding="utf-8"?>
<ds:datastoreItem xmlns:ds="http://schemas.openxmlformats.org/officeDocument/2006/customXml" ds:itemID="{B34386AA-1848-4C75-B336-1053927CB025}">
  <ds:schemaRefs/>
</ds:datastoreItem>
</file>

<file path=docProps/app.xml><?xml version="1.0" encoding="utf-8"?>
<Properties xmlns="http://schemas.openxmlformats.org/officeDocument/2006/extended-properties" xmlns:vt="http://schemas.openxmlformats.org/officeDocument/2006/docPropsVTypes">
  <TotalTime>0</TotalTime>
  <Words>7883</Words>
  <Application>WPS Presentation</Application>
  <PresentationFormat>Широкоэкранный</PresentationFormat>
  <Paragraphs>387</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31</vt:i4>
      </vt:variant>
    </vt:vector>
  </HeadingPairs>
  <TitlesOfParts>
    <vt:vector size="42" baseType="lpstr">
      <vt:lpstr>Arial</vt:lpstr>
      <vt:lpstr>SimSun</vt:lpstr>
      <vt:lpstr>Wingdings</vt:lpstr>
      <vt:lpstr>HSE Sans</vt:lpstr>
      <vt:lpstr>Verdana</vt:lpstr>
      <vt:lpstr>Trebuchet MS</vt:lpstr>
      <vt:lpstr>Microsoft YaHei</vt:lpstr>
      <vt:lpstr>Arial Unicode MS</vt:lpstr>
      <vt:lpstr>Calibri</vt:lpstr>
      <vt:lpstr>Office Theme</vt:lpstr>
      <vt:lpstr>1_Office Theme</vt:lpstr>
      <vt:lpstr>2D SLAM Project:  Occupancy Grid Mapping with Scan Matching, FastSLAM and Particle Filters  Autonomous Mapping and Localization with 2D LiDAR Data</vt:lpstr>
      <vt:lpstr>Problem Statement</vt:lpstr>
      <vt:lpstr> Outline</vt:lpstr>
      <vt:lpstr>Dataset Description</vt:lpstr>
      <vt:lpstr> Introduction</vt:lpstr>
      <vt:lpstr>First Binarization Approach</vt:lpstr>
      <vt:lpstr>First Binarization Approach</vt:lpstr>
      <vt:lpstr>First Binarization Result for diagnosing Bladder Inflammation</vt:lpstr>
      <vt:lpstr>First Binarization Approach</vt:lpstr>
      <vt:lpstr>First Binarization Result for diagnosing Bladder Inflammation</vt:lpstr>
      <vt:lpstr>First Binarization Result for diagnosing Nephritis</vt:lpstr>
      <vt:lpstr>Second Binarization Approach</vt:lpstr>
      <vt:lpstr>First Binarization Result for diagnosing Bladder Inflammation</vt:lpstr>
      <vt:lpstr>First Binarization Result for diagnosing Nephritis</vt:lpstr>
      <vt:lpstr>Second Binarization Result for diagnosing Bladder Inflammation</vt:lpstr>
      <vt:lpstr>Second Binarization Result for diagnosing Nephritis</vt:lpstr>
      <vt:lpstr>Second Binarization Result for diagnosing Nephritis</vt:lpstr>
      <vt:lpstr>Second Binarization Result for diagnosing Nephritis</vt:lpstr>
      <vt:lpstr>Leaky ReLU with Dicromatic Scale Binarization  Result for diagnosing Bladder Inflammation</vt:lpstr>
      <vt:lpstr>Leaky ReLU with Dicromatic Scale Binarization  Result for diagnosing Bladder Inflammation</vt:lpstr>
      <vt:lpstr>Leaky ReLU with Dicromatic Scale Binarization  Result for diagnosing Nephritis</vt:lpstr>
      <vt:lpstr>Leaky ReLU with Dicromatic Scale Binarization  Result for diagnosing Bladder Inflammation</vt:lpstr>
      <vt:lpstr>Leaky ReLU with Dicromatic Scale Binarization  Result for diagnosing Nephritis</vt:lpstr>
      <vt:lpstr>Leaky ReLU with Ordinal Scale Binarization  Result for diagnosing Bladder Inflammation</vt:lpstr>
      <vt:lpstr>Leaky ReLU with Ordinal Scale Binarization  Result for diagnosing Nephritis</vt:lpstr>
      <vt:lpstr>Hyperbolic Tangent with Ordinal Scale Binarization  Result for diagnosing Nephritis</vt:lpstr>
      <vt:lpstr>Hyperbolic Tangent with Ordinal Scale Binarization  Result for diagnosing Nephritis</vt:lpstr>
      <vt:lpstr>Hyperbolic Tangent with Ordinal Scale Binarization  Result for diagnosing Nephritis</vt:lpstr>
      <vt:lpstr> Comparison with State-of-the-Art Approaches</vt:lpstr>
      <vt:lpstr> Comparison with State-of-the-Art Approaches</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M.Zeeshan Asghar</cp:lastModifiedBy>
  <cp:revision>63</cp:revision>
  <cp:lastPrinted>2021-11-11T13:08:00Z</cp:lastPrinted>
  <dcterms:created xsi:type="dcterms:W3CDTF">2021-11-11T08:52:00Z</dcterms:created>
  <dcterms:modified xsi:type="dcterms:W3CDTF">2024-12-09T21:07:27Z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y fmtid="{D5CDD505-2E9C-101B-9397-08002B2CF9AE}" pid="3" name="ICV">
    <vt:lpwstr>CCD1AA1E9E69455D8D4352EDF7B80AAE_13</vt:lpwstr>
  </property>
  <property fmtid="{D5CDD505-2E9C-101B-9397-08002B2CF9AE}" pid="4" name="KSOProductBuildVer">
    <vt:lpwstr>2057-12.2.0.18639</vt:lpwstr>
  </property>
</Properties>
</file>