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28332B-B184-4387-639C-94B2595A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843ABD-661E-B49C-78DC-2039FA1B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19E95E-87F9-5A23-7EB0-99CC592C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C0E3A9-5A0D-3E0B-BA43-43A86AF6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7D1763-D0F9-73E0-1682-7D26704E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5762B4-272B-7048-9DF7-5E1FD4C5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F76DEA3-7BCB-0C19-9229-E32C9191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56A944-99D9-6EF5-BA56-78AA4CD1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A6167C-742C-D3ED-3660-D371DA44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C702A9-C5B2-9030-41EF-854057B2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BA3958C-6A55-D03F-CF0C-DE7293A75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FB0F73-FCEB-28C7-266D-A7E65152C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D9C4C3-B4AE-EAD1-483B-07001232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44B085-C2C6-EE6B-AF64-14064E38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9F01D2-04C9-3E81-C39F-7DEB9724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0501B1-487B-2496-3035-7A723CB7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CD1B72-A0E0-CA53-DDFF-3AF43184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07C931-986D-1A37-0E81-A7AC46E9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736EF0-16CE-9FE6-BD02-9A377119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E24D0A-465B-102E-46E6-3BB9F15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FCC1B9-57F7-B4EF-044A-73C33AC2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B2942C9-8E5B-B7AA-C89D-C6B7ED3C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A062B0-9556-EC45-DB02-5F70AB00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DC4D86-0340-030C-9092-159B7690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62CD9F-2E27-A8B8-C9BF-BBAC1BEA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C5C70F-17E0-D2B8-9556-D4B7622B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7D1462-8B05-71B4-D792-89E82C473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BB64FF1-CF42-248C-0EA3-BB98B91A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4A4DE2-9E59-3155-CB8D-D7E4350B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B17D3B-27A8-13D0-1AA3-8E1B9A0D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3D1030-D89A-FD80-A04B-ED91EA45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C14AC-7872-4E56-2089-26DF67EF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5076D8-7ECF-8B24-9CF0-FE41B001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A7DE4A-6331-4E64-27FA-3F309141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708B5BF-66A9-5ED5-3563-E733BA3BC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FE8878E-68D4-464D-FB3C-DE7A6B2D1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87AF435-0ADD-6F85-5CC4-C561D7A5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8B7691D-6B58-2523-BAF1-9A9ED94E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83A4D76-5D25-0168-261B-7E4A0F4E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C7826-2353-DA2F-FBD6-3BF6D684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4FFE87-3D88-6B17-E4EC-27A697D0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1789507-EDB2-C533-BC36-FEB43891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23E6A92-62A7-C043-018D-825FFF96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8523103-0F43-8503-20D8-F89A3268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D1D2F90-563E-DD79-CB48-E54FAD6D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445127-04C8-F13B-5C3F-6D19B97A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D555C4-0E72-4459-F129-3CF2DB82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E880D2-BAD4-E9B6-1799-7CB2D903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027D27-DF78-4039-236C-33EA2E13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BF76DD-129D-6CDE-E53C-3565F03E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D93BBD-8924-F263-11DD-67C5E96F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68CF8A-5954-7C57-7317-C45136D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11C3B-C962-C805-59D3-CB4EA25E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7D823F5-FBFE-AB04-824A-D07573CF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031B9D3-704D-62EC-9305-DB1A2AEE8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07F7CC-CC41-1200-DFE7-3AF8BA55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96CEFC7-A6F4-73FA-0358-808EE980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FA8C815-8CAD-0326-5EB5-BF0E117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E0735FC-F26B-29C1-B9D2-C93C51C1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DD5A92-97EE-6F46-34B5-6C6F13C5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052CF-5B25-8782-C845-8E77F8E7D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6692C-6C74-44CE-9D90-958F978C55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E59464-096C-47D6-5984-263FDF76F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EA9CC3-DB51-2DCA-7E95-9D6D38EAD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A5812-4421-4369-8E50-4FBC00FB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D05CA66-8786-CCDF-6E73-85D3A39A2F2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BCEC3A1-911C-FF63-7045-989511CACFEC}"/>
              </a:ext>
            </a:extLst>
          </p:cNvPr>
          <p:cNvSpPr txBox="1"/>
          <p:nvPr/>
        </p:nvSpPr>
        <p:spPr>
          <a:xfrm>
            <a:off x="1058779" y="745958"/>
            <a:ext cx="9625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MACHINE LEARNING-BASED SOLUTION OF SIMPLE QUANTUM PROBLEMS</a:t>
            </a:r>
            <a:endParaRPr lang="en-US" sz="4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67D0E35-A5D9-F1D8-1DBA-55B208DBA7D5}"/>
              </a:ext>
            </a:extLst>
          </p:cNvPr>
          <p:cNvSpPr txBox="1"/>
          <p:nvPr/>
        </p:nvSpPr>
        <p:spPr>
          <a:xfrm>
            <a:off x="1058779" y="3146615"/>
            <a:ext cx="385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Inż. Jakub Grabowski</a:t>
            </a:r>
          </a:p>
          <a:p>
            <a:r>
              <a:rPr lang="pl-PL" sz="2400" dirty="0">
                <a:solidFill>
                  <a:schemeClr val="bg1"/>
                </a:solidFill>
              </a:rPr>
              <a:t>Big Data Analytics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3113DD2-80AA-0A20-7B0D-452CF5EADC75}"/>
              </a:ext>
            </a:extLst>
          </p:cNvPr>
          <p:cNvSpPr txBox="1"/>
          <p:nvPr/>
        </p:nvSpPr>
        <p:spPr>
          <a:xfrm>
            <a:off x="1058778" y="4285605"/>
            <a:ext cx="385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Supervisor</a:t>
            </a:r>
            <a:r>
              <a:rPr lang="pl-PL" sz="2400" dirty="0">
                <a:solidFill>
                  <a:schemeClr val="bg1"/>
                </a:solidFill>
              </a:rPr>
              <a:t>:</a:t>
            </a:r>
          </a:p>
          <a:p>
            <a:r>
              <a:rPr lang="pl-PL" sz="2400" dirty="0">
                <a:solidFill>
                  <a:schemeClr val="bg1"/>
                </a:solidFill>
              </a:rPr>
              <a:t>prof. dr hab. Maciej </a:t>
            </a:r>
            <a:r>
              <a:rPr lang="pl-PL" sz="2400" dirty="0" err="1">
                <a:solidFill>
                  <a:schemeClr val="bg1"/>
                </a:solidFill>
              </a:rPr>
              <a:t>Maśka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2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6AC30F2-C8BB-C88D-E3D7-9B5D80BC3AA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731B2E1-78A2-089E-FE23-8C4C3A88FC43}"/>
              </a:ext>
            </a:extLst>
          </p:cNvPr>
          <p:cNvSpPr txBox="1"/>
          <p:nvPr/>
        </p:nvSpPr>
        <p:spPr>
          <a:xfrm>
            <a:off x="589546" y="502817"/>
            <a:ext cx="11357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 err="1">
                <a:solidFill>
                  <a:schemeClr val="bg1"/>
                </a:solidFill>
              </a:rPr>
              <a:t>Penalty-Based</a:t>
            </a:r>
            <a:r>
              <a:rPr lang="pl-PL" sz="4800" b="1" dirty="0">
                <a:solidFill>
                  <a:schemeClr val="bg1"/>
                </a:solidFill>
              </a:rPr>
              <a:t> </a:t>
            </a:r>
            <a:r>
              <a:rPr lang="pl-PL" sz="4800" b="1" dirty="0" err="1">
                <a:solidFill>
                  <a:schemeClr val="bg1"/>
                </a:solidFill>
              </a:rPr>
              <a:t>Variational</a:t>
            </a:r>
            <a:r>
              <a:rPr lang="pl-PL" sz="4800" b="1" dirty="0">
                <a:solidFill>
                  <a:schemeClr val="bg1"/>
                </a:solidFill>
              </a:rPr>
              <a:t> Monte Carlo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788D99A-8F87-A8F8-7478-D17ED6FBDDB4}"/>
              </a:ext>
            </a:extLst>
          </p:cNvPr>
          <p:cNvSpPr txBox="1"/>
          <p:nvPr/>
        </p:nvSpPr>
        <p:spPr>
          <a:xfrm>
            <a:off x="673768" y="1333814"/>
            <a:ext cx="1053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Works by </a:t>
            </a:r>
            <a:r>
              <a:rPr lang="pl-PL" dirty="0" err="1">
                <a:solidFill>
                  <a:schemeClr val="bg1"/>
                </a:solidFill>
              </a:rPr>
              <a:t>incorporating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penalty</a:t>
            </a:r>
            <a:r>
              <a:rPr lang="pl-PL" dirty="0">
                <a:solidFill>
                  <a:schemeClr val="bg1"/>
                </a:solidFill>
              </a:rPr>
              <a:t> term </a:t>
            </a:r>
            <a:r>
              <a:rPr lang="pl-PL" dirty="0" err="1">
                <a:solidFill>
                  <a:schemeClr val="bg1"/>
                </a:solidFill>
              </a:rPr>
              <a:t>into</a:t>
            </a:r>
            <a:r>
              <a:rPr lang="pl-PL" dirty="0">
                <a:solidFill>
                  <a:schemeClr val="bg1"/>
                </a:solidFill>
              </a:rPr>
              <a:t> the Hamiltonian. It </a:t>
            </a:r>
            <a:r>
              <a:rPr lang="pl-PL" dirty="0" err="1">
                <a:solidFill>
                  <a:schemeClr val="bg1"/>
                </a:solidFill>
              </a:rPr>
              <a:t>informs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about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overlap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previous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eigenstates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tries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minimize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as </a:t>
            </a:r>
            <a:r>
              <a:rPr lang="pl-PL" dirty="0" err="1">
                <a:solidFill>
                  <a:schemeClr val="bg1"/>
                </a:solidFill>
              </a:rPr>
              <a:t>well</a:t>
            </a:r>
            <a:r>
              <a:rPr lang="pl-PL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4E325509-5C6B-E3F6-9060-9234815D78C6}"/>
                  </a:ext>
                </a:extLst>
              </p:cNvPr>
              <p:cNvSpPr txBox="1"/>
              <p:nvPr/>
            </p:nvSpPr>
            <p:spPr>
              <a:xfrm>
                <a:off x="830179" y="4120372"/>
                <a:ext cx="4392036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  <m:r>
                        <a:rPr lang="pl-PL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4E325509-5C6B-E3F6-9060-9234815D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79" y="4120372"/>
                <a:ext cx="4392036" cy="809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F00CD7AE-4A84-9877-2CB1-BEB47198C951}"/>
                  </a:ext>
                </a:extLst>
              </p:cNvPr>
              <p:cNvSpPr txBox="1"/>
              <p:nvPr/>
            </p:nvSpPr>
            <p:spPr>
              <a:xfrm>
                <a:off x="1371600" y="2664524"/>
                <a:ext cx="3109441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F00CD7AE-4A84-9877-2CB1-BEB47198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64524"/>
                <a:ext cx="3109441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az 8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56DEB484-7504-03B0-0752-37C6C96A7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15" y="2164811"/>
            <a:ext cx="5972612" cy="37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AE8A001-AB71-68F6-30F4-3A6083BF94D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942AE67-AD67-ADFE-86EF-7CC69FAA63DE}"/>
              </a:ext>
            </a:extLst>
          </p:cNvPr>
          <p:cNvSpPr txBox="1"/>
          <p:nvPr/>
        </p:nvSpPr>
        <p:spPr>
          <a:xfrm>
            <a:off x="589546" y="502817"/>
            <a:ext cx="11357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Programming </a:t>
            </a:r>
            <a:r>
              <a:rPr lang="pl-PL" sz="4800" b="1" dirty="0" err="1">
                <a:solidFill>
                  <a:schemeClr val="bg1"/>
                </a:solidFill>
              </a:rPr>
              <a:t>tools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CC3F5B-E692-1127-22EF-592E4FC733FE}"/>
              </a:ext>
            </a:extLst>
          </p:cNvPr>
          <p:cNvSpPr txBox="1"/>
          <p:nvPr/>
        </p:nvSpPr>
        <p:spPr>
          <a:xfrm>
            <a:off x="709863" y="1333814"/>
            <a:ext cx="53861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JAX: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It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library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designed</a:t>
            </a:r>
            <a:r>
              <a:rPr lang="pl-PL" dirty="0">
                <a:solidFill>
                  <a:schemeClr val="bg1"/>
                </a:solidFill>
              </a:rPr>
              <a:t> for high-performance </a:t>
            </a:r>
            <a:r>
              <a:rPr lang="pl-PL" dirty="0" err="1">
                <a:solidFill>
                  <a:schemeClr val="bg1"/>
                </a:solidFill>
              </a:rPr>
              <a:t>numerical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computing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Syntax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similar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NumPy</a:t>
            </a:r>
            <a:r>
              <a:rPr lang="pl-PL" dirty="0">
                <a:solidFill>
                  <a:schemeClr val="bg1"/>
                </a:solidFill>
              </a:rPr>
              <a:t> with </a:t>
            </a:r>
            <a:r>
              <a:rPr lang="pl-PL" dirty="0" err="1">
                <a:solidFill>
                  <a:schemeClr val="bg1"/>
                </a:solidFill>
              </a:rPr>
              <a:t>additional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features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Uses</a:t>
            </a:r>
            <a:r>
              <a:rPr lang="pl-PL" dirty="0">
                <a:solidFill>
                  <a:schemeClr val="bg1"/>
                </a:solidFill>
              </a:rPr>
              <a:t> automatic </a:t>
            </a:r>
            <a:r>
              <a:rPr lang="pl-PL" dirty="0" err="1">
                <a:solidFill>
                  <a:schemeClr val="bg1"/>
                </a:solidFill>
              </a:rPr>
              <a:t>differentiation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computes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gradients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funtions</a:t>
            </a:r>
            <a:r>
              <a:rPr lang="pl-PL" dirty="0">
                <a:solidFill>
                  <a:schemeClr val="bg1"/>
                </a:solidFill>
              </a:rPr>
              <a:t> with </a:t>
            </a:r>
            <a:r>
              <a:rPr lang="pl-PL" dirty="0" err="1">
                <a:solidFill>
                  <a:schemeClr val="bg1"/>
                </a:solidFill>
              </a:rPr>
              <a:t>respect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its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inputs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Supports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just</a:t>
            </a:r>
            <a:r>
              <a:rPr lang="pl-PL" dirty="0">
                <a:solidFill>
                  <a:schemeClr val="bg1"/>
                </a:solidFill>
              </a:rPr>
              <a:t>-in-</a:t>
            </a:r>
            <a:r>
              <a:rPr lang="pl-PL" dirty="0" err="1">
                <a:solidFill>
                  <a:schemeClr val="bg1"/>
                </a:solidFill>
              </a:rPr>
              <a:t>time</a:t>
            </a:r>
            <a:r>
              <a:rPr lang="pl-PL" dirty="0">
                <a:solidFill>
                  <a:schemeClr val="bg1"/>
                </a:solidFill>
              </a:rPr>
              <a:t> (JIT) </a:t>
            </a:r>
            <a:r>
              <a:rPr lang="pl-PL" dirty="0" err="1">
                <a:solidFill>
                  <a:schemeClr val="bg1"/>
                </a:solidFill>
              </a:rPr>
              <a:t>compilation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transforms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into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Mchine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stored</a:t>
            </a:r>
            <a:r>
              <a:rPr lang="pl-PL" dirty="0">
                <a:solidFill>
                  <a:schemeClr val="bg1"/>
                </a:solidFill>
              </a:rPr>
              <a:t> in cache </a:t>
            </a:r>
            <a:r>
              <a:rPr lang="pl-PL" dirty="0" err="1">
                <a:solidFill>
                  <a:schemeClr val="bg1"/>
                </a:solidFill>
              </a:rPr>
              <a:t>memory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Supports</a:t>
            </a:r>
            <a:r>
              <a:rPr lang="pl-PL" dirty="0">
                <a:solidFill>
                  <a:schemeClr val="bg1"/>
                </a:solidFill>
              </a:rPr>
              <a:t> paralel </a:t>
            </a:r>
            <a:r>
              <a:rPr lang="pl-PL" dirty="0" err="1">
                <a:solidFill>
                  <a:schemeClr val="bg1"/>
                </a:solidFill>
              </a:rPr>
              <a:t>computation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allows</a:t>
            </a:r>
            <a:r>
              <a:rPr lang="pl-PL" dirty="0">
                <a:solidFill>
                  <a:schemeClr val="bg1"/>
                </a:solidFill>
              </a:rPr>
              <a:t> to run </a:t>
            </a:r>
            <a:r>
              <a:rPr lang="pl-PL" dirty="0" err="1">
                <a:solidFill>
                  <a:schemeClr val="bg1"/>
                </a:solidFill>
              </a:rPr>
              <a:t>computations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efficiently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GPU </a:t>
            </a:r>
            <a:r>
              <a:rPr lang="pl-PL" dirty="0" err="1">
                <a:solidFill>
                  <a:schemeClr val="bg1"/>
                </a:solidFill>
              </a:rPr>
              <a:t>or</a:t>
            </a:r>
            <a:r>
              <a:rPr lang="pl-PL" dirty="0">
                <a:solidFill>
                  <a:schemeClr val="bg1"/>
                </a:solidFill>
              </a:rPr>
              <a:t> TPU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0954F90-2AFE-A1A5-538A-290A45C2A1E1}"/>
              </a:ext>
            </a:extLst>
          </p:cNvPr>
          <p:cNvSpPr txBox="1"/>
          <p:nvPr/>
        </p:nvSpPr>
        <p:spPr>
          <a:xfrm>
            <a:off x="6096000" y="1333814"/>
            <a:ext cx="5506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Flax</a:t>
            </a:r>
            <a:r>
              <a:rPr lang="pl-PL" dirty="0">
                <a:solidFill>
                  <a:schemeClr val="bg1"/>
                </a:solidFill>
              </a:rPr>
              <a:t>: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It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neural</a:t>
            </a:r>
            <a:r>
              <a:rPr lang="pl-PL" dirty="0">
                <a:solidFill>
                  <a:schemeClr val="bg1"/>
                </a:solidFill>
              </a:rPr>
              <a:t> network </a:t>
            </a:r>
            <a:r>
              <a:rPr lang="pl-PL" dirty="0" err="1">
                <a:solidFill>
                  <a:schemeClr val="bg1"/>
                </a:solidFill>
              </a:rPr>
              <a:t>library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built</a:t>
            </a:r>
            <a:r>
              <a:rPr lang="pl-PL" dirty="0">
                <a:solidFill>
                  <a:schemeClr val="bg1"/>
                </a:solidFill>
              </a:rPr>
              <a:t> on top of JAX, </a:t>
            </a:r>
            <a:r>
              <a:rPr lang="pl-PL" dirty="0" err="1">
                <a:solidFill>
                  <a:schemeClr val="bg1"/>
                </a:solidFill>
              </a:rPr>
              <a:t>providing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flexibility</a:t>
            </a:r>
            <a:r>
              <a:rPr lang="pl-PL" dirty="0">
                <a:solidFill>
                  <a:schemeClr val="bg1"/>
                </a:solidFill>
              </a:rPr>
              <a:t> to design </a:t>
            </a:r>
            <a:r>
              <a:rPr lang="pl-PL" dirty="0" err="1">
                <a:solidFill>
                  <a:schemeClr val="bg1"/>
                </a:solidFill>
              </a:rPr>
              <a:t>efficient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models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Promotes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programming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paradigm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makes</a:t>
            </a:r>
            <a:r>
              <a:rPr lang="pl-PL" dirty="0">
                <a:solidFill>
                  <a:schemeClr val="bg1"/>
                </a:solidFill>
              </a:rPr>
              <a:t> development </a:t>
            </a:r>
            <a:r>
              <a:rPr lang="pl-PL" dirty="0" err="1">
                <a:solidFill>
                  <a:schemeClr val="bg1"/>
                </a:solidFill>
              </a:rPr>
              <a:t>highly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modular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reusable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Wide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compatibility</a:t>
            </a:r>
            <a:r>
              <a:rPr lang="pl-PL" dirty="0">
                <a:solidFill>
                  <a:schemeClr val="bg1"/>
                </a:solidFill>
              </a:rPr>
              <a:t> with </a:t>
            </a:r>
            <a:r>
              <a:rPr lang="pl-PL" dirty="0" err="1">
                <a:solidFill>
                  <a:schemeClr val="bg1"/>
                </a:solidFill>
              </a:rPr>
              <a:t>other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libraries</a:t>
            </a:r>
            <a:r>
              <a:rPr lang="pl-PL" dirty="0">
                <a:solidFill>
                  <a:schemeClr val="bg1"/>
                </a:solidFill>
              </a:rPr>
              <a:t> for </a:t>
            </a:r>
            <a:r>
              <a:rPr lang="pl-PL" dirty="0" err="1">
                <a:solidFill>
                  <a:schemeClr val="bg1"/>
                </a:solidFill>
              </a:rPr>
              <a:t>optimization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algorithms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such</a:t>
            </a:r>
            <a:r>
              <a:rPr lang="pl-PL" dirty="0">
                <a:solidFill>
                  <a:schemeClr val="bg1"/>
                </a:solidFill>
              </a:rPr>
              <a:t> as </a:t>
            </a:r>
            <a:r>
              <a:rPr lang="pl-PL" dirty="0" err="1">
                <a:solidFill>
                  <a:schemeClr val="bg1"/>
                </a:solidFill>
              </a:rPr>
              <a:t>Optax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Efficient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parameter</a:t>
            </a:r>
            <a:r>
              <a:rPr lang="pl-PL" dirty="0">
                <a:solidFill>
                  <a:schemeClr val="bg1"/>
                </a:solidFill>
              </a:rPr>
              <a:t> management, </a:t>
            </a:r>
            <a:r>
              <a:rPr lang="pl-PL" dirty="0" err="1">
                <a:solidFill>
                  <a:schemeClr val="bg1"/>
                </a:solidFill>
              </a:rPr>
              <a:t>where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neural</a:t>
            </a:r>
            <a:r>
              <a:rPr lang="pl-PL" dirty="0">
                <a:solidFill>
                  <a:schemeClr val="bg1"/>
                </a:solidFill>
              </a:rPr>
              <a:t> network </a:t>
            </a:r>
            <a:r>
              <a:rPr lang="pl-PL" dirty="0" err="1">
                <a:solidFill>
                  <a:schemeClr val="bg1"/>
                </a:solidFill>
              </a:rPr>
              <a:t>parameters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passed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explicitly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into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other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functions</a:t>
            </a:r>
            <a:endParaRPr lang="pl-PL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0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539A229-48FD-8086-877D-F30AC1047A3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18FE091-1B42-52D8-7A08-0607B304AF58}"/>
              </a:ext>
            </a:extLst>
          </p:cNvPr>
          <p:cNvSpPr txBox="1"/>
          <p:nvPr/>
        </p:nvSpPr>
        <p:spPr>
          <a:xfrm>
            <a:off x="589546" y="502817"/>
            <a:ext cx="1135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err="1">
                <a:solidFill>
                  <a:schemeClr val="bg1"/>
                </a:solidFill>
              </a:rPr>
              <a:t>NetKet</a:t>
            </a:r>
            <a:r>
              <a:rPr lang="pl-PL" sz="4400" b="1" dirty="0">
                <a:solidFill>
                  <a:schemeClr val="bg1"/>
                </a:solidFill>
              </a:rPr>
              <a:t> – ML </a:t>
            </a:r>
            <a:r>
              <a:rPr lang="pl-PL" sz="4400" b="1" dirty="0" err="1">
                <a:solidFill>
                  <a:schemeClr val="bg1"/>
                </a:solidFill>
              </a:rPr>
              <a:t>toolbox</a:t>
            </a:r>
            <a:r>
              <a:rPr lang="pl-PL" sz="4400" b="1" dirty="0">
                <a:solidFill>
                  <a:schemeClr val="bg1"/>
                </a:solidFill>
              </a:rPr>
              <a:t> for quantum </a:t>
            </a:r>
            <a:r>
              <a:rPr lang="pl-PL" sz="4400" b="1" dirty="0" err="1">
                <a:solidFill>
                  <a:schemeClr val="bg1"/>
                </a:solidFill>
              </a:rPr>
              <a:t>systems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F8B00AD-6C88-C06E-91C1-E205DDFD1B50}"/>
              </a:ext>
            </a:extLst>
          </p:cNvPr>
          <p:cNvSpPr txBox="1"/>
          <p:nvPr/>
        </p:nvSpPr>
        <p:spPr>
          <a:xfrm>
            <a:off x="721895" y="1552074"/>
            <a:ext cx="104554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bg1"/>
                </a:solidFill>
              </a:rPr>
              <a:t>Integrated</a:t>
            </a:r>
            <a:r>
              <a:rPr lang="pl-PL" sz="1600" dirty="0">
                <a:solidFill>
                  <a:schemeClr val="bg1"/>
                </a:solidFill>
              </a:rPr>
              <a:t> with JAX and </a:t>
            </a:r>
            <a:r>
              <a:rPr lang="pl-PL" sz="1600" dirty="0" err="1">
                <a:solidFill>
                  <a:schemeClr val="bg1"/>
                </a:solidFill>
              </a:rPr>
              <a:t>Flax</a:t>
            </a:r>
            <a:r>
              <a:rPr lang="pl-PL" sz="1600" dirty="0">
                <a:solidFill>
                  <a:schemeClr val="bg1"/>
                </a:solidFill>
              </a:rPr>
              <a:t> to </a:t>
            </a:r>
            <a:r>
              <a:rPr lang="pl-PL" sz="1600" dirty="0" err="1">
                <a:solidFill>
                  <a:schemeClr val="bg1"/>
                </a:solidFill>
              </a:rPr>
              <a:t>provide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efficient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dirty="0" err="1">
                <a:solidFill>
                  <a:schemeClr val="bg1"/>
                </a:solidFill>
              </a:rPr>
              <a:t>powerful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computation</a:t>
            </a:r>
            <a:r>
              <a:rPr lang="pl-PL" sz="1600" dirty="0">
                <a:solidFill>
                  <a:schemeClr val="bg1"/>
                </a:solidFill>
              </a:rPr>
              <a:t>. It </a:t>
            </a:r>
            <a:r>
              <a:rPr lang="pl-PL" sz="1600" dirty="0" err="1">
                <a:solidFill>
                  <a:schemeClr val="bg1"/>
                </a:solidFill>
              </a:rPr>
              <a:t>also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allows</a:t>
            </a:r>
            <a:r>
              <a:rPr lang="pl-PL" sz="1600" dirty="0">
                <a:solidFill>
                  <a:schemeClr val="bg1"/>
                </a:solidFill>
              </a:rPr>
              <a:t> to </a:t>
            </a:r>
            <a:r>
              <a:rPr lang="pl-PL" sz="1600" dirty="0" err="1">
                <a:solidFill>
                  <a:schemeClr val="bg1"/>
                </a:solidFill>
              </a:rPr>
              <a:t>implement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custom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algorithms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dirty="0" err="1">
                <a:solidFill>
                  <a:schemeClr val="bg1"/>
                </a:solidFill>
              </a:rPr>
              <a:t>neural</a:t>
            </a:r>
            <a:r>
              <a:rPr lang="pl-PL" sz="1600" dirty="0">
                <a:solidFill>
                  <a:schemeClr val="bg1"/>
                </a:solidFill>
              </a:rPr>
              <a:t>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bg1"/>
                </a:solidFill>
              </a:rPr>
              <a:t>Provides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built</a:t>
            </a:r>
            <a:r>
              <a:rPr lang="pl-PL" sz="1600" dirty="0">
                <a:solidFill>
                  <a:schemeClr val="bg1"/>
                </a:solidFill>
              </a:rPr>
              <a:t>-in </a:t>
            </a:r>
            <a:r>
              <a:rPr lang="pl-PL" sz="1600" dirty="0" err="1">
                <a:solidFill>
                  <a:schemeClr val="bg1"/>
                </a:solidFill>
              </a:rPr>
              <a:t>tools</a:t>
            </a:r>
            <a:r>
              <a:rPr lang="pl-PL" sz="1600" dirty="0">
                <a:solidFill>
                  <a:schemeClr val="bg1"/>
                </a:solidFill>
              </a:rPr>
              <a:t> for </a:t>
            </a:r>
            <a:r>
              <a:rPr lang="pl-PL" sz="1600" dirty="0" err="1">
                <a:solidFill>
                  <a:schemeClr val="bg1"/>
                </a:solidFill>
              </a:rPr>
              <a:t>efficient</a:t>
            </a:r>
            <a:r>
              <a:rPr lang="pl-PL" sz="1600" dirty="0">
                <a:solidFill>
                  <a:schemeClr val="bg1"/>
                </a:solidFill>
              </a:rPr>
              <a:t> Monte Carlo </a:t>
            </a:r>
            <a:r>
              <a:rPr lang="pl-PL" sz="1600" dirty="0" err="1">
                <a:solidFill>
                  <a:schemeClr val="bg1"/>
                </a:solidFill>
              </a:rPr>
              <a:t>sampling</a:t>
            </a:r>
            <a:r>
              <a:rPr lang="pl-PL" sz="1600" dirty="0">
                <a:solidFill>
                  <a:schemeClr val="bg1"/>
                </a:solidFill>
              </a:rPr>
              <a:t>, </a:t>
            </a:r>
            <a:r>
              <a:rPr lang="pl-PL" sz="1600" dirty="0" err="1">
                <a:solidFill>
                  <a:schemeClr val="bg1"/>
                </a:solidFill>
              </a:rPr>
              <a:t>including</a:t>
            </a:r>
            <a:r>
              <a:rPr lang="pl-PL" sz="1600" dirty="0">
                <a:solidFill>
                  <a:schemeClr val="bg1"/>
                </a:solidFill>
              </a:rPr>
              <a:t> Metropolis </a:t>
            </a:r>
            <a:r>
              <a:rPr lang="pl-PL" sz="1600" dirty="0" err="1">
                <a:solidFill>
                  <a:schemeClr val="bg1"/>
                </a:solidFill>
              </a:rPr>
              <a:t>algorithm</a:t>
            </a:r>
            <a:r>
              <a:rPr lang="pl-PL" sz="1600" dirty="0">
                <a:solidFill>
                  <a:schemeClr val="bg1"/>
                </a:solidFill>
              </a:rPr>
              <a:t> and automatic gradient </a:t>
            </a:r>
            <a:r>
              <a:rPr lang="pl-PL" sz="1600" dirty="0" err="1">
                <a:solidFill>
                  <a:schemeClr val="bg1"/>
                </a:solidFill>
              </a:rPr>
              <a:t>estimation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bg1"/>
                </a:solidFill>
              </a:rPr>
              <a:t>Efficient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way</a:t>
            </a:r>
            <a:r>
              <a:rPr lang="pl-PL" sz="1600" dirty="0">
                <a:solidFill>
                  <a:schemeClr val="bg1"/>
                </a:solidFill>
              </a:rPr>
              <a:t> of </a:t>
            </a:r>
            <a:r>
              <a:rPr lang="pl-PL" sz="1600" dirty="0" err="1">
                <a:solidFill>
                  <a:schemeClr val="bg1"/>
                </a:solidFill>
              </a:rPr>
              <a:t>creating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Operators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dirty="0" err="1">
                <a:solidFill>
                  <a:schemeClr val="bg1"/>
                </a:solidFill>
              </a:rPr>
              <a:t>Hamiltonians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bg1"/>
                </a:solidFill>
              </a:rPr>
              <a:t>Built</a:t>
            </a:r>
            <a:r>
              <a:rPr lang="pl-PL" sz="1600" dirty="0">
                <a:solidFill>
                  <a:schemeClr val="bg1"/>
                </a:solidFill>
              </a:rPr>
              <a:t>-in </a:t>
            </a:r>
            <a:r>
              <a:rPr lang="pl-PL" sz="1600" dirty="0" err="1">
                <a:solidFill>
                  <a:schemeClr val="bg1"/>
                </a:solidFill>
              </a:rPr>
              <a:t>RBMs</a:t>
            </a:r>
            <a:r>
              <a:rPr lang="pl-PL" sz="1600" dirty="0">
                <a:solidFill>
                  <a:schemeClr val="bg1"/>
                </a:solidFill>
              </a:rPr>
              <a:t>, </a:t>
            </a:r>
            <a:r>
              <a:rPr lang="pl-PL" sz="1600" dirty="0" err="1">
                <a:solidFill>
                  <a:schemeClr val="bg1"/>
                </a:solidFill>
              </a:rPr>
              <a:t>convolutional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dirty="0" err="1">
                <a:solidFill>
                  <a:schemeClr val="bg1"/>
                </a:solidFill>
              </a:rPr>
              <a:t>autoregressive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neural</a:t>
            </a:r>
            <a:r>
              <a:rPr lang="pl-PL" sz="1600" dirty="0">
                <a:solidFill>
                  <a:schemeClr val="bg1"/>
                </a:solidFill>
              </a:rPr>
              <a:t>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bg1"/>
                </a:solidFill>
              </a:rPr>
              <a:t>Built</a:t>
            </a:r>
            <a:r>
              <a:rPr lang="pl-PL" sz="1600" dirty="0">
                <a:solidFill>
                  <a:schemeClr val="bg1"/>
                </a:solidFill>
              </a:rPr>
              <a:t>-in </a:t>
            </a:r>
            <a:r>
              <a:rPr lang="pl-PL" sz="1600" dirty="0" err="1">
                <a:solidFill>
                  <a:schemeClr val="bg1"/>
                </a:solidFill>
              </a:rPr>
              <a:t>tools</a:t>
            </a:r>
            <a:r>
              <a:rPr lang="pl-PL" sz="1600" dirty="0">
                <a:solidFill>
                  <a:schemeClr val="bg1"/>
                </a:solidFill>
              </a:rPr>
              <a:t> for </a:t>
            </a:r>
            <a:r>
              <a:rPr lang="pl-PL" sz="1600" dirty="0" err="1">
                <a:solidFill>
                  <a:schemeClr val="bg1"/>
                </a:solidFill>
              </a:rPr>
              <a:t>creating</a:t>
            </a:r>
            <a:r>
              <a:rPr lang="pl-PL" sz="1600" dirty="0">
                <a:solidFill>
                  <a:schemeClr val="bg1"/>
                </a:solidFill>
              </a:rPr>
              <a:t> Hilbert </a:t>
            </a:r>
            <a:r>
              <a:rPr lang="pl-PL" sz="1600" dirty="0" err="1">
                <a:solidFill>
                  <a:schemeClr val="bg1"/>
                </a:solidFill>
              </a:rPr>
              <a:t>spaces</a:t>
            </a:r>
            <a:r>
              <a:rPr lang="pl-PL" sz="1600" dirty="0">
                <a:solidFill>
                  <a:schemeClr val="bg1"/>
                </a:solidFill>
              </a:rPr>
              <a:t>, </a:t>
            </a:r>
            <a:r>
              <a:rPr lang="pl-PL" sz="1600" dirty="0" err="1">
                <a:solidFill>
                  <a:schemeClr val="bg1"/>
                </a:solidFill>
              </a:rPr>
              <a:t>such</a:t>
            </a:r>
            <a:r>
              <a:rPr lang="pl-PL" sz="1600" dirty="0">
                <a:solidFill>
                  <a:schemeClr val="bg1"/>
                </a:solidFill>
              </a:rPr>
              <a:t> as </a:t>
            </a:r>
            <a:r>
              <a:rPr lang="pl-PL" sz="1600" dirty="0" err="1">
                <a:solidFill>
                  <a:schemeClr val="bg1"/>
                </a:solidFill>
              </a:rPr>
              <a:t>spins</a:t>
            </a:r>
            <a:r>
              <a:rPr lang="pl-PL" sz="1600" dirty="0">
                <a:solidFill>
                  <a:schemeClr val="bg1"/>
                </a:solidFill>
              </a:rPr>
              <a:t>, </a:t>
            </a:r>
            <a:r>
              <a:rPr lang="pl-PL" sz="1600" dirty="0" err="1">
                <a:solidFill>
                  <a:schemeClr val="bg1"/>
                </a:solidFill>
              </a:rPr>
              <a:t>fermions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or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Fock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states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bg1"/>
                </a:solidFill>
              </a:rPr>
              <a:t>Built</a:t>
            </a:r>
            <a:r>
              <a:rPr lang="pl-PL" sz="1600" dirty="0">
                <a:solidFill>
                  <a:schemeClr val="bg1"/>
                </a:solidFill>
              </a:rPr>
              <a:t>-in </a:t>
            </a:r>
            <a:r>
              <a:rPr lang="pl-PL" sz="1600" dirty="0" err="1">
                <a:solidFill>
                  <a:schemeClr val="bg1"/>
                </a:solidFill>
              </a:rPr>
              <a:t>tools</a:t>
            </a:r>
            <a:r>
              <a:rPr lang="pl-PL" sz="1600" dirty="0">
                <a:solidFill>
                  <a:schemeClr val="bg1"/>
                </a:solidFill>
              </a:rPr>
              <a:t> for </a:t>
            </a:r>
            <a:r>
              <a:rPr lang="pl-PL" sz="1600" dirty="0" err="1">
                <a:solidFill>
                  <a:schemeClr val="bg1"/>
                </a:solidFill>
              </a:rPr>
              <a:t>creating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custom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Lattices</a:t>
            </a:r>
            <a:r>
              <a:rPr lang="pl-PL" sz="1600" dirty="0">
                <a:solidFill>
                  <a:schemeClr val="bg1"/>
                </a:solidFill>
              </a:rPr>
              <a:t>, </a:t>
            </a:r>
            <a:r>
              <a:rPr lang="pl-PL" sz="1600" dirty="0" err="1">
                <a:solidFill>
                  <a:schemeClr val="bg1"/>
                </a:solidFill>
              </a:rPr>
              <a:t>including</a:t>
            </a:r>
            <a:r>
              <a:rPr lang="pl-PL" sz="1600" dirty="0">
                <a:solidFill>
                  <a:schemeClr val="bg1"/>
                </a:solidFill>
              </a:rPr>
              <a:t> 3D </a:t>
            </a:r>
            <a:r>
              <a:rPr lang="pl-PL" sz="1600" dirty="0" err="1">
                <a:solidFill>
                  <a:schemeClr val="bg1"/>
                </a:solidFill>
              </a:rPr>
              <a:t>cells</a:t>
            </a:r>
            <a:r>
              <a:rPr lang="pl-PL" sz="1600" dirty="0">
                <a:solidFill>
                  <a:schemeClr val="bg1"/>
                </a:solidFill>
              </a:rPr>
              <a:t> for solid </a:t>
            </a:r>
            <a:r>
              <a:rPr lang="pl-PL" sz="1600" dirty="0" err="1">
                <a:solidFill>
                  <a:schemeClr val="bg1"/>
                </a:solidFill>
              </a:rPr>
              <a:t>state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physics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bg1"/>
                </a:solidFill>
              </a:rPr>
              <a:t>Built</a:t>
            </a:r>
            <a:r>
              <a:rPr lang="pl-PL" sz="1600" dirty="0">
                <a:solidFill>
                  <a:schemeClr val="bg1"/>
                </a:solidFill>
              </a:rPr>
              <a:t>-in </a:t>
            </a:r>
            <a:r>
              <a:rPr lang="pl-PL" sz="1600" dirty="0" err="1">
                <a:solidFill>
                  <a:schemeClr val="bg1"/>
                </a:solidFill>
              </a:rPr>
              <a:t>drivers</a:t>
            </a:r>
            <a:r>
              <a:rPr lang="pl-PL" sz="1600" dirty="0">
                <a:solidFill>
                  <a:schemeClr val="bg1"/>
                </a:solidFill>
              </a:rPr>
              <a:t> for VMC </a:t>
            </a:r>
            <a:r>
              <a:rPr lang="pl-PL" sz="1600" dirty="0" err="1">
                <a:solidFill>
                  <a:schemeClr val="bg1"/>
                </a:solidFill>
              </a:rPr>
              <a:t>optimization</a:t>
            </a:r>
            <a:r>
              <a:rPr lang="pl-PL" sz="1600" dirty="0">
                <a:solidFill>
                  <a:schemeClr val="bg1"/>
                </a:solidFill>
              </a:rPr>
              <a:t> and dynamics </a:t>
            </a:r>
            <a:r>
              <a:rPr lang="pl-PL" sz="1600" dirty="0" err="1">
                <a:solidFill>
                  <a:schemeClr val="bg1"/>
                </a:solidFill>
              </a:rPr>
              <a:t>simulation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using</a:t>
            </a:r>
            <a:r>
              <a:rPr lang="pl-PL" sz="1600" dirty="0">
                <a:solidFill>
                  <a:schemeClr val="bg1"/>
                </a:solidFill>
              </a:rPr>
              <a:t> t-DVP </a:t>
            </a:r>
            <a:r>
              <a:rPr lang="pl-PL" sz="1600" dirty="0" err="1">
                <a:solidFill>
                  <a:schemeClr val="bg1"/>
                </a:solidFill>
              </a:rPr>
              <a:t>algorithm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bg1"/>
                </a:solidFill>
              </a:rPr>
              <a:t>High </a:t>
            </a:r>
            <a:r>
              <a:rPr lang="pl-PL" sz="1600" dirty="0" err="1">
                <a:solidFill>
                  <a:schemeClr val="bg1"/>
                </a:solidFill>
              </a:rPr>
              <a:t>modularity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allowing</a:t>
            </a:r>
            <a:r>
              <a:rPr lang="pl-PL" sz="1600" dirty="0">
                <a:solidFill>
                  <a:schemeClr val="bg1"/>
                </a:solidFill>
              </a:rPr>
              <a:t> for </a:t>
            </a:r>
            <a:r>
              <a:rPr lang="pl-PL" sz="1600" dirty="0" err="1">
                <a:solidFill>
                  <a:schemeClr val="bg1"/>
                </a:solidFill>
              </a:rPr>
              <a:t>custom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implementations</a:t>
            </a:r>
            <a:r>
              <a:rPr lang="pl-PL" sz="1600" dirty="0">
                <a:solidFill>
                  <a:schemeClr val="bg1"/>
                </a:solidFill>
              </a:rPr>
              <a:t> of </a:t>
            </a:r>
            <a:r>
              <a:rPr lang="pl-PL" sz="1600" dirty="0" err="1">
                <a:solidFill>
                  <a:schemeClr val="bg1"/>
                </a:solidFill>
              </a:rPr>
              <a:t>all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elements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mentioned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before</a:t>
            </a: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bg1"/>
                </a:solidFill>
              </a:rPr>
              <a:t>Open-</a:t>
            </a:r>
            <a:r>
              <a:rPr lang="pl-PL" sz="1600" dirty="0" err="1">
                <a:solidFill>
                  <a:schemeClr val="bg1"/>
                </a:solidFill>
              </a:rPr>
              <a:t>source</a:t>
            </a:r>
            <a:r>
              <a:rPr lang="pl-PL" sz="1600" dirty="0">
                <a:solidFill>
                  <a:schemeClr val="bg1"/>
                </a:solidFill>
              </a:rPr>
              <a:t> with </a:t>
            </a:r>
            <a:r>
              <a:rPr lang="pl-PL" sz="1600" dirty="0" err="1">
                <a:solidFill>
                  <a:schemeClr val="bg1"/>
                </a:solidFill>
              </a:rPr>
              <a:t>growing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community</a:t>
            </a:r>
            <a:r>
              <a:rPr lang="pl-PL" sz="1600" dirty="0">
                <a:solidFill>
                  <a:schemeClr val="bg1"/>
                </a:solidFill>
              </a:rPr>
              <a:t> developing the </a:t>
            </a:r>
            <a:r>
              <a:rPr lang="pl-PL" sz="1600" dirty="0" err="1">
                <a:solidFill>
                  <a:schemeClr val="bg1"/>
                </a:solidFill>
              </a:rPr>
              <a:t>library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61AF090-C91E-BB23-4000-A496DABD3F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9B02FFB-9929-6B7B-C7FC-84EFD4A92FAF}"/>
              </a:ext>
            </a:extLst>
          </p:cNvPr>
          <p:cNvSpPr txBox="1"/>
          <p:nvPr/>
        </p:nvSpPr>
        <p:spPr>
          <a:xfrm>
            <a:off x="1620251" y="476898"/>
            <a:ext cx="895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How </a:t>
            </a:r>
            <a:r>
              <a:rPr lang="pl-PL" sz="4400" b="1" dirty="0" err="1">
                <a:solidFill>
                  <a:schemeClr val="bg1"/>
                </a:solidFill>
              </a:rPr>
              <a:t>many</a:t>
            </a:r>
            <a:r>
              <a:rPr lang="pl-PL" sz="4400" b="1" dirty="0">
                <a:solidFill>
                  <a:schemeClr val="bg1"/>
                </a:solidFill>
              </a:rPr>
              <a:t> </a:t>
            </a:r>
            <a:r>
              <a:rPr lang="pl-PL" sz="4400" b="1" dirty="0" err="1">
                <a:solidFill>
                  <a:schemeClr val="bg1"/>
                </a:solidFill>
              </a:rPr>
              <a:t>spins</a:t>
            </a:r>
            <a:r>
              <a:rPr lang="pl-PL" sz="4400" b="1" dirty="0">
                <a:solidFill>
                  <a:schemeClr val="bg1"/>
                </a:solidFill>
              </a:rPr>
              <a:t> </a:t>
            </a:r>
            <a:r>
              <a:rPr lang="pl-PL" sz="4400" b="1" dirty="0" err="1">
                <a:solidFill>
                  <a:schemeClr val="bg1"/>
                </a:solidFill>
              </a:rPr>
              <a:t>can</a:t>
            </a:r>
            <a:r>
              <a:rPr lang="pl-PL" sz="4400" b="1" dirty="0">
                <a:solidFill>
                  <a:schemeClr val="bg1"/>
                </a:solidFill>
              </a:rPr>
              <a:t> we </a:t>
            </a:r>
            <a:r>
              <a:rPr lang="pl-PL" sz="4400" b="1" dirty="0" err="1">
                <a:solidFill>
                  <a:schemeClr val="bg1"/>
                </a:solidFill>
              </a:rPr>
              <a:t>simulate</a:t>
            </a:r>
            <a:r>
              <a:rPr lang="pl-PL" sz="4400" b="1" dirty="0">
                <a:solidFill>
                  <a:schemeClr val="bg1"/>
                </a:solidFill>
              </a:rPr>
              <a:t>?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Obraz 5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45502123-7208-01E1-6574-D4CC824D2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81" y="1448996"/>
            <a:ext cx="7189038" cy="482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2FB0484-3672-CB3D-7FB2-4B23F55E41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60CCDFC-4346-2087-AB4C-E9EB8B3DE71F}"/>
              </a:ext>
            </a:extLst>
          </p:cNvPr>
          <p:cNvSpPr txBox="1"/>
          <p:nvPr/>
        </p:nvSpPr>
        <p:spPr>
          <a:xfrm>
            <a:off x="3527257" y="499473"/>
            <a:ext cx="5137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RBM </a:t>
            </a:r>
            <a:r>
              <a:rPr lang="pl-PL" sz="4400" b="1" dirty="0" err="1">
                <a:solidFill>
                  <a:schemeClr val="bg1"/>
                </a:solidFill>
              </a:rPr>
              <a:t>Optimizations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8" name="Obraz 7" descr="Obraz zawierający tekst, zrzut ekranu, Wykres, linia&#10;&#10;Opis wygenerowany automatycznie">
            <a:extLst>
              <a:ext uri="{FF2B5EF4-FFF2-40B4-BE49-F238E27FC236}">
                <a16:creationId xmlns:a16="http://schemas.microsoft.com/office/drawing/2014/main" id="{511ACEDC-DF5D-5307-F065-E8E3D8F4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7" y="1712409"/>
            <a:ext cx="5815015" cy="3876677"/>
          </a:xfrm>
          <a:prstGeom prst="rect">
            <a:avLst/>
          </a:prstGeom>
        </p:spPr>
      </p:pic>
      <p:pic>
        <p:nvPicPr>
          <p:cNvPr id="10" name="Obraz 9" descr="Obraz zawierający tekst, Wykres, zrzut ekranu, linia&#10;&#10;Opis wygenerowany automatycznie">
            <a:extLst>
              <a:ext uri="{FF2B5EF4-FFF2-40B4-BE49-F238E27FC236}">
                <a16:creationId xmlns:a16="http://schemas.microsoft.com/office/drawing/2014/main" id="{F160C14E-00FE-A8D4-3F82-623814DF5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992" y="1712409"/>
            <a:ext cx="5815015" cy="38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0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3C4314-F558-98F7-1E69-9961815D73F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9BD9CBE-583A-D4DD-487D-DD7E802014B1}"/>
              </a:ext>
            </a:extLst>
          </p:cNvPr>
          <p:cNvSpPr txBox="1"/>
          <p:nvPr/>
        </p:nvSpPr>
        <p:spPr>
          <a:xfrm>
            <a:off x="3563352" y="482163"/>
            <a:ext cx="5065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DBM </a:t>
            </a:r>
            <a:r>
              <a:rPr lang="pl-PL" sz="4400" b="1" dirty="0" err="1">
                <a:solidFill>
                  <a:schemeClr val="bg1"/>
                </a:solidFill>
              </a:rPr>
              <a:t>optimizations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Obraz 5" descr="Obraz zawierający tekst, zrzut ekranu, Wykres, linia&#10;&#10;Opis wygenerowany automatycznie">
            <a:extLst>
              <a:ext uri="{FF2B5EF4-FFF2-40B4-BE49-F238E27FC236}">
                <a16:creationId xmlns:a16="http://schemas.microsoft.com/office/drawing/2014/main" id="{5C4CBBBD-07A0-BA6E-CC92-849A570AE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7" y="1798558"/>
            <a:ext cx="5676533" cy="3784355"/>
          </a:xfrm>
          <a:prstGeom prst="rect">
            <a:avLst/>
          </a:prstGeom>
        </p:spPr>
      </p:pic>
      <p:pic>
        <p:nvPicPr>
          <p:cNvPr id="8" name="Obraz 7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202BF75A-CCD6-FDF2-43A9-3D75B3D6D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8558"/>
            <a:ext cx="5676533" cy="37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EBE5ECE-6692-592B-F335-22970EEE32C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F5D8A2C-AAC7-0075-67D8-512923C5CAA1}"/>
              </a:ext>
            </a:extLst>
          </p:cNvPr>
          <p:cNvSpPr txBox="1"/>
          <p:nvPr/>
        </p:nvSpPr>
        <p:spPr>
          <a:xfrm>
            <a:off x="2017293" y="431257"/>
            <a:ext cx="7700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err="1">
                <a:solidFill>
                  <a:schemeClr val="bg1"/>
                </a:solidFill>
              </a:rPr>
              <a:t>Attempt</a:t>
            </a:r>
            <a:r>
              <a:rPr lang="pl-PL" sz="4400" b="1" dirty="0">
                <a:solidFill>
                  <a:schemeClr val="bg1"/>
                </a:solidFill>
              </a:rPr>
              <a:t> to </a:t>
            </a:r>
            <a:r>
              <a:rPr lang="pl-PL" sz="4400" b="1" dirty="0" err="1">
                <a:solidFill>
                  <a:schemeClr val="bg1"/>
                </a:solidFill>
              </a:rPr>
              <a:t>find</a:t>
            </a:r>
            <a:r>
              <a:rPr lang="pl-PL" sz="4400" b="1" dirty="0">
                <a:solidFill>
                  <a:schemeClr val="bg1"/>
                </a:solidFill>
              </a:rPr>
              <a:t> </a:t>
            </a:r>
            <a:r>
              <a:rPr lang="pl-PL" sz="4400" b="1" dirty="0" err="1">
                <a:solidFill>
                  <a:schemeClr val="bg1"/>
                </a:solidFill>
              </a:rPr>
              <a:t>excited</a:t>
            </a:r>
            <a:r>
              <a:rPr lang="pl-PL" sz="4400" b="1" dirty="0">
                <a:solidFill>
                  <a:schemeClr val="bg1"/>
                </a:solidFill>
              </a:rPr>
              <a:t> </a:t>
            </a:r>
            <a:r>
              <a:rPr lang="pl-PL" sz="4400" b="1" dirty="0" err="1">
                <a:solidFill>
                  <a:schemeClr val="bg1"/>
                </a:solidFill>
              </a:rPr>
              <a:t>states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Obraz 5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ED08E9C1-A6DB-C962-6674-61126DFCC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00" y="1369429"/>
            <a:ext cx="7415799" cy="4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2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44A2D60-C201-EEDB-3C2C-1362816DE3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"/>
            <a:ext cx="12192000" cy="68580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9544E41-E7E0-F8A3-D8E9-DD7BA11EB51B}"/>
              </a:ext>
            </a:extLst>
          </p:cNvPr>
          <p:cNvSpPr txBox="1"/>
          <p:nvPr/>
        </p:nvSpPr>
        <p:spPr>
          <a:xfrm>
            <a:off x="956510" y="2935706"/>
            <a:ext cx="3128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Further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goals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BC5248F-32A0-B7A3-C40A-409A8C1D7348}"/>
              </a:ext>
            </a:extLst>
          </p:cNvPr>
          <p:cNvSpPr txBox="1"/>
          <p:nvPr/>
        </p:nvSpPr>
        <p:spPr>
          <a:xfrm>
            <a:off x="4449679" y="1874728"/>
            <a:ext cx="67858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Finding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phase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transitions</a:t>
            </a:r>
            <a:r>
              <a:rPr lang="pl-PL" sz="2800" dirty="0">
                <a:solidFill>
                  <a:schemeClr val="bg1"/>
                </a:solidFill>
              </a:rPr>
              <a:t> in the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of </a:t>
            </a:r>
            <a:r>
              <a:rPr lang="pl-PL" sz="2800" dirty="0" err="1">
                <a:solidFill>
                  <a:schemeClr val="bg1"/>
                </a:solidFill>
              </a:rPr>
              <a:t>magnetic</a:t>
            </a:r>
            <a:r>
              <a:rPr lang="pl-PL" sz="2800" dirty="0">
                <a:solidFill>
                  <a:schemeClr val="bg1"/>
                </a:solidFill>
              </a:rPr>
              <a:t> field for </a:t>
            </a:r>
            <a:r>
              <a:rPr lang="pl-PL" sz="2800" dirty="0" err="1">
                <a:solidFill>
                  <a:schemeClr val="bg1"/>
                </a:solidFill>
              </a:rPr>
              <a:t>Ising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or</a:t>
            </a:r>
            <a:r>
              <a:rPr lang="pl-PL" sz="2800" dirty="0">
                <a:solidFill>
                  <a:schemeClr val="bg1"/>
                </a:solidFill>
              </a:rPr>
              <a:t> XY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Reconstructing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Kitaev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phase</a:t>
            </a:r>
            <a:r>
              <a:rPr lang="pl-PL" sz="2800" dirty="0">
                <a:solidFill>
                  <a:schemeClr val="bg1"/>
                </a:solidFill>
              </a:rPr>
              <a:t>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bg1"/>
                </a:solidFill>
              </a:rPr>
              <a:t>Simulating</a:t>
            </a:r>
            <a:r>
              <a:rPr lang="pl-PL" sz="2800" dirty="0">
                <a:solidFill>
                  <a:schemeClr val="bg1"/>
                </a:solidFill>
              </a:rPr>
              <a:t> dynamics of the system, </a:t>
            </a:r>
            <a:r>
              <a:rPr lang="pl-PL" sz="2800" dirty="0" err="1">
                <a:solidFill>
                  <a:schemeClr val="bg1"/>
                </a:solidFill>
              </a:rPr>
              <a:t>such</a:t>
            </a:r>
            <a:r>
              <a:rPr lang="pl-PL" sz="2800" dirty="0">
                <a:solidFill>
                  <a:schemeClr val="bg1"/>
                </a:solidFill>
              </a:rPr>
              <a:t> as </a:t>
            </a:r>
            <a:r>
              <a:rPr lang="pl-PL" sz="2800" dirty="0" err="1">
                <a:solidFill>
                  <a:schemeClr val="bg1"/>
                </a:solidFill>
              </a:rPr>
              <a:t>magnetization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8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4DE9A93-3C1F-59A4-8EDC-3B7FE1F62B8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4CE93D9-3199-1900-BF19-117B9C0BFA09}"/>
              </a:ext>
            </a:extLst>
          </p:cNvPr>
          <p:cNvSpPr txBox="1"/>
          <p:nvPr/>
        </p:nvSpPr>
        <p:spPr>
          <a:xfrm>
            <a:off x="2240380" y="2478505"/>
            <a:ext cx="7711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err="1">
                <a:solidFill>
                  <a:schemeClr val="bg1"/>
                </a:solidFill>
              </a:rPr>
              <a:t>Thank</a:t>
            </a:r>
            <a:r>
              <a:rPr lang="pl-PL" sz="4800" dirty="0">
                <a:solidFill>
                  <a:schemeClr val="bg1"/>
                </a:solidFill>
              </a:rPr>
              <a:t> </a:t>
            </a:r>
            <a:r>
              <a:rPr lang="pl-PL" sz="4800" dirty="0" err="1">
                <a:solidFill>
                  <a:schemeClr val="bg1"/>
                </a:solidFill>
              </a:rPr>
              <a:t>you</a:t>
            </a:r>
            <a:r>
              <a:rPr lang="pl-PL" sz="4800" dirty="0">
                <a:solidFill>
                  <a:schemeClr val="bg1"/>
                </a:solidFill>
              </a:rPr>
              <a:t> for </a:t>
            </a:r>
            <a:r>
              <a:rPr lang="pl-PL" sz="4800" dirty="0" err="1">
                <a:solidFill>
                  <a:schemeClr val="bg1"/>
                </a:solidFill>
              </a:rPr>
              <a:t>your</a:t>
            </a:r>
            <a:r>
              <a:rPr lang="pl-PL" sz="4800" dirty="0">
                <a:solidFill>
                  <a:schemeClr val="bg1"/>
                </a:solidFill>
              </a:rPr>
              <a:t> </a:t>
            </a:r>
            <a:r>
              <a:rPr lang="pl-PL" sz="4800" dirty="0" err="1">
                <a:solidFill>
                  <a:schemeClr val="bg1"/>
                </a:solidFill>
              </a:rPr>
              <a:t>attention</a:t>
            </a:r>
            <a:r>
              <a:rPr lang="pl-PL" sz="4800" dirty="0">
                <a:solidFill>
                  <a:schemeClr val="bg1"/>
                </a:solidFill>
              </a:rPr>
              <a:t>!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7806D9-E4DC-EBFC-7539-6F62D81F7D32}"/>
              </a:ext>
            </a:extLst>
          </p:cNvPr>
          <p:cNvSpPr txBox="1"/>
          <p:nvPr/>
        </p:nvSpPr>
        <p:spPr>
          <a:xfrm>
            <a:off x="2586789" y="3645568"/>
            <a:ext cx="709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graphics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presented</a:t>
            </a:r>
            <a:r>
              <a:rPr lang="pl-PL" dirty="0">
                <a:solidFill>
                  <a:schemeClr val="bg1"/>
                </a:solidFill>
              </a:rPr>
              <a:t> in the </a:t>
            </a:r>
            <a:r>
              <a:rPr lang="pl-PL" dirty="0" err="1">
                <a:solidFill>
                  <a:schemeClr val="bg1"/>
                </a:solidFill>
              </a:rPr>
              <a:t>presentation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where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created</a:t>
            </a:r>
            <a:r>
              <a:rPr lang="pl-PL" dirty="0">
                <a:solidFill>
                  <a:schemeClr val="bg1"/>
                </a:solidFill>
              </a:rPr>
              <a:t> by the autor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4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E9DC329-1F5A-3C6F-9296-281AA8B504B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C8BEBC1-DA76-3B6E-3587-5730B567173B}"/>
              </a:ext>
            </a:extLst>
          </p:cNvPr>
          <p:cNvSpPr txBox="1"/>
          <p:nvPr/>
        </p:nvSpPr>
        <p:spPr>
          <a:xfrm>
            <a:off x="956510" y="2935706"/>
            <a:ext cx="3128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Introduction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B8EAD6A-A9C3-0819-93B2-E4338674390B}"/>
              </a:ext>
            </a:extLst>
          </p:cNvPr>
          <p:cNvSpPr txBox="1"/>
          <p:nvPr/>
        </p:nvSpPr>
        <p:spPr>
          <a:xfrm>
            <a:off x="5041231" y="1243786"/>
            <a:ext cx="678581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Quantum </a:t>
            </a:r>
            <a:r>
              <a:rPr lang="pl-PL" sz="2000" dirty="0" err="1">
                <a:solidFill>
                  <a:schemeClr val="bg1"/>
                </a:solidFill>
              </a:rPr>
              <a:t>Many-Body</a:t>
            </a:r>
            <a:r>
              <a:rPr lang="pl-PL" sz="2000" dirty="0">
                <a:solidFill>
                  <a:schemeClr val="bg1"/>
                </a:solidFill>
              </a:rPr>
              <a:t>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Neural</a:t>
            </a:r>
            <a:r>
              <a:rPr lang="pl-PL" sz="2000" dirty="0">
                <a:solidFill>
                  <a:schemeClr val="bg1"/>
                </a:solidFill>
              </a:rPr>
              <a:t> Networks and </a:t>
            </a:r>
            <a:r>
              <a:rPr lang="pl-PL" sz="2000" dirty="0" err="1">
                <a:solidFill>
                  <a:schemeClr val="bg1"/>
                </a:solidFill>
              </a:rPr>
              <a:t>Restricted</a:t>
            </a:r>
            <a:r>
              <a:rPr lang="pl-PL" sz="2000" dirty="0">
                <a:solidFill>
                  <a:schemeClr val="bg1"/>
                </a:solidFill>
              </a:rPr>
              <a:t> Boltzmann </a:t>
            </a:r>
            <a:r>
              <a:rPr lang="pl-PL" sz="2000" dirty="0" err="1">
                <a:solidFill>
                  <a:schemeClr val="bg1"/>
                </a:solidFill>
              </a:rPr>
              <a:t>Machines</a:t>
            </a: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Metropolis </a:t>
            </a:r>
            <a:r>
              <a:rPr lang="pl-PL" sz="2000" dirty="0" err="1">
                <a:solidFill>
                  <a:schemeClr val="bg1"/>
                </a:solidFill>
              </a:rPr>
              <a:t>Algorithm</a:t>
            </a: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Variational</a:t>
            </a:r>
            <a:r>
              <a:rPr lang="pl-PL" sz="2000" dirty="0">
                <a:solidFill>
                  <a:schemeClr val="bg1"/>
                </a:solidFill>
              </a:rPr>
              <a:t> Monte Carlo and </a:t>
            </a:r>
            <a:r>
              <a:rPr lang="pl-PL" sz="2000" dirty="0" err="1">
                <a:solidFill>
                  <a:schemeClr val="bg1"/>
                </a:solidFill>
              </a:rPr>
              <a:t>Penalty-Based</a:t>
            </a:r>
            <a:r>
              <a:rPr lang="pl-PL" sz="2000" dirty="0">
                <a:solidFill>
                  <a:schemeClr val="bg1"/>
                </a:solidFill>
              </a:rPr>
              <a:t> VMC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Overview</a:t>
            </a:r>
            <a:r>
              <a:rPr lang="pl-PL" sz="2000" dirty="0">
                <a:solidFill>
                  <a:schemeClr val="bg1"/>
                </a:solidFill>
              </a:rPr>
              <a:t> of JAX and </a:t>
            </a:r>
            <a:r>
              <a:rPr lang="pl-PL" sz="2000" dirty="0" err="1">
                <a:solidFill>
                  <a:schemeClr val="bg1"/>
                </a:solidFill>
              </a:rPr>
              <a:t>Flax</a:t>
            </a: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Constructing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Hamiltonians</a:t>
            </a:r>
            <a:r>
              <a:rPr lang="pl-PL" sz="2000" dirty="0">
                <a:solidFill>
                  <a:schemeClr val="bg1"/>
                </a:solidFill>
              </a:rPr>
              <a:t> and </a:t>
            </a:r>
            <a:r>
              <a:rPr lang="pl-PL" sz="2000" dirty="0" err="1">
                <a:solidFill>
                  <a:schemeClr val="bg1"/>
                </a:solidFill>
              </a:rPr>
              <a:t>Algorithms</a:t>
            </a:r>
            <a:r>
              <a:rPr lang="pl-PL" sz="2000" dirty="0">
                <a:solidFill>
                  <a:schemeClr val="bg1"/>
                </a:solidFill>
              </a:rPr>
              <a:t> in </a:t>
            </a:r>
            <a:r>
              <a:rPr lang="pl-PL" sz="2000" dirty="0" err="1">
                <a:solidFill>
                  <a:schemeClr val="bg1"/>
                </a:solidFill>
              </a:rPr>
              <a:t>NetKet</a:t>
            </a: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Discussing</a:t>
            </a:r>
            <a:r>
              <a:rPr lang="pl-PL" sz="2000" dirty="0">
                <a:solidFill>
                  <a:schemeClr val="bg1"/>
                </a:solidFill>
              </a:rPr>
              <a:t> the </a:t>
            </a:r>
            <a:r>
              <a:rPr lang="pl-PL" sz="2000" dirty="0" err="1">
                <a:solidFill>
                  <a:schemeClr val="bg1"/>
                </a:solidFill>
              </a:rPr>
              <a:t>results</a:t>
            </a:r>
            <a:endParaRPr lang="pl-P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7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BAE2CC0-2EF2-A66D-F1C6-FCC11105D6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Obraz 4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796526FD-00CE-9098-67B1-B3445B7BA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16" y="530545"/>
            <a:ext cx="6286194" cy="334246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C8A89FF-5234-E8B6-5DC2-1D2FB05F6DAB}"/>
              </a:ext>
            </a:extLst>
          </p:cNvPr>
          <p:cNvSpPr txBox="1"/>
          <p:nvPr/>
        </p:nvSpPr>
        <p:spPr>
          <a:xfrm>
            <a:off x="300789" y="649705"/>
            <a:ext cx="48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Quantum </a:t>
            </a:r>
            <a:r>
              <a:rPr lang="pl-PL" sz="2800" dirty="0" err="1">
                <a:solidFill>
                  <a:schemeClr val="bg1"/>
                </a:solidFill>
              </a:rPr>
              <a:t>Many-Body</a:t>
            </a:r>
            <a:r>
              <a:rPr lang="pl-PL" sz="2800" dirty="0">
                <a:solidFill>
                  <a:schemeClr val="bg1"/>
                </a:solidFill>
              </a:rPr>
              <a:t> Systems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44CDE85-05B7-A27C-3093-1987EB784A0C}"/>
              </a:ext>
            </a:extLst>
          </p:cNvPr>
          <p:cNvSpPr txBox="1"/>
          <p:nvPr/>
        </p:nvSpPr>
        <p:spPr>
          <a:xfrm>
            <a:off x="439152" y="1629329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Multiple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interacting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particles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placed</a:t>
            </a:r>
            <a:r>
              <a:rPr lang="pl-PL" dirty="0">
                <a:solidFill>
                  <a:schemeClr val="bg1"/>
                </a:solidFill>
              </a:rPr>
              <a:t> on a </a:t>
            </a:r>
            <a:r>
              <a:rPr lang="pl-PL" dirty="0" err="1">
                <a:solidFill>
                  <a:schemeClr val="bg1"/>
                </a:solidFill>
              </a:rPr>
              <a:t>lattice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Collectively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they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exhibit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phenomena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such</a:t>
            </a:r>
            <a:r>
              <a:rPr lang="pl-PL" dirty="0">
                <a:solidFill>
                  <a:schemeClr val="bg1"/>
                </a:solidFill>
              </a:rPr>
              <a:t> as quantum </a:t>
            </a:r>
            <a:r>
              <a:rPr lang="pl-PL" dirty="0" err="1">
                <a:solidFill>
                  <a:schemeClr val="bg1"/>
                </a:solidFill>
              </a:rPr>
              <a:t>phase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transitions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particularly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ferromagnetic-antiferromagnetic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phase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The Hilbert </a:t>
            </a:r>
            <a:r>
              <a:rPr lang="pl-PL" dirty="0" err="1">
                <a:solidFill>
                  <a:schemeClr val="bg1"/>
                </a:solidFill>
              </a:rPr>
              <a:t>space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these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systems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grows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exponentially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allows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solve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them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numerically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up</a:t>
            </a:r>
            <a:r>
              <a:rPr lang="pl-PL" dirty="0">
                <a:solidFill>
                  <a:schemeClr val="bg1"/>
                </a:solidFill>
              </a:rPr>
              <a:t> to 30 </a:t>
            </a:r>
            <a:r>
              <a:rPr lang="pl-PL" dirty="0" err="1">
                <a:solidFill>
                  <a:schemeClr val="bg1"/>
                </a:solidFill>
              </a:rPr>
              <a:t>spins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Many </a:t>
            </a:r>
            <a:r>
              <a:rPr lang="pl-PL" dirty="0" err="1">
                <a:solidFill>
                  <a:schemeClr val="bg1"/>
                </a:solidFill>
              </a:rPr>
              <a:t>models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established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so</a:t>
            </a:r>
            <a:r>
              <a:rPr lang="pl-PL" dirty="0">
                <a:solidFill>
                  <a:schemeClr val="bg1"/>
                </a:solidFill>
              </a:rPr>
              <a:t> far, </a:t>
            </a:r>
            <a:r>
              <a:rPr lang="pl-PL" dirty="0" err="1">
                <a:solidFill>
                  <a:schemeClr val="bg1"/>
                </a:solidFill>
              </a:rPr>
              <a:t>such</a:t>
            </a:r>
            <a:r>
              <a:rPr lang="pl-PL" dirty="0">
                <a:solidFill>
                  <a:schemeClr val="bg1"/>
                </a:solidFill>
              </a:rPr>
              <a:t> as </a:t>
            </a:r>
            <a:r>
              <a:rPr lang="pl-PL" dirty="0" err="1">
                <a:solidFill>
                  <a:schemeClr val="bg1"/>
                </a:solidFill>
              </a:rPr>
              <a:t>Ising</a:t>
            </a:r>
            <a:r>
              <a:rPr lang="pl-PL" dirty="0">
                <a:solidFill>
                  <a:schemeClr val="bg1"/>
                </a:solidFill>
              </a:rPr>
              <a:t>, XY, Heisenberg </a:t>
            </a:r>
            <a:r>
              <a:rPr lang="pl-PL" dirty="0" err="1">
                <a:solidFill>
                  <a:schemeClr val="bg1"/>
                </a:solidFill>
              </a:rPr>
              <a:t>or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Kitaev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58E24FD-91AD-3742-3F82-3C1316DBC4C1}"/>
              </a:ext>
            </a:extLst>
          </p:cNvPr>
          <p:cNvSpPr txBox="1"/>
          <p:nvPr/>
        </p:nvSpPr>
        <p:spPr>
          <a:xfrm>
            <a:off x="6722492" y="4111170"/>
            <a:ext cx="359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bg1"/>
                </a:solidFill>
              </a:rPr>
              <a:t>Heisenberg Model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52188BD5-4C24-3350-41AC-850BBB9742C9}"/>
                  </a:ext>
                </a:extLst>
              </p:cNvPr>
              <p:cNvSpPr txBox="1"/>
              <p:nvPr/>
            </p:nvSpPr>
            <p:spPr>
              <a:xfrm>
                <a:off x="5502443" y="4829239"/>
                <a:ext cx="5787189" cy="118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52188BD5-4C24-3350-41AC-850BBB97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443" y="4829239"/>
                <a:ext cx="5787189" cy="118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9DEAC6-96D8-588B-9976-81C3D30F4B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Obraz 4" descr="Obraz zawierający zrzut ekranu, diagram, linia, wzór&#10;&#10;Opis wygenerowany automatycznie">
            <a:extLst>
              <a:ext uri="{FF2B5EF4-FFF2-40B4-BE49-F238E27FC236}">
                <a16:creationId xmlns:a16="http://schemas.microsoft.com/office/drawing/2014/main" id="{7CB6E256-FD32-03D4-5348-1E1897062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2" y="1386155"/>
            <a:ext cx="5417074" cy="408568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7F04C7D-8240-2EBF-303B-9E99F9202686}"/>
              </a:ext>
            </a:extLst>
          </p:cNvPr>
          <p:cNvSpPr txBox="1"/>
          <p:nvPr/>
        </p:nvSpPr>
        <p:spPr>
          <a:xfrm>
            <a:off x="7106079" y="455180"/>
            <a:ext cx="378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err="1">
                <a:solidFill>
                  <a:schemeClr val="bg1"/>
                </a:solidFill>
              </a:rPr>
              <a:t>Kitaev</a:t>
            </a:r>
            <a:r>
              <a:rPr lang="pl-PL" sz="4800" dirty="0">
                <a:solidFill>
                  <a:schemeClr val="bg1"/>
                </a:solidFill>
              </a:rPr>
              <a:t> Model</a:t>
            </a:r>
            <a:endParaRPr lang="en-US" sz="4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F54DA573-221A-41D9-D0D8-4FB48F5ED871}"/>
                  </a:ext>
                </a:extLst>
              </p:cNvPr>
              <p:cNvSpPr txBox="1"/>
              <p:nvPr/>
            </p:nvSpPr>
            <p:spPr>
              <a:xfrm>
                <a:off x="6010051" y="1472429"/>
                <a:ext cx="5787189" cy="90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pl-PL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l-P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l-P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l-PL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l-PL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b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pl-PL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pl-P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pl-PL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l-PL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  <m:r>
                            <a:rPr lang="pl-PL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l-PL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pl-PL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l-PL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pl-PL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F54DA573-221A-41D9-D0D8-4FB48F5ED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051" y="1472429"/>
                <a:ext cx="5787189" cy="908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EDFEF965-92A7-E16E-B511-A06131C91670}"/>
              </a:ext>
            </a:extLst>
          </p:cNvPr>
          <p:cNvSpPr txBox="1"/>
          <p:nvPr/>
        </p:nvSpPr>
        <p:spPr>
          <a:xfrm>
            <a:off x="6292516" y="2753642"/>
            <a:ext cx="5417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Involves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bond</a:t>
            </a:r>
            <a:r>
              <a:rPr lang="pl-PL" dirty="0">
                <a:solidFill>
                  <a:schemeClr val="bg1"/>
                </a:solidFill>
              </a:rPr>
              <a:t>-dependent </a:t>
            </a:r>
            <a:r>
              <a:rPr lang="pl-PL" dirty="0" err="1">
                <a:solidFill>
                  <a:schemeClr val="bg1"/>
                </a:solidFill>
              </a:rPr>
              <a:t>interactions</a:t>
            </a:r>
            <a:r>
              <a:rPr lang="pl-PL" dirty="0">
                <a:solidFill>
                  <a:schemeClr val="bg1"/>
                </a:solidFill>
              </a:rPr>
              <a:t> with </a:t>
            </a:r>
            <a:r>
              <a:rPr lang="pl-PL" dirty="0" err="1">
                <a:solidFill>
                  <a:schemeClr val="bg1"/>
                </a:solidFill>
              </a:rPr>
              <a:t>three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distinct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types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coupling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makes</a:t>
            </a:r>
            <a:r>
              <a:rPr lang="pl-PL" dirty="0">
                <a:solidFill>
                  <a:schemeClr val="bg1"/>
                </a:solidFill>
              </a:rPr>
              <a:t> the model </a:t>
            </a:r>
            <a:r>
              <a:rPr lang="pl-PL" dirty="0" err="1">
                <a:solidFill>
                  <a:schemeClr val="bg1"/>
                </a:solidFill>
              </a:rPr>
              <a:t>highly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anisotropic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Exactly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solvable</a:t>
            </a:r>
            <a:r>
              <a:rPr lang="pl-PL" dirty="0">
                <a:solidFill>
                  <a:schemeClr val="bg1"/>
                </a:solidFill>
              </a:rPr>
              <a:t> by </a:t>
            </a:r>
            <a:r>
              <a:rPr lang="pl-PL" dirty="0" err="1">
                <a:solidFill>
                  <a:schemeClr val="bg1"/>
                </a:solidFill>
              </a:rPr>
              <a:t>involving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conserved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plaquette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operators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mapping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spins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into</a:t>
            </a:r>
            <a:r>
              <a:rPr lang="pl-PL" dirty="0">
                <a:solidFill>
                  <a:schemeClr val="bg1"/>
                </a:solidFill>
              </a:rPr>
              <a:t> Majorana </a:t>
            </a:r>
            <a:r>
              <a:rPr lang="pl-PL" dirty="0" err="1">
                <a:solidFill>
                  <a:schemeClr val="bg1"/>
                </a:solidFill>
              </a:rPr>
              <a:t>fermions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The model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exhibit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spin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liquid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phase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characterized</a:t>
            </a:r>
            <a:r>
              <a:rPr lang="pl-PL" dirty="0">
                <a:solidFill>
                  <a:schemeClr val="bg1"/>
                </a:solidFill>
              </a:rPr>
              <a:t> by the </a:t>
            </a:r>
            <a:r>
              <a:rPr lang="pl-PL" dirty="0" err="1">
                <a:solidFill>
                  <a:schemeClr val="bg1"/>
                </a:solidFill>
              </a:rPr>
              <a:t>absence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long-range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magnetic</a:t>
            </a:r>
            <a:r>
              <a:rPr lang="pl-PL" dirty="0">
                <a:solidFill>
                  <a:schemeClr val="bg1"/>
                </a:solidFill>
              </a:rPr>
              <a:t> order, </a:t>
            </a:r>
            <a:r>
              <a:rPr lang="pl-PL" dirty="0" err="1">
                <a:solidFill>
                  <a:schemeClr val="bg1"/>
                </a:solidFill>
              </a:rPr>
              <a:t>even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at</a:t>
            </a:r>
            <a:r>
              <a:rPr lang="pl-PL" dirty="0">
                <a:solidFill>
                  <a:schemeClr val="bg1"/>
                </a:solidFill>
              </a:rPr>
              <a:t> zero </a:t>
            </a:r>
            <a:r>
              <a:rPr lang="pl-PL" dirty="0" err="1">
                <a:solidFill>
                  <a:schemeClr val="bg1"/>
                </a:solidFill>
              </a:rPr>
              <a:t>temperature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9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B1C3BE2-92DB-FB38-D6FF-CAF3041124E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Obraz 4" descr="Obraz zawierający krąg, zrzut ekranu, diagram, linia&#10;&#10;Opis wygenerowany automatycznie">
            <a:extLst>
              <a:ext uri="{FF2B5EF4-FFF2-40B4-BE49-F238E27FC236}">
                <a16:creationId xmlns:a16="http://schemas.microsoft.com/office/drawing/2014/main" id="{3D37E561-257C-BCCA-53DA-AE9436BA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5" y="1604962"/>
            <a:ext cx="3190875" cy="36480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8B41A77-7D9A-B24E-D12B-8FFAE3B4DA91}"/>
              </a:ext>
            </a:extLst>
          </p:cNvPr>
          <p:cNvSpPr txBox="1"/>
          <p:nvPr/>
        </p:nvSpPr>
        <p:spPr>
          <a:xfrm>
            <a:off x="4671886" y="606341"/>
            <a:ext cx="520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 err="1">
                <a:solidFill>
                  <a:schemeClr val="bg1"/>
                </a:solidFill>
              </a:rPr>
              <a:t>Neural</a:t>
            </a:r>
            <a:r>
              <a:rPr lang="pl-PL" sz="4800" b="1" dirty="0">
                <a:solidFill>
                  <a:schemeClr val="bg1"/>
                </a:solidFill>
              </a:rPr>
              <a:t> Networks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8770458-CA80-013A-6E62-4346DF8E9FBD}"/>
              </a:ext>
            </a:extLst>
          </p:cNvPr>
          <p:cNvSpPr txBox="1"/>
          <p:nvPr/>
        </p:nvSpPr>
        <p:spPr>
          <a:xfrm>
            <a:off x="4644189" y="1876926"/>
            <a:ext cx="66807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NN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computational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models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consisting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interconnected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layers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neurons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NNs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learn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complex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mappings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between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inputs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outputs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through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training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Here we </a:t>
            </a:r>
            <a:r>
              <a:rPr lang="pl-PL" dirty="0" err="1">
                <a:solidFill>
                  <a:schemeClr val="bg1"/>
                </a:solidFill>
              </a:rPr>
              <a:t>mainly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focus</a:t>
            </a:r>
            <a:r>
              <a:rPr lang="pl-PL" dirty="0">
                <a:solidFill>
                  <a:schemeClr val="bg1"/>
                </a:solidFill>
              </a:rPr>
              <a:t> on </a:t>
            </a:r>
            <a:r>
              <a:rPr lang="pl-PL" dirty="0" err="1">
                <a:solidFill>
                  <a:schemeClr val="bg1"/>
                </a:solidFill>
              </a:rPr>
              <a:t>unsupervised</a:t>
            </a:r>
            <a:r>
              <a:rPr lang="pl-PL" dirty="0">
                <a:solidFill>
                  <a:schemeClr val="bg1"/>
                </a:solidFill>
              </a:rPr>
              <a:t> learning, </a:t>
            </a:r>
            <a:r>
              <a:rPr lang="pl-PL" dirty="0" err="1">
                <a:solidFill>
                  <a:schemeClr val="bg1"/>
                </a:solidFill>
              </a:rPr>
              <a:t>where</a:t>
            </a:r>
            <a:r>
              <a:rPr lang="pl-PL" dirty="0">
                <a:solidFill>
                  <a:schemeClr val="bg1"/>
                </a:solidFill>
              </a:rPr>
              <a:t> the model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trained</a:t>
            </a:r>
            <a:r>
              <a:rPr lang="pl-PL" dirty="0">
                <a:solidFill>
                  <a:schemeClr val="bg1"/>
                </a:solidFill>
              </a:rPr>
              <a:t> on </a:t>
            </a:r>
            <a:r>
              <a:rPr lang="pl-PL" dirty="0" err="1">
                <a:solidFill>
                  <a:schemeClr val="bg1"/>
                </a:solidFill>
              </a:rPr>
              <a:t>unlabeled</a:t>
            </a:r>
            <a:r>
              <a:rPr lang="pl-PL" dirty="0">
                <a:solidFill>
                  <a:schemeClr val="bg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The </a:t>
            </a:r>
            <a:r>
              <a:rPr lang="pl-PL" dirty="0" err="1">
                <a:solidFill>
                  <a:schemeClr val="bg1"/>
                </a:solidFill>
              </a:rPr>
              <a:t>goal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uncover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hidden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patters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features</a:t>
            </a:r>
            <a:r>
              <a:rPr lang="pl-PL" dirty="0">
                <a:solidFill>
                  <a:schemeClr val="bg1"/>
                </a:solidFill>
              </a:rPr>
              <a:t>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In quantum </a:t>
            </a:r>
            <a:r>
              <a:rPr lang="pl-PL" dirty="0" err="1">
                <a:solidFill>
                  <a:schemeClr val="bg1"/>
                </a:solidFill>
              </a:rPr>
              <a:t>systems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replace</a:t>
            </a:r>
            <a:r>
              <a:rPr lang="pl-PL" dirty="0">
                <a:solidFill>
                  <a:schemeClr val="bg1"/>
                </a:solidFill>
              </a:rPr>
              <a:t> the quantum </a:t>
            </a:r>
            <a:r>
              <a:rPr lang="pl-PL" dirty="0" err="1">
                <a:solidFill>
                  <a:schemeClr val="bg1"/>
                </a:solidFill>
              </a:rPr>
              <a:t>wave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8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AAAF315-56DA-FB75-469B-4A594CA32A3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635C54B-5795-4E88-D746-3FF4B2280494}"/>
              </a:ext>
            </a:extLst>
          </p:cNvPr>
          <p:cNvSpPr txBox="1"/>
          <p:nvPr/>
        </p:nvSpPr>
        <p:spPr>
          <a:xfrm>
            <a:off x="1082842" y="478754"/>
            <a:ext cx="919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 err="1">
                <a:solidFill>
                  <a:schemeClr val="bg1"/>
                </a:solidFill>
              </a:rPr>
              <a:t>Restricted</a:t>
            </a:r>
            <a:r>
              <a:rPr lang="pl-PL" sz="4800" b="1" dirty="0">
                <a:solidFill>
                  <a:schemeClr val="bg1"/>
                </a:solidFill>
              </a:rPr>
              <a:t> Boltzmann Machine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Obraz 5" descr="Obraz zawierający krąg, linia, zrzut ekranu, diagram&#10;&#10;Opis wygenerowany automatycznie">
            <a:extLst>
              <a:ext uri="{FF2B5EF4-FFF2-40B4-BE49-F238E27FC236}">
                <a16:creationId xmlns:a16="http://schemas.microsoft.com/office/drawing/2014/main" id="{E87BBBB9-CFC7-C175-AD6E-2CA2FC141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1778983"/>
            <a:ext cx="2200275" cy="36480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18925DA-8DBB-2E9A-2C85-D7A36D3BFA12}"/>
              </a:ext>
            </a:extLst>
          </p:cNvPr>
          <p:cNvSpPr txBox="1"/>
          <p:nvPr/>
        </p:nvSpPr>
        <p:spPr>
          <a:xfrm>
            <a:off x="3781927" y="1267720"/>
            <a:ext cx="73272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It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type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energy-based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neural</a:t>
            </a:r>
            <a:r>
              <a:rPr lang="pl-PL" dirty="0">
                <a:solidFill>
                  <a:schemeClr val="bg1"/>
                </a:solidFill>
              </a:rPr>
              <a:t> network for </a:t>
            </a:r>
            <a:r>
              <a:rPr lang="pl-PL" dirty="0" err="1">
                <a:solidFill>
                  <a:schemeClr val="bg1"/>
                </a:solidFill>
              </a:rPr>
              <a:t>unsupervised</a:t>
            </a:r>
            <a:r>
              <a:rPr lang="pl-PL" dirty="0">
                <a:solidFill>
                  <a:schemeClr val="bg1"/>
                </a:solidFill>
              </a:rPr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Visible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layer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represents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input</a:t>
            </a:r>
            <a:r>
              <a:rPr lang="pl-PL" dirty="0">
                <a:solidFill>
                  <a:schemeClr val="bg1"/>
                </a:solidFill>
              </a:rPr>
              <a:t> data, </a:t>
            </a:r>
            <a:r>
              <a:rPr lang="pl-PL" dirty="0" err="1">
                <a:solidFill>
                  <a:schemeClr val="bg1"/>
                </a:solidFill>
              </a:rPr>
              <a:t>while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hidden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layer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tries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capture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higher</a:t>
            </a:r>
            <a:r>
              <a:rPr lang="pl-PL" dirty="0">
                <a:solidFill>
                  <a:schemeClr val="bg1"/>
                </a:solidFill>
              </a:rPr>
              <a:t>-order </a:t>
            </a:r>
            <a:r>
              <a:rPr lang="pl-PL" dirty="0" err="1">
                <a:solidFill>
                  <a:schemeClr val="bg1"/>
                </a:solidFill>
              </a:rPr>
              <a:t>correlations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There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no </a:t>
            </a:r>
            <a:r>
              <a:rPr lang="pl-PL" dirty="0" err="1">
                <a:solidFill>
                  <a:schemeClr val="bg1"/>
                </a:solidFill>
              </a:rPr>
              <a:t>connections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within</a:t>
            </a:r>
            <a:r>
              <a:rPr lang="pl-PL" dirty="0">
                <a:solidFill>
                  <a:schemeClr val="bg1"/>
                </a:solidFill>
              </a:rPr>
              <a:t> the same </a:t>
            </a:r>
            <a:r>
              <a:rPr lang="pl-PL" dirty="0" err="1">
                <a:solidFill>
                  <a:schemeClr val="bg1"/>
                </a:solidFill>
              </a:rPr>
              <a:t>layer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why</a:t>
            </a:r>
            <a:r>
              <a:rPr lang="pl-PL" dirty="0">
                <a:solidFill>
                  <a:schemeClr val="bg1"/>
                </a:solidFill>
              </a:rPr>
              <a:t> the Boltzmann Machine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restricted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The </a:t>
            </a:r>
            <a:r>
              <a:rPr lang="pl-PL" dirty="0" err="1">
                <a:solidFill>
                  <a:schemeClr val="bg1"/>
                </a:solidFill>
              </a:rPr>
              <a:t>goal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to model the </a:t>
            </a:r>
            <a:r>
              <a:rPr lang="pl-PL" dirty="0" err="1">
                <a:solidFill>
                  <a:schemeClr val="bg1"/>
                </a:solidFill>
              </a:rPr>
              <a:t>probability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distribution</a:t>
            </a:r>
            <a:r>
              <a:rPr lang="pl-PL" dirty="0">
                <a:solidFill>
                  <a:schemeClr val="bg1"/>
                </a:solidFill>
              </a:rPr>
              <a:t> of the </a:t>
            </a:r>
            <a:r>
              <a:rPr lang="pl-PL" dirty="0" err="1">
                <a:solidFill>
                  <a:schemeClr val="bg1"/>
                </a:solidFill>
              </a:rPr>
              <a:t>input</a:t>
            </a:r>
            <a:r>
              <a:rPr lang="pl-PL" dirty="0">
                <a:solidFill>
                  <a:schemeClr val="bg1"/>
                </a:solidFill>
              </a:rPr>
              <a:t> data by </a:t>
            </a:r>
            <a:r>
              <a:rPr lang="pl-PL" dirty="0" err="1">
                <a:solidFill>
                  <a:schemeClr val="bg1"/>
                </a:solidFill>
              </a:rPr>
              <a:t>minimizing</a:t>
            </a:r>
            <a:r>
              <a:rPr lang="pl-PL" dirty="0">
                <a:solidFill>
                  <a:schemeClr val="bg1"/>
                </a:solidFill>
              </a:rPr>
              <a:t> the Energy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In quantum </a:t>
            </a:r>
            <a:r>
              <a:rPr lang="pl-PL" dirty="0" err="1">
                <a:solidFill>
                  <a:schemeClr val="bg1"/>
                </a:solidFill>
              </a:rPr>
              <a:t>systems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RBMs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used</a:t>
            </a:r>
            <a:r>
              <a:rPr lang="pl-PL" dirty="0">
                <a:solidFill>
                  <a:schemeClr val="bg1"/>
                </a:solidFill>
              </a:rPr>
              <a:t> as the </a:t>
            </a:r>
            <a:r>
              <a:rPr lang="pl-PL" dirty="0" err="1">
                <a:solidFill>
                  <a:schemeClr val="bg1"/>
                </a:solidFill>
              </a:rPr>
              <a:t>wave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Ansatz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means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true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replaced</a:t>
            </a:r>
            <a:r>
              <a:rPr lang="pl-PL" dirty="0">
                <a:solidFill>
                  <a:schemeClr val="bg1"/>
                </a:solidFill>
              </a:rPr>
              <a:t> by a </a:t>
            </a:r>
            <a:r>
              <a:rPr lang="pl-PL" dirty="0" err="1">
                <a:solidFill>
                  <a:schemeClr val="bg1"/>
                </a:solidFill>
              </a:rPr>
              <a:t>simpler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structure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RBMs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be </a:t>
            </a:r>
            <a:r>
              <a:rPr lang="pl-PL" dirty="0" err="1">
                <a:solidFill>
                  <a:schemeClr val="bg1"/>
                </a:solidFill>
              </a:rPr>
              <a:t>extended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into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hidden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layers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makes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Deep</a:t>
            </a:r>
            <a:r>
              <a:rPr lang="pl-PL" dirty="0">
                <a:solidFill>
                  <a:schemeClr val="bg1"/>
                </a:solidFill>
              </a:rPr>
              <a:t> Boltzmann Machine (DBM)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5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D445B0-E454-B9EF-1B58-B63648868D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E39979C-A299-B84C-7660-49B8CC5CE7A0}"/>
              </a:ext>
            </a:extLst>
          </p:cNvPr>
          <p:cNvSpPr txBox="1"/>
          <p:nvPr/>
        </p:nvSpPr>
        <p:spPr>
          <a:xfrm>
            <a:off x="589547" y="502817"/>
            <a:ext cx="619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Metropolis </a:t>
            </a:r>
            <a:r>
              <a:rPr lang="pl-PL" sz="4800" b="1" dirty="0" err="1">
                <a:solidFill>
                  <a:schemeClr val="bg1"/>
                </a:solidFill>
              </a:rPr>
              <a:t>Algorithm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985018B-5B8F-70EC-5C3E-B9CBE2DD89E2}"/>
              </a:ext>
            </a:extLst>
          </p:cNvPr>
          <p:cNvSpPr txBox="1"/>
          <p:nvPr/>
        </p:nvSpPr>
        <p:spPr>
          <a:xfrm>
            <a:off x="673768" y="1333814"/>
            <a:ext cx="1053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It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widely-used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Markov</a:t>
            </a:r>
            <a:r>
              <a:rPr lang="pl-PL" dirty="0">
                <a:solidFill>
                  <a:schemeClr val="bg1"/>
                </a:solidFill>
              </a:rPr>
              <a:t> Chain Monte Carlo </a:t>
            </a:r>
            <a:r>
              <a:rPr lang="pl-PL" dirty="0" err="1">
                <a:solidFill>
                  <a:schemeClr val="bg1"/>
                </a:solidFill>
              </a:rPr>
              <a:t>method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used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simulate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complex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probability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distributions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535A0F3-5DA8-6787-6F5A-30BF7F488D45}"/>
              </a:ext>
            </a:extLst>
          </p:cNvPr>
          <p:cNvSpPr txBox="1"/>
          <p:nvPr/>
        </p:nvSpPr>
        <p:spPr>
          <a:xfrm>
            <a:off x="770021" y="1985211"/>
            <a:ext cx="10443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l-PL" dirty="0">
                <a:solidFill>
                  <a:schemeClr val="bg1"/>
                </a:solidFill>
              </a:rPr>
              <a:t>Start with </a:t>
            </a:r>
            <a:r>
              <a:rPr lang="pl-PL" dirty="0" err="1">
                <a:solidFill>
                  <a:schemeClr val="bg1"/>
                </a:solidFill>
              </a:rPr>
              <a:t>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initial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random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configuration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spins</a:t>
            </a:r>
            <a:r>
              <a:rPr lang="pl-PL" dirty="0">
                <a:solidFill>
                  <a:schemeClr val="bg1"/>
                </a:solidFill>
              </a:rPr>
              <a:t> for a </a:t>
            </a:r>
            <a:r>
              <a:rPr lang="pl-PL" dirty="0" err="1">
                <a:solidFill>
                  <a:schemeClr val="bg1"/>
                </a:solidFill>
              </a:rPr>
              <a:t>given</a:t>
            </a:r>
            <a:r>
              <a:rPr lang="pl-PL" dirty="0">
                <a:solidFill>
                  <a:schemeClr val="bg1"/>
                </a:solidFill>
              </a:rPr>
              <a:t> system </a:t>
            </a:r>
            <a:r>
              <a:rPr lang="pl-PL" dirty="0" err="1">
                <a:solidFill>
                  <a:schemeClr val="bg1"/>
                </a:solidFill>
              </a:rPr>
              <a:t>size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create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</a:t>
            </a: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dirty="0" err="1">
                <a:solidFill>
                  <a:schemeClr val="bg1"/>
                </a:solidFill>
              </a:rPr>
              <a:t>Propose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new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configuration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can</a:t>
            </a:r>
            <a:r>
              <a:rPr lang="pl-PL" dirty="0">
                <a:solidFill>
                  <a:schemeClr val="bg1"/>
                </a:solidFill>
              </a:rPr>
              <a:t> be a </a:t>
            </a:r>
            <a:r>
              <a:rPr lang="pl-PL" dirty="0" err="1">
                <a:solidFill>
                  <a:schemeClr val="bg1"/>
                </a:solidFill>
              </a:rPr>
              <a:t>random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spin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flip</a:t>
            </a:r>
            <a:r>
              <a:rPr lang="pl-PL" dirty="0">
                <a:solidFill>
                  <a:schemeClr val="bg1"/>
                </a:solidFill>
              </a:rPr>
              <a:t>, for </a:t>
            </a:r>
            <a:r>
              <a:rPr lang="pl-PL" dirty="0" err="1">
                <a:solidFill>
                  <a:schemeClr val="bg1"/>
                </a:solidFill>
              </a:rPr>
              <a:t>example</a:t>
            </a: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dirty="0" err="1">
                <a:solidFill>
                  <a:schemeClr val="bg1"/>
                </a:solidFill>
              </a:rPr>
              <a:t>Calculate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Acceptance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Probability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+mj-lt"/>
              <a:buAutoNum type="arabicParenR"/>
            </a:pP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dirty="0" err="1">
                <a:solidFill>
                  <a:schemeClr val="bg1"/>
                </a:solidFill>
              </a:rPr>
              <a:t>Generate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random</a:t>
            </a:r>
            <a:r>
              <a:rPr lang="pl-PL" dirty="0">
                <a:solidFill>
                  <a:schemeClr val="bg1"/>
                </a:solidFill>
              </a:rPr>
              <a:t> numer </a:t>
            </a:r>
            <a:r>
              <a:rPr lang="pl-PL" dirty="0" err="1">
                <a:solidFill>
                  <a:schemeClr val="bg1"/>
                </a:solidFill>
              </a:rPr>
              <a:t>between</a:t>
            </a:r>
            <a:r>
              <a:rPr lang="pl-PL" dirty="0">
                <a:solidFill>
                  <a:schemeClr val="bg1"/>
                </a:solidFill>
              </a:rPr>
              <a:t> 0 and 1. </a:t>
            </a:r>
            <a:r>
              <a:rPr lang="pl-PL" dirty="0" err="1">
                <a:solidFill>
                  <a:schemeClr val="bg1"/>
                </a:solidFill>
              </a:rPr>
              <a:t>If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lower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Acceptance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Probability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accept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change</a:t>
            </a: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dirty="0" err="1">
                <a:solidFill>
                  <a:schemeClr val="bg1"/>
                </a:solidFill>
              </a:rPr>
              <a:t>Collect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configurations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use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them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estimate</a:t>
            </a:r>
            <a:r>
              <a:rPr lang="pl-PL" dirty="0">
                <a:solidFill>
                  <a:schemeClr val="bg1"/>
                </a:solidFill>
              </a:rPr>
              <a:t> the Energy of the system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22D3EFD2-62FA-079D-10E4-B8BC2E5B323B}"/>
                  </a:ext>
                </a:extLst>
              </p:cNvPr>
              <p:cNvSpPr txBox="1"/>
              <p:nvPr/>
            </p:nvSpPr>
            <p:spPr>
              <a:xfrm>
                <a:off x="959910" y="5285659"/>
                <a:ext cx="3844194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l-PL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l-PL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l-PL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l-PL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l-PL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𝑛𝑒𝑤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l-PL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l-PL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l-PL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l-PL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l-PL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22D3EFD2-62FA-079D-10E4-B8BC2E5B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10" y="5285659"/>
                <a:ext cx="3844194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63E38F1D-3B0E-ECED-7468-FC849F820DB5}"/>
                  </a:ext>
                </a:extLst>
              </p:cNvPr>
              <p:cNvSpPr txBox="1"/>
              <p:nvPr/>
            </p:nvSpPr>
            <p:spPr>
              <a:xfrm>
                <a:off x="8235315" y="5129598"/>
                <a:ext cx="2057999" cy="610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63E38F1D-3B0E-ECED-7468-FC849F82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315" y="5129598"/>
                <a:ext cx="2057999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C2947FCB-BD84-2219-F05F-E7EE740AA8F5}"/>
                  </a:ext>
                </a:extLst>
              </p:cNvPr>
              <p:cNvSpPr txBox="1"/>
              <p:nvPr/>
            </p:nvSpPr>
            <p:spPr>
              <a:xfrm>
                <a:off x="5371491" y="5134720"/>
                <a:ext cx="240892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𝑉𝑀𝐶</m:t>
                          </m:r>
                        </m:sub>
                      </m:sSub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𝑙𝑜𝑐𝑎𝑙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C2947FCB-BD84-2219-F05F-E7EE740AA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491" y="5134720"/>
                <a:ext cx="2408928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2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C51ED74-981A-9D04-67A9-FAFF3E7A0F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AE7D657-9AA8-DA6F-536F-F2D92963C696}"/>
              </a:ext>
            </a:extLst>
          </p:cNvPr>
          <p:cNvSpPr txBox="1"/>
          <p:nvPr/>
        </p:nvSpPr>
        <p:spPr>
          <a:xfrm>
            <a:off x="2997867" y="414673"/>
            <a:ext cx="619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>
                <a:solidFill>
                  <a:schemeClr val="bg1"/>
                </a:solidFill>
              </a:rPr>
              <a:t>Metropolis </a:t>
            </a:r>
            <a:r>
              <a:rPr lang="pl-PL" sz="4800" b="1" dirty="0" err="1">
                <a:solidFill>
                  <a:schemeClr val="bg1"/>
                </a:solidFill>
              </a:rPr>
              <a:t>Algorithm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Obraz 5" descr="Obraz zawierający zrzut ekranu, Wielobarwność, Jaskrawoniebieski, linia&#10;&#10;Opis wygenerowany automatycznie">
            <a:extLst>
              <a:ext uri="{FF2B5EF4-FFF2-40B4-BE49-F238E27FC236}">
                <a16:creationId xmlns:a16="http://schemas.microsoft.com/office/drawing/2014/main" id="{9D551B9D-E72F-0822-6FC9-DB6BFF2AE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455818"/>
            <a:ext cx="9144019" cy="2286005"/>
          </a:xfrm>
          <a:prstGeom prst="rect">
            <a:avLst/>
          </a:prstGeom>
        </p:spPr>
      </p:pic>
      <p:pic>
        <p:nvPicPr>
          <p:cNvPr id="8" name="Obraz 7" descr="Obraz zawierający zrzut ekranu, Jaskrawoniebieski, Wielobarwność, linia&#10;&#10;Opis wygenerowany automatycznie">
            <a:extLst>
              <a:ext uri="{FF2B5EF4-FFF2-40B4-BE49-F238E27FC236}">
                <a16:creationId xmlns:a16="http://schemas.microsoft.com/office/drawing/2014/main" id="{D07DBCEA-D029-104C-9B9A-4EC5F1644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3741823"/>
            <a:ext cx="9144019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09B1353-9402-CB66-550B-9F5B1F93D9A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B02A873-F079-74EB-3AF8-E5ECC75A699D}"/>
              </a:ext>
            </a:extLst>
          </p:cNvPr>
          <p:cNvSpPr txBox="1"/>
          <p:nvPr/>
        </p:nvSpPr>
        <p:spPr>
          <a:xfrm>
            <a:off x="589547" y="502817"/>
            <a:ext cx="795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 err="1">
                <a:solidFill>
                  <a:schemeClr val="bg1"/>
                </a:solidFill>
              </a:rPr>
              <a:t>Variational</a:t>
            </a:r>
            <a:r>
              <a:rPr lang="pl-PL" sz="4800" b="1" dirty="0">
                <a:solidFill>
                  <a:schemeClr val="bg1"/>
                </a:solidFill>
              </a:rPr>
              <a:t> Monte Carlo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97C5A98-5F9D-9D5B-3BEA-15C9DCD05AFC}"/>
              </a:ext>
            </a:extLst>
          </p:cNvPr>
          <p:cNvSpPr txBox="1"/>
          <p:nvPr/>
        </p:nvSpPr>
        <p:spPr>
          <a:xfrm>
            <a:off x="589548" y="1612232"/>
            <a:ext cx="59556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l-PL" sz="1600" dirty="0" err="1">
                <a:solidFill>
                  <a:schemeClr val="bg1"/>
                </a:solidFill>
              </a:rPr>
              <a:t>Choose</a:t>
            </a:r>
            <a:r>
              <a:rPr lang="pl-PL" sz="1600" dirty="0">
                <a:solidFill>
                  <a:schemeClr val="bg1"/>
                </a:solidFill>
              </a:rPr>
              <a:t> the </a:t>
            </a:r>
            <a:r>
              <a:rPr lang="pl-PL" sz="1600" dirty="0" err="1">
                <a:solidFill>
                  <a:schemeClr val="bg1"/>
                </a:solidFill>
              </a:rPr>
              <a:t>wave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function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Ansatz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dirty="0" err="1">
                <a:solidFill>
                  <a:schemeClr val="bg1"/>
                </a:solidFill>
              </a:rPr>
              <a:t>all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necessary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hyperparameters</a:t>
            </a: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sz="1600" dirty="0" err="1">
                <a:solidFill>
                  <a:schemeClr val="bg1"/>
                </a:solidFill>
              </a:rPr>
              <a:t>Perform</a:t>
            </a:r>
            <a:r>
              <a:rPr lang="pl-PL" sz="1600" dirty="0">
                <a:solidFill>
                  <a:schemeClr val="bg1"/>
                </a:solidFill>
              </a:rPr>
              <a:t> Monte Carlo </a:t>
            </a:r>
            <a:r>
              <a:rPr lang="pl-PL" sz="1600" dirty="0" err="1">
                <a:solidFill>
                  <a:schemeClr val="bg1"/>
                </a:solidFill>
              </a:rPr>
              <a:t>sampling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using</a:t>
            </a:r>
            <a:r>
              <a:rPr lang="pl-PL" sz="1600" dirty="0">
                <a:solidFill>
                  <a:schemeClr val="bg1"/>
                </a:solidFill>
              </a:rPr>
              <a:t> Metropolis </a:t>
            </a:r>
            <a:r>
              <a:rPr lang="pl-PL" sz="1600" dirty="0" err="1">
                <a:solidFill>
                  <a:schemeClr val="bg1"/>
                </a:solidFill>
              </a:rPr>
              <a:t>algorithm</a:t>
            </a: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sz="1600" dirty="0" err="1">
                <a:solidFill>
                  <a:schemeClr val="bg1"/>
                </a:solidFill>
              </a:rPr>
              <a:t>Approximate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total</a:t>
            </a:r>
            <a:r>
              <a:rPr lang="pl-PL" sz="1600" dirty="0">
                <a:solidFill>
                  <a:schemeClr val="bg1"/>
                </a:solidFill>
              </a:rPr>
              <a:t> Energy of the system by </a:t>
            </a:r>
            <a:r>
              <a:rPr lang="pl-PL" sz="1600" dirty="0" err="1">
                <a:solidFill>
                  <a:schemeClr val="bg1"/>
                </a:solidFill>
              </a:rPr>
              <a:t>averaging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all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local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energies</a:t>
            </a:r>
            <a:r>
              <a:rPr lang="pl-PL" sz="1600" dirty="0">
                <a:solidFill>
                  <a:schemeClr val="bg1"/>
                </a:solidFill>
              </a:rPr>
              <a:t> from MC </a:t>
            </a:r>
            <a:r>
              <a:rPr lang="pl-PL" sz="1600" dirty="0" err="1">
                <a:solidFill>
                  <a:schemeClr val="bg1"/>
                </a:solidFill>
              </a:rPr>
              <a:t>sampling</a:t>
            </a: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sz="1600" dirty="0" err="1">
                <a:solidFill>
                  <a:schemeClr val="bg1"/>
                </a:solidFill>
              </a:rPr>
              <a:t>Evaluate</a:t>
            </a:r>
            <a:r>
              <a:rPr lang="pl-PL" sz="1600" dirty="0">
                <a:solidFill>
                  <a:schemeClr val="bg1"/>
                </a:solidFill>
              </a:rPr>
              <a:t> the </a:t>
            </a:r>
            <a:r>
              <a:rPr lang="pl-PL" sz="1600" dirty="0" err="1">
                <a:solidFill>
                  <a:schemeClr val="bg1"/>
                </a:solidFill>
              </a:rPr>
              <a:t>gradients</a:t>
            </a:r>
            <a:r>
              <a:rPr lang="pl-PL" sz="1600" dirty="0">
                <a:solidFill>
                  <a:schemeClr val="bg1"/>
                </a:solidFill>
              </a:rPr>
              <a:t> with </a:t>
            </a:r>
            <a:r>
              <a:rPr lang="pl-PL" sz="1600" dirty="0" err="1">
                <a:solidFill>
                  <a:schemeClr val="bg1"/>
                </a:solidFill>
              </a:rPr>
              <a:t>respect</a:t>
            </a:r>
            <a:r>
              <a:rPr lang="pl-PL" sz="1600" dirty="0">
                <a:solidFill>
                  <a:schemeClr val="bg1"/>
                </a:solidFill>
              </a:rPr>
              <a:t> to </a:t>
            </a:r>
            <a:r>
              <a:rPr lang="pl-PL" sz="1600" dirty="0" err="1">
                <a:solidFill>
                  <a:schemeClr val="bg1"/>
                </a:solidFill>
              </a:rPr>
              <a:t>all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parameters</a:t>
            </a:r>
            <a:r>
              <a:rPr lang="pl-PL" sz="1600" dirty="0">
                <a:solidFill>
                  <a:schemeClr val="bg1"/>
                </a:solidFill>
              </a:rPr>
              <a:t> of the </a:t>
            </a:r>
            <a:r>
              <a:rPr lang="pl-PL" sz="1600" dirty="0" err="1">
                <a:solidFill>
                  <a:schemeClr val="bg1"/>
                </a:solidFill>
              </a:rPr>
              <a:t>Ansatz</a:t>
            </a: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sz="1600" dirty="0" err="1">
                <a:solidFill>
                  <a:schemeClr val="bg1"/>
                </a:solidFill>
              </a:rPr>
              <a:t>Use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Stochastic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Reconfiguration</a:t>
            </a:r>
            <a:r>
              <a:rPr lang="pl-PL" sz="1600" dirty="0">
                <a:solidFill>
                  <a:schemeClr val="bg1"/>
                </a:solidFill>
              </a:rPr>
              <a:t> as a form of </a:t>
            </a:r>
            <a:r>
              <a:rPr lang="pl-PL" sz="1600" dirty="0" err="1">
                <a:solidFill>
                  <a:schemeClr val="bg1"/>
                </a:solidFill>
              </a:rPr>
              <a:t>regularization</a:t>
            </a: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sz="1600" dirty="0">
                <a:solidFill>
                  <a:schemeClr val="bg1"/>
                </a:solidFill>
              </a:rPr>
              <a:t>Update </a:t>
            </a:r>
            <a:r>
              <a:rPr lang="pl-PL" sz="1600" dirty="0" err="1">
                <a:solidFill>
                  <a:schemeClr val="bg1"/>
                </a:solidFill>
              </a:rPr>
              <a:t>Ansatz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parameters</a:t>
            </a:r>
            <a:r>
              <a:rPr lang="pl-PL" sz="1600" dirty="0">
                <a:solidFill>
                  <a:schemeClr val="bg1"/>
                </a:solidFill>
              </a:rPr>
              <a:t> with </a:t>
            </a:r>
            <a:r>
              <a:rPr lang="pl-PL" sz="1600" dirty="0" err="1">
                <a:solidFill>
                  <a:schemeClr val="bg1"/>
                </a:solidFill>
              </a:rPr>
              <a:t>an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optimization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algorithm</a:t>
            </a:r>
            <a:r>
              <a:rPr lang="pl-PL" sz="1600" dirty="0">
                <a:solidFill>
                  <a:schemeClr val="bg1"/>
                </a:solidFill>
              </a:rPr>
              <a:t>, </a:t>
            </a:r>
            <a:r>
              <a:rPr lang="pl-PL" sz="1600" dirty="0" err="1">
                <a:solidFill>
                  <a:schemeClr val="bg1"/>
                </a:solidFill>
              </a:rPr>
              <a:t>such</a:t>
            </a:r>
            <a:r>
              <a:rPr lang="pl-PL" sz="1600" dirty="0">
                <a:solidFill>
                  <a:schemeClr val="bg1"/>
                </a:solidFill>
              </a:rPr>
              <a:t> as SGD</a:t>
            </a:r>
          </a:p>
          <a:p>
            <a:pPr marL="342900" indent="-342900">
              <a:buFont typeface="+mj-lt"/>
              <a:buAutoNum type="arabicParenR"/>
            </a:pPr>
            <a:endParaRPr lang="pl-PL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l-PL" sz="1600" dirty="0" err="1">
                <a:solidFill>
                  <a:schemeClr val="bg1"/>
                </a:solidFill>
              </a:rPr>
              <a:t>Repeat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steps</a:t>
            </a:r>
            <a:r>
              <a:rPr lang="pl-PL" sz="1600" dirty="0">
                <a:solidFill>
                  <a:schemeClr val="bg1"/>
                </a:solidFill>
              </a:rPr>
              <a:t> 2-6 for a </a:t>
            </a:r>
            <a:r>
              <a:rPr lang="pl-PL" sz="1600" dirty="0" err="1">
                <a:solidFill>
                  <a:schemeClr val="bg1"/>
                </a:solidFill>
              </a:rPr>
              <a:t>given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number</a:t>
            </a:r>
            <a:r>
              <a:rPr lang="pl-PL" sz="1600" dirty="0">
                <a:solidFill>
                  <a:schemeClr val="bg1"/>
                </a:solidFill>
              </a:rPr>
              <a:t> of </a:t>
            </a:r>
            <a:r>
              <a:rPr lang="pl-PL" sz="1600" dirty="0" err="1">
                <a:solidFill>
                  <a:schemeClr val="bg1"/>
                </a:solidFill>
              </a:rPr>
              <a:t>epochs</a:t>
            </a:r>
            <a:r>
              <a:rPr lang="pl-PL" sz="1600" dirty="0">
                <a:solidFill>
                  <a:schemeClr val="bg1"/>
                </a:solidFill>
              </a:rPr>
              <a:t>, </a:t>
            </a:r>
            <a:r>
              <a:rPr lang="pl-PL" sz="1600" dirty="0" err="1">
                <a:solidFill>
                  <a:schemeClr val="bg1"/>
                </a:solidFill>
              </a:rPr>
              <a:t>then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evaluate</a:t>
            </a:r>
            <a:r>
              <a:rPr lang="pl-PL" sz="1600" dirty="0">
                <a:solidFill>
                  <a:schemeClr val="bg1"/>
                </a:solidFill>
              </a:rPr>
              <a:t> the model</a:t>
            </a:r>
          </a:p>
          <a:p>
            <a:pPr marL="342900" indent="-342900">
              <a:buFont typeface="+mj-lt"/>
              <a:buAutoNum type="arabicParenR"/>
            </a:pPr>
            <a:endParaRPr lang="pl-P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2D2880C1-096B-406E-2143-AA4B989CA813}"/>
                  </a:ext>
                </a:extLst>
              </p:cNvPr>
              <p:cNvSpPr txBox="1"/>
              <p:nvPr/>
            </p:nvSpPr>
            <p:spPr>
              <a:xfrm>
                <a:off x="7134727" y="1424370"/>
                <a:ext cx="3803157" cy="824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pl-PL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pl-PL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2D2880C1-096B-406E-2143-AA4B989C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727" y="1424370"/>
                <a:ext cx="3803157" cy="824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az 7" descr="Obraz zawierający tekst, zrzut ekranu, Wykres, linia&#10;&#10;Opis wygenerowany automatycznie">
            <a:extLst>
              <a:ext uri="{FF2B5EF4-FFF2-40B4-BE49-F238E27FC236}">
                <a16:creationId xmlns:a16="http://schemas.microsoft.com/office/drawing/2014/main" id="{D041BCDD-C04F-8679-7055-765430EA6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47" y="2625549"/>
            <a:ext cx="4696127" cy="34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97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881</Words>
  <Application>Microsoft Office PowerPoint</Application>
  <PresentationFormat>Panoramiczny</PresentationFormat>
  <Paragraphs>144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Kuba Grabowski</dc:creator>
  <cp:lastModifiedBy>Kuba Grabowski</cp:lastModifiedBy>
  <cp:revision>48</cp:revision>
  <dcterms:created xsi:type="dcterms:W3CDTF">2024-09-16T18:02:32Z</dcterms:created>
  <dcterms:modified xsi:type="dcterms:W3CDTF">2024-09-18T07:41:13Z</dcterms:modified>
</cp:coreProperties>
</file>