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8" r:id="rId2"/>
    <p:sldId id="291" r:id="rId3"/>
    <p:sldId id="279" r:id="rId4"/>
    <p:sldId id="292" r:id="rId5"/>
    <p:sldId id="277" r:id="rId6"/>
    <p:sldId id="293" r:id="rId7"/>
    <p:sldId id="282" r:id="rId8"/>
    <p:sldId id="288" r:id="rId9"/>
    <p:sldId id="289" r:id="rId10"/>
    <p:sldId id="290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09A2E-E3D4-4FF0-836C-B9BF4A9F3A35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9A6B-0BEB-4258-994D-D8AD55C4EA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57A96-2CFE-4608-A9BC-5E018624ECB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57A96-2CFE-4608-A9BC-5E018624ECB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57A96-2CFE-4608-A9BC-5E018624ECB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57A96-2CFE-4608-A9BC-5E018624ECB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409-54D9-4C43-AB06-14AAF7E944A2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3E90-EB2B-485C-BA8B-5C8D36FB48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409-54D9-4C43-AB06-14AAF7E944A2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3E90-EB2B-485C-BA8B-5C8D36FB48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409-54D9-4C43-AB06-14AAF7E944A2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3E90-EB2B-485C-BA8B-5C8D36FB48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409-54D9-4C43-AB06-14AAF7E944A2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3E90-EB2B-485C-BA8B-5C8D36FB48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409-54D9-4C43-AB06-14AAF7E944A2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3E90-EB2B-485C-BA8B-5C8D36FB48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409-54D9-4C43-AB06-14AAF7E944A2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3E90-EB2B-485C-BA8B-5C8D36FB48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409-54D9-4C43-AB06-14AAF7E944A2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3E90-EB2B-485C-BA8B-5C8D36FB48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409-54D9-4C43-AB06-14AAF7E944A2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3E90-EB2B-485C-BA8B-5C8D36FB48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409-54D9-4C43-AB06-14AAF7E944A2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3E90-EB2B-485C-BA8B-5C8D36FB48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409-54D9-4C43-AB06-14AAF7E944A2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3E90-EB2B-485C-BA8B-5C8D36FB48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409-54D9-4C43-AB06-14AAF7E944A2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3E90-EB2B-485C-BA8B-5C8D36FB48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95409-54D9-4C43-AB06-14AAF7E944A2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33E90-EB2B-485C-BA8B-5C8D36FB48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0893" y="163203"/>
            <a:ext cx="11732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effectLst/>
                <a:latin typeface="MicrosoftYaHei"/>
              </a:rPr>
              <a:t>作业</a:t>
            </a:r>
            <a:r>
              <a:rPr lang="en-US" altLang="zh-CN" sz="2000" b="1" dirty="0">
                <a:effectLst/>
                <a:latin typeface="MicrosoftYaHei"/>
              </a:rPr>
              <a:t>16.1</a:t>
            </a:r>
          </a:p>
          <a:p>
            <a:r>
              <a:rPr lang="zh-CN" altLang="en-US" sz="2000" b="1" dirty="0">
                <a:effectLst/>
                <a:latin typeface="MicrosoftYaHei"/>
              </a:rPr>
              <a:t>        绘制波特图</a:t>
            </a:r>
            <a:r>
              <a:rPr lang="zh-CN" altLang="en-US" sz="2000" b="1" dirty="0">
                <a:latin typeface="MicrosoftYaHei"/>
              </a:rPr>
              <a:t>（</a:t>
            </a:r>
            <a:r>
              <a:rPr lang="zh-CN" altLang="en-US" sz="2000" b="1" dirty="0">
                <a:effectLst/>
                <a:latin typeface="MicrosoftYaHei"/>
              </a:rPr>
              <a:t>幅频和相频特性草图</a:t>
            </a:r>
            <a:r>
              <a:rPr lang="zh-CN" altLang="en-US" sz="2000" b="1" dirty="0">
                <a:latin typeface="MicrosoftYaHei"/>
              </a:rPr>
              <a:t>）</a:t>
            </a:r>
            <a:r>
              <a:rPr lang="zh-CN" altLang="en-US" sz="2000" b="1" dirty="0">
                <a:effectLst/>
                <a:latin typeface="MicrosoftYaHei"/>
              </a:rPr>
              <a:t>，并标出关键点的频率，增益，相移，以及各直线段的斜率。 </a:t>
            </a:r>
            <a:endParaRPr lang="zh-CN" altLang="en-US" sz="2000" b="1" dirty="0"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059305" y="2409825"/>
            <a:ext cx="7366635" cy="4448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963545" y="940435"/>
            <a:ext cx="5953125" cy="1400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77317" y="1495146"/>
            <a:ext cx="5200000" cy="4923809"/>
            <a:chOff x="6427694" y="1495146"/>
            <a:chExt cx="5200000" cy="492380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7694" y="1495146"/>
              <a:ext cx="5200000" cy="4923809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9369929" y="3593442"/>
              <a:ext cx="125386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</a:rPr>
                <a:t>β=100</a:t>
              </a:r>
            </a:p>
            <a:p>
              <a:r>
                <a:rPr lang="en-US" altLang="zh-CN" sz="1600" b="1" dirty="0" err="1">
                  <a:solidFill>
                    <a:srgbClr val="C00000"/>
                  </a:solidFill>
                </a:rPr>
                <a:t>r</a:t>
              </a:r>
              <a:r>
                <a:rPr lang="en-US" altLang="zh-CN" sz="1600" b="1" baseline="-25000" dirty="0" err="1">
                  <a:solidFill>
                    <a:srgbClr val="C00000"/>
                  </a:solidFill>
                </a:rPr>
                <a:t>b</a:t>
              </a:r>
              <a:r>
                <a:rPr lang="en-US" altLang="zh-CN" sz="1600" b="1" dirty="0">
                  <a:solidFill>
                    <a:srgbClr val="C00000"/>
                  </a:solidFill>
                </a:rPr>
                <a:t> </a:t>
              </a:r>
              <a:r>
                <a:rPr lang="zh-CN" altLang="en-US" sz="1600" b="1" dirty="0">
                  <a:solidFill>
                    <a:srgbClr val="C00000"/>
                  </a:solidFill>
                </a:rPr>
                <a:t>≈</a:t>
              </a:r>
              <a:r>
                <a:rPr lang="en-US" altLang="zh-CN" sz="1600" b="1" dirty="0">
                  <a:solidFill>
                    <a:srgbClr val="C00000"/>
                  </a:solidFill>
                </a:rPr>
                <a:t> 0</a:t>
              </a:r>
            </a:p>
            <a:p>
              <a:r>
                <a:rPr lang="en-US" altLang="zh-CN" sz="1600" b="1" dirty="0">
                  <a:solidFill>
                    <a:srgbClr val="C00000"/>
                  </a:solidFill>
                </a:rPr>
                <a:t>r</a:t>
              </a:r>
              <a:r>
                <a:rPr lang="en-US" altLang="zh-CN" sz="1600" b="1" baseline="-25000" dirty="0">
                  <a:solidFill>
                    <a:srgbClr val="C00000"/>
                  </a:solidFill>
                </a:rPr>
                <a:t>e</a:t>
              </a:r>
              <a:r>
                <a:rPr lang="en-US" altLang="zh-CN" sz="1600" b="1" dirty="0">
                  <a:solidFill>
                    <a:srgbClr val="C00000"/>
                  </a:solidFill>
                </a:rPr>
                <a:t> =26</a:t>
              </a:r>
            </a:p>
            <a:p>
              <a:r>
                <a:rPr lang="zh-CN" altLang="en-US" sz="1600" b="1" dirty="0">
                  <a:solidFill>
                    <a:srgbClr val="C00000"/>
                  </a:solidFill>
                </a:rPr>
                <a:t>结电容</a:t>
              </a:r>
              <a:r>
                <a:rPr lang="en-US" altLang="zh-CN" sz="1600" b="1" dirty="0">
                  <a:solidFill>
                    <a:srgbClr val="C00000"/>
                  </a:solidFill>
                </a:rPr>
                <a:t>10pF</a:t>
              </a:r>
              <a:endParaRPr lang="zh-CN" altLang="en-US" sz="1600" b="1" dirty="0">
                <a:solidFill>
                  <a:srgbClr val="C00000"/>
                </a:solidFill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7694" y="2761229"/>
              <a:ext cx="695238" cy="86666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25046" y="215108"/>
                <a:ext cx="70582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400" b="1" dirty="0"/>
                  <a:t>④ 当源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kumimoji="1" lang="zh-CN" altLang="en-US" sz="2400" b="1" dirty="0"/>
                  <a:t>幅度逐步增大时，先出现饱和还是截止？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46" y="215108"/>
                <a:ext cx="705827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7" t="-104" r="1" b="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925046" y="1078982"/>
                <a:ext cx="7003268" cy="5353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=7.03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𝑐𝑄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𝐵𝑄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β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/>
                  <a:t>有，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=1.37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=0.036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此时饱和失真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𝐶𝑄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时有，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0.99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=−0.026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此时为截止失真</a:t>
                </a:r>
                <a:endParaRPr lang="en-US" altLang="zh-CN" dirty="0"/>
              </a:p>
              <a:p>
                <a:r>
                  <a:rPr lang="zh-CN" altLang="en-US" dirty="0"/>
                  <a:t>当截止失真时，输入信号最大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𝑉𝑐𝑐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𝐶𝑄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0.0099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+0.01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99∗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=4.16∗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2.1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46" y="1078982"/>
                <a:ext cx="7003268" cy="5353902"/>
              </a:xfrm>
              <a:prstGeom prst="rect">
                <a:avLst/>
              </a:prstGeom>
              <a:blipFill>
                <a:blip r:embed="rId6"/>
                <a:stretch>
                  <a:fillRect l="-7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942975" y="628650"/>
            <a:ext cx="5809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⑤ 在输入最大不失真信号时，放大器效率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3537" y="604296"/>
            <a:ext cx="1538035" cy="48601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613140" y="215265"/>
            <a:ext cx="2544445" cy="1248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41650" y="0"/>
            <a:ext cx="5953125" cy="1400175"/>
          </a:xfrm>
          <a:prstGeom prst="rect">
            <a:avLst/>
          </a:prstGeom>
        </p:spPr>
      </p:pic>
      <p:pic>
        <p:nvPicPr>
          <p:cNvPr id="4" name="图片 3" descr="1_"/>
          <p:cNvPicPr>
            <a:picLocks noChangeAspect="1"/>
          </p:cNvPicPr>
          <p:nvPr/>
        </p:nvPicPr>
        <p:blipFill>
          <a:blip r:embed="rId5"/>
          <a:srcRect l="8656" t="5333" r="6682" b="5821"/>
          <a:stretch>
            <a:fillRect/>
          </a:stretch>
        </p:blipFill>
        <p:spPr>
          <a:xfrm>
            <a:off x="1055370" y="1330325"/>
            <a:ext cx="10321925" cy="5427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0893" y="405773"/>
            <a:ext cx="11732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effectLst/>
                <a:latin typeface="MicrosoftYaHei"/>
              </a:rPr>
              <a:t>作业</a:t>
            </a:r>
            <a:r>
              <a:rPr lang="en-US" altLang="zh-CN" sz="2000" b="1" dirty="0">
                <a:effectLst/>
                <a:latin typeface="MicrosoftYaHei"/>
              </a:rPr>
              <a:t>16.1</a:t>
            </a:r>
          </a:p>
          <a:p>
            <a:r>
              <a:rPr lang="zh-CN" altLang="en-US" sz="2000" b="1" dirty="0">
                <a:effectLst/>
                <a:latin typeface="MicrosoftYaHei"/>
              </a:rPr>
              <a:t>        绘制波特图</a:t>
            </a:r>
            <a:r>
              <a:rPr lang="zh-CN" altLang="en-US" sz="2000" b="1" dirty="0">
                <a:latin typeface="MicrosoftYaHei"/>
              </a:rPr>
              <a:t>（</a:t>
            </a:r>
            <a:r>
              <a:rPr lang="zh-CN" altLang="en-US" sz="2000" b="1" dirty="0">
                <a:effectLst/>
                <a:latin typeface="MicrosoftYaHei"/>
              </a:rPr>
              <a:t>幅频和相频特性草图</a:t>
            </a:r>
            <a:r>
              <a:rPr lang="zh-CN" altLang="en-US" sz="2000" b="1" dirty="0">
                <a:latin typeface="MicrosoftYaHei"/>
              </a:rPr>
              <a:t>）</a:t>
            </a:r>
            <a:r>
              <a:rPr lang="zh-CN" altLang="en-US" sz="2000" b="1" dirty="0">
                <a:effectLst/>
                <a:latin typeface="MicrosoftYaHei"/>
              </a:rPr>
              <a:t>，并标出关键点的频率，增益，相移，以及各直线段的斜率。 </a:t>
            </a:r>
            <a:endParaRPr lang="zh-CN" altLang="en-US" sz="2000" b="1" dirty="0"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683635" y="1551305"/>
            <a:ext cx="4572000" cy="137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_"/>
          <p:cNvPicPr>
            <a:picLocks noChangeAspect="1"/>
          </p:cNvPicPr>
          <p:nvPr/>
        </p:nvPicPr>
        <p:blipFill>
          <a:blip r:embed="rId4"/>
          <a:srcRect l="9375" t="6445" r="8271" b="5343"/>
          <a:stretch>
            <a:fillRect/>
          </a:stretch>
        </p:blipFill>
        <p:spPr>
          <a:xfrm>
            <a:off x="988695" y="1376045"/>
            <a:ext cx="10215245" cy="54819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625850" y="0"/>
            <a:ext cx="4572000" cy="137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9" y="0"/>
            <a:ext cx="12062521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19250" y="62687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90dB</a:t>
            </a:r>
            <a:endParaRPr kumimoji="1" lang="zh-CN" altLang="en-US" dirty="0">
              <a:highlight>
                <a:srgbClr val="FFFF00"/>
              </a:highligh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55705" y="2601329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2</a:t>
            </a:r>
            <a:r>
              <a:rPr kumimoji="1" lang="zh-CN" altLang="en-US" dirty="0">
                <a:highlight>
                  <a:srgbClr val="FFFF00"/>
                </a:highlight>
              </a:rPr>
              <a:t>个在</a:t>
            </a:r>
            <a:r>
              <a:rPr kumimoji="1" lang="en-US" altLang="zh-CN" dirty="0">
                <a:highlight>
                  <a:srgbClr val="FFFF00"/>
                </a:highlight>
              </a:rPr>
              <a:t>8Hz</a:t>
            </a:r>
            <a:r>
              <a:rPr kumimoji="1" lang="zh-CN" altLang="en-US" dirty="0">
                <a:highlight>
                  <a:srgbClr val="FFFF00"/>
                </a:highlight>
              </a:rPr>
              <a:t>的极点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040911" y="1229806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1</a:t>
            </a:r>
            <a:r>
              <a:rPr kumimoji="1" lang="zh-CN" altLang="en-US" dirty="0">
                <a:highlight>
                  <a:srgbClr val="FFFF00"/>
                </a:highlight>
              </a:rPr>
              <a:t>个在</a:t>
            </a:r>
            <a:r>
              <a:rPr kumimoji="1" lang="en-US" altLang="zh-CN" dirty="0">
                <a:highlight>
                  <a:srgbClr val="FFFF00"/>
                </a:highlight>
              </a:rPr>
              <a:t>80Hz</a:t>
            </a:r>
            <a:r>
              <a:rPr kumimoji="1" lang="zh-CN" altLang="en-US" dirty="0">
                <a:highlight>
                  <a:srgbClr val="FFFF00"/>
                </a:highlight>
              </a:rPr>
              <a:t>的极点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283305" y="583184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1</a:t>
            </a:r>
            <a:r>
              <a:rPr kumimoji="1" lang="zh-CN" altLang="en-US" dirty="0">
                <a:highlight>
                  <a:srgbClr val="FFFF00"/>
                </a:highlight>
              </a:rPr>
              <a:t>个在</a:t>
            </a:r>
            <a:r>
              <a:rPr kumimoji="1" lang="en-US" altLang="zh-CN" dirty="0">
                <a:highlight>
                  <a:srgbClr val="FFFF00"/>
                </a:highlight>
              </a:rPr>
              <a:t>20kHz</a:t>
            </a:r>
            <a:r>
              <a:rPr kumimoji="1" lang="zh-CN" altLang="en-US" dirty="0">
                <a:highlight>
                  <a:srgbClr val="FFFF00"/>
                </a:highlight>
              </a:rPr>
              <a:t>的极点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629470" y="2231548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1</a:t>
            </a:r>
            <a:r>
              <a:rPr kumimoji="1" lang="zh-CN" altLang="en-US" dirty="0">
                <a:highlight>
                  <a:srgbClr val="FFFF00"/>
                </a:highlight>
              </a:rPr>
              <a:t>个在</a:t>
            </a:r>
            <a:r>
              <a:rPr kumimoji="1" lang="en-US" altLang="zh-CN" dirty="0">
                <a:highlight>
                  <a:srgbClr val="FFFF00"/>
                </a:highlight>
              </a:rPr>
              <a:t>200kHz</a:t>
            </a:r>
            <a:r>
              <a:rPr kumimoji="1" lang="zh-CN" altLang="en-US" dirty="0">
                <a:highlight>
                  <a:srgbClr val="FFFF00"/>
                </a:highlight>
              </a:rPr>
              <a:t>的极点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963" y="3866031"/>
            <a:ext cx="6083300" cy="600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807120" y="4920508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highlight>
                  <a:srgbClr val="FFFF00"/>
                </a:highlight>
              </a:rPr>
              <a:t>反相：中频增益有</a:t>
            </a:r>
            <a:r>
              <a:rPr kumimoji="1" lang="en-US" altLang="zh-CN" dirty="0">
                <a:highlight>
                  <a:srgbClr val="FFFF00"/>
                </a:highlight>
              </a:rPr>
              <a:t>180</a:t>
            </a:r>
            <a:r>
              <a:rPr kumimoji="1" lang="zh-CN" altLang="en-US" dirty="0">
                <a:highlight>
                  <a:srgbClr val="FFFF00"/>
                </a:highlight>
              </a:rPr>
              <a:t>度的相移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048720" y="3892788"/>
                <a:ext cx="5720284" cy="5477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𝑗𝑓</m:t>
                                  </m:r>
                                  <m:r>
                                    <m:rPr>
                                      <m:lit/>
                                    </m:rP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/80)(−</m:t>
                          </m:r>
                          <m:sSup>
                            <m:sSupPr>
                              <m:ctrlP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16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zh-CN" sz="1600" b="0" i="0" smtClean="0">
                                  <a:latin typeface="Cambria Math" panose="02040503050406030204" pitchFamily="18" charset="0"/>
                                </a:rPr>
                                <m:t>90/20</m:t>
                              </m:r>
                            </m:sup>
                          </m:sSup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𝑗𝑓</m:t>
                                  </m:r>
                                  <m:r>
                                    <m:rPr>
                                      <m:lit/>
                                    </m:rP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/80)(1+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/20000)(1+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/200000)</m:t>
                          </m:r>
                        </m:den>
                      </m:f>
                    </m:oMath>
                  </m:oMathPara>
                </a14:m>
                <a:endParaRPr kumimoji="1" lang="en-US" altLang="zh-CN" sz="1600" b="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720" y="3892788"/>
                <a:ext cx="5720284" cy="547714"/>
              </a:xfrm>
              <a:prstGeom prst="rect">
                <a:avLst/>
              </a:prstGeom>
              <a:blipFill rotWithShape="1">
                <a:blip r:embed="rId4"/>
                <a:stretch>
                  <a:fillRect l="-4" t="-43" r="-270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3_"/>
          <p:cNvPicPr>
            <a:picLocks noChangeAspect="1"/>
          </p:cNvPicPr>
          <p:nvPr/>
        </p:nvPicPr>
        <p:blipFill>
          <a:blip r:embed="rId2"/>
          <a:srcRect l="9693" t="5333" r="6922" b="4553"/>
          <a:stretch>
            <a:fillRect/>
          </a:stretch>
        </p:blipFill>
        <p:spPr>
          <a:xfrm>
            <a:off x="348615" y="293370"/>
            <a:ext cx="11722100" cy="6347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159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42975" y="628650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① 计算增益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942975" y="1414463"/>
                <a:ext cx="4531049" cy="4242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1" lang="zh-CN" altLang="en-US" dirty="0"/>
                  <a:t>首先计算静态工作点：</a:t>
                </a:r>
                <a:endParaRPr kumimoji="1" lang="en-US" altLang="zh-CN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𝐵𝑄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𝑐𝑐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𝐸𝑄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&amp;=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𝐵𝑄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−0.7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=2.3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𝐸𝑄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&amp;=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𝐸𝑄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&amp;=</m:t>
                              </m:r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𝐸𝑄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0.99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𝐵𝑄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&amp;=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9.9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𝐶𝑄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&amp;=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𝐶𝐶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𝐶𝑄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=7.03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algn="l">
                  <a:lnSpc>
                    <a:spcPct val="150000"/>
                  </a:lnSpc>
                </a:pPr>
                <a:r>
                  <a:rPr kumimoji="1" lang="zh-CN" altLang="en-US" dirty="0"/>
                  <a:t>因此，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26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𝑚𝑉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𝑚𝐴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26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kumimoji="1" lang="en-US" altLang="zh-CN" dirty="0"/>
              </a:p>
              <a:p>
                <a:pPr algn="l">
                  <a:lnSpc>
                    <a:spcPct val="150000"/>
                  </a:lnSpc>
                </a:pPr>
                <a:r>
                  <a:rPr kumimoji="1" lang="zh-CN" altLang="en-US" dirty="0"/>
                  <a:t>增益：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𝑅𝐿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m:rPr>
                                <m:lit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//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lit/>
                          </m:r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（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）</m:t>
                        </m:r>
                      </m:den>
                    </m:f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−112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75" y="1414463"/>
                <a:ext cx="4531049" cy="4242123"/>
              </a:xfrm>
              <a:prstGeom prst="rect">
                <a:avLst/>
              </a:prstGeom>
              <a:blipFill>
                <a:blip r:embed="rId2"/>
                <a:stretch>
                  <a:fillRect l="-1117" b="-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6777317" y="1495146"/>
            <a:ext cx="5200000" cy="4923809"/>
            <a:chOff x="6427694" y="1495146"/>
            <a:chExt cx="5200000" cy="4923809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7694" y="1495146"/>
              <a:ext cx="5200000" cy="4923809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9369929" y="3593442"/>
              <a:ext cx="13885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</a:rPr>
                <a:t>β=100</a:t>
              </a:r>
            </a:p>
            <a:p>
              <a:r>
                <a:rPr lang="en-US" altLang="zh-CN" sz="1600" b="1" dirty="0" err="1">
                  <a:solidFill>
                    <a:srgbClr val="C00000"/>
                  </a:solidFill>
                </a:rPr>
                <a:t>r</a:t>
              </a:r>
              <a:r>
                <a:rPr lang="en-US" altLang="zh-CN" sz="1600" b="1" baseline="-25000" dirty="0" err="1">
                  <a:solidFill>
                    <a:srgbClr val="C00000"/>
                  </a:solidFill>
                </a:rPr>
                <a:t>b</a:t>
              </a:r>
              <a:r>
                <a:rPr lang="en-US" altLang="zh-CN" sz="1600" b="1" dirty="0">
                  <a:solidFill>
                    <a:srgbClr val="C00000"/>
                  </a:solidFill>
                </a:rPr>
                <a:t> </a:t>
              </a:r>
              <a:r>
                <a:rPr lang="zh-CN" altLang="en-US" sz="1600" b="1" dirty="0">
                  <a:solidFill>
                    <a:srgbClr val="C00000"/>
                  </a:solidFill>
                </a:rPr>
                <a:t>≈</a:t>
              </a:r>
              <a:r>
                <a:rPr lang="en-US" altLang="zh-CN" sz="1600" b="1" dirty="0">
                  <a:solidFill>
                    <a:srgbClr val="C00000"/>
                  </a:solidFill>
                </a:rPr>
                <a:t> 0</a:t>
              </a:r>
            </a:p>
            <a:p>
              <a:r>
                <a:rPr lang="en-US" altLang="zh-CN" sz="1600" b="1" dirty="0">
                  <a:solidFill>
                    <a:srgbClr val="C00000"/>
                  </a:solidFill>
                </a:rPr>
                <a:t>r</a:t>
              </a:r>
              <a:r>
                <a:rPr lang="en-US" altLang="zh-CN" sz="1600" b="1" baseline="-25000" dirty="0">
                  <a:solidFill>
                    <a:srgbClr val="C00000"/>
                  </a:solidFill>
                </a:rPr>
                <a:t>e</a:t>
              </a:r>
              <a:r>
                <a:rPr lang="en-US" altLang="zh-CN" sz="1600" b="1" dirty="0">
                  <a:solidFill>
                    <a:srgbClr val="C00000"/>
                  </a:solidFill>
                </a:rPr>
                <a:t> =26mV/I</a:t>
              </a:r>
              <a:r>
                <a:rPr lang="en-US" altLang="zh-CN" sz="1600" b="1" baseline="-25000" dirty="0">
                  <a:solidFill>
                    <a:srgbClr val="C00000"/>
                  </a:solidFill>
                </a:rPr>
                <a:t>EQ</a:t>
              </a:r>
              <a:endParaRPr lang="en-US" altLang="zh-CN" sz="1600" b="1" dirty="0">
                <a:solidFill>
                  <a:srgbClr val="C00000"/>
                </a:solidFill>
              </a:endParaRPr>
            </a:p>
            <a:p>
              <a:r>
                <a:rPr lang="zh-CN" altLang="en-US" sz="1600" b="1" dirty="0">
                  <a:solidFill>
                    <a:srgbClr val="C00000"/>
                  </a:solidFill>
                </a:rPr>
                <a:t>结电容</a:t>
              </a:r>
              <a:r>
                <a:rPr lang="en-US" altLang="zh-CN" sz="1600" b="1" dirty="0">
                  <a:solidFill>
                    <a:srgbClr val="C00000"/>
                  </a:solidFill>
                </a:rPr>
                <a:t>10pF</a:t>
              </a:r>
              <a:endParaRPr lang="zh-CN" altLang="en-US" sz="1600" b="1" dirty="0">
                <a:solidFill>
                  <a:srgbClr val="C00000"/>
                </a:solidFill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7694" y="2761229"/>
              <a:ext cx="695238" cy="86666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42975" y="628650"/>
            <a:ext cx="5237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② 计算中频输入电阻</a:t>
            </a:r>
            <a:r>
              <a:rPr kumimoji="1" lang="en-US" altLang="zh-CN" sz="2400" b="1" dirty="0"/>
              <a:t>Ri</a:t>
            </a:r>
            <a:r>
              <a:rPr kumimoji="1" lang="zh-CN" altLang="en-US" sz="2400" b="1" dirty="0"/>
              <a:t>和输出电阻</a:t>
            </a:r>
            <a:r>
              <a:rPr kumimoji="1" lang="en-US" altLang="zh-CN" sz="2400" b="1" dirty="0"/>
              <a:t>Ro</a:t>
            </a:r>
            <a:endParaRPr kumimoji="1"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42975" y="1414463"/>
                <a:ext cx="5609292" cy="880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b="0" dirty="0"/>
                  <a:t>输入电阻</a:t>
                </a:r>
                <a14:m>
                  <m:oMath xmlns:m="http://schemas.openxmlformats.org/officeDocument/2006/math">
                    <m:r>
                      <a:rPr kumimoji="1" lang="zh-CN" altLang="en-US" dirty="0">
                        <a:latin typeface="Cambria Math" panose="02040503050406030204" pitchFamily="18" charset="0"/>
                      </a:rPr>
                      <m:t>：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𝑅𝑖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//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//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=1167</m:t>
                    </m:r>
                    <m:r>
                      <m:rPr>
                        <m:sty m:val="p"/>
                      </m:rPr>
                      <a:rPr kumimoji="1" lang="en-US" altLang="zh-CN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kumimoji="1"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b="0" dirty="0"/>
                  <a:t>输出电阻</a:t>
                </a:r>
                <a14:m>
                  <m:oMath xmlns:m="http://schemas.openxmlformats.org/officeDocument/2006/math">
                    <m:r>
                      <a:rPr kumimoji="1" lang="zh-CN" altLang="en-US" dirty="0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m:rPr>
                        <m:lit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//</m:t>
                    </m:r>
                    <m:r>
                      <m:rPr>
                        <m:lit/>
                      </m:rP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kumimoji="1" lang="en-US" altLang="zh-CN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75" y="1414463"/>
                <a:ext cx="5609292" cy="880241"/>
              </a:xfrm>
              <a:prstGeom prst="rect">
                <a:avLst/>
              </a:prstGeom>
              <a:blipFill rotWithShape="1">
                <a:blip r:embed="rId2"/>
                <a:stretch>
                  <a:fillRect t="-36" r="6" b="-6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6777317" y="1495146"/>
            <a:ext cx="5200000" cy="4923809"/>
            <a:chOff x="6427694" y="1495146"/>
            <a:chExt cx="5200000" cy="4923809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7694" y="1495146"/>
              <a:ext cx="5200000" cy="4923809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9369929" y="3593442"/>
              <a:ext cx="125386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</a:rPr>
                <a:t>β=100</a:t>
              </a:r>
            </a:p>
            <a:p>
              <a:r>
                <a:rPr lang="en-US" altLang="zh-CN" sz="1600" b="1" dirty="0" err="1">
                  <a:solidFill>
                    <a:srgbClr val="C00000"/>
                  </a:solidFill>
                </a:rPr>
                <a:t>r</a:t>
              </a:r>
              <a:r>
                <a:rPr lang="en-US" altLang="zh-CN" sz="1600" b="1" baseline="-25000" dirty="0" err="1">
                  <a:solidFill>
                    <a:srgbClr val="C00000"/>
                  </a:solidFill>
                </a:rPr>
                <a:t>b</a:t>
              </a:r>
              <a:r>
                <a:rPr lang="en-US" altLang="zh-CN" sz="1600" b="1" dirty="0">
                  <a:solidFill>
                    <a:srgbClr val="C00000"/>
                  </a:solidFill>
                </a:rPr>
                <a:t> </a:t>
              </a:r>
              <a:r>
                <a:rPr lang="zh-CN" altLang="en-US" sz="1600" b="1" dirty="0">
                  <a:solidFill>
                    <a:srgbClr val="C00000"/>
                  </a:solidFill>
                </a:rPr>
                <a:t>≈</a:t>
              </a:r>
              <a:r>
                <a:rPr lang="en-US" altLang="zh-CN" sz="1600" b="1" dirty="0">
                  <a:solidFill>
                    <a:srgbClr val="C00000"/>
                  </a:solidFill>
                </a:rPr>
                <a:t> 0</a:t>
              </a:r>
            </a:p>
            <a:p>
              <a:r>
                <a:rPr lang="en-US" altLang="zh-CN" sz="1600" b="1" dirty="0">
                  <a:solidFill>
                    <a:srgbClr val="C00000"/>
                  </a:solidFill>
                </a:rPr>
                <a:t>r</a:t>
              </a:r>
              <a:r>
                <a:rPr lang="en-US" altLang="zh-CN" sz="1600" b="1" baseline="-25000" dirty="0">
                  <a:solidFill>
                    <a:srgbClr val="C00000"/>
                  </a:solidFill>
                </a:rPr>
                <a:t>e</a:t>
              </a:r>
              <a:r>
                <a:rPr lang="en-US" altLang="zh-CN" sz="1600" b="1" dirty="0">
                  <a:solidFill>
                    <a:srgbClr val="C00000"/>
                  </a:solidFill>
                </a:rPr>
                <a:t> =26</a:t>
              </a:r>
            </a:p>
            <a:p>
              <a:r>
                <a:rPr lang="zh-CN" altLang="en-US" sz="1600" b="1" dirty="0">
                  <a:solidFill>
                    <a:srgbClr val="C00000"/>
                  </a:solidFill>
                </a:rPr>
                <a:t>结电容</a:t>
              </a:r>
              <a:r>
                <a:rPr lang="en-US" altLang="zh-CN" sz="1600" b="1" dirty="0">
                  <a:solidFill>
                    <a:srgbClr val="C00000"/>
                  </a:solidFill>
                </a:rPr>
                <a:t>10pF</a:t>
              </a:r>
              <a:endParaRPr lang="zh-CN" altLang="en-US" sz="1600" b="1" dirty="0">
                <a:solidFill>
                  <a:srgbClr val="C00000"/>
                </a:solidFill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7694" y="2761229"/>
              <a:ext cx="695238" cy="86666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42975" y="2614943"/>
                <a:ext cx="15054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400" b="1" dirty="0"/>
                  <a:t>③ 估算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75" y="2614943"/>
                <a:ext cx="1505477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3" r="-304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42975" y="3247574"/>
                <a:ext cx="5535930" cy="2967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1" lang="zh-CN" altLang="en-US" dirty="0"/>
                  <a:t>电容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=0+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𝑅𝑖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=1167</m:t>
                    </m:r>
                    <m:r>
                      <m:rPr>
                        <m:sty m:val="p"/>
                      </m:rP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kumimoji="1" lang="en-US" altLang="zh-CN" dirty="0"/>
              </a:p>
              <a:p>
                <a:pPr algn="l">
                  <a:lnSpc>
                    <a:spcPct val="150000"/>
                  </a:lnSpc>
                </a:pPr>
                <a:r>
                  <a:rPr kumimoji="1" lang="zh-CN" altLang="en-US" dirty="0"/>
                  <a:t>电容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1"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m:rPr>
                        <m:lit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//</m:t>
                    </m:r>
                    <m:r>
                      <m:rPr>
                        <m:lit/>
                      </m:rP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=103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kumimoji="1" lang="en-US" altLang="zh-CN" b="0" dirty="0"/>
              </a:p>
              <a:p>
                <a:pPr algn="l">
                  <a:lnSpc>
                    <a:spcPct val="150000"/>
                  </a:lnSpc>
                </a:pPr>
                <a:r>
                  <a:rPr kumimoji="1" lang="zh-CN" altLang="en-US" dirty="0"/>
                  <a:t>电容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kumimoji="1"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m:rPr>
                        <m:lit/>
                      </m:rP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//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25.7</m:t>
                    </m:r>
                    <m:r>
                      <m:rPr>
                        <m:sty m:val="p"/>
                      </m:rP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kumimoji="1" lang="en-US" altLang="zh-CN" dirty="0"/>
              </a:p>
              <a:p>
                <a:pPr algn="l">
                  <a:lnSpc>
                    <a:spcPct val="150000"/>
                  </a:lnSpc>
                </a:pPr>
                <a:r>
                  <a:rPr kumimoji="1" lang="zh-CN" altLang="en-US" dirty="0"/>
                  <a:t>因此，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kumimoji="1" lang="zh-CN" altLang="en-US" dirty="0"/>
                  <a:t>取决于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kumimoji="1"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/>
                  <a:t>，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zh-CN" b="0" i="1" baseline="-25000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=2.57×</m:t>
                    </m:r>
                    <m:sSup>
                      <m:sSup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en-US" altLang="zh-CN" b="0" dirty="0"/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=620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75" y="3247574"/>
                <a:ext cx="5535930" cy="2967355"/>
              </a:xfrm>
              <a:prstGeom prst="rect">
                <a:avLst/>
              </a:prstGeom>
              <a:blipFill rotWithShape="1">
                <a:blip r:embed="rId6"/>
                <a:stretch>
                  <a:fillRect t="-6" r="-172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UwMTFkMDI3ZjBmZjczM2Q3M2EwOGI5M2VjYzUzMD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414</Words>
  <Application>Microsoft Macintosh PowerPoint</Application>
  <PresentationFormat>宽屏</PresentationFormat>
  <Paragraphs>57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MicrosoftYaHei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 浚汶</dc:creator>
  <cp:lastModifiedBy>津晶 赵</cp:lastModifiedBy>
  <cp:revision>38</cp:revision>
  <dcterms:created xsi:type="dcterms:W3CDTF">2022-10-25T04:47:00Z</dcterms:created>
  <dcterms:modified xsi:type="dcterms:W3CDTF">2023-11-14T10:10:56Z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6B4D5701C45246519936DE8ABFEB4E4C_12</vt:lpwstr>
  </property>
  <property fmtid="{D5CDD505-2E9C-101B-9397-08002B2CF9AE}" pid="3" name="KSOProductBuildVer">
    <vt:lpwstr>2052-12.1.0.15933</vt:lpwstr>
  </property>
</Properties>
</file>