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890" r:id="rId5"/>
    <p:sldId id="259" r:id="rId6"/>
    <p:sldId id="891" r:id="rId7"/>
    <p:sldId id="261" r:id="rId8"/>
    <p:sldId id="893" r:id="rId9"/>
    <p:sldId id="89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3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C5DD-7BE7-4CB7-8B4B-6D963134DC9A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2FF19-F60F-45E7-A0A3-3EEE9C773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2FF19-F60F-45E7-A0A3-3EEE9C7737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6C3B-F8E1-436B-A264-B41204346ED6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57D4-3AAB-456D-98AD-EA8BAB464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364643" y="4103701"/>
            <a:ext cx="2510956" cy="24717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截止</a:t>
            </a:r>
            <a:b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=0</a:t>
            </a:r>
            <a:endParaRPr lang="en-US" altLang="zh-CN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endParaRPr lang="en-US" altLang="zh-CN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b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D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导通</a:t>
            </a:r>
            <a:b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b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i1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-V</a:t>
            </a:r>
            <a:r>
              <a:rPr lang="en-US" altLang="zh-CN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on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303654" y="4078918"/>
            <a:ext cx="2214487" cy="27251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≥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+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D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3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导通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8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8.7</a:t>
            </a:r>
            <a:endParaRPr lang="en-US" altLang="zh-CN" sz="1600" baseline="-25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endParaRPr lang="en-US" altLang="zh-CN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≤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-6 –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D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导通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-6 –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-6.7</a:t>
            </a:r>
            <a:endParaRPr lang="en-US" altLang="zh-CN" sz="1600" baseline="-25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endParaRPr lang="en-US" altLang="zh-CN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[-6-V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zh-CN" altLang="en-US" sz="1600" baseline="-250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8+V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俩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都截止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5899069" y="4141801"/>
            <a:ext cx="2145556" cy="26093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i3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≥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时 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D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4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5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导通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o3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1.4</a:t>
            </a:r>
            <a:endParaRPr lang="en-US" altLang="zh-CN" sz="1600" baseline="-25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endParaRPr lang="en-US" altLang="zh-CN" sz="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i2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≤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-2V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时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D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7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导通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o3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–2V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-1.4</a:t>
            </a:r>
            <a:endParaRPr lang="en-US" altLang="zh-CN" sz="1600" baseline="-25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endParaRPr lang="en-US" altLang="zh-CN" sz="9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  <a:tabLst>
                <a:tab pos="536575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[-2V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zh-CN" altLang="en-US" sz="1600" baseline="-250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+2V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俩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都截止</a:t>
            </a:r>
            <a:b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o3</a:t>
            </a: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V</a:t>
            </a:r>
            <a:r>
              <a:rPr lang="en-US" altLang="zh-CN" sz="16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i3</a:t>
            </a:r>
            <a:endParaRPr lang="en-US" altLang="zh-C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78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6522" y="3035792"/>
            <a:ext cx="7628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先求</a:t>
            </a:r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级不吸收电流，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G</a:t>
            </a:r>
            <a:r>
              <a:rPr lang="en-US" altLang="zh-CN" dirty="0">
                <a:latin typeface="+mn-ea"/>
              </a:rPr>
              <a:t>=0mA</a:t>
            </a:r>
          </a:p>
          <a:p>
            <a:r>
              <a:rPr lang="zh-CN" altLang="en-US" dirty="0">
                <a:latin typeface="+mn-ea"/>
              </a:rPr>
              <a:t>根据电阻分压，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可得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V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G</a:t>
            </a:r>
            <a:r>
              <a:rPr lang="en-US" altLang="zh-CN" dirty="0">
                <a:latin typeface="+mn-ea"/>
              </a:rPr>
              <a:t>=5V</a:t>
            </a:r>
          </a:p>
          <a:p>
            <a:r>
              <a:rPr lang="en-US" altLang="zh-CN" dirty="0">
                <a:latin typeface="+mn-ea"/>
              </a:rPr>
              <a:t>	V</a:t>
            </a:r>
            <a:r>
              <a:rPr lang="en-US" altLang="zh-CN" sz="1100" dirty="0">
                <a:latin typeface="+mn-ea"/>
              </a:rPr>
              <a:t>GS</a:t>
            </a:r>
            <a:r>
              <a:rPr lang="en-US" altLang="zh-CN" dirty="0">
                <a:latin typeface="+mn-ea"/>
              </a:rPr>
              <a:t>=V</a:t>
            </a:r>
            <a:r>
              <a:rPr lang="en-US" altLang="zh-CN" sz="1100" dirty="0">
                <a:latin typeface="+mn-ea"/>
              </a:rPr>
              <a:t>G</a:t>
            </a:r>
            <a:r>
              <a:rPr lang="en-US" altLang="zh-CN" dirty="0">
                <a:latin typeface="+mn-ea"/>
              </a:rPr>
              <a:t>-V</a:t>
            </a:r>
            <a:r>
              <a:rPr lang="en-US" altLang="zh-CN" sz="1100" dirty="0">
                <a:latin typeface="+mn-ea"/>
              </a:rPr>
              <a:t>S</a:t>
            </a:r>
            <a:r>
              <a:rPr lang="en-US" altLang="zh-CN" dirty="0">
                <a:latin typeface="+mn-ea"/>
              </a:rPr>
              <a:t>=V</a:t>
            </a:r>
            <a:r>
              <a:rPr lang="en-US" altLang="zh-CN" sz="1100" dirty="0">
                <a:latin typeface="+mn-ea"/>
              </a:rPr>
              <a:t>G</a:t>
            </a:r>
            <a:r>
              <a:rPr lang="en-US" altLang="zh-CN" dirty="0">
                <a:latin typeface="+mn-ea"/>
              </a:rPr>
              <a:t>-I</a:t>
            </a:r>
            <a:r>
              <a:rPr lang="en-US" altLang="zh-CN" sz="1100" dirty="0">
                <a:latin typeface="+mn-ea"/>
              </a:rPr>
              <a:t>D</a:t>
            </a:r>
            <a:r>
              <a:rPr lang="en-US" altLang="zh-CN" dirty="0">
                <a:latin typeface="+mn-ea"/>
              </a:rPr>
              <a:t>*1K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由</a:t>
            </a:r>
            <a:r>
              <a:rPr lang="en-US" altLang="zh-CN" dirty="0">
                <a:latin typeface="+mn-ea"/>
              </a:rPr>
              <a:t>I</a:t>
            </a:r>
            <a:r>
              <a:rPr lang="en-US" altLang="zh-CN" sz="1100" dirty="0">
                <a:latin typeface="+mn-ea"/>
              </a:rPr>
              <a:t>D</a:t>
            </a:r>
            <a:r>
              <a:rPr lang="en-US" altLang="zh-CN" dirty="0">
                <a:latin typeface="+mn-ea"/>
              </a:rPr>
              <a:t>=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GS</a:t>
            </a:r>
            <a:r>
              <a:rPr lang="en-US" altLang="zh-CN" dirty="0">
                <a:latin typeface="+mn-ea"/>
              </a:rPr>
              <a:t>-3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²=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 V</a:t>
            </a:r>
            <a:r>
              <a:rPr lang="en-US" altLang="zh-CN" sz="1100" dirty="0">
                <a:latin typeface="+mn-ea"/>
              </a:rPr>
              <a:t>G</a:t>
            </a:r>
            <a:r>
              <a:rPr lang="en-US" altLang="zh-CN" dirty="0">
                <a:latin typeface="+mn-ea"/>
              </a:rPr>
              <a:t>-I</a:t>
            </a:r>
            <a:r>
              <a:rPr lang="en-US" altLang="zh-CN" sz="1100" dirty="0">
                <a:latin typeface="+mn-ea"/>
              </a:rPr>
              <a:t>D</a:t>
            </a:r>
            <a:r>
              <a:rPr lang="en-US" altLang="zh-CN" dirty="0">
                <a:latin typeface="+mn-ea"/>
              </a:rPr>
              <a:t>*1K -3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²</a:t>
            </a:r>
          </a:p>
          <a:p>
            <a:r>
              <a:rPr lang="zh-CN" altLang="en-US" dirty="0">
                <a:latin typeface="+mn-ea"/>
              </a:rPr>
              <a:t>列方程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得到</a:t>
            </a:r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GS</a:t>
            </a:r>
            <a:r>
              <a:rPr lang="en-US" altLang="zh-CN" dirty="0">
                <a:latin typeface="+mn-ea"/>
              </a:rPr>
              <a:t>=1V</a:t>
            </a:r>
            <a:r>
              <a:rPr lang="zh-CN" altLang="en-US" dirty="0">
                <a:latin typeface="+mn-ea"/>
              </a:rPr>
              <a:t>（舍去）    </a:t>
            </a:r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GS</a:t>
            </a:r>
            <a:r>
              <a:rPr lang="en-US" altLang="zh-CN" dirty="0">
                <a:latin typeface="+mn-ea"/>
              </a:rPr>
              <a:t>=4V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由</a:t>
            </a:r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GS</a:t>
            </a:r>
            <a:r>
              <a:rPr lang="zh-CN" altLang="en-US" dirty="0">
                <a:latin typeface="+mn-ea"/>
              </a:rPr>
              <a:t>可得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V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dirty="0">
                <a:latin typeface="+mn-ea"/>
              </a:rPr>
              <a:t>=1V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=1mA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V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dirty="0">
                <a:latin typeface="+mn-ea"/>
              </a:rPr>
              <a:t>=15-1K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1mA=14V       </a:t>
            </a:r>
          </a:p>
          <a:p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DS</a:t>
            </a:r>
            <a:r>
              <a:rPr lang="en-US" altLang="zh-CN" dirty="0">
                <a:latin typeface="+mn-ea"/>
              </a:rPr>
              <a:t>=13V&gt; V</a:t>
            </a:r>
            <a:r>
              <a:rPr lang="en-US" altLang="zh-CN" sz="1100" dirty="0">
                <a:latin typeface="+mn-ea"/>
              </a:rPr>
              <a:t>GS</a:t>
            </a:r>
            <a:r>
              <a:rPr lang="en-US" altLang="zh-CN" dirty="0">
                <a:latin typeface="+mn-ea"/>
              </a:rPr>
              <a:t>-V</a:t>
            </a:r>
            <a:r>
              <a:rPr lang="en-US" altLang="zh-CN" sz="1100" dirty="0">
                <a:latin typeface="+mn-ea"/>
              </a:rPr>
              <a:t>ON </a:t>
            </a:r>
            <a:r>
              <a:rPr lang="en-US" altLang="zh-CN" dirty="0">
                <a:latin typeface="+mn-ea"/>
              </a:rPr>
              <a:t>= 4 – 3 = 1V  </a:t>
            </a:r>
            <a:r>
              <a:rPr lang="zh-CN" altLang="en-US" dirty="0">
                <a:latin typeface="+mn-ea"/>
              </a:rPr>
              <a:t>是压控电流状态</a:t>
            </a:r>
          </a:p>
        </p:txBody>
      </p:sp>
      <p:sp>
        <p:nvSpPr>
          <p:cNvPr id="9" name="椭圆形标注 7"/>
          <p:cNvSpPr/>
          <p:nvPr/>
        </p:nvSpPr>
        <p:spPr>
          <a:xfrm>
            <a:off x="8610182" y="3016944"/>
            <a:ext cx="2812291" cy="1684421"/>
          </a:xfrm>
          <a:prstGeom prst="wedgeEllipseCallout">
            <a:avLst>
              <a:gd name="adj1" fmla="val -24328"/>
              <a:gd name="adj2" fmla="val -6867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&gt;=3V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2534" y="1816615"/>
            <a:ext cx="8079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假设晶体管正常⼯作在放⼤区，计算各个级的静态⼯作点电压电流后，检验是否满⾜放⼤⼯作条件，⽤以排除异常解。</a:t>
            </a:r>
            <a:endParaRPr lang="en-US" altLang="zh-CN" dirty="0"/>
          </a:p>
          <a:p>
            <a:r>
              <a:rPr lang="zh-CN" altLang="en-US" dirty="0"/>
              <a:t>具体的，本题中，从这个表达式中，可以看到必须⼤于</a:t>
            </a:r>
            <a:r>
              <a:rPr lang="en-US" altLang="zh-CN" dirty="0"/>
              <a:t>3</a:t>
            </a:r>
            <a:r>
              <a:rPr lang="zh-CN" altLang="en-US" dirty="0"/>
              <a:t>V，即</a:t>
            </a:r>
            <a:r>
              <a:rPr lang="en-US" altLang="zh-CN" dirty="0"/>
              <a:t>3</a:t>
            </a:r>
            <a:r>
              <a:rPr lang="zh-CN" altLang="en-US" dirty="0"/>
              <a:t>V是N-MOSFET的开启阈值电压。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090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2" y="1816615"/>
            <a:ext cx="2703817" cy="3987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09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6" y="1757271"/>
            <a:ext cx="2812291" cy="40128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1492" y="2810851"/>
            <a:ext cx="54869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可知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en-US" altLang="zh-CN" sz="1200" b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=0</a:t>
            </a:r>
            <a:r>
              <a:rPr lang="en-US" altLang="zh-CN" dirty="0"/>
              <a:t>   V</a:t>
            </a:r>
            <a:r>
              <a:rPr lang="en-US" altLang="zh-CN" sz="1200" dirty="0"/>
              <a:t>GS</a:t>
            </a:r>
            <a:r>
              <a:rPr lang="en-US" altLang="zh-CN" dirty="0"/>
              <a:t>=V</a:t>
            </a:r>
            <a:r>
              <a:rPr lang="en-US" altLang="zh-CN" sz="1200" dirty="0"/>
              <a:t>G</a:t>
            </a:r>
            <a:r>
              <a:rPr lang="en-US" altLang="zh-CN" dirty="0"/>
              <a:t>=V</a:t>
            </a:r>
            <a:r>
              <a:rPr lang="en-US" altLang="zh-CN" sz="1200" dirty="0"/>
              <a:t>D</a:t>
            </a:r>
            <a:r>
              <a:rPr lang="zh-CN" altLang="en-US" dirty="0"/>
              <a:t>*</a:t>
            </a:r>
            <a:r>
              <a:rPr lang="en-US" altLang="zh-CN" dirty="0"/>
              <a:t>2/(2+2)</a:t>
            </a:r>
          </a:p>
          <a:p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sz="1200" dirty="0"/>
              <a:t>D</a:t>
            </a:r>
            <a:r>
              <a:rPr lang="en-US" altLang="zh-CN" dirty="0"/>
              <a:t>=15-4K*(V</a:t>
            </a:r>
            <a:r>
              <a:rPr lang="en-US" altLang="zh-CN" sz="1200" dirty="0"/>
              <a:t>D</a:t>
            </a:r>
            <a:r>
              <a:rPr lang="en-US" altLang="zh-CN" dirty="0"/>
              <a:t>/4K+</a:t>
            </a:r>
            <a:r>
              <a:rPr lang="en-US" altLang="zh-CN" sz="2000" dirty="0"/>
              <a:t>I</a:t>
            </a:r>
            <a:r>
              <a:rPr lang="en-US" altLang="zh-CN" sz="1200" dirty="0"/>
              <a:t>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=15-4K*(V</a:t>
            </a:r>
            <a:r>
              <a:rPr lang="en-US" altLang="zh-CN" sz="1200" dirty="0"/>
              <a:t>D</a:t>
            </a:r>
            <a:r>
              <a:rPr lang="en-US" altLang="zh-CN" dirty="0"/>
              <a:t>/4K+(V</a:t>
            </a:r>
            <a:r>
              <a:rPr lang="en-US" altLang="zh-CN" sz="1200" dirty="0"/>
              <a:t>D</a:t>
            </a:r>
            <a:r>
              <a:rPr lang="en-US" altLang="zh-CN" dirty="0"/>
              <a:t>*2/4-3)²</a:t>
            </a:r>
            <a:r>
              <a:rPr lang="zh-CN" altLang="en-US" dirty="0"/>
              <a:t>*</a:t>
            </a:r>
            <a:r>
              <a:rPr lang="en-US" altLang="zh-CN" dirty="0"/>
              <a:t>0.001)</a:t>
            </a:r>
          </a:p>
          <a:p>
            <a:r>
              <a:rPr lang="zh-CN" altLang="en-US" dirty="0"/>
              <a:t>解方程得 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</a:rPr>
              <a:t>=7</a:t>
            </a:r>
            <a:r>
              <a:rPr lang="en-US" altLang="zh-CN" dirty="0"/>
              <a:t>V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en-US" altLang="zh-CN" sz="1200" b="1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=2/4</a:t>
            </a:r>
            <a:r>
              <a:rPr lang="zh-CN" altLang="en-US" dirty="0"/>
              <a:t>*</a:t>
            </a:r>
            <a:r>
              <a:rPr lang="en-US" altLang="zh-CN" dirty="0"/>
              <a:t>V</a:t>
            </a:r>
            <a:r>
              <a:rPr lang="en-US" altLang="zh-CN" sz="1200" dirty="0"/>
              <a:t>D</a:t>
            </a:r>
            <a:r>
              <a:rPr lang="en-US" altLang="zh-CN" dirty="0"/>
              <a:t>=3.5V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=0A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=1/4mA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+mn-ea"/>
              </a:rPr>
              <a:t>V</a:t>
            </a:r>
            <a:r>
              <a:rPr lang="en-US" altLang="zh-CN" sz="1100" dirty="0">
                <a:latin typeface="+mn-ea"/>
              </a:rPr>
              <a:t>DS</a:t>
            </a:r>
            <a:r>
              <a:rPr lang="en-US" altLang="zh-CN" dirty="0">
                <a:latin typeface="+mn-ea"/>
              </a:rPr>
              <a:t>=7V&gt; V</a:t>
            </a:r>
            <a:r>
              <a:rPr lang="en-US" altLang="zh-CN" sz="1100" dirty="0">
                <a:latin typeface="+mn-ea"/>
              </a:rPr>
              <a:t>GS</a:t>
            </a:r>
            <a:r>
              <a:rPr lang="en-US" altLang="zh-CN" dirty="0">
                <a:latin typeface="+mn-ea"/>
              </a:rPr>
              <a:t>-V</a:t>
            </a:r>
            <a:r>
              <a:rPr lang="en-US" altLang="zh-CN" sz="1100" dirty="0">
                <a:latin typeface="+mn-ea"/>
              </a:rPr>
              <a:t>ON </a:t>
            </a:r>
            <a:r>
              <a:rPr lang="en-US" altLang="zh-CN" dirty="0">
                <a:latin typeface="+mn-ea"/>
              </a:rPr>
              <a:t>= 3.5 – 3 = 0.5V  </a:t>
            </a:r>
            <a:r>
              <a:rPr lang="zh-CN" altLang="en-US" dirty="0">
                <a:latin typeface="+mn-ea"/>
              </a:rPr>
              <a:t>是压控电流状态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01169" y="1954269"/>
            <a:ext cx="7704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级直接接地，假设⼯作在放⼤区，确定</a:t>
            </a:r>
            <a:r>
              <a:rPr lang="en-US" altLang="zh-CN" dirty="0"/>
              <a:t>G</a:t>
            </a:r>
            <a:r>
              <a:rPr lang="zh-CN" altLang="en-US" dirty="0"/>
              <a:t>级电压，如下计算各级静态⼯作点。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03786" y="3617264"/>
            <a:ext cx="2247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可知</a:t>
            </a:r>
            <a:r>
              <a:rPr lang="en-US" altLang="zh-CN" dirty="0"/>
              <a:t>V</a:t>
            </a:r>
            <a:r>
              <a:rPr lang="en-US" altLang="zh-CN" sz="1200" dirty="0"/>
              <a:t>BE</a:t>
            </a:r>
            <a:r>
              <a:rPr lang="en-US" altLang="zh-CN" dirty="0"/>
              <a:t>=0.7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=0V</a:t>
            </a:r>
          </a:p>
          <a:p>
            <a:r>
              <a:rPr lang="zh-CN" altLang="en-US" dirty="0"/>
              <a:t>则</a:t>
            </a:r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=0.7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=(5-V</a:t>
            </a:r>
            <a:r>
              <a:rPr lang="en-US" altLang="zh-CN" sz="1200" dirty="0"/>
              <a:t>B</a:t>
            </a:r>
            <a:r>
              <a:rPr lang="en-US" altLang="zh-CN" dirty="0"/>
              <a:t>)/R</a:t>
            </a:r>
            <a:r>
              <a:rPr lang="en-US" altLang="zh-CN" sz="1200" dirty="0"/>
              <a:t>1</a:t>
            </a:r>
            <a:r>
              <a:rPr lang="en-US" altLang="zh-CN" dirty="0"/>
              <a:t>=21.5μA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=βI</a:t>
            </a:r>
            <a:r>
              <a:rPr lang="en-US" altLang="zh-CN" sz="1200" dirty="0"/>
              <a:t>B</a:t>
            </a:r>
            <a:r>
              <a:rPr lang="en-US" altLang="zh-CN" dirty="0"/>
              <a:t>=2.15mA 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=I</a:t>
            </a:r>
            <a:r>
              <a:rPr lang="en-US" altLang="zh-CN" sz="1200" dirty="0"/>
              <a:t>B</a:t>
            </a:r>
            <a:r>
              <a:rPr lang="en-US" altLang="zh-CN" dirty="0"/>
              <a:t>+I</a:t>
            </a:r>
            <a:r>
              <a:rPr lang="en-US" altLang="zh-CN" sz="1200" dirty="0"/>
              <a:t>C</a:t>
            </a:r>
            <a:r>
              <a:rPr lang="en-US" altLang="zh-CN" dirty="0"/>
              <a:t>=2.17mA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=10-I</a:t>
            </a:r>
            <a:r>
              <a:rPr lang="en-US" altLang="zh-CN" sz="1200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200" dirty="0"/>
              <a:t>2</a:t>
            </a:r>
            <a:r>
              <a:rPr lang="en-US" altLang="zh-CN" dirty="0"/>
              <a:t>=5.7V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80468" y="2326266"/>
                <a:ext cx="69169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解题思路：假设晶体管⼯作于放⼤区，计算静态⼯作点电压，然后判断所求得解是否满⾜正常放⼤条件，⽐如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468" y="2326266"/>
                <a:ext cx="691691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" t="-40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404594" y="21654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第①问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9"/>
            <a:ext cx="12192000" cy="2095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31" y="2649431"/>
            <a:ext cx="2013171" cy="3735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"/>
            <a:ext cx="12192000" cy="20953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0337" y="4134897"/>
            <a:ext cx="454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可知</a:t>
            </a:r>
            <a:r>
              <a:rPr lang="en-US" altLang="zh-CN" dirty="0"/>
              <a:t>V</a:t>
            </a:r>
            <a:r>
              <a:rPr lang="en-US" altLang="zh-CN" sz="1400" dirty="0"/>
              <a:t>B</a:t>
            </a:r>
            <a:r>
              <a:rPr lang="en-US" altLang="zh-CN" dirty="0"/>
              <a:t>=2K</a:t>
            </a:r>
            <a:r>
              <a:rPr lang="zh-CN" altLang="en-US" dirty="0"/>
              <a:t>*</a:t>
            </a:r>
            <a:r>
              <a:rPr lang="en-US" altLang="zh-CN" dirty="0"/>
              <a:t>IR5   I</a:t>
            </a:r>
            <a:r>
              <a:rPr lang="en-US" altLang="zh-CN" sz="1200" dirty="0"/>
              <a:t>B</a:t>
            </a:r>
            <a:r>
              <a:rPr lang="en-US" altLang="zh-CN" dirty="0"/>
              <a:t>=(10-VB)/R3-IR5</a:t>
            </a:r>
          </a:p>
          <a:p>
            <a:r>
              <a:rPr lang="en-US" altLang="zh-CN" dirty="0"/>
              <a:t>V</a:t>
            </a:r>
            <a:r>
              <a:rPr lang="en-US" altLang="zh-CN" sz="1400" dirty="0"/>
              <a:t>E</a:t>
            </a:r>
            <a:r>
              <a:rPr lang="en-US" altLang="zh-CN" dirty="0"/>
              <a:t>=101I</a:t>
            </a:r>
            <a:r>
              <a:rPr lang="en-US" altLang="zh-CN" sz="1400" dirty="0"/>
              <a:t>B</a:t>
            </a:r>
            <a:r>
              <a:rPr lang="en-US" altLang="zh-CN" dirty="0"/>
              <a:t>*R</a:t>
            </a:r>
            <a:r>
              <a:rPr lang="en-US" altLang="zh-CN" sz="1400" dirty="0"/>
              <a:t>6</a:t>
            </a:r>
          </a:p>
          <a:p>
            <a:r>
              <a:rPr lang="zh-CN" altLang="en-US" dirty="0"/>
              <a:t>已知 </a:t>
            </a:r>
            <a:r>
              <a:rPr lang="en-US" altLang="zh-CN" dirty="0"/>
              <a:t>V</a:t>
            </a:r>
            <a:r>
              <a:rPr lang="en-US" altLang="zh-CN" sz="1400" dirty="0"/>
              <a:t>B</a:t>
            </a:r>
            <a:r>
              <a:rPr lang="en-US" altLang="zh-CN" dirty="0"/>
              <a:t>-V</a:t>
            </a:r>
            <a:r>
              <a:rPr lang="en-US" altLang="zh-CN" sz="1400" dirty="0"/>
              <a:t>E</a:t>
            </a:r>
            <a:r>
              <a:rPr lang="en-US" altLang="zh-CN" dirty="0"/>
              <a:t>=0.7</a:t>
            </a:r>
          </a:p>
          <a:p>
            <a:r>
              <a:rPr lang="zh-CN" altLang="en-US" dirty="0"/>
              <a:t>可得</a:t>
            </a:r>
            <a:r>
              <a:rPr lang="en-US" altLang="zh-CN" dirty="0"/>
              <a:t>I</a:t>
            </a:r>
            <a:r>
              <a:rPr lang="en-US" altLang="zh-CN" sz="1400" dirty="0"/>
              <a:t>R5</a:t>
            </a:r>
            <a:r>
              <a:rPr lang="en-US" altLang="zh-CN" dirty="0"/>
              <a:t>=0.992mA</a:t>
            </a:r>
          </a:p>
          <a:p>
            <a:r>
              <a:rPr lang="zh-CN" altLang="en-US" dirty="0"/>
              <a:t>则</a:t>
            </a:r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4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=2K</a:t>
            </a:r>
            <a:r>
              <a:rPr lang="zh-CN" altLang="en-US" dirty="0"/>
              <a:t>*</a:t>
            </a:r>
            <a:r>
              <a:rPr lang="en-US" altLang="zh-CN" dirty="0"/>
              <a:t>I</a:t>
            </a:r>
            <a:r>
              <a:rPr lang="en-US" altLang="zh-CN" sz="1400" dirty="0"/>
              <a:t>R5</a:t>
            </a:r>
            <a:r>
              <a:rPr lang="en-US" altLang="zh-CN" dirty="0"/>
              <a:t>=1.98V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4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=V</a:t>
            </a:r>
            <a:r>
              <a:rPr lang="en-US" altLang="zh-CN" sz="1400" dirty="0"/>
              <a:t>B</a:t>
            </a:r>
            <a:r>
              <a:rPr lang="en-US" altLang="zh-CN" dirty="0"/>
              <a:t>-0.7=1.28V   </a:t>
            </a:r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=V</a:t>
            </a:r>
            <a:r>
              <a:rPr lang="en-US" altLang="zh-CN" sz="1400" dirty="0"/>
              <a:t>E</a:t>
            </a:r>
            <a:r>
              <a:rPr lang="en-US" altLang="zh-CN" dirty="0"/>
              <a:t>/R</a:t>
            </a:r>
            <a:r>
              <a:rPr lang="en-US" altLang="zh-CN" sz="1400" dirty="0"/>
              <a:t>6</a:t>
            </a:r>
            <a:r>
              <a:rPr lang="en-US" altLang="zh-CN" dirty="0"/>
              <a:t>=0.985mA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=9.75μA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=I</a:t>
            </a:r>
            <a:r>
              <a:rPr lang="en-US" altLang="zh-CN" sz="1400" dirty="0"/>
              <a:t>E</a:t>
            </a:r>
            <a:r>
              <a:rPr lang="en-US" altLang="zh-CN" dirty="0"/>
              <a:t>-I</a:t>
            </a:r>
            <a:r>
              <a:rPr lang="en-US" altLang="zh-CN" sz="1400" dirty="0"/>
              <a:t>B</a:t>
            </a:r>
            <a:r>
              <a:rPr lang="en-US" altLang="zh-CN" dirty="0"/>
              <a:t>=0.975mA    </a:t>
            </a:r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=10-I</a:t>
            </a:r>
            <a:r>
              <a:rPr lang="en-US" altLang="zh-CN" sz="1400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400" dirty="0"/>
              <a:t>4</a:t>
            </a:r>
            <a:r>
              <a:rPr lang="en-US" altLang="zh-CN" dirty="0"/>
              <a:t>=7.075V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24910" y="4276954"/>
            <a:ext cx="454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近似求解   认为</a:t>
            </a:r>
            <a:r>
              <a:rPr lang="en-US" altLang="zh-CN" dirty="0"/>
              <a:t>I</a:t>
            </a:r>
            <a:r>
              <a:rPr lang="en-US" altLang="zh-CN" sz="1400" dirty="0"/>
              <a:t>B</a:t>
            </a:r>
            <a:r>
              <a:rPr lang="zh-CN" altLang="en-US" dirty="0"/>
              <a:t>≈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由分压可知</a:t>
            </a:r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4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=2V</a:t>
            </a:r>
          </a:p>
          <a:p>
            <a:r>
              <a:rPr lang="zh-CN" altLang="en-US" dirty="0"/>
              <a:t>已知 </a:t>
            </a:r>
            <a:r>
              <a:rPr lang="en-US" altLang="zh-CN" dirty="0"/>
              <a:t>V</a:t>
            </a:r>
            <a:r>
              <a:rPr lang="en-US" altLang="zh-CN" sz="1400" dirty="0"/>
              <a:t>BE</a:t>
            </a:r>
            <a:r>
              <a:rPr lang="en-US" altLang="zh-CN" dirty="0"/>
              <a:t>=0.7V 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4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=1.3V   </a:t>
            </a:r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=V</a:t>
            </a:r>
            <a:r>
              <a:rPr lang="en-US" altLang="zh-CN" sz="1400" dirty="0"/>
              <a:t>E</a:t>
            </a:r>
            <a:r>
              <a:rPr lang="en-US" altLang="zh-CN" dirty="0"/>
              <a:t>/R</a:t>
            </a:r>
            <a:r>
              <a:rPr lang="en-US" altLang="zh-CN" sz="1400" dirty="0"/>
              <a:t>6</a:t>
            </a:r>
            <a:r>
              <a:rPr lang="en-US" altLang="zh-CN" dirty="0"/>
              <a:t>=1mA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=I</a:t>
            </a:r>
            <a:r>
              <a:rPr lang="en-US" altLang="zh-CN" sz="1400" dirty="0"/>
              <a:t>E</a:t>
            </a:r>
            <a:r>
              <a:rPr lang="en-US" altLang="zh-CN" dirty="0"/>
              <a:t>/101=9.9μA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=I</a:t>
            </a:r>
            <a:r>
              <a:rPr lang="en-US" altLang="zh-CN" sz="1400" dirty="0"/>
              <a:t>E</a:t>
            </a:r>
            <a:r>
              <a:rPr lang="en-US" altLang="zh-CN" dirty="0"/>
              <a:t>-I</a:t>
            </a:r>
            <a:r>
              <a:rPr lang="en-US" altLang="zh-CN" sz="1400" dirty="0"/>
              <a:t>B</a:t>
            </a:r>
            <a:r>
              <a:rPr lang="en-US" altLang="zh-CN" dirty="0"/>
              <a:t>=0.99mA     </a:t>
            </a:r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=10-I</a:t>
            </a:r>
            <a:r>
              <a:rPr lang="en-US" altLang="zh-CN" sz="1400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400" dirty="0"/>
              <a:t>4</a:t>
            </a:r>
            <a:r>
              <a:rPr lang="en-US" altLang="zh-CN" dirty="0"/>
              <a:t>=7.03V</a:t>
            </a:r>
            <a:endParaRPr lang="zh-CN" altLang="en-US" dirty="0"/>
          </a:p>
        </p:txBody>
      </p:sp>
      <p:sp>
        <p:nvSpPr>
          <p:cNvPr id="6" name="矩形标注 2"/>
          <p:cNvSpPr/>
          <p:nvPr/>
        </p:nvSpPr>
        <p:spPr>
          <a:xfrm>
            <a:off x="9608972" y="1742305"/>
            <a:ext cx="2261936" cy="1393300"/>
          </a:xfrm>
          <a:prstGeom prst="wedgeRectCallout">
            <a:avLst>
              <a:gd name="adj1" fmla="val -121941"/>
              <a:gd name="adj2" fmla="val 128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由于计算保留的精度和代入策略不同，计算结果会一些不同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7974" y="23912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第①问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59221" y="2292712"/>
                <a:ext cx="60944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E</a:t>
                </a:r>
                <a:r>
                  <a:rPr lang="zh-CN" altLang="en-US"/>
                  <a:t>级电阻</a:t>
                </a:r>
                <a:r>
                  <a:rPr lang="en-US" altLang="zh-CN"/>
                  <a:t>R6=1.3K</a:t>
                </a:r>
                <a:r>
                  <a:rPr lang="zh-CN" altLang="en-US"/>
                  <a:t>，折算到</a:t>
                </a:r>
                <a:r>
                  <a:rPr lang="en-US" altLang="zh-CN"/>
                  <a:t>B</a:t>
                </a:r>
                <a:r>
                  <a:rPr lang="zh-CN" altLang="en-US"/>
                  <a:t>级等效</a:t>
                </a:r>
                <a:r>
                  <a:rPr lang="en-US" altLang="zh-CN"/>
                  <a:t>131K</a:t>
                </a:r>
                <a:r>
                  <a:rPr lang="zh-CN" altLang="en-US"/>
                  <a:t>左右，和</a:t>
                </a:r>
                <a:r>
                  <a:rPr lang="en-US" altLang="zh-CN"/>
                  <a:t>R5</a:t>
                </a:r>
                <a:r>
                  <a:rPr lang="zh-CN" altLang="en-US"/>
                  <a:t>并联基本可以忽略，所以</a:t>
                </a:r>
                <a:r>
                  <a:rPr lang="en-US" altLang="zh-CN"/>
                  <a:t>B</a:t>
                </a:r>
                <a:r>
                  <a:rPr lang="zh-CN" altLang="en-US"/>
                  <a:t>级电压只考虑偏置电路本身。 确定了</a:t>
                </a:r>
                <a:r>
                  <a:rPr lang="en-US" altLang="zh-CN"/>
                  <a:t>B</a:t>
                </a:r>
                <a:r>
                  <a:rPr lang="zh-CN" altLang="en-US"/>
                  <a:t>级电压，由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zh-CN" altLang="en-US"/>
                  <a:t>获得</a:t>
                </a:r>
                <a:r>
                  <a:rPr lang="en-US" altLang="zh-CN"/>
                  <a:t>E</a:t>
                </a:r>
                <a:r>
                  <a:rPr lang="zh-CN" altLang="en-US"/>
                  <a:t>级电压，最终获得</a:t>
                </a:r>
                <a:r>
                  <a:rPr lang="en-US" altLang="zh-CN"/>
                  <a:t>C</a:t>
                </a:r>
                <a:r>
                  <a:rPr lang="zh-CN" altLang="en-US"/>
                  <a:t>级电压，验证满⾜放⼤区条件。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221" y="2292712"/>
                <a:ext cx="60944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7" t="-30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3" y="2791392"/>
            <a:ext cx="2062535" cy="3900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59578" y="223256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级没有电阻，此时晶体管</a:t>
            </a:r>
            <a:r>
              <a:rPr lang="en-US" altLang="zh-CN" dirty="0"/>
              <a:t>B</a:t>
            </a:r>
            <a:r>
              <a:rPr lang="zh-CN" altLang="en-US" dirty="0"/>
              <a:t>级看进去的电阻⼀般⽐较⼩，和偏置电阻相⽐不能忽略，需要使⽤</a:t>
            </a:r>
            <a:r>
              <a:rPr lang="en-US" altLang="zh-CN" dirty="0"/>
              <a:t>KVL/KCL⽅</a:t>
            </a:r>
            <a:r>
              <a:rPr lang="zh-CN" altLang="en-US" dirty="0"/>
              <a:t>程组求解</a:t>
            </a:r>
            <a:r>
              <a:rPr lang="en-US" altLang="zh-CN" dirty="0"/>
              <a:t>B</a:t>
            </a:r>
            <a:r>
              <a:rPr lang="zh-CN" altLang="en-US" dirty="0"/>
              <a:t>级电压。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7777" y="21467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第①问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"/>
            <a:ext cx="12192000" cy="20953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1" y="2694226"/>
            <a:ext cx="2162025" cy="38877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79725" y="3370432"/>
            <a:ext cx="211582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可列出方程组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sz="1200" dirty="0"/>
              <a:t>E</a:t>
            </a:r>
            <a:r>
              <a:rPr lang="en-US" altLang="zh-CN" dirty="0"/>
              <a:t>=R</a:t>
            </a:r>
            <a:r>
              <a:rPr lang="en-US" altLang="zh-CN" sz="1200" dirty="0"/>
              <a:t>9</a:t>
            </a:r>
            <a:r>
              <a:rPr lang="en-US" altLang="zh-CN" dirty="0"/>
              <a:t>I</a:t>
            </a:r>
            <a:r>
              <a:rPr lang="en-US" altLang="zh-CN" sz="1200" dirty="0"/>
              <a:t>E 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sz="1200" dirty="0"/>
              <a:t>B</a:t>
            </a:r>
            <a:r>
              <a:rPr lang="en-US" altLang="zh-CN" dirty="0"/>
              <a:t>=10- R</a:t>
            </a:r>
            <a:r>
              <a:rPr lang="en-US" altLang="zh-CN" sz="1200" dirty="0"/>
              <a:t>7</a:t>
            </a:r>
            <a:r>
              <a:rPr lang="en-US" altLang="zh-CN" dirty="0"/>
              <a:t>I</a:t>
            </a:r>
            <a:r>
              <a:rPr lang="en-US" altLang="zh-CN" sz="1200" dirty="0"/>
              <a:t>B</a:t>
            </a:r>
            <a:r>
              <a:rPr lang="en-US" altLang="zh-CN" sz="1800" dirty="0"/>
              <a:t> 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sz="1200" dirty="0"/>
              <a:t>B</a:t>
            </a:r>
            <a:r>
              <a:rPr lang="en-US" altLang="zh-CN" dirty="0"/>
              <a:t> - V</a:t>
            </a:r>
            <a:r>
              <a:rPr lang="en-US" altLang="zh-CN" sz="1200" dirty="0"/>
              <a:t>E </a:t>
            </a:r>
            <a:r>
              <a:rPr lang="en-US" altLang="zh-CN" dirty="0"/>
              <a:t>=0.7V</a:t>
            </a:r>
          </a:p>
          <a:p>
            <a:r>
              <a:rPr lang="en-US" altLang="zh-CN" dirty="0"/>
              <a:t>I</a:t>
            </a:r>
            <a:r>
              <a:rPr lang="en-US" altLang="zh-CN" sz="1200" dirty="0"/>
              <a:t>E</a:t>
            </a:r>
            <a:r>
              <a:rPr lang="en-US" altLang="zh-CN" dirty="0"/>
              <a:t> =(1+β) I</a:t>
            </a:r>
            <a:r>
              <a:rPr lang="en-US" altLang="zh-CN" sz="1200" dirty="0"/>
              <a:t>B</a:t>
            </a:r>
            <a:r>
              <a:rPr lang="en-US" altLang="zh-CN" dirty="0"/>
              <a:t>=101I</a:t>
            </a:r>
            <a:r>
              <a:rPr lang="en-US" altLang="zh-CN" sz="1200" dirty="0"/>
              <a:t>B </a:t>
            </a:r>
          </a:p>
          <a:p>
            <a:r>
              <a:rPr lang="zh-CN" altLang="en-US" dirty="0"/>
              <a:t>解得</a:t>
            </a:r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=23.1μA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=βI</a:t>
            </a:r>
            <a:r>
              <a:rPr lang="en-US" altLang="zh-CN" sz="1200" dirty="0"/>
              <a:t>B</a:t>
            </a:r>
            <a:r>
              <a:rPr lang="en-US" altLang="zh-CN" dirty="0"/>
              <a:t>=2.31mA 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=(1+β) I</a:t>
            </a:r>
            <a:r>
              <a:rPr lang="en-US" altLang="zh-CN" sz="1200" dirty="0"/>
              <a:t>B</a:t>
            </a:r>
            <a:r>
              <a:rPr lang="en-US" altLang="zh-CN" dirty="0"/>
              <a:t>=2.34mA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=10-I</a:t>
            </a:r>
            <a:r>
              <a:rPr lang="en-US" altLang="zh-CN" sz="1200" dirty="0"/>
              <a:t>B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200" dirty="0"/>
              <a:t>7</a:t>
            </a:r>
            <a:r>
              <a:rPr lang="en-US" altLang="zh-CN" dirty="0"/>
              <a:t>=5.38V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=I</a:t>
            </a:r>
            <a:r>
              <a:rPr lang="en-US" altLang="zh-CN" sz="1200" dirty="0"/>
              <a:t>E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200" dirty="0"/>
              <a:t>9</a:t>
            </a:r>
            <a:r>
              <a:rPr lang="en-US" altLang="zh-CN" dirty="0"/>
              <a:t>=4.68V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=10-I</a:t>
            </a:r>
            <a:r>
              <a:rPr lang="en-US" altLang="zh-CN" sz="1200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200" dirty="0"/>
              <a:t>8</a:t>
            </a:r>
            <a:r>
              <a:rPr lang="en-US" altLang="zh-CN" dirty="0"/>
              <a:t>=5.38V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5184" y="3226686"/>
            <a:ext cx="4977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可知</a:t>
            </a:r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=10V   </a:t>
            </a:r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=5V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=V</a:t>
            </a:r>
            <a:r>
              <a:rPr lang="en-US" altLang="zh-CN" sz="1200" dirty="0"/>
              <a:t>B</a:t>
            </a:r>
            <a:r>
              <a:rPr lang="en-US" altLang="zh-CN" dirty="0"/>
              <a:t>-0.7=4.3V</a:t>
            </a:r>
          </a:p>
          <a:p>
            <a:r>
              <a:rPr lang="zh-CN" altLang="en-US" dirty="0"/>
              <a:t>可得</a:t>
            </a:r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=V</a:t>
            </a:r>
            <a:r>
              <a:rPr lang="en-US" altLang="zh-CN" sz="1200" dirty="0"/>
              <a:t>E</a:t>
            </a:r>
            <a:r>
              <a:rPr lang="en-US" altLang="zh-CN" dirty="0"/>
              <a:t>/R</a:t>
            </a:r>
            <a:r>
              <a:rPr lang="en-US" altLang="zh-CN" sz="1200" dirty="0"/>
              <a:t>10</a:t>
            </a:r>
            <a:r>
              <a:rPr lang="en-US" altLang="zh-CN" dirty="0"/>
              <a:t>=2.15mA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=I</a:t>
            </a:r>
            <a:r>
              <a:rPr lang="en-US" altLang="zh-CN" sz="1200" dirty="0"/>
              <a:t>E</a:t>
            </a:r>
            <a:r>
              <a:rPr lang="en-US" altLang="zh-CN" dirty="0"/>
              <a:t>/(β+1)=21.3μA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=I</a:t>
            </a:r>
            <a:r>
              <a:rPr lang="en-US" altLang="zh-CN" sz="1200" dirty="0"/>
              <a:t>E</a:t>
            </a:r>
            <a:r>
              <a:rPr lang="en-US" altLang="zh-CN" dirty="0"/>
              <a:t>-I</a:t>
            </a:r>
            <a:r>
              <a:rPr lang="en-US" altLang="zh-CN" sz="1200" dirty="0"/>
              <a:t>B</a:t>
            </a:r>
            <a:r>
              <a:rPr lang="en-US" altLang="zh-CN" dirty="0"/>
              <a:t>=2.13mA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97285" y="26528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电感在直流中当做导线，在交流中当做断路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5503" y="21158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第①问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"/>
            <a:ext cx="12192000" cy="20953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0" y="2560735"/>
            <a:ext cx="2070850" cy="39391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53263" y="3010724"/>
            <a:ext cx="3347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VBE&gt;=0.7V</a:t>
            </a:r>
            <a:r>
              <a:rPr lang="zh-CN" altLang="en-US" dirty="0"/>
              <a:t>可知三极管导通   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由①可得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=0.7V</a:t>
            </a:r>
            <a:r>
              <a:rPr lang="en-US" altLang="zh-CN" b="1" dirty="0">
                <a:solidFill>
                  <a:srgbClr val="0070C0"/>
                </a:solidFill>
              </a:rPr>
              <a:t>       I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=21.5μA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=βI</a:t>
            </a:r>
            <a:r>
              <a:rPr lang="en-US" altLang="zh-CN" sz="1200" dirty="0"/>
              <a:t>B</a:t>
            </a:r>
            <a:r>
              <a:rPr lang="en-US" altLang="zh-CN" dirty="0"/>
              <a:t>=2.15mA 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=10-I</a:t>
            </a:r>
            <a:r>
              <a:rPr lang="en-US" altLang="zh-CN" sz="1200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200" dirty="0"/>
              <a:t>2</a:t>
            </a:r>
            <a:r>
              <a:rPr lang="en-US" altLang="zh-CN" dirty="0"/>
              <a:t>&gt;V</a:t>
            </a:r>
            <a:r>
              <a:rPr lang="en-US" altLang="zh-CN" sz="1200" dirty="0"/>
              <a:t>B</a:t>
            </a:r>
          </a:p>
          <a:p>
            <a:r>
              <a:rPr lang="en-US" altLang="zh-CN" dirty="0"/>
              <a:t>R2&lt;(10-V</a:t>
            </a:r>
            <a:r>
              <a:rPr lang="en-US" altLang="zh-CN" sz="1200" dirty="0"/>
              <a:t>B</a:t>
            </a:r>
            <a:r>
              <a:rPr lang="en-US" altLang="zh-CN" dirty="0"/>
              <a:t>)/</a:t>
            </a:r>
            <a:r>
              <a:rPr lang="en-US" altLang="zh-CN" dirty="0" err="1"/>
              <a:t>Ic</a:t>
            </a:r>
            <a:r>
              <a:rPr lang="zh-CN" altLang="en-US" dirty="0"/>
              <a:t>≈</a:t>
            </a:r>
            <a:r>
              <a:rPr lang="en-US" altLang="zh-CN" dirty="0"/>
              <a:t>4.325KΩ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29262" y="21596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第②问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"/>
            <a:ext cx="12192000" cy="20953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31" y="2649431"/>
            <a:ext cx="2013171" cy="37352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77558" y="3429000"/>
            <a:ext cx="3347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VBE&gt;=0.7V</a:t>
            </a:r>
            <a:r>
              <a:rPr lang="zh-CN" altLang="en-US" dirty="0"/>
              <a:t>可知三极管导通   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由①可得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=1.98V</a:t>
            </a:r>
            <a:r>
              <a:rPr lang="en-US" altLang="zh-CN" b="1" dirty="0">
                <a:solidFill>
                  <a:srgbClr val="0070C0"/>
                </a:solidFill>
              </a:rPr>
              <a:t>       I</a:t>
            </a:r>
            <a:r>
              <a:rPr lang="en-US" altLang="zh-CN" sz="1200" b="1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=9.75μA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=βI</a:t>
            </a:r>
            <a:r>
              <a:rPr lang="en-US" altLang="zh-CN" sz="1200" dirty="0"/>
              <a:t>B</a:t>
            </a:r>
            <a:r>
              <a:rPr lang="en-US" altLang="zh-CN" dirty="0"/>
              <a:t>=0.975mA 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V</a:t>
            </a:r>
            <a:r>
              <a:rPr lang="en-US" altLang="zh-CN" sz="1200" b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=10-I</a:t>
            </a:r>
            <a:r>
              <a:rPr lang="en-US" altLang="zh-CN" sz="1200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R</a:t>
            </a:r>
            <a:r>
              <a:rPr lang="en-US" altLang="zh-CN" sz="1200" dirty="0"/>
              <a:t>4</a:t>
            </a:r>
            <a:r>
              <a:rPr lang="en-US" altLang="zh-CN" dirty="0"/>
              <a:t>&gt;V</a:t>
            </a:r>
            <a:r>
              <a:rPr lang="en-US" altLang="zh-CN" sz="1200" dirty="0"/>
              <a:t>B</a:t>
            </a:r>
          </a:p>
          <a:p>
            <a:r>
              <a:rPr lang="en-US" altLang="zh-CN" dirty="0"/>
              <a:t>R4&lt;(10-V</a:t>
            </a:r>
            <a:r>
              <a:rPr lang="en-US" altLang="zh-CN" sz="1200" dirty="0"/>
              <a:t>B</a:t>
            </a:r>
            <a:r>
              <a:rPr lang="en-US" altLang="zh-CN" dirty="0"/>
              <a:t>)/</a:t>
            </a:r>
            <a:r>
              <a:rPr lang="en-US" altLang="zh-CN" dirty="0" err="1"/>
              <a:t>Ic</a:t>
            </a:r>
            <a:r>
              <a:rPr lang="zh-CN" altLang="en-US" dirty="0"/>
              <a:t>≈</a:t>
            </a:r>
            <a:r>
              <a:rPr lang="en-US" altLang="zh-CN" dirty="0"/>
              <a:t>8.2KΩ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59316" y="22500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第②问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"/>
            <a:ext cx="12192000" cy="20953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3" y="2791392"/>
            <a:ext cx="2062535" cy="390018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UwMTFkMDI3ZjBmZjczM2Q3M2EwOGI5M2VjYzUzM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867</Words>
  <Application>Microsoft Office PowerPoint</Application>
  <PresentationFormat>宽屏</PresentationFormat>
  <Paragraphs>102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浚汶 贾</dc:creator>
  <cp:lastModifiedBy>津晶 赵</cp:lastModifiedBy>
  <cp:revision>34</cp:revision>
  <dcterms:created xsi:type="dcterms:W3CDTF">2022-10-03T15:06:00Z</dcterms:created>
  <dcterms:modified xsi:type="dcterms:W3CDTF">2023-11-07T06:48:32Z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247F978E95034BE6B3123B0129E03DC6_12</vt:lpwstr>
  </property>
  <property fmtid="{D5CDD505-2E9C-101B-9397-08002B2CF9AE}" pid="3" name="KSOProductBuildVer">
    <vt:lpwstr>2052-12.1.0.15404</vt:lpwstr>
  </property>
</Properties>
</file>