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5" r:id="rId2"/>
    <p:sldId id="279" r:id="rId3"/>
    <p:sldId id="306" r:id="rId4"/>
    <p:sldId id="256" r:id="rId5"/>
    <p:sldId id="258" r:id="rId6"/>
    <p:sldId id="259" r:id="rId7"/>
    <p:sldId id="260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E8FDD-1BBA-434C-95B4-07A4F48038D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9A7FD-B18C-46A0-8A0B-BB0BBBDCA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57A96-2CFE-4608-A9BC-5E018624ECB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57A96-2CFE-4608-A9BC-5E018624EC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91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87C6C-3C93-4A58-A0B2-B4C3D82F2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B0BFDC-7790-4F08-A75C-30E9D0B30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87ED5-3170-4440-940F-1595F410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F6E-1DE4-4DE6-8F39-9C64A89AADB9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09A03-82E5-4201-AE8F-4B31225B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94645-553B-4241-8FB7-AF29E03D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EB7E-D4CB-4B5B-B508-32F5D90C5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6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63923-2D07-4E50-BF4B-0B071A9A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81C083-CBFB-4091-98F5-B4318F673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B50B8-0535-46F7-8B3C-64128DF3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F6E-1DE4-4DE6-8F39-9C64A89AADB9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5DD17-84CF-4F19-83F0-123ECA10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ACE35-FF18-4573-BCE0-AAD7A651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EB7E-D4CB-4B5B-B508-32F5D90C5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2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2398B5-E862-444F-B4E2-0C7E4EB25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2B3761-27D9-40C4-B1A2-B786915AD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78A0F-69D4-4D7F-BE24-626482C6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F6E-1DE4-4DE6-8F39-9C64A89AADB9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2EAD2-7776-4601-B192-ADFD3DB7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96EEC-3838-4F12-9F41-0071E7C5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EB7E-D4CB-4B5B-B508-32F5D90C5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8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992E7-37B9-417E-9D6F-C1A2F816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6D5F9-8DD8-4E65-8BAB-4307191DD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A76C5-7D75-4155-9F73-7F3A8AD9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F6E-1DE4-4DE6-8F39-9C64A89AADB9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BFCB5-F3FA-417A-80B3-61602F0A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ACF88-C90A-4DDD-824B-231A0CF3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EB7E-D4CB-4B5B-B508-32F5D90C5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A8832-CA95-49BE-9FAA-4DF9EDAE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A04AAD-16C9-4701-B7D8-B16DD32CC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F113F-3F19-4762-A1AD-225CCAB6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F6E-1DE4-4DE6-8F39-9C64A89AADB9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91448-8605-4B41-B5C2-F31EA4C1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78E96-8B3B-4BB4-B270-D56DCD90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EB7E-D4CB-4B5B-B508-32F5D90C5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59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B2CA6-D2D1-46BF-BEAB-D4D43E6E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ECF16-6A7F-43C1-BB2D-79D35AB55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915C6-F62D-47EE-8E80-DA5D1C2C3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83E778-18FE-411A-B8A5-B51CCEB2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F6E-1DE4-4DE6-8F39-9C64A89AADB9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8FD39D-FE29-48D7-958A-61BF292E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674727-64EB-46EB-AA15-0531551F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EB7E-D4CB-4B5B-B508-32F5D90C5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51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DC66D-4D32-4F8E-9A39-1E0F8883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01F5F-E42D-4B3F-A1D7-3CC4F050E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02FFC-5062-4A32-A603-83090293F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565537-D2BF-4867-B9C1-F1E21500B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A7F54B-AF26-44CB-BD0E-D75EFD3BF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5ACE08-31A8-45D0-A62D-07C16371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F6E-1DE4-4DE6-8F39-9C64A89AADB9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E3501B-2911-46CA-935C-FB399D79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BB18C9-6B7C-4D49-A8FB-B92A2F0A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EB7E-D4CB-4B5B-B508-32F5D90C5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8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100FF-BED8-4709-AED0-4F5C7C4C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97539F-F34F-41AD-AB68-9421524B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F6E-1DE4-4DE6-8F39-9C64A89AADB9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397EFF-C477-40B1-A99D-D87CB59C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AB8E4C-0CA5-443C-AFB2-E36BC001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EB7E-D4CB-4B5B-B508-32F5D90C5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3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CB4DE0-2C45-4AFB-9282-E894A6CD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F6E-1DE4-4DE6-8F39-9C64A89AADB9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18E0B5-2D9B-4457-BD68-28820A4F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A42FB2-685A-4BBC-B97A-2934791E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EB7E-D4CB-4B5B-B508-32F5D90C5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09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9C38F-B793-4121-AA1E-9600FD71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7E0E3-76C9-4257-ABEE-2E39652A8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785029-E981-44C7-B054-45FA9A844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30E73A-10AE-49CF-8531-7B63D358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F6E-1DE4-4DE6-8F39-9C64A89AADB9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25F949-D611-4C6E-A03F-0FA7C26C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117EB4-736F-4D69-A3D8-F35EAF81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EB7E-D4CB-4B5B-B508-32F5D90C5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85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CB45F-B5F2-4C6F-ABBD-FEBB5937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106650-23ED-446B-AABB-307422873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D701B6-390D-437C-AB0D-BCA3AFA3D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2D6D2-439F-4292-AE2C-E5814C46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F6E-1DE4-4DE6-8F39-9C64A89AADB9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549C25-D452-43DD-BA86-9C0008CB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5F9C77-5A4C-47BB-BF40-88D3DEAA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EB7E-D4CB-4B5B-B508-32F5D90C5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9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C40CF1-0C7E-4943-83DB-16BED6E3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22DA16-820F-4914-8369-E33932884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B00D2-6DF4-481E-A794-BF793403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78F6E-1DE4-4DE6-8F39-9C64A89AADB9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0B330-B4FC-4358-BC04-A4C381BE9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A2AED-5F6D-4D7C-A875-160C0077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B7E-D4CB-4B5B-B508-32F5D90C5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7D70A0E-78EC-BC6A-04C2-C80E629D1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532"/>
            <a:ext cx="12192000" cy="6688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E51254-1C8D-FB62-8D0B-550A2394E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34" y="0"/>
            <a:ext cx="11509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11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976C631-DEFA-8D26-581D-038FE3D62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047" y="305190"/>
            <a:ext cx="6961905" cy="6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0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E9BCA2F-8120-464B-B5ED-4DDF89636894}"/>
                  </a:ext>
                </a:extLst>
              </p:cNvPr>
              <p:cNvSpPr txBox="1"/>
              <p:nvPr/>
            </p:nvSpPr>
            <p:spPr>
              <a:xfrm>
                <a:off x="774439" y="402306"/>
                <a:ext cx="10282335" cy="6053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16.1</a:t>
                </a:r>
              </a:p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CC-CB-CE</a:t>
                </a:r>
              </a:p>
              <a:p>
                <a:r>
                  <a:rPr lang="zh-CN" altLang="en-US" sz="2000" dirty="0"/>
                  <a:t>只有</a:t>
                </a:r>
                <a:r>
                  <a:rPr lang="en-US" altLang="zh-CN" sz="2000" dirty="0"/>
                  <a:t>CC</a:t>
                </a:r>
                <a:r>
                  <a:rPr lang="zh-CN" altLang="en-US" sz="2000" dirty="0"/>
                  <a:t>组态的输入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输出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电阻值受负载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源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的影响，所以分析范围的关键在</a:t>
                </a:r>
                <a:r>
                  <a:rPr lang="en-US" altLang="zh-CN" sz="2000" dirty="0"/>
                  <a:t>CC</a:t>
                </a:r>
                <a:r>
                  <a:rPr lang="zh-CN" altLang="en-US" sz="2000" dirty="0"/>
                  <a:t>组态</a:t>
                </a:r>
                <a:endParaRPr lang="en-US" altLang="zh-CN" sz="2000" dirty="0"/>
              </a:p>
              <a:p>
                <a:r>
                  <a:rPr lang="zh-CN" altLang="en-US" sz="2000" dirty="0"/>
                  <a:t>列出</a:t>
                </a:r>
                <a:r>
                  <a:rPr lang="en-US" altLang="zh-CN" sz="2000" dirty="0"/>
                  <a:t>CC</a:t>
                </a:r>
                <a:r>
                  <a:rPr lang="zh-CN" altLang="en-US" sz="2000" dirty="0"/>
                  <a:t>组态的输入输出电阻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||[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+(1+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||(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当负载</a:t>
                </a:r>
                <a14:m>
                  <m:oMath xmlns:m="http://schemas.openxmlformats.org/officeDocument/2006/math">
                    <m:r>
                      <a:rPr lang="zh-CN" altLang="en-US" sz="2000" b="0" i="1" dirty="0">
                        <a:latin typeface="Cambria Math" panose="02040503050406030204" pitchFamily="18" charset="0"/>
                      </a:rPr>
                      <m:t>空载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时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zh-CN" altLang="en-US" sz="2000" dirty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||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当理想源时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||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lang="en-US" altLang="zh-CN" sz="2000" b="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那么当负载为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=50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2000" dirty="0"/>
                  <a:t>，即下一级为</a:t>
                </a:r>
                <a:r>
                  <a:rPr lang="en-US" altLang="zh-CN" sz="2000" dirty="0"/>
                  <a:t>CB</a:t>
                </a:r>
                <a:r>
                  <a:rPr lang="zh-CN" altLang="en-US" sz="2000" dirty="0"/>
                  <a:t>组态时</a:t>
                </a:r>
                <a:r>
                  <a:rPr lang="en-US" altLang="zh-CN" sz="2000" dirty="0"/>
                  <a:t>CB</a:t>
                </a:r>
                <a:r>
                  <a:rPr lang="zh-CN" altLang="en-US" sz="2000" dirty="0"/>
                  <a:t>的输入电阻，有整个级联的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||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||50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考虑这个式子的一个下限的最大估计，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≫50</m:t>
                    </m:r>
                  </m:oMath>
                </a14:m>
                <a:r>
                  <a:rPr lang="zh-CN" altLang="en-US" sz="2000" dirty="0"/>
                  <a:t>，利用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zh-CN" altLang="en-US" sz="2000" dirty="0"/>
                  <a:t>整体消去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||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||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||50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+50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=100(1+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b="0" dirty="0"/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50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0" dirty="0"/>
                  <a:t>这个下界还要更小，给的是一个最大估计</a:t>
                </a:r>
                <a:endParaRPr lang="en-US" altLang="zh-CN" sz="2000" b="0" dirty="0"/>
              </a:p>
              <a:p>
                <a:r>
                  <a:rPr lang="zh-CN" altLang="en-US" sz="2000" dirty="0"/>
                  <a:t>很多同学只分析了一个极限值，这里给出了一种分析范围的思路参考</a:t>
                </a:r>
                <a:endParaRPr lang="en-US" altLang="zh-CN" sz="2000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E9BCA2F-8120-464B-B5ED-4DDF8963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39" y="402306"/>
                <a:ext cx="10282335" cy="6053388"/>
              </a:xfrm>
              <a:prstGeom prst="rect">
                <a:avLst/>
              </a:prstGeom>
              <a:blipFill>
                <a:blip r:embed="rId2"/>
                <a:stretch>
                  <a:fillRect l="-593" t="-604" b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82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9C07D4-E639-4D68-A09F-79381DFE1F3E}"/>
                  </a:ext>
                </a:extLst>
              </p:cNvPr>
              <p:cNvSpPr txBox="1"/>
              <p:nvPr/>
            </p:nvSpPr>
            <p:spPr>
              <a:xfrm>
                <a:off x="849086" y="494522"/>
                <a:ext cx="9629192" cy="4653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）由于输出是</a:t>
                </a:r>
                <a:r>
                  <a:rPr lang="en-US" altLang="zh-CN" sz="2000" dirty="0"/>
                  <a:t>CE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增益计算，逐级利用分压乘以该级的电压增益计算，边界是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增益应该也是一个范围，可以考虑是由</a:t>
                </a:r>
                <a:r>
                  <a:rPr lang="en-US" altLang="zh-CN" sz="2000" dirty="0"/>
                  <a:t>CC</a:t>
                </a:r>
                <a:r>
                  <a:rPr lang="zh-CN" altLang="en-US" sz="2000" dirty="0"/>
                  <a:t>级看过去的输入电阻的范围导致的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≈[−13.6, −12.6)</m:t>
                      </m:r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2000" dirty="0"/>
                  <a:t>找外电阻的最大值，每一级的外电阻，边界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=1,2,3,4</m:t>
                      </m:r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最小的为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𝐶𝐵</m:t>
                    </m:r>
                  </m:oMath>
                </a14:m>
                <a:r>
                  <a:rPr lang="zh-CN" altLang="en-US" sz="2000" dirty="0"/>
                  <a:t>之间的外电阻，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159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9C07D4-E639-4D68-A09F-79381DFE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6" y="494522"/>
                <a:ext cx="9629192" cy="4653838"/>
              </a:xfrm>
              <a:prstGeom prst="rect">
                <a:avLst/>
              </a:prstGeom>
              <a:blipFill>
                <a:blip r:embed="rId2"/>
                <a:stretch>
                  <a:fillRect l="-633" t="-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30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B11AE4D-22FE-4BEA-BBAA-5774A1D16A13}"/>
                  </a:ext>
                </a:extLst>
              </p:cNvPr>
              <p:cNvSpPr txBox="1"/>
              <p:nvPr/>
            </p:nvSpPr>
            <p:spPr>
              <a:xfrm>
                <a:off x="357673" y="308883"/>
                <a:ext cx="11476653" cy="624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16.1</a:t>
                </a:r>
              </a:p>
              <a:p>
                <a:r>
                  <a:rPr lang="en-US" altLang="zh-CN" sz="2000" dirty="0"/>
                  <a:t>(2) CE-CB-CC</a:t>
                </a:r>
              </a:p>
              <a:p>
                <a:r>
                  <a:rPr lang="zh-CN" altLang="en-US" sz="2000" dirty="0"/>
                  <a:t>输入时</a:t>
                </a:r>
                <a:r>
                  <a:rPr lang="en-US" altLang="zh-CN" sz="2000" dirty="0"/>
                  <a:t>CE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r>
                  <a:rPr lang="zh-CN" altLang="en-US" sz="2000" dirty="0"/>
                  <a:t>输出是</a:t>
                </a:r>
                <a:r>
                  <a:rPr lang="en-US" altLang="zh-CN" sz="2000" dirty="0"/>
                  <a:t>CC</a:t>
                </a:r>
                <a:r>
                  <a:rPr lang="zh-CN" altLang="en-US" sz="2000" dirty="0"/>
                  <a:t>，分析方法与</a:t>
                </a:r>
                <a:r>
                  <a:rPr lang="en-US" altLang="zh-CN" sz="2000" dirty="0"/>
                  <a:t>(1)</a:t>
                </a:r>
                <a:r>
                  <a:rPr lang="zh-CN" altLang="en-US" sz="2000" dirty="0"/>
                  <a:t>类似，给出</a:t>
                </a:r>
                <a:r>
                  <a:rPr lang="en-US" altLang="zh-CN" sz="2000" dirty="0"/>
                  <a:t>CC</a:t>
                </a:r>
                <a:r>
                  <a:rPr lang="zh-CN" altLang="en-US" sz="2000" dirty="0"/>
                  <a:t>输出电阻表达式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||(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当理想源时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||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=50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级联时源电阻为</a:t>
                </a:r>
                <a:r>
                  <a:rPr lang="en-US" altLang="zh-CN" sz="2000" dirty="0"/>
                  <a:t>CB</a:t>
                </a:r>
                <a:r>
                  <a:rPr lang="zh-CN" altLang="en-US" sz="2000" dirty="0"/>
                  <a:t>组态的输出电阻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2000" dirty="0"/>
                  <a:t>，有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||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这个值要略大于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2000" dirty="0"/>
                  <a:t>，估计下这个值的一个大概上界，增加最快的情况是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2000" dirty="0"/>
                  <a:t>都很大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zh-CN" sz="2000" b="0" dirty="0"/>
              </a:p>
              <a:p>
                <a:r>
                  <a:rPr lang="zh-CN" altLang="en-US" sz="2000" b="0" dirty="0"/>
                  <a:t>所以有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50, 70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zh-CN" sz="2000" b="0" dirty="0">
                  <a:solidFill>
                    <a:srgbClr val="FF0000"/>
                  </a:solidFill>
                </a:endParaRPr>
              </a:p>
              <a:p>
                <a:endParaRPr lang="en-US" altLang="zh-CN" sz="2000" dirty="0"/>
              </a:p>
              <a:p>
                <a:r>
                  <a:rPr lang="zh-CN" altLang="en-US" sz="2000" b="0" dirty="0"/>
                  <a:t>增益计算思路同前，代入数据可得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∈[−2.03,  −1.99)</m:t>
                    </m:r>
                  </m:oMath>
                </a14:m>
                <a:endParaRPr lang="en-US" altLang="zh-CN" sz="2000" b="0" dirty="0">
                  <a:solidFill>
                    <a:srgbClr val="FF0000"/>
                  </a:solidFill>
                </a:endParaRPr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2000" b="0" dirty="0"/>
                  <a:t>计算思路同前，最小的外电阻为</a:t>
                </a:r>
                <a:r>
                  <a:rPr lang="en-US" altLang="zh-CN" sz="2000" b="0" dirty="0"/>
                  <a:t>CC-</a:t>
                </a:r>
                <a:r>
                  <a:rPr lang="zh-CN" altLang="en-US" sz="2000" b="0" dirty="0"/>
                  <a:t>负载约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2000" b="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zh-CN" altLang="en-US" sz="2000" b="0" dirty="0"/>
                  <a:t>。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这里也可以考虑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000" dirty="0"/>
                  <a:t>为一个范围，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2000" dirty="0"/>
                  <a:t>则也是一个范围</a:t>
                </a:r>
                <a:r>
                  <a:rPr lang="en-US" altLang="zh-CN" sz="2000" dirty="0"/>
                  <a:t>)</a:t>
                </a:r>
                <a:endParaRPr lang="en-US" altLang="zh-CN" sz="2000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B11AE4D-22FE-4BEA-BBAA-5774A1D16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73" y="308883"/>
                <a:ext cx="11476653" cy="6240234"/>
              </a:xfrm>
              <a:prstGeom prst="rect">
                <a:avLst/>
              </a:prstGeom>
              <a:blipFill>
                <a:blip r:embed="rId2"/>
                <a:stretch>
                  <a:fillRect l="-584" t="-587" b="-8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98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053652C-3EF7-41A8-9886-F8416B215F66}"/>
                  </a:ext>
                </a:extLst>
              </p:cNvPr>
              <p:cNvSpPr txBox="1"/>
              <p:nvPr/>
            </p:nvSpPr>
            <p:spPr>
              <a:xfrm>
                <a:off x="578498" y="145601"/>
                <a:ext cx="10011747" cy="6652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16.2</a:t>
                </a:r>
              </a:p>
              <a:p>
                <a:r>
                  <a:rPr lang="en-US" altLang="zh-CN" sz="2000" dirty="0"/>
                  <a:t>(a)</a:t>
                </a:r>
                <a:r>
                  <a:rPr lang="zh-CN" altLang="en-US" sz="2000" dirty="0"/>
                  <a:t>静态工作点：对称性得中间为</a:t>
                </a:r>
                <a:r>
                  <a:rPr lang="en-US" altLang="zh-CN" sz="2000" dirty="0"/>
                  <a:t>0V</a:t>
                </a:r>
                <a:r>
                  <a:rPr lang="zh-CN" altLang="en-US" sz="2000" dirty="0"/>
                  <a:t>，  上面</a:t>
                </a:r>
                <a14:m>
                  <m:oMath xmlns:m="http://schemas.openxmlformats.org/officeDocument/2006/math">
                    <m:r>
                      <a:rPr lang="zh-CN" altLang="en-US" sz="2000" b="0" i="1" dirty="0">
                        <a:latin typeface="Cambria Math" panose="02040503050406030204" pitchFamily="18" charset="0"/>
                      </a:rPr>
                      <m:t>那个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𝐵𝐽𝑇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=0.7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20−0.7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𝐵𝑄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𝐸𝑄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𝐷𝑄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𝐵𝑄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𝐷𝑄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=260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以正半周为例，输入电阻只看一半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||[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+(1+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≈77.3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||(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≈282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r>
                  <a:rPr lang="zh-CN" altLang="en-US" sz="2000" dirty="0"/>
                  <a:t>有了输入电阻，计算下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2000" dirty="0"/>
                  <a:t>的值再乘以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再乘以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/>
                  <a:t>输出电压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≈0.78</m:t>
                      </m:r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r>
                  <a:rPr lang="en-US" altLang="zh-CN" sz="2000" dirty="0"/>
                  <a:t>(b)</a:t>
                </a:r>
                <a:r>
                  <a:rPr lang="zh-CN" altLang="en-US" sz="2000" dirty="0"/>
                  <a:t>动态范围，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𝐶𝐵𝑄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=19.3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19.6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15.3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zh-CN" sz="2000" dirty="0"/>
              </a:p>
              <a:p>
                <a:r>
                  <a:rPr lang="en-US" altLang="zh-CN" sz="2000" dirty="0"/>
                  <a:t>(c)</a:t>
                </a:r>
                <a:r>
                  <a:rPr lang="zh-CN" altLang="en-US" sz="2000" dirty="0"/>
                  <a:t>效率</a:t>
                </a:r>
                <a:endParaRPr lang="en-US" altLang="zh-CN" sz="20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ahoma" panose="020B0604030504040204" pitchFamily="34" charset="0"/>
                        </a:rPr>
                        <m:t>𝜂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nary>
                            <m:nary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ahom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ahoma" panose="020B060403050404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ahoma" panose="020B0604030504040204" pitchFamily="34" charset="0"/>
                                </a:rPr>
                                <m:t>𝑇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p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ahoma" panose="020B0604030504040204" pitchFamily="34" charset="0"/>
                                </a:rPr>
                                <m:t> (</m:t>
                              </m:r>
                              <m:f>
                                <m:fPr>
                                  <m:ctrlPr>
                                    <a:rPr lang="en-US" altLang="zh-C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altLang="zh-CN" sz="2000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ahom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ahoma" panose="020B0604030504040204" pitchFamily="34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ahoma" panose="020B0604030504040204" pitchFamily="34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ahoma" panose="020B060403050404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ahoma" panose="020B0604030504040204" pitchFamily="34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ahom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ahoma" panose="020B0604030504040204" pitchFamily="34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ahoma" panose="020B0604030504040204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ahoma" panose="020B0604030504040204" pitchFamily="34" charset="0"/>
                                        </a:rPr>
                                        <m:t>𝑓𝑡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ahoma" panose="020B060403050404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ahoma" panose="020B060403050404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ahoma" panose="020B0604030504040204" pitchFamily="34" charset="0"/>
                                    </a:rPr>
                                    <m:t>𝐶𝑄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ahoma" panose="020B0604030504040204" pitchFamily="34" charset="0"/>
                                </a:rPr>
                                <m:t>)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ahoma" panose="020B0604030504040204" pitchFamily="34" charset="0"/>
                                </a:rPr>
                                <m:t>𝑑𝑡</m:t>
                              </m:r>
                            </m:e>
                          </m:nary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ahoma" panose="020B0604030504040204" pitchFamily="34" charset="0"/>
                        </a:rPr>
                        <m:t>≈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ahoma" panose="020B0604030504040204" pitchFamily="34" charset="0"/>
                        </a:rPr>
                        <m:t>58%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053652C-3EF7-41A8-9886-F8416B215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8" y="145601"/>
                <a:ext cx="10011747" cy="6652590"/>
              </a:xfrm>
              <a:prstGeom prst="rect">
                <a:avLst/>
              </a:prstGeom>
              <a:blipFill>
                <a:blip r:embed="rId2"/>
                <a:stretch>
                  <a:fillRect l="-670" t="-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00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10E707-AC9F-4466-8C57-C22FEEE02F5E}"/>
                  </a:ext>
                </a:extLst>
              </p:cNvPr>
              <p:cNvSpPr txBox="1"/>
              <p:nvPr/>
            </p:nvSpPr>
            <p:spPr>
              <a:xfrm>
                <a:off x="821094" y="604252"/>
                <a:ext cx="9190653" cy="5649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+mn-ea"/>
                  </a:rPr>
                  <a:t>16.3 </a:t>
                </a:r>
                <a:r>
                  <a:rPr lang="en-US" altLang="zh-CN" sz="2000" dirty="0">
                    <a:latin typeface="+mn-ea"/>
                    <a:cs typeface="Tahoma" panose="020B0604030504040204" pitchFamily="34" charset="0"/>
                  </a:rPr>
                  <a:t>(a)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𝐵𝑄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=0   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𝐸𝑄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=−0.7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𝑉</m:t>
                      </m:r>
                    </m:oMath>
                  </m:oMathPara>
                </a14:m>
                <a:endParaRPr lang="en-US" altLang="zh-CN" sz="2000" b="0" dirty="0">
                  <a:latin typeface="+mn-ea"/>
                  <a:cs typeface="Tahom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𝐸𝑄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−0.7−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𝐸𝐸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/2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=0.5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𝑚𝐴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𝐶𝑄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+mn-ea"/>
                  <a:cs typeface="Tahom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𝐶𝑄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𝐶𝐶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𝑅𝐶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=15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𝑉</m:t>
                      </m:r>
                    </m:oMath>
                  </m:oMathPara>
                </a14:m>
                <a:endParaRPr lang="en-US" altLang="zh-CN" sz="2000" dirty="0">
                  <a:latin typeface="+mn-ea"/>
                  <a:cs typeface="Tahom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26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𝑚𝑉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𝐸𝑄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=52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Ω</m:t>
                      </m:r>
                    </m:oMath>
                  </m:oMathPara>
                </a14:m>
                <a:endParaRPr lang="en-US" altLang="zh-CN" sz="2000" dirty="0">
                  <a:latin typeface="+mn-ea"/>
                </a:endParaRPr>
              </a:p>
              <a:p>
                <a:r>
                  <a:rPr lang="en-US" altLang="zh-CN" sz="2000" dirty="0">
                    <a:latin typeface="+mn-ea"/>
                    <a:cs typeface="Tahoma" panose="020B0604030504040204" pitchFamily="34" charset="0"/>
                  </a:rPr>
                  <a:t>(b)</a:t>
                </a:r>
                <a:r>
                  <a:rPr lang="zh-CN" altLang="en-US" sz="2000" dirty="0">
                    <a:latin typeface="+mn-ea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+mn-ea"/>
                    <a:cs typeface="Tahoma" panose="020B0604030504040204" pitchFamily="34" charset="0"/>
                  </a:rPr>
                  <a:t>上端交流电压为 </a:t>
                </a:r>
                <a:r>
                  <a:rPr lang="en-US" altLang="zh-CN" sz="2000" dirty="0">
                    <a:latin typeface="+mn-ea"/>
                    <a:cs typeface="Tahoma" panose="020B0604030504040204" pitchFamily="34" charset="0"/>
                  </a:rPr>
                  <a:t>0</a:t>
                </a:r>
                <a:r>
                  <a:rPr lang="zh-CN" altLang="en-US" sz="2000" dirty="0">
                    <a:latin typeface="+mn-ea"/>
                    <a:cs typeface="Tahoma" panose="020B0604030504040204" pitchFamily="34" charset="0"/>
                  </a:rPr>
                  <a:t>，将电路分开：</a:t>
                </a:r>
                <a:endParaRPr lang="en-US" altLang="zh-CN" sz="2000" dirty="0">
                  <a:latin typeface="+mn-ea"/>
                  <a:cs typeface="Tahom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𝑉𝐷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𝛽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2[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1+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𝛽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]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≈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−40</m:t>
                      </m:r>
                    </m:oMath>
                  </m:oMathPara>
                </a14:m>
                <a:br>
                  <a:rPr lang="en-US" altLang="zh-CN" sz="2000" dirty="0">
                    <a:latin typeface="+mn-ea"/>
                    <a:cs typeface="Tahoma" panose="020B0604030504040204" pitchFamily="34" charset="0"/>
                  </a:rPr>
                </a:br>
                <a:endParaRPr lang="en-US" altLang="zh-CN" sz="2000" dirty="0">
                  <a:latin typeface="+mn-ea"/>
                  <a:cs typeface="Tahoma" panose="020B0604030504040204" pitchFamily="34" charset="0"/>
                </a:endParaRPr>
              </a:p>
              <a:p>
                <a:endParaRPr lang="en-US" altLang="zh-CN" sz="2000" dirty="0">
                  <a:latin typeface="+mn-ea"/>
                  <a:cs typeface="Tahoma" panose="020B0604030504040204" pitchFamily="34" charset="0"/>
                </a:endParaRPr>
              </a:p>
              <a:p>
                <a:pPr/>
                <a:r>
                  <a:rPr lang="en-US" altLang="zh-CN" sz="2000" dirty="0">
                    <a:latin typeface="+mn-ea"/>
                    <a:cs typeface="Tahoma" panose="020B0604030504040204" pitchFamily="34" charset="0"/>
                  </a:rPr>
                  <a:t>(c)</a:t>
                </a:r>
                <a:r>
                  <a:rPr lang="zh-CN" altLang="en-US" sz="2000" dirty="0">
                    <a:latin typeface="+mn-ea"/>
                    <a:cs typeface="Tahoma" panose="020B0604030504040204" pitchFamily="34" charset="0"/>
                  </a:rPr>
                  <a:t>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+mn-ea"/>
                    <a:cs typeface="Tahoma" panose="020B0604030504040204" pitchFamily="34" charset="0"/>
                  </a:rPr>
                  <a:t>看为两个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+mn-ea"/>
                    <a:cs typeface="Tahoma" panose="020B0604030504040204" pitchFamily="34" charset="0"/>
                  </a:rPr>
                  <a:t> </a:t>
                </a:r>
                <a:r>
                  <a:rPr lang="zh-CN" altLang="en-US" sz="2000" dirty="0">
                    <a:latin typeface="+mn-ea"/>
                    <a:cs typeface="Tahoma" panose="020B0604030504040204" pitchFamily="34" charset="0"/>
                  </a:rPr>
                  <a:t>电阻的并联，根据对称性将电路分开：</a:t>
                </a:r>
                <a:br>
                  <a:rPr lang="en-US" altLang="zh-CN" sz="2000" dirty="0">
                    <a:latin typeface="+mn-ea"/>
                    <a:cs typeface="Tahoma" panose="020B060403050404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𝑉𝐶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𝛽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1+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𝛽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≈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−0.128</m:t>
                      </m:r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  <a:latin typeface="+mn-ea"/>
                  <a:cs typeface="Tahoma" panose="020B0604030504040204" pitchFamily="34" charset="0"/>
                </a:endParaRPr>
              </a:p>
              <a:p>
                <a:endParaRPr lang="en-US" altLang="zh-CN" sz="2000" dirty="0">
                  <a:latin typeface="+mn-ea"/>
                  <a:cs typeface="Tahoma" panose="020B0604030504040204" pitchFamily="34" charset="0"/>
                </a:endParaRPr>
              </a:p>
              <a:p>
                <a:r>
                  <a:rPr lang="en-US" altLang="zh-CN" sz="2000" dirty="0">
                    <a:latin typeface="+mn-ea"/>
                    <a:cs typeface="Tahoma" panose="020B0604030504040204" pitchFamily="34" charset="0"/>
                  </a:rPr>
                  <a:t>(d)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𝐶𝑀𝑅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𝑉𝐷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𝐶𝐷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312.5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  <a:latin typeface="+mn-ea"/>
                  <a:cs typeface="Tahoma" panose="020B0604030504040204" pitchFamily="34" charset="0"/>
                </a:endParaRPr>
              </a:p>
              <a:p>
                <a:endParaRPr lang="en-US" altLang="zh-CN" sz="2000" dirty="0">
                  <a:solidFill>
                    <a:srgbClr val="FF0000"/>
                  </a:solidFill>
                  <a:latin typeface="+mn-ea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10E707-AC9F-4466-8C57-C22FEEE02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94" y="604252"/>
                <a:ext cx="9190653" cy="5649495"/>
              </a:xfrm>
              <a:prstGeom prst="rect">
                <a:avLst/>
              </a:prstGeom>
              <a:blipFill>
                <a:blip r:embed="rId2"/>
                <a:stretch>
                  <a:fillRect l="-730" t="-5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88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740</Words>
  <Application>Microsoft Office PowerPoint</Application>
  <PresentationFormat>宽屏</PresentationFormat>
  <Paragraphs>69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郑震宇</dc:creator>
  <cp:lastModifiedBy>津晶 赵</cp:lastModifiedBy>
  <cp:revision>73</cp:revision>
  <dcterms:created xsi:type="dcterms:W3CDTF">2023-11-20T12:18:25Z</dcterms:created>
  <dcterms:modified xsi:type="dcterms:W3CDTF">2023-11-21T16:05:11Z</dcterms:modified>
</cp:coreProperties>
</file>