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44f03cc8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44f03cc8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44f03cc8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44f03cc8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44f03cc8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44f03cc8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44f03cc8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44f03cc8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44f03cc8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44f03cc8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44f03cc8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44f03cc8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sz="4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146575"/>
            <a:ext cx="7688100" cy="15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Title: MongoDB vs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NoSQL (MongoDB) and SQL databases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Brief overview of their functionalities</a:t>
            </a:r>
            <a:endParaRPr sz="3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MongoDB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Title: MongoDB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Features: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Document-based storage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No schema enforcement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Flexible and dynamic data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Horizontal scalability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Cases: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r>
              <a:rPr lang="en-GB"/>
              <a:t>Big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-Real-time analytics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-Content management 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22000" y="1853850"/>
            <a:ext cx="77961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27"/>
              <a:t>Title: SQL (Structured Query Language)</a:t>
            </a:r>
            <a:endParaRPr sz="242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27"/>
              <a:t>Features:</a:t>
            </a:r>
            <a:endParaRPr sz="2427"/>
          </a:p>
          <a:p>
            <a:pPr indent="-28516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1759"/>
              <a:buFont typeface="Arial"/>
              <a:buChar char="●"/>
            </a:pPr>
            <a:r>
              <a:rPr lang="en-GB" sz="2427"/>
              <a:t>Relational database management system (RDBMS)</a:t>
            </a:r>
            <a:endParaRPr sz="2427"/>
          </a:p>
          <a:p>
            <a:pPr indent="-28516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759"/>
              <a:buFont typeface="Arial"/>
              <a:buChar char="●"/>
            </a:pPr>
            <a:r>
              <a:rPr lang="en-GB" sz="2427"/>
              <a:t>Structured data storage</a:t>
            </a:r>
            <a:endParaRPr sz="2427"/>
          </a:p>
          <a:p>
            <a:pPr indent="-28516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759"/>
              <a:buFont typeface="Arial"/>
              <a:buChar char="●"/>
            </a:pPr>
            <a:r>
              <a:rPr lang="en-GB" sz="2427"/>
              <a:t>Schema enforcement</a:t>
            </a:r>
            <a:endParaRPr sz="2427"/>
          </a:p>
          <a:p>
            <a:pPr indent="-28516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759"/>
              <a:buFont typeface="Arial"/>
              <a:buChar char="●"/>
            </a:pPr>
            <a:r>
              <a:rPr lang="en-GB" sz="2427"/>
              <a:t>ACID transactions</a:t>
            </a:r>
            <a:endParaRPr sz="242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27"/>
              <a:t>Use Cases:</a:t>
            </a:r>
            <a:endParaRPr sz="2427"/>
          </a:p>
          <a:p>
            <a:pPr indent="-28516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1759"/>
              <a:buFont typeface="Arial"/>
              <a:buChar char="●"/>
            </a:pPr>
            <a:r>
              <a:rPr lang="en-GB" sz="2427"/>
              <a:t>Traditional business applications</a:t>
            </a:r>
            <a:endParaRPr sz="2427"/>
          </a:p>
          <a:p>
            <a:pPr indent="-28516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759"/>
              <a:buFont typeface="Arial"/>
              <a:buChar char="●"/>
            </a:pPr>
            <a:r>
              <a:rPr lang="en-GB" sz="2427"/>
              <a:t>E-commerce platforms</a:t>
            </a:r>
            <a:endParaRPr sz="2427"/>
          </a:p>
          <a:p>
            <a:pPr indent="-28516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759"/>
              <a:buFont typeface="Arial"/>
              <a:buChar char="●"/>
            </a:pPr>
            <a:r>
              <a:rPr lang="en-GB" sz="2427"/>
              <a:t>Financial systems</a:t>
            </a:r>
            <a:endParaRPr sz="242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E3E3E3"/>
                </a:solidFill>
                <a:highlight>
                  <a:srgbClr val="171717"/>
                </a:highlight>
                <a:latin typeface="Arial"/>
                <a:ea typeface="Arial"/>
                <a:cs typeface="Arial"/>
                <a:sym typeface="Arial"/>
              </a:rPr>
              <a:t>Title: Comparison: Data Model</a:t>
            </a:r>
            <a:endParaRPr sz="1150">
              <a:solidFill>
                <a:srgbClr val="E3E3E3"/>
              </a:solidFill>
              <a:highlight>
                <a:srgbClr val="1717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E3E3E3"/>
                </a:solidFill>
                <a:highlight>
                  <a:srgbClr val="171717"/>
                </a:highlight>
                <a:latin typeface="Arial"/>
                <a:ea typeface="Arial"/>
                <a:cs typeface="Arial"/>
                <a:sym typeface="Arial"/>
              </a:rPr>
              <a:t>MongoDB:</a:t>
            </a:r>
            <a:endParaRPr sz="1150">
              <a:solidFill>
                <a:srgbClr val="E3E3E3"/>
              </a:solidFill>
              <a:highlight>
                <a:srgbClr val="1717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5652"/>
              <a:buFont typeface="Arial"/>
              <a:buChar char="●"/>
            </a:pPr>
            <a:r>
              <a:rPr lang="en-GB" sz="1150">
                <a:solidFill>
                  <a:srgbClr val="E3E3E3"/>
                </a:solidFill>
                <a:highlight>
                  <a:srgbClr val="171717"/>
                </a:highlight>
                <a:latin typeface="Arial"/>
                <a:ea typeface="Arial"/>
                <a:cs typeface="Arial"/>
                <a:sym typeface="Arial"/>
              </a:rPr>
              <a:t>Document-based</a:t>
            </a:r>
            <a:endParaRPr sz="1150">
              <a:solidFill>
                <a:srgbClr val="E3E3E3"/>
              </a:solidFill>
              <a:highlight>
                <a:srgbClr val="1717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652"/>
              <a:buFont typeface="Arial"/>
              <a:buChar char="●"/>
            </a:pPr>
            <a:r>
              <a:rPr lang="en-GB" sz="1150">
                <a:solidFill>
                  <a:srgbClr val="E3E3E3"/>
                </a:solidFill>
                <a:highlight>
                  <a:srgbClr val="171717"/>
                </a:highlight>
                <a:latin typeface="Arial"/>
                <a:ea typeface="Arial"/>
                <a:cs typeface="Arial"/>
                <a:sym typeface="Arial"/>
              </a:rPr>
              <a:t>JSON-like documents</a:t>
            </a:r>
            <a:endParaRPr sz="1150">
              <a:solidFill>
                <a:srgbClr val="E3E3E3"/>
              </a:solidFill>
              <a:highlight>
                <a:srgbClr val="1717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652"/>
              <a:buFont typeface="Arial"/>
              <a:buChar char="●"/>
            </a:pPr>
            <a:r>
              <a:rPr lang="en-GB" sz="1150">
                <a:solidFill>
                  <a:srgbClr val="E3E3E3"/>
                </a:solidFill>
                <a:highlight>
                  <a:srgbClr val="171717"/>
                </a:highlight>
                <a:latin typeface="Arial"/>
                <a:ea typeface="Arial"/>
                <a:cs typeface="Arial"/>
                <a:sym typeface="Arial"/>
              </a:rPr>
              <a:t>Flexible schema</a:t>
            </a:r>
            <a:endParaRPr sz="1150">
              <a:solidFill>
                <a:srgbClr val="E3E3E3"/>
              </a:solidFill>
              <a:highlight>
                <a:srgbClr val="1717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E3E3E3"/>
                </a:solidFill>
                <a:highlight>
                  <a:srgbClr val="171717"/>
                </a:highlight>
                <a:latin typeface="Arial"/>
                <a:ea typeface="Arial"/>
                <a:cs typeface="Arial"/>
                <a:sym typeface="Arial"/>
              </a:rPr>
              <a:t>SQL:</a:t>
            </a:r>
            <a:endParaRPr sz="1150">
              <a:solidFill>
                <a:srgbClr val="E3E3E3"/>
              </a:solidFill>
              <a:highlight>
                <a:srgbClr val="1717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5652"/>
              <a:buFont typeface="Arial"/>
              <a:buChar char="●"/>
            </a:pPr>
            <a:r>
              <a:rPr lang="en-GB" sz="1150">
                <a:solidFill>
                  <a:srgbClr val="E3E3E3"/>
                </a:solidFill>
                <a:highlight>
                  <a:srgbClr val="171717"/>
                </a:highlight>
                <a:latin typeface="Arial"/>
                <a:ea typeface="Arial"/>
                <a:cs typeface="Arial"/>
                <a:sym typeface="Arial"/>
              </a:rPr>
              <a:t>Table-based</a:t>
            </a:r>
            <a:endParaRPr sz="1150">
              <a:solidFill>
                <a:srgbClr val="E3E3E3"/>
              </a:solidFill>
              <a:highlight>
                <a:srgbClr val="1717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652"/>
              <a:buFont typeface="Arial"/>
              <a:buChar char="●"/>
            </a:pPr>
            <a:r>
              <a:rPr lang="en-GB" sz="1150">
                <a:solidFill>
                  <a:srgbClr val="E3E3E3"/>
                </a:solidFill>
                <a:highlight>
                  <a:srgbClr val="171717"/>
                </a:highlight>
                <a:latin typeface="Arial"/>
                <a:ea typeface="Arial"/>
                <a:cs typeface="Arial"/>
                <a:sym typeface="Arial"/>
              </a:rPr>
              <a:t>Fixed schema</a:t>
            </a:r>
            <a:endParaRPr sz="1150">
              <a:solidFill>
                <a:srgbClr val="E3E3E3"/>
              </a:solidFill>
              <a:highlight>
                <a:srgbClr val="1717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652"/>
              <a:buFont typeface="Arial"/>
              <a:buChar char="●"/>
            </a:pPr>
            <a:r>
              <a:rPr lang="en-GB" sz="1150">
                <a:solidFill>
                  <a:srgbClr val="E3E3E3"/>
                </a:solidFill>
                <a:highlight>
                  <a:srgbClr val="171717"/>
                </a:highlight>
                <a:latin typeface="Arial"/>
                <a:ea typeface="Arial"/>
                <a:cs typeface="Arial"/>
                <a:sym typeface="Arial"/>
              </a:rPr>
              <a:t>Normalized data structure</a:t>
            </a:r>
            <a:endParaRPr sz="1150">
              <a:solidFill>
                <a:srgbClr val="E3E3E3"/>
              </a:solidFill>
              <a:highlight>
                <a:srgbClr val="1717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E3E3E3"/>
              </a:solidFill>
              <a:highlight>
                <a:srgbClr val="171717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Comparison: Scalability and Performance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65500" y="1853850"/>
            <a:ext cx="77526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Title: Comparison: Scalability and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MongoDB:</a:t>
            </a:r>
            <a:endParaRPr/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Horizontal scalability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High performance for read-heavy workloads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Sharding for distributing data across multiple servers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SQL:</a:t>
            </a:r>
            <a:endParaRPr/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Vertical scalability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ACID transactions may impact performance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Traditional scaling methods (vertical scaling, replication)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600"/>
              </a:spcBef>
              <a:spcAft>
                <a:spcPts val="0"/>
              </a:spcAft>
              <a:buClr>
                <a:srgbClr val="E3E3E3"/>
              </a:buClr>
              <a:buSzPts val="1150"/>
              <a:buFont typeface="Arial"/>
              <a:buChar char="●"/>
            </a:pPr>
            <a:r>
              <a:rPr lang="en-GB" sz="1150">
                <a:solidFill>
                  <a:srgbClr val="E3E3E3"/>
                </a:solidFill>
                <a:highlight>
                  <a:srgbClr val="171717"/>
                </a:highlight>
                <a:latin typeface="Arial"/>
                <a:ea typeface="Arial"/>
                <a:cs typeface="Arial"/>
                <a:sym typeface="Arial"/>
              </a:rPr>
              <a:t>Title: "Conclusion"</a:t>
            </a:r>
            <a:endParaRPr sz="1150">
              <a:solidFill>
                <a:srgbClr val="E3E3E3"/>
              </a:solidFill>
              <a:highlight>
                <a:srgbClr val="1717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150"/>
              <a:buFont typeface="Arial"/>
              <a:buChar char="●"/>
            </a:pPr>
            <a:r>
              <a:rPr lang="en-GB" sz="1150">
                <a:solidFill>
                  <a:srgbClr val="E3E3E3"/>
                </a:solidFill>
                <a:highlight>
                  <a:srgbClr val="171717"/>
                </a:highlight>
                <a:latin typeface="Arial"/>
                <a:ea typeface="Arial"/>
                <a:cs typeface="Arial"/>
                <a:sym typeface="Arial"/>
              </a:rPr>
              <a:t>Summary:</a:t>
            </a:r>
            <a:endParaRPr sz="1150">
              <a:solidFill>
                <a:srgbClr val="E3E3E3"/>
              </a:solidFill>
              <a:highlight>
                <a:srgbClr val="1717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150"/>
              <a:buFont typeface="Arial"/>
              <a:buChar char="○"/>
            </a:pPr>
            <a:r>
              <a:rPr lang="en-GB" sz="1150">
                <a:solidFill>
                  <a:srgbClr val="E3E3E3"/>
                </a:solidFill>
                <a:highlight>
                  <a:srgbClr val="171717"/>
                </a:highlight>
                <a:latin typeface="Arial"/>
                <a:ea typeface="Arial"/>
                <a:cs typeface="Arial"/>
                <a:sym typeface="Arial"/>
              </a:rPr>
              <a:t>MongoDB and SQL are both powerful database management systems</a:t>
            </a:r>
            <a:endParaRPr sz="1150">
              <a:solidFill>
                <a:srgbClr val="E3E3E3"/>
              </a:solidFill>
              <a:highlight>
                <a:srgbClr val="1717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150"/>
              <a:buFont typeface="Arial"/>
              <a:buChar char="○"/>
            </a:pPr>
            <a:r>
              <a:rPr lang="en-GB" sz="1150">
                <a:solidFill>
                  <a:srgbClr val="E3E3E3"/>
                </a:solidFill>
                <a:highlight>
                  <a:srgbClr val="171717"/>
                </a:highlight>
                <a:latin typeface="Arial"/>
                <a:ea typeface="Arial"/>
                <a:cs typeface="Arial"/>
                <a:sym typeface="Arial"/>
              </a:rPr>
              <a:t>Choose MongoDB for flexible, high-performance needs</a:t>
            </a:r>
            <a:endParaRPr sz="1150">
              <a:solidFill>
                <a:srgbClr val="E3E3E3"/>
              </a:solidFill>
              <a:highlight>
                <a:srgbClr val="1717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150"/>
              <a:buFont typeface="Arial"/>
              <a:buChar char="○"/>
            </a:pPr>
            <a:r>
              <a:rPr lang="en-GB" sz="1150">
                <a:solidFill>
                  <a:srgbClr val="E3E3E3"/>
                </a:solidFill>
                <a:highlight>
                  <a:srgbClr val="171717"/>
                </a:highlight>
                <a:latin typeface="Arial"/>
                <a:ea typeface="Arial"/>
                <a:cs typeface="Arial"/>
                <a:sym typeface="Arial"/>
              </a:rPr>
              <a:t>Choose SQL for complex transactions and standardized querying</a:t>
            </a:r>
            <a:endParaRPr sz="1150">
              <a:solidFill>
                <a:srgbClr val="E3E3E3"/>
              </a:solidFill>
              <a:highlight>
                <a:srgbClr val="1717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